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5.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theme/themeOverride4.xml" ContentType="application/vnd.openxmlformats-officedocument.themeOverride+xml"/>
  <Override PartName="/ppt/notesSlides/notesSlide9.xml" ContentType="application/vnd.openxmlformats-officedocument.presentationml.notesSlide+xml"/>
  <Override PartName="/ppt/charts/chart9.xml" ContentType="application/vnd.openxmlformats-officedocument.drawingml.chart+xml"/>
  <Override PartName="/ppt/theme/themeOverride5.xml" ContentType="application/vnd.openxmlformats-officedocument.themeOverride+xml"/>
  <Override PartName="/ppt/notesSlides/notesSlide10.xml" ContentType="application/vnd.openxmlformats-officedocument.presentationml.notesSlide+xml"/>
  <Override PartName="/ppt/charts/chart10.xml" ContentType="application/vnd.openxmlformats-officedocument.drawingml.chart+xml"/>
  <Override PartName="/ppt/theme/themeOverride6.xml" ContentType="application/vnd.openxmlformats-officedocument.themeOverr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11.xml" ContentType="application/vnd.openxmlformats-officedocument.presentationml.notesSlide+xml"/>
  <Override PartName="/ppt/charts/chart1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4.xml" ContentType="application/vnd.openxmlformats-officedocument.presentationml.notesSlide+xml"/>
  <Override PartName="/ppt/charts/chart16.xml" ContentType="application/vnd.openxmlformats-officedocument.drawingml.chart+xml"/>
  <Override PartName="/ppt/notesSlides/notesSlide15.xml" ContentType="application/vnd.openxmlformats-officedocument.presentationml.notesSlide+xml"/>
  <Override PartName="/ppt/charts/chart17.xml" ContentType="application/vnd.openxmlformats-officedocument.drawingml.chart+xml"/>
  <Override PartName="/ppt/notesSlides/notesSlide16.xml" ContentType="application/vnd.openxmlformats-officedocument.presentationml.notesSlide+xml"/>
  <Override PartName="/ppt/charts/chart18.xml" ContentType="application/vnd.openxmlformats-officedocument.drawingml.chart+xml"/>
  <Override PartName="/ppt/notesSlides/notesSlide17.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theme/themeOverride7.xml" ContentType="application/vnd.openxmlformats-officedocument.themeOverride+xml"/>
  <Override PartName="/ppt/charts/chart22.xml" ContentType="application/vnd.openxmlformats-officedocument.drawingml.chart+xml"/>
  <Override PartName="/ppt/charts/style4.xml" ContentType="application/vnd.ms-office.chartstyle+xml"/>
  <Override PartName="/ppt/charts/colors4.xml" ContentType="application/vnd.ms-office.chartcolorstyle+xml"/>
  <Override PartName="/ppt/charts/chart23.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ppt/charts/chart24.xml" ContentType="application/vnd.openxmlformats-officedocument.drawingml.chart+xml"/>
  <Override PartName="/ppt/notesSlides/notesSlide19.xml" ContentType="application/vnd.openxmlformats-officedocument.presentationml.notesSlide+xml"/>
  <Override PartName="/ppt/charts/chart25.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0.xml" ContentType="application/vnd.openxmlformats-officedocument.presentationml.notesSlide+xml"/>
  <Override PartName="/ppt/charts/chart26.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1.xml" ContentType="application/vnd.openxmlformats-officedocument.presentationml.notesSlide+xml"/>
  <Override PartName="/ppt/charts/chart27.xml" ContentType="application/vnd.openxmlformats-officedocument.drawingml.chart+xml"/>
  <Override PartName="/ppt/notesSlides/notesSlide22.xml" ContentType="application/vnd.openxmlformats-officedocument.presentationml.notesSlide+xml"/>
  <Override PartName="/ppt/charts/chart2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3.xml" ContentType="application/vnd.openxmlformats-officedocument.presentationml.notesSlide+xml"/>
  <Override PartName="/ppt/charts/chart2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4.xml" ContentType="application/vnd.openxmlformats-officedocument.presentationml.notesSlide+xml"/>
  <Override PartName="/ppt/charts/chart30.xml" ContentType="application/vnd.openxmlformats-officedocument.drawingml.chart+xml"/>
  <Override PartName="/ppt/theme/themeOverride8.xml" ContentType="application/vnd.openxmlformats-officedocument.themeOverride+xml"/>
  <Override PartName="/ppt/charts/chart31.xml" ContentType="application/vnd.openxmlformats-officedocument.drawingml.chart+xml"/>
  <Override PartName="/ppt/theme/themeOverride9.xml" ContentType="application/vnd.openxmlformats-officedocument.themeOverride+xml"/>
  <Override PartName="/ppt/charts/chart3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5.xml" ContentType="application/vnd.openxmlformats-officedocument.presentationml.notesSlide+xml"/>
  <Override PartName="/ppt/charts/chart33.xml" ContentType="application/vnd.openxmlformats-officedocument.drawingml.chart+xml"/>
  <Override PartName="/ppt/theme/themeOverride10.xml" ContentType="application/vnd.openxmlformats-officedocument.themeOverride+xml"/>
  <Override PartName="/ppt/drawings/drawing3.xml" ContentType="application/vnd.openxmlformats-officedocument.drawingml.chartshapes+xml"/>
  <Override PartName="/ppt/charts/chart34.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4.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7"/>
  </p:notesMasterIdLst>
  <p:handoutMasterIdLst>
    <p:handoutMasterId r:id="rId48"/>
  </p:handoutMasterIdLst>
  <p:sldIdLst>
    <p:sldId id="517" r:id="rId2"/>
    <p:sldId id="486" r:id="rId3"/>
    <p:sldId id="487" r:id="rId4"/>
    <p:sldId id="489" r:id="rId5"/>
    <p:sldId id="490" r:id="rId6"/>
    <p:sldId id="488" r:id="rId7"/>
    <p:sldId id="491" r:id="rId8"/>
    <p:sldId id="530" r:id="rId9"/>
    <p:sldId id="526" r:id="rId10"/>
    <p:sldId id="552" r:id="rId11"/>
    <p:sldId id="553" r:id="rId12"/>
    <p:sldId id="494" r:id="rId13"/>
    <p:sldId id="525" r:id="rId14"/>
    <p:sldId id="531" r:id="rId15"/>
    <p:sldId id="532" r:id="rId16"/>
    <p:sldId id="495" r:id="rId17"/>
    <p:sldId id="496" r:id="rId18"/>
    <p:sldId id="500" r:id="rId19"/>
    <p:sldId id="501" r:id="rId20"/>
    <p:sldId id="502" r:id="rId21"/>
    <p:sldId id="503" r:id="rId22"/>
    <p:sldId id="549" r:id="rId23"/>
    <p:sldId id="550" r:id="rId24"/>
    <p:sldId id="551" r:id="rId25"/>
    <p:sldId id="507" r:id="rId26"/>
    <p:sldId id="508" r:id="rId27"/>
    <p:sldId id="509" r:id="rId28"/>
    <p:sldId id="533" r:id="rId29"/>
    <p:sldId id="536" r:id="rId30"/>
    <p:sldId id="510" r:id="rId31"/>
    <p:sldId id="539" r:id="rId32"/>
    <p:sldId id="540" r:id="rId33"/>
    <p:sldId id="537" r:id="rId34"/>
    <p:sldId id="541" r:id="rId35"/>
    <p:sldId id="542" r:id="rId36"/>
    <p:sldId id="543" r:id="rId37"/>
    <p:sldId id="538" r:id="rId38"/>
    <p:sldId id="512" r:id="rId39"/>
    <p:sldId id="521" r:id="rId40"/>
    <p:sldId id="497" r:id="rId41"/>
    <p:sldId id="544" r:id="rId42"/>
    <p:sldId id="545" r:id="rId43"/>
    <p:sldId id="546" r:id="rId44"/>
    <p:sldId id="547" r:id="rId45"/>
    <p:sldId id="548" r:id="rId4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1E7511-7C5E-B60C-D7D7-20811E2C198C}" name="Samoff, Erika" initials="ES" userId="S::erika.samoff@dhhs.nc.gov::20efe615-cae6-453f-8e7d-2322ff6844e5" providerId="AD"/>
  <p188:author id="{A0BB349A-3F65-4405-A77A-E191F058254A}" name="Swankie, Taylor A" initials="TS" userId="S::taylor.swankie@dhhs.nc.gov::876eb074-cc7d-47ba-b366-b5a65f1db720" providerId="AD"/>
  <p188:author id="{251D1CCE-EB66-2072-8730-1AB379D1B564}" name="Moore, Joshua R" initials="MJR" userId="S-1-5-21-2744878847-1876734302-662453930-93665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58ED5"/>
    <a:srgbClr val="288DC2"/>
    <a:srgbClr val="15365E"/>
    <a:srgbClr val="94B6C7"/>
    <a:srgbClr val="657E32"/>
    <a:srgbClr val="E9F0F3"/>
    <a:srgbClr val="DBE7EC"/>
    <a:srgbClr val="CEDDEC"/>
    <a:srgbClr val="E4EE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08" autoAdjust="0"/>
    <p:restoredTop sz="94206" autoAdjust="0"/>
  </p:normalViewPr>
  <p:slideViewPr>
    <p:cSldViewPr snapToGrid="0">
      <p:cViewPr varScale="1">
        <p:scale>
          <a:sx n="49" d="100"/>
          <a:sy n="49" d="100"/>
        </p:scale>
        <p:origin x="1160" y="36"/>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81" d="100"/>
          <a:sy n="81" d="100"/>
        </p:scale>
        <p:origin x="193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6.xm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2" Type="http://schemas.openxmlformats.org/officeDocument/2006/relationships/package" Target="../embeddings/Microsoft_Excel_Worksheet20.xlsx"/><Relationship Id="rId1" Type="http://schemas.openxmlformats.org/officeDocument/2006/relationships/themeOverride" Target="../theme/themeOverride7.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4.xml"/><Relationship Id="rId1" Type="http://schemas.microsoft.com/office/2011/relationships/chartStyle" Target="style4.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5.xml"/><Relationship Id="rId1" Type="http://schemas.microsoft.com/office/2011/relationships/chartStyle" Target="style5.xml"/></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6.xml"/><Relationship Id="rId1" Type="http://schemas.microsoft.com/office/2011/relationships/chartStyle" Target="style6.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7.xml"/><Relationship Id="rId1" Type="http://schemas.microsoft.com/office/2011/relationships/chartStyle" Target="style7.xml"/></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8.xml"/><Relationship Id="rId1" Type="http://schemas.microsoft.com/office/2011/relationships/chartStyle" Target="style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9.xml"/><Relationship Id="rId1" Type="http://schemas.microsoft.com/office/2011/relationships/chartStyle" Target="style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30.xml.rels><?xml version="1.0" encoding="UTF-8" standalone="yes"?>
<Relationships xmlns="http://schemas.openxmlformats.org/package/2006/relationships"><Relationship Id="rId2" Type="http://schemas.openxmlformats.org/officeDocument/2006/relationships/package" Target="../embeddings/Microsoft_Excel_Worksheet29.xlsx"/><Relationship Id="rId1" Type="http://schemas.openxmlformats.org/officeDocument/2006/relationships/themeOverride" Target="../theme/themeOverride8.xml"/></Relationships>
</file>

<file path=ppt/charts/_rels/chart31.xml.rels><?xml version="1.0" encoding="UTF-8" standalone="yes"?>
<Relationships xmlns="http://schemas.openxmlformats.org/package/2006/relationships"><Relationship Id="rId2" Type="http://schemas.openxmlformats.org/officeDocument/2006/relationships/package" Target="../embeddings/Microsoft_Excel_Worksheet30.xlsx"/><Relationship Id="rId1" Type="http://schemas.openxmlformats.org/officeDocument/2006/relationships/themeOverride" Target="../theme/themeOverride9.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_Worksheet31.xlsx"/><Relationship Id="rId2" Type="http://schemas.microsoft.com/office/2011/relationships/chartColorStyle" Target="colors10.xml"/><Relationship Id="rId1" Type="http://schemas.microsoft.com/office/2011/relationships/chartStyle" Target="style10.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32.xlsx"/><Relationship Id="rId1" Type="http://schemas.openxmlformats.org/officeDocument/2006/relationships/themeOverride" Target="../theme/themeOverride10.xml"/></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_Worksheet33.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4.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2.xml"/><Relationship Id="rId1" Type="http://schemas.microsoft.com/office/2011/relationships/chartStyle" Target="style2.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4.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30222706338385"/>
          <c:y val="0.10663451107887267"/>
          <c:w val="0.80139409197639389"/>
          <c:h val="0.72495595425799075"/>
        </c:manualLayout>
      </c:layout>
      <c:areaChart>
        <c:grouping val="standard"/>
        <c:varyColors val="1"/>
        <c:ser>
          <c:idx val="1"/>
          <c:order val="0"/>
          <c:tx>
            <c:strRef>
              <c:f>Sheet1!$A$2</c:f>
              <c:strCache>
                <c:ptCount val="1"/>
                <c:pt idx="0">
                  <c:v>Prevalence*</c:v>
                </c:pt>
              </c:strCache>
            </c:strRef>
          </c:tx>
          <c:spPr>
            <a:solidFill>
              <a:srgbClr val="FFFFFF">
                <a:lumMod val="75000"/>
              </a:srgbClr>
            </a:solidFill>
            <a:ln w="13515">
              <a:noFill/>
              <a:prstDash val="solid"/>
            </a:ln>
          </c:spPr>
          <c:dPt>
            <c:idx val="13"/>
            <c:bubble3D val="0"/>
            <c:extLst>
              <c:ext xmlns:c16="http://schemas.microsoft.com/office/drawing/2014/chart" uri="{C3380CC4-5D6E-409C-BE32-E72D297353CC}">
                <c16:uniqueId val="{00000000-F0C4-45D2-98C8-1E5E326838FA}"/>
              </c:ext>
            </c:extLst>
          </c:dPt>
          <c:dPt>
            <c:idx val="16"/>
            <c:bubble3D val="0"/>
            <c:spPr>
              <a:solidFill>
                <a:srgbClr val="FFFFFF">
                  <a:lumMod val="75000"/>
                </a:srgbClr>
              </a:solidFill>
              <a:ln w="12700">
                <a:noFill/>
                <a:prstDash val="dash"/>
              </a:ln>
            </c:spPr>
            <c:extLst>
              <c:ext xmlns:c16="http://schemas.microsoft.com/office/drawing/2014/chart" uri="{C3380CC4-5D6E-409C-BE32-E72D297353CC}">
                <c16:uniqueId val="{00000002-F0C4-45D2-98C8-1E5E326838FA}"/>
              </c:ext>
            </c:extLst>
          </c:dPt>
          <c:dLbls>
            <c:dLbl>
              <c:idx val="0"/>
              <c:delete val="1"/>
              <c:extLst>
                <c:ext xmlns:c15="http://schemas.microsoft.com/office/drawing/2012/chart" uri="{CE6537A1-D6FC-4f65-9D91-7224C49458BB}"/>
                <c:ext xmlns:c16="http://schemas.microsoft.com/office/drawing/2014/chart" uri="{C3380CC4-5D6E-409C-BE32-E72D297353CC}">
                  <c16:uniqueId val="{00000003-F0C4-45D2-98C8-1E5E326838FA}"/>
                </c:ext>
              </c:extLst>
            </c:dLbl>
            <c:dLbl>
              <c:idx val="1"/>
              <c:delete val="1"/>
              <c:extLst>
                <c:ext xmlns:c15="http://schemas.microsoft.com/office/drawing/2012/chart" uri="{CE6537A1-D6FC-4f65-9D91-7224C49458BB}"/>
                <c:ext xmlns:c16="http://schemas.microsoft.com/office/drawing/2014/chart" uri="{C3380CC4-5D6E-409C-BE32-E72D297353CC}">
                  <c16:uniqueId val="{00000004-F0C4-45D2-98C8-1E5E326838FA}"/>
                </c:ext>
              </c:extLst>
            </c:dLbl>
            <c:dLbl>
              <c:idx val="2"/>
              <c:delete val="1"/>
              <c:extLst>
                <c:ext xmlns:c15="http://schemas.microsoft.com/office/drawing/2012/chart" uri="{CE6537A1-D6FC-4f65-9D91-7224C49458BB}"/>
                <c:ext xmlns:c16="http://schemas.microsoft.com/office/drawing/2014/chart" uri="{C3380CC4-5D6E-409C-BE32-E72D297353CC}">
                  <c16:uniqueId val="{00000005-F0C4-45D2-98C8-1E5E326838FA}"/>
                </c:ext>
              </c:extLst>
            </c:dLbl>
            <c:dLbl>
              <c:idx val="3"/>
              <c:delete val="1"/>
              <c:extLst>
                <c:ext xmlns:c15="http://schemas.microsoft.com/office/drawing/2012/chart" uri="{CE6537A1-D6FC-4f65-9D91-7224C49458BB}"/>
                <c:ext xmlns:c16="http://schemas.microsoft.com/office/drawing/2014/chart" uri="{C3380CC4-5D6E-409C-BE32-E72D297353CC}">
                  <c16:uniqueId val="{00000006-F0C4-45D2-98C8-1E5E326838FA}"/>
                </c:ext>
              </c:extLst>
            </c:dLbl>
            <c:dLbl>
              <c:idx val="4"/>
              <c:delete val="1"/>
              <c:extLst>
                <c:ext xmlns:c15="http://schemas.microsoft.com/office/drawing/2012/chart" uri="{CE6537A1-D6FC-4f65-9D91-7224C49458BB}"/>
                <c:ext xmlns:c16="http://schemas.microsoft.com/office/drawing/2014/chart" uri="{C3380CC4-5D6E-409C-BE32-E72D297353CC}">
                  <c16:uniqueId val="{00000007-F0C4-45D2-98C8-1E5E326838FA}"/>
                </c:ext>
              </c:extLst>
            </c:dLbl>
            <c:dLbl>
              <c:idx val="5"/>
              <c:delete val="1"/>
              <c:extLst>
                <c:ext xmlns:c15="http://schemas.microsoft.com/office/drawing/2012/chart" uri="{CE6537A1-D6FC-4f65-9D91-7224C49458BB}"/>
                <c:ext xmlns:c16="http://schemas.microsoft.com/office/drawing/2014/chart" uri="{C3380CC4-5D6E-409C-BE32-E72D297353CC}">
                  <c16:uniqueId val="{00000008-F0C4-45D2-98C8-1E5E326838FA}"/>
                </c:ext>
              </c:extLst>
            </c:dLbl>
            <c:dLbl>
              <c:idx val="6"/>
              <c:delete val="1"/>
              <c:extLst>
                <c:ext xmlns:c15="http://schemas.microsoft.com/office/drawing/2012/chart" uri="{CE6537A1-D6FC-4f65-9D91-7224C49458BB}"/>
                <c:ext xmlns:c16="http://schemas.microsoft.com/office/drawing/2014/chart" uri="{C3380CC4-5D6E-409C-BE32-E72D297353CC}">
                  <c16:uniqueId val="{00000009-F0C4-45D2-98C8-1E5E326838FA}"/>
                </c:ext>
              </c:extLst>
            </c:dLbl>
            <c:dLbl>
              <c:idx val="7"/>
              <c:delete val="1"/>
              <c:extLst>
                <c:ext xmlns:c15="http://schemas.microsoft.com/office/drawing/2012/chart" uri="{CE6537A1-D6FC-4f65-9D91-7224C49458BB}"/>
                <c:ext xmlns:c16="http://schemas.microsoft.com/office/drawing/2014/chart" uri="{C3380CC4-5D6E-409C-BE32-E72D297353CC}">
                  <c16:uniqueId val="{0000000A-F0C4-45D2-98C8-1E5E326838FA}"/>
                </c:ext>
              </c:extLst>
            </c:dLbl>
            <c:dLbl>
              <c:idx val="8"/>
              <c:delete val="1"/>
              <c:extLst>
                <c:ext xmlns:c15="http://schemas.microsoft.com/office/drawing/2012/chart" uri="{CE6537A1-D6FC-4f65-9D91-7224C49458BB}"/>
                <c:ext xmlns:c16="http://schemas.microsoft.com/office/drawing/2014/chart" uri="{C3380CC4-5D6E-409C-BE32-E72D297353CC}">
                  <c16:uniqueId val="{0000000B-F0C4-45D2-98C8-1E5E326838FA}"/>
                </c:ext>
              </c:extLst>
            </c:dLbl>
            <c:dLbl>
              <c:idx val="9"/>
              <c:delete val="1"/>
              <c:extLst>
                <c:ext xmlns:c15="http://schemas.microsoft.com/office/drawing/2012/chart" uri="{CE6537A1-D6FC-4f65-9D91-7224C49458BB}"/>
                <c:ext xmlns:c16="http://schemas.microsoft.com/office/drawing/2014/chart" uri="{C3380CC4-5D6E-409C-BE32-E72D297353CC}">
                  <c16:uniqueId val="{0000000C-F0C4-45D2-98C8-1E5E326838FA}"/>
                </c:ext>
              </c:extLst>
            </c:dLbl>
            <c:dLbl>
              <c:idx val="10"/>
              <c:delete val="1"/>
              <c:extLst>
                <c:ext xmlns:c15="http://schemas.microsoft.com/office/drawing/2012/chart" uri="{CE6537A1-D6FC-4f65-9D91-7224C49458BB}"/>
                <c:ext xmlns:c16="http://schemas.microsoft.com/office/drawing/2014/chart" uri="{C3380CC4-5D6E-409C-BE32-E72D297353CC}">
                  <c16:uniqueId val="{0000000D-F0C4-45D2-98C8-1E5E326838FA}"/>
                </c:ext>
              </c:extLst>
            </c:dLbl>
            <c:dLbl>
              <c:idx val="11"/>
              <c:delete val="1"/>
              <c:extLst>
                <c:ext xmlns:c15="http://schemas.microsoft.com/office/drawing/2012/chart" uri="{CE6537A1-D6FC-4f65-9D91-7224C49458BB}"/>
                <c:ext xmlns:c16="http://schemas.microsoft.com/office/drawing/2014/chart" uri="{C3380CC4-5D6E-409C-BE32-E72D297353CC}">
                  <c16:uniqueId val="{0000000E-F0C4-45D2-98C8-1E5E326838FA}"/>
                </c:ext>
              </c:extLst>
            </c:dLbl>
            <c:dLbl>
              <c:idx val="12"/>
              <c:delete val="1"/>
              <c:extLst>
                <c:ext xmlns:c15="http://schemas.microsoft.com/office/drawing/2012/chart" uri="{CE6537A1-D6FC-4f65-9D91-7224C49458BB}"/>
                <c:ext xmlns:c16="http://schemas.microsoft.com/office/drawing/2014/chart" uri="{C3380CC4-5D6E-409C-BE32-E72D297353CC}">
                  <c16:uniqueId val="{0000000F-F0C4-45D2-98C8-1E5E326838FA}"/>
                </c:ext>
              </c:extLst>
            </c:dLbl>
            <c:dLbl>
              <c:idx val="13"/>
              <c:delete val="1"/>
              <c:extLst>
                <c:ext xmlns:c15="http://schemas.microsoft.com/office/drawing/2012/chart" uri="{CE6537A1-D6FC-4f65-9D91-7224C49458BB}"/>
                <c:ext xmlns:c16="http://schemas.microsoft.com/office/drawing/2014/chart" uri="{C3380CC4-5D6E-409C-BE32-E72D297353CC}">
                  <c16:uniqueId val="{00000000-F0C4-45D2-98C8-1E5E326838FA}"/>
                </c:ext>
              </c:extLst>
            </c:dLbl>
            <c:dLbl>
              <c:idx val="14"/>
              <c:delete val="1"/>
              <c:extLst>
                <c:ext xmlns:c15="http://schemas.microsoft.com/office/drawing/2012/chart" uri="{CE6537A1-D6FC-4f65-9D91-7224C49458BB}"/>
                <c:ext xmlns:c16="http://schemas.microsoft.com/office/drawing/2014/chart" uri="{C3380CC4-5D6E-409C-BE32-E72D297353CC}">
                  <c16:uniqueId val="{00000010-F0C4-45D2-98C8-1E5E326838FA}"/>
                </c:ext>
              </c:extLst>
            </c:dLbl>
            <c:dLbl>
              <c:idx val="15"/>
              <c:delete val="1"/>
              <c:extLst>
                <c:ext xmlns:c15="http://schemas.microsoft.com/office/drawing/2012/chart" uri="{CE6537A1-D6FC-4f65-9D91-7224C49458BB}"/>
                <c:ext xmlns:c16="http://schemas.microsoft.com/office/drawing/2014/chart" uri="{C3380CC4-5D6E-409C-BE32-E72D297353CC}">
                  <c16:uniqueId val="{00000011-F0C4-45D2-98C8-1E5E326838FA}"/>
                </c:ext>
              </c:extLst>
            </c:dLbl>
            <c:dLbl>
              <c:idx val="16"/>
              <c:delete val="1"/>
              <c:extLst>
                <c:ext xmlns:c15="http://schemas.microsoft.com/office/drawing/2012/chart" uri="{CE6537A1-D6FC-4f65-9D91-7224C49458BB}"/>
                <c:ext xmlns:c16="http://schemas.microsoft.com/office/drawing/2014/chart" uri="{C3380CC4-5D6E-409C-BE32-E72D297353CC}">
                  <c16:uniqueId val="{00000002-F0C4-45D2-98C8-1E5E326838FA}"/>
                </c:ext>
              </c:extLst>
            </c:dLbl>
            <c:dLbl>
              <c:idx val="17"/>
              <c:delete val="1"/>
              <c:extLst>
                <c:ext xmlns:c15="http://schemas.microsoft.com/office/drawing/2012/chart" uri="{CE6537A1-D6FC-4f65-9D91-7224C49458BB}"/>
                <c:ext xmlns:c16="http://schemas.microsoft.com/office/drawing/2014/chart" uri="{C3380CC4-5D6E-409C-BE32-E72D297353CC}">
                  <c16:uniqueId val="{00000012-F0C4-45D2-98C8-1E5E326838FA}"/>
                </c:ext>
              </c:extLst>
            </c:dLbl>
            <c:dLbl>
              <c:idx val="18"/>
              <c:delete val="1"/>
              <c:extLst>
                <c:ext xmlns:c15="http://schemas.microsoft.com/office/drawing/2012/chart" uri="{CE6537A1-D6FC-4f65-9D91-7224C49458BB}"/>
                <c:ext xmlns:c16="http://schemas.microsoft.com/office/drawing/2014/chart" uri="{C3380CC4-5D6E-409C-BE32-E72D297353CC}">
                  <c16:uniqueId val="{00000013-F0C4-45D2-98C8-1E5E326838FA}"/>
                </c:ext>
              </c:extLst>
            </c:dLbl>
            <c:dLbl>
              <c:idx val="19"/>
              <c:delete val="1"/>
              <c:extLst>
                <c:ext xmlns:c15="http://schemas.microsoft.com/office/drawing/2012/chart" uri="{CE6537A1-D6FC-4f65-9D91-7224C49458BB}"/>
                <c:ext xmlns:c16="http://schemas.microsoft.com/office/drawing/2014/chart" uri="{C3380CC4-5D6E-409C-BE32-E72D297353CC}">
                  <c16:uniqueId val="{0000003D-F0C4-45D2-98C8-1E5E326838FA}"/>
                </c:ext>
              </c:extLst>
            </c:dLbl>
            <c:dLbl>
              <c:idx val="20"/>
              <c:delete val="1"/>
              <c:extLst>
                <c:ext xmlns:c15="http://schemas.microsoft.com/office/drawing/2012/chart" uri="{CE6537A1-D6FC-4f65-9D91-7224C49458BB}"/>
                <c:ext xmlns:c16="http://schemas.microsoft.com/office/drawing/2014/chart" uri="{C3380CC4-5D6E-409C-BE32-E72D297353CC}">
                  <c16:uniqueId val="{0000000A-192F-46F4-8479-C4FD145CD8D8}"/>
                </c:ext>
              </c:extLst>
            </c:dLbl>
            <c:dLbl>
              <c:idx val="21"/>
              <c:delete val="1"/>
              <c:extLst>
                <c:ext xmlns:c15="http://schemas.microsoft.com/office/drawing/2012/chart" uri="{CE6537A1-D6FC-4f65-9D91-7224C49458BB}"/>
                <c:ext xmlns:c16="http://schemas.microsoft.com/office/drawing/2014/chart" uri="{C3380CC4-5D6E-409C-BE32-E72D297353CC}">
                  <c16:uniqueId val="{00000008-9270-4EED-A125-1E46E673439C}"/>
                </c:ext>
              </c:extLst>
            </c:dLbl>
            <c:dLbl>
              <c:idx val="22"/>
              <c:delete val="1"/>
              <c:extLst>
                <c:ext xmlns:c15="http://schemas.microsoft.com/office/drawing/2012/chart" uri="{CE6537A1-D6FC-4f65-9D91-7224C49458BB}"/>
                <c:ext xmlns:c16="http://schemas.microsoft.com/office/drawing/2014/chart" uri="{C3380CC4-5D6E-409C-BE32-E72D297353CC}">
                  <c16:uniqueId val="{00000007-D0B2-48EC-A552-ECF437EF52BA}"/>
                </c:ext>
              </c:extLst>
            </c:dLbl>
            <c:dLbl>
              <c:idx val="23"/>
              <c:delete val="1"/>
              <c:extLst>
                <c:ext xmlns:c15="http://schemas.microsoft.com/office/drawing/2012/chart" uri="{CE6537A1-D6FC-4f65-9D91-7224C49458BB}"/>
                <c:ext xmlns:c16="http://schemas.microsoft.com/office/drawing/2014/chart" uri="{C3380CC4-5D6E-409C-BE32-E72D297353CC}">
                  <c16:uniqueId val="{0000000A-3CB2-4E9C-89B6-C5C7AB31F560}"/>
                </c:ext>
              </c:extLst>
            </c:dLbl>
            <c:dLbl>
              <c:idx val="24"/>
              <c:layout>
                <c:manualLayout>
                  <c:x val="2.9495990171098888E-3"/>
                  <c:y val="-0.3523772817495707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2C0-4494-ABA8-A709042B16BA}"/>
                </c:ext>
              </c:extLst>
            </c:dLbl>
            <c:numFmt formatCode="#,##0" sourceLinked="0"/>
            <c:spPr>
              <a:noFill/>
              <a:ln>
                <a:noFill/>
              </a:ln>
              <a:effectLst/>
            </c:spPr>
            <c:txPr>
              <a:bodyPr/>
              <a:lstStyle/>
              <a:p>
                <a:pPr>
                  <a:defRPr sz="1200" i="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Sheet1!$B$1:$Z$1</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Sheet1!$B$2:$Z$2</c:f>
              <c:numCache>
                <c:formatCode>General</c:formatCode>
                <c:ptCount val="25"/>
                <c:pt idx="0">
                  <c:v>207.15690789754612</c:v>
                </c:pt>
                <c:pt idx="1">
                  <c:v>220.8948404762825</c:v>
                </c:pt>
                <c:pt idx="2">
                  <c:v>234.5064104791648</c:v>
                </c:pt>
                <c:pt idx="3">
                  <c:v>246.93306002732032</c:v>
                </c:pt>
                <c:pt idx="4">
                  <c:v>257.42904086055989</c:v>
                </c:pt>
                <c:pt idx="5">
                  <c:v>266.92575263119284</c:v>
                </c:pt>
                <c:pt idx="6">
                  <c:v>273.93778059873165</c:v>
                </c:pt>
                <c:pt idx="7">
                  <c:v>283.08462618464944</c:v>
                </c:pt>
                <c:pt idx="8">
                  <c:v>292.12294317352814</c:v>
                </c:pt>
                <c:pt idx="9">
                  <c:v>299.9610697669857</c:v>
                </c:pt>
                <c:pt idx="10">
                  <c:v>303.93607520485375</c:v>
                </c:pt>
                <c:pt idx="11">
                  <c:v>310.15405249334054</c:v>
                </c:pt>
                <c:pt idx="12">
                  <c:v>314.53674561897077</c:v>
                </c:pt>
                <c:pt idx="13">
                  <c:v>318.56445584951263</c:v>
                </c:pt>
                <c:pt idx="14">
                  <c:v>322.95023920749691</c:v>
                </c:pt>
                <c:pt idx="15">
                  <c:v>326.81492673253086</c:v>
                </c:pt>
                <c:pt idx="16">
                  <c:v>332.37209488249567</c:v>
                </c:pt>
                <c:pt idx="17" formatCode="_(* #,##0.00_);_(* \(#,##0.00\);_(* &quot;-&quot;??_);_(@_)">
                  <c:v>341.12304774097117</c:v>
                </c:pt>
                <c:pt idx="18">
                  <c:v>341.5</c:v>
                </c:pt>
                <c:pt idx="19">
                  <c:v>332.89207065847302</c:v>
                </c:pt>
                <c:pt idx="20">
                  <c:v>329.8</c:v>
                </c:pt>
                <c:pt idx="21">
                  <c:v>337.7</c:v>
                </c:pt>
                <c:pt idx="22" formatCode="0.0">
                  <c:v>342</c:v>
                </c:pt>
                <c:pt idx="23">
                  <c:v>346</c:v>
                </c:pt>
                <c:pt idx="24">
                  <c:v>356.4</c:v>
                </c:pt>
              </c:numCache>
            </c:numRef>
          </c:val>
          <c:extLst>
            <c:ext xmlns:c16="http://schemas.microsoft.com/office/drawing/2014/chart" uri="{C3380CC4-5D6E-409C-BE32-E72D297353CC}">
              <c16:uniqueId val="{00000014-F0C4-45D2-98C8-1E5E326838FA}"/>
            </c:ext>
          </c:extLst>
        </c:ser>
        <c:dLbls>
          <c:showLegendKey val="0"/>
          <c:showVal val="0"/>
          <c:showCatName val="0"/>
          <c:showSerName val="0"/>
          <c:showPercent val="0"/>
          <c:showBubbleSize val="0"/>
        </c:dLbls>
        <c:axId val="61298560"/>
        <c:axId val="61304832"/>
      </c:areaChart>
      <c:lineChart>
        <c:grouping val="standard"/>
        <c:varyColors val="1"/>
        <c:ser>
          <c:idx val="0"/>
          <c:order val="1"/>
          <c:tx>
            <c:strRef>
              <c:f>Sheet1!$A$3</c:f>
              <c:strCache>
                <c:ptCount val="1"/>
                <c:pt idx="0">
                  <c:v>New Diagnoses**</c:v>
                </c:pt>
              </c:strCache>
            </c:strRef>
          </c:tx>
          <c:spPr>
            <a:ln w="25400">
              <a:solidFill>
                <a:srgbClr val="00B0F0"/>
              </a:solidFill>
              <a:prstDash val="solid"/>
            </a:ln>
          </c:spPr>
          <c:marker>
            <c:symbol val="none"/>
          </c:marker>
          <c:dPt>
            <c:idx val="13"/>
            <c:bubble3D val="0"/>
            <c:extLst>
              <c:ext xmlns:c16="http://schemas.microsoft.com/office/drawing/2014/chart" uri="{C3380CC4-5D6E-409C-BE32-E72D297353CC}">
                <c16:uniqueId val="{00000015-F0C4-45D2-98C8-1E5E326838FA}"/>
              </c:ext>
            </c:extLst>
          </c:dPt>
          <c:dPt>
            <c:idx val="16"/>
            <c:bubble3D val="0"/>
            <c:extLst>
              <c:ext xmlns:c16="http://schemas.microsoft.com/office/drawing/2014/chart" uri="{C3380CC4-5D6E-409C-BE32-E72D297353CC}">
                <c16:uniqueId val="{00000017-F0C4-45D2-98C8-1E5E326838FA}"/>
              </c:ext>
            </c:extLst>
          </c:dPt>
          <c:dPt>
            <c:idx val="21"/>
            <c:bubble3D val="0"/>
            <c:extLst>
              <c:ext xmlns:c16="http://schemas.microsoft.com/office/drawing/2014/chart" uri="{C3380CC4-5D6E-409C-BE32-E72D297353CC}">
                <c16:uniqueId val="{00000009-9270-4EED-A125-1E46E673439C}"/>
              </c:ext>
            </c:extLst>
          </c:dPt>
          <c:dLbls>
            <c:dLbl>
              <c:idx val="0"/>
              <c:delete val="1"/>
              <c:extLst>
                <c:ext xmlns:c15="http://schemas.microsoft.com/office/drawing/2012/chart" uri="{CE6537A1-D6FC-4f65-9D91-7224C49458BB}"/>
                <c:ext xmlns:c16="http://schemas.microsoft.com/office/drawing/2014/chart" uri="{C3380CC4-5D6E-409C-BE32-E72D297353CC}">
                  <c16:uniqueId val="{00000018-F0C4-45D2-98C8-1E5E326838FA}"/>
                </c:ext>
              </c:extLst>
            </c:dLbl>
            <c:dLbl>
              <c:idx val="1"/>
              <c:delete val="1"/>
              <c:extLst>
                <c:ext xmlns:c15="http://schemas.microsoft.com/office/drawing/2012/chart" uri="{CE6537A1-D6FC-4f65-9D91-7224C49458BB}"/>
                <c:ext xmlns:c16="http://schemas.microsoft.com/office/drawing/2014/chart" uri="{C3380CC4-5D6E-409C-BE32-E72D297353CC}">
                  <c16:uniqueId val="{00000019-F0C4-45D2-98C8-1E5E326838FA}"/>
                </c:ext>
              </c:extLst>
            </c:dLbl>
            <c:dLbl>
              <c:idx val="2"/>
              <c:delete val="1"/>
              <c:extLst>
                <c:ext xmlns:c15="http://schemas.microsoft.com/office/drawing/2012/chart" uri="{CE6537A1-D6FC-4f65-9D91-7224C49458BB}"/>
                <c:ext xmlns:c16="http://schemas.microsoft.com/office/drawing/2014/chart" uri="{C3380CC4-5D6E-409C-BE32-E72D297353CC}">
                  <c16:uniqueId val="{0000001A-F0C4-45D2-98C8-1E5E326838FA}"/>
                </c:ext>
              </c:extLst>
            </c:dLbl>
            <c:dLbl>
              <c:idx val="3"/>
              <c:delete val="1"/>
              <c:extLst>
                <c:ext xmlns:c15="http://schemas.microsoft.com/office/drawing/2012/chart" uri="{CE6537A1-D6FC-4f65-9D91-7224C49458BB}"/>
                <c:ext xmlns:c16="http://schemas.microsoft.com/office/drawing/2014/chart" uri="{C3380CC4-5D6E-409C-BE32-E72D297353CC}">
                  <c16:uniqueId val="{0000001B-F0C4-45D2-98C8-1E5E326838FA}"/>
                </c:ext>
              </c:extLst>
            </c:dLbl>
            <c:dLbl>
              <c:idx val="4"/>
              <c:delete val="1"/>
              <c:extLst>
                <c:ext xmlns:c15="http://schemas.microsoft.com/office/drawing/2012/chart" uri="{CE6537A1-D6FC-4f65-9D91-7224C49458BB}"/>
                <c:ext xmlns:c16="http://schemas.microsoft.com/office/drawing/2014/chart" uri="{C3380CC4-5D6E-409C-BE32-E72D297353CC}">
                  <c16:uniqueId val="{0000001C-F0C4-45D2-98C8-1E5E326838FA}"/>
                </c:ext>
              </c:extLst>
            </c:dLbl>
            <c:dLbl>
              <c:idx val="5"/>
              <c:delete val="1"/>
              <c:extLst>
                <c:ext xmlns:c15="http://schemas.microsoft.com/office/drawing/2012/chart" uri="{CE6537A1-D6FC-4f65-9D91-7224C49458BB}"/>
                <c:ext xmlns:c16="http://schemas.microsoft.com/office/drawing/2014/chart" uri="{C3380CC4-5D6E-409C-BE32-E72D297353CC}">
                  <c16:uniqueId val="{0000001D-F0C4-45D2-98C8-1E5E326838FA}"/>
                </c:ext>
              </c:extLst>
            </c:dLbl>
            <c:dLbl>
              <c:idx val="6"/>
              <c:delete val="1"/>
              <c:extLst>
                <c:ext xmlns:c15="http://schemas.microsoft.com/office/drawing/2012/chart" uri="{CE6537A1-D6FC-4f65-9D91-7224C49458BB}"/>
                <c:ext xmlns:c16="http://schemas.microsoft.com/office/drawing/2014/chart" uri="{C3380CC4-5D6E-409C-BE32-E72D297353CC}">
                  <c16:uniqueId val="{0000001E-F0C4-45D2-98C8-1E5E326838FA}"/>
                </c:ext>
              </c:extLst>
            </c:dLbl>
            <c:dLbl>
              <c:idx val="7"/>
              <c:delete val="1"/>
              <c:extLst>
                <c:ext xmlns:c15="http://schemas.microsoft.com/office/drawing/2012/chart" uri="{CE6537A1-D6FC-4f65-9D91-7224C49458BB}"/>
                <c:ext xmlns:c16="http://schemas.microsoft.com/office/drawing/2014/chart" uri="{C3380CC4-5D6E-409C-BE32-E72D297353CC}">
                  <c16:uniqueId val="{0000001F-F0C4-45D2-98C8-1E5E326838FA}"/>
                </c:ext>
              </c:extLst>
            </c:dLbl>
            <c:dLbl>
              <c:idx val="8"/>
              <c:delete val="1"/>
              <c:extLst>
                <c:ext xmlns:c15="http://schemas.microsoft.com/office/drawing/2012/chart" uri="{CE6537A1-D6FC-4f65-9D91-7224C49458BB}"/>
                <c:ext xmlns:c16="http://schemas.microsoft.com/office/drawing/2014/chart" uri="{C3380CC4-5D6E-409C-BE32-E72D297353CC}">
                  <c16:uniqueId val="{00000020-F0C4-45D2-98C8-1E5E326838FA}"/>
                </c:ext>
              </c:extLst>
            </c:dLbl>
            <c:dLbl>
              <c:idx val="9"/>
              <c:delete val="1"/>
              <c:extLst>
                <c:ext xmlns:c15="http://schemas.microsoft.com/office/drawing/2012/chart" uri="{CE6537A1-D6FC-4f65-9D91-7224C49458BB}"/>
                <c:ext xmlns:c16="http://schemas.microsoft.com/office/drawing/2014/chart" uri="{C3380CC4-5D6E-409C-BE32-E72D297353CC}">
                  <c16:uniqueId val="{00000021-F0C4-45D2-98C8-1E5E326838FA}"/>
                </c:ext>
              </c:extLst>
            </c:dLbl>
            <c:dLbl>
              <c:idx val="10"/>
              <c:delete val="1"/>
              <c:extLst>
                <c:ext xmlns:c15="http://schemas.microsoft.com/office/drawing/2012/chart" uri="{CE6537A1-D6FC-4f65-9D91-7224C49458BB}"/>
                <c:ext xmlns:c16="http://schemas.microsoft.com/office/drawing/2014/chart" uri="{C3380CC4-5D6E-409C-BE32-E72D297353CC}">
                  <c16:uniqueId val="{00000022-F0C4-45D2-98C8-1E5E326838FA}"/>
                </c:ext>
              </c:extLst>
            </c:dLbl>
            <c:dLbl>
              <c:idx val="11"/>
              <c:delete val="1"/>
              <c:extLst>
                <c:ext xmlns:c15="http://schemas.microsoft.com/office/drawing/2012/chart" uri="{CE6537A1-D6FC-4f65-9D91-7224C49458BB}"/>
                <c:ext xmlns:c16="http://schemas.microsoft.com/office/drawing/2014/chart" uri="{C3380CC4-5D6E-409C-BE32-E72D297353CC}">
                  <c16:uniqueId val="{00000023-F0C4-45D2-98C8-1E5E326838FA}"/>
                </c:ext>
              </c:extLst>
            </c:dLbl>
            <c:dLbl>
              <c:idx val="12"/>
              <c:delete val="1"/>
              <c:extLst>
                <c:ext xmlns:c15="http://schemas.microsoft.com/office/drawing/2012/chart" uri="{CE6537A1-D6FC-4f65-9D91-7224C49458BB}"/>
                <c:ext xmlns:c16="http://schemas.microsoft.com/office/drawing/2014/chart" uri="{C3380CC4-5D6E-409C-BE32-E72D297353CC}">
                  <c16:uniqueId val="{00000024-F0C4-45D2-98C8-1E5E326838FA}"/>
                </c:ext>
              </c:extLst>
            </c:dLbl>
            <c:dLbl>
              <c:idx val="13"/>
              <c:delete val="1"/>
              <c:extLst>
                <c:ext xmlns:c15="http://schemas.microsoft.com/office/drawing/2012/chart" uri="{CE6537A1-D6FC-4f65-9D91-7224C49458BB}"/>
                <c:ext xmlns:c16="http://schemas.microsoft.com/office/drawing/2014/chart" uri="{C3380CC4-5D6E-409C-BE32-E72D297353CC}">
                  <c16:uniqueId val="{00000015-F0C4-45D2-98C8-1E5E326838FA}"/>
                </c:ext>
              </c:extLst>
            </c:dLbl>
            <c:dLbl>
              <c:idx val="14"/>
              <c:delete val="1"/>
              <c:extLst>
                <c:ext xmlns:c15="http://schemas.microsoft.com/office/drawing/2012/chart" uri="{CE6537A1-D6FC-4f65-9D91-7224C49458BB}"/>
                <c:ext xmlns:c16="http://schemas.microsoft.com/office/drawing/2014/chart" uri="{C3380CC4-5D6E-409C-BE32-E72D297353CC}">
                  <c16:uniqueId val="{00000025-F0C4-45D2-98C8-1E5E326838FA}"/>
                </c:ext>
              </c:extLst>
            </c:dLbl>
            <c:dLbl>
              <c:idx val="15"/>
              <c:delete val="1"/>
              <c:extLst>
                <c:ext xmlns:c15="http://schemas.microsoft.com/office/drawing/2012/chart" uri="{CE6537A1-D6FC-4f65-9D91-7224C49458BB}"/>
                <c:ext xmlns:c16="http://schemas.microsoft.com/office/drawing/2014/chart" uri="{C3380CC4-5D6E-409C-BE32-E72D297353CC}">
                  <c16:uniqueId val="{00000026-F0C4-45D2-98C8-1E5E326838FA}"/>
                </c:ext>
              </c:extLst>
            </c:dLbl>
            <c:dLbl>
              <c:idx val="16"/>
              <c:delete val="1"/>
              <c:extLst>
                <c:ext xmlns:c15="http://schemas.microsoft.com/office/drawing/2012/chart" uri="{CE6537A1-D6FC-4f65-9D91-7224C49458BB}"/>
                <c:ext xmlns:c16="http://schemas.microsoft.com/office/drawing/2014/chart" uri="{C3380CC4-5D6E-409C-BE32-E72D297353CC}">
                  <c16:uniqueId val="{00000017-F0C4-45D2-98C8-1E5E326838FA}"/>
                </c:ext>
              </c:extLst>
            </c:dLbl>
            <c:dLbl>
              <c:idx val="17"/>
              <c:delete val="1"/>
              <c:extLst>
                <c:ext xmlns:c15="http://schemas.microsoft.com/office/drawing/2012/chart" uri="{CE6537A1-D6FC-4f65-9D91-7224C49458BB}"/>
                <c:ext xmlns:c16="http://schemas.microsoft.com/office/drawing/2014/chart" uri="{C3380CC4-5D6E-409C-BE32-E72D297353CC}">
                  <c16:uniqueId val="{00000027-F0C4-45D2-98C8-1E5E326838FA}"/>
                </c:ext>
              </c:extLst>
            </c:dLbl>
            <c:dLbl>
              <c:idx val="18"/>
              <c:delete val="1"/>
              <c:extLst>
                <c:ext xmlns:c15="http://schemas.microsoft.com/office/drawing/2012/chart" uri="{CE6537A1-D6FC-4f65-9D91-7224C49458BB}"/>
                <c:ext xmlns:c16="http://schemas.microsoft.com/office/drawing/2014/chart" uri="{C3380CC4-5D6E-409C-BE32-E72D297353CC}">
                  <c16:uniqueId val="{0000003C-F0C4-45D2-98C8-1E5E326838FA}"/>
                </c:ext>
              </c:extLst>
            </c:dLbl>
            <c:dLbl>
              <c:idx val="19"/>
              <c:delete val="1"/>
              <c:extLst>
                <c:ext xmlns:c15="http://schemas.microsoft.com/office/drawing/2012/chart" uri="{CE6537A1-D6FC-4f65-9D91-7224C49458BB}"/>
                <c:ext xmlns:c16="http://schemas.microsoft.com/office/drawing/2014/chart" uri="{C3380CC4-5D6E-409C-BE32-E72D297353CC}">
                  <c16:uniqueId val="{00000009-192F-46F4-8479-C4FD145CD8D8}"/>
                </c:ext>
              </c:extLst>
            </c:dLbl>
            <c:dLbl>
              <c:idx val="20"/>
              <c:delete val="1"/>
              <c:extLst>
                <c:ext xmlns:c15="http://schemas.microsoft.com/office/drawing/2012/chart" uri="{CE6537A1-D6FC-4f65-9D91-7224C49458BB}"/>
                <c:ext xmlns:c16="http://schemas.microsoft.com/office/drawing/2014/chart" uri="{C3380CC4-5D6E-409C-BE32-E72D297353CC}">
                  <c16:uniqueId val="{00000007-9270-4EED-A125-1E46E673439C}"/>
                </c:ext>
              </c:extLst>
            </c:dLbl>
            <c:dLbl>
              <c:idx val="21"/>
              <c:delete val="1"/>
              <c:extLst>
                <c:ext xmlns:c15="http://schemas.microsoft.com/office/drawing/2012/chart" uri="{CE6537A1-D6FC-4f65-9D91-7224C49458BB}"/>
                <c:ext xmlns:c16="http://schemas.microsoft.com/office/drawing/2014/chart" uri="{C3380CC4-5D6E-409C-BE32-E72D297353CC}">
                  <c16:uniqueId val="{00000009-9270-4EED-A125-1E46E673439C}"/>
                </c:ext>
              </c:extLst>
            </c:dLbl>
            <c:dLbl>
              <c:idx val="22"/>
              <c:delete val="1"/>
              <c:extLst>
                <c:ext xmlns:c15="http://schemas.microsoft.com/office/drawing/2012/chart" uri="{CE6537A1-D6FC-4f65-9D91-7224C49458BB}"/>
                <c:ext xmlns:c16="http://schemas.microsoft.com/office/drawing/2014/chart" uri="{C3380CC4-5D6E-409C-BE32-E72D297353CC}">
                  <c16:uniqueId val="{00000009-3CB2-4E9C-89B6-C5C7AB31F560}"/>
                </c:ext>
              </c:extLst>
            </c:dLbl>
            <c:dLbl>
              <c:idx val="23"/>
              <c:delete val="1"/>
              <c:extLst>
                <c:ext xmlns:c15="http://schemas.microsoft.com/office/drawing/2012/chart" uri="{CE6537A1-D6FC-4f65-9D91-7224C49458BB}"/>
                <c:ext xmlns:c16="http://schemas.microsoft.com/office/drawing/2014/chart" uri="{C3380CC4-5D6E-409C-BE32-E72D297353CC}">
                  <c16:uniqueId val="{00000007-E2C0-4494-ABA8-A709042B16BA}"/>
                </c:ext>
              </c:extLst>
            </c:dLbl>
            <c:numFmt formatCode="#,##0" sourceLinked="0"/>
            <c:spPr>
              <a:noFill/>
              <a:ln>
                <a:noFill/>
              </a:ln>
              <a:effectLst/>
            </c:spPr>
            <c:txPr>
              <a:bodyPr/>
              <a:lstStyle/>
              <a:p>
                <a:pPr>
                  <a:defRPr sz="1200" i="0" baseline="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Sheet1!$B$1:$Z$1</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Sheet1!$B$3:$Z$3</c:f>
              <c:numCache>
                <c:formatCode>0.0</c:formatCode>
                <c:ptCount val="25"/>
                <c:pt idx="0" formatCode="General">
                  <c:v>21.6</c:v>
                </c:pt>
                <c:pt idx="1">
                  <c:v>23.9</c:v>
                </c:pt>
                <c:pt idx="2">
                  <c:v>24.5</c:v>
                </c:pt>
                <c:pt idx="3">
                  <c:v>23.3</c:v>
                </c:pt>
                <c:pt idx="4">
                  <c:v>22.1</c:v>
                </c:pt>
                <c:pt idx="5" formatCode="General">
                  <c:v>22.2</c:v>
                </c:pt>
                <c:pt idx="6" formatCode="General">
                  <c:v>22.4</c:v>
                </c:pt>
                <c:pt idx="7" formatCode="General">
                  <c:v>24.2</c:v>
                </c:pt>
                <c:pt idx="8" formatCode="General">
                  <c:v>23.5</c:v>
                </c:pt>
                <c:pt idx="9" formatCode="General">
                  <c:v>21.1</c:v>
                </c:pt>
                <c:pt idx="10" formatCode="General">
                  <c:v>18.3</c:v>
                </c:pt>
                <c:pt idx="11" formatCode="General">
                  <c:v>18.3</c:v>
                </c:pt>
                <c:pt idx="12" formatCode="General">
                  <c:v>15.5</c:v>
                </c:pt>
                <c:pt idx="13">
                  <c:v>15.9</c:v>
                </c:pt>
                <c:pt idx="14" formatCode="General">
                  <c:v>15.9</c:v>
                </c:pt>
                <c:pt idx="15">
                  <c:v>15.9</c:v>
                </c:pt>
                <c:pt idx="16" formatCode="General">
                  <c:v>16.3</c:v>
                </c:pt>
                <c:pt idx="17">
                  <c:v>15.1</c:v>
                </c:pt>
                <c:pt idx="18" formatCode="General">
                  <c:v>13.9</c:v>
                </c:pt>
                <c:pt idx="19" formatCode="General">
                  <c:v>15.6</c:v>
                </c:pt>
                <c:pt idx="20" formatCode="General">
                  <c:v>12.3</c:v>
                </c:pt>
                <c:pt idx="21" formatCode="General">
                  <c:v>15.5</c:v>
                </c:pt>
                <c:pt idx="22" formatCode="General">
                  <c:v>15.1</c:v>
                </c:pt>
                <c:pt idx="23" formatCode="General">
                  <c:v>15.2</c:v>
                </c:pt>
                <c:pt idx="24" formatCode="General">
                  <c:v>15.1</c:v>
                </c:pt>
              </c:numCache>
            </c:numRef>
          </c:val>
          <c:smooth val="0"/>
          <c:extLst>
            <c:ext xmlns:c16="http://schemas.microsoft.com/office/drawing/2014/chart" uri="{C3380CC4-5D6E-409C-BE32-E72D297353CC}">
              <c16:uniqueId val="{00000028-F0C4-45D2-98C8-1E5E326838FA}"/>
            </c:ext>
          </c:extLst>
        </c:ser>
        <c:ser>
          <c:idx val="2"/>
          <c:order val="2"/>
          <c:tx>
            <c:strRef>
              <c:f>Sheet1!$A$4</c:f>
              <c:strCache>
                <c:ptCount val="1"/>
                <c:pt idx="0">
                  <c:v>Death Rate</c:v>
                </c:pt>
              </c:strCache>
            </c:strRef>
          </c:tx>
          <c:spPr>
            <a:ln>
              <a:solidFill>
                <a:srgbClr val="7F9E3F">
                  <a:lumMod val="50000"/>
                </a:srgbClr>
              </a:solidFill>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29-F0C4-45D2-98C8-1E5E326838FA}"/>
                </c:ext>
              </c:extLst>
            </c:dLbl>
            <c:dLbl>
              <c:idx val="1"/>
              <c:delete val="1"/>
              <c:extLst>
                <c:ext xmlns:c15="http://schemas.microsoft.com/office/drawing/2012/chart" uri="{CE6537A1-D6FC-4f65-9D91-7224C49458BB}"/>
                <c:ext xmlns:c16="http://schemas.microsoft.com/office/drawing/2014/chart" uri="{C3380CC4-5D6E-409C-BE32-E72D297353CC}">
                  <c16:uniqueId val="{0000002A-F0C4-45D2-98C8-1E5E326838FA}"/>
                </c:ext>
              </c:extLst>
            </c:dLbl>
            <c:dLbl>
              <c:idx val="2"/>
              <c:delete val="1"/>
              <c:extLst>
                <c:ext xmlns:c15="http://schemas.microsoft.com/office/drawing/2012/chart" uri="{CE6537A1-D6FC-4f65-9D91-7224C49458BB}"/>
                <c:ext xmlns:c16="http://schemas.microsoft.com/office/drawing/2014/chart" uri="{C3380CC4-5D6E-409C-BE32-E72D297353CC}">
                  <c16:uniqueId val="{0000002B-F0C4-45D2-98C8-1E5E326838FA}"/>
                </c:ext>
              </c:extLst>
            </c:dLbl>
            <c:dLbl>
              <c:idx val="3"/>
              <c:delete val="1"/>
              <c:extLst>
                <c:ext xmlns:c15="http://schemas.microsoft.com/office/drawing/2012/chart" uri="{CE6537A1-D6FC-4f65-9D91-7224C49458BB}"/>
                <c:ext xmlns:c16="http://schemas.microsoft.com/office/drawing/2014/chart" uri="{C3380CC4-5D6E-409C-BE32-E72D297353CC}">
                  <c16:uniqueId val="{0000002C-F0C4-45D2-98C8-1E5E326838FA}"/>
                </c:ext>
              </c:extLst>
            </c:dLbl>
            <c:dLbl>
              <c:idx val="4"/>
              <c:delete val="1"/>
              <c:extLst>
                <c:ext xmlns:c15="http://schemas.microsoft.com/office/drawing/2012/chart" uri="{CE6537A1-D6FC-4f65-9D91-7224C49458BB}"/>
                <c:ext xmlns:c16="http://schemas.microsoft.com/office/drawing/2014/chart" uri="{C3380CC4-5D6E-409C-BE32-E72D297353CC}">
                  <c16:uniqueId val="{0000002D-F0C4-45D2-98C8-1E5E326838FA}"/>
                </c:ext>
              </c:extLst>
            </c:dLbl>
            <c:dLbl>
              <c:idx val="5"/>
              <c:delete val="1"/>
              <c:extLst>
                <c:ext xmlns:c15="http://schemas.microsoft.com/office/drawing/2012/chart" uri="{CE6537A1-D6FC-4f65-9D91-7224C49458BB}"/>
                <c:ext xmlns:c16="http://schemas.microsoft.com/office/drawing/2014/chart" uri="{C3380CC4-5D6E-409C-BE32-E72D297353CC}">
                  <c16:uniqueId val="{0000002E-F0C4-45D2-98C8-1E5E326838FA}"/>
                </c:ext>
              </c:extLst>
            </c:dLbl>
            <c:dLbl>
              <c:idx val="6"/>
              <c:delete val="1"/>
              <c:extLst>
                <c:ext xmlns:c15="http://schemas.microsoft.com/office/drawing/2012/chart" uri="{CE6537A1-D6FC-4f65-9D91-7224C49458BB}"/>
                <c:ext xmlns:c16="http://schemas.microsoft.com/office/drawing/2014/chart" uri="{C3380CC4-5D6E-409C-BE32-E72D297353CC}">
                  <c16:uniqueId val="{0000002F-F0C4-45D2-98C8-1E5E326838FA}"/>
                </c:ext>
              </c:extLst>
            </c:dLbl>
            <c:dLbl>
              <c:idx val="7"/>
              <c:delete val="1"/>
              <c:extLst>
                <c:ext xmlns:c15="http://schemas.microsoft.com/office/drawing/2012/chart" uri="{CE6537A1-D6FC-4f65-9D91-7224C49458BB}"/>
                <c:ext xmlns:c16="http://schemas.microsoft.com/office/drawing/2014/chart" uri="{C3380CC4-5D6E-409C-BE32-E72D297353CC}">
                  <c16:uniqueId val="{00000030-F0C4-45D2-98C8-1E5E326838FA}"/>
                </c:ext>
              </c:extLst>
            </c:dLbl>
            <c:dLbl>
              <c:idx val="8"/>
              <c:delete val="1"/>
              <c:extLst>
                <c:ext xmlns:c15="http://schemas.microsoft.com/office/drawing/2012/chart" uri="{CE6537A1-D6FC-4f65-9D91-7224C49458BB}"/>
                <c:ext xmlns:c16="http://schemas.microsoft.com/office/drawing/2014/chart" uri="{C3380CC4-5D6E-409C-BE32-E72D297353CC}">
                  <c16:uniqueId val="{00000031-F0C4-45D2-98C8-1E5E326838FA}"/>
                </c:ext>
              </c:extLst>
            </c:dLbl>
            <c:dLbl>
              <c:idx val="9"/>
              <c:delete val="1"/>
              <c:extLst>
                <c:ext xmlns:c15="http://schemas.microsoft.com/office/drawing/2012/chart" uri="{CE6537A1-D6FC-4f65-9D91-7224C49458BB}"/>
                <c:ext xmlns:c16="http://schemas.microsoft.com/office/drawing/2014/chart" uri="{C3380CC4-5D6E-409C-BE32-E72D297353CC}">
                  <c16:uniqueId val="{00000032-F0C4-45D2-98C8-1E5E326838FA}"/>
                </c:ext>
              </c:extLst>
            </c:dLbl>
            <c:dLbl>
              <c:idx val="10"/>
              <c:delete val="1"/>
              <c:extLst>
                <c:ext xmlns:c15="http://schemas.microsoft.com/office/drawing/2012/chart" uri="{CE6537A1-D6FC-4f65-9D91-7224C49458BB}"/>
                <c:ext xmlns:c16="http://schemas.microsoft.com/office/drawing/2014/chart" uri="{C3380CC4-5D6E-409C-BE32-E72D297353CC}">
                  <c16:uniqueId val="{00000033-F0C4-45D2-98C8-1E5E326838FA}"/>
                </c:ext>
              </c:extLst>
            </c:dLbl>
            <c:dLbl>
              <c:idx val="11"/>
              <c:delete val="1"/>
              <c:extLst>
                <c:ext xmlns:c15="http://schemas.microsoft.com/office/drawing/2012/chart" uri="{CE6537A1-D6FC-4f65-9D91-7224C49458BB}"/>
                <c:ext xmlns:c16="http://schemas.microsoft.com/office/drawing/2014/chart" uri="{C3380CC4-5D6E-409C-BE32-E72D297353CC}">
                  <c16:uniqueId val="{00000034-F0C4-45D2-98C8-1E5E326838FA}"/>
                </c:ext>
              </c:extLst>
            </c:dLbl>
            <c:dLbl>
              <c:idx val="12"/>
              <c:delete val="1"/>
              <c:extLst>
                <c:ext xmlns:c15="http://schemas.microsoft.com/office/drawing/2012/chart" uri="{CE6537A1-D6FC-4f65-9D91-7224C49458BB}"/>
                <c:ext xmlns:c16="http://schemas.microsoft.com/office/drawing/2014/chart" uri="{C3380CC4-5D6E-409C-BE32-E72D297353CC}">
                  <c16:uniqueId val="{00000035-F0C4-45D2-98C8-1E5E326838FA}"/>
                </c:ext>
              </c:extLst>
            </c:dLbl>
            <c:dLbl>
              <c:idx val="13"/>
              <c:delete val="1"/>
              <c:extLst>
                <c:ext xmlns:c15="http://schemas.microsoft.com/office/drawing/2012/chart" uri="{CE6537A1-D6FC-4f65-9D91-7224C49458BB}"/>
                <c:ext xmlns:c16="http://schemas.microsoft.com/office/drawing/2014/chart" uri="{C3380CC4-5D6E-409C-BE32-E72D297353CC}">
                  <c16:uniqueId val="{00000036-F0C4-45D2-98C8-1E5E326838FA}"/>
                </c:ext>
              </c:extLst>
            </c:dLbl>
            <c:dLbl>
              <c:idx val="14"/>
              <c:delete val="1"/>
              <c:extLst>
                <c:ext xmlns:c15="http://schemas.microsoft.com/office/drawing/2012/chart" uri="{CE6537A1-D6FC-4f65-9D91-7224C49458BB}"/>
                <c:ext xmlns:c16="http://schemas.microsoft.com/office/drawing/2014/chart" uri="{C3380CC4-5D6E-409C-BE32-E72D297353CC}">
                  <c16:uniqueId val="{00000037-F0C4-45D2-98C8-1E5E326838FA}"/>
                </c:ext>
              </c:extLst>
            </c:dLbl>
            <c:dLbl>
              <c:idx val="15"/>
              <c:delete val="1"/>
              <c:extLst>
                <c:ext xmlns:c15="http://schemas.microsoft.com/office/drawing/2012/chart" uri="{CE6537A1-D6FC-4f65-9D91-7224C49458BB}"/>
                <c:ext xmlns:c16="http://schemas.microsoft.com/office/drawing/2014/chart" uri="{C3380CC4-5D6E-409C-BE32-E72D297353CC}">
                  <c16:uniqueId val="{00000038-F0C4-45D2-98C8-1E5E326838FA}"/>
                </c:ext>
              </c:extLst>
            </c:dLbl>
            <c:dLbl>
              <c:idx val="16"/>
              <c:delete val="1"/>
              <c:extLst>
                <c:ext xmlns:c15="http://schemas.microsoft.com/office/drawing/2012/chart" uri="{CE6537A1-D6FC-4f65-9D91-7224C49458BB}"/>
                <c:ext xmlns:c16="http://schemas.microsoft.com/office/drawing/2014/chart" uri="{C3380CC4-5D6E-409C-BE32-E72D297353CC}">
                  <c16:uniqueId val="{00000039-F0C4-45D2-98C8-1E5E326838FA}"/>
                </c:ext>
              </c:extLst>
            </c:dLbl>
            <c:dLbl>
              <c:idx val="17"/>
              <c:delete val="1"/>
              <c:extLst>
                <c:ext xmlns:c15="http://schemas.microsoft.com/office/drawing/2012/chart" uri="{CE6537A1-D6FC-4f65-9D91-7224C49458BB}"/>
                <c:ext xmlns:c16="http://schemas.microsoft.com/office/drawing/2014/chart" uri="{C3380CC4-5D6E-409C-BE32-E72D297353CC}">
                  <c16:uniqueId val="{0000003B-F0C4-45D2-98C8-1E5E326838FA}"/>
                </c:ext>
              </c:extLst>
            </c:dLbl>
            <c:dLbl>
              <c:idx val="18"/>
              <c:delete val="1"/>
              <c:extLst>
                <c:ext xmlns:c15="http://schemas.microsoft.com/office/drawing/2012/chart" uri="{CE6537A1-D6FC-4f65-9D91-7224C49458BB}"/>
                <c:ext xmlns:c16="http://schemas.microsoft.com/office/drawing/2014/chart" uri="{C3380CC4-5D6E-409C-BE32-E72D297353CC}">
                  <c16:uniqueId val="{00000007-192F-46F4-8479-C4FD145CD8D8}"/>
                </c:ext>
              </c:extLst>
            </c:dLbl>
            <c:dLbl>
              <c:idx val="19"/>
              <c:delete val="1"/>
              <c:extLst>
                <c:ext xmlns:c15="http://schemas.microsoft.com/office/drawing/2012/chart" uri="{CE6537A1-D6FC-4f65-9D91-7224C49458BB}"/>
                <c:ext xmlns:c16="http://schemas.microsoft.com/office/drawing/2014/chart" uri="{C3380CC4-5D6E-409C-BE32-E72D297353CC}">
                  <c16:uniqueId val="{00000008-192F-46F4-8479-C4FD145CD8D8}"/>
                </c:ext>
              </c:extLst>
            </c:dLbl>
            <c:dLbl>
              <c:idx val="20"/>
              <c:delete val="1"/>
              <c:extLst>
                <c:ext xmlns:c15="http://schemas.microsoft.com/office/drawing/2012/chart" uri="{CE6537A1-D6FC-4f65-9D91-7224C49458BB}"/>
                <c:ext xmlns:c16="http://schemas.microsoft.com/office/drawing/2014/chart" uri="{C3380CC4-5D6E-409C-BE32-E72D297353CC}">
                  <c16:uniqueId val="{00000007-3CB2-4E9C-89B6-C5C7AB31F560}"/>
                </c:ext>
              </c:extLst>
            </c:dLbl>
            <c:dLbl>
              <c:idx val="21"/>
              <c:delete val="1"/>
              <c:extLst>
                <c:ext xmlns:c15="http://schemas.microsoft.com/office/drawing/2012/chart" uri="{CE6537A1-D6FC-4f65-9D91-7224C49458BB}"/>
                <c:ext xmlns:c16="http://schemas.microsoft.com/office/drawing/2014/chart" uri="{C3380CC4-5D6E-409C-BE32-E72D297353CC}">
                  <c16:uniqueId val="{00000008-3CB2-4E9C-89B6-C5C7AB31F560}"/>
                </c:ext>
              </c:extLst>
            </c:dLbl>
            <c:dLbl>
              <c:idx val="22"/>
              <c:delete val="1"/>
              <c:extLst>
                <c:ext xmlns:c15="http://schemas.microsoft.com/office/drawing/2012/chart" uri="{CE6537A1-D6FC-4f65-9D91-7224C49458BB}"/>
                <c:ext xmlns:c16="http://schemas.microsoft.com/office/drawing/2014/chart" uri="{C3380CC4-5D6E-409C-BE32-E72D297353CC}">
                  <c16:uniqueId val="{00000008-E2C0-4494-ABA8-A709042B16BA}"/>
                </c:ext>
              </c:extLst>
            </c:dLbl>
            <c:dLbl>
              <c:idx val="23"/>
              <c:layout>
                <c:manualLayout>
                  <c:x val="-7.134313591148524E-3"/>
                  <c:y val="-2.886541883186453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D67-4947-9E81-D1D21D35222F}"/>
                </c:ext>
              </c:extLst>
            </c:dLbl>
            <c:numFmt formatCode="#,##0" sourceLinked="0"/>
            <c:spPr>
              <a:noFill/>
              <a:ln>
                <a:noFill/>
              </a:ln>
              <a:effectLst/>
            </c:spPr>
            <c:txPr>
              <a:bodyPr wrap="square" lIns="38100" tIns="19050" rIns="38100" bIns="19050" anchor="ctr">
                <a:spAutoFit/>
              </a:bodyPr>
              <a:lstStyle/>
              <a:p>
                <a:pPr>
                  <a:defRPr sz="1200" i="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Sheet1!$B$1:$Z$1</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Sheet1!$B$4:$Z$4</c:f>
              <c:numCache>
                <c:formatCode>General</c:formatCode>
                <c:ptCount val="25"/>
                <c:pt idx="0">
                  <c:v>5.7</c:v>
                </c:pt>
                <c:pt idx="1">
                  <c:v>5.6</c:v>
                </c:pt>
                <c:pt idx="2">
                  <c:v>5.8</c:v>
                </c:pt>
                <c:pt idx="3">
                  <c:v>5.4</c:v>
                </c:pt>
                <c:pt idx="4">
                  <c:v>4.8</c:v>
                </c:pt>
                <c:pt idx="5">
                  <c:v>4.8</c:v>
                </c:pt>
                <c:pt idx="6">
                  <c:v>4.8</c:v>
                </c:pt>
                <c:pt idx="7">
                  <c:v>4.2</c:v>
                </c:pt>
                <c:pt idx="8">
                  <c:v>3.8</c:v>
                </c:pt>
                <c:pt idx="9">
                  <c:v>3.8</c:v>
                </c:pt>
                <c:pt idx="10">
                  <c:v>3.4</c:v>
                </c:pt>
                <c:pt idx="11">
                  <c:v>2.8</c:v>
                </c:pt>
                <c:pt idx="12">
                  <c:v>2.6</c:v>
                </c:pt>
                <c:pt idx="13">
                  <c:v>2.7</c:v>
                </c:pt>
                <c:pt idx="14">
                  <c:v>2.2000000000000002</c:v>
                </c:pt>
                <c:pt idx="15">
                  <c:v>2.2999999999999998</c:v>
                </c:pt>
                <c:pt idx="16">
                  <c:v>2.1</c:v>
                </c:pt>
                <c:pt idx="17">
                  <c:v>2.1</c:v>
                </c:pt>
                <c:pt idx="18">
                  <c:v>1.8</c:v>
                </c:pt>
                <c:pt idx="19">
                  <c:v>1.6</c:v>
                </c:pt>
                <c:pt idx="20">
                  <c:v>1.8</c:v>
                </c:pt>
                <c:pt idx="21">
                  <c:v>1.7</c:v>
                </c:pt>
                <c:pt idx="22">
                  <c:v>1.6</c:v>
                </c:pt>
                <c:pt idx="23">
                  <c:v>1.7</c:v>
                </c:pt>
              </c:numCache>
            </c:numRef>
          </c:val>
          <c:smooth val="0"/>
          <c:extLst>
            <c:ext xmlns:c16="http://schemas.microsoft.com/office/drawing/2014/chart" uri="{C3380CC4-5D6E-409C-BE32-E72D297353CC}">
              <c16:uniqueId val="{0000003A-F0C4-45D2-98C8-1E5E326838FA}"/>
            </c:ext>
          </c:extLst>
        </c:ser>
        <c:dLbls>
          <c:showLegendKey val="0"/>
          <c:showVal val="0"/>
          <c:showCatName val="0"/>
          <c:showSerName val="0"/>
          <c:showPercent val="0"/>
          <c:showBubbleSize val="0"/>
        </c:dLbls>
        <c:marker val="1"/>
        <c:smooth val="0"/>
        <c:axId val="61325312"/>
        <c:axId val="61306752"/>
      </c:lineChart>
      <c:catAx>
        <c:axId val="61298560"/>
        <c:scaling>
          <c:orientation val="minMax"/>
        </c:scaling>
        <c:delete val="0"/>
        <c:axPos val="b"/>
        <c:title>
          <c:tx>
            <c:rich>
              <a:bodyPr/>
              <a:lstStyle/>
              <a:p>
                <a:pPr>
                  <a:defRPr sz="1400"/>
                </a:pPr>
                <a:r>
                  <a:rPr lang="en-US" sz="1400" dirty="0"/>
                  <a:t>Year of Diagnosis</a:t>
                </a:r>
              </a:p>
            </c:rich>
          </c:tx>
          <c:layout>
            <c:manualLayout>
              <c:xMode val="edge"/>
              <c:yMode val="edge"/>
              <c:x val="0.41663969087197439"/>
              <c:y val="0.93170151438506188"/>
            </c:manualLayout>
          </c:layout>
          <c:overlay val="0"/>
        </c:title>
        <c:numFmt formatCode="General" sourceLinked="1"/>
        <c:majorTickMark val="none"/>
        <c:minorTickMark val="none"/>
        <c:tickLblPos val="nextTo"/>
        <c:spPr>
          <a:ln w="3379">
            <a:solidFill>
              <a:srgbClr val="000514"/>
            </a:solidFill>
            <a:prstDash val="solid"/>
          </a:ln>
        </c:spPr>
        <c:txPr>
          <a:bodyPr rot="-2040000" vert="horz"/>
          <a:lstStyle/>
          <a:p>
            <a:pPr>
              <a:defRPr sz="1200" b="0" i="0" u="none" strike="noStrike" baseline="0">
                <a:solidFill>
                  <a:schemeClr val="tx1"/>
                </a:solidFill>
                <a:latin typeface="Arial"/>
                <a:ea typeface="Arial"/>
                <a:cs typeface="Arial"/>
              </a:defRPr>
            </a:pPr>
            <a:endParaRPr lang="en-US"/>
          </a:p>
        </c:txPr>
        <c:crossAx val="61304832"/>
        <c:crosses val="autoZero"/>
        <c:auto val="1"/>
        <c:lblAlgn val="ctr"/>
        <c:lblOffset val="100"/>
        <c:tickLblSkip val="1"/>
        <c:tickMarkSkip val="1"/>
        <c:noMultiLvlLbl val="1"/>
      </c:catAx>
      <c:valAx>
        <c:axId val="61304832"/>
        <c:scaling>
          <c:orientation val="minMax"/>
        </c:scaling>
        <c:delete val="0"/>
        <c:axPos val="l"/>
        <c:title>
          <c:tx>
            <c:rich>
              <a:bodyPr rot="-5400000" vert="horz"/>
              <a:lstStyle/>
              <a:p>
                <a:pPr>
                  <a:defRPr sz="1400"/>
                </a:pPr>
                <a:r>
                  <a:rPr lang="en-US" sz="1400" dirty="0"/>
                  <a:t>Rate</a:t>
                </a:r>
                <a:r>
                  <a:rPr lang="en-US" sz="1400" baseline="0" dirty="0"/>
                  <a:t> per 100,000 population (Prevalence)</a:t>
                </a:r>
                <a:endParaRPr lang="en-US" sz="1400" dirty="0"/>
              </a:p>
            </c:rich>
          </c:tx>
          <c:layout>
            <c:manualLayout>
              <c:xMode val="edge"/>
              <c:yMode val="edge"/>
              <c:x val="5.8537474482356373E-3"/>
              <c:y val="8.7222888916456534E-2"/>
            </c:manualLayout>
          </c:layout>
          <c:overlay val="0"/>
        </c:title>
        <c:numFmt formatCode="#,##0" sourceLinked="0"/>
        <c:majorTickMark val="none"/>
        <c:minorTickMark val="none"/>
        <c:tickLblPos val="nextTo"/>
        <c:spPr>
          <a:ln>
            <a:solidFill>
              <a:srgbClr val="000514"/>
            </a:solidFill>
          </a:ln>
        </c:spPr>
        <c:txPr>
          <a:bodyPr rot="0" vert="horz"/>
          <a:lstStyle/>
          <a:p>
            <a:pPr>
              <a:defRPr sz="1200" b="0" i="0" u="none" strike="noStrike" baseline="0">
                <a:solidFill>
                  <a:schemeClr val="tx1"/>
                </a:solidFill>
                <a:latin typeface="Arial"/>
                <a:ea typeface="Arial"/>
                <a:cs typeface="Arial"/>
              </a:defRPr>
            </a:pPr>
            <a:endParaRPr lang="en-US"/>
          </a:p>
        </c:txPr>
        <c:crossAx val="61298560"/>
        <c:crosses val="autoZero"/>
        <c:crossBetween val="between"/>
      </c:valAx>
      <c:valAx>
        <c:axId val="61306752"/>
        <c:scaling>
          <c:orientation val="minMax"/>
        </c:scaling>
        <c:delete val="0"/>
        <c:axPos val="r"/>
        <c:title>
          <c:tx>
            <c:rich>
              <a:bodyPr rot="-5400000" vert="horz"/>
              <a:lstStyle/>
              <a:p>
                <a:pPr>
                  <a:defRPr sz="1400"/>
                </a:pPr>
                <a:r>
                  <a:rPr lang="en-US" sz="1400" dirty="0"/>
                  <a:t>Rate per 100,000 population             (New Cases)</a:t>
                </a:r>
              </a:p>
            </c:rich>
          </c:tx>
          <c:layout>
            <c:manualLayout>
              <c:xMode val="edge"/>
              <c:yMode val="edge"/>
              <c:x val="0.95922620783513179"/>
              <c:y val="8.8274887424375587E-2"/>
            </c:manualLayout>
          </c:layout>
          <c:overlay val="0"/>
        </c:title>
        <c:numFmt formatCode="0" sourceLinked="0"/>
        <c:majorTickMark val="out"/>
        <c:minorTickMark val="none"/>
        <c:tickLblPos val="nextTo"/>
        <c:spPr>
          <a:ln>
            <a:solidFill>
              <a:srgbClr val="000514"/>
            </a:solidFill>
          </a:ln>
        </c:spPr>
        <c:txPr>
          <a:bodyPr/>
          <a:lstStyle/>
          <a:p>
            <a:pPr>
              <a:defRPr sz="1200" b="0"/>
            </a:pPr>
            <a:endParaRPr lang="en-US"/>
          </a:p>
        </c:txPr>
        <c:crossAx val="61325312"/>
        <c:crosses val="max"/>
        <c:crossBetween val="between"/>
      </c:valAx>
      <c:catAx>
        <c:axId val="61325312"/>
        <c:scaling>
          <c:orientation val="minMax"/>
        </c:scaling>
        <c:delete val="1"/>
        <c:axPos val="b"/>
        <c:numFmt formatCode="General" sourceLinked="1"/>
        <c:majorTickMark val="out"/>
        <c:minorTickMark val="none"/>
        <c:tickLblPos val="nextTo"/>
        <c:crossAx val="61306752"/>
        <c:crosses val="autoZero"/>
        <c:auto val="1"/>
        <c:lblAlgn val="ctr"/>
        <c:lblOffset val="100"/>
        <c:noMultiLvlLbl val="0"/>
      </c:catAx>
      <c:spPr>
        <a:noFill/>
        <a:ln w="25400">
          <a:noFill/>
        </a:ln>
      </c:spPr>
    </c:plotArea>
    <c:legend>
      <c:legendPos val="t"/>
      <c:layout>
        <c:manualLayout>
          <c:xMode val="edge"/>
          <c:yMode val="edge"/>
          <c:x val="0.25845547847373351"/>
          <c:y val="4.5570123957388527E-2"/>
          <c:w val="0.53231889578160885"/>
          <c:h val="5.7078917542130576E-2"/>
        </c:manualLayout>
      </c:layout>
      <c:overlay val="0"/>
      <c:spPr>
        <a:noFill/>
        <a:ln w="27030">
          <a:noFill/>
        </a:ln>
      </c:spPr>
      <c:txPr>
        <a:bodyPr/>
        <a:lstStyle/>
        <a:p>
          <a:pPr>
            <a:defRPr sz="1200" b="1" i="0" u="none" strike="noStrike" baseline="0">
              <a:solidFill>
                <a:schemeClr val="tx1"/>
              </a:solidFill>
              <a:latin typeface="Arial"/>
              <a:ea typeface="Arial"/>
              <a:cs typeface="Arial"/>
            </a:defRPr>
          </a:pPr>
          <a:endParaRPr lang="en-US"/>
        </a:p>
      </c:txPr>
    </c:legend>
    <c:plotVisOnly val="1"/>
    <c:dispBlanksAs val="gap"/>
    <c:showDLblsOverMax val="1"/>
  </c:chart>
  <c:spPr>
    <a:noFill/>
    <a:ln>
      <a:noFill/>
    </a:ln>
  </c:spPr>
  <c:txPr>
    <a:bodyPr/>
    <a:lstStyle/>
    <a:p>
      <a:pPr>
        <a:defRPr sz="1915" b="1" i="0" u="none" strike="noStrike" baseline="0">
          <a:solidFill>
            <a:schemeClr val="tx1"/>
          </a:solidFill>
          <a:latin typeface="Arial"/>
          <a:ea typeface="Arial"/>
          <a:cs typeface="Arial"/>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2" tx1="lt1" bg2="dk1" tx2="lt2" accent1="accent1" accent2="accent2" accent3="accent3" accent4="accent4" accent5="accent5" accent6="accent6" hlink="hlink" folHlink="folHlink"/>
  <c:chart>
    <c:autoTitleDeleted val="0"/>
    <c:plotArea>
      <c:layout>
        <c:manualLayout>
          <c:layoutTarget val="inner"/>
          <c:xMode val="edge"/>
          <c:yMode val="edge"/>
          <c:x val="8.2009818217167296E-2"/>
          <c:y val="9.871843848480423E-2"/>
          <c:w val="0.80602053563338116"/>
          <c:h val="0.64229431444512963"/>
        </c:manualLayout>
      </c:layout>
      <c:barChart>
        <c:barDir val="col"/>
        <c:grouping val="clustered"/>
        <c:varyColors val="0"/>
        <c:ser>
          <c:idx val="0"/>
          <c:order val="0"/>
          <c:tx>
            <c:strRef>
              <c:f>Sheet1!$A$2</c:f>
              <c:strCache>
                <c:ptCount val="1"/>
                <c:pt idx="0">
                  <c:v>Men</c:v>
                </c:pt>
              </c:strCache>
            </c:strRef>
          </c:tx>
          <c:spPr>
            <a:solidFill>
              <a:srgbClr val="1F497D">
                <a:lumMod val="60000"/>
                <a:lumOff val="40000"/>
                <a:alpha val="70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Sheet1!$B$2:$M$2</c:f>
              <c:numCache>
                <c:formatCode>General</c:formatCode>
                <c:ptCount val="12"/>
                <c:pt idx="0">
                  <c:v>1</c:v>
                </c:pt>
                <c:pt idx="1">
                  <c:v>50</c:v>
                </c:pt>
                <c:pt idx="2">
                  <c:v>207</c:v>
                </c:pt>
                <c:pt idx="3">
                  <c:v>227</c:v>
                </c:pt>
                <c:pt idx="4">
                  <c:v>206</c:v>
                </c:pt>
                <c:pt idx="5">
                  <c:v>131</c:v>
                </c:pt>
                <c:pt idx="6">
                  <c:v>110</c:v>
                </c:pt>
                <c:pt idx="7">
                  <c:v>59</c:v>
                </c:pt>
                <c:pt idx="8">
                  <c:v>41</c:v>
                </c:pt>
                <c:pt idx="9">
                  <c:v>43</c:v>
                </c:pt>
                <c:pt idx="10">
                  <c:v>29</c:v>
                </c:pt>
                <c:pt idx="11">
                  <c:v>19</c:v>
                </c:pt>
              </c:numCache>
            </c:numRef>
          </c:val>
          <c:extLst>
            <c:ext xmlns:c16="http://schemas.microsoft.com/office/drawing/2014/chart" uri="{C3380CC4-5D6E-409C-BE32-E72D297353CC}">
              <c16:uniqueId val="{00000000-AA85-4861-A50B-D02C8DCEC4E6}"/>
            </c:ext>
          </c:extLst>
        </c:ser>
        <c:dLbls>
          <c:showLegendKey val="0"/>
          <c:showVal val="0"/>
          <c:showCatName val="0"/>
          <c:showSerName val="0"/>
          <c:showPercent val="0"/>
          <c:showBubbleSize val="0"/>
        </c:dLbls>
        <c:gapWidth val="94"/>
        <c:overlap val="-100"/>
        <c:axId val="56915072"/>
        <c:axId val="56916992"/>
      </c:barChart>
      <c:barChart>
        <c:barDir val="col"/>
        <c:grouping val="clustered"/>
        <c:varyColors val="0"/>
        <c:ser>
          <c:idx val="1"/>
          <c:order val="1"/>
          <c:tx>
            <c:strRef>
              <c:f>Sheet1!$A$3</c:f>
              <c:strCache>
                <c:ptCount val="1"/>
                <c:pt idx="0">
                  <c:v>Women</c:v>
                </c:pt>
              </c:strCache>
            </c:strRef>
          </c:tx>
          <c:spPr>
            <a:solidFill>
              <a:srgbClr val="6D2E75">
                <a:lumMod val="75000"/>
                <a:alpha val="70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Sheet1!$B$3:$M$3</c:f>
              <c:numCache>
                <c:formatCode>General</c:formatCode>
                <c:ptCount val="12"/>
                <c:pt idx="0">
                  <c:v>1</c:v>
                </c:pt>
                <c:pt idx="1">
                  <c:v>7</c:v>
                </c:pt>
                <c:pt idx="2">
                  <c:v>19</c:v>
                </c:pt>
                <c:pt idx="3">
                  <c:v>26</c:v>
                </c:pt>
                <c:pt idx="4">
                  <c:v>48</c:v>
                </c:pt>
                <c:pt idx="5">
                  <c:v>25</c:v>
                </c:pt>
                <c:pt idx="6">
                  <c:v>25</c:v>
                </c:pt>
                <c:pt idx="7">
                  <c:v>22</c:v>
                </c:pt>
                <c:pt idx="8">
                  <c:v>15</c:v>
                </c:pt>
                <c:pt idx="9">
                  <c:v>11</c:v>
                </c:pt>
                <c:pt idx="10">
                  <c:v>14</c:v>
                </c:pt>
                <c:pt idx="11">
                  <c:v>16</c:v>
                </c:pt>
              </c:numCache>
            </c:numRef>
          </c:val>
          <c:extLst>
            <c:ext xmlns:c16="http://schemas.microsoft.com/office/drawing/2014/chart" uri="{C3380CC4-5D6E-409C-BE32-E72D297353CC}">
              <c16:uniqueId val="{00000001-AA85-4861-A50B-D02C8DCEC4E6}"/>
            </c:ext>
          </c:extLst>
        </c:ser>
        <c:ser>
          <c:idx val="2"/>
          <c:order val="2"/>
          <c:tx>
            <c:strRef>
              <c:f>Sheet1!$A$4</c:f>
              <c:strCache>
                <c:ptCount val="1"/>
                <c:pt idx="0">
                  <c:v>Transgender*</c:v>
                </c:pt>
              </c:strCache>
            </c:strRef>
          </c:tx>
          <c:spPr>
            <a:solidFill>
              <a:srgbClr val="FFC000">
                <a:alpha val="80000"/>
              </a:srgbClr>
            </a:solidFill>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Sheet1!$B$4:$M$4</c:f>
              <c:numCache>
                <c:formatCode>General</c:formatCode>
                <c:ptCount val="12"/>
                <c:pt idx="0">
                  <c:v>0</c:v>
                </c:pt>
                <c:pt idx="1">
                  <c:v>3</c:v>
                </c:pt>
                <c:pt idx="2">
                  <c:v>7</c:v>
                </c:pt>
                <c:pt idx="3">
                  <c:v>11</c:v>
                </c:pt>
                <c:pt idx="4">
                  <c:v>9</c:v>
                </c:pt>
                <c:pt idx="5">
                  <c:v>4</c:v>
                </c:pt>
                <c:pt idx="6">
                  <c:v>3</c:v>
                </c:pt>
                <c:pt idx="7">
                  <c:v>1</c:v>
                </c:pt>
                <c:pt idx="8">
                  <c:v>0</c:v>
                </c:pt>
                <c:pt idx="9">
                  <c:v>0</c:v>
                </c:pt>
                <c:pt idx="10">
                  <c:v>1</c:v>
                </c:pt>
                <c:pt idx="11">
                  <c:v>0</c:v>
                </c:pt>
              </c:numCache>
            </c:numRef>
          </c:val>
          <c:extLst>
            <c:ext xmlns:c16="http://schemas.microsoft.com/office/drawing/2014/chart" uri="{C3380CC4-5D6E-409C-BE32-E72D297353CC}">
              <c16:uniqueId val="{00000001-70D3-4358-BED7-9BD8558F334F}"/>
            </c:ext>
          </c:extLst>
        </c:ser>
        <c:dLbls>
          <c:showLegendKey val="0"/>
          <c:showVal val="0"/>
          <c:showCatName val="0"/>
          <c:showSerName val="0"/>
          <c:showPercent val="0"/>
          <c:showBubbleSize val="0"/>
        </c:dLbls>
        <c:gapWidth val="94"/>
        <c:overlap val="-60"/>
        <c:axId val="570728152"/>
        <c:axId val="570732088"/>
      </c:barChart>
      <c:catAx>
        <c:axId val="56915072"/>
        <c:scaling>
          <c:orientation val="minMax"/>
        </c:scaling>
        <c:delete val="0"/>
        <c:axPos val="b"/>
        <c:title>
          <c:tx>
            <c:rich>
              <a:bodyPr/>
              <a:lstStyle/>
              <a:p>
                <a:pPr>
                  <a:defRPr sz="1400">
                    <a:solidFill>
                      <a:srgbClr val="080808"/>
                    </a:solidFill>
                  </a:defRPr>
                </a:pPr>
                <a:r>
                  <a:rPr lang="en-US" sz="1400" dirty="0">
                    <a:solidFill>
                      <a:srgbClr val="080808"/>
                    </a:solidFill>
                  </a:rPr>
                  <a:t> Age</a:t>
                </a:r>
                <a:r>
                  <a:rPr lang="en-US" sz="1400" baseline="0" dirty="0">
                    <a:solidFill>
                      <a:srgbClr val="080808"/>
                    </a:solidFill>
                  </a:rPr>
                  <a:t> at Diagnosis (Year)</a:t>
                </a:r>
                <a:endParaRPr lang="en-US" sz="1400" dirty="0">
                  <a:solidFill>
                    <a:srgbClr val="080808"/>
                  </a:solidFill>
                </a:endParaRPr>
              </a:p>
            </c:rich>
          </c:tx>
          <c:layout>
            <c:manualLayout>
              <c:xMode val="edge"/>
              <c:yMode val="edge"/>
              <c:x val="0.37838817124869778"/>
              <c:y val="0.87294775877351571"/>
            </c:manualLayout>
          </c:layout>
          <c:overlay val="0"/>
        </c:title>
        <c:numFmt formatCode="General" sourceLinked="1"/>
        <c:majorTickMark val="none"/>
        <c:minorTickMark val="none"/>
        <c:tickLblPos val="nextTo"/>
        <c:spPr>
          <a:ln w="4140">
            <a:solidFill>
              <a:srgbClr val="000514"/>
            </a:solidFill>
            <a:prstDash val="solid"/>
          </a:ln>
        </c:spPr>
        <c:txPr>
          <a:bodyPr rot="-5400000" vert="horz"/>
          <a:lstStyle/>
          <a:p>
            <a:pPr>
              <a:defRPr sz="1200" b="0">
                <a:solidFill>
                  <a:schemeClr val="bg2">
                    <a:lumMod val="10000"/>
                  </a:schemeClr>
                </a:solidFill>
              </a:defRPr>
            </a:pPr>
            <a:endParaRPr lang="en-US"/>
          </a:p>
        </c:txPr>
        <c:crossAx val="56916992"/>
        <c:crosses val="autoZero"/>
        <c:auto val="1"/>
        <c:lblAlgn val="ctr"/>
        <c:lblOffset val="100"/>
        <c:noMultiLvlLbl val="1"/>
      </c:catAx>
      <c:valAx>
        <c:axId val="56916992"/>
        <c:scaling>
          <c:orientation val="minMax"/>
          <c:max val="300"/>
        </c:scaling>
        <c:delete val="0"/>
        <c:axPos val="l"/>
        <c:title>
          <c:tx>
            <c:rich>
              <a:bodyPr rot="-5400000" vert="horz"/>
              <a:lstStyle/>
              <a:p>
                <a:pPr>
                  <a:defRPr sz="1400">
                    <a:solidFill>
                      <a:srgbClr val="003300"/>
                    </a:solidFill>
                  </a:defRPr>
                </a:pPr>
                <a:r>
                  <a:rPr lang="en-US" sz="1400" dirty="0">
                    <a:solidFill>
                      <a:srgbClr val="000000"/>
                    </a:solidFill>
                  </a:rPr>
                  <a:t>Number of Cases (Men)</a:t>
                </a:r>
              </a:p>
            </c:rich>
          </c:tx>
          <c:overlay val="0"/>
        </c:title>
        <c:numFmt formatCode="General" sourceLinked="1"/>
        <c:majorTickMark val="none"/>
        <c:minorTickMark val="none"/>
        <c:tickLblPos val="nextTo"/>
        <c:spPr>
          <a:ln w="4140">
            <a:solidFill>
              <a:srgbClr val="000514"/>
            </a:solidFill>
            <a:prstDash val="solid"/>
          </a:ln>
        </c:spPr>
        <c:txPr>
          <a:bodyPr rot="0" vert="horz"/>
          <a:lstStyle/>
          <a:p>
            <a:pPr>
              <a:defRPr sz="1200" b="0">
                <a:solidFill>
                  <a:schemeClr val="bg2">
                    <a:lumMod val="10000"/>
                  </a:schemeClr>
                </a:solidFill>
              </a:defRPr>
            </a:pPr>
            <a:endParaRPr lang="en-US"/>
          </a:p>
        </c:txPr>
        <c:crossAx val="56915072"/>
        <c:crosses val="autoZero"/>
        <c:crossBetween val="between"/>
        <c:majorUnit val="50"/>
      </c:valAx>
      <c:valAx>
        <c:axId val="570732088"/>
        <c:scaling>
          <c:orientation val="minMax"/>
        </c:scaling>
        <c:delete val="0"/>
        <c:axPos val="r"/>
        <c:title>
          <c:tx>
            <c:rich>
              <a:bodyPr/>
              <a:lstStyle/>
              <a:p>
                <a:pPr>
                  <a:defRPr sz="1400"/>
                </a:pPr>
                <a:r>
                  <a:rPr lang="en-US" sz="1400" dirty="0">
                    <a:solidFill>
                      <a:srgbClr val="000000"/>
                    </a:solidFill>
                  </a:rPr>
                  <a:t>Number of Cases </a:t>
                </a:r>
              </a:p>
              <a:p>
                <a:pPr>
                  <a:defRPr sz="1400"/>
                </a:pPr>
                <a:r>
                  <a:rPr lang="en-US" sz="1400" dirty="0">
                    <a:solidFill>
                      <a:srgbClr val="000000"/>
                    </a:solidFill>
                  </a:rPr>
                  <a:t>(Women, Transgender)</a:t>
                </a:r>
              </a:p>
            </c:rich>
          </c:tx>
          <c:overlay val="0"/>
          <c:spPr>
            <a:solidFill>
              <a:srgbClr val="FFFFFF"/>
            </a:solidFill>
          </c:spPr>
        </c:title>
        <c:numFmt formatCode="General" sourceLinked="1"/>
        <c:majorTickMark val="none"/>
        <c:minorTickMark val="none"/>
        <c:tickLblPos val="nextTo"/>
        <c:spPr>
          <a:ln>
            <a:solidFill>
              <a:sysClr val="windowText" lastClr="000000"/>
            </a:solidFill>
          </a:ln>
        </c:spPr>
        <c:txPr>
          <a:bodyPr/>
          <a:lstStyle/>
          <a:p>
            <a:pPr>
              <a:defRPr sz="1200" b="0">
                <a:solidFill>
                  <a:srgbClr val="000000"/>
                </a:solidFill>
              </a:defRPr>
            </a:pPr>
            <a:endParaRPr lang="en-US"/>
          </a:p>
        </c:txPr>
        <c:crossAx val="570728152"/>
        <c:crosses val="max"/>
        <c:crossBetween val="between"/>
      </c:valAx>
      <c:catAx>
        <c:axId val="570728152"/>
        <c:scaling>
          <c:orientation val="minMax"/>
        </c:scaling>
        <c:delete val="1"/>
        <c:axPos val="b"/>
        <c:numFmt formatCode="General" sourceLinked="1"/>
        <c:majorTickMark val="out"/>
        <c:minorTickMark val="none"/>
        <c:tickLblPos val="nextTo"/>
        <c:crossAx val="570732088"/>
        <c:crosses val="autoZero"/>
        <c:auto val="1"/>
        <c:lblAlgn val="ctr"/>
        <c:lblOffset val="100"/>
        <c:noMultiLvlLbl val="0"/>
      </c:catAx>
      <c:spPr>
        <a:noFill/>
        <a:ln w="16561">
          <a:noFill/>
          <a:prstDash val="solid"/>
        </a:ln>
      </c:spPr>
    </c:plotArea>
    <c:legend>
      <c:legendPos val="t"/>
      <c:layout>
        <c:manualLayout>
          <c:xMode val="edge"/>
          <c:yMode val="edge"/>
          <c:x val="0.3117000826285603"/>
          <c:y val="5.9122074403436678E-3"/>
          <c:w val="0.37310824941957177"/>
          <c:h val="6.6789437828678661E-2"/>
        </c:manualLayout>
      </c:layout>
      <c:overlay val="0"/>
      <c:txPr>
        <a:bodyPr/>
        <a:lstStyle/>
        <a:p>
          <a:pPr algn="ctr">
            <a:defRPr lang="en-US" sz="1400" b="1" i="0" u="none" strike="noStrike" kern="1200" baseline="0">
              <a:solidFill>
                <a:srgbClr val="000514">
                  <a:lumMod val="10000"/>
                </a:srgbClr>
              </a:solidFill>
              <a:latin typeface="Arial" panose="020B0604020202020204" pitchFamily="34" charset="0"/>
              <a:ea typeface="Garamond"/>
              <a:cs typeface="Arial" panose="020B0604020202020204" pitchFamily="34" charset="0"/>
            </a:defRPr>
          </a:pPr>
          <a:endParaRPr lang="en-US"/>
        </a:p>
      </c:txPr>
    </c:legend>
    <c:plotVisOnly val="1"/>
    <c:dispBlanksAs val="gap"/>
    <c:showDLblsOverMax val="1"/>
  </c:chart>
  <c:spPr>
    <a:noFill/>
    <a:ln>
      <a:noFill/>
    </a:ln>
  </c:spPr>
  <c:txPr>
    <a:bodyPr/>
    <a:lstStyle/>
    <a:p>
      <a:pPr>
        <a:defRPr sz="1800" b="1" i="0" u="none" strike="noStrike" baseline="0">
          <a:solidFill>
            <a:schemeClr val="tx1"/>
          </a:solidFill>
          <a:latin typeface="Arial" panose="020B0604020202020204" pitchFamily="34" charset="0"/>
          <a:ea typeface="Garamond"/>
          <a:cs typeface="Arial" panose="020B0604020202020204"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0602286060449"/>
          <c:y val="3.0382088308730886E-2"/>
          <c:w val="0.79896196464125091"/>
          <c:h val="0.84315283555991427"/>
        </c:manualLayout>
      </c:layout>
      <c:lineChart>
        <c:grouping val="standard"/>
        <c:varyColors val="0"/>
        <c:ser>
          <c:idx val="2"/>
          <c:order val="0"/>
          <c:tx>
            <c:strRef>
              <c:f>Sheet1!$B$1</c:f>
              <c:strCache>
                <c:ptCount val="1"/>
                <c:pt idx="0">
                  <c:v>13-14 </c:v>
                </c:pt>
              </c:strCache>
            </c:strRef>
          </c:tx>
          <c:spPr>
            <a:ln w="38100">
              <a:solidFill>
                <a:schemeClr val="bg1">
                  <a:lumMod val="50000"/>
                </a:schemeClr>
              </a:solidFill>
              <a:prstDash val="solid"/>
            </a:ln>
          </c:spPr>
          <c:marker>
            <c:symbol val="none"/>
          </c:marker>
          <c:dPt>
            <c:idx val="0"/>
            <c:bubble3D val="0"/>
            <c:extLst>
              <c:ext xmlns:c16="http://schemas.microsoft.com/office/drawing/2014/chart" uri="{C3380CC4-5D6E-409C-BE32-E72D297353CC}">
                <c16:uniqueId val="{00000000-6A36-4EF5-9A3E-B10F9F8A54CB}"/>
              </c:ext>
            </c:extLst>
          </c:dPt>
          <c:dLbls>
            <c:dLbl>
              <c:idx val="0"/>
              <c:delete val="1"/>
              <c:extLst>
                <c:ext xmlns:c15="http://schemas.microsoft.com/office/drawing/2012/chart" uri="{CE6537A1-D6FC-4f65-9D91-7224C49458BB}"/>
                <c:ext xmlns:c16="http://schemas.microsoft.com/office/drawing/2014/chart" uri="{C3380CC4-5D6E-409C-BE32-E72D297353CC}">
                  <c16:uniqueId val="{00000000-6A36-4EF5-9A3E-B10F9F8A54CB}"/>
                </c:ext>
              </c:extLst>
            </c:dLbl>
            <c:dLbl>
              <c:idx val="1"/>
              <c:delete val="1"/>
              <c:extLst>
                <c:ext xmlns:c15="http://schemas.microsoft.com/office/drawing/2012/chart" uri="{CE6537A1-D6FC-4f65-9D91-7224C49458BB}"/>
                <c:ext xmlns:c16="http://schemas.microsoft.com/office/drawing/2014/chart" uri="{C3380CC4-5D6E-409C-BE32-E72D297353CC}">
                  <c16:uniqueId val="{00000036-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01-6A36-4EF5-9A3E-B10F9F8A54CB}"/>
                </c:ext>
              </c:extLst>
            </c:dLbl>
            <c:dLbl>
              <c:idx val="3"/>
              <c:delete val="1"/>
              <c:extLst>
                <c:ext xmlns:c15="http://schemas.microsoft.com/office/drawing/2012/chart" uri="{CE6537A1-D6FC-4f65-9D91-7224C49458BB}"/>
                <c:ext xmlns:c16="http://schemas.microsoft.com/office/drawing/2014/chart" uri="{C3380CC4-5D6E-409C-BE32-E72D297353CC}">
                  <c16:uniqueId val="{00000035-91DC-473F-B25D-7243F2032CB8}"/>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Sheet1!$B$5:$B$9</c:f>
              <c:numCache>
                <c:formatCode>General</c:formatCode>
                <c:ptCount val="5"/>
                <c:pt idx="0">
                  <c:v>0</c:v>
                </c:pt>
                <c:pt idx="1">
                  <c:v>0</c:v>
                </c:pt>
                <c:pt idx="2">
                  <c:v>0</c:v>
                </c:pt>
                <c:pt idx="3">
                  <c:v>0</c:v>
                </c:pt>
                <c:pt idx="4">
                  <c:v>0.7</c:v>
                </c:pt>
              </c:numCache>
            </c:numRef>
          </c:val>
          <c:smooth val="0"/>
          <c:extLst>
            <c:ext xmlns:c16="http://schemas.microsoft.com/office/drawing/2014/chart" uri="{C3380CC4-5D6E-409C-BE32-E72D297353CC}">
              <c16:uniqueId val="{00000005-57D4-42DA-815E-5F08E8AFFF9E}"/>
            </c:ext>
          </c:extLst>
        </c:ser>
        <c:ser>
          <c:idx val="4"/>
          <c:order val="1"/>
          <c:tx>
            <c:strRef>
              <c:f>Sheet1!$C$1</c:f>
              <c:strCache>
                <c:ptCount val="1"/>
                <c:pt idx="0">
                  <c:v>15-19 </c:v>
                </c:pt>
              </c:strCache>
            </c:strRef>
          </c:tx>
          <c:spPr>
            <a:ln w="38100">
              <a:solidFill>
                <a:schemeClr val="accent4">
                  <a:lumMod val="50000"/>
                </a:schemeClr>
              </a:solidFill>
              <a:prstDash val="solid"/>
            </a:ln>
          </c:spPr>
          <c:marker>
            <c:symbol val="none"/>
          </c:marker>
          <c:dPt>
            <c:idx val="0"/>
            <c:bubble3D val="0"/>
            <c:extLst>
              <c:ext xmlns:c16="http://schemas.microsoft.com/office/drawing/2014/chart" uri="{C3380CC4-5D6E-409C-BE32-E72D297353CC}">
                <c16:uniqueId val="{00000002-6A36-4EF5-9A3E-B10F9F8A54CB}"/>
              </c:ext>
            </c:extLst>
          </c:dPt>
          <c:dPt>
            <c:idx val="1"/>
            <c:bubble3D val="0"/>
            <c:extLst>
              <c:ext xmlns:c16="http://schemas.microsoft.com/office/drawing/2014/chart" uri="{C3380CC4-5D6E-409C-BE32-E72D297353CC}">
                <c16:uniqueId val="{0000002B-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02-6A36-4EF5-9A3E-B10F9F8A54CB}"/>
                </c:ext>
              </c:extLst>
            </c:dLbl>
            <c:dLbl>
              <c:idx val="1"/>
              <c:delete val="1"/>
              <c:extLst>
                <c:ext xmlns:c15="http://schemas.microsoft.com/office/drawing/2012/chart" uri="{CE6537A1-D6FC-4f65-9D91-7224C49458BB}"/>
                <c:ext xmlns:c16="http://schemas.microsoft.com/office/drawing/2014/chart" uri="{C3380CC4-5D6E-409C-BE32-E72D297353CC}">
                  <c16:uniqueId val="{0000002B-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03-6A36-4EF5-9A3E-B10F9F8A54CB}"/>
                </c:ext>
              </c:extLst>
            </c:dLbl>
            <c:dLbl>
              <c:idx val="3"/>
              <c:delete val="1"/>
              <c:extLst>
                <c:ext xmlns:c15="http://schemas.microsoft.com/office/drawing/2012/chart" uri="{CE6537A1-D6FC-4f65-9D91-7224C49458BB}"/>
                <c:ext xmlns:c16="http://schemas.microsoft.com/office/drawing/2014/chart" uri="{C3380CC4-5D6E-409C-BE32-E72D297353CC}">
                  <c16:uniqueId val="{00000012-C3B6-4B23-A460-D6F108473D66}"/>
                </c:ext>
              </c:extLst>
            </c:dLbl>
            <c:dLbl>
              <c:idx val="4"/>
              <c:layout>
                <c:manualLayout>
                  <c:x val="-1.0963570991085837E-16"/>
                  <c:y val="-5.433869264338248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7-CD70-4CE5-9A6F-04A6B60EA129}"/>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Sheet1!$C$5:$C$9</c:f>
              <c:numCache>
                <c:formatCode>General</c:formatCode>
                <c:ptCount val="5"/>
                <c:pt idx="0">
                  <c:v>10.199999999999999</c:v>
                </c:pt>
                <c:pt idx="1">
                  <c:v>11.9</c:v>
                </c:pt>
                <c:pt idx="2">
                  <c:v>9.4</c:v>
                </c:pt>
                <c:pt idx="3">
                  <c:v>7.6</c:v>
                </c:pt>
                <c:pt idx="4">
                  <c:v>8.3000000000000007</c:v>
                </c:pt>
              </c:numCache>
            </c:numRef>
          </c:val>
          <c:smooth val="0"/>
          <c:extLst>
            <c:ext xmlns:c16="http://schemas.microsoft.com/office/drawing/2014/chart" uri="{C3380CC4-5D6E-409C-BE32-E72D297353CC}">
              <c16:uniqueId val="{0000000B-57D4-42DA-815E-5F08E8AFFF9E}"/>
            </c:ext>
          </c:extLst>
        </c:ser>
        <c:ser>
          <c:idx val="0"/>
          <c:order val="2"/>
          <c:tx>
            <c:strRef>
              <c:f>Sheet1!$D$1</c:f>
              <c:strCache>
                <c:ptCount val="1"/>
                <c:pt idx="0">
                  <c:v>20-24 </c:v>
                </c:pt>
              </c:strCache>
            </c:strRef>
          </c:tx>
          <c:spPr>
            <a:ln w="38100">
              <a:solidFill>
                <a:srgbClr val="00B0F0"/>
              </a:solidFill>
              <a:prstDash val="solid"/>
            </a:ln>
          </c:spPr>
          <c:marker>
            <c:symbol val="none"/>
          </c:marker>
          <c:dPt>
            <c:idx val="0"/>
            <c:bubble3D val="0"/>
            <c:extLst>
              <c:ext xmlns:c16="http://schemas.microsoft.com/office/drawing/2014/chart" uri="{C3380CC4-5D6E-409C-BE32-E72D297353CC}">
                <c16:uniqueId val="{00000005-6A36-4EF5-9A3E-B10F9F8A54CB}"/>
              </c:ext>
            </c:extLst>
          </c:dPt>
          <c:dPt>
            <c:idx val="1"/>
            <c:bubble3D val="0"/>
            <c:extLst>
              <c:ext xmlns:c16="http://schemas.microsoft.com/office/drawing/2014/chart" uri="{C3380CC4-5D6E-409C-BE32-E72D297353CC}">
                <c16:uniqueId val="{0000001E-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05-6A36-4EF5-9A3E-B10F9F8A54CB}"/>
                </c:ext>
              </c:extLst>
            </c:dLbl>
            <c:dLbl>
              <c:idx val="1"/>
              <c:delete val="1"/>
              <c:extLst>
                <c:ext xmlns:c15="http://schemas.microsoft.com/office/drawing/2012/chart" uri="{CE6537A1-D6FC-4f65-9D91-7224C49458BB}"/>
                <c:ext xmlns:c16="http://schemas.microsoft.com/office/drawing/2014/chart" uri="{C3380CC4-5D6E-409C-BE32-E72D297353CC}">
                  <c16:uniqueId val="{0000001E-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06-6A36-4EF5-9A3E-B10F9F8A54CB}"/>
                </c:ext>
              </c:extLst>
            </c:dLbl>
            <c:dLbl>
              <c:idx val="3"/>
              <c:delete val="1"/>
              <c:extLst>
                <c:ext xmlns:c15="http://schemas.microsoft.com/office/drawing/2012/chart" uri="{CE6537A1-D6FC-4f65-9D91-7224C49458BB}"/>
                <c:ext xmlns:c16="http://schemas.microsoft.com/office/drawing/2014/chart" uri="{C3380CC4-5D6E-409C-BE32-E72D297353CC}">
                  <c16:uniqueId val="{00000007-01DD-4E74-86FE-45B6B6038252}"/>
                </c:ext>
              </c:extLst>
            </c:dLbl>
            <c:numFmt formatCode="#,##0.0" sourceLinked="0"/>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Sheet1!$D$5:$D$9</c:f>
              <c:numCache>
                <c:formatCode>General</c:formatCode>
                <c:ptCount val="5"/>
                <c:pt idx="0">
                  <c:v>30.9</c:v>
                </c:pt>
                <c:pt idx="1">
                  <c:v>38.299999999999997</c:v>
                </c:pt>
                <c:pt idx="2">
                  <c:v>34.200000000000003</c:v>
                </c:pt>
                <c:pt idx="3">
                  <c:v>33.6</c:v>
                </c:pt>
                <c:pt idx="4">
                  <c:v>32</c:v>
                </c:pt>
              </c:numCache>
            </c:numRef>
          </c:val>
          <c:smooth val="0"/>
          <c:extLst>
            <c:ext xmlns:c16="http://schemas.microsoft.com/office/drawing/2014/chart" uri="{C3380CC4-5D6E-409C-BE32-E72D297353CC}">
              <c16:uniqueId val="{00000011-57D4-42DA-815E-5F08E8AFFF9E}"/>
            </c:ext>
          </c:extLst>
        </c:ser>
        <c:ser>
          <c:idx val="3"/>
          <c:order val="3"/>
          <c:tx>
            <c:strRef>
              <c:f>Sheet1!$E$1</c:f>
              <c:strCache>
                <c:ptCount val="1"/>
                <c:pt idx="0">
                  <c:v>25-29 </c:v>
                </c:pt>
              </c:strCache>
            </c:strRef>
          </c:tx>
          <c:spPr>
            <a:ln w="38100">
              <a:solidFill>
                <a:schemeClr val="accent5">
                  <a:lumMod val="75000"/>
                </a:schemeClr>
              </a:solidFill>
              <a:prstDash val="solid"/>
            </a:ln>
          </c:spPr>
          <c:marker>
            <c:symbol val="none"/>
          </c:marker>
          <c:dPt>
            <c:idx val="0"/>
            <c:bubble3D val="0"/>
            <c:extLst>
              <c:ext xmlns:c16="http://schemas.microsoft.com/office/drawing/2014/chart" uri="{C3380CC4-5D6E-409C-BE32-E72D297353CC}">
                <c16:uniqueId val="{00000008-6A36-4EF5-9A3E-B10F9F8A54CB}"/>
              </c:ext>
            </c:extLst>
          </c:dPt>
          <c:dPt>
            <c:idx val="1"/>
            <c:bubble3D val="0"/>
            <c:extLst>
              <c:ext xmlns:c16="http://schemas.microsoft.com/office/drawing/2014/chart" uri="{C3380CC4-5D6E-409C-BE32-E72D297353CC}">
                <c16:uniqueId val="{0000001D-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08-6A36-4EF5-9A3E-B10F9F8A54CB}"/>
                </c:ext>
              </c:extLst>
            </c:dLbl>
            <c:dLbl>
              <c:idx val="1"/>
              <c:delete val="1"/>
              <c:extLst>
                <c:ext xmlns:c15="http://schemas.microsoft.com/office/drawing/2012/chart" uri="{CE6537A1-D6FC-4f65-9D91-7224C49458BB}"/>
                <c:ext xmlns:c16="http://schemas.microsoft.com/office/drawing/2014/chart" uri="{C3380CC4-5D6E-409C-BE32-E72D297353CC}">
                  <c16:uniqueId val="{0000001D-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09-6A36-4EF5-9A3E-B10F9F8A54CB}"/>
                </c:ext>
              </c:extLst>
            </c:dLbl>
            <c:dLbl>
              <c:idx val="3"/>
              <c:delete val="1"/>
              <c:extLst>
                <c:ext xmlns:c15="http://schemas.microsoft.com/office/drawing/2012/chart" uri="{CE6537A1-D6FC-4f65-9D91-7224C49458BB}"/>
                <c:ext xmlns:c16="http://schemas.microsoft.com/office/drawing/2014/chart" uri="{C3380CC4-5D6E-409C-BE32-E72D297353CC}">
                  <c16:uniqueId val="{0000000B-01DD-4E74-86FE-45B6B6038252}"/>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Sheet1!$E$5:$E$9</c:f>
              <c:numCache>
                <c:formatCode>General</c:formatCode>
                <c:ptCount val="5"/>
                <c:pt idx="0">
                  <c:v>29</c:v>
                </c:pt>
                <c:pt idx="1">
                  <c:v>39.799999999999997</c:v>
                </c:pt>
                <c:pt idx="2">
                  <c:v>43</c:v>
                </c:pt>
                <c:pt idx="3">
                  <c:v>36.799999999999997</c:v>
                </c:pt>
                <c:pt idx="4">
                  <c:v>37.4</c:v>
                </c:pt>
              </c:numCache>
            </c:numRef>
          </c:val>
          <c:smooth val="0"/>
          <c:extLst>
            <c:ext xmlns:c16="http://schemas.microsoft.com/office/drawing/2014/chart" uri="{C3380CC4-5D6E-409C-BE32-E72D297353CC}">
              <c16:uniqueId val="{00000017-57D4-42DA-815E-5F08E8AFFF9E}"/>
            </c:ext>
          </c:extLst>
        </c:ser>
        <c:ser>
          <c:idx val="1"/>
          <c:order val="4"/>
          <c:tx>
            <c:strRef>
              <c:f>Sheet1!$F$1</c:f>
              <c:strCache>
                <c:ptCount val="1"/>
                <c:pt idx="0">
                  <c:v>30-34 </c:v>
                </c:pt>
              </c:strCache>
            </c:strRef>
          </c:tx>
          <c:spPr>
            <a:ln w="38100">
              <a:solidFill>
                <a:schemeClr val="accent1"/>
              </a:solidFill>
              <a:prstDash val="solid"/>
            </a:ln>
          </c:spPr>
          <c:marker>
            <c:symbol val="none"/>
          </c:marker>
          <c:dPt>
            <c:idx val="0"/>
            <c:bubble3D val="0"/>
            <c:extLst>
              <c:ext xmlns:c16="http://schemas.microsoft.com/office/drawing/2014/chart" uri="{C3380CC4-5D6E-409C-BE32-E72D297353CC}">
                <c16:uniqueId val="{0000000B-6A36-4EF5-9A3E-B10F9F8A54CB}"/>
              </c:ext>
            </c:extLst>
          </c:dPt>
          <c:dPt>
            <c:idx val="1"/>
            <c:bubble3D val="0"/>
            <c:extLst>
              <c:ext xmlns:c16="http://schemas.microsoft.com/office/drawing/2014/chart" uri="{C3380CC4-5D6E-409C-BE32-E72D297353CC}">
                <c16:uniqueId val="{0000001C-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0B-6A36-4EF5-9A3E-B10F9F8A54CB}"/>
                </c:ext>
              </c:extLst>
            </c:dLbl>
            <c:dLbl>
              <c:idx val="1"/>
              <c:delete val="1"/>
              <c:extLst>
                <c:ext xmlns:c15="http://schemas.microsoft.com/office/drawing/2012/chart" uri="{CE6537A1-D6FC-4f65-9D91-7224C49458BB}"/>
                <c:ext xmlns:c16="http://schemas.microsoft.com/office/drawing/2014/chart" uri="{C3380CC4-5D6E-409C-BE32-E72D297353CC}">
                  <c16:uniqueId val="{0000001C-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0C-6A36-4EF5-9A3E-B10F9F8A54CB}"/>
                </c:ext>
              </c:extLst>
            </c:dLbl>
            <c:dLbl>
              <c:idx val="3"/>
              <c:delete val="1"/>
              <c:extLst>
                <c:ext xmlns:c15="http://schemas.microsoft.com/office/drawing/2012/chart" uri="{CE6537A1-D6FC-4f65-9D91-7224C49458BB}"/>
                <c:ext xmlns:c16="http://schemas.microsoft.com/office/drawing/2014/chart" uri="{C3380CC4-5D6E-409C-BE32-E72D297353CC}">
                  <c16:uniqueId val="{0000000F-01DD-4E74-86FE-45B6B6038252}"/>
                </c:ext>
              </c:extLst>
            </c:dLbl>
            <c:numFmt formatCode="#,##0.0" sourceLinked="0"/>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Sheet1!$F$5:$F$9</c:f>
              <c:numCache>
                <c:formatCode>General</c:formatCode>
                <c:ptCount val="5"/>
                <c:pt idx="0" formatCode="0.0">
                  <c:v>25.4</c:v>
                </c:pt>
                <c:pt idx="1">
                  <c:v>32.1</c:v>
                </c:pt>
                <c:pt idx="2">
                  <c:v>37.5</c:v>
                </c:pt>
                <c:pt idx="3">
                  <c:v>37</c:v>
                </c:pt>
                <c:pt idx="4">
                  <c:v>35</c:v>
                </c:pt>
              </c:numCache>
            </c:numRef>
          </c:val>
          <c:smooth val="0"/>
          <c:extLst>
            <c:ext xmlns:c16="http://schemas.microsoft.com/office/drawing/2014/chart" uri="{C3380CC4-5D6E-409C-BE32-E72D297353CC}">
              <c16:uniqueId val="{0000001D-57D4-42DA-815E-5F08E8AFFF9E}"/>
            </c:ext>
          </c:extLst>
        </c:ser>
        <c:ser>
          <c:idx val="5"/>
          <c:order val="5"/>
          <c:tx>
            <c:strRef>
              <c:f>Sheet1!$G$1</c:f>
              <c:strCache>
                <c:ptCount val="1"/>
                <c:pt idx="0">
                  <c:v>35-39 </c:v>
                </c:pt>
              </c:strCache>
            </c:strRef>
          </c:tx>
          <c:marker>
            <c:symbol val="none"/>
          </c:marker>
          <c:dPt>
            <c:idx val="1"/>
            <c:bubble3D val="0"/>
            <c:spPr>
              <a:ln>
                <a:prstDash val="solid"/>
              </a:ln>
            </c:spPr>
            <c:extLst>
              <c:ext xmlns:c16="http://schemas.microsoft.com/office/drawing/2014/chart" uri="{C3380CC4-5D6E-409C-BE32-E72D297353CC}">
                <c16:uniqueId val="{00000020-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21-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20-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1F-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0F-6A36-4EF5-9A3E-B10F9F8A54CB}"/>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Sheet1!$G$5:$G$9</c:f>
              <c:numCache>
                <c:formatCode>General</c:formatCode>
                <c:ptCount val="5"/>
                <c:pt idx="0">
                  <c:v>16.8</c:v>
                </c:pt>
                <c:pt idx="1">
                  <c:v>22.4</c:v>
                </c:pt>
                <c:pt idx="2">
                  <c:v>19.7</c:v>
                </c:pt>
                <c:pt idx="3">
                  <c:v>24.7</c:v>
                </c:pt>
                <c:pt idx="4">
                  <c:v>22.9</c:v>
                </c:pt>
              </c:numCache>
            </c:numRef>
          </c:val>
          <c:smooth val="0"/>
          <c:extLst>
            <c:ext xmlns:c16="http://schemas.microsoft.com/office/drawing/2014/chart" uri="{C3380CC4-5D6E-409C-BE32-E72D297353CC}">
              <c16:uniqueId val="{0000001F-57D4-42DA-815E-5F08E8AFFF9E}"/>
            </c:ext>
          </c:extLst>
        </c:ser>
        <c:ser>
          <c:idx val="6"/>
          <c:order val="6"/>
          <c:tx>
            <c:strRef>
              <c:f>Sheet1!$H$1</c:f>
              <c:strCache>
                <c:ptCount val="1"/>
                <c:pt idx="0">
                  <c:v>40-44 </c:v>
                </c:pt>
              </c:strCache>
            </c:strRef>
          </c:tx>
          <c:marker>
            <c:symbol val="none"/>
          </c:marker>
          <c:dPt>
            <c:idx val="1"/>
            <c:bubble3D val="0"/>
            <c:spPr>
              <a:ln>
                <a:prstDash val="solid"/>
              </a:ln>
            </c:spPr>
            <c:extLst>
              <c:ext xmlns:c16="http://schemas.microsoft.com/office/drawing/2014/chart" uri="{C3380CC4-5D6E-409C-BE32-E72D297353CC}">
                <c16:uniqueId val="{00000023-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24-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23-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22-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11-6A36-4EF5-9A3E-B10F9F8A54CB}"/>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Sheet1!$H$5:$H$9</c:f>
              <c:numCache>
                <c:formatCode>General</c:formatCode>
                <c:ptCount val="5"/>
                <c:pt idx="0">
                  <c:v>12</c:v>
                </c:pt>
                <c:pt idx="1">
                  <c:v>13.9</c:v>
                </c:pt>
                <c:pt idx="2">
                  <c:v>16.2</c:v>
                </c:pt>
                <c:pt idx="3">
                  <c:v>16.7</c:v>
                </c:pt>
                <c:pt idx="4">
                  <c:v>20.2</c:v>
                </c:pt>
              </c:numCache>
            </c:numRef>
          </c:val>
          <c:smooth val="0"/>
          <c:extLst>
            <c:ext xmlns:c16="http://schemas.microsoft.com/office/drawing/2014/chart" uri="{C3380CC4-5D6E-409C-BE32-E72D297353CC}">
              <c16:uniqueId val="{00000022-57D4-42DA-815E-5F08E8AFFF9E}"/>
            </c:ext>
          </c:extLst>
        </c:ser>
        <c:ser>
          <c:idx val="7"/>
          <c:order val="7"/>
          <c:tx>
            <c:strRef>
              <c:f>Sheet1!$I$1</c:f>
              <c:strCache>
                <c:ptCount val="1"/>
                <c:pt idx="0">
                  <c:v>45-49 </c:v>
                </c:pt>
              </c:strCache>
            </c:strRef>
          </c:tx>
          <c:marker>
            <c:symbol val="none"/>
          </c:marker>
          <c:dPt>
            <c:idx val="1"/>
            <c:bubble3D val="0"/>
            <c:spPr>
              <a:ln>
                <a:prstDash val="solid"/>
              </a:ln>
            </c:spPr>
            <c:extLst>
              <c:ext xmlns:c16="http://schemas.microsoft.com/office/drawing/2014/chart" uri="{C3380CC4-5D6E-409C-BE32-E72D297353CC}">
                <c16:uniqueId val="{00000026-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27-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26-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25-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13-6A36-4EF5-9A3E-B10F9F8A54CB}"/>
                </c:ext>
              </c:extLst>
            </c:dLbl>
            <c:dLbl>
              <c:idx val="4"/>
              <c:layout>
                <c:manualLayout>
                  <c:x val="-1.0963570991085837E-16"/>
                  <c:y val="-1.811289754779416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1-CD70-4CE5-9A6F-04A6B60EA129}"/>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Sheet1!$I$5:$I$9</c:f>
              <c:numCache>
                <c:formatCode>General</c:formatCode>
                <c:ptCount val="5"/>
                <c:pt idx="0">
                  <c:v>8.9</c:v>
                </c:pt>
                <c:pt idx="1">
                  <c:v>11.5</c:v>
                </c:pt>
                <c:pt idx="2">
                  <c:v>11.1</c:v>
                </c:pt>
                <c:pt idx="3">
                  <c:v>10</c:v>
                </c:pt>
                <c:pt idx="4">
                  <c:v>12.6</c:v>
                </c:pt>
              </c:numCache>
            </c:numRef>
          </c:val>
          <c:smooth val="0"/>
          <c:extLst>
            <c:ext xmlns:c16="http://schemas.microsoft.com/office/drawing/2014/chart" uri="{C3380CC4-5D6E-409C-BE32-E72D297353CC}">
              <c16:uniqueId val="{00000023-57D4-42DA-815E-5F08E8AFFF9E}"/>
            </c:ext>
          </c:extLst>
        </c:ser>
        <c:ser>
          <c:idx val="8"/>
          <c:order val="8"/>
          <c:tx>
            <c:strRef>
              <c:f>Sheet1!$J$1</c:f>
              <c:strCache>
                <c:ptCount val="1"/>
                <c:pt idx="0">
                  <c:v>50-54 </c:v>
                </c:pt>
              </c:strCache>
            </c:strRef>
          </c:tx>
          <c:marker>
            <c:symbol val="none"/>
          </c:marker>
          <c:dPt>
            <c:idx val="1"/>
            <c:bubble3D val="0"/>
            <c:spPr>
              <a:ln>
                <a:prstDash val="solid"/>
              </a:ln>
            </c:spPr>
            <c:extLst>
              <c:ext xmlns:c16="http://schemas.microsoft.com/office/drawing/2014/chart" uri="{C3380CC4-5D6E-409C-BE32-E72D297353CC}">
                <c16:uniqueId val="{0000002D-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2E-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2D-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2C-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15-6A36-4EF5-9A3E-B10F9F8A54CB}"/>
                </c:ext>
              </c:extLst>
            </c:dLbl>
            <c:dLbl>
              <c:idx val="4"/>
              <c:layout>
                <c:manualLayout>
                  <c:x val="8.9702980717037591E-3"/>
                  <c:y val="-2.1131713805759855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2-CD70-4CE5-9A6F-04A6B60EA129}"/>
                </c:ext>
              </c:extLst>
            </c:dLbl>
            <c:numFmt formatCode="#,##0.0" sourceLinked="0"/>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Sheet1!$J$5:$J$9</c:f>
              <c:numCache>
                <c:formatCode>General</c:formatCode>
                <c:ptCount val="5"/>
                <c:pt idx="0">
                  <c:v>9.1999999999999993</c:v>
                </c:pt>
                <c:pt idx="1">
                  <c:v>11.7</c:v>
                </c:pt>
                <c:pt idx="2">
                  <c:v>9.5</c:v>
                </c:pt>
                <c:pt idx="3">
                  <c:v>8.5</c:v>
                </c:pt>
                <c:pt idx="4">
                  <c:v>8</c:v>
                </c:pt>
              </c:numCache>
            </c:numRef>
          </c:val>
          <c:smooth val="0"/>
          <c:extLst>
            <c:ext xmlns:c16="http://schemas.microsoft.com/office/drawing/2014/chart" uri="{C3380CC4-5D6E-409C-BE32-E72D297353CC}">
              <c16:uniqueId val="{00000024-57D4-42DA-815E-5F08E8AFFF9E}"/>
            </c:ext>
          </c:extLst>
        </c:ser>
        <c:ser>
          <c:idx val="9"/>
          <c:order val="9"/>
          <c:tx>
            <c:strRef>
              <c:f>Sheet1!$K$1</c:f>
              <c:strCache>
                <c:ptCount val="1"/>
                <c:pt idx="0">
                  <c:v>55-59 </c:v>
                </c:pt>
              </c:strCache>
            </c:strRef>
          </c:tx>
          <c:marker>
            <c:symbol val="none"/>
          </c:marker>
          <c:dPt>
            <c:idx val="1"/>
            <c:bubble3D val="0"/>
            <c:spPr>
              <a:ln>
                <a:prstDash val="solid"/>
              </a:ln>
            </c:spPr>
            <c:extLst>
              <c:ext xmlns:c16="http://schemas.microsoft.com/office/drawing/2014/chart" uri="{C3380CC4-5D6E-409C-BE32-E72D297353CC}">
                <c16:uniqueId val="{00000029-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2A-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29-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28-91DC-473F-B25D-7243F2032CB8}"/>
                </c:ext>
              </c:extLst>
            </c:dLbl>
            <c:dLbl>
              <c:idx val="3"/>
              <c:delete val="1"/>
              <c:extLst>
                <c:ext xmlns:c15="http://schemas.microsoft.com/office/drawing/2012/chart" uri="{CE6537A1-D6FC-4f65-9D91-7224C49458BB}">
                  <c15:layout>
                    <c:manualLayout>
                      <c:w val="8.0448623206396536E-2"/>
                      <c:h val="4.6791651998468249E-2"/>
                    </c:manualLayout>
                  </c15:layout>
                </c:ext>
                <c:ext xmlns:c16="http://schemas.microsoft.com/office/drawing/2014/chart" uri="{C3380CC4-5D6E-409C-BE32-E72D297353CC}">
                  <c16:uniqueId val="{00000017-6A36-4EF5-9A3E-B10F9F8A54CB}"/>
                </c:ext>
              </c:extLst>
            </c:dLbl>
            <c:dLbl>
              <c:idx val="4"/>
              <c:layout>
                <c:manualLayout>
                  <c:x val="-1.0963570991085837E-16"/>
                  <c:y val="1.2075265031862664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4-CD70-4CE5-9A6F-04A6B60EA129}"/>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Sheet1!$K$5:$K$9</c:f>
              <c:numCache>
                <c:formatCode>General</c:formatCode>
                <c:ptCount val="5"/>
                <c:pt idx="0">
                  <c:v>6.3</c:v>
                </c:pt>
                <c:pt idx="1">
                  <c:v>9.1</c:v>
                </c:pt>
                <c:pt idx="2">
                  <c:v>5.4</c:v>
                </c:pt>
                <c:pt idx="3">
                  <c:v>9.1999999999999993</c:v>
                </c:pt>
                <c:pt idx="4">
                  <c:v>7.9</c:v>
                </c:pt>
              </c:numCache>
            </c:numRef>
          </c:val>
          <c:smooth val="0"/>
          <c:extLst>
            <c:ext xmlns:c16="http://schemas.microsoft.com/office/drawing/2014/chart" uri="{C3380CC4-5D6E-409C-BE32-E72D297353CC}">
              <c16:uniqueId val="{00000025-57D4-42DA-815E-5F08E8AFFF9E}"/>
            </c:ext>
          </c:extLst>
        </c:ser>
        <c:ser>
          <c:idx val="10"/>
          <c:order val="10"/>
          <c:tx>
            <c:strRef>
              <c:f>Sheet1!$L$1</c:f>
              <c:strCache>
                <c:ptCount val="1"/>
                <c:pt idx="0">
                  <c:v>60-64 </c:v>
                </c:pt>
              </c:strCache>
            </c:strRef>
          </c:tx>
          <c:spPr>
            <a:ln>
              <a:solidFill>
                <a:srgbClr val="000000"/>
              </a:solidFill>
            </a:ln>
          </c:spPr>
          <c:marker>
            <c:symbol val="none"/>
          </c:marker>
          <c:dPt>
            <c:idx val="1"/>
            <c:bubble3D val="0"/>
            <c:spPr>
              <a:ln>
                <a:solidFill>
                  <a:srgbClr val="000000"/>
                </a:solidFill>
                <a:prstDash val="solid"/>
              </a:ln>
            </c:spPr>
            <c:extLst>
              <c:ext xmlns:c16="http://schemas.microsoft.com/office/drawing/2014/chart" uri="{C3380CC4-5D6E-409C-BE32-E72D297353CC}">
                <c16:uniqueId val="{00000030-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31-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30-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2F-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19-6A36-4EF5-9A3E-B10F9F8A54CB}"/>
                </c:ext>
              </c:extLst>
            </c:dLbl>
            <c:dLbl>
              <c:idx val="4"/>
              <c:layout>
                <c:manualLayout>
                  <c:x val="-1.0963570991085837E-16"/>
                  <c:y val="2.716934632169124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3-CD70-4CE5-9A6F-04A6B60EA129}"/>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Sheet1!$L$5:$L$9</c:f>
              <c:numCache>
                <c:formatCode>General</c:formatCode>
                <c:ptCount val="5"/>
                <c:pt idx="0">
                  <c:v>4.5999999999999996</c:v>
                </c:pt>
                <c:pt idx="1">
                  <c:v>5.4</c:v>
                </c:pt>
                <c:pt idx="2">
                  <c:v>5.9</c:v>
                </c:pt>
                <c:pt idx="3">
                  <c:v>8.9</c:v>
                </c:pt>
                <c:pt idx="4">
                  <c:v>6.4</c:v>
                </c:pt>
              </c:numCache>
            </c:numRef>
          </c:val>
          <c:smooth val="0"/>
          <c:extLst>
            <c:ext xmlns:c16="http://schemas.microsoft.com/office/drawing/2014/chart" uri="{C3380CC4-5D6E-409C-BE32-E72D297353CC}">
              <c16:uniqueId val="{00000026-57D4-42DA-815E-5F08E8AFFF9E}"/>
            </c:ext>
          </c:extLst>
        </c:ser>
        <c:ser>
          <c:idx val="11"/>
          <c:order val="11"/>
          <c:tx>
            <c:strRef>
              <c:f>Sheet1!$M$1</c:f>
              <c:strCache>
                <c:ptCount val="1"/>
                <c:pt idx="0">
                  <c:v>65 and older</c:v>
                </c:pt>
              </c:strCache>
            </c:strRef>
          </c:tx>
          <c:marker>
            <c:symbol val="none"/>
          </c:marker>
          <c:dPt>
            <c:idx val="1"/>
            <c:bubble3D val="0"/>
            <c:spPr>
              <a:ln>
                <a:prstDash val="solid"/>
              </a:ln>
            </c:spPr>
            <c:extLst>
              <c:ext xmlns:c16="http://schemas.microsoft.com/office/drawing/2014/chart" uri="{C3380CC4-5D6E-409C-BE32-E72D297353CC}">
                <c16:uniqueId val="{00000033-91DC-473F-B25D-7243F2032CB8}"/>
              </c:ext>
            </c:extLst>
          </c:dPt>
          <c:dLbls>
            <c:dLbl>
              <c:idx val="0"/>
              <c:delete val="1"/>
              <c:extLst>
                <c:ext xmlns:c15="http://schemas.microsoft.com/office/drawing/2012/chart" uri="{CE6537A1-D6FC-4f65-9D91-7224C49458BB}"/>
                <c:ext xmlns:c16="http://schemas.microsoft.com/office/drawing/2014/chart" uri="{C3380CC4-5D6E-409C-BE32-E72D297353CC}">
                  <c16:uniqueId val="{00000034-91DC-473F-B25D-7243F2032CB8}"/>
                </c:ext>
              </c:extLst>
            </c:dLbl>
            <c:dLbl>
              <c:idx val="1"/>
              <c:delete val="1"/>
              <c:extLst>
                <c:ext xmlns:c15="http://schemas.microsoft.com/office/drawing/2012/chart" uri="{CE6537A1-D6FC-4f65-9D91-7224C49458BB}"/>
                <c:ext xmlns:c16="http://schemas.microsoft.com/office/drawing/2014/chart" uri="{C3380CC4-5D6E-409C-BE32-E72D297353CC}">
                  <c16:uniqueId val="{00000033-91DC-473F-B25D-7243F2032CB8}"/>
                </c:ext>
              </c:extLst>
            </c:dLbl>
            <c:dLbl>
              <c:idx val="2"/>
              <c:delete val="1"/>
              <c:extLst>
                <c:ext xmlns:c15="http://schemas.microsoft.com/office/drawing/2012/chart" uri="{CE6537A1-D6FC-4f65-9D91-7224C49458BB}"/>
                <c:ext xmlns:c16="http://schemas.microsoft.com/office/drawing/2014/chart" uri="{C3380CC4-5D6E-409C-BE32-E72D297353CC}">
                  <c16:uniqueId val="{00000032-91DC-473F-B25D-7243F2032CB8}"/>
                </c:ext>
              </c:extLst>
            </c:dLbl>
            <c:dLbl>
              <c:idx val="3"/>
              <c:delete val="1"/>
              <c:extLst>
                <c:ext xmlns:c15="http://schemas.microsoft.com/office/drawing/2012/chart" uri="{CE6537A1-D6FC-4f65-9D91-7224C49458BB}"/>
                <c:ext xmlns:c16="http://schemas.microsoft.com/office/drawing/2014/chart" uri="{C3380CC4-5D6E-409C-BE32-E72D297353CC}">
                  <c16:uniqueId val="{0000001B-6A36-4EF5-9A3E-B10F9F8A54CB}"/>
                </c:ext>
              </c:extLst>
            </c:dLbl>
            <c:dLbl>
              <c:idx val="4"/>
              <c:layout>
                <c:manualLayout>
                  <c:x val="-1.0963570991085837E-16"/>
                  <c:y val="-1.8112897547794049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5-CD70-4CE5-9A6F-04A6B60EA129}"/>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Sheet1!$M$5:$M$9</c:f>
              <c:numCache>
                <c:formatCode>General</c:formatCode>
                <c:ptCount val="5"/>
                <c:pt idx="0">
                  <c:v>1.9</c:v>
                </c:pt>
                <c:pt idx="1">
                  <c:v>1.5</c:v>
                </c:pt>
                <c:pt idx="2">
                  <c:v>1.2</c:v>
                </c:pt>
                <c:pt idx="3">
                  <c:v>1.5</c:v>
                </c:pt>
                <c:pt idx="4">
                  <c:v>1.8</c:v>
                </c:pt>
              </c:numCache>
            </c:numRef>
          </c:val>
          <c:smooth val="0"/>
          <c:extLst>
            <c:ext xmlns:c16="http://schemas.microsoft.com/office/drawing/2014/chart" uri="{C3380CC4-5D6E-409C-BE32-E72D297353CC}">
              <c16:uniqueId val="{00000027-57D4-42DA-815E-5F08E8AFFF9E}"/>
            </c:ext>
          </c:extLst>
        </c:ser>
        <c:dLbls>
          <c:dLblPos val="r"/>
          <c:showLegendKey val="0"/>
          <c:showVal val="1"/>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sz="1400"/>
                </a:pPr>
                <a:r>
                  <a:rPr lang="en-US" sz="1400" dirty="0"/>
                  <a:t>Year of</a:t>
                </a:r>
                <a:r>
                  <a:rPr lang="en-US" sz="1400" baseline="0" dirty="0"/>
                  <a:t> Diagnosis</a:t>
                </a:r>
                <a:endParaRPr lang="en-US" sz="1400" dirty="0"/>
              </a:p>
            </c:rich>
          </c:tx>
          <c:overlay val="0"/>
        </c:title>
        <c:numFmt formatCode="General" sourceLinked="1"/>
        <c:majorTickMark val="none"/>
        <c:minorTickMark val="none"/>
        <c:tickLblPos val="nextTo"/>
        <c:spPr>
          <a:ln>
            <a:solidFill>
              <a:schemeClr val="tx1"/>
            </a:solidFill>
          </a:ln>
        </c:spPr>
        <c:txPr>
          <a:bodyPr/>
          <a:lstStyle/>
          <a:p>
            <a:pPr>
              <a:defRPr sz="1200"/>
            </a:pPr>
            <a:endParaRPr lang="en-US"/>
          </a:p>
        </c:txPr>
        <c:crossAx val="63588992"/>
        <c:crosses val="autoZero"/>
        <c:auto val="1"/>
        <c:lblAlgn val="ctr"/>
        <c:lblOffset val="100"/>
        <c:noMultiLvlLbl val="0"/>
      </c:catAx>
      <c:valAx>
        <c:axId val="63588992"/>
        <c:scaling>
          <c:orientation val="minMax"/>
        </c:scaling>
        <c:delete val="0"/>
        <c:axPos val="l"/>
        <c:title>
          <c:tx>
            <c:rich>
              <a:bodyPr/>
              <a:lstStyle/>
              <a:p>
                <a:pPr>
                  <a:defRPr sz="1400"/>
                </a:pPr>
                <a:r>
                  <a:rPr lang="en-US" sz="1400" dirty="0"/>
                  <a:t>Rate per 100,000 population</a:t>
                </a:r>
              </a:p>
            </c:rich>
          </c:tx>
          <c:layout>
            <c:manualLayout>
              <c:xMode val="edge"/>
              <c:yMode val="edge"/>
              <c:x val="1.567155810069196E-2"/>
              <c:y val="0.27534024881201907"/>
            </c:manualLayout>
          </c:layout>
          <c:overlay val="0"/>
        </c:title>
        <c:numFmt formatCode="#,##0.0" sourceLinked="0"/>
        <c:majorTickMark val="none"/>
        <c:minorTickMark val="none"/>
        <c:tickLblPos val="nextTo"/>
        <c:spPr>
          <a:ln>
            <a:solidFill>
              <a:schemeClr val="tx1"/>
            </a:solidFill>
          </a:ln>
        </c:spPr>
        <c:txPr>
          <a:bodyPr/>
          <a:lstStyle/>
          <a:p>
            <a:pPr>
              <a:defRPr sz="1200"/>
            </a:pPr>
            <a:endParaRPr lang="en-US"/>
          </a:p>
        </c:txPr>
        <c:crossAx val="63587072"/>
        <c:crosses val="autoZero"/>
        <c:crossBetween val="between"/>
      </c:valAx>
    </c:plotArea>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060606060606"/>
          <c:y val="0.18351239824699178"/>
          <c:w val="0.85577380100214762"/>
          <c:h val="0.65399178056088225"/>
        </c:manualLayout>
      </c:layout>
      <c:lineChart>
        <c:grouping val="standard"/>
        <c:varyColors val="0"/>
        <c:ser>
          <c:idx val="2"/>
          <c:order val="0"/>
          <c:tx>
            <c:strRef>
              <c:f>Sheet1!$B$1</c:f>
              <c:strCache>
                <c:ptCount val="1"/>
                <c:pt idx="0">
                  <c:v>13-14 </c:v>
                </c:pt>
              </c:strCache>
            </c:strRef>
          </c:tx>
          <c:spPr>
            <a:ln w="38100">
              <a:solidFill>
                <a:schemeClr val="bg1">
                  <a:lumMod val="50000"/>
                </a:schemeClr>
              </a:solidFill>
              <a:prstDash val="solid"/>
            </a:ln>
          </c:spPr>
          <c:marker>
            <c:symbol val="none"/>
          </c:marker>
          <c:dPt>
            <c:idx val="0"/>
            <c:bubble3D val="0"/>
            <c:extLst>
              <c:ext xmlns:c16="http://schemas.microsoft.com/office/drawing/2014/chart" uri="{C3380CC4-5D6E-409C-BE32-E72D297353CC}">
                <c16:uniqueId val="{00000031-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31-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00-D128-448D-8FB4-DDDC10A30C03}"/>
                </c:ext>
              </c:extLst>
            </c:dLbl>
            <c:dLbl>
              <c:idx val="2"/>
              <c:delete val="1"/>
              <c:extLst>
                <c:ext xmlns:c15="http://schemas.microsoft.com/office/drawing/2012/chart" uri="{CE6537A1-D6FC-4f65-9D91-7224C49458BB}"/>
                <c:ext xmlns:c16="http://schemas.microsoft.com/office/drawing/2014/chart" uri="{C3380CC4-5D6E-409C-BE32-E72D297353CC}">
                  <c16:uniqueId val="{00000030-53D7-4B1D-A64B-577C199C4A11}"/>
                </c:ext>
              </c:extLst>
            </c:dLbl>
            <c:dLbl>
              <c:idx val="3"/>
              <c:delete val="1"/>
              <c:extLst>
                <c:ext xmlns:c15="http://schemas.microsoft.com/office/drawing/2012/chart" uri="{CE6537A1-D6FC-4f65-9D91-7224C49458BB}"/>
                <c:ext xmlns:c16="http://schemas.microsoft.com/office/drawing/2014/chart" uri="{C3380CC4-5D6E-409C-BE32-E72D297353CC}">
                  <c16:uniqueId val="{0000002F-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Sheet1!$B$5:$B$9</c:f>
              <c:numCache>
                <c:formatCode>General</c:formatCode>
                <c:ptCount val="5"/>
                <c:pt idx="0">
                  <c:v>0</c:v>
                </c:pt>
                <c:pt idx="1">
                  <c:v>0</c:v>
                </c:pt>
                <c:pt idx="2">
                  <c:v>0</c:v>
                </c:pt>
                <c:pt idx="3">
                  <c:v>0</c:v>
                </c:pt>
                <c:pt idx="4">
                  <c:v>0.7</c:v>
                </c:pt>
              </c:numCache>
            </c:numRef>
          </c:val>
          <c:smooth val="0"/>
          <c:extLst>
            <c:ext xmlns:c16="http://schemas.microsoft.com/office/drawing/2014/chart" uri="{C3380CC4-5D6E-409C-BE32-E72D297353CC}">
              <c16:uniqueId val="{00000005-57D4-42DA-815E-5F08E8AFFF9E}"/>
            </c:ext>
          </c:extLst>
        </c:ser>
        <c:ser>
          <c:idx val="4"/>
          <c:order val="1"/>
          <c:tx>
            <c:strRef>
              <c:f>Sheet1!$C$1</c:f>
              <c:strCache>
                <c:ptCount val="1"/>
                <c:pt idx="0">
                  <c:v>15-19 </c:v>
                </c:pt>
              </c:strCache>
            </c:strRef>
          </c:tx>
          <c:spPr>
            <a:ln w="38100">
              <a:solidFill>
                <a:schemeClr val="accent4">
                  <a:lumMod val="50000"/>
                </a:schemeClr>
              </a:solidFill>
              <a:prstDash val="solid"/>
            </a:ln>
          </c:spPr>
          <c:marker>
            <c:symbol val="none"/>
          </c:marker>
          <c:dPt>
            <c:idx val="0"/>
            <c:bubble3D val="0"/>
            <c:extLst>
              <c:ext xmlns:c16="http://schemas.microsoft.com/office/drawing/2014/chart" uri="{C3380CC4-5D6E-409C-BE32-E72D297353CC}">
                <c16:uniqueId val="{0000002A-53D7-4B1D-A64B-577C199C4A11}"/>
              </c:ext>
            </c:extLst>
          </c:dPt>
          <c:dPt>
            <c:idx val="1"/>
            <c:bubble3D val="0"/>
            <c:extLst>
              <c:ext xmlns:c16="http://schemas.microsoft.com/office/drawing/2014/chart" uri="{C3380CC4-5D6E-409C-BE32-E72D297353CC}">
                <c16:uniqueId val="{00000001-D128-448D-8FB4-DDDC10A30C03}"/>
              </c:ext>
            </c:extLst>
          </c:dPt>
          <c:dLbls>
            <c:dLbl>
              <c:idx val="0"/>
              <c:delete val="1"/>
              <c:extLst>
                <c:ext xmlns:c15="http://schemas.microsoft.com/office/drawing/2012/chart" uri="{CE6537A1-D6FC-4f65-9D91-7224C49458BB}"/>
                <c:ext xmlns:c16="http://schemas.microsoft.com/office/drawing/2014/chart" uri="{C3380CC4-5D6E-409C-BE32-E72D297353CC}">
                  <c16:uniqueId val="{0000002A-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01-D128-448D-8FB4-DDDC10A30C03}"/>
                </c:ext>
              </c:extLst>
            </c:dLbl>
            <c:dLbl>
              <c:idx val="2"/>
              <c:delete val="1"/>
              <c:extLst>
                <c:ext xmlns:c15="http://schemas.microsoft.com/office/drawing/2012/chart" uri="{CE6537A1-D6FC-4f65-9D91-7224C49458BB}"/>
                <c:ext xmlns:c16="http://schemas.microsoft.com/office/drawing/2014/chart" uri="{C3380CC4-5D6E-409C-BE32-E72D297353CC}">
                  <c16:uniqueId val="{00000003-5833-4F65-B9DA-0435282B89E3}"/>
                </c:ext>
              </c:extLst>
            </c:dLbl>
            <c:dLbl>
              <c:idx val="3"/>
              <c:delete val="1"/>
              <c:extLst>
                <c:ext xmlns:c15="http://schemas.microsoft.com/office/drawing/2012/chart" uri="{CE6537A1-D6FC-4f65-9D91-7224C49458BB}"/>
                <c:ext xmlns:c16="http://schemas.microsoft.com/office/drawing/2014/chart" uri="{C3380CC4-5D6E-409C-BE32-E72D297353CC}">
                  <c16:uniqueId val="{0000001F-53D7-4B1D-A64B-577C199C4A11}"/>
                </c:ext>
              </c:extLst>
            </c:dLbl>
            <c:dLbl>
              <c:idx val="4"/>
              <c:layout>
                <c:manualLayout>
                  <c:x val="1.0963570991085837E-16"/>
                  <c:y val="-4.8040902856897091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7-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Sheet1!$C$5:$C$9</c:f>
              <c:numCache>
                <c:formatCode>General</c:formatCode>
                <c:ptCount val="5"/>
                <c:pt idx="0">
                  <c:v>16.600000000000001</c:v>
                </c:pt>
                <c:pt idx="1">
                  <c:v>20.5</c:v>
                </c:pt>
                <c:pt idx="2">
                  <c:v>15.4</c:v>
                </c:pt>
                <c:pt idx="3">
                  <c:v>12.7</c:v>
                </c:pt>
                <c:pt idx="4">
                  <c:v>13.5</c:v>
                </c:pt>
              </c:numCache>
            </c:numRef>
          </c:val>
          <c:smooth val="0"/>
          <c:extLst>
            <c:ext xmlns:c16="http://schemas.microsoft.com/office/drawing/2014/chart" uri="{C3380CC4-5D6E-409C-BE32-E72D297353CC}">
              <c16:uniqueId val="{0000000B-57D4-42DA-815E-5F08E8AFFF9E}"/>
            </c:ext>
          </c:extLst>
        </c:ser>
        <c:ser>
          <c:idx val="0"/>
          <c:order val="2"/>
          <c:tx>
            <c:strRef>
              <c:f>Sheet1!$D$1</c:f>
              <c:strCache>
                <c:ptCount val="1"/>
                <c:pt idx="0">
                  <c:v>20-24 </c:v>
                </c:pt>
              </c:strCache>
            </c:strRef>
          </c:tx>
          <c:spPr>
            <a:ln w="38100">
              <a:solidFill>
                <a:srgbClr val="00B0F0"/>
              </a:solidFill>
              <a:prstDash val="solid"/>
            </a:ln>
          </c:spPr>
          <c:marker>
            <c:symbol val="none"/>
          </c:marker>
          <c:dPt>
            <c:idx val="0"/>
            <c:bubble3D val="0"/>
            <c:extLst>
              <c:ext xmlns:c16="http://schemas.microsoft.com/office/drawing/2014/chart" uri="{C3380CC4-5D6E-409C-BE32-E72D297353CC}">
                <c16:uniqueId val="{00000012-53D7-4B1D-A64B-577C199C4A11}"/>
              </c:ext>
            </c:extLst>
          </c:dPt>
          <c:dPt>
            <c:idx val="1"/>
            <c:bubble3D val="0"/>
            <c:extLst>
              <c:ext xmlns:c16="http://schemas.microsoft.com/office/drawing/2014/chart" uri="{C3380CC4-5D6E-409C-BE32-E72D297353CC}">
                <c16:uniqueId val="{00000003-D128-448D-8FB4-DDDC10A30C03}"/>
              </c:ext>
            </c:extLst>
          </c:dPt>
          <c:dLbls>
            <c:dLbl>
              <c:idx val="0"/>
              <c:delete val="1"/>
              <c:extLst>
                <c:ext xmlns:c15="http://schemas.microsoft.com/office/drawing/2012/chart" uri="{CE6537A1-D6FC-4f65-9D91-7224C49458BB}"/>
                <c:ext xmlns:c16="http://schemas.microsoft.com/office/drawing/2014/chart" uri="{C3380CC4-5D6E-409C-BE32-E72D297353CC}">
                  <c16:uniqueId val="{00000012-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03-D128-448D-8FB4-DDDC10A30C03}"/>
                </c:ext>
              </c:extLst>
            </c:dLbl>
            <c:dLbl>
              <c:idx val="2"/>
              <c:delete val="1"/>
              <c:extLst>
                <c:ext xmlns:c15="http://schemas.microsoft.com/office/drawing/2012/chart" uri="{CE6537A1-D6FC-4f65-9D91-7224C49458BB}"/>
                <c:ext xmlns:c16="http://schemas.microsoft.com/office/drawing/2014/chart" uri="{C3380CC4-5D6E-409C-BE32-E72D297353CC}">
                  <c16:uniqueId val="{00000006-5833-4F65-B9DA-0435282B89E3}"/>
                </c:ext>
              </c:extLst>
            </c:dLbl>
            <c:dLbl>
              <c:idx val="3"/>
              <c:delete val="1"/>
              <c:extLst>
                <c:ext xmlns:c15="http://schemas.microsoft.com/office/drawing/2012/chart" uri="{CE6537A1-D6FC-4f65-9D91-7224C49458BB}"/>
                <c:ext xmlns:c16="http://schemas.microsoft.com/office/drawing/2014/chart" uri="{C3380CC4-5D6E-409C-BE32-E72D297353CC}">
                  <c16:uniqueId val="{00000018-53D7-4B1D-A64B-577C199C4A11}"/>
                </c:ext>
              </c:extLst>
            </c:dLbl>
            <c:dLbl>
              <c:idx val="4"/>
              <c:layout>
                <c:manualLayout>
                  <c:x val="1.4950496786171837E-3"/>
                  <c:y val="-9.0076692856682385E-3"/>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Sheet1!$D$5:$D$9</c:f>
              <c:numCache>
                <c:formatCode>General</c:formatCode>
                <c:ptCount val="5"/>
                <c:pt idx="0">
                  <c:v>53.7</c:v>
                </c:pt>
                <c:pt idx="1">
                  <c:v>65.5</c:v>
                </c:pt>
                <c:pt idx="2">
                  <c:v>57.8</c:v>
                </c:pt>
                <c:pt idx="3">
                  <c:v>57.2</c:v>
                </c:pt>
                <c:pt idx="4">
                  <c:v>55.3</c:v>
                </c:pt>
              </c:numCache>
            </c:numRef>
          </c:val>
          <c:smooth val="0"/>
          <c:extLst>
            <c:ext xmlns:c16="http://schemas.microsoft.com/office/drawing/2014/chart" uri="{C3380CC4-5D6E-409C-BE32-E72D297353CC}">
              <c16:uniqueId val="{00000011-57D4-42DA-815E-5F08E8AFFF9E}"/>
            </c:ext>
          </c:extLst>
        </c:ser>
        <c:ser>
          <c:idx val="3"/>
          <c:order val="3"/>
          <c:tx>
            <c:strRef>
              <c:f>Sheet1!$E$1</c:f>
              <c:strCache>
                <c:ptCount val="1"/>
                <c:pt idx="0">
                  <c:v>25-29 </c:v>
                </c:pt>
              </c:strCache>
            </c:strRef>
          </c:tx>
          <c:spPr>
            <a:ln w="38100">
              <a:solidFill>
                <a:schemeClr val="accent5">
                  <a:lumMod val="75000"/>
                </a:schemeClr>
              </a:solidFill>
              <a:prstDash val="solid"/>
            </a:ln>
          </c:spPr>
          <c:marker>
            <c:symbol val="none"/>
          </c:marker>
          <c:dPt>
            <c:idx val="0"/>
            <c:bubble3D val="0"/>
            <c:extLst>
              <c:ext xmlns:c16="http://schemas.microsoft.com/office/drawing/2014/chart" uri="{C3380CC4-5D6E-409C-BE32-E72D297353CC}">
                <c16:uniqueId val="{00000011-53D7-4B1D-A64B-577C199C4A11}"/>
              </c:ext>
            </c:extLst>
          </c:dPt>
          <c:dPt>
            <c:idx val="1"/>
            <c:bubble3D val="0"/>
            <c:extLst>
              <c:ext xmlns:c16="http://schemas.microsoft.com/office/drawing/2014/chart" uri="{C3380CC4-5D6E-409C-BE32-E72D297353CC}">
                <c16:uniqueId val="{00000005-D128-448D-8FB4-DDDC10A30C03}"/>
              </c:ext>
            </c:extLst>
          </c:dPt>
          <c:dLbls>
            <c:dLbl>
              <c:idx val="0"/>
              <c:delete val="1"/>
              <c:extLst>
                <c:ext xmlns:c15="http://schemas.microsoft.com/office/drawing/2012/chart" uri="{CE6537A1-D6FC-4f65-9D91-7224C49458BB}"/>
                <c:ext xmlns:c16="http://schemas.microsoft.com/office/drawing/2014/chart" uri="{C3380CC4-5D6E-409C-BE32-E72D297353CC}">
                  <c16:uniqueId val="{00000011-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05-D128-448D-8FB4-DDDC10A30C03}"/>
                </c:ext>
              </c:extLst>
            </c:dLbl>
            <c:dLbl>
              <c:idx val="2"/>
              <c:delete val="1"/>
              <c:extLst>
                <c:ext xmlns:c15="http://schemas.microsoft.com/office/drawing/2012/chart" uri="{CE6537A1-D6FC-4f65-9D91-7224C49458BB}"/>
                <c:ext xmlns:c16="http://schemas.microsoft.com/office/drawing/2014/chart" uri="{C3380CC4-5D6E-409C-BE32-E72D297353CC}">
                  <c16:uniqueId val="{00000009-5833-4F65-B9DA-0435282B89E3}"/>
                </c:ext>
              </c:extLst>
            </c:dLbl>
            <c:dLbl>
              <c:idx val="3"/>
              <c:delete val="1"/>
              <c:extLst>
                <c:ext xmlns:c15="http://schemas.microsoft.com/office/drawing/2012/chart" uri="{CE6537A1-D6FC-4f65-9D91-7224C49458BB}"/>
                <c:ext xmlns:c16="http://schemas.microsoft.com/office/drawing/2014/chart" uri="{C3380CC4-5D6E-409C-BE32-E72D297353CC}">
                  <c16:uniqueId val="{00000017-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Sheet1!$E$5:$E$9</c:f>
              <c:numCache>
                <c:formatCode>General</c:formatCode>
                <c:ptCount val="5"/>
                <c:pt idx="0">
                  <c:v>50.9</c:v>
                </c:pt>
                <c:pt idx="1">
                  <c:v>67.3</c:v>
                </c:pt>
                <c:pt idx="2">
                  <c:v>73.2</c:v>
                </c:pt>
                <c:pt idx="3">
                  <c:v>62.5</c:v>
                </c:pt>
                <c:pt idx="4">
                  <c:v>64.2</c:v>
                </c:pt>
              </c:numCache>
            </c:numRef>
          </c:val>
          <c:smooth val="0"/>
          <c:extLst>
            <c:ext xmlns:c16="http://schemas.microsoft.com/office/drawing/2014/chart" uri="{C3380CC4-5D6E-409C-BE32-E72D297353CC}">
              <c16:uniqueId val="{00000017-57D4-42DA-815E-5F08E8AFFF9E}"/>
            </c:ext>
          </c:extLst>
        </c:ser>
        <c:ser>
          <c:idx val="1"/>
          <c:order val="4"/>
          <c:tx>
            <c:strRef>
              <c:f>Sheet1!$F$1</c:f>
              <c:strCache>
                <c:ptCount val="1"/>
                <c:pt idx="0">
                  <c:v>30-34 </c:v>
                </c:pt>
              </c:strCache>
            </c:strRef>
          </c:tx>
          <c:spPr>
            <a:ln w="38100">
              <a:solidFill>
                <a:schemeClr val="accent1"/>
              </a:solidFill>
              <a:prstDash val="solid"/>
            </a:ln>
          </c:spPr>
          <c:marker>
            <c:symbol val="none"/>
          </c:marker>
          <c:dPt>
            <c:idx val="0"/>
            <c:bubble3D val="0"/>
            <c:extLst>
              <c:ext xmlns:c16="http://schemas.microsoft.com/office/drawing/2014/chart" uri="{C3380CC4-5D6E-409C-BE32-E72D297353CC}">
                <c16:uniqueId val="{00000013-53D7-4B1D-A64B-577C199C4A11}"/>
              </c:ext>
            </c:extLst>
          </c:dPt>
          <c:dPt>
            <c:idx val="1"/>
            <c:bubble3D val="0"/>
            <c:extLst>
              <c:ext xmlns:c16="http://schemas.microsoft.com/office/drawing/2014/chart" uri="{C3380CC4-5D6E-409C-BE32-E72D297353CC}">
                <c16:uniqueId val="{00000007-D128-448D-8FB4-DDDC10A30C03}"/>
              </c:ext>
            </c:extLst>
          </c:dPt>
          <c:dLbls>
            <c:dLbl>
              <c:idx val="0"/>
              <c:delete val="1"/>
              <c:extLst>
                <c:ext xmlns:c15="http://schemas.microsoft.com/office/drawing/2012/chart" uri="{CE6537A1-D6FC-4f65-9D91-7224C49458BB}"/>
                <c:ext xmlns:c16="http://schemas.microsoft.com/office/drawing/2014/chart" uri="{C3380CC4-5D6E-409C-BE32-E72D297353CC}">
                  <c16:uniqueId val="{00000013-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07-D128-448D-8FB4-DDDC10A30C03}"/>
                </c:ext>
              </c:extLst>
            </c:dLbl>
            <c:dLbl>
              <c:idx val="2"/>
              <c:delete val="1"/>
              <c:extLst>
                <c:ext xmlns:c15="http://schemas.microsoft.com/office/drawing/2012/chart" uri="{CE6537A1-D6FC-4f65-9D91-7224C49458BB}"/>
                <c:ext xmlns:c16="http://schemas.microsoft.com/office/drawing/2014/chart" uri="{C3380CC4-5D6E-409C-BE32-E72D297353CC}">
                  <c16:uniqueId val="{0000000C-5833-4F65-B9DA-0435282B89E3}"/>
                </c:ext>
              </c:extLst>
            </c:dLbl>
            <c:dLbl>
              <c:idx val="3"/>
              <c:delete val="1"/>
              <c:extLst>
                <c:ext xmlns:c15="http://schemas.microsoft.com/office/drawing/2012/chart" uri="{CE6537A1-D6FC-4f65-9D91-7224C49458BB}"/>
                <c:ext xmlns:c16="http://schemas.microsoft.com/office/drawing/2014/chart" uri="{C3380CC4-5D6E-409C-BE32-E72D297353CC}">
                  <c16:uniqueId val="{00000010-53D7-4B1D-A64B-577C199C4A11}"/>
                </c:ext>
              </c:extLst>
            </c:dLbl>
            <c:dLbl>
              <c:idx val="4"/>
              <c:layout>
                <c:manualLayout>
                  <c:x val="1.4950496786171837E-3"/>
                  <c:y val="3.302812071411667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Sheet1!$F$5:$F$9</c:f>
              <c:numCache>
                <c:formatCode>General</c:formatCode>
                <c:ptCount val="5"/>
                <c:pt idx="0" formatCode="0.0">
                  <c:v>42.1</c:v>
                </c:pt>
                <c:pt idx="1">
                  <c:v>52.3</c:v>
                </c:pt>
                <c:pt idx="2">
                  <c:v>63.4</c:v>
                </c:pt>
                <c:pt idx="3">
                  <c:v>61.1</c:v>
                </c:pt>
                <c:pt idx="4">
                  <c:v>55.4</c:v>
                </c:pt>
              </c:numCache>
            </c:numRef>
          </c:val>
          <c:smooth val="0"/>
          <c:extLst>
            <c:ext xmlns:c16="http://schemas.microsoft.com/office/drawing/2014/chart" uri="{C3380CC4-5D6E-409C-BE32-E72D297353CC}">
              <c16:uniqueId val="{0000001D-57D4-42DA-815E-5F08E8AFFF9E}"/>
            </c:ext>
          </c:extLst>
        </c:ser>
        <c:ser>
          <c:idx val="5"/>
          <c:order val="5"/>
          <c:tx>
            <c:strRef>
              <c:f>Sheet1!$G$1</c:f>
              <c:strCache>
                <c:ptCount val="1"/>
                <c:pt idx="0">
                  <c:v>35-39 </c:v>
                </c:pt>
              </c:strCache>
            </c:strRef>
          </c:tx>
          <c:spPr>
            <a:ln>
              <a:prstDash val="solid"/>
            </a:ln>
          </c:spPr>
          <c:marker>
            <c:symbol val="none"/>
          </c:marker>
          <c:dPt>
            <c:idx val="1"/>
            <c:bubble3D val="0"/>
            <c:extLst>
              <c:ext xmlns:c16="http://schemas.microsoft.com/office/drawing/2014/chart" uri="{C3380CC4-5D6E-409C-BE32-E72D297353CC}">
                <c16:uniqueId val="{00000015-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14-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15-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9-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16-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Sheet1!$G$5:$G$9</c:f>
              <c:numCache>
                <c:formatCode>General</c:formatCode>
                <c:ptCount val="5"/>
                <c:pt idx="0">
                  <c:v>26.2</c:v>
                </c:pt>
                <c:pt idx="1">
                  <c:v>33.700000000000003</c:v>
                </c:pt>
                <c:pt idx="2">
                  <c:v>27.9</c:v>
                </c:pt>
                <c:pt idx="3">
                  <c:v>41.3</c:v>
                </c:pt>
                <c:pt idx="4">
                  <c:v>38.1</c:v>
                </c:pt>
              </c:numCache>
            </c:numRef>
          </c:val>
          <c:smooth val="0"/>
          <c:extLst>
            <c:ext xmlns:c16="http://schemas.microsoft.com/office/drawing/2014/chart" uri="{C3380CC4-5D6E-409C-BE32-E72D297353CC}">
              <c16:uniqueId val="{0000001F-57D4-42DA-815E-5F08E8AFFF9E}"/>
            </c:ext>
          </c:extLst>
        </c:ser>
        <c:ser>
          <c:idx val="6"/>
          <c:order val="6"/>
          <c:tx>
            <c:strRef>
              <c:f>Sheet1!$H$1</c:f>
              <c:strCache>
                <c:ptCount val="1"/>
                <c:pt idx="0">
                  <c:v>40-44 </c:v>
                </c:pt>
              </c:strCache>
            </c:strRef>
          </c:tx>
          <c:spPr>
            <a:ln>
              <a:prstDash val="solid"/>
            </a:ln>
          </c:spPr>
          <c:marker>
            <c:symbol val="none"/>
          </c:marker>
          <c:dPt>
            <c:idx val="1"/>
            <c:bubble3D val="0"/>
            <c:extLst>
              <c:ext xmlns:c16="http://schemas.microsoft.com/office/drawing/2014/chart" uri="{C3380CC4-5D6E-409C-BE32-E72D297353CC}">
                <c16:uniqueId val="{0000001C-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1D-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1C-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A-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1B-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Sheet1!$H$5:$H$9</c:f>
              <c:numCache>
                <c:formatCode>General</c:formatCode>
                <c:ptCount val="5"/>
                <c:pt idx="0">
                  <c:v>18.899999999999999</c:v>
                </c:pt>
                <c:pt idx="1">
                  <c:v>21.9</c:v>
                </c:pt>
                <c:pt idx="2">
                  <c:v>22.1</c:v>
                </c:pt>
                <c:pt idx="3">
                  <c:v>26</c:v>
                </c:pt>
                <c:pt idx="4">
                  <c:v>32.799999999999997</c:v>
                </c:pt>
              </c:numCache>
            </c:numRef>
          </c:val>
          <c:smooth val="0"/>
          <c:extLst>
            <c:ext xmlns:c16="http://schemas.microsoft.com/office/drawing/2014/chart" uri="{C3380CC4-5D6E-409C-BE32-E72D297353CC}">
              <c16:uniqueId val="{00000022-57D4-42DA-815E-5F08E8AFFF9E}"/>
            </c:ext>
          </c:extLst>
        </c:ser>
        <c:ser>
          <c:idx val="7"/>
          <c:order val="7"/>
          <c:tx>
            <c:strRef>
              <c:f>Sheet1!$I$1</c:f>
              <c:strCache>
                <c:ptCount val="1"/>
                <c:pt idx="0">
                  <c:v>45-49 </c:v>
                </c:pt>
              </c:strCache>
            </c:strRef>
          </c:tx>
          <c:spPr>
            <a:ln>
              <a:prstDash val="solid"/>
            </a:ln>
          </c:spPr>
          <c:marker>
            <c:symbol val="none"/>
          </c:marker>
          <c:dPt>
            <c:idx val="1"/>
            <c:bubble3D val="0"/>
            <c:extLst>
              <c:ext xmlns:c16="http://schemas.microsoft.com/office/drawing/2014/chart" uri="{C3380CC4-5D6E-409C-BE32-E72D297353CC}">
                <c16:uniqueId val="{00000029-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2B-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29-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B-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1E-53D7-4B1D-A64B-577C199C4A11}"/>
                </c:ext>
              </c:extLst>
            </c:dLbl>
            <c:dLbl>
              <c:idx val="4"/>
              <c:layout>
                <c:manualLayout>
                  <c:x val="1.4950496786171837E-3"/>
                  <c:y val="-4.2035789999784856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2-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Sheet1!$I$5:$I$9</c:f>
              <c:numCache>
                <c:formatCode>General</c:formatCode>
                <c:ptCount val="5"/>
                <c:pt idx="0">
                  <c:v>12.9</c:v>
                </c:pt>
                <c:pt idx="1">
                  <c:v>15.3</c:v>
                </c:pt>
                <c:pt idx="2">
                  <c:v>14.2</c:v>
                </c:pt>
                <c:pt idx="3">
                  <c:v>16.100000000000001</c:v>
                </c:pt>
                <c:pt idx="4">
                  <c:v>18.600000000000001</c:v>
                </c:pt>
              </c:numCache>
            </c:numRef>
          </c:val>
          <c:smooth val="0"/>
          <c:extLst>
            <c:ext xmlns:c16="http://schemas.microsoft.com/office/drawing/2014/chart" uri="{C3380CC4-5D6E-409C-BE32-E72D297353CC}">
              <c16:uniqueId val="{00000023-57D4-42DA-815E-5F08E8AFFF9E}"/>
            </c:ext>
          </c:extLst>
        </c:ser>
        <c:ser>
          <c:idx val="8"/>
          <c:order val="8"/>
          <c:tx>
            <c:strRef>
              <c:f>Sheet1!$J$1</c:f>
              <c:strCache>
                <c:ptCount val="1"/>
                <c:pt idx="0">
                  <c:v>50-54 </c:v>
                </c:pt>
              </c:strCache>
            </c:strRef>
          </c:tx>
          <c:spPr>
            <a:ln>
              <a:prstDash val="solid"/>
            </a:ln>
          </c:spPr>
          <c:marker>
            <c:symbol val="none"/>
          </c:marker>
          <c:dPt>
            <c:idx val="1"/>
            <c:bubble3D val="0"/>
            <c:extLst>
              <c:ext xmlns:c16="http://schemas.microsoft.com/office/drawing/2014/chart" uri="{C3380CC4-5D6E-409C-BE32-E72D297353CC}">
                <c16:uniqueId val="{00000028-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27-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28-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C-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20-53D7-4B1D-A64B-577C199C4A11}"/>
                </c:ext>
              </c:extLst>
            </c:dLbl>
            <c:dLbl>
              <c:idx val="4"/>
              <c:layout>
                <c:manualLayout>
                  <c:x val="1.4950496786172824E-2"/>
                  <c:y val="3.0025564285559511E-3"/>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6-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Sheet1!$J$5:$J$9</c:f>
              <c:numCache>
                <c:formatCode>General</c:formatCode>
                <c:ptCount val="5"/>
                <c:pt idx="0">
                  <c:v>13.2</c:v>
                </c:pt>
                <c:pt idx="1">
                  <c:v>16.899999999999999</c:v>
                </c:pt>
                <c:pt idx="2">
                  <c:v>12.7</c:v>
                </c:pt>
                <c:pt idx="3">
                  <c:v>11.3</c:v>
                </c:pt>
                <c:pt idx="4">
                  <c:v>11.9</c:v>
                </c:pt>
              </c:numCache>
            </c:numRef>
          </c:val>
          <c:smooth val="0"/>
          <c:extLst>
            <c:ext xmlns:c16="http://schemas.microsoft.com/office/drawing/2014/chart" uri="{C3380CC4-5D6E-409C-BE32-E72D297353CC}">
              <c16:uniqueId val="{00000024-57D4-42DA-815E-5F08E8AFFF9E}"/>
            </c:ext>
          </c:extLst>
        </c:ser>
        <c:ser>
          <c:idx val="9"/>
          <c:order val="9"/>
          <c:tx>
            <c:strRef>
              <c:f>Sheet1!$K$1</c:f>
              <c:strCache>
                <c:ptCount val="1"/>
                <c:pt idx="0">
                  <c:v>55-59 </c:v>
                </c:pt>
              </c:strCache>
            </c:strRef>
          </c:tx>
          <c:spPr>
            <a:ln>
              <a:prstDash val="solid"/>
            </a:ln>
          </c:spPr>
          <c:marker>
            <c:symbol val="none"/>
          </c:marker>
          <c:dPt>
            <c:idx val="1"/>
            <c:bubble3D val="0"/>
            <c:extLst>
              <c:ext xmlns:c16="http://schemas.microsoft.com/office/drawing/2014/chart" uri="{C3380CC4-5D6E-409C-BE32-E72D297353CC}">
                <c16:uniqueId val="{00000026-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25-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26-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D-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22-53D7-4B1D-A64B-577C199C4A11}"/>
                </c:ext>
              </c:extLst>
            </c:dLbl>
            <c:dLbl>
              <c:idx val="4"/>
              <c:layout>
                <c:manualLayout>
                  <c:x val="5.9801987144692832E-3"/>
                  <c:y val="-1.8015338571336366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3-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Sheet1!$K$5:$K$9</c:f>
              <c:numCache>
                <c:formatCode>General</c:formatCode>
                <c:ptCount val="5"/>
                <c:pt idx="0">
                  <c:v>10</c:v>
                </c:pt>
                <c:pt idx="1">
                  <c:v>13</c:v>
                </c:pt>
                <c:pt idx="2">
                  <c:v>8.3000000000000007</c:v>
                </c:pt>
                <c:pt idx="3">
                  <c:v>12.6</c:v>
                </c:pt>
                <c:pt idx="4">
                  <c:v>12.9</c:v>
                </c:pt>
              </c:numCache>
            </c:numRef>
          </c:val>
          <c:smooth val="0"/>
          <c:extLst>
            <c:ext xmlns:c16="http://schemas.microsoft.com/office/drawing/2014/chart" uri="{C3380CC4-5D6E-409C-BE32-E72D297353CC}">
              <c16:uniqueId val="{00000025-57D4-42DA-815E-5F08E8AFFF9E}"/>
            </c:ext>
          </c:extLst>
        </c:ser>
        <c:ser>
          <c:idx val="10"/>
          <c:order val="10"/>
          <c:tx>
            <c:strRef>
              <c:f>Sheet1!$L$1</c:f>
              <c:strCache>
                <c:ptCount val="1"/>
                <c:pt idx="0">
                  <c:v>60-64 </c:v>
                </c:pt>
              </c:strCache>
            </c:strRef>
          </c:tx>
          <c:spPr>
            <a:ln>
              <a:solidFill>
                <a:schemeClr val="tx2">
                  <a:lumMod val="20000"/>
                  <a:lumOff val="80000"/>
                </a:schemeClr>
              </a:solidFill>
              <a:prstDash val="solid"/>
            </a:ln>
          </c:spPr>
          <c:marker>
            <c:symbol val="none"/>
          </c:marker>
          <c:dPt>
            <c:idx val="1"/>
            <c:bubble3D val="0"/>
            <c:extLst>
              <c:ext xmlns:c16="http://schemas.microsoft.com/office/drawing/2014/chart" uri="{C3380CC4-5D6E-409C-BE32-E72D297353CC}">
                <c16:uniqueId val="{00000023-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24-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23-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E-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21-53D7-4B1D-A64B-577C199C4A11}"/>
                </c:ext>
              </c:extLst>
            </c:dLbl>
            <c:dLbl>
              <c:idx val="4"/>
              <c:layout>
                <c:manualLayout>
                  <c:x val="1.0963570991085837E-16"/>
                  <c:y val="6.0051128571121225E-3"/>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5-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Sheet1!$L$5:$L$9</c:f>
              <c:numCache>
                <c:formatCode>General</c:formatCode>
                <c:ptCount val="5"/>
                <c:pt idx="0">
                  <c:v>5.4</c:v>
                </c:pt>
                <c:pt idx="1">
                  <c:v>7.8</c:v>
                </c:pt>
                <c:pt idx="2">
                  <c:v>9.8000000000000007</c:v>
                </c:pt>
                <c:pt idx="3">
                  <c:v>13.1</c:v>
                </c:pt>
                <c:pt idx="4">
                  <c:v>8.8000000000000007</c:v>
                </c:pt>
              </c:numCache>
            </c:numRef>
          </c:val>
          <c:smooth val="0"/>
          <c:extLst>
            <c:ext xmlns:c16="http://schemas.microsoft.com/office/drawing/2014/chart" uri="{C3380CC4-5D6E-409C-BE32-E72D297353CC}">
              <c16:uniqueId val="{00000026-57D4-42DA-815E-5F08E8AFFF9E}"/>
            </c:ext>
          </c:extLst>
        </c:ser>
        <c:ser>
          <c:idx val="11"/>
          <c:order val="11"/>
          <c:tx>
            <c:strRef>
              <c:f>Sheet1!$M$1</c:f>
              <c:strCache>
                <c:ptCount val="1"/>
                <c:pt idx="0">
                  <c:v>65 and older</c:v>
                </c:pt>
              </c:strCache>
            </c:strRef>
          </c:tx>
          <c:spPr>
            <a:ln>
              <a:prstDash val="solid"/>
            </a:ln>
          </c:spPr>
          <c:marker>
            <c:symbol val="none"/>
          </c:marker>
          <c:dPt>
            <c:idx val="1"/>
            <c:bubble3D val="0"/>
            <c:extLst>
              <c:ext xmlns:c16="http://schemas.microsoft.com/office/drawing/2014/chart" uri="{C3380CC4-5D6E-409C-BE32-E72D297353CC}">
                <c16:uniqueId val="{0000002D-53D7-4B1D-A64B-577C199C4A11}"/>
              </c:ext>
            </c:extLst>
          </c:dPt>
          <c:dLbls>
            <c:dLbl>
              <c:idx val="0"/>
              <c:delete val="1"/>
              <c:extLst>
                <c:ext xmlns:c15="http://schemas.microsoft.com/office/drawing/2012/chart" uri="{CE6537A1-D6FC-4f65-9D91-7224C49458BB}"/>
                <c:ext xmlns:c16="http://schemas.microsoft.com/office/drawing/2014/chart" uri="{C3380CC4-5D6E-409C-BE32-E72D297353CC}">
                  <c16:uniqueId val="{0000002C-53D7-4B1D-A64B-577C199C4A11}"/>
                </c:ext>
              </c:extLst>
            </c:dLbl>
            <c:dLbl>
              <c:idx val="1"/>
              <c:delete val="1"/>
              <c:extLst>
                <c:ext xmlns:c15="http://schemas.microsoft.com/office/drawing/2012/chart" uri="{CE6537A1-D6FC-4f65-9D91-7224C49458BB}"/>
                <c:ext xmlns:c16="http://schemas.microsoft.com/office/drawing/2014/chart" uri="{C3380CC4-5D6E-409C-BE32-E72D297353CC}">
                  <c16:uniqueId val="{0000002D-53D7-4B1D-A64B-577C199C4A11}"/>
                </c:ext>
              </c:extLst>
            </c:dLbl>
            <c:dLbl>
              <c:idx val="2"/>
              <c:delete val="1"/>
              <c:extLst>
                <c:ext xmlns:c15="http://schemas.microsoft.com/office/drawing/2012/chart" uri="{CE6537A1-D6FC-4f65-9D91-7224C49458BB}"/>
                <c:ext xmlns:c16="http://schemas.microsoft.com/office/drawing/2014/chart" uri="{C3380CC4-5D6E-409C-BE32-E72D297353CC}">
                  <c16:uniqueId val="{0000000F-D128-448D-8FB4-DDDC10A30C03}"/>
                </c:ext>
              </c:extLst>
            </c:dLbl>
            <c:dLbl>
              <c:idx val="3"/>
              <c:delete val="1"/>
              <c:extLst>
                <c:ext xmlns:c15="http://schemas.microsoft.com/office/drawing/2012/chart" uri="{CE6537A1-D6FC-4f65-9D91-7224C49458BB}"/>
                <c:ext xmlns:c16="http://schemas.microsoft.com/office/drawing/2014/chart" uri="{C3380CC4-5D6E-409C-BE32-E72D297353CC}">
                  <c16:uniqueId val="{0000002E-53D7-4B1D-A64B-577C199C4A11}"/>
                </c:ext>
              </c:extLst>
            </c:dLbl>
            <c:dLbl>
              <c:idx val="4"/>
              <c:layout>
                <c:manualLayout>
                  <c:x val="0"/>
                  <c:y val="-1.5012782142780305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34-53D7-4B1D-A64B-577C199C4A11}"/>
                </c:ext>
              </c:extLst>
            </c:dLbl>
            <c:spPr>
              <a:noFill/>
              <a:ln>
                <a:noFill/>
              </a:ln>
              <a:effectLst/>
            </c:spPr>
            <c:dLblPos val="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Sheet1!$M$5:$M$9</c:f>
              <c:numCache>
                <c:formatCode>General</c:formatCode>
                <c:ptCount val="5"/>
                <c:pt idx="0">
                  <c:v>2.8</c:v>
                </c:pt>
                <c:pt idx="1">
                  <c:v>2.2000000000000002</c:v>
                </c:pt>
                <c:pt idx="2">
                  <c:v>1.5</c:v>
                </c:pt>
                <c:pt idx="3">
                  <c:v>2.5</c:v>
                </c:pt>
                <c:pt idx="4">
                  <c:v>2.2000000000000002</c:v>
                </c:pt>
              </c:numCache>
            </c:numRef>
          </c:val>
          <c:smooth val="0"/>
          <c:extLst>
            <c:ext xmlns:c16="http://schemas.microsoft.com/office/drawing/2014/chart" uri="{C3380CC4-5D6E-409C-BE32-E72D297353CC}">
              <c16:uniqueId val="{00000027-57D4-42DA-815E-5F08E8AFFF9E}"/>
            </c:ext>
          </c:extLst>
        </c:ser>
        <c:dLbls>
          <c:dLblPos val="r"/>
          <c:showLegendKey val="0"/>
          <c:showVal val="1"/>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sz="1400"/>
                </a:pPr>
                <a:r>
                  <a:rPr lang="en-US" sz="1400" dirty="0"/>
                  <a:t>Year at</a:t>
                </a:r>
                <a:r>
                  <a:rPr lang="en-US" sz="1400" baseline="0" dirty="0"/>
                  <a:t> Diagnosis</a:t>
                </a:r>
                <a:endParaRPr lang="en-US" sz="1400" dirty="0"/>
              </a:p>
            </c:rich>
          </c:tx>
          <c:overlay val="0"/>
        </c:title>
        <c:numFmt formatCode="General" sourceLinked="1"/>
        <c:majorTickMark val="none"/>
        <c:minorTickMark val="none"/>
        <c:tickLblPos val="nextTo"/>
        <c:txPr>
          <a:bodyPr/>
          <a:lstStyle/>
          <a:p>
            <a:pPr>
              <a:defRPr sz="1200"/>
            </a:pPr>
            <a:endParaRPr lang="en-US"/>
          </a:p>
        </c:txPr>
        <c:crossAx val="63588992"/>
        <c:crosses val="autoZero"/>
        <c:auto val="1"/>
        <c:lblAlgn val="ctr"/>
        <c:lblOffset val="100"/>
        <c:noMultiLvlLbl val="0"/>
      </c:catAx>
      <c:valAx>
        <c:axId val="63588992"/>
        <c:scaling>
          <c:orientation val="minMax"/>
        </c:scaling>
        <c:delete val="0"/>
        <c:axPos val="l"/>
        <c:title>
          <c:tx>
            <c:rich>
              <a:bodyPr/>
              <a:lstStyle/>
              <a:p>
                <a:pPr>
                  <a:defRPr sz="1400"/>
                </a:pPr>
                <a:r>
                  <a:rPr lang="en-US" sz="1400" dirty="0"/>
                  <a:t>Rate per 100,000 population</a:t>
                </a:r>
              </a:p>
            </c:rich>
          </c:tx>
          <c:layout>
            <c:manualLayout>
              <c:xMode val="edge"/>
              <c:yMode val="edge"/>
              <c:x val="1.567155810069196E-2"/>
              <c:y val="0.27534024881201907"/>
            </c:manualLayout>
          </c:layout>
          <c:overlay val="0"/>
        </c:title>
        <c:numFmt formatCode="#,##0.0" sourceLinked="0"/>
        <c:majorTickMark val="none"/>
        <c:minorTickMark val="none"/>
        <c:tickLblPos val="nextTo"/>
        <c:txPr>
          <a:bodyPr/>
          <a:lstStyle/>
          <a:p>
            <a:pPr>
              <a:defRPr sz="1200"/>
            </a:pPr>
            <a:endParaRPr lang="en-US"/>
          </a:p>
        </c:txPr>
        <c:crossAx val="63587072"/>
        <c:crosses val="autoZero"/>
        <c:crossBetween val="between"/>
      </c:valAx>
      <c:spPr>
        <a:ln>
          <a:noFill/>
          <a:prstDash val="dash"/>
        </a:ln>
      </c:spPr>
    </c:plotArea>
    <c:legend>
      <c:legendPos val="t"/>
      <c:layout>
        <c:manualLayout>
          <c:xMode val="edge"/>
          <c:yMode val="edge"/>
          <c:x val="8.0323133209750402E-2"/>
          <c:y val="4.5117784141726347E-2"/>
          <c:w val="0.88818052571832717"/>
          <c:h val="0.10459109791667504"/>
        </c:manualLayout>
      </c:layout>
      <c:overlay val="0"/>
      <c:txPr>
        <a:bodyPr/>
        <a:lstStyle/>
        <a:p>
          <a:pPr>
            <a:defRPr sz="1100" b="0"/>
          </a:pPr>
          <a:endParaRPr lang="en-US"/>
        </a:p>
      </c:txPr>
    </c:legend>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060606060606"/>
          <c:y val="0.18351239824699178"/>
          <c:w val="0.85577380100214762"/>
          <c:h val="0.65399178056088225"/>
        </c:manualLayout>
      </c:layout>
      <c:lineChart>
        <c:grouping val="standard"/>
        <c:varyColors val="0"/>
        <c:ser>
          <c:idx val="2"/>
          <c:order val="0"/>
          <c:tx>
            <c:strRef>
              <c:f>Sheet1!$B$1</c:f>
              <c:strCache>
                <c:ptCount val="1"/>
                <c:pt idx="0">
                  <c:v>13-14 </c:v>
                </c:pt>
              </c:strCache>
            </c:strRef>
          </c:tx>
          <c:spPr>
            <a:ln w="38100">
              <a:solidFill>
                <a:schemeClr val="bg1">
                  <a:lumMod val="50000"/>
                </a:schemeClr>
              </a:solidFill>
              <a:prstDash val="solid"/>
            </a:ln>
          </c:spPr>
          <c:marker>
            <c:symbol val="none"/>
          </c:marker>
          <c:dPt>
            <c:idx val="0"/>
            <c:bubble3D val="0"/>
            <c:extLst>
              <c:ext xmlns:c16="http://schemas.microsoft.com/office/drawing/2014/chart" uri="{C3380CC4-5D6E-409C-BE32-E72D297353CC}">
                <c16:uniqueId val="{00000012-5586-4CA1-95A7-86F2318B7D3D}"/>
              </c:ext>
            </c:extLst>
          </c:dPt>
          <c:dLbls>
            <c:dLbl>
              <c:idx val="0"/>
              <c:delete val="1"/>
              <c:extLst>
                <c:ext xmlns:c15="http://schemas.microsoft.com/office/drawing/2012/chart" uri="{CE6537A1-D6FC-4f65-9D91-7224C49458BB}"/>
                <c:ext xmlns:c16="http://schemas.microsoft.com/office/drawing/2014/chart" uri="{C3380CC4-5D6E-409C-BE32-E72D297353CC}">
                  <c16:uniqueId val="{00000012-5586-4CA1-95A7-86F2318B7D3D}"/>
                </c:ext>
              </c:extLst>
            </c:dLbl>
            <c:dLbl>
              <c:idx val="1"/>
              <c:delete val="1"/>
              <c:extLst>
                <c:ext xmlns:c15="http://schemas.microsoft.com/office/drawing/2012/chart" uri="{CE6537A1-D6FC-4f65-9D91-7224C49458BB}"/>
                <c:ext xmlns:c16="http://schemas.microsoft.com/office/drawing/2014/chart" uri="{C3380CC4-5D6E-409C-BE32-E72D297353CC}">
                  <c16:uniqueId val="{00000000-B3C9-49CD-B988-A814EBB16A7B}"/>
                </c:ext>
              </c:extLst>
            </c:dLbl>
            <c:dLbl>
              <c:idx val="2"/>
              <c:delete val="1"/>
              <c:extLst>
                <c:ext xmlns:c15="http://schemas.microsoft.com/office/drawing/2012/chart" uri="{CE6537A1-D6FC-4f65-9D91-7224C49458BB}"/>
                <c:ext xmlns:c16="http://schemas.microsoft.com/office/drawing/2014/chart" uri="{C3380CC4-5D6E-409C-BE32-E72D297353CC}">
                  <c16:uniqueId val="{00000011-5586-4CA1-95A7-86F2318B7D3D}"/>
                </c:ext>
              </c:extLst>
            </c:dLbl>
            <c:dLbl>
              <c:idx val="3"/>
              <c:delete val="1"/>
              <c:extLst>
                <c:ext xmlns:c15="http://schemas.microsoft.com/office/drawing/2012/chart" uri="{CE6537A1-D6FC-4f65-9D91-7224C49458BB}"/>
                <c:ext xmlns:c16="http://schemas.microsoft.com/office/drawing/2014/chart" uri="{C3380CC4-5D6E-409C-BE32-E72D297353CC}">
                  <c16:uniqueId val="{00000010-5586-4CA1-95A7-86F2318B7D3D}"/>
                </c:ext>
              </c:extLst>
            </c:dLbl>
            <c:dLbl>
              <c:idx val="4"/>
              <c:layout>
                <c:manualLayout>
                  <c:x val="1.0963570991085837E-16"/>
                  <c:y val="1.2010225714224134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5586-4CA1-95A7-86F2318B7D3D}"/>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Sheet1!$B$5:$B$9</c:f>
              <c:numCache>
                <c:formatCode>General</c:formatCode>
                <c:ptCount val="5"/>
                <c:pt idx="0">
                  <c:v>0</c:v>
                </c:pt>
                <c:pt idx="1">
                  <c:v>0</c:v>
                </c:pt>
                <c:pt idx="2">
                  <c:v>0</c:v>
                </c:pt>
                <c:pt idx="3">
                  <c:v>0</c:v>
                </c:pt>
                <c:pt idx="4">
                  <c:v>0.7</c:v>
                </c:pt>
              </c:numCache>
            </c:numRef>
          </c:val>
          <c:smooth val="0"/>
          <c:extLst>
            <c:ext xmlns:c16="http://schemas.microsoft.com/office/drawing/2014/chart" uri="{C3380CC4-5D6E-409C-BE32-E72D297353CC}">
              <c16:uniqueId val="{00000005-57D4-42DA-815E-5F08E8AFFF9E}"/>
            </c:ext>
          </c:extLst>
        </c:ser>
        <c:ser>
          <c:idx val="4"/>
          <c:order val="1"/>
          <c:tx>
            <c:strRef>
              <c:f>Sheet1!$C$1</c:f>
              <c:strCache>
                <c:ptCount val="1"/>
                <c:pt idx="0">
                  <c:v>15-19 </c:v>
                </c:pt>
              </c:strCache>
            </c:strRef>
          </c:tx>
          <c:spPr>
            <a:ln w="38100">
              <a:solidFill>
                <a:schemeClr val="accent4">
                  <a:lumMod val="50000"/>
                </a:schemeClr>
              </a:solidFill>
              <a:prstDash val="solid"/>
            </a:ln>
          </c:spPr>
          <c:marker>
            <c:symbol val="none"/>
          </c:marker>
          <c:dPt>
            <c:idx val="0"/>
            <c:bubble3D val="0"/>
            <c:extLst>
              <c:ext xmlns:c16="http://schemas.microsoft.com/office/drawing/2014/chart" uri="{C3380CC4-5D6E-409C-BE32-E72D297353CC}">
                <c16:uniqueId val="{00000002-B6FD-48A2-9104-CDB3A7ECC0ED}"/>
              </c:ext>
            </c:extLst>
          </c:dPt>
          <c:dPt>
            <c:idx val="1"/>
            <c:bubble3D val="0"/>
            <c:extLst>
              <c:ext xmlns:c16="http://schemas.microsoft.com/office/drawing/2014/chart" uri="{C3380CC4-5D6E-409C-BE32-E72D297353CC}">
                <c16:uniqueId val="{0000002A-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02-B6FD-48A2-9104-CDB3A7ECC0ED}"/>
                </c:ext>
              </c:extLst>
            </c:dLbl>
            <c:dLbl>
              <c:idx val="1"/>
              <c:delete val="1"/>
              <c:extLst>
                <c:ext xmlns:c15="http://schemas.microsoft.com/office/drawing/2012/chart" uri="{CE6537A1-D6FC-4f65-9D91-7224C49458BB}"/>
                <c:ext xmlns:c16="http://schemas.microsoft.com/office/drawing/2014/chart" uri="{C3380CC4-5D6E-409C-BE32-E72D297353CC}">
                  <c16:uniqueId val="{0000002A-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03-B6FD-48A2-9104-CDB3A7ECC0ED}"/>
                </c:ext>
              </c:extLst>
            </c:dLbl>
            <c:dLbl>
              <c:idx val="3"/>
              <c:delete val="1"/>
              <c:extLst>
                <c:ext xmlns:c15="http://schemas.microsoft.com/office/drawing/2012/chart" uri="{CE6537A1-D6FC-4f65-9D91-7224C49458BB}"/>
                <c:ext xmlns:c16="http://schemas.microsoft.com/office/drawing/2014/chart" uri="{C3380CC4-5D6E-409C-BE32-E72D297353CC}">
                  <c16:uniqueId val="{00000012-C3B6-4B23-A460-D6F108473D66}"/>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Sheet1!$C$5:$C$9</c:f>
              <c:numCache>
                <c:formatCode>General</c:formatCode>
                <c:ptCount val="5"/>
                <c:pt idx="0">
                  <c:v>2</c:v>
                </c:pt>
                <c:pt idx="1">
                  <c:v>1.7</c:v>
                </c:pt>
                <c:pt idx="2">
                  <c:v>1.4</c:v>
                </c:pt>
                <c:pt idx="3">
                  <c:v>1.4</c:v>
                </c:pt>
                <c:pt idx="4">
                  <c:v>2</c:v>
                </c:pt>
              </c:numCache>
            </c:numRef>
          </c:val>
          <c:smooth val="0"/>
          <c:extLst>
            <c:ext xmlns:c16="http://schemas.microsoft.com/office/drawing/2014/chart" uri="{C3380CC4-5D6E-409C-BE32-E72D297353CC}">
              <c16:uniqueId val="{0000000B-57D4-42DA-815E-5F08E8AFFF9E}"/>
            </c:ext>
          </c:extLst>
        </c:ser>
        <c:ser>
          <c:idx val="0"/>
          <c:order val="2"/>
          <c:tx>
            <c:strRef>
              <c:f>Sheet1!$D$1</c:f>
              <c:strCache>
                <c:ptCount val="1"/>
                <c:pt idx="0">
                  <c:v>20-24 </c:v>
                </c:pt>
              </c:strCache>
            </c:strRef>
          </c:tx>
          <c:spPr>
            <a:ln w="38100">
              <a:solidFill>
                <a:srgbClr val="00B0F0"/>
              </a:solidFill>
              <a:prstDash val="solid"/>
            </a:ln>
          </c:spPr>
          <c:marker>
            <c:symbol val="none"/>
          </c:marker>
          <c:dPt>
            <c:idx val="0"/>
            <c:bubble3D val="0"/>
            <c:extLst>
              <c:ext xmlns:c16="http://schemas.microsoft.com/office/drawing/2014/chart" uri="{C3380CC4-5D6E-409C-BE32-E72D297353CC}">
                <c16:uniqueId val="{00000005-B6FD-48A2-9104-CDB3A7ECC0ED}"/>
              </c:ext>
            </c:extLst>
          </c:dPt>
          <c:dPt>
            <c:idx val="1"/>
            <c:bubble3D val="0"/>
            <c:extLst>
              <c:ext xmlns:c16="http://schemas.microsoft.com/office/drawing/2014/chart" uri="{C3380CC4-5D6E-409C-BE32-E72D297353CC}">
                <c16:uniqueId val="{0000001D-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05-B6FD-48A2-9104-CDB3A7ECC0ED}"/>
                </c:ext>
              </c:extLst>
            </c:dLbl>
            <c:dLbl>
              <c:idx val="1"/>
              <c:delete val="1"/>
              <c:extLst>
                <c:ext xmlns:c15="http://schemas.microsoft.com/office/drawing/2012/chart" uri="{CE6537A1-D6FC-4f65-9D91-7224C49458BB}"/>
                <c:ext xmlns:c16="http://schemas.microsoft.com/office/drawing/2014/chart" uri="{C3380CC4-5D6E-409C-BE32-E72D297353CC}">
                  <c16:uniqueId val="{0000001D-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06-B6FD-48A2-9104-CDB3A7ECC0ED}"/>
                </c:ext>
              </c:extLst>
            </c:dLbl>
            <c:dLbl>
              <c:idx val="3"/>
              <c:delete val="1"/>
              <c:extLst>
                <c:ext xmlns:c15="http://schemas.microsoft.com/office/drawing/2012/chart" uri="{CE6537A1-D6FC-4f65-9D91-7224C49458BB}"/>
                <c:ext xmlns:c16="http://schemas.microsoft.com/office/drawing/2014/chart" uri="{C3380CC4-5D6E-409C-BE32-E72D297353CC}">
                  <c16:uniqueId val="{00000007-EA39-4BD4-91ED-D80AF273D02C}"/>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Sheet1!$D$5:$D$9</c:f>
              <c:numCache>
                <c:formatCode>General</c:formatCode>
                <c:ptCount val="5"/>
                <c:pt idx="0">
                  <c:v>4.8</c:v>
                </c:pt>
                <c:pt idx="1">
                  <c:v>5.2</c:v>
                </c:pt>
                <c:pt idx="2">
                  <c:v>6.6</c:v>
                </c:pt>
                <c:pt idx="3">
                  <c:v>7.7</c:v>
                </c:pt>
                <c:pt idx="4">
                  <c:v>5.4</c:v>
                </c:pt>
              </c:numCache>
            </c:numRef>
          </c:val>
          <c:smooth val="0"/>
          <c:extLst>
            <c:ext xmlns:c16="http://schemas.microsoft.com/office/drawing/2014/chart" uri="{C3380CC4-5D6E-409C-BE32-E72D297353CC}">
              <c16:uniqueId val="{00000011-57D4-42DA-815E-5F08E8AFFF9E}"/>
            </c:ext>
          </c:extLst>
        </c:ser>
        <c:ser>
          <c:idx val="3"/>
          <c:order val="3"/>
          <c:tx>
            <c:strRef>
              <c:f>Sheet1!$E$1</c:f>
              <c:strCache>
                <c:ptCount val="1"/>
                <c:pt idx="0">
                  <c:v>25-29 </c:v>
                </c:pt>
              </c:strCache>
            </c:strRef>
          </c:tx>
          <c:spPr>
            <a:ln w="38100">
              <a:solidFill>
                <a:schemeClr val="accent5">
                  <a:lumMod val="75000"/>
                </a:schemeClr>
              </a:solidFill>
              <a:prstDash val="solid"/>
            </a:ln>
          </c:spPr>
          <c:marker>
            <c:symbol val="none"/>
          </c:marker>
          <c:dPt>
            <c:idx val="0"/>
            <c:bubble3D val="0"/>
            <c:extLst>
              <c:ext xmlns:c16="http://schemas.microsoft.com/office/drawing/2014/chart" uri="{C3380CC4-5D6E-409C-BE32-E72D297353CC}">
                <c16:uniqueId val="{00000008-B6FD-48A2-9104-CDB3A7ECC0ED}"/>
              </c:ext>
            </c:extLst>
          </c:dPt>
          <c:dPt>
            <c:idx val="1"/>
            <c:bubble3D val="0"/>
            <c:extLst>
              <c:ext xmlns:c16="http://schemas.microsoft.com/office/drawing/2014/chart" uri="{C3380CC4-5D6E-409C-BE32-E72D297353CC}">
                <c16:uniqueId val="{00000016-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08-B6FD-48A2-9104-CDB3A7ECC0ED}"/>
                </c:ext>
              </c:extLst>
            </c:dLbl>
            <c:dLbl>
              <c:idx val="1"/>
              <c:delete val="1"/>
              <c:extLst>
                <c:ext xmlns:c15="http://schemas.microsoft.com/office/drawing/2012/chart" uri="{CE6537A1-D6FC-4f65-9D91-7224C49458BB}"/>
                <c:ext xmlns:c16="http://schemas.microsoft.com/office/drawing/2014/chart" uri="{C3380CC4-5D6E-409C-BE32-E72D297353CC}">
                  <c16:uniqueId val="{00000016-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09-B6FD-48A2-9104-CDB3A7ECC0ED}"/>
                </c:ext>
              </c:extLst>
            </c:dLbl>
            <c:dLbl>
              <c:idx val="3"/>
              <c:delete val="1"/>
              <c:extLst>
                <c:ext xmlns:c15="http://schemas.microsoft.com/office/drawing/2012/chart" uri="{CE6537A1-D6FC-4f65-9D91-7224C49458BB}"/>
                <c:ext xmlns:c16="http://schemas.microsoft.com/office/drawing/2014/chart" uri="{C3380CC4-5D6E-409C-BE32-E72D297353CC}">
                  <c16:uniqueId val="{0000000B-EA39-4BD4-91ED-D80AF273D02C}"/>
                </c:ext>
              </c:extLst>
            </c:dLbl>
            <c:dLbl>
              <c:idx val="4"/>
              <c:layout>
                <c:manualLayout>
                  <c:x val="4.4851490358518795E-3"/>
                  <c:y val="-3.9033233571228849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8-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Sheet1!$E$5:$E$9</c:f>
              <c:numCache>
                <c:formatCode>General</c:formatCode>
                <c:ptCount val="5"/>
                <c:pt idx="0">
                  <c:v>4.8</c:v>
                </c:pt>
                <c:pt idx="1">
                  <c:v>10</c:v>
                </c:pt>
                <c:pt idx="2">
                  <c:v>9.4</c:v>
                </c:pt>
                <c:pt idx="3">
                  <c:v>9.4</c:v>
                </c:pt>
                <c:pt idx="4">
                  <c:v>7.4</c:v>
                </c:pt>
              </c:numCache>
            </c:numRef>
          </c:val>
          <c:smooth val="0"/>
          <c:extLst>
            <c:ext xmlns:c16="http://schemas.microsoft.com/office/drawing/2014/chart" uri="{C3380CC4-5D6E-409C-BE32-E72D297353CC}">
              <c16:uniqueId val="{00000017-57D4-42DA-815E-5F08E8AFFF9E}"/>
            </c:ext>
          </c:extLst>
        </c:ser>
        <c:ser>
          <c:idx val="1"/>
          <c:order val="4"/>
          <c:tx>
            <c:strRef>
              <c:f>Sheet1!$F$1</c:f>
              <c:strCache>
                <c:ptCount val="1"/>
                <c:pt idx="0">
                  <c:v>30-34 </c:v>
                </c:pt>
              </c:strCache>
            </c:strRef>
          </c:tx>
          <c:spPr>
            <a:ln w="38100">
              <a:solidFill>
                <a:schemeClr val="accent1"/>
              </a:solidFill>
              <a:prstDash val="solid"/>
            </a:ln>
          </c:spPr>
          <c:marker>
            <c:symbol val="none"/>
          </c:marker>
          <c:dPt>
            <c:idx val="0"/>
            <c:bubble3D val="0"/>
            <c:extLst>
              <c:ext xmlns:c16="http://schemas.microsoft.com/office/drawing/2014/chart" uri="{C3380CC4-5D6E-409C-BE32-E72D297353CC}">
                <c16:uniqueId val="{0000000B-B6FD-48A2-9104-CDB3A7ECC0ED}"/>
              </c:ext>
            </c:extLst>
          </c:dPt>
          <c:dPt>
            <c:idx val="1"/>
            <c:bubble3D val="0"/>
            <c:extLst>
              <c:ext xmlns:c16="http://schemas.microsoft.com/office/drawing/2014/chart" uri="{C3380CC4-5D6E-409C-BE32-E72D297353CC}">
                <c16:uniqueId val="{00000015-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0B-B6FD-48A2-9104-CDB3A7ECC0ED}"/>
                </c:ext>
              </c:extLst>
            </c:dLbl>
            <c:dLbl>
              <c:idx val="1"/>
              <c:delete val="1"/>
              <c:extLst>
                <c:ext xmlns:c15="http://schemas.microsoft.com/office/drawing/2012/chart" uri="{CE6537A1-D6FC-4f65-9D91-7224C49458BB}"/>
                <c:ext xmlns:c16="http://schemas.microsoft.com/office/drawing/2014/chart" uri="{C3380CC4-5D6E-409C-BE32-E72D297353CC}">
                  <c16:uniqueId val="{00000015-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0C-B6FD-48A2-9104-CDB3A7ECC0ED}"/>
                </c:ext>
              </c:extLst>
            </c:dLbl>
            <c:dLbl>
              <c:idx val="3"/>
              <c:delete val="1"/>
              <c:extLst>
                <c:ext xmlns:c15="http://schemas.microsoft.com/office/drawing/2012/chart" uri="{CE6537A1-D6FC-4f65-9D91-7224C49458BB}"/>
                <c:ext xmlns:c16="http://schemas.microsoft.com/office/drawing/2014/chart" uri="{C3380CC4-5D6E-409C-BE32-E72D297353CC}">
                  <c16:uniqueId val="{0000000F-EA39-4BD4-91ED-D80AF273D02C}"/>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Sheet1!$F$5:$F$9</c:f>
              <c:numCache>
                <c:formatCode>General</c:formatCode>
                <c:ptCount val="5"/>
                <c:pt idx="0" formatCode="0.0">
                  <c:v>8</c:v>
                </c:pt>
                <c:pt idx="1">
                  <c:v>11</c:v>
                </c:pt>
                <c:pt idx="2">
                  <c:v>9.9</c:v>
                </c:pt>
                <c:pt idx="3">
                  <c:v>11.3</c:v>
                </c:pt>
                <c:pt idx="4">
                  <c:v>12.6</c:v>
                </c:pt>
              </c:numCache>
            </c:numRef>
          </c:val>
          <c:smooth val="0"/>
          <c:extLst>
            <c:ext xmlns:c16="http://schemas.microsoft.com/office/drawing/2014/chart" uri="{C3380CC4-5D6E-409C-BE32-E72D297353CC}">
              <c16:uniqueId val="{0000001D-57D4-42DA-815E-5F08E8AFFF9E}"/>
            </c:ext>
          </c:extLst>
        </c:ser>
        <c:ser>
          <c:idx val="5"/>
          <c:order val="5"/>
          <c:tx>
            <c:strRef>
              <c:f>Sheet1!$G$1</c:f>
              <c:strCache>
                <c:ptCount val="1"/>
                <c:pt idx="0">
                  <c:v>35-39 </c:v>
                </c:pt>
              </c:strCache>
            </c:strRef>
          </c:tx>
          <c:spPr>
            <a:ln>
              <a:prstDash val="solid"/>
            </a:ln>
          </c:spPr>
          <c:marker>
            <c:symbol val="none"/>
          </c:marker>
          <c:dPt>
            <c:idx val="1"/>
            <c:bubble3D val="0"/>
            <c:extLst>
              <c:ext xmlns:c16="http://schemas.microsoft.com/office/drawing/2014/chart" uri="{C3380CC4-5D6E-409C-BE32-E72D297353CC}">
                <c16:uniqueId val="{00000018-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19-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18-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17-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0E-B6FD-48A2-9104-CDB3A7ECC0ED}"/>
                </c:ext>
              </c:extLst>
            </c:dLbl>
            <c:dLbl>
              <c:idx val="4"/>
              <c:layout>
                <c:manualLayout>
                  <c:x val="5.9801987144692832E-3"/>
                  <c:y val="1.5012782142780305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Sheet1!$G$5:$G$9</c:f>
              <c:numCache>
                <c:formatCode>General</c:formatCode>
                <c:ptCount val="5"/>
                <c:pt idx="0">
                  <c:v>6.8</c:v>
                </c:pt>
                <c:pt idx="1">
                  <c:v>8.8000000000000007</c:v>
                </c:pt>
                <c:pt idx="2">
                  <c:v>10.9</c:v>
                </c:pt>
                <c:pt idx="3">
                  <c:v>7.9</c:v>
                </c:pt>
                <c:pt idx="4">
                  <c:v>7</c:v>
                </c:pt>
              </c:numCache>
            </c:numRef>
          </c:val>
          <c:smooth val="0"/>
          <c:extLst>
            <c:ext xmlns:c16="http://schemas.microsoft.com/office/drawing/2014/chart" uri="{C3380CC4-5D6E-409C-BE32-E72D297353CC}">
              <c16:uniqueId val="{0000001F-57D4-42DA-815E-5F08E8AFFF9E}"/>
            </c:ext>
          </c:extLst>
        </c:ser>
        <c:ser>
          <c:idx val="6"/>
          <c:order val="6"/>
          <c:tx>
            <c:strRef>
              <c:f>Sheet1!$H$1</c:f>
              <c:strCache>
                <c:ptCount val="1"/>
                <c:pt idx="0">
                  <c:v>40-44 </c:v>
                </c:pt>
              </c:strCache>
            </c:strRef>
          </c:tx>
          <c:spPr>
            <a:ln>
              <a:prstDash val="solid"/>
            </a:ln>
          </c:spPr>
          <c:marker>
            <c:symbol val="none"/>
          </c:marker>
          <c:dPt>
            <c:idx val="1"/>
            <c:bubble3D val="0"/>
            <c:extLst>
              <c:ext xmlns:c16="http://schemas.microsoft.com/office/drawing/2014/chart" uri="{C3380CC4-5D6E-409C-BE32-E72D297353CC}">
                <c16:uniqueId val="{0000001B-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1C-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1B-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1A-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0F-B6FD-48A2-9104-CDB3A7ECC0ED}"/>
                </c:ext>
              </c:extLst>
            </c:dLbl>
            <c:dLbl>
              <c:idx val="4"/>
              <c:layout>
                <c:manualLayout>
                  <c:x val="2.9900993572345865E-3"/>
                  <c:y val="-1.5012782142780361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7-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Sheet1!$H$5:$H$9</c:f>
              <c:numCache>
                <c:formatCode>General</c:formatCode>
                <c:ptCount val="5"/>
                <c:pt idx="0">
                  <c:v>5.4</c:v>
                </c:pt>
                <c:pt idx="1">
                  <c:v>6.2</c:v>
                </c:pt>
                <c:pt idx="2">
                  <c:v>10.199999999999999</c:v>
                </c:pt>
                <c:pt idx="3">
                  <c:v>7.7</c:v>
                </c:pt>
                <c:pt idx="4">
                  <c:v>7.2</c:v>
                </c:pt>
              </c:numCache>
            </c:numRef>
          </c:val>
          <c:smooth val="0"/>
          <c:extLst>
            <c:ext xmlns:c16="http://schemas.microsoft.com/office/drawing/2014/chart" uri="{C3380CC4-5D6E-409C-BE32-E72D297353CC}">
              <c16:uniqueId val="{00000022-57D4-42DA-815E-5F08E8AFFF9E}"/>
            </c:ext>
          </c:extLst>
        </c:ser>
        <c:ser>
          <c:idx val="7"/>
          <c:order val="7"/>
          <c:tx>
            <c:strRef>
              <c:f>Sheet1!$I$1</c:f>
              <c:strCache>
                <c:ptCount val="1"/>
                <c:pt idx="0">
                  <c:v>45-49 </c:v>
                </c:pt>
              </c:strCache>
            </c:strRef>
          </c:tx>
          <c:spPr>
            <a:ln>
              <a:prstDash val="solid"/>
            </a:ln>
          </c:spPr>
          <c:marker>
            <c:symbol val="none"/>
          </c:marker>
          <c:dPt>
            <c:idx val="1"/>
            <c:bubble3D val="0"/>
            <c:extLst>
              <c:ext xmlns:c16="http://schemas.microsoft.com/office/drawing/2014/chart" uri="{C3380CC4-5D6E-409C-BE32-E72D297353CC}">
                <c16:uniqueId val="{00000020-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1F-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20-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1E-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10-B6FD-48A2-9104-CDB3A7ECC0ED}"/>
                </c:ext>
              </c:extLst>
            </c:dLbl>
            <c:dLbl>
              <c:idx val="4"/>
              <c:layout>
                <c:manualLayout>
                  <c:x val="1.0963570991085837E-16"/>
                  <c:y val="3.0025564285560611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Sheet1!$I$5:$I$9</c:f>
              <c:numCache>
                <c:formatCode>General</c:formatCode>
                <c:ptCount val="5"/>
                <c:pt idx="0">
                  <c:v>5</c:v>
                </c:pt>
                <c:pt idx="1">
                  <c:v>7.5</c:v>
                </c:pt>
                <c:pt idx="2">
                  <c:v>7.9</c:v>
                </c:pt>
                <c:pt idx="3">
                  <c:v>4.2</c:v>
                </c:pt>
                <c:pt idx="4">
                  <c:v>6.6</c:v>
                </c:pt>
              </c:numCache>
            </c:numRef>
          </c:val>
          <c:smooth val="0"/>
          <c:extLst>
            <c:ext xmlns:c16="http://schemas.microsoft.com/office/drawing/2014/chart" uri="{C3380CC4-5D6E-409C-BE32-E72D297353CC}">
              <c16:uniqueId val="{00000023-57D4-42DA-815E-5F08E8AFFF9E}"/>
            </c:ext>
          </c:extLst>
        </c:ser>
        <c:ser>
          <c:idx val="8"/>
          <c:order val="8"/>
          <c:tx>
            <c:strRef>
              <c:f>Sheet1!$J$1</c:f>
              <c:strCache>
                <c:ptCount val="1"/>
                <c:pt idx="0">
                  <c:v>50-54 </c:v>
                </c:pt>
              </c:strCache>
            </c:strRef>
          </c:tx>
          <c:spPr>
            <a:ln>
              <a:prstDash val="solid"/>
            </a:ln>
          </c:spPr>
          <c:marker>
            <c:symbol val="none"/>
          </c:marker>
          <c:dPt>
            <c:idx val="1"/>
            <c:bubble3D val="0"/>
            <c:extLst>
              <c:ext xmlns:c16="http://schemas.microsoft.com/office/drawing/2014/chart" uri="{C3380CC4-5D6E-409C-BE32-E72D297353CC}">
                <c16:uniqueId val="{00000022-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23-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22-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21-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11-B6FD-48A2-9104-CDB3A7ECC0ED}"/>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Sheet1!$J$5:$J$9</c:f>
              <c:numCache>
                <c:formatCode>General</c:formatCode>
                <c:ptCount val="5"/>
                <c:pt idx="0">
                  <c:v>5.3</c:v>
                </c:pt>
                <c:pt idx="1">
                  <c:v>6.2</c:v>
                </c:pt>
                <c:pt idx="2">
                  <c:v>6.4</c:v>
                </c:pt>
                <c:pt idx="3">
                  <c:v>5.9</c:v>
                </c:pt>
                <c:pt idx="4">
                  <c:v>4.2</c:v>
                </c:pt>
              </c:numCache>
            </c:numRef>
          </c:val>
          <c:smooth val="0"/>
          <c:extLst>
            <c:ext xmlns:c16="http://schemas.microsoft.com/office/drawing/2014/chart" uri="{C3380CC4-5D6E-409C-BE32-E72D297353CC}">
              <c16:uniqueId val="{00000024-57D4-42DA-815E-5F08E8AFFF9E}"/>
            </c:ext>
          </c:extLst>
        </c:ser>
        <c:ser>
          <c:idx val="9"/>
          <c:order val="9"/>
          <c:tx>
            <c:strRef>
              <c:f>Sheet1!$K$1</c:f>
              <c:strCache>
                <c:ptCount val="1"/>
                <c:pt idx="0">
                  <c:v>55-59 </c:v>
                </c:pt>
              </c:strCache>
            </c:strRef>
          </c:tx>
          <c:spPr>
            <a:ln>
              <a:prstDash val="solid"/>
            </a:ln>
          </c:spPr>
          <c:marker>
            <c:symbol val="none"/>
          </c:marker>
          <c:dPt>
            <c:idx val="1"/>
            <c:bubble3D val="0"/>
            <c:extLst>
              <c:ext xmlns:c16="http://schemas.microsoft.com/office/drawing/2014/chart" uri="{C3380CC4-5D6E-409C-BE32-E72D297353CC}">
                <c16:uniqueId val="{00000025-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26-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25-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24-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12-B6FD-48A2-9104-CDB3A7ECC0ED}"/>
                </c:ext>
              </c:extLst>
            </c:dLbl>
            <c:dLbl>
              <c:idx val="4"/>
              <c:layout>
                <c:manualLayout>
                  <c:x val="1.0963570991085837E-16"/>
                  <c:y val="1.5012782142780305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C-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Sheet1!$K$5:$K$9</c:f>
              <c:numCache>
                <c:formatCode>General</c:formatCode>
                <c:ptCount val="5"/>
                <c:pt idx="0">
                  <c:v>2.8</c:v>
                </c:pt>
                <c:pt idx="1">
                  <c:v>5.3</c:v>
                </c:pt>
                <c:pt idx="2">
                  <c:v>2.5</c:v>
                </c:pt>
                <c:pt idx="3">
                  <c:v>5.7</c:v>
                </c:pt>
                <c:pt idx="4">
                  <c:v>3.1</c:v>
                </c:pt>
              </c:numCache>
            </c:numRef>
          </c:val>
          <c:smooth val="0"/>
          <c:extLst>
            <c:ext xmlns:c16="http://schemas.microsoft.com/office/drawing/2014/chart" uri="{C3380CC4-5D6E-409C-BE32-E72D297353CC}">
              <c16:uniqueId val="{00000025-57D4-42DA-815E-5F08E8AFFF9E}"/>
            </c:ext>
          </c:extLst>
        </c:ser>
        <c:ser>
          <c:idx val="10"/>
          <c:order val="10"/>
          <c:tx>
            <c:strRef>
              <c:f>Sheet1!$L$1</c:f>
              <c:strCache>
                <c:ptCount val="1"/>
                <c:pt idx="0">
                  <c:v>60-64 </c:v>
                </c:pt>
              </c:strCache>
            </c:strRef>
          </c:tx>
          <c:spPr>
            <a:ln>
              <a:solidFill>
                <a:schemeClr val="tx2">
                  <a:lumMod val="20000"/>
                  <a:lumOff val="80000"/>
                </a:schemeClr>
              </a:solidFill>
              <a:prstDash val="solid"/>
            </a:ln>
          </c:spPr>
          <c:marker>
            <c:symbol val="none"/>
          </c:marker>
          <c:dPt>
            <c:idx val="1"/>
            <c:bubble3D val="0"/>
            <c:extLst>
              <c:ext xmlns:c16="http://schemas.microsoft.com/office/drawing/2014/chart" uri="{C3380CC4-5D6E-409C-BE32-E72D297353CC}">
                <c16:uniqueId val="{00000028-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29-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28-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27-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13-B6FD-48A2-9104-CDB3A7ECC0ED}"/>
                </c:ext>
              </c:extLst>
            </c:dLbl>
            <c:dLbl>
              <c:idx val="4"/>
              <c:layout>
                <c:manualLayout>
                  <c:x val="1.0963570991085837E-16"/>
                  <c:y val="2.1017894999892428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D-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Sheet1!$L$5:$L$9</c:f>
              <c:numCache>
                <c:formatCode>General</c:formatCode>
                <c:ptCount val="5"/>
                <c:pt idx="0">
                  <c:v>3.8</c:v>
                </c:pt>
                <c:pt idx="1">
                  <c:v>3.1</c:v>
                </c:pt>
                <c:pt idx="2">
                  <c:v>2.2000000000000002</c:v>
                </c:pt>
                <c:pt idx="3">
                  <c:v>5</c:v>
                </c:pt>
                <c:pt idx="4">
                  <c:v>3.9</c:v>
                </c:pt>
              </c:numCache>
            </c:numRef>
          </c:val>
          <c:smooth val="0"/>
          <c:extLst>
            <c:ext xmlns:c16="http://schemas.microsoft.com/office/drawing/2014/chart" uri="{C3380CC4-5D6E-409C-BE32-E72D297353CC}">
              <c16:uniqueId val="{00000026-57D4-42DA-815E-5F08E8AFFF9E}"/>
            </c:ext>
          </c:extLst>
        </c:ser>
        <c:ser>
          <c:idx val="11"/>
          <c:order val="11"/>
          <c:tx>
            <c:strRef>
              <c:f>Sheet1!$M$1</c:f>
              <c:strCache>
                <c:ptCount val="1"/>
                <c:pt idx="0">
                  <c:v>65 and older</c:v>
                </c:pt>
              </c:strCache>
            </c:strRef>
          </c:tx>
          <c:spPr>
            <a:ln>
              <a:prstDash val="solid"/>
            </a:ln>
          </c:spPr>
          <c:marker>
            <c:symbol val="none"/>
          </c:marker>
          <c:dPt>
            <c:idx val="1"/>
            <c:bubble3D val="0"/>
            <c:extLst>
              <c:ext xmlns:c16="http://schemas.microsoft.com/office/drawing/2014/chart" uri="{C3380CC4-5D6E-409C-BE32-E72D297353CC}">
                <c16:uniqueId val="{0000002C-1D2F-41FA-B64B-6A757CC2B5BA}"/>
              </c:ext>
            </c:extLst>
          </c:dPt>
          <c:dLbls>
            <c:dLbl>
              <c:idx val="0"/>
              <c:delete val="1"/>
              <c:extLst>
                <c:ext xmlns:c15="http://schemas.microsoft.com/office/drawing/2012/chart" uri="{CE6537A1-D6FC-4f65-9D91-7224C49458BB}"/>
                <c:ext xmlns:c16="http://schemas.microsoft.com/office/drawing/2014/chart" uri="{C3380CC4-5D6E-409C-BE32-E72D297353CC}">
                  <c16:uniqueId val="{0000002D-1D2F-41FA-B64B-6A757CC2B5BA}"/>
                </c:ext>
              </c:extLst>
            </c:dLbl>
            <c:dLbl>
              <c:idx val="1"/>
              <c:delete val="1"/>
              <c:extLst>
                <c:ext xmlns:c15="http://schemas.microsoft.com/office/drawing/2012/chart" uri="{CE6537A1-D6FC-4f65-9D91-7224C49458BB}"/>
                <c:ext xmlns:c16="http://schemas.microsoft.com/office/drawing/2014/chart" uri="{C3380CC4-5D6E-409C-BE32-E72D297353CC}">
                  <c16:uniqueId val="{0000002C-1D2F-41FA-B64B-6A757CC2B5BA}"/>
                </c:ext>
              </c:extLst>
            </c:dLbl>
            <c:dLbl>
              <c:idx val="2"/>
              <c:delete val="1"/>
              <c:extLst>
                <c:ext xmlns:c15="http://schemas.microsoft.com/office/drawing/2012/chart" uri="{CE6537A1-D6FC-4f65-9D91-7224C49458BB}"/>
                <c:ext xmlns:c16="http://schemas.microsoft.com/office/drawing/2014/chart" uri="{C3380CC4-5D6E-409C-BE32-E72D297353CC}">
                  <c16:uniqueId val="{0000002B-1D2F-41FA-B64B-6A757CC2B5BA}"/>
                </c:ext>
              </c:extLst>
            </c:dLbl>
            <c:dLbl>
              <c:idx val="3"/>
              <c:delete val="1"/>
              <c:extLst>
                <c:ext xmlns:c15="http://schemas.microsoft.com/office/drawing/2012/chart" uri="{CE6537A1-D6FC-4f65-9D91-7224C49458BB}"/>
                <c:ext xmlns:c16="http://schemas.microsoft.com/office/drawing/2014/chart" uri="{C3380CC4-5D6E-409C-BE32-E72D297353CC}">
                  <c16:uniqueId val="{00000014-B6FD-48A2-9104-CDB3A7ECC0ED}"/>
                </c:ext>
              </c:extLst>
            </c:dLbl>
            <c:dLbl>
              <c:idx val="4"/>
              <c:layout>
                <c:manualLayout>
                  <c:x val="0"/>
                  <c:y val="1.2010225714224245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F-BAA3-4F1D-BEA4-40AB35A0A368}"/>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Sheet1!$A$5:$A$9</c:f>
              <c:strCache>
                <c:ptCount val="5"/>
                <c:pt idx="0">
                  <c:v>2020^</c:v>
                </c:pt>
                <c:pt idx="1">
                  <c:v>2021</c:v>
                </c:pt>
                <c:pt idx="2">
                  <c:v>2022</c:v>
                </c:pt>
                <c:pt idx="3">
                  <c:v>2023</c:v>
                </c:pt>
                <c:pt idx="4">
                  <c:v>2024</c:v>
                </c:pt>
              </c:strCache>
            </c:strRef>
          </c:cat>
          <c:val>
            <c:numRef>
              <c:f>Sheet1!$M$5:$M$9</c:f>
              <c:numCache>
                <c:formatCode>General</c:formatCode>
                <c:ptCount val="5"/>
                <c:pt idx="0">
                  <c:v>1.3</c:v>
                </c:pt>
                <c:pt idx="1">
                  <c:v>1</c:v>
                </c:pt>
                <c:pt idx="2">
                  <c:v>1</c:v>
                </c:pt>
                <c:pt idx="3">
                  <c:v>0.7</c:v>
                </c:pt>
                <c:pt idx="4">
                  <c:v>1.5</c:v>
                </c:pt>
              </c:numCache>
            </c:numRef>
          </c:val>
          <c:smooth val="0"/>
          <c:extLst>
            <c:ext xmlns:c16="http://schemas.microsoft.com/office/drawing/2014/chart" uri="{C3380CC4-5D6E-409C-BE32-E72D297353CC}">
              <c16:uniqueId val="{00000027-57D4-42DA-815E-5F08E8AFFF9E}"/>
            </c:ext>
          </c:extLst>
        </c:ser>
        <c:dLbls>
          <c:showLegendKey val="0"/>
          <c:showVal val="0"/>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sz="1400"/>
                </a:pPr>
                <a:r>
                  <a:rPr lang="en-US" sz="1400" dirty="0"/>
                  <a:t>Year at</a:t>
                </a:r>
                <a:r>
                  <a:rPr lang="en-US" sz="1400" baseline="0" dirty="0"/>
                  <a:t> Diagnosis</a:t>
                </a:r>
                <a:endParaRPr lang="en-US" sz="1400" dirty="0"/>
              </a:p>
            </c:rich>
          </c:tx>
          <c:overlay val="0"/>
        </c:title>
        <c:numFmt formatCode="General" sourceLinked="1"/>
        <c:majorTickMark val="none"/>
        <c:minorTickMark val="none"/>
        <c:tickLblPos val="nextTo"/>
        <c:txPr>
          <a:bodyPr/>
          <a:lstStyle/>
          <a:p>
            <a:pPr>
              <a:defRPr sz="1200"/>
            </a:pPr>
            <a:endParaRPr lang="en-US"/>
          </a:p>
        </c:txPr>
        <c:crossAx val="63588992"/>
        <c:crosses val="autoZero"/>
        <c:auto val="1"/>
        <c:lblAlgn val="ctr"/>
        <c:lblOffset val="100"/>
        <c:noMultiLvlLbl val="0"/>
      </c:catAx>
      <c:valAx>
        <c:axId val="63588992"/>
        <c:scaling>
          <c:orientation val="minMax"/>
        </c:scaling>
        <c:delete val="0"/>
        <c:axPos val="l"/>
        <c:title>
          <c:tx>
            <c:rich>
              <a:bodyPr/>
              <a:lstStyle/>
              <a:p>
                <a:pPr>
                  <a:defRPr sz="1400"/>
                </a:pPr>
                <a:r>
                  <a:rPr lang="en-US" sz="1400" dirty="0"/>
                  <a:t>Rate per 100,000 population</a:t>
                </a:r>
              </a:p>
            </c:rich>
          </c:tx>
          <c:layout>
            <c:manualLayout>
              <c:xMode val="edge"/>
              <c:yMode val="edge"/>
              <c:x val="1.567155810069196E-2"/>
              <c:y val="0.27534024881201907"/>
            </c:manualLayout>
          </c:layout>
          <c:overlay val="0"/>
        </c:title>
        <c:numFmt formatCode="#,##0.0" sourceLinked="0"/>
        <c:majorTickMark val="none"/>
        <c:minorTickMark val="none"/>
        <c:tickLblPos val="nextTo"/>
        <c:txPr>
          <a:bodyPr/>
          <a:lstStyle/>
          <a:p>
            <a:pPr>
              <a:defRPr sz="1200"/>
            </a:pPr>
            <a:endParaRPr lang="en-US"/>
          </a:p>
        </c:txPr>
        <c:crossAx val="63587072"/>
        <c:crosses val="autoZero"/>
        <c:crossBetween val="between"/>
      </c:valAx>
    </c:plotArea>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0602286060449"/>
          <c:y val="0.18951757902220212"/>
          <c:w val="0.85577380100214762"/>
          <c:h val="0.65399178056088225"/>
        </c:manualLayout>
      </c:layout>
      <c:lineChart>
        <c:grouping val="standard"/>
        <c:varyColors val="0"/>
        <c:ser>
          <c:idx val="2"/>
          <c:order val="0"/>
          <c:tx>
            <c:strRef>
              <c:f>Sheet1!$B$1</c:f>
              <c:strCache>
                <c:ptCount val="1"/>
                <c:pt idx="0">
                  <c:v>American Indian/Alaskan Native**</c:v>
                </c:pt>
              </c:strCache>
            </c:strRef>
          </c:tx>
          <c:spPr>
            <a:ln w="38100">
              <a:solidFill>
                <a:schemeClr val="bg1">
                  <a:lumMod val="50000"/>
                </a:schemeClr>
              </a:solidFill>
              <a:prstDash val="solid"/>
            </a:ln>
          </c:spPr>
          <c:marker>
            <c:symbol val="none"/>
          </c:marker>
          <c:dPt>
            <c:idx val="0"/>
            <c:bubble3D val="0"/>
            <c:extLst>
              <c:ext xmlns:c16="http://schemas.microsoft.com/office/drawing/2014/chart" uri="{C3380CC4-5D6E-409C-BE32-E72D297353CC}">
                <c16:uniqueId val="{00000002-4E90-418C-BEA3-0E6747C5045F}"/>
              </c:ext>
            </c:extLst>
          </c:dPt>
          <c:dPt>
            <c:idx val="1"/>
            <c:bubble3D val="0"/>
            <c:extLst>
              <c:ext xmlns:c16="http://schemas.microsoft.com/office/drawing/2014/chart" uri="{C3380CC4-5D6E-409C-BE32-E72D297353CC}">
                <c16:uniqueId val="{00000003-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02-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03-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04-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05-4E90-418C-BEA3-0E6747C5045F}"/>
                </c:ext>
              </c:extLst>
            </c:dLbl>
            <c:dLbl>
              <c:idx val="4"/>
              <c:layout>
                <c:manualLayout>
                  <c:x val="-8.6865917941089763E-4"/>
                  <c:y val="-5.254473749973107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A-50D0-455A-A998-7B6CF29F23AE}"/>
                </c:ext>
              </c:extLst>
            </c:dLbl>
            <c:numFmt formatCode="#,##0.0" sourceLinked="0"/>
            <c:spPr>
              <a:noFill/>
              <a:ln>
                <a:noFill/>
              </a:ln>
              <a:effectLst/>
            </c:spPr>
            <c:txPr>
              <a:bodyPr/>
              <a:lstStyle/>
              <a:p>
                <a:pPr>
                  <a:defRPr sz="1000" b="1" i="0"/>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Sheet1!$B$4:$B$8</c:f>
              <c:numCache>
                <c:formatCode>General</c:formatCode>
                <c:ptCount val="5"/>
                <c:pt idx="0">
                  <c:v>5.5</c:v>
                </c:pt>
                <c:pt idx="1">
                  <c:v>12.9</c:v>
                </c:pt>
                <c:pt idx="2">
                  <c:v>11.8</c:v>
                </c:pt>
                <c:pt idx="3">
                  <c:v>9.5</c:v>
                </c:pt>
                <c:pt idx="4">
                  <c:v>9.5</c:v>
                </c:pt>
              </c:numCache>
            </c:numRef>
          </c:val>
          <c:smooth val="0"/>
          <c:extLst>
            <c:ext xmlns:c16="http://schemas.microsoft.com/office/drawing/2014/chart" uri="{C3380CC4-5D6E-409C-BE32-E72D297353CC}">
              <c16:uniqueId val="{00000006-4E90-418C-BEA3-0E6747C5045F}"/>
            </c:ext>
          </c:extLst>
        </c:ser>
        <c:ser>
          <c:idx val="4"/>
          <c:order val="1"/>
          <c:tx>
            <c:strRef>
              <c:f>Sheet1!$C$1</c:f>
              <c:strCache>
                <c:ptCount val="1"/>
                <c:pt idx="0">
                  <c:v>Asian/Pacific Islander**</c:v>
                </c:pt>
              </c:strCache>
            </c:strRef>
          </c:tx>
          <c:spPr>
            <a:ln w="38100">
              <a:solidFill>
                <a:srgbClr val="002060"/>
              </a:solidFill>
              <a:prstDash val="solid"/>
            </a:ln>
          </c:spPr>
          <c:marker>
            <c:symbol val="none"/>
          </c:marker>
          <c:dPt>
            <c:idx val="0"/>
            <c:bubble3D val="0"/>
            <c:extLst>
              <c:ext xmlns:c16="http://schemas.microsoft.com/office/drawing/2014/chart" uri="{C3380CC4-5D6E-409C-BE32-E72D297353CC}">
                <c16:uniqueId val="{00000009-4E90-418C-BEA3-0E6747C5045F}"/>
              </c:ext>
            </c:extLst>
          </c:dPt>
          <c:dPt>
            <c:idx val="1"/>
            <c:bubble3D val="0"/>
            <c:extLst>
              <c:ext xmlns:c16="http://schemas.microsoft.com/office/drawing/2014/chart" uri="{C3380CC4-5D6E-409C-BE32-E72D297353CC}">
                <c16:uniqueId val="{0000000A-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09-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0A-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0B-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0C-4E90-418C-BEA3-0E6747C5045F}"/>
                </c:ext>
              </c:extLst>
            </c:dLbl>
            <c:dLbl>
              <c:idx val="4"/>
              <c:layout>
                <c:manualLayout>
                  <c:x val="-1.1360023148548724E-4"/>
                  <c:y val="3.1526842499838642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D-DFEE-4CDC-864C-FF5061FF3C77}"/>
                </c:ext>
              </c:extLst>
            </c:dLbl>
            <c:numFmt formatCode="#,##0.0" sourceLinked="0"/>
            <c:spPr>
              <a:noFill/>
              <a:ln>
                <a:noFill/>
              </a:ln>
              <a:effectLst/>
            </c:spPr>
            <c:txPr>
              <a:bodyPr/>
              <a:lstStyle/>
              <a:p>
                <a:pPr>
                  <a:defRPr sz="1000" b="1" i="0"/>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Sheet1!$C$4:$C$8</c:f>
              <c:numCache>
                <c:formatCode>General</c:formatCode>
                <c:ptCount val="5"/>
                <c:pt idx="0">
                  <c:v>4.3</c:v>
                </c:pt>
                <c:pt idx="1">
                  <c:v>5.8</c:v>
                </c:pt>
                <c:pt idx="2">
                  <c:v>4.9000000000000004</c:v>
                </c:pt>
                <c:pt idx="3">
                  <c:v>4.3</c:v>
                </c:pt>
                <c:pt idx="4">
                  <c:v>3.7</c:v>
                </c:pt>
              </c:numCache>
            </c:numRef>
          </c:val>
          <c:smooth val="0"/>
          <c:extLst>
            <c:ext xmlns:c16="http://schemas.microsoft.com/office/drawing/2014/chart" uri="{C3380CC4-5D6E-409C-BE32-E72D297353CC}">
              <c16:uniqueId val="{0000000D-4E90-418C-BEA3-0E6747C5045F}"/>
            </c:ext>
          </c:extLst>
        </c:ser>
        <c:ser>
          <c:idx val="0"/>
          <c:order val="2"/>
          <c:tx>
            <c:strRef>
              <c:f>Sheet1!$D$1</c:f>
              <c:strCache>
                <c:ptCount val="1"/>
                <c:pt idx="0">
                  <c:v>Black/African American**</c:v>
                </c:pt>
              </c:strCache>
            </c:strRef>
          </c:tx>
          <c:spPr>
            <a:ln w="38100">
              <a:solidFill>
                <a:srgbClr val="00B0F0"/>
              </a:solidFill>
              <a:prstDash val="solid"/>
            </a:ln>
          </c:spPr>
          <c:marker>
            <c:symbol val="none"/>
          </c:marker>
          <c:dPt>
            <c:idx val="0"/>
            <c:bubble3D val="0"/>
            <c:extLst>
              <c:ext xmlns:c16="http://schemas.microsoft.com/office/drawing/2014/chart" uri="{C3380CC4-5D6E-409C-BE32-E72D297353CC}">
                <c16:uniqueId val="{00000010-4E90-418C-BEA3-0E6747C5045F}"/>
              </c:ext>
            </c:extLst>
          </c:dPt>
          <c:dPt>
            <c:idx val="1"/>
            <c:bubble3D val="0"/>
            <c:extLst>
              <c:ext xmlns:c16="http://schemas.microsoft.com/office/drawing/2014/chart" uri="{C3380CC4-5D6E-409C-BE32-E72D297353CC}">
                <c16:uniqueId val="{00000011-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10-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11-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12-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13-4E90-418C-BEA3-0E6747C5045F}"/>
                </c:ext>
              </c:extLst>
            </c:dLbl>
            <c:numFmt formatCode="#,##0.0" sourceLinked="0"/>
            <c:spPr>
              <a:noFill/>
              <a:ln>
                <a:noFill/>
              </a:ln>
              <a:effectLst/>
            </c:spPr>
            <c:txPr>
              <a:bodyPr/>
              <a:lstStyle/>
              <a:p>
                <a:pPr>
                  <a:defRPr sz="1000" b="1" i="0"/>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Sheet1!$D$4:$D$8</c:f>
              <c:numCache>
                <c:formatCode>General</c:formatCode>
                <c:ptCount val="5"/>
                <c:pt idx="0">
                  <c:v>32.9</c:v>
                </c:pt>
                <c:pt idx="1">
                  <c:v>42.2</c:v>
                </c:pt>
                <c:pt idx="2" formatCode="0.0">
                  <c:v>39.9</c:v>
                </c:pt>
                <c:pt idx="3">
                  <c:v>38.200000000000003</c:v>
                </c:pt>
                <c:pt idx="4">
                  <c:v>39.1</c:v>
                </c:pt>
              </c:numCache>
            </c:numRef>
          </c:val>
          <c:smooth val="0"/>
          <c:extLst>
            <c:ext xmlns:c16="http://schemas.microsoft.com/office/drawing/2014/chart" uri="{C3380CC4-5D6E-409C-BE32-E72D297353CC}">
              <c16:uniqueId val="{00000014-4E90-418C-BEA3-0E6747C5045F}"/>
            </c:ext>
          </c:extLst>
        </c:ser>
        <c:ser>
          <c:idx val="3"/>
          <c:order val="3"/>
          <c:tx>
            <c:strRef>
              <c:f>Sheet1!$E$1</c:f>
              <c:strCache>
                <c:ptCount val="1"/>
                <c:pt idx="0">
                  <c:v>Hispanic/Latine</c:v>
                </c:pt>
              </c:strCache>
            </c:strRef>
          </c:tx>
          <c:spPr>
            <a:ln w="38100">
              <a:solidFill>
                <a:schemeClr val="accent5">
                  <a:lumMod val="75000"/>
                </a:schemeClr>
              </a:solidFill>
              <a:prstDash val="solid"/>
            </a:ln>
          </c:spPr>
          <c:marker>
            <c:symbol val="none"/>
          </c:marker>
          <c:dPt>
            <c:idx val="0"/>
            <c:bubble3D val="0"/>
            <c:extLst>
              <c:ext xmlns:c16="http://schemas.microsoft.com/office/drawing/2014/chart" uri="{C3380CC4-5D6E-409C-BE32-E72D297353CC}">
                <c16:uniqueId val="{00000017-4E90-418C-BEA3-0E6747C5045F}"/>
              </c:ext>
            </c:extLst>
          </c:dPt>
          <c:dPt>
            <c:idx val="1"/>
            <c:bubble3D val="0"/>
            <c:extLst>
              <c:ext xmlns:c16="http://schemas.microsoft.com/office/drawing/2014/chart" uri="{C3380CC4-5D6E-409C-BE32-E72D297353CC}">
                <c16:uniqueId val="{00000018-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17-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18-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19-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1A-4E90-418C-BEA3-0E6747C5045F}"/>
                </c:ext>
              </c:extLst>
            </c:dLbl>
            <c:dLbl>
              <c:idx val="4"/>
              <c:layout>
                <c:manualLayout>
                  <c:x val="-1.8809255322818307E-2"/>
                  <c:y val="3.0776203392699628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88B2-498B-AFEE-9A30BF091F06}"/>
                </c:ext>
              </c:extLst>
            </c:dLbl>
            <c:numFmt formatCode="#,##0.0" sourceLinked="0"/>
            <c:spPr>
              <a:noFill/>
              <a:ln>
                <a:noFill/>
              </a:ln>
              <a:effectLst/>
            </c:spPr>
            <c:txPr>
              <a:bodyPr/>
              <a:lstStyle/>
              <a:p>
                <a:pPr>
                  <a:defRPr sz="1000" b="1" i="0"/>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Sheet1!$E$4:$E$8</c:f>
              <c:numCache>
                <c:formatCode>General</c:formatCode>
                <c:ptCount val="5"/>
                <c:pt idx="0">
                  <c:v>19.100000000000001</c:v>
                </c:pt>
                <c:pt idx="1">
                  <c:v>25.6</c:v>
                </c:pt>
                <c:pt idx="2">
                  <c:v>25.9</c:v>
                </c:pt>
                <c:pt idx="3">
                  <c:v>27.4</c:v>
                </c:pt>
                <c:pt idx="4">
                  <c:v>30.1</c:v>
                </c:pt>
              </c:numCache>
            </c:numRef>
          </c:val>
          <c:smooth val="0"/>
          <c:extLst>
            <c:ext xmlns:c16="http://schemas.microsoft.com/office/drawing/2014/chart" uri="{C3380CC4-5D6E-409C-BE32-E72D297353CC}">
              <c16:uniqueId val="{0000001B-4E90-418C-BEA3-0E6747C5045F}"/>
            </c:ext>
          </c:extLst>
        </c:ser>
        <c:ser>
          <c:idx val="1"/>
          <c:order val="4"/>
          <c:tx>
            <c:strRef>
              <c:f>Sheet1!$F$1</c:f>
              <c:strCache>
                <c:ptCount val="1"/>
                <c:pt idx="0">
                  <c:v>White/Caucasian**</c:v>
                </c:pt>
              </c:strCache>
            </c:strRef>
          </c:tx>
          <c:spPr>
            <a:ln w="38100">
              <a:solidFill>
                <a:schemeClr val="accent1"/>
              </a:solidFill>
              <a:prstDash val="solid"/>
            </a:ln>
          </c:spPr>
          <c:marker>
            <c:symbol val="none"/>
          </c:marker>
          <c:dPt>
            <c:idx val="0"/>
            <c:bubble3D val="0"/>
            <c:extLst>
              <c:ext xmlns:c16="http://schemas.microsoft.com/office/drawing/2014/chart" uri="{C3380CC4-5D6E-409C-BE32-E72D297353CC}">
                <c16:uniqueId val="{0000001E-4E90-418C-BEA3-0E6747C5045F}"/>
              </c:ext>
            </c:extLst>
          </c:dPt>
          <c:dPt>
            <c:idx val="1"/>
            <c:bubble3D val="0"/>
            <c:extLst>
              <c:ext xmlns:c16="http://schemas.microsoft.com/office/drawing/2014/chart" uri="{C3380CC4-5D6E-409C-BE32-E72D297353CC}">
                <c16:uniqueId val="{0000001F-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1E-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1F-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20-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21-4E90-418C-BEA3-0E6747C5045F}"/>
                </c:ext>
              </c:extLst>
            </c:dLbl>
            <c:dLbl>
              <c:idx val="4"/>
              <c:layout>
                <c:manualLayout>
                  <c:x val="-8.7607556758030679E-4"/>
                  <c:y val="-2.9274925178421597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D-4E90-418C-BEA3-0E6747C5045F}"/>
                </c:ext>
              </c:extLst>
            </c:dLbl>
            <c:spPr>
              <a:noFill/>
              <a:ln>
                <a:noFill/>
              </a:ln>
              <a:effectLst/>
            </c:spPr>
            <c:txPr>
              <a:bodyPr wrap="square" lIns="38100" tIns="19050" rIns="38100" bIns="19050" anchor="ctr">
                <a:spAutoFit/>
              </a:bodyPr>
              <a:lstStyle/>
              <a:p>
                <a:pPr>
                  <a:defRPr b="1"/>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Sheet1!$F$4:$F$8</c:f>
              <c:numCache>
                <c:formatCode>General</c:formatCode>
                <c:ptCount val="5"/>
                <c:pt idx="0" formatCode="0.0">
                  <c:v>4.5</c:v>
                </c:pt>
                <c:pt idx="1">
                  <c:v>5.0999999999999996</c:v>
                </c:pt>
                <c:pt idx="2">
                  <c:v>5.2</c:v>
                </c:pt>
                <c:pt idx="3">
                  <c:v>5.9</c:v>
                </c:pt>
                <c:pt idx="4">
                  <c:v>5</c:v>
                </c:pt>
              </c:numCache>
            </c:numRef>
          </c:val>
          <c:smooth val="0"/>
          <c:extLst>
            <c:ext xmlns:c16="http://schemas.microsoft.com/office/drawing/2014/chart" uri="{C3380CC4-5D6E-409C-BE32-E72D297353CC}">
              <c16:uniqueId val="{00000022-4E90-418C-BEA3-0E6747C5045F}"/>
            </c:ext>
          </c:extLst>
        </c:ser>
        <c:ser>
          <c:idx val="5"/>
          <c:order val="5"/>
          <c:tx>
            <c:strRef>
              <c:f>Sheet1!$G$1</c:f>
              <c:strCache>
                <c:ptCount val="1"/>
                <c:pt idx="0">
                  <c:v>Multiple Races**</c:v>
                </c:pt>
              </c:strCache>
            </c:strRef>
          </c:tx>
          <c:spPr>
            <a:ln w="38100"/>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11-6A76-4829-A408-D619CB44AA79}"/>
                </c:ext>
              </c:extLst>
            </c:dLbl>
            <c:dLbl>
              <c:idx val="1"/>
              <c:delete val="1"/>
              <c:extLst>
                <c:ext xmlns:c15="http://schemas.microsoft.com/office/drawing/2012/chart" uri="{CE6537A1-D6FC-4f65-9D91-7224C49458BB}"/>
                <c:ext xmlns:c16="http://schemas.microsoft.com/office/drawing/2014/chart" uri="{C3380CC4-5D6E-409C-BE32-E72D297353CC}">
                  <c16:uniqueId val="{00000010-6A76-4829-A408-D619CB44AA79}"/>
                </c:ext>
              </c:extLst>
            </c:dLbl>
            <c:dLbl>
              <c:idx val="2"/>
              <c:delete val="1"/>
              <c:extLst>
                <c:ext xmlns:c15="http://schemas.microsoft.com/office/drawing/2012/chart" uri="{CE6537A1-D6FC-4f65-9D91-7224C49458BB}"/>
                <c:ext xmlns:c16="http://schemas.microsoft.com/office/drawing/2014/chart" uri="{C3380CC4-5D6E-409C-BE32-E72D297353CC}">
                  <c16:uniqueId val="{00000012-6A76-4829-A408-D619CB44AA79}"/>
                </c:ext>
              </c:extLst>
            </c:dLbl>
            <c:dLbl>
              <c:idx val="3"/>
              <c:delete val="1"/>
              <c:extLst>
                <c:ext xmlns:c15="http://schemas.microsoft.com/office/drawing/2012/chart" uri="{CE6537A1-D6FC-4f65-9D91-7224C49458BB}"/>
                <c:ext xmlns:c16="http://schemas.microsoft.com/office/drawing/2014/chart" uri="{C3380CC4-5D6E-409C-BE32-E72D297353CC}">
                  <c16:uniqueId val="{00000013-6A76-4829-A408-D619CB44AA79}"/>
                </c:ext>
              </c:extLst>
            </c:dLbl>
            <c:spPr>
              <a:noFill/>
              <a:ln>
                <a:noFill/>
              </a:ln>
              <a:effectLst/>
            </c:spPr>
            <c:txPr>
              <a:bodyPr wrap="square" lIns="38100" tIns="19050" rIns="38100" bIns="19050" anchor="ctr">
                <a:spAutoFit/>
              </a:bodyPr>
              <a:lstStyle/>
              <a:p>
                <a:pPr>
                  <a:defRPr b="1"/>
                </a:pPr>
                <a:endParaRPr lang="en-US"/>
              </a:p>
            </c:txPr>
            <c:dLblPos val="t"/>
            <c:showLegendKey val="0"/>
            <c:showVal val="1"/>
            <c:showCatName val="0"/>
            <c:showSerName val="1"/>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Sheet1!$G$4:$G$8</c:f>
              <c:numCache>
                <c:formatCode>General</c:formatCode>
                <c:ptCount val="5"/>
                <c:pt idx="0">
                  <c:v>37.200000000000003</c:v>
                </c:pt>
                <c:pt idx="1">
                  <c:v>41</c:v>
                </c:pt>
                <c:pt idx="2">
                  <c:v>41.7</c:v>
                </c:pt>
                <c:pt idx="3">
                  <c:v>32.299999999999997</c:v>
                </c:pt>
                <c:pt idx="4">
                  <c:v>31.7</c:v>
                </c:pt>
              </c:numCache>
            </c:numRef>
          </c:val>
          <c:smooth val="0"/>
          <c:extLst>
            <c:ext xmlns:c16="http://schemas.microsoft.com/office/drawing/2014/chart" uri="{C3380CC4-5D6E-409C-BE32-E72D297353CC}">
              <c16:uniqueId val="{0000000F-6A76-4829-A408-D619CB44AA79}"/>
            </c:ext>
          </c:extLst>
        </c:ser>
        <c:dLbls>
          <c:dLblPos val="t"/>
          <c:showLegendKey val="0"/>
          <c:showVal val="1"/>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sz="1400"/>
                </a:pPr>
                <a:r>
                  <a:rPr lang="en-US" sz="1400" dirty="0"/>
                  <a:t>Year at</a:t>
                </a:r>
                <a:r>
                  <a:rPr lang="en-US" sz="1400" baseline="0" dirty="0"/>
                  <a:t> Diagnosis</a:t>
                </a:r>
                <a:endParaRPr lang="en-US" sz="1400" dirty="0"/>
              </a:p>
            </c:rich>
          </c:tx>
          <c:overlay val="0"/>
        </c:title>
        <c:numFmt formatCode="General" sourceLinked="1"/>
        <c:majorTickMark val="none"/>
        <c:minorTickMark val="none"/>
        <c:tickLblPos val="nextTo"/>
        <c:txPr>
          <a:bodyPr/>
          <a:lstStyle/>
          <a:p>
            <a:pPr>
              <a:defRPr sz="1200"/>
            </a:pPr>
            <a:endParaRPr lang="en-US"/>
          </a:p>
        </c:txPr>
        <c:crossAx val="63588992"/>
        <c:crosses val="autoZero"/>
        <c:auto val="1"/>
        <c:lblAlgn val="ctr"/>
        <c:lblOffset val="100"/>
        <c:noMultiLvlLbl val="0"/>
      </c:catAx>
      <c:valAx>
        <c:axId val="63588992"/>
        <c:scaling>
          <c:orientation val="minMax"/>
        </c:scaling>
        <c:delete val="0"/>
        <c:axPos val="l"/>
        <c:title>
          <c:tx>
            <c:rich>
              <a:bodyPr/>
              <a:lstStyle/>
              <a:p>
                <a:pPr>
                  <a:defRPr sz="1400"/>
                </a:pPr>
                <a:r>
                  <a:rPr lang="en-US" sz="1400" dirty="0"/>
                  <a:t>Rate per 100,000 population</a:t>
                </a:r>
              </a:p>
            </c:rich>
          </c:tx>
          <c:layout>
            <c:manualLayout>
              <c:xMode val="edge"/>
              <c:yMode val="edge"/>
              <c:x val="1.567155810069196E-2"/>
              <c:y val="0.27534024881201907"/>
            </c:manualLayout>
          </c:layout>
          <c:overlay val="0"/>
        </c:title>
        <c:numFmt formatCode="#,##0.0" sourceLinked="0"/>
        <c:majorTickMark val="none"/>
        <c:minorTickMark val="none"/>
        <c:tickLblPos val="nextTo"/>
        <c:txPr>
          <a:bodyPr/>
          <a:lstStyle/>
          <a:p>
            <a:pPr>
              <a:defRPr sz="1200"/>
            </a:pPr>
            <a:endParaRPr lang="en-US"/>
          </a:p>
        </c:txPr>
        <c:crossAx val="63587072"/>
        <c:crosses val="autoZero"/>
        <c:crossBetween val="between"/>
      </c:valAx>
    </c:plotArea>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384087163523163"/>
          <c:y val="0.14276957895233156"/>
          <c:w val="0.86484129890740402"/>
          <c:h val="0.72982922230414893"/>
        </c:manualLayout>
      </c:layout>
      <c:barChart>
        <c:barDir val="col"/>
        <c:grouping val="stacked"/>
        <c:varyColors val="0"/>
        <c:ser>
          <c:idx val="0"/>
          <c:order val="0"/>
          <c:tx>
            <c:strRef>
              <c:f>Sheet1!$B$1</c:f>
              <c:strCache>
                <c:ptCount val="1"/>
                <c:pt idx="0">
                  <c:v>Heterosexual</c:v>
                </c:pt>
              </c:strCache>
            </c:strRef>
          </c:tx>
          <c:spPr>
            <a:solidFill>
              <a:schemeClr val="accent5">
                <a:lumMod val="60000"/>
                <a:lumOff val="40000"/>
              </a:schemeClr>
            </a:solidFill>
            <a:ln>
              <a:noFill/>
            </a:ln>
            <a:effectLst/>
          </c:spPr>
          <c:invertIfNegative val="0"/>
          <c:dPt>
            <c:idx val="1"/>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EC78-420B-BA24-4969C274F14A}"/>
              </c:ext>
            </c:extLst>
          </c:dPt>
          <c:dPt>
            <c:idx val="2"/>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0421-46A1-99FE-CC0A415B1BDF}"/>
              </c:ext>
            </c:extLst>
          </c:dPt>
          <c:cat>
            <c:strRef>
              <c:f>Sheet1!$A$4:$A$8</c:f>
              <c:strCache>
                <c:ptCount val="5"/>
                <c:pt idx="0">
                  <c:v>2020^</c:v>
                </c:pt>
                <c:pt idx="1">
                  <c:v>2021</c:v>
                </c:pt>
                <c:pt idx="2">
                  <c:v>2022</c:v>
                </c:pt>
                <c:pt idx="3">
                  <c:v>2023</c:v>
                </c:pt>
                <c:pt idx="4">
                  <c:v>2024</c:v>
                </c:pt>
              </c:strCache>
            </c:strRef>
          </c:cat>
          <c:val>
            <c:numRef>
              <c:f>Sheet1!$B$4:$B$8</c:f>
              <c:numCache>
                <c:formatCode>0.0%</c:formatCode>
                <c:ptCount val="5"/>
                <c:pt idx="0">
                  <c:v>0.17</c:v>
                </c:pt>
                <c:pt idx="1">
                  <c:v>0.182</c:v>
                </c:pt>
                <c:pt idx="2">
                  <c:v>0.188</c:v>
                </c:pt>
                <c:pt idx="3">
                  <c:v>0.17699999999999999</c:v>
                </c:pt>
                <c:pt idx="4">
                  <c:v>0.17799999999999999</c:v>
                </c:pt>
              </c:numCache>
            </c:numRef>
          </c:val>
          <c:extLst>
            <c:ext xmlns:c16="http://schemas.microsoft.com/office/drawing/2014/chart" uri="{C3380CC4-5D6E-409C-BE32-E72D297353CC}">
              <c16:uniqueId val="{00000000-0B2E-4C91-AE80-D6E28A75B879}"/>
            </c:ext>
          </c:extLst>
        </c:ser>
        <c:ser>
          <c:idx val="1"/>
          <c:order val="1"/>
          <c:tx>
            <c:strRef>
              <c:f>Sheet1!$C$1</c:f>
              <c:strCache>
                <c:ptCount val="1"/>
                <c:pt idx="0">
                  <c:v>IDU^^</c:v>
                </c:pt>
              </c:strCache>
            </c:strRef>
          </c:tx>
          <c:spPr>
            <a:solidFill>
              <a:schemeClr val="tx1">
                <a:lumMod val="75000"/>
                <a:lumOff val="25000"/>
              </a:schemeClr>
            </a:solidFill>
            <a:ln>
              <a:noFill/>
            </a:ln>
            <a:effectLst/>
          </c:spPr>
          <c:invertIfNegative val="0"/>
          <c:dPt>
            <c:idx val="1"/>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5-EC78-420B-BA24-4969C274F14A}"/>
              </c:ext>
            </c:extLst>
          </c:dPt>
          <c:dPt>
            <c:idx val="2"/>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5-0421-46A1-99FE-CC0A415B1BDF}"/>
              </c:ext>
            </c:extLst>
          </c:dPt>
          <c:cat>
            <c:strRef>
              <c:f>Sheet1!$A$4:$A$8</c:f>
              <c:strCache>
                <c:ptCount val="5"/>
                <c:pt idx="0">
                  <c:v>2020^</c:v>
                </c:pt>
                <c:pt idx="1">
                  <c:v>2021</c:v>
                </c:pt>
                <c:pt idx="2">
                  <c:v>2022</c:v>
                </c:pt>
                <c:pt idx="3">
                  <c:v>2023</c:v>
                </c:pt>
                <c:pt idx="4">
                  <c:v>2024</c:v>
                </c:pt>
              </c:strCache>
            </c:strRef>
          </c:cat>
          <c:val>
            <c:numRef>
              <c:f>Sheet1!$C$4:$C$8</c:f>
              <c:numCache>
                <c:formatCode>0.0%</c:formatCode>
                <c:ptCount val="5"/>
                <c:pt idx="0">
                  <c:v>3.1E-2</c:v>
                </c:pt>
                <c:pt idx="1">
                  <c:v>2.7E-2</c:v>
                </c:pt>
                <c:pt idx="2">
                  <c:v>3.4000000000000002E-2</c:v>
                </c:pt>
                <c:pt idx="3">
                  <c:v>3.9E-2</c:v>
                </c:pt>
                <c:pt idx="4">
                  <c:v>3.5999999999999997E-2</c:v>
                </c:pt>
              </c:numCache>
            </c:numRef>
          </c:val>
          <c:extLst>
            <c:ext xmlns:c16="http://schemas.microsoft.com/office/drawing/2014/chart" uri="{C3380CC4-5D6E-409C-BE32-E72D297353CC}">
              <c16:uniqueId val="{00000001-0B2E-4C91-AE80-D6E28A75B879}"/>
            </c:ext>
          </c:extLst>
        </c:ser>
        <c:ser>
          <c:idx val="2"/>
          <c:order val="2"/>
          <c:tx>
            <c:strRef>
              <c:f>Sheet1!$D$1</c:f>
              <c:strCache>
                <c:ptCount val="1"/>
                <c:pt idx="0">
                  <c:v>MSM^^</c:v>
                </c:pt>
              </c:strCache>
            </c:strRef>
          </c:tx>
          <c:spPr>
            <a:solidFill>
              <a:srgbClr val="00B0F0"/>
            </a:solidFill>
            <a:ln>
              <a:noFill/>
            </a:ln>
            <a:effectLst/>
          </c:spPr>
          <c:invertIfNegative val="0"/>
          <c:dPt>
            <c:idx val="1"/>
            <c:invertIfNegative val="0"/>
            <c:bubble3D val="0"/>
            <c:spPr>
              <a:solidFill>
                <a:srgbClr val="00B0F0"/>
              </a:solidFill>
              <a:ln>
                <a:noFill/>
              </a:ln>
              <a:effectLst/>
            </c:spPr>
            <c:extLst>
              <c:ext xmlns:c16="http://schemas.microsoft.com/office/drawing/2014/chart" uri="{C3380CC4-5D6E-409C-BE32-E72D297353CC}">
                <c16:uniqueId val="{00000009-EC78-420B-BA24-4969C274F14A}"/>
              </c:ext>
            </c:extLst>
          </c:dPt>
          <c:dPt>
            <c:idx val="2"/>
            <c:invertIfNegative val="0"/>
            <c:bubble3D val="0"/>
            <c:spPr>
              <a:solidFill>
                <a:srgbClr val="00B0F0"/>
              </a:solidFill>
              <a:ln>
                <a:noFill/>
              </a:ln>
              <a:effectLst/>
            </c:spPr>
            <c:extLst>
              <c:ext xmlns:c16="http://schemas.microsoft.com/office/drawing/2014/chart" uri="{C3380CC4-5D6E-409C-BE32-E72D297353CC}">
                <c16:uniqueId val="{00000009-0421-46A1-99FE-CC0A415B1BDF}"/>
              </c:ext>
            </c:extLst>
          </c:dPt>
          <c:cat>
            <c:strRef>
              <c:f>Sheet1!$A$4:$A$8</c:f>
              <c:strCache>
                <c:ptCount val="5"/>
                <c:pt idx="0">
                  <c:v>2020^</c:v>
                </c:pt>
                <c:pt idx="1">
                  <c:v>2021</c:v>
                </c:pt>
                <c:pt idx="2">
                  <c:v>2022</c:v>
                </c:pt>
                <c:pt idx="3">
                  <c:v>2023</c:v>
                </c:pt>
                <c:pt idx="4">
                  <c:v>2024</c:v>
                </c:pt>
              </c:strCache>
            </c:strRef>
          </c:cat>
          <c:val>
            <c:numRef>
              <c:f>Sheet1!$D$4:$D$8</c:f>
              <c:numCache>
                <c:formatCode>0.0%</c:formatCode>
                <c:ptCount val="5"/>
                <c:pt idx="0">
                  <c:v>0.58199999999999996</c:v>
                </c:pt>
                <c:pt idx="1">
                  <c:v>0.59199999999999997</c:v>
                </c:pt>
                <c:pt idx="2">
                  <c:v>0.58699999999999997</c:v>
                </c:pt>
                <c:pt idx="3">
                  <c:v>0.57199999999999995</c:v>
                </c:pt>
                <c:pt idx="4">
                  <c:v>0.57899999999999996</c:v>
                </c:pt>
              </c:numCache>
            </c:numRef>
          </c:val>
          <c:extLst>
            <c:ext xmlns:c16="http://schemas.microsoft.com/office/drawing/2014/chart" uri="{C3380CC4-5D6E-409C-BE32-E72D297353CC}">
              <c16:uniqueId val="{00000002-0B2E-4C91-AE80-D6E28A75B879}"/>
            </c:ext>
          </c:extLst>
        </c:ser>
        <c:ser>
          <c:idx val="3"/>
          <c:order val="3"/>
          <c:tx>
            <c:strRef>
              <c:f>Sheet1!$E$1</c:f>
              <c:strCache>
                <c:ptCount val="1"/>
                <c:pt idx="0">
                  <c:v>MSM/IDU^^</c:v>
                </c:pt>
              </c:strCache>
            </c:strRef>
          </c:tx>
          <c:spPr>
            <a:solidFill>
              <a:schemeClr val="accent1">
                <a:lumMod val="50000"/>
              </a:schemeClr>
            </a:solidFill>
            <a:ln>
              <a:noFill/>
            </a:ln>
            <a:effectLst/>
          </c:spPr>
          <c:invertIfNegative val="0"/>
          <c:dPt>
            <c:idx val="1"/>
            <c:invertIfNegative val="0"/>
            <c:bubble3D val="0"/>
            <c:spPr>
              <a:solidFill>
                <a:schemeClr val="accent1">
                  <a:lumMod val="50000"/>
                </a:schemeClr>
              </a:solidFill>
              <a:ln>
                <a:noFill/>
              </a:ln>
              <a:effectLst/>
            </c:spPr>
            <c:extLst>
              <c:ext xmlns:c16="http://schemas.microsoft.com/office/drawing/2014/chart" uri="{C3380CC4-5D6E-409C-BE32-E72D297353CC}">
                <c16:uniqueId val="{0000000D-EC78-420B-BA24-4969C274F14A}"/>
              </c:ext>
            </c:extLst>
          </c:dPt>
          <c:dPt>
            <c:idx val="2"/>
            <c:invertIfNegative val="0"/>
            <c:bubble3D val="0"/>
            <c:spPr>
              <a:solidFill>
                <a:schemeClr val="accent1">
                  <a:lumMod val="50000"/>
                </a:schemeClr>
              </a:solidFill>
              <a:ln>
                <a:noFill/>
              </a:ln>
              <a:effectLst/>
            </c:spPr>
            <c:extLst>
              <c:ext xmlns:c16="http://schemas.microsoft.com/office/drawing/2014/chart" uri="{C3380CC4-5D6E-409C-BE32-E72D297353CC}">
                <c16:uniqueId val="{0000000D-0421-46A1-99FE-CC0A415B1BDF}"/>
              </c:ext>
            </c:extLst>
          </c:dPt>
          <c:cat>
            <c:strRef>
              <c:f>Sheet1!$A$4:$A$8</c:f>
              <c:strCache>
                <c:ptCount val="5"/>
                <c:pt idx="0">
                  <c:v>2020^</c:v>
                </c:pt>
                <c:pt idx="1">
                  <c:v>2021</c:v>
                </c:pt>
                <c:pt idx="2">
                  <c:v>2022</c:v>
                </c:pt>
                <c:pt idx="3">
                  <c:v>2023</c:v>
                </c:pt>
                <c:pt idx="4">
                  <c:v>2024</c:v>
                </c:pt>
              </c:strCache>
            </c:strRef>
          </c:cat>
          <c:val>
            <c:numRef>
              <c:f>Sheet1!$E$4:$E$8</c:f>
              <c:numCache>
                <c:formatCode>0.0%</c:formatCode>
                <c:ptCount val="5"/>
                <c:pt idx="0">
                  <c:v>3.4000000000000002E-2</c:v>
                </c:pt>
                <c:pt idx="1">
                  <c:v>3.5999999999999997E-2</c:v>
                </c:pt>
                <c:pt idx="2">
                  <c:v>3.5000000000000003E-2</c:v>
                </c:pt>
                <c:pt idx="3">
                  <c:v>3.2000000000000001E-2</c:v>
                </c:pt>
                <c:pt idx="4">
                  <c:v>2.5999999999999999E-2</c:v>
                </c:pt>
              </c:numCache>
            </c:numRef>
          </c:val>
          <c:extLst>
            <c:ext xmlns:c16="http://schemas.microsoft.com/office/drawing/2014/chart" uri="{C3380CC4-5D6E-409C-BE32-E72D297353CC}">
              <c16:uniqueId val="{00000003-0B2E-4C91-AE80-D6E28A75B879}"/>
            </c:ext>
          </c:extLst>
        </c:ser>
        <c:ser>
          <c:idx val="4"/>
          <c:order val="4"/>
          <c:tx>
            <c:strRef>
              <c:f>Sheet1!$F$1</c:f>
              <c:strCache>
                <c:ptCount val="1"/>
                <c:pt idx="0">
                  <c:v>Other**</c:v>
                </c:pt>
              </c:strCache>
            </c:strRef>
          </c:tx>
          <c:spPr>
            <a:solidFill>
              <a:schemeClr val="accent6">
                <a:lumMod val="50000"/>
              </a:schemeClr>
            </a:solidFill>
            <a:ln>
              <a:noFill/>
            </a:ln>
            <a:effectLst/>
          </c:spPr>
          <c:invertIfNegative val="0"/>
          <c:cat>
            <c:strRef>
              <c:f>Sheet1!$A$4:$A$8</c:f>
              <c:strCache>
                <c:ptCount val="5"/>
                <c:pt idx="0">
                  <c:v>2020^</c:v>
                </c:pt>
                <c:pt idx="1">
                  <c:v>2021</c:v>
                </c:pt>
                <c:pt idx="2">
                  <c:v>2022</c:v>
                </c:pt>
                <c:pt idx="3">
                  <c:v>2023</c:v>
                </c:pt>
                <c:pt idx="4">
                  <c:v>2024</c:v>
                </c:pt>
              </c:strCache>
            </c:strRef>
          </c:cat>
          <c:val>
            <c:numRef>
              <c:f>Sheet1!$F$4:$F$8</c:f>
              <c:numCache>
                <c:formatCode>0.0%</c:formatCode>
                <c:ptCount val="5"/>
                <c:pt idx="0">
                  <c:v>0</c:v>
                </c:pt>
                <c:pt idx="1">
                  <c:v>0</c:v>
                </c:pt>
                <c:pt idx="2">
                  <c:v>0</c:v>
                </c:pt>
                <c:pt idx="3">
                  <c:v>0</c:v>
                </c:pt>
                <c:pt idx="4">
                  <c:v>0</c:v>
                </c:pt>
              </c:numCache>
            </c:numRef>
          </c:val>
          <c:extLst>
            <c:ext xmlns:c16="http://schemas.microsoft.com/office/drawing/2014/chart" uri="{C3380CC4-5D6E-409C-BE32-E72D297353CC}">
              <c16:uniqueId val="{00000004-0B2E-4C91-AE80-D6E28A75B879}"/>
            </c:ext>
          </c:extLst>
        </c:ser>
        <c:ser>
          <c:idx val="5"/>
          <c:order val="5"/>
          <c:tx>
            <c:strRef>
              <c:f>Sheet1!$G$1</c:f>
              <c:strCache>
                <c:ptCount val="1"/>
                <c:pt idx="0">
                  <c:v>Unknown^^^</c:v>
                </c:pt>
              </c:strCache>
            </c:strRef>
          </c:tx>
          <c:spPr>
            <a:solidFill>
              <a:schemeClr val="accent4">
                <a:lumMod val="75000"/>
              </a:schemeClr>
            </a:solidFill>
            <a:ln>
              <a:noFill/>
            </a:ln>
            <a:effectLst/>
          </c:spPr>
          <c:invertIfNegative val="0"/>
          <c:dPt>
            <c:idx val="1"/>
            <c:invertIfNegative val="0"/>
            <c:bubble3D val="0"/>
            <c:spPr>
              <a:solidFill>
                <a:schemeClr val="accent4">
                  <a:lumMod val="75000"/>
                </a:schemeClr>
              </a:solidFill>
              <a:ln>
                <a:noFill/>
              </a:ln>
              <a:effectLst/>
            </c:spPr>
            <c:extLst>
              <c:ext xmlns:c16="http://schemas.microsoft.com/office/drawing/2014/chart" uri="{C3380CC4-5D6E-409C-BE32-E72D297353CC}">
                <c16:uniqueId val="{00000011-EC78-420B-BA24-4969C274F14A}"/>
              </c:ext>
            </c:extLst>
          </c:dPt>
          <c:dPt>
            <c:idx val="2"/>
            <c:invertIfNegative val="0"/>
            <c:bubble3D val="0"/>
            <c:spPr>
              <a:solidFill>
                <a:schemeClr val="accent4">
                  <a:lumMod val="75000"/>
                </a:schemeClr>
              </a:solidFill>
              <a:ln>
                <a:noFill/>
              </a:ln>
              <a:effectLst/>
            </c:spPr>
            <c:extLst>
              <c:ext xmlns:c16="http://schemas.microsoft.com/office/drawing/2014/chart" uri="{C3380CC4-5D6E-409C-BE32-E72D297353CC}">
                <c16:uniqueId val="{00000011-0421-46A1-99FE-CC0A415B1BDF}"/>
              </c:ext>
            </c:extLst>
          </c:dPt>
          <c:cat>
            <c:strRef>
              <c:f>Sheet1!$A$4:$A$8</c:f>
              <c:strCache>
                <c:ptCount val="5"/>
                <c:pt idx="0">
                  <c:v>2020^</c:v>
                </c:pt>
                <c:pt idx="1">
                  <c:v>2021</c:v>
                </c:pt>
                <c:pt idx="2">
                  <c:v>2022</c:v>
                </c:pt>
                <c:pt idx="3">
                  <c:v>2023</c:v>
                </c:pt>
                <c:pt idx="4">
                  <c:v>2024</c:v>
                </c:pt>
              </c:strCache>
            </c:strRef>
          </c:cat>
          <c:val>
            <c:numRef>
              <c:f>Sheet1!$G$4:$G$8</c:f>
              <c:numCache>
                <c:formatCode>0.0%</c:formatCode>
                <c:ptCount val="5"/>
                <c:pt idx="0">
                  <c:v>0.182</c:v>
                </c:pt>
                <c:pt idx="1">
                  <c:v>0.16400000000000001</c:v>
                </c:pt>
                <c:pt idx="2">
                  <c:v>0.156</c:v>
                </c:pt>
                <c:pt idx="3">
                  <c:v>0.18</c:v>
                </c:pt>
                <c:pt idx="4">
                  <c:v>0.18</c:v>
                </c:pt>
              </c:numCache>
            </c:numRef>
          </c:val>
          <c:extLst>
            <c:ext xmlns:c16="http://schemas.microsoft.com/office/drawing/2014/chart" uri="{C3380CC4-5D6E-409C-BE32-E72D297353CC}">
              <c16:uniqueId val="{00000005-0B2E-4C91-AE80-D6E28A75B879}"/>
            </c:ext>
          </c:extLst>
        </c:ser>
        <c:dLbls>
          <c:showLegendKey val="0"/>
          <c:showVal val="0"/>
          <c:showCatName val="0"/>
          <c:showSerName val="0"/>
          <c:showPercent val="0"/>
          <c:showBubbleSize val="0"/>
        </c:dLbls>
        <c:gapWidth val="150"/>
        <c:overlap val="100"/>
        <c:axId val="515479648"/>
        <c:axId val="515481288"/>
      </c:barChart>
      <c:catAx>
        <c:axId val="515479648"/>
        <c:scaling>
          <c:orientation val="minMax"/>
        </c:scaling>
        <c:delete val="0"/>
        <c:axPos val="b"/>
        <c:title>
          <c:tx>
            <c:rich>
              <a:bodyPr rot="0" spcFirstLastPara="1" vertOverflow="ellipsis" vert="horz" wrap="square" anchor="ctr" anchorCtr="1"/>
              <a:lstStyle/>
              <a:p>
                <a:pPr>
                  <a:defRPr sz="1330" b="1" i="0" u="none" strike="noStrike" kern="1200" baseline="0">
                    <a:solidFill>
                      <a:schemeClr val="tx1">
                        <a:lumMod val="95000"/>
                        <a:lumOff val="5000"/>
                      </a:schemeClr>
                    </a:solidFill>
                    <a:latin typeface="+mn-lt"/>
                    <a:ea typeface="+mn-ea"/>
                    <a:cs typeface="+mn-cs"/>
                  </a:defRPr>
                </a:pPr>
                <a:r>
                  <a:rPr lang="en-US" b="1" dirty="0"/>
                  <a:t>Year of Diagnosis</a:t>
                </a:r>
              </a:p>
            </c:rich>
          </c:tx>
          <c:overlay val="0"/>
          <c:spPr>
            <a:noFill/>
            <a:ln>
              <a:noFill/>
            </a:ln>
            <a:effectLst/>
          </c:spPr>
          <c:txPr>
            <a:bodyPr rot="0" spcFirstLastPara="1" vertOverflow="ellipsis" vert="horz" wrap="square" anchor="ctr" anchorCtr="1"/>
            <a:lstStyle/>
            <a:p>
              <a:pPr>
                <a:defRPr sz="1330" b="1" i="0" u="none" strike="noStrike" kern="1200" baseline="0">
                  <a:solidFill>
                    <a:schemeClr val="tx1">
                      <a:lumMod val="95000"/>
                      <a:lumOff val="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mn-lt"/>
                <a:ea typeface="+mn-ea"/>
                <a:cs typeface="+mn-cs"/>
              </a:defRPr>
            </a:pPr>
            <a:endParaRPr lang="en-US"/>
          </a:p>
        </c:txPr>
        <c:crossAx val="515481288"/>
        <c:crosses val="autoZero"/>
        <c:auto val="1"/>
        <c:lblAlgn val="ctr"/>
        <c:lblOffset val="100"/>
        <c:noMultiLvlLbl val="0"/>
      </c:catAx>
      <c:valAx>
        <c:axId val="515481288"/>
        <c:scaling>
          <c:orientation val="minMax"/>
          <c:max val="1"/>
        </c:scaling>
        <c:delete val="0"/>
        <c:axPos val="l"/>
        <c:title>
          <c:tx>
            <c:rich>
              <a:bodyPr rot="-5400000" spcFirstLastPara="1" vertOverflow="ellipsis" vert="horz" wrap="square" anchor="ctr" anchorCtr="1"/>
              <a:lstStyle/>
              <a:p>
                <a:pPr>
                  <a:defRPr sz="1330" b="1" i="0" u="none" strike="noStrike" kern="1200" baseline="0">
                    <a:solidFill>
                      <a:schemeClr val="tx1">
                        <a:lumMod val="95000"/>
                        <a:lumOff val="5000"/>
                      </a:schemeClr>
                    </a:solidFill>
                    <a:latin typeface="+mn-lt"/>
                    <a:ea typeface="+mn-ea"/>
                    <a:cs typeface="+mn-cs"/>
                  </a:defRPr>
                </a:pPr>
                <a:r>
                  <a:rPr lang="en-US" b="1" dirty="0">
                    <a:solidFill>
                      <a:schemeClr val="tx1">
                        <a:lumMod val="95000"/>
                        <a:lumOff val="5000"/>
                      </a:schemeClr>
                    </a:solidFill>
                  </a:rPr>
                  <a:t>Percent</a:t>
                </a:r>
                <a:r>
                  <a:rPr lang="en-US" b="1" baseline="0" dirty="0">
                    <a:solidFill>
                      <a:schemeClr val="tx1">
                        <a:lumMod val="95000"/>
                        <a:lumOff val="5000"/>
                      </a:schemeClr>
                    </a:solidFill>
                  </a:rPr>
                  <a:t> of Newly Diagnosed HIV</a:t>
                </a:r>
                <a:endParaRPr lang="en-US" b="1" dirty="0">
                  <a:solidFill>
                    <a:schemeClr val="tx1">
                      <a:lumMod val="95000"/>
                      <a:lumOff val="5000"/>
                    </a:schemeClr>
                  </a:solidFill>
                </a:endParaRPr>
              </a:p>
            </c:rich>
          </c:tx>
          <c:overlay val="0"/>
          <c:spPr>
            <a:noFill/>
            <a:ln>
              <a:noFill/>
            </a:ln>
            <a:effectLst/>
          </c:spPr>
          <c:txPr>
            <a:bodyPr rot="-5400000" spcFirstLastPara="1" vertOverflow="ellipsis" vert="horz" wrap="square" anchor="ctr" anchorCtr="1"/>
            <a:lstStyle/>
            <a:p>
              <a:pPr>
                <a:defRPr sz="1330" b="1" i="0" u="none" strike="noStrike" kern="1200" baseline="0">
                  <a:solidFill>
                    <a:schemeClr val="tx1">
                      <a:lumMod val="95000"/>
                      <a:lumOff val="5000"/>
                    </a:schemeClr>
                  </a:solidFill>
                  <a:latin typeface="+mn-lt"/>
                  <a:ea typeface="+mn-ea"/>
                  <a:cs typeface="+mn-cs"/>
                </a:defRPr>
              </a:pPr>
              <a:endParaRPr lang="en-US"/>
            </a:p>
          </c:txPr>
        </c:title>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mn-lt"/>
                <a:ea typeface="+mn-ea"/>
                <a:cs typeface="+mn-cs"/>
              </a:defRPr>
            </a:pPr>
            <a:endParaRPr lang="en-US"/>
          </a:p>
        </c:txPr>
        <c:crossAx val="5154796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95000"/>
                  <a:lumOff val="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lumMod val="95000"/>
              <a:lumOff val="5000"/>
            </a:schemeClr>
          </a:solidFill>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301327775204575"/>
          <c:y val="0.12054340700531578"/>
          <c:w val="0.56673974322876719"/>
          <c:h val="0.80401037625398863"/>
        </c:manualLayout>
      </c:layout>
      <c:pieChart>
        <c:varyColors val="1"/>
        <c:ser>
          <c:idx val="1"/>
          <c:order val="1"/>
          <c:spPr>
            <a:ln>
              <a:solidFill>
                <a:srgbClr val="1F1A17">
                  <a:alpha val="75000"/>
                </a:srgbClr>
              </a:solidFill>
            </a:ln>
          </c:spPr>
          <c:dPt>
            <c:idx val="0"/>
            <c:bubble3D val="0"/>
            <c:spPr>
              <a:solidFill>
                <a:srgbClr val="00B0F0">
                  <a:alpha val="70000"/>
                </a:srgbClr>
              </a:solidFill>
              <a:ln>
                <a:solidFill>
                  <a:srgbClr val="1F1A17">
                    <a:alpha val="75000"/>
                  </a:srgbClr>
                </a:solidFill>
              </a:ln>
            </c:spPr>
            <c:extLst>
              <c:ext xmlns:c16="http://schemas.microsoft.com/office/drawing/2014/chart" uri="{C3380CC4-5D6E-409C-BE32-E72D297353CC}">
                <c16:uniqueId val="{00000001-5D6A-4456-8A55-F6AA32DEF3E4}"/>
              </c:ext>
            </c:extLst>
          </c:dPt>
          <c:dPt>
            <c:idx val="1"/>
            <c:bubble3D val="0"/>
            <c:spPr>
              <a:solidFill>
                <a:schemeClr val="bg1">
                  <a:lumMod val="50000"/>
                  <a:alpha val="70000"/>
                </a:schemeClr>
              </a:solidFill>
              <a:ln>
                <a:solidFill>
                  <a:srgbClr val="1F1A17">
                    <a:alpha val="75000"/>
                  </a:srgbClr>
                </a:solidFill>
              </a:ln>
            </c:spPr>
            <c:extLst>
              <c:ext xmlns:c16="http://schemas.microsoft.com/office/drawing/2014/chart" uri="{C3380CC4-5D6E-409C-BE32-E72D297353CC}">
                <c16:uniqueId val="{00000003-5D6A-4456-8A55-F6AA32DEF3E4}"/>
              </c:ext>
            </c:extLst>
          </c:dPt>
          <c:dPt>
            <c:idx val="2"/>
            <c:bubble3D val="0"/>
            <c:spPr>
              <a:solidFill>
                <a:schemeClr val="accent1">
                  <a:alpha val="70000"/>
                </a:schemeClr>
              </a:solidFill>
              <a:ln>
                <a:solidFill>
                  <a:srgbClr val="1F1A17">
                    <a:alpha val="75000"/>
                  </a:srgbClr>
                </a:solidFill>
              </a:ln>
            </c:spPr>
            <c:extLst>
              <c:ext xmlns:c16="http://schemas.microsoft.com/office/drawing/2014/chart" uri="{C3380CC4-5D6E-409C-BE32-E72D297353CC}">
                <c16:uniqueId val="{00000005-5D6A-4456-8A55-F6AA32DEF3E4}"/>
              </c:ext>
            </c:extLst>
          </c:dPt>
          <c:dPt>
            <c:idx val="3"/>
            <c:bubble3D val="0"/>
            <c:spPr>
              <a:solidFill>
                <a:srgbClr val="522358">
                  <a:alpha val="70000"/>
                </a:srgbClr>
              </a:solidFill>
              <a:ln>
                <a:solidFill>
                  <a:srgbClr val="1F1A17">
                    <a:alpha val="75000"/>
                  </a:srgbClr>
                </a:solidFill>
              </a:ln>
            </c:spPr>
            <c:extLst>
              <c:ext xmlns:c16="http://schemas.microsoft.com/office/drawing/2014/chart" uri="{C3380CC4-5D6E-409C-BE32-E72D297353CC}">
                <c16:uniqueId val="{00000007-5D6A-4456-8A55-F6AA32DEF3E4}"/>
              </c:ext>
            </c:extLst>
          </c:dPt>
          <c:dPt>
            <c:idx val="4"/>
            <c:bubble3D val="0"/>
            <c:spPr>
              <a:solidFill>
                <a:schemeClr val="accent6"/>
              </a:solidFill>
              <a:ln>
                <a:solidFill>
                  <a:srgbClr val="1F1A17">
                    <a:alpha val="75000"/>
                  </a:srgbClr>
                </a:solidFill>
              </a:ln>
            </c:spPr>
            <c:extLst>
              <c:ext xmlns:c16="http://schemas.microsoft.com/office/drawing/2014/chart" uri="{C3380CC4-5D6E-409C-BE32-E72D297353CC}">
                <c16:uniqueId val="{00000009-5D6A-4456-8A55-F6AA32DEF3E4}"/>
              </c:ext>
            </c:extLst>
          </c:dPt>
          <c:dLbls>
            <c:dLbl>
              <c:idx val="0"/>
              <c:dLblPos val="outEnd"/>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5D6A-4456-8A55-F6AA32DEF3E4}"/>
                </c:ext>
              </c:extLst>
            </c:dLbl>
            <c:dLbl>
              <c:idx val="1"/>
              <c:dLblPos val="outEnd"/>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5D6A-4456-8A55-F6AA32DEF3E4}"/>
                </c:ext>
              </c:extLst>
            </c:dLbl>
            <c:dLbl>
              <c:idx val="2"/>
              <c:dLblPos val="outEnd"/>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5D6A-4456-8A55-F6AA32DEF3E4}"/>
                </c:ext>
              </c:extLst>
            </c:dLbl>
            <c:dLbl>
              <c:idx val="3"/>
              <c:dLblPos val="outEnd"/>
              <c:showLegendKey val="0"/>
              <c:showVal val="1"/>
              <c:showCatName val="1"/>
              <c:showSerName val="0"/>
              <c:showPercent val="0"/>
              <c:showBubbleSize val="0"/>
              <c:separator> </c:separator>
              <c:extLst>
                <c:ext xmlns:c15="http://schemas.microsoft.com/office/drawing/2012/chart" uri="{CE6537A1-D6FC-4f65-9D91-7224C49458BB}">
                  <c15:layout>
                    <c:manualLayout>
                      <c:w val="0.28630767906336091"/>
                      <c:h val="0.11173494343893381"/>
                    </c:manualLayout>
                  </c15:layout>
                </c:ext>
                <c:ext xmlns:c16="http://schemas.microsoft.com/office/drawing/2014/chart" uri="{C3380CC4-5D6E-409C-BE32-E72D297353CC}">
                  <c16:uniqueId val="{00000007-5D6A-4456-8A55-F6AA32DEF3E4}"/>
                </c:ext>
              </c:extLst>
            </c:dLbl>
            <c:dLbl>
              <c:idx val="4"/>
              <c:dLblPos val="outEnd"/>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5D6A-4456-8A55-F6AA32DEF3E4}"/>
                </c:ext>
              </c:extLst>
            </c:dLbl>
            <c:spPr>
              <a:noFill/>
              <a:ln>
                <a:noFill/>
              </a:ln>
              <a:effectLst/>
            </c:spPr>
            <c:dLblPos val="outEnd"/>
            <c:showLegendKey val="0"/>
            <c:showVal val="1"/>
            <c:showCatName val="1"/>
            <c:showSerName val="0"/>
            <c:showPercent val="0"/>
            <c:showBubbleSize val="0"/>
            <c:showLeaderLines val="1"/>
            <c:extLst>
              <c:ext xmlns:c15="http://schemas.microsoft.com/office/drawing/2012/chart" uri="{CE6537A1-D6FC-4f65-9D91-7224C49458BB}"/>
            </c:extLst>
          </c:dLbls>
          <c:cat>
            <c:strRef>
              <c:f>Sheet1!$B$1:$F$1</c:f>
              <c:strCache>
                <c:ptCount val="5"/>
                <c:pt idx="0">
                  <c:v>MSM</c:v>
                </c:pt>
                <c:pt idx="1">
                  <c:v>IDU</c:v>
                </c:pt>
                <c:pt idx="2">
                  <c:v>MSM/IDU</c:v>
                </c:pt>
                <c:pt idx="3">
                  <c:v>Heterosexual</c:v>
                </c:pt>
                <c:pt idx="4">
                  <c:v>Other</c:v>
                </c:pt>
              </c:strCache>
            </c:strRef>
          </c:cat>
          <c:val>
            <c:numRef>
              <c:f>Sheet1!$B$3:$F$3</c:f>
              <c:numCache>
                <c:formatCode>0%</c:formatCode>
                <c:ptCount val="5"/>
                <c:pt idx="0">
                  <c:v>0.66691015339663984</c:v>
                </c:pt>
                <c:pt idx="1">
                  <c:v>4.8940832724616509E-2</c:v>
                </c:pt>
                <c:pt idx="2">
                  <c:v>2.9948867786705625E-2</c:v>
                </c:pt>
                <c:pt idx="3">
                  <c:v>0.25346968590211832</c:v>
                </c:pt>
                <c:pt idx="4" formatCode="0.0%">
                  <c:v>0</c:v>
                </c:pt>
              </c:numCache>
            </c:numRef>
          </c:val>
          <c:extLst>
            <c:ext xmlns:c16="http://schemas.microsoft.com/office/drawing/2014/chart" uri="{C3380CC4-5D6E-409C-BE32-E72D297353CC}">
              <c16:uniqueId val="{0000000A-5D6A-4456-8A55-F6AA32DEF3E4}"/>
            </c:ext>
          </c:extLst>
        </c:ser>
        <c:dLbls>
          <c:showLegendKey val="0"/>
          <c:showVal val="1"/>
          <c:showCatName val="0"/>
          <c:showSerName val="0"/>
          <c:showPercent val="0"/>
          <c:showBubbleSize val="0"/>
          <c:showLeaderLines val="1"/>
        </c:dLbls>
        <c:firstSliceAng val="0"/>
        <c:extLst>
          <c:ext xmlns:c15="http://schemas.microsoft.com/office/drawing/2012/chart" uri="{02D57815-91ED-43cb-92C2-25804820EDAC}">
            <c15:filteredPieSeries>
              <c15:ser>
                <c:idx val="0"/>
                <c:order val="0"/>
                <c:spPr>
                  <a:solidFill>
                    <a:srgbClr val="94A088"/>
                  </a:solidFill>
                  <a:ln w="14468">
                    <a:noFill/>
                    <a:prstDash val="solid"/>
                  </a:ln>
                </c:spPr>
                <c:dPt>
                  <c:idx val="0"/>
                  <c:bubble3D val="0"/>
                  <c:spPr>
                    <a:solidFill>
                      <a:srgbClr val="00B0F0"/>
                    </a:solidFill>
                    <a:ln w="14468">
                      <a:noFill/>
                      <a:prstDash val="dash"/>
                    </a:ln>
                  </c:spPr>
                  <c:extLst>
                    <c:ext xmlns:c16="http://schemas.microsoft.com/office/drawing/2014/chart" uri="{C3380CC4-5D6E-409C-BE32-E72D297353CC}">
                      <c16:uniqueId val="{0000000C-5D6A-4456-8A55-F6AA32DEF3E4}"/>
                    </c:ext>
                  </c:extLst>
                </c:dPt>
                <c:dPt>
                  <c:idx val="1"/>
                  <c:bubble3D val="0"/>
                  <c:spPr>
                    <a:solidFill>
                      <a:schemeClr val="bg1">
                        <a:lumMod val="50000"/>
                      </a:schemeClr>
                    </a:solidFill>
                    <a:ln w="14468">
                      <a:noFill/>
                      <a:prstDash val="dash"/>
                    </a:ln>
                  </c:spPr>
                  <c:extLst>
                    <c:ext xmlns:c16="http://schemas.microsoft.com/office/drawing/2014/chart" uri="{C3380CC4-5D6E-409C-BE32-E72D297353CC}">
                      <c16:uniqueId val="{0000000E-5D6A-4456-8A55-F6AA32DEF3E4}"/>
                    </c:ext>
                  </c:extLst>
                </c:dPt>
                <c:dPt>
                  <c:idx val="2"/>
                  <c:bubble3D val="0"/>
                  <c:spPr>
                    <a:solidFill>
                      <a:schemeClr val="accent1"/>
                    </a:solidFill>
                    <a:ln w="14468">
                      <a:noFill/>
                      <a:prstDash val="dash"/>
                    </a:ln>
                  </c:spPr>
                  <c:extLst>
                    <c:ext xmlns:c16="http://schemas.microsoft.com/office/drawing/2014/chart" uri="{C3380CC4-5D6E-409C-BE32-E72D297353CC}">
                      <c16:uniqueId val="{00000010-5D6A-4456-8A55-F6AA32DEF3E4}"/>
                    </c:ext>
                  </c:extLst>
                </c:dPt>
                <c:dPt>
                  <c:idx val="3"/>
                  <c:bubble3D val="0"/>
                  <c:spPr>
                    <a:solidFill>
                      <a:srgbClr val="522358"/>
                    </a:solidFill>
                    <a:ln w="14468">
                      <a:noFill/>
                      <a:prstDash val="dash"/>
                    </a:ln>
                  </c:spPr>
                  <c:extLst>
                    <c:ext xmlns:c16="http://schemas.microsoft.com/office/drawing/2014/chart" uri="{C3380CC4-5D6E-409C-BE32-E72D297353CC}">
                      <c16:uniqueId val="{00000012-5D6A-4456-8A55-F6AA32DEF3E4}"/>
                    </c:ext>
                  </c:extLst>
                </c:dPt>
                <c:dLbls>
                  <c:dLbl>
                    <c:idx val="3"/>
                    <c:showLegendKey val="0"/>
                    <c:showVal val="0"/>
                    <c:showCatName val="1"/>
                    <c:showSerName val="0"/>
                    <c:showPercent val="1"/>
                    <c:showBubbleSize val="0"/>
                    <c:extLst>
                      <c:ext uri="{CE6537A1-D6FC-4f65-9D91-7224C49458BB}"/>
                      <c:ext xmlns:c16="http://schemas.microsoft.com/office/drawing/2014/chart" uri="{C3380CC4-5D6E-409C-BE32-E72D297353CC}">
                        <c16:uniqueId val="{00000012-5D6A-4456-8A55-F6AA32DEF3E4}"/>
                      </c:ext>
                    </c:extLst>
                  </c:dLbl>
                  <c:dLbl>
                    <c:idx val="4"/>
                    <c:tx>
                      <c:rich>
                        <a:bodyPr/>
                        <a:lstStyle/>
                        <a:p>
                          <a:r>
                            <a:rPr sz="1400" dirty="0"/>
                            <a:t>Others
0%</a:t>
                          </a:r>
                          <a:endParaRPr dirty="0"/>
                        </a:p>
                      </c:rich>
                    </c:tx>
                    <c:showLegendKey val="0"/>
                    <c:showVal val="0"/>
                    <c:showCatName val="0"/>
                    <c:showSerName val="0"/>
                    <c:showPercent val="0"/>
                    <c:showBubbleSize val="0"/>
                    <c:extLst>
                      <c:ext uri="{CE6537A1-D6FC-4f65-9D91-7224C49458BB}">
                        <c15:showDataLabelsRange val="0"/>
                      </c:ext>
                      <c:ext xmlns:c16="http://schemas.microsoft.com/office/drawing/2014/chart" uri="{C3380CC4-5D6E-409C-BE32-E72D297353CC}">
                        <c16:uniqueId val="{00000013-5D6A-4456-8A55-F6AA32DEF3E4}"/>
                      </c:ext>
                    </c:extLst>
                  </c:dLbl>
                  <c:dLbl>
                    <c:idx val="5"/>
                    <c:tx>
                      <c:rich>
                        <a:bodyPr/>
                        <a:lstStyle/>
                        <a:p>
                          <a:r>
                            <a:rPr sz="1400" dirty="0"/>
                            <a:t>Heterosexual
39%</a:t>
                          </a:r>
                          <a:endParaRPr dirty="0"/>
                        </a:p>
                      </c:rich>
                    </c:tx>
                    <c:showLegendKey val="0"/>
                    <c:showVal val="0"/>
                    <c:showCatName val="0"/>
                    <c:showSerName val="0"/>
                    <c:showPercent val="0"/>
                    <c:showBubbleSize val="0"/>
                    <c:extLst>
                      <c:ext uri="{CE6537A1-D6FC-4f65-9D91-7224C49458BB}">
                        <c15:showDataLabelsRange val="0"/>
                      </c:ext>
                      <c:ext xmlns:c16="http://schemas.microsoft.com/office/drawing/2014/chart" uri="{C3380CC4-5D6E-409C-BE32-E72D297353CC}">
                        <c16:uniqueId val="{00000014-5D6A-4456-8A55-F6AA32DEF3E4}"/>
                      </c:ext>
                    </c:extLst>
                  </c:dLbl>
                  <c:dLbl>
                    <c:idx val="6"/>
                    <c:showLegendKey val="0"/>
                    <c:showVal val="0"/>
                    <c:showCatName val="1"/>
                    <c:showSerName val="0"/>
                    <c:showPercent val="1"/>
                    <c:showBubbleSize val="0"/>
                    <c:extLst>
                      <c:ext uri="{CE6537A1-D6FC-4f65-9D91-7224C49458BB}"/>
                      <c:ext xmlns:c16="http://schemas.microsoft.com/office/drawing/2014/chart" uri="{C3380CC4-5D6E-409C-BE32-E72D297353CC}">
                        <c16:uniqueId val="{00000015-5D6A-4456-8A55-F6AA32DEF3E4}"/>
                      </c:ext>
                    </c:extLst>
                  </c:dLbl>
                  <c:numFmt formatCode="0%" sourceLinked="0"/>
                  <c:spPr>
                    <a:noFill/>
                    <a:ln w="28935">
                      <a:noFill/>
                    </a:ln>
                  </c:spPr>
                  <c:showLegendKey val="0"/>
                  <c:showVal val="0"/>
                  <c:showCatName val="1"/>
                  <c:showSerName val="0"/>
                  <c:showPercent val="1"/>
                  <c:showBubbleSize val="0"/>
                  <c:separator>
</c:separator>
                  <c:showLeaderLines val="1"/>
                  <c:extLst>
                    <c:ext uri="{CE6537A1-D6FC-4f65-9D91-7224C49458BB}"/>
                  </c:extLst>
                </c:dLbls>
                <c:cat>
                  <c:strRef>
                    <c:extLst>
                      <c:ext uri="{02D57815-91ED-43cb-92C2-25804820EDAC}">
                        <c15:formulaRef>
                          <c15:sqref>Sheet1!$B$1:$F$1</c15:sqref>
                        </c15:formulaRef>
                      </c:ext>
                    </c:extLst>
                    <c:strCache>
                      <c:ptCount val="5"/>
                      <c:pt idx="0">
                        <c:v>MSM</c:v>
                      </c:pt>
                      <c:pt idx="1">
                        <c:v>IDU</c:v>
                      </c:pt>
                      <c:pt idx="2">
                        <c:v>MSM/IDU</c:v>
                      </c:pt>
                      <c:pt idx="3">
                        <c:v>Heterosexual</c:v>
                      </c:pt>
                      <c:pt idx="4">
                        <c:v>Other</c:v>
                      </c:pt>
                    </c:strCache>
                  </c:strRef>
                </c:cat>
                <c:val>
                  <c:numRef>
                    <c:extLst>
                      <c:ext uri="{02D57815-91ED-43cb-92C2-25804820EDAC}">
                        <c15:formulaRef>
                          <c15:sqref>Sheet1!$B$2:$F$2</c15:sqref>
                        </c15:formulaRef>
                      </c:ext>
                    </c:extLst>
                    <c:numCache>
                      <c:formatCode>General</c:formatCode>
                      <c:ptCount val="5"/>
                      <c:pt idx="0">
                        <c:v>913</c:v>
                      </c:pt>
                      <c:pt idx="1">
                        <c:v>67</c:v>
                      </c:pt>
                      <c:pt idx="2">
                        <c:v>41</c:v>
                      </c:pt>
                      <c:pt idx="3">
                        <c:v>347</c:v>
                      </c:pt>
                      <c:pt idx="4">
                        <c:v>0</c:v>
                      </c:pt>
                    </c:numCache>
                  </c:numRef>
                </c:val>
                <c:extLst>
                  <c:ext xmlns:c16="http://schemas.microsoft.com/office/drawing/2014/chart" uri="{C3380CC4-5D6E-409C-BE32-E72D297353CC}">
                    <c16:uniqueId val="{00000016-5D6A-4456-8A55-F6AA32DEF3E4}"/>
                  </c:ext>
                </c:extLst>
              </c15:ser>
            </c15:filteredPieSeries>
          </c:ext>
        </c:extLst>
      </c:pieChart>
      <c:spPr>
        <a:noFill/>
        <a:ln w="25396">
          <a:noFill/>
        </a:ln>
      </c:spPr>
    </c:plotArea>
    <c:plotVisOnly val="1"/>
    <c:dispBlanksAs val="zero"/>
    <c:showDLblsOverMax val="1"/>
  </c:chart>
  <c:spPr>
    <a:noFill/>
    <a:ln>
      <a:noFill/>
    </a:ln>
  </c:spPr>
  <c:txPr>
    <a:bodyPr/>
    <a:lstStyle/>
    <a:p>
      <a:pPr>
        <a:defRPr sz="1400" b="1" i="0" u="none" strike="noStrike" baseline="0">
          <a:solidFill>
            <a:srgbClr val="000000"/>
          </a:solidFill>
          <a:latin typeface="Arial" panose="020B0604020202020204" pitchFamily="34" charset="0"/>
          <a:ea typeface="Garamond"/>
          <a:cs typeface="Arial" panose="020B0604020202020204"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00000000000001"/>
          <c:y val="0.11187118321712591"/>
          <c:w val="0.86941016463851117"/>
          <c:h val="0.63713255580542627"/>
        </c:manualLayout>
      </c:layout>
      <c:lineChart>
        <c:grouping val="standard"/>
        <c:varyColors val="0"/>
        <c:ser>
          <c:idx val="2"/>
          <c:order val="0"/>
          <c:tx>
            <c:strRef>
              <c:f>Sheet1!$B$1</c:f>
              <c:strCache>
                <c:ptCount val="1"/>
                <c:pt idx="0">
                  <c:v>Heterosexual</c:v>
                </c:pt>
              </c:strCache>
            </c:strRef>
          </c:tx>
          <c:spPr>
            <a:ln w="38100">
              <a:solidFill>
                <a:srgbClr val="522358"/>
              </a:solidFill>
              <a:prstDash val="solid"/>
            </a:ln>
          </c:spPr>
          <c:marker>
            <c:symbol val="none"/>
          </c:marker>
          <c:dPt>
            <c:idx val="0"/>
            <c:bubble3D val="0"/>
            <c:extLst>
              <c:ext xmlns:c16="http://schemas.microsoft.com/office/drawing/2014/chart" uri="{C3380CC4-5D6E-409C-BE32-E72D297353CC}">
                <c16:uniqueId val="{00000002-F164-423C-991B-FEB2A6B6A73E}"/>
              </c:ext>
            </c:extLst>
          </c:dPt>
          <c:dPt>
            <c:idx val="2"/>
            <c:bubble3D val="0"/>
            <c:extLst>
              <c:ext xmlns:c16="http://schemas.microsoft.com/office/drawing/2014/chart" uri="{C3380CC4-5D6E-409C-BE32-E72D297353CC}">
                <c16:uniqueId val="{00000004-F164-423C-991B-FEB2A6B6A73E}"/>
              </c:ext>
            </c:extLst>
          </c:dPt>
          <c:dLbls>
            <c:dLbl>
              <c:idx val="0"/>
              <c:delete val="1"/>
              <c:extLst>
                <c:ext xmlns:c15="http://schemas.microsoft.com/office/drawing/2012/chart" uri="{CE6537A1-D6FC-4f65-9D91-7224C49458BB}"/>
                <c:ext xmlns:c16="http://schemas.microsoft.com/office/drawing/2014/chart" uri="{C3380CC4-5D6E-409C-BE32-E72D297353CC}">
                  <c16:uniqueId val="{00000002-F164-423C-991B-FEB2A6B6A73E}"/>
                </c:ext>
              </c:extLst>
            </c:dLbl>
            <c:dLbl>
              <c:idx val="1"/>
              <c:delete val="1"/>
              <c:extLst>
                <c:ext xmlns:c15="http://schemas.microsoft.com/office/drawing/2012/chart" uri="{CE6537A1-D6FC-4f65-9D91-7224C49458BB}"/>
                <c:ext xmlns:c16="http://schemas.microsoft.com/office/drawing/2014/chart" uri="{C3380CC4-5D6E-409C-BE32-E72D297353CC}">
                  <c16:uniqueId val="{00000003-F164-423C-991B-FEB2A6B6A73E}"/>
                </c:ext>
              </c:extLst>
            </c:dLbl>
            <c:dLbl>
              <c:idx val="2"/>
              <c:delete val="1"/>
              <c:extLst>
                <c:ext xmlns:c15="http://schemas.microsoft.com/office/drawing/2012/chart" uri="{CE6537A1-D6FC-4f65-9D91-7224C49458BB}"/>
                <c:ext xmlns:c16="http://schemas.microsoft.com/office/drawing/2014/chart" uri="{C3380CC4-5D6E-409C-BE32-E72D297353CC}">
                  <c16:uniqueId val="{00000004-F164-423C-991B-FEB2A6B6A73E}"/>
                </c:ext>
              </c:extLst>
            </c:dLbl>
            <c:dLbl>
              <c:idx val="3"/>
              <c:delete val="1"/>
              <c:extLst>
                <c:ext xmlns:c15="http://schemas.microsoft.com/office/drawing/2012/chart" uri="{CE6537A1-D6FC-4f65-9D91-7224C49458BB}"/>
                <c:ext xmlns:c16="http://schemas.microsoft.com/office/drawing/2014/chart" uri="{C3380CC4-5D6E-409C-BE32-E72D297353CC}">
                  <c16:uniqueId val="{00000005-F164-423C-991B-FEB2A6B6A73E}"/>
                </c:ext>
              </c:extLst>
            </c:dLbl>
            <c:spPr>
              <a:noFill/>
              <a:ln>
                <a:noFill/>
              </a:ln>
              <a:effectLst/>
            </c:spPr>
            <c:txPr>
              <a:bodyPr wrap="square" lIns="38100" tIns="19050" rIns="38100" bIns="19050" anchor="ctr">
                <a:spAutoFit/>
              </a:bodyPr>
              <a:lstStyle/>
              <a:p>
                <a:pPr>
                  <a:defRPr b="1" i="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Sheet1!$B$4:$B$8</c:f>
              <c:numCache>
                <c:formatCode>0%</c:formatCode>
                <c:ptCount val="5"/>
                <c:pt idx="0">
                  <c:v>0.24099999999999999</c:v>
                </c:pt>
                <c:pt idx="1">
                  <c:v>0.25900000000000001</c:v>
                </c:pt>
                <c:pt idx="2" formatCode="0.0%">
                  <c:v>0.26400000000000001</c:v>
                </c:pt>
                <c:pt idx="3" formatCode="0.0%">
                  <c:v>0.253</c:v>
                </c:pt>
                <c:pt idx="4" formatCode="0.0%">
                  <c:v>0.253</c:v>
                </c:pt>
              </c:numCache>
            </c:numRef>
          </c:val>
          <c:smooth val="0"/>
          <c:extLst>
            <c:ext xmlns:c16="http://schemas.microsoft.com/office/drawing/2014/chart" uri="{C3380CC4-5D6E-409C-BE32-E72D297353CC}">
              <c16:uniqueId val="{00000006-F164-423C-991B-FEB2A6B6A73E}"/>
            </c:ext>
          </c:extLst>
        </c:ser>
        <c:ser>
          <c:idx val="0"/>
          <c:order val="1"/>
          <c:tx>
            <c:strRef>
              <c:f>Sheet1!$C$1</c:f>
              <c:strCache>
                <c:ptCount val="1"/>
                <c:pt idx="0">
                  <c:v>IDU</c:v>
                </c:pt>
              </c:strCache>
            </c:strRef>
          </c:tx>
          <c:spPr>
            <a:ln w="44450">
              <a:solidFill>
                <a:schemeClr val="bg1">
                  <a:lumMod val="50000"/>
                </a:schemeClr>
              </a:solidFill>
              <a:prstDash val="solid"/>
            </a:ln>
          </c:spPr>
          <c:marker>
            <c:symbol val="none"/>
          </c:marker>
          <c:dPt>
            <c:idx val="2"/>
            <c:bubble3D val="0"/>
            <c:extLst>
              <c:ext xmlns:c16="http://schemas.microsoft.com/office/drawing/2014/chart" uri="{C3380CC4-5D6E-409C-BE32-E72D297353CC}">
                <c16:uniqueId val="{00000009-F164-423C-991B-FEB2A6B6A73E}"/>
              </c:ext>
            </c:extLst>
          </c:dPt>
          <c:dLbls>
            <c:dLbl>
              <c:idx val="0"/>
              <c:delete val="1"/>
              <c:extLst>
                <c:ext xmlns:c15="http://schemas.microsoft.com/office/drawing/2012/chart" uri="{CE6537A1-D6FC-4f65-9D91-7224C49458BB}"/>
                <c:ext xmlns:c16="http://schemas.microsoft.com/office/drawing/2014/chart" uri="{C3380CC4-5D6E-409C-BE32-E72D297353CC}">
                  <c16:uniqueId val="{00000007-F164-423C-991B-FEB2A6B6A73E}"/>
                </c:ext>
              </c:extLst>
            </c:dLbl>
            <c:dLbl>
              <c:idx val="1"/>
              <c:delete val="1"/>
              <c:extLst>
                <c:ext xmlns:c15="http://schemas.microsoft.com/office/drawing/2012/chart" uri="{CE6537A1-D6FC-4f65-9D91-7224C49458BB}"/>
                <c:ext xmlns:c16="http://schemas.microsoft.com/office/drawing/2014/chart" uri="{C3380CC4-5D6E-409C-BE32-E72D297353CC}">
                  <c16:uniqueId val="{00000008-F164-423C-991B-FEB2A6B6A73E}"/>
                </c:ext>
              </c:extLst>
            </c:dLbl>
            <c:dLbl>
              <c:idx val="2"/>
              <c:delete val="1"/>
              <c:extLst>
                <c:ext xmlns:c15="http://schemas.microsoft.com/office/drawing/2012/chart" uri="{CE6537A1-D6FC-4f65-9D91-7224C49458BB}"/>
                <c:ext xmlns:c16="http://schemas.microsoft.com/office/drawing/2014/chart" uri="{C3380CC4-5D6E-409C-BE32-E72D297353CC}">
                  <c16:uniqueId val="{00000009-F164-423C-991B-FEB2A6B6A73E}"/>
                </c:ext>
              </c:extLst>
            </c:dLbl>
            <c:dLbl>
              <c:idx val="3"/>
              <c:delete val="1"/>
              <c:extLst>
                <c:ext xmlns:c15="http://schemas.microsoft.com/office/drawing/2012/chart" uri="{CE6537A1-D6FC-4f65-9D91-7224C49458BB}"/>
                <c:ext xmlns:c16="http://schemas.microsoft.com/office/drawing/2014/chart" uri="{C3380CC4-5D6E-409C-BE32-E72D297353CC}">
                  <c16:uniqueId val="{0000000A-F164-423C-991B-FEB2A6B6A73E}"/>
                </c:ext>
              </c:extLst>
            </c:dLbl>
            <c:dLbl>
              <c:idx val="4"/>
              <c:layout>
                <c:manualLayout>
                  <c:x val="-1.6723574325936529E-2"/>
                  <c:y val="-4.24831186671466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164-423C-991B-FEB2A6B6A73E}"/>
                </c:ext>
              </c:extLst>
            </c:dLbl>
            <c:spPr>
              <a:noFill/>
              <a:ln>
                <a:noFill/>
              </a:ln>
              <a:effectLst/>
            </c:spPr>
            <c:txPr>
              <a:bodyPr wrap="square" lIns="38100" tIns="19050" rIns="38100" bIns="19050" anchor="ctr">
                <a:spAutoFit/>
              </a:bodyPr>
              <a:lstStyle/>
              <a:p>
                <a:pPr>
                  <a:defRPr b="1" i="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Sheet1!$C$4:$C$8</c:f>
              <c:numCache>
                <c:formatCode>0%</c:formatCode>
                <c:ptCount val="5"/>
                <c:pt idx="0">
                  <c:v>4.3999999999999997E-2</c:v>
                </c:pt>
                <c:pt idx="1">
                  <c:v>3.4000000000000002E-2</c:v>
                </c:pt>
                <c:pt idx="2" formatCode="0.0%">
                  <c:v>4.4999999999999998E-2</c:v>
                </c:pt>
                <c:pt idx="3" formatCode="0.0%">
                  <c:v>5.3999999999999999E-2</c:v>
                </c:pt>
                <c:pt idx="4" formatCode="0.0%">
                  <c:v>4.9000000000000002E-2</c:v>
                </c:pt>
              </c:numCache>
            </c:numRef>
          </c:val>
          <c:smooth val="0"/>
          <c:extLst>
            <c:ext xmlns:c16="http://schemas.microsoft.com/office/drawing/2014/chart" uri="{C3380CC4-5D6E-409C-BE32-E72D297353CC}">
              <c16:uniqueId val="{0000000C-F164-423C-991B-FEB2A6B6A73E}"/>
            </c:ext>
          </c:extLst>
        </c:ser>
        <c:ser>
          <c:idx val="1"/>
          <c:order val="2"/>
          <c:tx>
            <c:strRef>
              <c:f>Sheet1!$D$1</c:f>
              <c:strCache>
                <c:ptCount val="1"/>
                <c:pt idx="0">
                  <c:v>MSM</c:v>
                </c:pt>
              </c:strCache>
            </c:strRef>
          </c:tx>
          <c:spPr>
            <a:ln w="38100">
              <a:solidFill>
                <a:srgbClr val="00B0F0"/>
              </a:solidFill>
              <a:prstDash val="solid"/>
            </a:ln>
          </c:spPr>
          <c:marker>
            <c:symbol val="none"/>
          </c:marker>
          <c:dPt>
            <c:idx val="2"/>
            <c:bubble3D val="0"/>
            <c:extLst>
              <c:ext xmlns:c16="http://schemas.microsoft.com/office/drawing/2014/chart" uri="{C3380CC4-5D6E-409C-BE32-E72D297353CC}">
                <c16:uniqueId val="{0000000F-F164-423C-991B-FEB2A6B6A73E}"/>
              </c:ext>
            </c:extLst>
          </c:dPt>
          <c:dLbls>
            <c:dLbl>
              <c:idx val="0"/>
              <c:delete val="1"/>
              <c:extLst>
                <c:ext xmlns:c15="http://schemas.microsoft.com/office/drawing/2012/chart" uri="{CE6537A1-D6FC-4f65-9D91-7224C49458BB}"/>
                <c:ext xmlns:c16="http://schemas.microsoft.com/office/drawing/2014/chart" uri="{C3380CC4-5D6E-409C-BE32-E72D297353CC}">
                  <c16:uniqueId val="{0000000D-F164-423C-991B-FEB2A6B6A73E}"/>
                </c:ext>
              </c:extLst>
            </c:dLbl>
            <c:dLbl>
              <c:idx val="1"/>
              <c:delete val="1"/>
              <c:extLst>
                <c:ext xmlns:c15="http://schemas.microsoft.com/office/drawing/2012/chart" uri="{CE6537A1-D6FC-4f65-9D91-7224C49458BB}"/>
                <c:ext xmlns:c16="http://schemas.microsoft.com/office/drawing/2014/chart" uri="{C3380CC4-5D6E-409C-BE32-E72D297353CC}">
                  <c16:uniqueId val="{0000000E-F164-423C-991B-FEB2A6B6A73E}"/>
                </c:ext>
              </c:extLst>
            </c:dLbl>
            <c:dLbl>
              <c:idx val="2"/>
              <c:delete val="1"/>
              <c:extLst>
                <c:ext xmlns:c15="http://schemas.microsoft.com/office/drawing/2012/chart" uri="{CE6537A1-D6FC-4f65-9D91-7224C49458BB}"/>
                <c:ext xmlns:c16="http://schemas.microsoft.com/office/drawing/2014/chart" uri="{C3380CC4-5D6E-409C-BE32-E72D297353CC}">
                  <c16:uniqueId val="{0000000F-F164-423C-991B-FEB2A6B6A73E}"/>
                </c:ext>
              </c:extLst>
            </c:dLbl>
            <c:dLbl>
              <c:idx val="3"/>
              <c:delete val="1"/>
              <c:extLst>
                <c:ext xmlns:c15="http://schemas.microsoft.com/office/drawing/2012/chart" uri="{CE6537A1-D6FC-4f65-9D91-7224C49458BB}"/>
                <c:ext xmlns:c16="http://schemas.microsoft.com/office/drawing/2014/chart" uri="{C3380CC4-5D6E-409C-BE32-E72D297353CC}">
                  <c16:uniqueId val="{00000010-F164-423C-991B-FEB2A6B6A73E}"/>
                </c:ext>
              </c:extLst>
            </c:dLbl>
            <c:spPr>
              <a:noFill/>
              <a:ln>
                <a:noFill/>
              </a:ln>
              <a:effectLst/>
            </c:spPr>
            <c:txPr>
              <a:bodyPr wrap="square" lIns="38100" tIns="19050" rIns="38100" bIns="19050" anchor="ctr">
                <a:spAutoFit/>
              </a:bodyPr>
              <a:lstStyle/>
              <a:p>
                <a:pPr>
                  <a:defRPr b="1" i="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Sheet1!$D$4:$D$8</c:f>
              <c:numCache>
                <c:formatCode>0%</c:formatCode>
                <c:ptCount val="5"/>
                <c:pt idx="0">
                  <c:v>0.67600000000000005</c:v>
                </c:pt>
                <c:pt idx="1">
                  <c:v>0.66700000000000004</c:v>
                </c:pt>
                <c:pt idx="2" formatCode="0.0%">
                  <c:v>0.65200000000000002</c:v>
                </c:pt>
                <c:pt idx="3" formatCode="0.0%">
                  <c:v>0.65600000000000003</c:v>
                </c:pt>
                <c:pt idx="4" formatCode="0.0%">
                  <c:v>0.66700000000000004</c:v>
                </c:pt>
              </c:numCache>
            </c:numRef>
          </c:val>
          <c:smooth val="0"/>
          <c:extLst>
            <c:ext xmlns:c16="http://schemas.microsoft.com/office/drawing/2014/chart" uri="{C3380CC4-5D6E-409C-BE32-E72D297353CC}">
              <c16:uniqueId val="{00000012-F164-423C-991B-FEB2A6B6A73E}"/>
            </c:ext>
          </c:extLst>
        </c:ser>
        <c:ser>
          <c:idx val="3"/>
          <c:order val="3"/>
          <c:tx>
            <c:strRef>
              <c:f>Sheet1!$E$1</c:f>
              <c:strCache>
                <c:ptCount val="1"/>
                <c:pt idx="0">
                  <c:v>MSM/IDU</c:v>
                </c:pt>
              </c:strCache>
            </c:strRef>
          </c:tx>
          <c:spPr>
            <a:ln w="38100">
              <a:solidFill>
                <a:schemeClr val="accent1"/>
              </a:solidFill>
              <a:prstDash val="solid"/>
            </a:ln>
          </c:spPr>
          <c:marker>
            <c:symbol val="none"/>
          </c:marker>
          <c:dPt>
            <c:idx val="2"/>
            <c:bubble3D val="0"/>
            <c:extLst>
              <c:ext xmlns:c16="http://schemas.microsoft.com/office/drawing/2014/chart" uri="{C3380CC4-5D6E-409C-BE32-E72D297353CC}">
                <c16:uniqueId val="{00000015-F164-423C-991B-FEB2A6B6A73E}"/>
              </c:ext>
            </c:extLst>
          </c:dPt>
          <c:dLbls>
            <c:dLbl>
              <c:idx val="0"/>
              <c:delete val="1"/>
              <c:extLst>
                <c:ext xmlns:c15="http://schemas.microsoft.com/office/drawing/2012/chart" uri="{CE6537A1-D6FC-4f65-9D91-7224C49458BB}"/>
                <c:ext xmlns:c16="http://schemas.microsoft.com/office/drawing/2014/chart" uri="{C3380CC4-5D6E-409C-BE32-E72D297353CC}">
                  <c16:uniqueId val="{00000013-F164-423C-991B-FEB2A6B6A73E}"/>
                </c:ext>
              </c:extLst>
            </c:dLbl>
            <c:dLbl>
              <c:idx val="1"/>
              <c:delete val="1"/>
              <c:extLst>
                <c:ext xmlns:c15="http://schemas.microsoft.com/office/drawing/2012/chart" uri="{CE6537A1-D6FC-4f65-9D91-7224C49458BB}">
                  <c15:layout>
                    <c:manualLayout>
                      <c:w val="3.318181818181818E-2"/>
                      <c:h val="4.0257812378622651E-2"/>
                    </c:manualLayout>
                  </c15:layout>
                </c:ext>
                <c:ext xmlns:c16="http://schemas.microsoft.com/office/drawing/2014/chart" uri="{C3380CC4-5D6E-409C-BE32-E72D297353CC}">
                  <c16:uniqueId val="{00000014-F164-423C-991B-FEB2A6B6A73E}"/>
                </c:ext>
              </c:extLst>
            </c:dLbl>
            <c:dLbl>
              <c:idx val="2"/>
              <c:delete val="1"/>
              <c:extLst>
                <c:ext xmlns:c15="http://schemas.microsoft.com/office/drawing/2012/chart" uri="{CE6537A1-D6FC-4f65-9D91-7224C49458BB}"/>
                <c:ext xmlns:c16="http://schemas.microsoft.com/office/drawing/2014/chart" uri="{C3380CC4-5D6E-409C-BE32-E72D297353CC}">
                  <c16:uniqueId val="{00000015-F164-423C-991B-FEB2A6B6A73E}"/>
                </c:ext>
              </c:extLst>
            </c:dLbl>
            <c:dLbl>
              <c:idx val="3"/>
              <c:delete val="1"/>
              <c:extLst>
                <c:ext xmlns:c15="http://schemas.microsoft.com/office/drawing/2012/chart" uri="{CE6537A1-D6FC-4f65-9D91-7224C49458BB}"/>
                <c:ext xmlns:c16="http://schemas.microsoft.com/office/drawing/2014/chart" uri="{C3380CC4-5D6E-409C-BE32-E72D297353CC}">
                  <c16:uniqueId val="{00000016-F164-423C-991B-FEB2A6B6A73E}"/>
                </c:ext>
              </c:extLst>
            </c:dLbl>
            <c:dLbl>
              <c:idx val="4"/>
              <c:layout>
                <c:manualLayout>
                  <c:x val="-4.6023622047244098E-3"/>
                  <c:y val="5.340420756771737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F164-423C-991B-FEB2A6B6A73E}"/>
                </c:ext>
              </c:extLst>
            </c:dLbl>
            <c:spPr>
              <a:noFill/>
              <a:ln>
                <a:noFill/>
              </a:ln>
              <a:effectLst/>
            </c:spPr>
            <c:txPr>
              <a:bodyPr wrap="square" lIns="38100" tIns="19050" rIns="38100" bIns="19050" anchor="ctr">
                <a:spAutoFit/>
              </a:bodyPr>
              <a:lstStyle/>
              <a:p>
                <a:pPr>
                  <a:defRPr b="1" i="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Sheet1!$A$4:$A$8</c:f>
              <c:strCache>
                <c:ptCount val="5"/>
                <c:pt idx="0">
                  <c:v>2020^</c:v>
                </c:pt>
                <c:pt idx="1">
                  <c:v>2021</c:v>
                </c:pt>
                <c:pt idx="2">
                  <c:v>2022</c:v>
                </c:pt>
                <c:pt idx="3">
                  <c:v>2023</c:v>
                </c:pt>
                <c:pt idx="4">
                  <c:v>2024</c:v>
                </c:pt>
              </c:strCache>
            </c:strRef>
          </c:cat>
          <c:val>
            <c:numRef>
              <c:f>Sheet1!$E$4:$E$8</c:f>
              <c:numCache>
                <c:formatCode>0%</c:formatCode>
                <c:ptCount val="5"/>
                <c:pt idx="0">
                  <c:v>0.04</c:v>
                </c:pt>
                <c:pt idx="1">
                  <c:v>0.04</c:v>
                </c:pt>
                <c:pt idx="2" formatCode="0.0%">
                  <c:v>3.9E-2</c:v>
                </c:pt>
                <c:pt idx="3" formatCode="0.0%">
                  <c:v>3.6999999999999998E-2</c:v>
                </c:pt>
                <c:pt idx="4" formatCode="0.0%">
                  <c:v>0.03</c:v>
                </c:pt>
              </c:numCache>
            </c:numRef>
          </c:val>
          <c:smooth val="0"/>
          <c:extLst>
            <c:ext xmlns:c16="http://schemas.microsoft.com/office/drawing/2014/chart" uri="{C3380CC4-5D6E-409C-BE32-E72D297353CC}">
              <c16:uniqueId val="{00000018-F164-423C-991B-FEB2A6B6A73E}"/>
            </c:ext>
          </c:extLst>
        </c:ser>
        <c:ser>
          <c:idx val="4"/>
          <c:order val="4"/>
          <c:tx>
            <c:strRef>
              <c:f>Sheet1!$F$1</c:f>
              <c:strCache>
                <c:ptCount val="1"/>
                <c:pt idx="0">
                  <c:v>Other</c:v>
                </c:pt>
              </c:strCache>
            </c:strRef>
          </c:tx>
          <c:spPr>
            <a:ln w="38100">
              <a:solidFill>
                <a:schemeClr val="accent5">
                  <a:lumMod val="60000"/>
                  <a:lumOff val="40000"/>
                </a:schemeClr>
              </a:solidFill>
              <a:prstDash val="solid"/>
            </a:ln>
          </c:spPr>
          <c:marker>
            <c:symbol val="none"/>
          </c:marker>
          <c:dPt>
            <c:idx val="2"/>
            <c:bubble3D val="0"/>
            <c:extLst>
              <c:ext xmlns:c16="http://schemas.microsoft.com/office/drawing/2014/chart" uri="{C3380CC4-5D6E-409C-BE32-E72D297353CC}">
                <c16:uniqueId val="{00000005-591E-48BF-B590-3B1C41F1A59F}"/>
              </c:ext>
            </c:extLst>
          </c:dPt>
          <c:dLbls>
            <c:delete val="1"/>
          </c:dLbls>
          <c:cat>
            <c:strRef>
              <c:f>Sheet1!$A$4:$A$8</c:f>
              <c:strCache>
                <c:ptCount val="5"/>
                <c:pt idx="0">
                  <c:v>2020^</c:v>
                </c:pt>
                <c:pt idx="1">
                  <c:v>2021</c:v>
                </c:pt>
                <c:pt idx="2">
                  <c:v>2022</c:v>
                </c:pt>
                <c:pt idx="3">
                  <c:v>2023</c:v>
                </c:pt>
                <c:pt idx="4">
                  <c:v>2024</c:v>
                </c:pt>
              </c:strCache>
            </c:strRef>
          </c:cat>
          <c:val>
            <c:numRef>
              <c:f>Sheet1!$F$4:$F$8</c:f>
              <c:numCache>
                <c:formatCode>0.00%</c:formatCode>
                <c:ptCount val="5"/>
                <c:pt idx="0">
                  <c:v>0</c:v>
                </c:pt>
                <c:pt idx="1">
                  <c:v>0</c:v>
                </c:pt>
                <c:pt idx="2" formatCode="0.0%">
                  <c:v>0</c:v>
                </c:pt>
                <c:pt idx="3" formatCode="0.0%">
                  <c:v>0</c:v>
                </c:pt>
                <c:pt idx="4" formatCode="0.0%">
                  <c:v>0</c:v>
                </c:pt>
              </c:numCache>
            </c:numRef>
          </c:val>
          <c:smooth val="0"/>
          <c:extLst>
            <c:ext xmlns:c16="http://schemas.microsoft.com/office/drawing/2014/chart" uri="{C3380CC4-5D6E-409C-BE32-E72D297353CC}">
              <c16:uniqueId val="{0000001E-F164-423C-991B-FEB2A6B6A73E}"/>
            </c:ext>
          </c:extLst>
        </c:ser>
        <c:dLbls>
          <c:dLblPos val="t"/>
          <c:showLegendKey val="0"/>
          <c:showVal val="1"/>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a:pPr>
                <a:r>
                  <a:rPr lang="en-US" dirty="0"/>
                  <a:t>Year at Diagnosis</a:t>
                </a:r>
              </a:p>
            </c:rich>
          </c:tx>
          <c:overlay val="0"/>
        </c:title>
        <c:numFmt formatCode="General" sourceLinked="1"/>
        <c:majorTickMark val="none"/>
        <c:minorTickMark val="none"/>
        <c:tickLblPos val="nextTo"/>
        <c:crossAx val="63588992"/>
        <c:crosses val="autoZero"/>
        <c:auto val="1"/>
        <c:lblAlgn val="ctr"/>
        <c:lblOffset val="100"/>
        <c:noMultiLvlLbl val="0"/>
      </c:catAx>
      <c:valAx>
        <c:axId val="63588992"/>
        <c:scaling>
          <c:orientation val="minMax"/>
          <c:max val="1"/>
        </c:scaling>
        <c:delete val="0"/>
        <c:axPos val="l"/>
        <c:title>
          <c:tx>
            <c:rich>
              <a:bodyPr/>
              <a:lstStyle/>
              <a:p>
                <a:pPr>
                  <a:defRPr/>
                </a:pPr>
                <a:r>
                  <a:rPr lang="en-US" dirty="0"/>
                  <a:t>Percent of Newly Diagnosed HIV Cases</a:t>
                </a:r>
              </a:p>
            </c:rich>
          </c:tx>
          <c:layout>
            <c:manualLayout>
              <c:xMode val="edge"/>
              <c:yMode val="edge"/>
              <c:x val="1.8701861130994989E-2"/>
              <c:y val="0.21602347025233837"/>
            </c:manualLayout>
          </c:layout>
          <c:overlay val="0"/>
        </c:title>
        <c:numFmt formatCode="0%" sourceLinked="0"/>
        <c:majorTickMark val="none"/>
        <c:minorTickMark val="none"/>
        <c:tickLblPos val="nextTo"/>
        <c:crossAx val="63587072"/>
        <c:crosses val="autoZero"/>
        <c:crossBetween val="between"/>
      </c:valAx>
    </c:plotArea>
    <c:legend>
      <c:legendPos val="t"/>
      <c:layout>
        <c:manualLayout>
          <c:xMode val="edge"/>
          <c:yMode val="edge"/>
          <c:x val="0.17564197089000239"/>
          <c:y val="3.0366817844280532E-2"/>
          <c:w val="0.66273836793128127"/>
          <c:h val="4.8982199234316764E-2"/>
        </c:manualLayout>
      </c:layout>
      <c:overlay val="0"/>
    </c:legend>
    <c:plotVisOnly val="1"/>
    <c:dispBlanksAs val="gap"/>
    <c:showDLblsOverMax val="0"/>
  </c:chart>
  <c:txPr>
    <a:bodyPr/>
    <a:lstStyle/>
    <a:p>
      <a:pPr>
        <a:defRPr sz="1100">
          <a:solidFill>
            <a:srgbClr val="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499619048622423"/>
          <c:y val="5.5749314505218701E-2"/>
          <c:w val="0.64094269466316711"/>
          <c:h val="0.80840850886319671"/>
        </c:manualLayout>
      </c:layout>
      <c:barChart>
        <c:barDir val="bar"/>
        <c:grouping val="clustered"/>
        <c:varyColors val="0"/>
        <c:ser>
          <c:idx val="0"/>
          <c:order val="0"/>
          <c:tx>
            <c:strRef>
              <c:f>Sheet1!$C$1</c:f>
              <c:strCache>
                <c:ptCount val="1"/>
                <c:pt idx="0">
                  <c:v>Column1</c:v>
                </c:pt>
              </c:strCache>
            </c:strRef>
          </c:tx>
          <c:spPr>
            <a:solidFill>
              <a:srgbClr val="002060"/>
            </a:solidFill>
          </c:spPr>
          <c:invertIfNegative val="0"/>
          <c:dPt>
            <c:idx val="0"/>
            <c:invertIfNegative val="0"/>
            <c:bubble3D val="0"/>
            <c:spPr>
              <a:solidFill>
                <a:schemeClr val="accent3">
                  <a:lumMod val="20000"/>
                  <a:lumOff val="80000"/>
                </a:schemeClr>
              </a:solidFill>
            </c:spPr>
            <c:extLst>
              <c:ext xmlns:c16="http://schemas.microsoft.com/office/drawing/2014/chart" uri="{C3380CC4-5D6E-409C-BE32-E72D297353CC}">
                <c16:uniqueId val="{00000001-23F2-49D4-8054-5FD08E7661AE}"/>
              </c:ext>
            </c:extLst>
          </c:dPt>
          <c:dPt>
            <c:idx val="1"/>
            <c:invertIfNegative val="0"/>
            <c:bubble3D val="0"/>
            <c:spPr>
              <a:solidFill>
                <a:schemeClr val="accent3">
                  <a:lumMod val="20000"/>
                  <a:lumOff val="80000"/>
                </a:schemeClr>
              </a:solidFill>
            </c:spPr>
            <c:extLst>
              <c:ext xmlns:c16="http://schemas.microsoft.com/office/drawing/2014/chart" uri="{C3380CC4-5D6E-409C-BE32-E72D297353CC}">
                <c16:uniqueId val="{00000003-23F2-49D4-8054-5FD08E7661AE}"/>
              </c:ext>
            </c:extLst>
          </c:dPt>
          <c:dPt>
            <c:idx val="2"/>
            <c:invertIfNegative val="0"/>
            <c:bubble3D val="0"/>
            <c:spPr>
              <a:solidFill>
                <a:schemeClr val="accent3">
                  <a:lumMod val="20000"/>
                  <a:lumOff val="80000"/>
                </a:schemeClr>
              </a:solidFill>
            </c:spPr>
            <c:extLst>
              <c:ext xmlns:c16="http://schemas.microsoft.com/office/drawing/2014/chart" uri="{C3380CC4-5D6E-409C-BE32-E72D297353CC}">
                <c16:uniqueId val="{00000005-23F2-49D4-8054-5FD08E7661AE}"/>
              </c:ext>
            </c:extLst>
          </c:dPt>
          <c:dPt>
            <c:idx val="3"/>
            <c:invertIfNegative val="0"/>
            <c:bubble3D val="0"/>
            <c:spPr>
              <a:solidFill>
                <a:schemeClr val="accent3">
                  <a:lumMod val="20000"/>
                  <a:lumOff val="80000"/>
                </a:schemeClr>
              </a:solidFill>
            </c:spPr>
            <c:extLst>
              <c:ext xmlns:c16="http://schemas.microsoft.com/office/drawing/2014/chart" uri="{C3380CC4-5D6E-409C-BE32-E72D297353CC}">
                <c16:uniqueId val="{00000007-23F2-49D4-8054-5FD08E7661AE}"/>
              </c:ext>
            </c:extLst>
          </c:dPt>
          <c:dPt>
            <c:idx val="4"/>
            <c:invertIfNegative val="0"/>
            <c:bubble3D val="0"/>
            <c:spPr>
              <a:solidFill>
                <a:schemeClr val="accent3">
                  <a:lumMod val="20000"/>
                  <a:lumOff val="80000"/>
                </a:schemeClr>
              </a:solidFill>
            </c:spPr>
            <c:extLst>
              <c:ext xmlns:c16="http://schemas.microsoft.com/office/drawing/2014/chart" uri="{C3380CC4-5D6E-409C-BE32-E72D297353CC}">
                <c16:uniqueId val="{00000009-23F2-49D4-8054-5FD08E7661AE}"/>
              </c:ext>
            </c:extLst>
          </c:dPt>
          <c:dPt>
            <c:idx val="5"/>
            <c:invertIfNegative val="0"/>
            <c:bubble3D val="0"/>
            <c:spPr>
              <a:solidFill>
                <a:schemeClr val="accent3">
                  <a:lumMod val="60000"/>
                  <a:lumOff val="40000"/>
                </a:schemeClr>
              </a:solidFill>
            </c:spPr>
            <c:extLst>
              <c:ext xmlns:c16="http://schemas.microsoft.com/office/drawing/2014/chart" uri="{C3380CC4-5D6E-409C-BE32-E72D297353CC}">
                <c16:uniqueId val="{0000000B-23F2-49D4-8054-5FD08E7661AE}"/>
              </c:ext>
            </c:extLst>
          </c:dPt>
          <c:dPt>
            <c:idx val="6"/>
            <c:invertIfNegative val="0"/>
            <c:bubble3D val="0"/>
            <c:spPr>
              <a:solidFill>
                <a:schemeClr val="accent3">
                  <a:lumMod val="60000"/>
                  <a:lumOff val="40000"/>
                </a:schemeClr>
              </a:solidFill>
            </c:spPr>
            <c:extLst>
              <c:ext xmlns:c16="http://schemas.microsoft.com/office/drawing/2014/chart" uri="{C3380CC4-5D6E-409C-BE32-E72D297353CC}">
                <c16:uniqueId val="{0000000D-23F2-49D4-8054-5FD08E7661AE}"/>
              </c:ext>
            </c:extLst>
          </c:dPt>
          <c:dPt>
            <c:idx val="7"/>
            <c:invertIfNegative val="0"/>
            <c:bubble3D val="0"/>
            <c:extLst>
              <c:ext xmlns:c16="http://schemas.microsoft.com/office/drawing/2014/chart" uri="{C3380CC4-5D6E-409C-BE32-E72D297353CC}">
                <c16:uniqueId val="{0000000E-23F2-49D4-8054-5FD08E7661AE}"/>
              </c:ext>
            </c:extLst>
          </c:dPt>
          <c:dLbls>
            <c:dLbl>
              <c:idx val="2"/>
              <c:layout>
                <c:manualLayout>
                  <c:x val="1.3294342666414539E-3"/>
                  <c:y val="-1.212617427556253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3F2-49D4-8054-5FD08E7661AE}"/>
                </c:ext>
              </c:extLst>
            </c:dLbl>
            <c:numFmt formatCode="#,##0.0" sourceLinked="0"/>
            <c:spPr>
              <a:noFill/>
              <a:ln>
                <a:noFill/>
              </a:ln>
              <a:effectLst/>
            </c:spPr>
            <c:txPr>
              <a:bodyPr wrap="square" lIns="38100" tIns="19050" rIns="38100" bIns="19050" anchor="ctr">
                <a:spAutoFit/>
              </a:bodyPr>
              <a:lstStyle/>
              <a:p>
                <a:pPr>
                  <a:defRPr i="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Sheet1!$A$2:$B$9</c:f>
              <c:multiLvlStrCache>
                <c:ptCount val="8"/>
                <c:lvl>
                  <c:pt idx="0">
                    <c:v>White/Caucasian*</c:v>
                  </c:pt>
                  <c:pt idx="1">
                    <c:v>Hispanic/Latine</c:v>
                  </c:pt>
                  <c:pt idx="2">
                    <c:v>Black/African American* </c:v>
                  </c:pt>
                  <c:pt idx="3">
                    <c:v>Asian/Pacific Islander*</c:v>
                  </c:pt>
                  <c:pt idx="4">
                    <c:v>American Indian/Alaska Native*</c:v>
                  </c:pt>
                  <c:pt idx="5">
                    <c:v>Over 30 years old</c:v>
                  </c:pt>
                  <c:pt idx="6">
                    <c:v>13 to 30 years old</c:v>
                  </c:pt>
                  <c:pt idx="7">
                    <c:v>Gay and Bisexual Men and Other Men who have Sex with Men^^</c:v>
                  </c:pt>
                </c:lvl>
                <c:lvl>
                  <c:pt idx="0">
                    <c:v>Race/Ethnicity</c:v>
                  </c:pt>
                  <c:pt idx="5">
                    <c:v>Age</c:v>
                  </c:pt>
                  <c:pt idx="7">
                    <c:v>Total</c:v>
                  </c:pt>
                </c:lvl>
              </c:multiLvlStrCache>
            </c:multiLvlStrRef>
          </c:cat>
          <c:val>
            <c:numRef>
              <c:f>Sheet1!$C$2:$C$9</c:f>
              <c:numCache>
                <c:formatCode>0.0</c:formatCode>
                <c:ptCount val="8"/>
                <c:pt idx="0">
                  <c:v>202.7</c:v>
                </c:pt>
                <c:pt idx="1">
                  <c:v>1610.3</c:v>
                </c:pt>
                <c:pt idx="2">
                  <c:v>1857.5</c:v>
                </c:pt>
                <c:pt idx="3">
                  <c:v>210.2</c:v>
                </c:pt>
                <c:pt idx="4">
                  <c:v>381.8</c:v>
                </c:pt>
                <c:pt idx="5">
                  <c:v>448.4</c:v>
                </c:pt>
                <c:pt idx="6">
                  <c:v>1141</c:v>
                </c:pt>
                <c:pt idx="7">
                  <c:v>693.7</c:v>
                </c:pt>
              </c:numCache>
            </c:numRef>
          </c:val>
          <c:extLst>
            <c:ext xmlns:c16="http://schemas.microsoft.com/office/drawing/2014/chart" uri="{C3380CC4-5D6E-409C-BE32-E72D297353CC}">
              <c16:uniqueId val="{0000000F-23F2-49D4-8054-5FD08E7661AE}"/>
            </c:ext>
          </c:extLst>
        </c:ser>
        <c:dLbls>
          <c:dLblPos val="outEnd"/>
          <c:showLegendKey val="0"/>
          <c:showVal val="1"/>
          <c:showCatName val="0"/>
          <c:showSerName val="0"/>
          <c:showPercent val="0"/>
          <c:showBubbleSize val="0"/>
        </c:dLbls>
        <c:gapWidth val="150"/>
        <c:axId val="37630336"/>
        <c:axId val="37635968"/>
      </c:barChart>
      <c:catAx>
        <c:axId val="37630336"/>
        <c:scaling>
          <c:orientation val="minMax"/>
        </c:scaling>
        <c:delete val="0"/>
        <c:axPos val="l"/>
        <c:numFmt formatCode="General" sourceLinked="0"/>
        <c:majorTickMark val="out"/>
        <c:minorTickMark val="none"/>
        <c:tickLblPos val="nextTo"/>
        <c:txPr>
          <a:bodyPr rot="0"/>
          <a:lstStyle/>
          <a:p>
            <a:pPr>
              <a:defRPr/>
            </a:pPr>
            <a:endParaRPr lang="en-US"/>
          </a:p>
        </c:txPr>
        <c:crossAx val="37635968"/>
        <c:crosses val="autoZero"/>
        <c:auto val="1"/>
        <c:lblAlgn val="ctr"/>
        <c:lblOffset val="100"/>
        <c:noMultiLvlLbl val="0"/>
      </c:catAx>
      <c:valAx>
        <c:axId val="37635968"/>
        <c:scaling>
          <c:orientation val="minMax"/>
        </c:scaling>
        <c:delete val="1"/>
        <c:axPos val="b"/>
        <c:title>
          <c:tx>
            <c:rich>
              <a:bodyPr/>
              <a:lstStyle/>
              <a:p>
                <a:pPr>
                  <a:defRPr/>
                </a:pPr>
                <a:r>
                  <a:rPr lang="en-US" dirty="0"/>
                  <a:t>Rate per 100,000 estimated</a:t>
                </a:r>
                <a:r>
                  <a:rPr lang="en-US" baseline="0" dirty="0"/>
                  <a:t> gay and bisexual men </a:t>
                </a:r>
                <a:r>
                  <a:rPr lang="en-US" dirty="0"/>
                  <a:t>population</a:t>
                </a:r>
              </a:p>
            </c:rich>
          </c:tx>
          <c:layout>
            <c:manualLayout>
              <c:xMode val="edge"/>
              <c:yMode val="edge"/>
              <c:x val="0.48269494101256788"/>
              <c:y val="0.88139636884166184"/>
            </c:manualLayout>
          </c:layout>
          <c:overlay val="0"/>
        </c:title>
        <c:numFmt formatCode="#,##0" sourceLinked="0"/>
        <c:majorTickMark val="out"/>
        <c:minorTickMark val="none"/>
        <c:tickLblPos val="nextTo"/>
        <c:crossAx val="37630336"/>
        <c:crosses val="autoZero"/>
        <c:crossBetween val="between"/>
        <c:majorUnit val="500"/>
      </c:valAx>
    </c:plotArea>
    <c:plotVisOnly val="1"/>
    <c:dispBlanksAs val="gap"/>
    <c:showDLblsOverMax val="0"/>
  </c:chart>
  <c:txPr>
    <a:bodyPr/>
    <a:lstStyle/>
    <a:p>
      <a:pPr>
        <a:defRPr sz="900">
          <a:solidFill>
            <a:srgbClr val="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6860331778916"/>
          <c:y val="6.2306097579897295E-2"/>
          <c:w val="0.64094269466316711"/>
          <c:h val="0.80840850886319671"/>
        </c:manualLayout>
      </c:layout>
      <c:barChart>
        <c:barDir val="bar"/>
        <c:grouping val="clustered"/>
        <c:varyColors val="0"/>
        <c:ser>
          <c:idx val="0"/>
          <c:order val="0"/>
          <c:tx>
            <c:strRef>
              <c:f>Sheet1!$C$1</c:f>
              <c:strCache>
                <c:ptCount val="1"/>
                <c:pt idx="0">
                  <c:v>Column1</c:v>
                </c:pt>
              </c:strCache>
            </c:strRef>
          </c:tx>
          <c:spPr>
            <a:solidFill>
              <a:schemeClr val="accent4">
                <a:lumMod val="50000"/>
              </a:schemeClr>
            </a:solidFill>
          </c:spPr>
          <c:invertIfNegative val="0"/>
          <c:dPt>
            <c:idx val="0"/>
            <c:invertIfNegative val="0"/>
            <c:bubble3D val="0"/>
            <c:spPr>
              <a:solidFill>
                <a:schemeClr val="accent4">
                  <a:lumMod val="60000"/>
                  <a:lumOff val="40000"/>
                </a:schemeClr>
              </a:solidFill>
            </c:spPr>
            <c:extLst>
              <c:ext xmlns:c16="http://schemas.microsoft.com/office/drawing/2014/chart" uri="{C3380CC4-5D6E-409C-BE32-E72D297353CC}">
                <c16:uniqueId val="{00000001-661E-451A-8248-746F56C0509E}"/>
              </c:ext>
            </c:extLst>
          </c:dPt>
          <c:dPt>
            <c:idx val="1"/>
            <c:invertIfNegative val="0"/>
            <c:bubble3D val="0"/>
            <c:spPr>
              <a:solidFill>
                <a:schemeClr val="accent4">
                  <a:lumMod val="60000"/>
                  <a:lumOff val="40000"/>
                </a:schemeClr>
              </a:solidFill>
            </c:spPr>
            <c:extLst>
              <c:ext xmlns:c16="http://schemas.microsoft.com/office/drawing/2014/chart" uri="{C3380CC4-5D6E-409C-BE32-E72D297353CC}">
                <c16:uniqueId val="{00000003-661E-451A-8248-746F56C0509E}"/>
              </c:ext>
            </c:extLst>
          </c:dPt>
          <c:dPt>
            <c:idx val="2"/>
            <c:invertIfNegative val="0"/>
            <c:bubble3D val="0"/>
            <c:spPr>
              <a:solidFill>
                <a:schemeClr val="accent4">
                  <a:lumMod val="40000"/>
                  <a:lumOff val="60000"/>
                </a:schemeClr>
              </a:solidFill>
            </c:spPr>
            <c:extLst>
              <c:ext xmlns:c16="http://schemas.microsoft.com/office/drawing/2014/chart" uri="{C3380CC4-5D6E-409C-BE32-E72D297353CC}">
                <c16:uniqueId val="{00000005-661E-451A-8248-746F56C0509E}"/>
              </c:ext>
            </c:extLst>
          </c:dPt>
          <c:dPt>
            <c:idx val="3"/>
            <c:invertIfNegative val="0"/>
            <c:bubble3D val="0"/>
            <c:spPr>
              <a:solidFill>
                <a:schemeClr val="accent4">
                  <a:lumMod val="60000"/>
                  <a:lumOff val="40000"/>
                </a:schemeClr>
              </a:solidFill>
            </c:spPr>
            <c:extLst>
              <c:ext xmlns:c16="http://schemas.microsoft.com/office/drawing/2014/chart" uri="{C3380CC4-5D6E-409C-BE32-E72D297353CC}">
                <c16:uniqueId val="{00000007-661E-451A-8248-746F56C0509E}"/>
              </c:ext>
            </c:extLst>
          </c:dPt>
          <c:dPt>
            <c:idx val="4"/>
            <c:invertIfNegative val="0"/>
            <c:bubble3D val="0"/>
            <c:spPr>
              <a:solidFill>
                <a:schemeClr val="accent4">
                  <a:lumMod val="40000"/>
                  <a:lumOff val="60000"/>
                </a:schemeClr>
              </a:solidFill>
            </c:spPr>
            <c:extLst>
              <c:ext xmlns:c16="http://schemas.microsoft.com/office/drawing/2014/chart" uri="{C3380CC4-5D6E-409C-BE32-E72D297353CC}">
                <c16:uniqueId val="{00000009-661E-451A-8248-746F56C0509E}"/>
              </c:ext>
            </c:extLst>
          </c:dPt>
          <c:dPt>
            <c:idx val="5"/>
            <c:invertIfNegative val="0"/>
            <c:bubble3D val="0"/>
            <c:spPr>
              <a:solidFill>
                <a:schemeClr val="accent4">
                  <a:lumMod val="75000"/>
                </a:schemeClr>
              </a:solidFill>
            </c:spPr>
            <c:extLst>
              <c:ext xmlns:c16="http://schemas.microsoft.com/office/drawing/2014/chart" uri="{C3380CC4-5D6E-409C-BE32-E72D297353CC}">
                <c16:uniqueId val="{0000000B-661E-451A-8248-746F56C0509E}"/>
              </c:ext>
            </c:extLst>
          </c:dPt>
          <c:dPt>
            <c:idx val="6"/>
            <c:invertIfNegative val="0"/>
            <c:bubble3D val="0"/>
            <c:spPr>
              <a:solidFill>
                <a:schemeClr val="accent4">
                  <a:lumMod val="75000"/>
                </a:schemeClr>
              </a:solidFill>
            </c:spPr>
            <c:extLst>
              <c:ext xmlns:c16="http://schemas.microsoft.com/office/drawing/2014/chart" uri="{C3380CC4-5D6E-409C-BE32-E72D297353CC}">
                <c16:uniqueId val="{0000000D-661E-451A-8248-746F56C0509E}"/>
              </c:ext>
            </c:extLst>
          </c:dPt>
          <c:dPt>
            <c:idx val="7"/>
            <c:invertIfNegative val="0"/>
            <c:bubble3D val="0"/>
            <c:extLst>
              <c:ext xmlns:c16="http://schemas.microsoft.com/office/drawing/2014/chart" uri="{C3380CC4-5D6E-409C-BE32-E72D297353CC}">
                <c16:uniqueId val="{0000000F-661E-451A-8248-746F56C0509E}"/>
              </c:ext>
            </c:extLst>
          </c:dPt>
          <c:dLbls>
            <c:numFmt formatCode="#,##0.0" sourceLinked="0"/>
            <c:spPr>
              <a:noFill/>
              <a:ln>
                <a:noFill/>
              </a:ln>
              <a:effectLst/>
            </c:spPr>
            <c:txPr>
              <a:bodyPr/>
              <a:lstStyle/>
              <a:p>
                <a:pPr>
                  <a:defRPr b="1" i="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Sheet1!$A$2:$B$9</c:f>
              <c:multiLvlStrCache>
                <c:ptCount val="8"/>
                <c:lvl>
                  <c:pt idx="0">
                    <c:v>White/Caucasian*</c:v>
                  </c:pt>
                  <c:pt idx="1">
                    <c:v>Hispanic/Latine</c:v>
                  </c:pt>
                  <c:pt idx="2">
                    <c:v>Black/African American* </c:v>
                  </c:pt>
                  <c:pt idx="3">
                    <c:v>Asian/Pacific Islander*</c:v>
                  </c:pt>
                  <c:pt idx="4">
                    <c:v>American Indian/Alaska Native*</c:v>
                  </c:pt>
                  <c:pt idx="5">
                    <c:v>Over 30 years old</c:v>
                  </c:pt>
                  <c:pt idx="6">
                    <c:v>13 to 30 years old</c:v>
                  </c:pt>
                  <c:pt idx="7">
                    <c:v>Men who report sex with women only</c:v>
                  </c:pt>
                </c:lvl>
                <c:lvl>
                  <c:pt idx="0">
                    <c:v>Race/Ethnicity</c:v>
                  </c:pt>
                  <c:pt idx="5">
                    <c:v>Age</c:v>
                  </c:pt>
                  <c:pt idx="7">
                    <c:v>Total</c:v>
                  </c:pt>
                </c:lvl>
              </c:multiLvlStrCache>
            </c:multiLvlStrRef>
          </c:cat>
          <c:val>
            <c:numRef>
              <c:f>Sheet1!$C$2:$C$9</c:f>
              <c:numCache>
                <c:formatCode>0.0</c:formatCode>
                <c:ptCount val="8"/>
                <c:pt idx="0">
                  <c:v>0.8</c:v>
                </c:pt>
                <c:pt idx="1">
                  <c:v>4.7</c:v>
                </c:pt>
                <c:pt idx="2">
                  <c:v>11.8</c:v>
                </c:pt>
                <c:pt idx="3">
                  <c:v>0.9</c:v>
                </c:pt>
                <c:pt idx="4">
                  <c:v>0</c:v>
                </c:pt>
                <c:pt idx="5">
                  <c:v>3.3</c:v>
                </c:pt>
                <c:pt idx="6">
                  <c:v>2.8</c:v>
                </c:pt>
                <c:pt idx="7">
                  <c:v>3.5</c:v>
                </c:pt>
              </c:numCache>
            </c:numRef>
          </c:val>
          <c:extLst>
            <c:ext xmlns:c16="http://schemas.microsoft.com/office/drawing/2014/chart" uri="{C3380CC4-5D6E-409C-BE32-E72D297353CC}">
              <c16:uniqueId val="{00000010-661E-451A-8248-746F56C0509E}"/>
            </c:ext>
          </c:extLst>
        </c:ser>
        <c:dLbls>
          <c:dLblPos val="outEnd"/>
          <c:showLegendKey val="0"/>
          <c:showVal val="1"/>
          <c:showCatName val="0"/>
          <c:showSerName val="0"/>
          <c:showPercent val="0"/>
          <c:showBubbleSize val="0"/>
        </c:dLbls>
        <c:gapWidth val="150"/>
        <c:axId val="37630336"/>
        <c:axId val="37635968"/>
      </c:barChart>
      <c:catAx>
        <c:axId val="37630336"/>
        <c:scaling>
          <c:orientation val="minMax"/>
        </c:scaling>
        <c:delete val="0"/>
        <c:axPos val="l"/>
        <c:numFmt formatCode="General" sourceLinked="0"/>
        <c:majorTickMark val="out"/>
        <c:minorTickMark val="none"/>
        <c:tickLblPos val="nextTo"/>
        <c:spPr>
          <a:ln>
            <a:solidFill>
              <a:schemeClr val="tx1"/>
            </a:solidFill>
          </a:ln>
        </c:spPr>
        <c:txPr>
          <a:bodyPr rot="0"/>
          <a:lstStyle/>
          <a:p>
            <a:pPr>
              <a:defRPr sz="900"/>
            </a:pPr>
            <a:endParaRPr lang="en-US"/>
          </a:p>
        </c:txPr>
        <c:crossAx val="37635968"/>
        <c:crosses val="autoZero"/>
        <c:auto val="1"/>
        <c:lblAlgn val="ctr"/>
        <c:lblOffset val="100"/>
        <c:noMultiLvlLbl val="0"/>
      </c:catAx>
      <c:valAx>
        <c:axId val="37635968"/>
        <c:scaling>
          <c:orientation val="minMax"/>
        </c:scaling>
        <c:delete val="1"/>
        <c:axPos val="b"/>
        <c:title>
          <c:tx>
            <c:rich>
              <a:bodyPr/>
              <a:lstStyle/>
              <a:p>
                <a:pPr>
                  <a:defRPr sz="900"/>
                </a:pPr>
                <a:r>
                  <a:rPr lang="en-US" sz="900" dirty="0"/>
                  <a:t>Rate per 100,000 estimated</a:t>
                </a:r>
                <a:r>
                  <a:rPr lang="en-US" sz="900" baseline="0" dirty="0"/>
                  <a:t> heterosexual men </a:t>
                </a:r>
                <a:r>
                  <a:rPr lang="en-US" sz="900" dirty="0"/>
                  <a:t>in NC</a:t>
                </a:r>
              </a:p>
            </c:rich>
          </c:tx>
          <c:overlay val="0"/>
        </c:title>
        <c:numFmt formatCode="#,##0" sourceLinked="0"/>
        <c:majorTickMark val="out"/>
        <c:minorTickMark val="none"/>
        <c:tickLblPos val="nextTo"/>
        <c:crossAx val="37630336"/>
        <c:crosses val="autoZero"/>
        <c:crossBetween val="between"/>
        <c:majorUnit val="1"/>
        <c:minorUnit val="0.5"/>
      </c:valAx>
    </c:plotArea>
    <c:plotVisOnly val="1"/>
    <c:dispBlanksAs val="gap"/>
    <c:showDLblsOverMax val="0"/>
  </c:chart>
  <c:txPr>
    <a:bodyPr/>
    <a:lstStyle/>
    <a:p>
      <a:pPr>
        <a:defRPr sz="1200">
          <a:solidFill>
            <a:srgbClr val="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60726002999624"/>
          <c:y val="0.10067364350537664"/>
          <c:w val="0.88392845425571809"/>
          <c:h val="0.72475772014101281"/>
        </c:manualLayout>
      </c:layout>
      <c:barChart>
        <c:barDir val="col"/>
        <c:grouping val="clustered"/>
        <c:varyColors val="0"/>
        <c:ser>
          <c:idx val="0"/>
          <c:order val="0"/>
          <c:tx>
            <c:strRef>
              <c:f>Sheet1!$A$2</c:f>
              <c:strCache>
                <c:ptCount val="1"/>
                <c:pt idx="0">
                  <c:v>Men</c:v>
                </c:pt>
              </c:strCache>
            </c:strRef>
          </c:tx>
          <c:spPr>
            <a:solidFill>
              <a:srgbClr val="558ED5">
                <a:alpha val="75000"/>
              </a:srgbClr>
            </a:solidFill>
            <a:ln w="12700">
              <a:noFill/>
              <a:prstDash val="sysDash"/>
            </a:ln>
          </c:spPr>
          <c:invertIfNegative val="0"/>
          <c:dLbls>
            <c:delete val="1"/>
          </c:dLbls>
          <c:cat>
            <c:strRef>
              <c:f>Sheet1!$B$1:$N$1</c:f>
              <c:strCache>
                <c:ptCount val="13"/>
                <c:pt idx="0">
                  <c:v>Less than 13</c:v>
                </c:pt>
                <c:pt idx="1">
                  <c:v>13-14</c:v>
                </c:pt>
                <c:pt idx="2">
                  <c:v>15-19</c:v>
                </c:pt>
                <c:pt idx="3">
                  <c:v>20-24</c:v>
                </c:pt>
                <c:pt idx="4">
                  <c:v>25-29</c:v>
                </c:pt>
                <c:pt idx="5">
                  <c:v>30-34</c:v>
                </c:pt>
                <c:pt idx="6">
                  <c:v>35-39</c:v>
                </c:pt>
                <c:pt idx="7">
                  <c:v>40-44</c:v>
                </c:pt>
                <c:pt idx="8">
                  <c:v>45-49</c:v>
                </c:pt>
                <c:pt idx="9">
                  <c:v>50-54</c:v>
                </c:pt>
                <c:pt idx="10">
                  <c:v>55-59</c:v>
                </c:pt>
                <c:pt idx="11">
                  <c:v>60-64</c:v>
                </c:pt>
                <c:pt idx="12">
                  <c:v>65 and Older</c:v>
                </c:pt>
              </c:strCache>
            </c:strRef>
          </c:cat>
          <c:val>
            <c:numRef>
              <c:f>Sheet1!$B$2:$N$2</c:f>
              <c:numCache>
                <c:formatCode>General</c:formatCode>
                <c:ptCount val="13"/>
                <c:pt idx="0">
                  <c:v>16</c:v>
                </c:pt>
                <c:pt idx="1">
                  <c:v>6</c:v>
                </c:pt>
                <c:pt idx="2">
                  <c:v>99</c:v>
                </c:pt>
                <c:pt idx="3">
                  <c:v>858</c:v>
                </c:pt>
                <c:pt idx="4">
                  <c:v>2025</c:v>
                </c:pt>
                <c:pt idx="5">
                  <c:v>3336</c:v>
                </c:pt>
                <c:pt idx="6">
                  <c:v>3354</c:v>
                </c:pt>
                <c:pt idx="7">
                  <c:v>2615</c:v>
                </c:pt>
                <c:pt idx="8">
                  <c:v>2377</c:v>
                </c:pt>
                <c:pt idx="9">
                  <c:v>2663</c:v>
                </c:pt>
                <c:pt idx="10">
                  <c:v>3421</c:v>
                </c:pt>
                <c:pt idx="11">
                  <c:v>3473</c:v>
                </c:pt>
                <c:pt idx="12">
                  <c:v>4052</c:v>
                </c:pt>
              </c:numCache>
            </c:numRef>
          </c:val>
          <c:extLst>
            <c:ext xmlns:c16="http://schemas.microsoft.com/office/drawing/2014/chart" uri="{C3380CC4-5D6E-409C-BE32-E72D297353CC}">
              <c16:uniqueId val="{00000000-6B85-454C-9F99-0098360F18DA}"/>
            </c:ext>
          </c:extLst>
        </c:ser>
        <c:ser>
          <c:idx val="1"/>
          <c:order val="1"/>
          <c:tx>
            <c:strRef>
              <c:f>Sheet1!$A$3</c:f>
              <c:strCache>
                <c:ptCount val="1"/>
                <c:pt idx="0">
                  <c:v>Women</c:v>
                </c:pt>
              </c:strCache>
            </c:strRef>
          </c:tx>
          <c:spPr>
            <a:solidFill>
              <a:srgbClr val="522358">
                <a:alpha val="75000"/>
              </a:srgbClr>
            </a:solidFill>
            <a:ln w="15875">
              <a:noFill/>
              <a:prstDash val="dash"/>
            </a:ln>
          </c:spPr>
          <c:invertIfNegative val="0"/>
          <c:dLbls>
            <c:delete val="1"/>
          </c:dLbls>
          <c:cat>
            <c:strRef>
              <c:f>Sheet1!$B$1:$N$1</c:f>
              <c:strCache>
                <c:ptCount val="13"/>
                <c:pt idx="0">
                  <c:v>Less than 13</c:v>
                </c:pt>
                <c:pt idx="1">
                  <c:v>13-14</c:v>
                </c:pt>
                <c:pt idx="2">
                  <c:v>15-19</c:v>
                </c:pt>
                <c:pt idx="3">
                  <c:v>20-24</c:v>
                </c:pt>
                <c:pt idx="4">
                  <c:v>25-29</c:v>
                </c:pt>
                <c:pt idx="5">
                  <c:v>30-34</c:v>
                </c:pt>
                <c:pt idx="6">
                  <c:v>35-39</c:v>
                </c:pt>
                <c:pt idx="7">
                  <c:v>40-44</c:v>
                </c:pt>
                <c:pt idx="8">
                  <c:v>45-49</c:v>
                </c:pt>
                <c:pt idx="9">
                  <c:v>50-54</c:v>
                </c:pt>
                <c:pt idx="10">
                  <c:v>55-59</c:v>
                </c:pt>
                <c:pt idx="11">
                  <c:v>60-64</c:v>
                </c:pt>
                <c:pt idx="12">
                  <c:v>65 and Older</c:v>
                </c:pt>
              </c:strCache>
            </c:strRef>
          </c:cat>
          <c:val>
            <c:numRef>
              <c:f>Sheet1!$B$3:$N$3</c:f>
              <c:numCache>
                <c:formatCode>General</c:formatCode>
                <c:ptCount val="13"/>
                <c:pt idx="0">
                  <c:v>19</c:v>
                </c:pt>
                <c:pt idx="1">
                  <c:v>9</c:v>
                </c:pt>
                <c:pt idx="2">
                  <c:v>51</c:v>
                </c:pt>
                <c:pt idx="3">
                  <c:v>121</c:v>
                </c:pt>
                <c:pt idx="4">
                  <c:v>302</c:v>
                </c:pt>
                <c:pt idx="5">
                  <c:v>484</c:v>
                </c:pt>
                <c:pt idx="6">
                  <c:v>743</c:v>
                </c:pt>
                <c:pt idx="7">
                  <c:v>880</c:v>
                </c:pt>
                <c:pt idx="8">
                  <c:v>1142</c:v>
                </c:pt>
                <c:pt idx="9">
                  <c:v>1391</c:v>
                </c:pt>
                <c:pt idx="10">
                  <c:v>1442</c:v>
                </c:pt>
                <c:pt idx="11">
                  <c:v>1390</c:v>
                </c:pt>
                <c:pt idx="12">
                  <c:v>1839</c:v>
                </c:pt>
              </c:numCache>
            </c:numRef>
          </c:val>
          <c:extLst>
            <c:ext xmlns:c16="http://schemas.microsoft.com/office/drawing/2014/chart" uri="{C3380CC4-5D6E-409C-BE32-E72D297353CC}">
              <c16:uniqueId val="{00000001-6B85-454C-9F99-0098360F18DA}"/>
            </c:ext>
          </c:extLst>
        </c:ser>
        <c:ser>
          <c:idx val="2"/>
          <c:order val="2"/>
          <c:tx>
            <c:strRef>
              <c:f>Sheet1!$A$4</c:f>
              <c:strCache>
                <c:ptCount val="1"/>
                <c:pt idx="0">
                  <c:v>Transgender</c:v>
                </c:pt>
              </c:strCache>
            </c:strRef>
          </c:tx>
          <c:spPr>
            <a:solidFill>
              <a:schemeClr val="accent6"/>
            </a:solidFill>
          </c:spPr>
          <c:invertIfNegative val="0"/>
          <c:dLbls>
            <c:delete val="1"/>
          </c:dLbls>
          <c:cat>
            <c:strRef>
              <c:f>Sheet1!$B$1:$N$1</c:f>
              <c:strCache>
                <c:ptCount val="13"/>
                <c:pt idx="0">
                  <c:v>Less than 13</c:v>
                </c:pt>
                <c:pt idx="1">
                  <c:v>13-14</c:v>
                </c:pt>
                <c:pt idx="2">
                  <c:v>15-19</c:v>
                </c:pt>
                <c:pt idx="3">
                  <c:v>20-24</c:v>
                </c:pt>
                <c:pt idx="4">
                  <c:v>25-29</c:v>
                </c:pt>
                <c:pt idx="5">
                  <c:v>30-34</c:v>
                </c:pt>
                <c:pt idx="6">
                  <c:v>35-39</c:v>
                </c:pt>
                <c:pt idx="7">
                  <c:v>40-44</c:v>
                </c:pt>
                <c:pt idx="8">
                  <c:v>45-49</c:v>
                </c:pt>
                <c:pt idx="9">
                  <c:v>50-54</c:v>
                </c:pt>
                <c:pt idx="10">
                  <c:v>55-59</c:v>
                </c:pt>
                <c:pt idx="11">
                  <c:v>60-64</c:v>
                </c:pt>
                <c:pt idx="12">
                  <c:v>65 and Older</c:v>
                </c:pt>
              </c:strCache>
            </c:strRef>
          </c:cat>
          <c:val>
            <c:numRef>
              <c:f>Sheet1!$B$4:$N$4</c:f>
              <c:numCache>
                <c:formatCode>General</c:formatCode>
                <c:ptCount val="13"/>
                <c:pt idx="0">
                  <c:v>0</c:v>
                </c:pt>
                <c:pt idx="1">
                  <c:v>0</c:v>
                </c:pt>
                <c:pt idx="2">
                  <c:v>6</c:v>
                </c:pt>
                <c:pt idx="3">
                  <c:v>40</c:v>
                </c:pt>
                <c:pt idx="4">
                  <c:v>85</c:v>
                </c:pt>
                <c:pt idx="5">
                  <c:v>112</c:v>
                </c:pt>
                <c:pt idx="6">
                  <c:v>97</c:v>
                </c:pt>
                <c:pt idx="7">
                  <c:v>50</c:v>
                </c:pt>
                <c:pt idx="8">
                  <c:v>37</c:v>
                </c:pt>
                <c:pt idx="9">
                  <c:v>35</c:v>
                </c:pt>
                <c:pt idx="10">
                  <c:v>19</c:v>
                </c:pt>
                <c:pt idx="11">
                  <c:v>14</c:v>
                </c:pt>
                <c:pt idx="12">
                  <c:v>11</c:v>
                </c:pt>
              </c:numCache>
            </c:numRef>
          </c:val>
          <c:extLst>
            <c:ext xmlns:c16="http://schemas.microsoft.com/office/drawing/2014/chart" uri="{C3380CC4-5D6E-409C-BE32-E72D297353CC}">
              <c16:uniqueId val="{00000001-5A58-495F-AC7A-7ED898F79687}"/>
            </c:ext>
          </c:extLst>
        </c:ser>
        <c:dLbls>
          <c:dLblPos val="outEnd"/>
          <c:showLegendKey val="0"/>
          <c:showVal val="1"/>
          <c:showCatName val="0"/>
          <c:showSerName val="0"/>
          <c:showPercent val="0"/>
          <c:showBubbleSize val="0"/>
        </c:dLbls>
        <c:gapWidth val="86"/>
        <c:axId val="55342208"/>
        <c:axId val="55344128"/>
      </c:barChart>
      <c:catAx>
        <c:axId val="55342208"/>
        <c:scaling>
          <c:orientation val="minMax"/>
        </c:scaling>
        <c:delete val="0"/>
        <c:axPos val="b"/>
        <c:title>
          <c:tx>
            <c:rich>
              <a:bodyPr/>
              <a:lstStyle/>
              <a:p>
                <a:pPr>
                  <a:defRPr/>
                </a:pPr>
                <a:r>
                  <a:rPr lang="en-US" dirty="0"/>
                  <a:t>Current Age*</a:t>
                </a:r>
              </a:p>
            </c:rich>
          </c:tx>
          <c:layout>
            <c:manualLayout>
              <c:xMode val="edge"/>
              <c:yMode val="edge"/>
              <c:x val="0.44738845144356953"/>
              <c:y val="0.92309926784393714"/>
            </c:manualLayout>
          </c:layout>
          <c:overlay val="0"/>
        </c:title>
        <c:numFmt formatCode="General" sourceLinked="1"/>
        <c:majorTickMark val="none"/>
        <c:minorTickMark val="none"/>
        <c:tickLblPos val="nextTo"/>
        <c:crossAx val="55344128"/>
        <c:crosses val="autoZero"/>
        <c:auto val="1"/>
        <c:lblAlgn val="ctr"/>
        <c:lblOffset val="100"/>
        <c:noMultiLvlLbl val="0"/>
      </c:catAx>
      <c:valAx>
        <c:axId val="55344128"/>
        <c:scaling>
          <c:orientation val="minMax"/>
        </c:scaling>
        <c:delete val="0"/>
        <c:axPos val="l"/>
        <c:title>
          <c:tx>
            <c:rich>
              <a:bodyPr/>
              <a:lstStyle/>
              <a:p>
                <a:pPr>
                  <a:defRPr/>
                </a:pPr>
                <a:r>
                  <a:rPr lang="en-US" dirty="0"/>
                  <a:t>Number of Cases</a:t>
                </a:r>
              </a:p>
            </c:rich>
          </c:tx>
          <c:layout>
            <c:manualLayout>
              <c:xMode val="edge"/>
              <c:yMode val="edge"/>
              <c:x val="2.1958661417322833E-2"/>
              <c:y val="0.33332327605400636"/>
            </c:manualLayout>
          </c:layout>
          <c:overlay val="0"/>
        </c:title>
        <c:numFmt formatCode="#,##0" sourceLinked="0"/>
        <c:majorTickMark val="none"/>
        <c:minorTickMark val="none"/>
        <c:tickLblPos val="nextTo"/>
        <c:crossAx val="55342208"/>
        <c:crosses val="autoZero"/>
        <c:crossBetween val="between"/>
      </c:valAx>
    </c:plotArea>
    <c:legend>
      <c:legendPos val="t"/>
      <c:overlay val="0"/>
    </c:legend>
    <c:plotVisOnly val="1"/>
    <c:dispBlanksAs val="gap"/>
    <c:showDLblsOverMax val="0"/>
  </c:chart>
  <c:txPr>
    <a:bodyPr/>
    <a:lstStyle/>
    <a:p>
      <a:pPr>
        <a:defRPr sz="1200" baseline="0">
          <a:solidFill>
            <a:schemeClr val="bg1">
              <a:lumMod val="10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854763906938817"/>
          <c:y val="4.1085292597662845E-2"/>
          <c:w val="0.64094269466316711"/>
          <c:h val="0.80840850886319671"/>
        </c:manualLayout>
      </c:layout>
      <c:barChart>
        <c:barDir val="bar"/>
        <c:grouping val="clustered"/>
        <c:varyColors val="0"/>
        <c:ser>
          <c:idx val="0"/>
          <c:order val="0"/>
          <c:tx>
            <c:strRef>
              <c:f>Sheet1!$C$1</c:f>
              <c:strCache>
                <c:ptCount val="1"/>
                <c:pt idx="0">
                  <c:v>Column1</c:v>
                </c:pt>
              </c:strCache>
            </c:strRef>
          </c:tx>
          <c:spPr>
            <a:solidFill>
              <a:srgbClr val="002060"/>
            </a:solidFill>
          </c:spPr>
          <c:invertIfNegative val="0"/>
          <c:dPt>
            <c:idx val="0"/>
            <c:invertIfNegative val="0"/>
            <c:bubble3D val="0"/>
            <c:spPr>
              <a:solidFill>
                <a:schemeClr val="accent5">
                  <a:lumMod val="20000"/>
                  <a:lumOff val="80000"/>
                </a:schemeClr>
              </a:solidFill>
            </c:spPr>
            <c:extLst>
              <c:ext xmlns:c16="http://schemas.microsoft.com/office/drawing/2014/chart" uri="{C3380CC4-5D6E-409C-BE32-E72D297353CC}">
                <c16:uniqueId val="{00000001-8967-4367-B038-AA08BD55199B}"/>
              </c:ext>
            </c:extLst>
          </c:dPt>
          <c:dPt>
            <c:idx val="1"/>
            <c:invertIfNegative val="0"/>
            <c:bubble3D val="0"/>
            <c:spPr>
              <a:solidFill>
                <a:schemeClr val="accent5">
                  <a:lumMod val="20000"/>
                  <a:lumOff val="80000"/>
                </a:schemeClr>
              </a:solidFill>
            </c:spPr>
            <c:extLst>
              <c:ext xmlns:c16="http://schemas.microsoft.com/office/drawing/2014/chart" uri="{C3380CC4-5D6E-409C-BE32-E72D297353CC}">
                <c16:uniqueId val="{00000003-8967-4367-B038-AA08BD55199B}"/>
              </c:ext>
            </c:extLst>
          </c:dPt>
          <c:dPt>
            <c:idx val="2"/>
            <c:invertIfNegative val="0"/>
            <c:bubble3D val="0"/>
            <c:spPr>
              <a:solidFill>
                <a:schemeClr val="accent5">
                  <a:lumMod val="20000"/>
                  <a:lumOff val="80000"/>
                </a:schemeClr>
              </a:solidFill>
            </c:spPr>
            <c:extLst>
              <c:ext xmlns:c16="http://schemas.microsoft.com/office/drawing/2014/chart" uri="{C3380CC4-5D6E-409C-BE32-E72D297353CC}">
                <c16:uniqueId val="{00000005-8967-4367-B038-AA08BD55199B}"/>
              </c:ext>
            </c:extLst>
          </c:dPt>
          <c:dPt>
            <c:idx val="3"/>
            <c:invertIfNegative val="0"/>
            <c:bubble3D val="0"/>
            <c:spPr>
              <a:solidFill>
                <a:schemeClr val="accent5">
                  <a:lumMod val="20000"/>
                  <a:lumOff val="80000"/>
                </a:schemeClr>
              </a:solidFill>
            </c:spPr>
            <c:extLst>
              <c:ext xmlns:c16="http://schemas.microsoft.com/office/drawing/2014/chart" uri="{C3380CC4-5D6E-409C-BE32-E72D297353CC}">
                <c16:uniqueId val="{00000007-8967-4367-B038-AA08BD55199B}"/>
              </c:ext>
            </c:extLst>
          </c:dPt>
          <c:dPt>
            <c:idx val="4"/>
            <c:invertIfNegative val="0"/>
            <c:bubble3D val="0"/>
            <c:spPr>
              <a:solidFill>
                <a:schemeClr val="accent5">
                  <a:lumMod val="20000"/>
                  <a:lumOff val="80000"/>
                </a:schemeClr>
              </a:solidFill>
            </c:spPr>
            <c:extLst>
              <c:ext xmlns:c16="http://schemas.microsoft.com/office/drawing/2014/chart" uri="{C3380CC4-5D6E-409C-BE32-E72D297353CC}">
                <c16:uniqueId val="{00000009-8967-4367-B038-AA08BD55199B}"/>
              </c:ext>
            </c:extLst>
          </c:dPt>
          <c:dPt>
            <c:idx val="5"/>
            <c:invertIfNegative val="0"/>
            <c:bubble3D val="0"/>
            <c:spPr>
              <a:solidFill>
                <a:schemeClr val="accent5">
                  <a:lumMod val="60000"/>
                  <a:lumOff val="40000"/>
                </a:schemeClr>
              </a:solidFill>
            </c:spPr>
            <c:extLst>
              <c:ext xmlns:c16="http://schemas.microsoft.com/office/drawing/2014/chart" uri="{C3380CC4-5D6E-409C-BE32-E72D297353CC}">
                <c16:uniqueId val="{0000000B-8967-4367-B038-AA08BD55199B}"/>
              </c:ext>
            </c:extLst>
          </c:dPt>
          <c:dPt>
            <c:idx val="6"/>
            <c:invertIfNegative val="0"/>
            <c:bubble3D val="0"/>
            <c:spPr>
              <a:solidFill>
                <a:schemeClr val="accent5">
                  <a:lumMod val="60000"/>
                  <a:lumOff val="40000"/>
                </a:schemeClr>
              </a:solidFill>
            </c:spPr>
            <c:extLst>
              <c:ext xmlns:c16="http://schemas.microsoft.com/office/drawing/2014/chart" uri="{C3380CC4-5D6E-409C-BE32-E72D297353CC}">
                <c16:uniqueId val="{0000000D-8967-4367-B038-AA08BD55199B}"/>
              </c:ext>
            </c:extLst>
          </c:dPt>
          <c:dPt>
            <c:idx val="7"/>
            <c:invertIfNegative val="0"/>
            <c:bubble3D val="0"/>
            <c:spPr>
              <a:solidFill>
                <a:srgbClr val="522358"/>
              </a:solidFill>
            </c:spPr>
            <c:extLst>
              <c:ext xmlns:c16="http://schemas.microsoft.com/office/drawing/2014/chart" uri="{C3380CC4-5D6E-409C-BE32-E72D297353CC}">
                <c16:uniqueId val="{0000000F-8967-4367-B038-AA08BD55199B}"/>
              </c:ext>
            </c:extLst>
          </c:dPt>
          <c:dLbls>
            <c:numFmt formatCode="#,##0.0" sourceLinked="0"/>
            <c:spPr>
              <a:noFill/>
              <a:ln>
                <a:noFill/>
              </a:ln>
              <a:effectLst/>
            </c:spPr>
            <c:txPr>
              <a:bodyPr/>
              <a:lstStyle/>
              <a:p>
                <a:pPr>
                  <a:defRPr b="1" i="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Sheet1!$A$2:$B$9</c:f>
              <c:multiLvlStrCache>
                <c:ptCount val="8"/>
                <c:lvl>
                  <c:pt idx="0">
                    <c:v>White/Caucasian*</c:v>
                  </c:pt>
                  <c:pt idx="1">
                    <c:v>Hispanic/Latine</c:v>
                  </c:pt>
                  <c:pt idx="2">
                    <c:v>Black/African American* </c:v>
                  </c:pt>
                  <c:pt idx="3">
                    <c:v>Asian/Pacific Islander*</c:v>
                  </c:pt>
                  <c:pt idx="4">
                    <c:v>American Indian/Alaska Native*</c:v>
                  </c:pt>
                  <c:pt idx="5">
                    <c:v>Over 30 years old</c:v>
                  </c:pt>
                  <c:pt idx="6">
                    <c:v>13-30 years old</c:v>
                  </c:pt>
                  <c:pt idx="7">
                    <c:v>Women^^</c:v>
                  </c:pt>
                </c:lvl>
                <c:lvl>
                  <c:pt idx="0">
                    <c:v>Race/Ethnicity</c:v>
                  </c:pt>
                  <c:pt idx="5">
                    <c:v>Age</c:v>
                  </c:pt>
                  <c:pt idx="7">
                    <c:v>Total</c:v>
                  </c:pt>
                </c:lvl>
              </c:multiLvlStrCache>
            </c:multiLvlStrRef>
          </c:cat>
          <c:val>
            <c:numRef>
              <c:f>Sheet1!$C$2:$C$9</c:f>
              <c:numCache>
                <c:formatCode>0.0</c:formatCode>
                <c:ptCount val="8"/>
                <c:pt idx="0">
                  <c:v>0.9</c:v>
                </c:pt>
                <c:pt idx="1">
                  <c:v>5.8</c:v>
                </c:pt>
                <c:pt idx="2">
                  <c:v>12.7</c:v>
                </c:pt>
                <c:pt idx="3">
                  <c:v>0</c:v>
                </c:pt>
                <c:pt idx="4">
                  <c:v>8.1</c:v>
                </c:pt>
                <c:pt idx="5">
                  <c:v>5.3</c:v>
                </c:pt>
                <c:pt idx="6">
                  <c:v>5.0999999999999996</c:v>
                </c:pt>
                <c:pt idx="7">
                  <c:v>5.2</c:v>
                </c:pt>
              </c:numCache>
            </c:numRef>
          </c:val>
          <c:extLst>
            <c:ext xmlns:c16="http://schemas.microsoft.com/office/drawing/2014/chart" uri="{C3380CC4-5D6E-409C-BE32-E72D297353CC}">
              <c16:uniqueId val="{00000010-8967-4367-B038-AA08BD55199B}"/>
            </c:ext>
          </c:extLst>
        </c:ser>
        <c:dLbls>
          <c:dLblPos val="outEnd"/>
          <c:showLegendKey val="0"/>
          <c:showVal val="1"/>
          <c:showCatName val="0"/>
          <c:showSerName val="0"/>
          <c:showPercent val="0"/>
          <c:showBubbleSize val="0"/>
        </c:dLbls>
        <c:gapWidth val="150"/>
        <c:axId val="37630336"/>
        <c:axId val="37635968"/>
      </c:barChart>
      <c:catAx>
        <c:axId val="37630336"/>
        <c:scaling>
          <c:orientation val="minMax"/>
        </c:scaling>
        <c:delete val="0"/>
        <c:axPos val="l"/>
        <c:numFmt formatCode="General" sourceLinked="0"/>
        <c:majorTickMark val="out"/>
        <c:minorTickMark val="none"/>
        <c:tickLblPos val="nextTo"/>
        <c:spPr>
          <a:ln>
            <a:solidFill>
              <a:schemeClr val="tx1"/>
            </a:solidFill>
          </a:ln>
        </c:spPr>
        <c:txPr>
          <a:bodyPr rot="0"/>
          <a:lstStyle/>
          <a:p>
            <a:pPr>
              <a:defRPr sz="900"/>
            </a:pPr>
            <a:endParaRPr lang="en-US"/>
          </a:p>
        </c:txPr>
        <c:crossAx val="37635968"/>
        <c:crosses val="autoZero"/>
        <c:auto val="1"/>
        <c:lblAlgn val="ctr"/>
        <c:lblOffset val="100"/>
        <c:noMultiLvlLbl val="0"/>
      </c:catAx>
      <c:valAx>
        <c:axId val="37635968"/>
        <c:scaling>
          <c:orientation val="minMax"/>
        </c:scaling>
        <c:delete val="1"/>
        <c:axPos val="b"/>
        <c:title>
          <c:tx>
            <c:rich>
              <a:bodyPr/>
              <a:lstStyle/>
              <a:p>
                <a:pPr>
                  <a:defRPr sz="900"/>
                </a:pPr>
                <a:r>
                  <a:rPr lang="en-US" sz="900" dirty="0"/>
                  <a:t>Rate per 100,000 women in NC</a:t>
                </a:r>
              </a:p>
            </c:rich>
          </c:tx>
          <c:overlay val="0"/>
        </c:title>
        <c:numFmt formatCode="#,##0" sourceLinked="0"/>
        <c:majorTickMark val="out"/>
        <c:minorTickMark val="none"/>
        <c:tickLblPos val="nextTo"/>
        <c:crossAx val="37630336"/>
        <c:crosses val="autoZero"/>
        <c:crossBetween val="between"/>
      </c:valAx>
    </c:plotArea>
    <c:plotVisOnly val="1"/>
    <c:dispBlanksAs val="gap"/>
    <c:showDLblsOverMax val="0"/>
  </c:chart>
  <c:txPr>
    <a:bodyPr/>
    <a:lstStyle/>
    <a:p>
      <a:pPr>
        <a:defRPr sz="1200">
          <a:solidFill>
            <a:srgbClr val="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29600466608339"/>
          <c:y val="0.10663451107887267"/>
          <c:w val="0.77742502673276948"/>
          <c:h val="0.68003252628934951"/>
        </c:manualLayout>
      </c:layout>
      <c:lineChart>
        <c:grouping val="standard"/>
        <c:varyColors val="1"/>
        <c:ser>
          <c:idx val="1"/>
          <c:order val="0"/>
          <c:tx>
            <c:strRef>
              <c:f>Sheet1!$A$2</c:f>
              <c:strCache>
                <c:ptCount val="1"/>
                <c:pt idx="0">
                  <c:v>Men</c:v>
                </c:pt>
              </c:strCache>
            </c:strRef>
          </c:tx>
          <c:spPr>
            <a:ln w="38100">
              <a:solidFill>
                <a:srgbClr val="558ED5"/>
              </a:solidFill>
            </a:ln>
          </c:spPr>
          <c:marker>
            <c:symbol val="square"/>
            <c:size val="5"/>
            <c:spPr>
              <a:noFill/>
              <a:ln>
                <a:noFill/>
              </a:ln>
            </c:spPr>
          </c:marker>
          <c:dPt>
            <c:idx val="11"/>
            <c:marker>
              <c:spPr>
                <a:noFill/>
                <a:ln>
                  <a:noFill/>
                  <a:prstDash val="dash"/>
                </a:ln>
              </c:spPr>
            </c:marker>
            <c:bubble3D val="0"/>
            <c:spPr>
              <a:ln w="38100">
                <a:solidFill>
                  <a:srgbClr val="558ED5"/>
                </a:solidFill>
                <a:prstDash val="solid"/>
              </a:ln>
            </c:spPr>
            <c:extLst>
              <c:ext xmlns:c16="http://schemas.microsoft.com/office/drawing/2014/chart" uri="{C3380CC4-5D6E-409C-BE32-E72D297353CC}">
                <c16:uniqueId val="{00000003-786D-43ED-B57D-E927B28EA8B9}"/>
              </c:ext>
            </c:extLst>
          </c:dPt>
          <c:dPt>
            <c:idx val="13"/>
            <c:bubble3D val="0"/>
            <c:extLst>
              <c:ext xmlns:c16="http://schemas.microsoft.com/office/drawing/2014/chart" uri="{C3380CC4-5D6E-409C-BE32-E72D297353CC}">
                <c16:uniqueId val="{00000001-1463-4863-A0C1-FEAEC9CC4931}"/>
              </c:ext>
            </c:extLst>
          </c:dPt>
          <c:dLbls>
            <c:dLbl>
              <c:idx val="10"/>
              <c:layout>
                <c:manualLayout>
                  <c:x val="-3.6794011859628654E-2"/>
                  <c:y val="-4.8552957804108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7A0-459E-9801-20E5D48E138E}"/>
                </c:ext>
              </c:extLst>
            </c:dLbl>
            <c:dLbl>
              <c:idx val="12"/>
              <c:layout>
                <c:manualLayout>
                  <c:x val="-1.2102653834937412E-2"/>
                  <c:y val="-4.54997964959805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7A0-459E-9801-20E5D48E138E}"/>
                </c:ext>
              </c:extLst>
            </c:dLbl>
            <c:spPr>
              <a:noFill/>
              <a:ln>
                <a:noFill/>
              </a:ln>
              <a:effectLst/>
            </c:spPr>
            <c:txPr>
              <a:bodyPr wrap="square" lIns="38100" tIns="19050" rIns="38100" bIns="19050" anchor="ctr">
                <a:spAutoFit/>
              </a:bodyPr>
              <a:lstStyle/>
              <a:p>
                <a:pPr>
                  <a:defRPr i="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Sheet1!$B$1:$P$1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Sheet1!$B$2:$P$2</c:f>
              <c:numCache>
                <c:formatCode>0.0</c:formatCode>
                <c:ptCount val="15"/>
                <c:pt idx="0">
                  <c:v>7.886387806439223</c:v>
                </c:pt>
                <c:pt idx="1">
                  <c:v>7.6374672915754598</c:v>
                </c:pt>
                <c:pt idx="2">
                  <c:v>6.2941179932202624</c:v>
                </c:pt>
                <c:pt idx="3">
                  <c:v>7.3023925821841331</c:v>
                </c:pt>
                <c:pt idx="4">
                  <c:v>5.8699562401006942</c:v>
                </c:pt>
                <c:pt idx="5">
                  <c:v>5.7250575652070479</c:v>
                </c:pt>
                <c:pt idx="6">
                  <c:v>5.5721028897314904</c:v>
                </c:pt>
                <c:pt idx="7">
                  <c:v>4.9742384909458046</c:v>
                </c:pt>
                <c:pt idx="8">
                  <c:v>4.1295403584251167</c:v>
                </c:pt>
                <c:pt idx="9">
                  <c:v>4.337762071171186</c:v>
                </c:pt>
                <c:pt idx="10">
                  <c:v>4.5</c:v>
                </c:pt>
                <c:pt idx="11">
                  <c:v>5.0999999999999996</c:v>
                </c:pt>
                <c:pt idx="12" formatCode="General">
                  <c:v>5.2</c:v>
                </c:pt>
                <c:pt idx="13" formatCode="General">
                  <c:v>5.7</c:v>
                </c:pt>
                <c:pt idx="14">
                  <c:v>5.6</c:v>
                </c:pt>
              </c:numCache>
            </c:numRef>
          </c:val>
          <c:smooth val="0"/>
          <c:extLst>
            <c:ext xmlns:c16="http://schemas.microsoft.com/office/drawing/2014/chart" uri="{C3380CC4-5D6E-409C-BE32-E72D297353CC}">
              <c16:uniqueId val="{00000002-1463-4863-A0C1-FEAEC9CC4931}"/>
            </c:ext>
          </c:extLst>
        </c:ser>
        <c:ser>
          <c:idx val="0"/>
          <c:order val="1"/>
          <c:tx>
            <c:strRef>
              <c:f>Sheet1!$A$3</c:f>
              <c:strCache>
                <c:ptCount val="1"/>
                <c:pt idx="0">
                  <c:v>Women</c:v>
                </c:pt>
              </c:strCache>
            </c:strRef>
          </c:tx>
          <c:spPr>
            <a:ln w="38100">
              <a:solidFill>
                <a:srgbClr val="6D2E75">
                  <a:lumMod val="75000"/>
                </a:srgbClr>
              </a:solidFill>
              <a:prstDash val="solid"/>
            </a:ln>
          </c:spPr>
          <c:marker>
            <c:symbol val="diamond"/>
            <c:size val="12"/>
            <c:spPr>
              <a:noFill/>
              <a:ln>
                <a:noFill/>
              </a:ln>
            </c:spPr>
          </c:marker>
          <c:dPt>
            <c:idx val="11"/>
            <c:marker>
              <c:spPr>
                <a:noFill/>
                <a:ln>
                  <a:noFill/>
                  <a:prstDash val="sysDot"/>
                </a:ln>
              </c:spPr>
            </c:marker>
            <c:bubble3D val="0"/>
            <c:extLst>
              <c:ext xmlns:c16="http://schemas.microsoft.com/office/drawing/2014/chart" uri="{C3380CC4-5D6E-409C-BE32-E72D297353CC}">
                <c16:uniqueId val="{00000005-786D-43ED-B57D-E927B28EA8B9}"/>
              </c:ext>
            </c:extLst>
          </c:dPt>
          <c:dPt>
            <c:idx val="13"/>
            <c:bubble3D val="0"/>
            <c:extLst>
              <c:ext xmlns:c16="http://schemas.microsoft.com/office/drawing/2014/chart" uri="{C3380CC4-5D6E-409C-BE32-E72D297353CC}">
                <c16:uniqueId val="{00000003-1463-4863-A0C1-FEAEC9CC4931}"/>
              </c:ext>
            </c:extLst>
          </c:dPt>
          <c:dLbls>
            <c:spPr>
              <a:noFill/>
              <a:ln>
                <a:noFill/>
              </a:ln>
              <a:effectLst/>
            </c:spPr>
            <c:txPr>
              <a:bodyPr wrap="square" lIns="38100" tIns="19050" rIns="38100" bIns="19050" anchor="ctr">
                <a:spAutoFit/>
              </a:bodyPr>
              <a:lstStyle/>
              <a:p>
                <a:pPr>
                  <a:defRPr i="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Sheet1!$B$1:$P$1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Sheet1!$B$3:$P$3</c:f>
              <c:numCache>
                <c:formatCode>0.0</c:formatCode>
                <c:ptCount val="15"/>
                <c:pt idx="0">
                  <c:v>1.9304816453959355</c:v>
                </c:pt>
                <c:pt idx="1">
                  <c:v>2.4382353935215364</c:v>
                </c:pt>
                <c:pt idx="2">
                  <c:v>1.6217865075471503</c:v>
                </c:pt>
                <c:pt idx="3">
                  <c:v>2.1666997559401135</c:v>
                </c:pt>
                <c:pt idx="4">
                  <c:v>1.5358134238005008</c:v>
                </c:pt>
                <c:pt idx="5">
                  <c:v>1.8400630957635538</c:v>
                </c:pt>
                <c:pt idx="6">
                  <c:v>1.4059317166176819</c:v>
                </c:pt>
                <c:pt idx="7">
                  <c:v>1.4546746866239082</c:v>
                </c:pt>
                <c:pt idx="8">
                  <c:v>1.0158478895870511</c:v>
                </c:pt>
                <c:pt idx="9">
                  <c:v>0.98131960009263663</c:v>
                </c:pt>
                <c:pt idx="10">
                  <c:v>0.86080928985385607</c:v>
                </c:pt>
                <c:pt idx="11">
                  <c:v>1.3</c:v>
                </c:pt>
                <c:pt idx="12" formatCode="General">
                  <c:v>1.1000000000000001</c:v>
                </c:pt>
                <c:pt idx="13" formatCode="General">
                  <c:v>1.2</c:v>
                </c:pt>
                <c:pt idx="14">
                  <c:v>1.2</c:v>
                </c:pt>
              </c:numCache>
            </c:numRef>
          </c:val>
          <c:smooth val="0"/>
          <c:extLst>
            <c:ext xmlns:c16="http://schemas.microsoft.com/office/drawing/2014/chart" uri="{C3380CC4-5D6E-409C-BE32-E72D297353CC}">
              <c16:uniqueId val="{00000004-1463-4863-A0C1-FEAEC9CC4931}"/>
            </c:ext>
          </c:extLst>
        </c:ser>
        <c:ser>
          <c:idx val="2"/>
          <c:order val="2"/>
          <c:tx>
            <c:strRef>
              <c:f>Sheet1!$A$4</c:f>
              <c:strCache>
                <c:ptCount val="1"/>
                <c:pt idx="0">
                  <c:v>Overall</c:v>
                </c:pt>
              </c:strCache>
            </c:strRef>
          </c:tx>
          <c:spPr>
            <a:ln w="38100">
              <a:solidFill>
                <a:srgbClr val="7F9E3F"/>
              </a:solidFill>
            </a:ln>
          </c:spPr>
          <c:marker>
            <c:spPr>
              <a:noFill/>
              <a:ln>
                <a:noFill/>
              </a:ln>
            </c:spPr>
          </c:marker>
          <c:dPt>
            <c:idx val="11"/>
            <c:marker>
              <c:spPr>
                <a:noFill/>
                <a:ln>
                  <a:noFill/>
                  <a:prstDash val="dash"/>
                </a:ln>
              </c:spPr>
            </c:marker>
            <c:bubble3D val="0"/>
            <c:spPr>
              <a:ln w="38100">
                <a:solidFill>
                  <a:srgbClr val="7F9E3F"/>
                </a:solidFill>
                <a:prstDash val="solid"/>
              </a:ln>
            </c:spPr>
            <c:extLst>
              <c:ext xmlns:c16="http://schemas.microsoft.com/office/drawing/2014/chart" uri="{C3380CC4-5D6E-409C-BE32-E72D297353CC}">
                <c16:uniqueId val="{00000004-786D-43ED-B57D-E927B28EA8B9}"/>
              </c:ext>
            </c:extLst>
          </c:dPt>
          <c:dLbls>
            <c:dLbl>
              <c:idx val="12"/>
              <c:layout>
                <c:manualLayout>
                  <c:x val="-1.055944395839409E-2"/>
                  <c:y val="-3.63403125715960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7A0-459E-9801-20E5D48E138E}"/>
                </c:ext>
              </c:extLst>
            </c:dLbl>
            <c:numFmt formatCode="#,##0.0" sourceLinked="0"/>
            <c:spPr>
              <a:noFill/>
              <a:ln>
                <a:noFill/>
              </a:ln>
              <a:effectLst/>
            </c:spPr>
            <c:txPr>
              <a:bodyPr wrap="square" lIns="38100" tIns="19050" rIns="38100" bIns="19050" anchor="ctr">
                <a:spAutoFit/>
              </a:bodyPr>
              <a:lstStyle/>
              <a:p>
                <a:pPr>
                  <a:defRPr i="0" u="none"/>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Sheet1!$B$1:$P$1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Sheet1!$B$4:$P$4</c:f>
              <c:numCache>
                <c:formatCode>0.0</c:formatCode>
                <c:ptCount val="15"/>
                <c:pt idx="0">
                  <c:v>4.8046857318282354</c:v>
                </c:pt>
                <c:pt idx="1">
                  <c:v>4.9469841947602688</c:v>
                </c:pt>
                <c:pt idx="2">
                  <c:v>3.8759125367008185</c:v>
                </c:pt>
                <c:pt idx="3">
                  <c:v>4.6442481535151963</c:v>
                </c:pt>
                <c:pt idx="4">
                  <c:v>3.626141662391996</c:v>
                </c:pt>
                <c:pt idx="5">
                  <c:v>3.7142689116406378</c:v>
                </c:pt>
                <c:pt idx="6">
                  <c:v>3.4156348749701571</c:v>
                </c:pt>
                <c:pt idx="7">
                  <c:v>3.1518712961166861</c:v>
                </c:pt>
                <c:pt idx="8">
                  <c:v>2.5166496392439939</c:v>
                </c:pt>
                <c:pt idx="9">
                  <c:v>2.5987132527822614</c:v>
                </c:pt>
                <c:pt idx="10">
                  <c:v>2.6</c:v>
                </c:pt>
                <c:pt idx="11">
                  <c:v>3.1</c:v>
                </c:pt>
                <c:pt idx="12" formatCode="General">
                  <c:v>3.1</c:v>
                </c:pt>
                <c:pt idx="13" formatCode="General">
                  <c:v>3.4</c:v>
                </c:pt>
                <c:pt idx="14">
                  <c:v>3.3</c:v>
                </c:pt>
              </c:numCache>
            </c:numRef>
          </c:val>
          <c:smooth val="0"/>
          <c:extLst>
            <c:ext xmlns:c16="http://schemas.microsoft.com/office/drawing/2014/chart" uri="{C3380CC4-5D6E-409C-BE32-E72D297353CC}">
              <c16:uniqueId val="{00000005-1463-4863-A0C1-FEAEC9CC4931}"/>
            </c:ext>
          </c:extLst>
        </c:ser>
        <c:dLbls>
          <c:dLblPos val="t"/>
          <c:showLegendKey val="0"/>
          <c:showVal val="1"/>
          <c:showCatName val="0"/>
          <c:showSerName val="0"/>
          <c:showPercent val="0"/>
          <c:showBubbleSize val="0"/>
        </c:dLbls>
        <c:marker val="1"/>
        <c:smooth val="0"/>
        <c:axId val="156592768"/>
        <c:axId val="156611328"/>
      </c:lineChart>
      <c:catAx>
        <c:axId val="156592768"/>
        <c:scaling>
          <c:orientation val="minMax"/>
        </c:scaling>
        <c:delete val="0"/>
        <c:axPos val="b"/>
        <c:title>
          <c:tx>
            <c:rich>
              <a:bodyPr/>
              <a:lstStyle/>
              <a:p>
                <a:pPr>
                  <a:defRPr/>
                </a:pPr>
                <a:r>
                  <a:rPr lang="en-US" dirty="0"/>
                  <a:t>Year of HIV Diagnosis</a:t>
                </a:r>
              </a:p>
            </c:rich>
          </c:tx>
          <c:layout>
            <c:manualLayout>
              <c:xMode val="edge"/>
              <c:yMode val="edge"/>
              <c:x val="0.43545968212306796"/>
              <c:y val="0.92579037875475345"/>
            </c:manualLayout>
          </c:layout>
          <c:overlay val="0"/>
        </c:title>
        <c:numFmt formatCode="General" sourceLinked="1"/>
        <c:majorTickMark val="none"/>
        <c:minorTickMark val="none"/>
        <c:tickLblPos val="nextTo"/>
        <c:spPr>
          <a:ln w="3379">
            <a:solidFill>
              <a:srgbClr val="000514"/>
            </a:solidFill>
            <a:prstDash val="solid"/>
          </a:ln>
        </c:spPr>
        <c:txPr>
          <a:bodyPr rot="-2040000" vert="horz"/>
          <a:lstStyle/>
          <a:p>
            <a:pPr>
              <a:defRPr b="0"/>
            </a:pPr>
            <a:endParaRPr lang="en-US"/>
          </a:p>
        </c:txPr>
        <c:crossAx val="156611328"/>
        <c:crosses val="autoZero"/>
        <c:auto val="1"/>
        <c:lblAlgn val="ctr"/>
        <c:lblOffset val="100"/>
        <c:noMultiLvlLbl val="1"/>
      </c:catAx>
      <c:valAx>
        <c:axId val="156611328"/>
        <c:scaling>
          <c:orientation val="minMax"/>
        </c:scaling>
        <c:delete val="0"/>
        <c:axPos val="l"/>
        <c:title>
          <c:tx>
            <c:rich>
              <a:bodyPr rot="-5400000" vert="horz"/>
              <a:lstStyle/>
              <a:p>
                <a:pPr>
                  <a:defRPr/>
                </a:pPr>
                <a:r>
                  <a:rPr lang="en-US" dirty="0"/>
                  <a:t>Rate of Late Diagnosis of HIV per 100,000</a:t>
                </a:r>
              </a:p>
            </c:rich>
          </c:tx>
          <c:layout>
            <c:manualLayout>
              <c:xMode val="edge"/>
              <c:yMode val="edge"/>
              <c:x val="1.6907261592300962E-2"/>
              <c:y val="6.9757751002383378E-2"/>
            </c:manualLayout>
          </c:layout>
          <c:overlay val="0"/>
        </c:title>
        <c:numFmt formatCode="#,##0" sourceLinked="0"/>
        <c:majorTickMark val="none"/>
        <c:minorTickMark val="none"/>
        <c:tickLblPos val="nextTo"/>
        <c:spPr>
          <a:ln>
            <a:solidFill>
              <a:srgbClr val="000514"/>
            </a:solidFill>
          </a:ln>
        </c:spPr>
        <c:txPr>
          <a:bodyPr rot="0" vert="horz"/>
          <a:lstStyle/>
          <a:p>
            <a:pPr>
              <a:defRPr b="0"/>
            </a:pPr>
            <a:endParaRPr lang="en-US"/>
          </a:p>
        </c:txPr>
        <c:crossAx val="156592768"/>
        <c:crosses val="autoZero"/>
        <c:crossBetween val="between"/>
      </c:valAx>
      <c:spPr>
        <a:noFill/>
        <a:ln w="25400">
          <a:noFill/>
        </a:ln>
      </c:spPr>
    </c:plotArea>
    <c:legend>
      <c:legendPos val="t"/>
      <c:layout>
        <c:manualLayout>
          <c:xMode val="edge"/>
          <c:yMode val="edge"/>
          <c:x val="0.38798653640517156"/>
          <c:y val="1.7337525737616502E-2"/>
          <c:w val="0.35518567123554001"/>
          <c:h val="6.0283745138879838E-2"/>
        </c:manualLayout>
      </c:layout>
      <c:overlay val="0"/>
      <c:spPr>
        <a:noFill/>
        <a:ln w="27030">
          <a:noFill/>
        </a:ln>
      </c:spPr>
      <c:txPr>
        <a:bodyPr/>
        <a:lstStyle/>
        <a:p>
          <a:pPr>
            <a:defRPr b="0"/>
          </a:pPr>
          <a:endParaRPr lang="en-US"/>
        </a:p>
      </c:txPr>
    </c:legend>
    <c:plotVisOnly val="1"/>
    <c:dispBlanksAs val="gap"/>
    <c:showDLblsOverMax val="1"/>
  </c:chart>
  <c:spPr>
    <a:noFill/>
    <a:ln>
      <a:noFill/>
    </a:ln>
  </c:spPr>
  <c:txPr>
    <a:bodyPr/>
    <a:lstStyle/>
    <a:p>
      <a:pPr>
        <a:defRPr sz="1200" b="1" i="0" u="none" strike="noStrike" baseline="0">
          <a:solidFill>
            <a:schemeClr val="tx1"/>
          </a:solidFill>
          <a:latin typeface="Arial"/>
          <a:ea typeface="Arial"/>
          <a:cs typeface="Arial"/>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b="1" dirty="0">
                <a:solidFill>
                  <a:srgbClr val="000000"/>
                </a:solidFill>
                <a:latin typeface="Arial" panose="020B0604020202020204" pitchFamily="34" charset="0"/>
                <a:cs typeface="Arial" panose="020B0604020202020204" pitchFamily="34" charset="0"/>
              </a:rPr>
              <a:t>Men=248</a:t>
            </a:r>
          </a:p>
        </c:rich>
      </c:tx>
      <c:layout>
        <c:manualLayout>
          <c:xMode val="edge"/>
          <c:yMode val="edge"/>
          <c:x val="0.26397820103663161"/>
          <c:y val="2.7291176166422453E-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1206875194615058"/>
          <c:y val="0.21775054629359772"/>
          <c:w val="0.4236888675068845"/>
          <c:h val="0.76717000441869931"/>
        </c:manualLayout>
      </c:layout>
      <c:pieChart>
        <c:varyColors val="1"/>
        <c:ser>
          <c:idx val="0"/>
          <c:order val="0"/>
          <c:tx>
            <c:strRef>
              <c:f>Sheet1!$B$1</c:f>
              <c:strCache>
                <c:ptCount val="1"/>
                <c:pt idx="0">
                  <c:v>Men</c:v>
                </c:pt>
              </c:strCache>
            </c:strRef>
          </c:tx>
          <c:spPr>
            <a:ln w="9525">
              <a:solidFill>
                <a:schemeClr val="tx1"/>
              </a:solidFill>
            </a:ln>
          </c:spPr>
          <c:dPt>
            <c:idx val="0"/>
            <c:bubble3D val="0"/>
            <c:spPr>
              <a:solidFill>
                <a:schemeClr val="bg1">
                  <a:lumMod val="50000"/>
                </a:schemeClr>
              </a:solidFill>
              <a:ln w="9525">
                <a:solidFill>
                  <a:schemeClr val="tx1"/>
                </a:solidFill>
              </a:ln>
              <a:effectLst/>
            </c:spPr>
            <c:extLst>
              <c:ext xmlns:c16="http://schemas.microsoft.com/office/drawing/2014/chart" uri="{C3380CC4-5D6E-409C-BE32-E72D297353CC}">
                <c16:uniqueId val="{00000001-7C31-44F5-A3E8-F6C3C75193BB}"/>
              </c:ext>
            </c:extLst>
          </c:dPt>
          <c:dPt>
            <c:idx val="1"/>
            <c:bubble3D val="0"/>
            <c:spPr>
              <a:solidFill>
                <a:schemeClr val="accent4"/>
              </a:solidFill>
              <a:ln w="9525">
                <a:solidFill>
                  <a:schemeClr val="tx1"/>
                </a:solidFill>
              </a:ln>
              <a:effectLst/>
            </c:spPr>
            <c:extLst>
              <c:ext xmlns:c16="http://schemas.microsoft.com/office/drawing/2014/chart" uri="{C3380CC4-5D6E-409C-BE32-E72D297353CC}">
                <c16:uniqueId val="{00000003-7C31-44F5-A3E8-F6C3C75193BB}"/>
              </c:ext>
            </c:extLst>
          </c:dPt>
          <c:dPt>
            <c:idx val="2"/>
            <c:bubble3D val="0"/>
            <c:spPr>
              <a:solidFill>
                <a:srgbClr val="00B0F0"/>
              </a:solidFill>
              <a:ln w="9525">
                <a:solidFill>
                  <a:schemeClr val="tx1"/>
                </a:solidFill>
              </a:ln>
              <a:effectLst/>
            </c:spPr>
            <c:extLst>
              <c:ext xmlns:c16="http://schemas.microsoft.com/office/drawing/2014/chart" uri="{C3380CC4-5D6E-409C-BE32-E72D297353CC}">
                <c16:uniqueId val="{00000005-7C31-44F5-A3E8-F6C3C75193BB}"/>
              </c:ext>
            </c:extLst>
          </c:dPt>
          <c:dPt>
            <c:idx val="3"/>
            <c:bubble3D val="0"/>
            <c:spPr>
              <a:solidFill>
                <a:schemeClr val="accent5">
                  <a:lumMod val="75000"/>
                </a:schemeClr>
              </a:solidFill>
              <a:ln w="9525">
                <a:solidFill>
                  <a:schemeClr val="tx1"/>
                </a:solidFill>
              </a:ln>
              <a:effectLst/>
            </c:spPr>
            <c:extLst>
              <c:ext xmlns:c16="http://schemas.microsoft.com/office/drawing/2014/chart" uri="{C3380CC4-5D6E-409C-BE32-E72D297353CC}">
                <c16:uniqueId val="{00000007-7C31-44F5-A3E8-F6C3C75193BB}"/>
              </c:ext>
            </c:extLst>
          </c:dPt>
          <c:dPt>
            <c:idx val="4"/>
            <c:bubble3D val="0"/>
            <c:spPr>
              <a:solidFill>
                <a:schemeClr val="accent1"/>
              </a:solidFill>
              <a:ln w="9525">
                <a:solidFill>
                  <a:schemeClr val="tx1"/>
                </a:solidFill>
              </a:ln>
              <a:effectLst/>
            </c:spPr>
            <c:extLst>
              <c:ext xmlns:c16="http://schemas.microsoft.com/office/drawing/2014/chart" uri="{C3380CC4-5D6E-409C-BE32-E72D297353CC}">
                <c16:uniqueId val="{00000009-7C31-44F5-A3E8-F6C3C75193BB}"/>
              </c:ext>
            </c:extLst>
          </c:dPt>
          <c:dPt>
            <c:idx val="5"/>
            <c:bubble3D val="0"/>
            <c:spPr>
              <a:solidFill>
                <a:schemeClr val="accent6">
                  <a:lumMod val="50000"/>
                </a:schemeClr>
              </a:solidFill>
              <a:ln w="9525">
                <a:solidFill>
                  <a:schemeClr val="tx1"/>
                </a:solidFill>
              </a:ln>
              <a:effectLst/>
            </c:spPr>
            <c:extLst>
              <c:ext xmlns:c16="http://schemas.microsoft.com/office/drawing/2014/chart" uri="{C3380CC4-5D6E-409C-BE32-E72D297353CC}">
                <c16:uniqueId val="{0000000B-7C31-44F5-A3E8-F6C3C75193BB}"/>
              </c:ext>
            </c:extLst>
          </c:dPt>
          <c:dLbls>
            <c:dLbl>
              <c:idx val="5"/>
              <c:delete val="1"/>
              <c:extLst>
                <c:ext xmlns:c15="http://schemas.microsoft.com/office/drawing/2012/chart" uri="{CE6537A1-D6FC-4f65-9D91-7224C49458BB}"/>
                <c:ext xmlns:c16="http://schemas.microsoft.com/office/drawing/2014/chart" uri="{C3380CC4-5D6E-409C-BE32-E72D297353CC}">
                  <c16:uniqueId val="{0000000B-7C31-44F5-A3E8-F6C3C75193B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rgbClr val="000000"/>
                  </a:solidFill>
                  <a:round/>
                </a:ln>
                <a:effectLst/>
              </c:spPr>
            </c:leaderLines>
            <c:extLst>
              <c:ext xmlns:c15="http://schemas.microsoft.com/office/drawing/2012/chart" uri="{CE6537A1-D6FC-4f65-9D91-7224C49458BB}"/>
            </c:extLst>
          </c:dLbls>
          <c:cat>
            <c:strRef>
              <c:f>Sheet1!$A$2:$A$7</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Sheet1!$B$2:$B$7</c:f>
              <c:numCache>
                <c:formatCode>General</c:formatCode>
                <c:ptCount val="6"/>
                <c:pt idx="0">
                  <c:v>4.0000000000000001E-3</c:v>
                </c:pt>
                <c:pt idx="1">
                  <c:v>1.21E-2</c:v>
                </c:pt>
                <c:pt idx="2">
                  <c:v>0.3992</c:v>
                </c:pt>
                <c:pt idx="3">
                  <c:v>0.2823</c:v>
                </c:pt>
                <c:pt idx="4">
                  <c:v>0.2661</c:v>
                </c:pt>
                <c:pt idx="5">
                  <c:v>3.6299999999999999E-2</c:v>
                </c:pt>
              </c:numCache>
            </c:numRef>
          </c:val>
          <c:extLst>
            <c:ext xmlns:c16="http://schemas.microsoft.com/office/drawing/2014/chart" uri="{C3380CC4-5D6E-409C-BE32-E72D297353CC}">
              <c16:uniqueId val="{0000000C-7C31-44F5-A3E8-F6C3C75193BB}"/>
            </c:ext>
          </c:extLst>
        </c:ser>
        <c:dLbls>
          <c:dLblPos val="outEnd"/>
          <c:showLegendKey val="0"/>
          <c:showVal val="1"/>
          <c:showCatName val="0"/>
          <c:showSerName val="0"/>
          <c:showPercent val="0"/>
          <c:showBubbleSize val="0"/>
          <c:showLeaderLines val="1"/>
        </c:dLbls>
        <c:firstSliceAng val="0"/>
      </c:pieChart>
      <c:spPr>
        <a:noFill/>
        <a:ln w="9525">
          <a:noFill/>
        </a:ln>
        <a:effectLst/>
      </c:spPr>
    </c:plotArea>
    <c:legend>
      <c:legendPos val="r"/>
      <c:layout>
        <c:manualLayout>
          <c:xMode val="edge"/>
          <c:yMode val="edge"/>
          <c:x val="0.55380558387781043"/>
          <c:y val="0.20141129763364551"/>
          <c:w val="0.35387696931153256"/>
          <c:h val="0.59966772455789508"/>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rgbClr val="000000"/>
                </a:solidFill>
                <a:latin typeface="Arial" panose="020B0604020202020204" pitchFamily="34" charset="0"/>
                <a:ea typeface="+mn-ea"/>
                <a:cs typeface="Arial" panose="020B0604020202020204" pitchFamily="34" charset="0"/>
              </a:defRPr>
            </a:pPr>
            <a:r>
              <a:rPr lang="en-US" dirty="0"/>
              <a:t>Women=56</a:t>
            </a:r>
          </a:p>
          <a:p>
            <a:pPr>
              <a:defRPr b="1">
                <a:solidFill>
                  <a:srgbClr val="000000"/>
                </a:solidFill>
                <a:latin typeface="Arial" panose="020B0604020202020204" pitchFamily="34" charset="0"/>
                <a:cs typeface="Arial" panose="020B0604020202020204" pitchFamily="34" charset="0"/>
              </a:defRPr>
            </a:pPr>
            <a:endParaRPr lang="en-US" dirty="0"/>
          </a:p>
        </c:rich>
      </c:tx>
      <c:layout>
        <c:manualLayout>
          <c:xMode val="edge"/>
          <c:yMode val="edge"/>
          <c:x val="0.3878598810911984"/>
          <c:y val="0"/>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26285710248582222"/>
          <c:y val="0.18363657608556966"/>
          <c:w val="0.51840281110428932"/>
          <c:h val="0.80271783583121914"/>
        </c:manualLayout>
      </c:layout>
      <c:pieChart>
        <c:varyColors val="1"/>
        <c:ser>
          <c:idx val="0"/>
          <c:order val="0"/>
          <c:tx>
            <c:strRef>
              <c:f>Sheet1!$B$1</c:f>
              <c:strCache>
                <c:ptCount val="1"/>
                <c:pt idx="0">
                  <c:v>Women</c:v>
                </c:pt>
              </c:strCache>
            </c:strRef>
          </c:tx>
          <c:spPr>
            <a:ln w="9525">
              <a:solidFill>
                <a:schemeClr val="tx1"/>
              </a:solidFill>
            </a:ln>
          </c:spPr>
          <c:dPt>
            <c:idx val="0"/>
            <c:bubble3D val="0"/>
            <c:spPr>
              <a:solidFill>
                <a:schemeClr val="bg1">
                  <a:lumMod val="50000"/>
                </a:schemeClr>
              </a:solidFill>
              <a:ln w="9525">
                <a:solidFill>
                  <a:schemeClr val="tx1"/>
                </a:solidFill>
              </a:ln>
              <a:effectLst/>
            </c:spPr>
            <c:extLst>
              <c:ext xmlns:c16="http://schemas.microsoft.com/office/drawing/2014/chart" uri="{C3380CC4-5D6E-409C-BE32-E72D297353CC}">
                <c16:uniqueId val="{00000001-25B9-4BA8-A2FA-992539FA2D00}"/>
              </c:ext>
            </c:extLst>
          </c:dPt>
          <c:dPt>
            <c:idx val="1"/>
            <c:bubble3D val="0"/>
            <c:spPr>
              <a:solidFill>
                <a:schemeClr val="accent4"/>
              </a:solidFill>
              <a:ln w="9525">
                <a:solidFill>
                  <a:schemeClr val="tx1"/>
                </a:solidFill>
              </a:ln>
              <a:effectLst/>
            </c:spPr>
            <c:extLst>
              <c:ext xmlns:c16="http://schemas.microsoft.com/office/drawing/2014/chart" uri="{C3380CC4-5D6E-409C-BE32-E72D297353CC}">
                <c16:uniqueId val="{00000003-25B9-4BA8-A2FA-992539FA2D00}"/>
              </c:ext>
            </c:extLst>
          </c:dPt>
          <c:dPt>
            <c:idx val="2"/>
            <c:bubble3D val="0"/>
            <c:spPr>
              <a:solidFill>
                <a:srgbClr val="00B0F0"/>
              </a:solidFill>
              <a:ln w="9525">
                <a:solidFill>
                  <a:schemeClr val="tx1"/>
                </a:solidFill>
              </a:ln>
              <a:effectLst/>
            </c:spPr>
            <c:extLst>
              <c:ext xmlns:c16="http://schemas.microsoft.com/office/drawing/2014/chart" uri="{C3380CC4-5D6E-409C-BE32-E72D297353CC}">
                <c16:uniqueId val="{00000005-25B9-4BA8-A2FA-992539FA2D00}"/>
              </c:ext>
            </c:extLst>
          </c:dPt>
          <c:dPt>
            <c:idx val="3"/>
            <c:bubble3D val="0"/>
            <c:spPr>
              <a:solidFill>
                <a:srgbClr val="522358"/>
              </a:solidFill>
              <a:ln w="9525">
                <a:solidFill>
                  <a:schemeClr val="tx1"/>
                </a:solidFill>
              </a:ln>
              <a:effectLst/>
            </c:spPr>
            <c:extLst>
              <c:ext xmlns:c16="http://schemas.microsoft.com/office/drawing/2014/chart" uri="{C3380CC4-5D6E-409C-BE32-E72D297353CC}">
                <c16:uniqueId val="{00000007-25B9-4BA8-A2FA-992539FA2D00}"/>
              </c:ext>
            </c:extLst>
          </c:dPt>
          <c:dPt>
            <c:idx val="4"/>
            <c:bubble3D val="0"/>
            <c:spPr>
              <a:solidFill>
                <a:schemeClr val="accent1"/>
              </a:solidFill>
              <a:ln w="9525">
                <a:solidFill>
                  <a:schemeClr val="tx1"/>
                </a:solidFill>
              </a:ln>
              <a:effectLst/>
            </c:spPr>
            <c:extLst>
              <c:ext xmlns:c16="http://schemas.microsoft.com/office/drawing/2014/chart" uri="{C3380CC4-5D6E-409C-BE32-E72D297353CC}">
                <c16:uniqueId val="{00000009-25B9-4BA8-A2FA-992539FA2D00}"/>
              </c:ext>
            </c:extLst>
          </c:dPt>
          <c:dPt>
            <c:idx val="5"/>
            <c:bubble3D val="0"/>
            <c:spPr>
              <a:solidFill>
                <a:schemeClr val="accent6">
                  <a:lumMod val="50000"/>
                </a:schemeClr>
              </a:solidFill>
              <a:ln w="9525">
                <a:solidFill>
                  <a:schemeClr val="tx1"/>
                </a:solidFill>
              </a:ln>
              <a:effectLst/>
            </c:spPr>
            <c:extLst>
              <c:ext xmlns:c16="http://schemas.microsoft.com/office/drawing/2014/chart" uri="{C3380CC4-5D6E-409C-BE32-E72D297353CC}">
                <c16:uniqueId val="{0000000B-25B9-4BA8-A2FA-992539FA2D00}"/>
              </c:ext>
            </c:extLst>
          </c:dPt>
          <c:dLbls>
            <c:dLbl>
              <c:idx val="0"/>
              <c:layout>
                <c:manualLayout>
                  <c:x val="-1.0235175989541071E-2"/>
                  <c:y val="1.26619238398899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B9-4BA8-A2FA-992539FA2D00}"/>
                </c:ext>
              </c:extLst>
            </c:dLbl>
            <c:dLbl>
              <c:idx val="1"/>
              <c:layout>
                <c:manualLayout>
                  <c:x val="1.9902224107748809E-2"/>
                  <c:y val="1.56045895377557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B9-4BA8-A2FA-992539FA2D00}"/>
                </c:ext>
              </c:extLst>
            </c:dLbl>
            <c:dLbl>
              <c:idx val="3"/>
              <c:layout>
                <c:manualLayout>
                  <c:x val="1.3396927353556297E-2"/>
                  <c:y val="8.6915412127650717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5B9-4BA8-A2FA-992539FA2D00}"/>
                </c:ext>
              </c:extLst>
            </c:dLbl>
            <c:dLbl>
              <c:idx val="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5B9-4BA8-A2FA-992539FA2D00}"/>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rgbClr val="000000"/>
                  </a:solidFill>
                  <a:round/>
                </a:ln>
                <a:effectLst/>
              </c:spPr>
            </c:leaderLines>
            <c:extLst>
              <c:ext xmlns:c15="http://schemas.microsoft.com/office/drawing/2012/chart" uri="{CE6537A1-D6FC-4f65-9D91-7224C49458BB}"/>
            </c:extLst>
          </c:dLbls>
          <c:cat>
            <c:strRef>
              <c:f>Sheet1!$A$2:$A$7</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Sheet1!$B$2:$B$7</c:f>
              <c:numCache>
                <c:formatCode>0%</c:formatCode>
                <c:ptCount val="6"/>
                <c:pt idx="0">
                  <c:v>0.04</c:v>
                </c:pt>
                <c:pt idx="1">
                  <c:v>0</c:v>
                </c:pt>
                <c:pt idx="2">
                  <c:v>0.56999999999999995</c:v>
                </c:pt>
                <c:pt idx="3">
                  <c:v>0.13</c:v>
                </c:pt>
                <c:pt idx="4">
                  <c:v>0.25</c:v>
                </c:pt>
                <c:pt idx="5">
                  <c:v>0.02</c:v>
                </c:pt>
              </c:numCache>
            </c:numRef>
          </c:val>
          <c:extLst>
            <c:ext xmlns:c16="http://schemas.microsoft.com/office/drawing/2014/chart" uri="{C3380CC4-5D6E-409C-BE32-E72D297353CC}">
              <c16:uniqueId val="{0000000C-25B9-4BA8-A2FA-992539FA2D00}"/>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3223157405366"/>
          <c:y val="7.9218524947372304E-2"/>
          <c:w val="0.87566607460035528"/>
          <c:h val="0.73445434223581274"/>
        </c:manualLayout>
      </c:layout>
      <c:barChart>
        <c:barDir val="col"/>
        <c:grouping val="clustered"/>
        <c:varyColors val="0"/>
        <c:ser>
          <c:idx val="0"/>
          <c:order val="0"/>
          <c:tx>
            <c:strRef>
              <c:f>Sheet1!$A$2</c:f>
              <c:strCache>
                <c:ptCount val="1"/>
                <c:pt idx="0">
                  <c:v>Men</c:v>
                </c:pt>
              </c:strCache>
            </c:strRef>
          </c:tx>
          <c:spPr>
            <a:solidFill>
              <a:schemeClr val="accent3">
                <a:lumMod val="60000"/>
                <a:lumOff val="40000"/>
              </a:schemeClr>
            </a:solidFill>
          </c:spPr>
          <c:invertIfNegative val="0"/>
          <c:dPt>
            <c:idx val="19"/>
            <c:invertIfNegative val="0"/>
            <c:bubble3D val="0"/>
            <c:extLst>
              <c:ext xmlns:c16="http://schemas.microsoft.com/office/drawing/2014/chart" uri="{C3380CC4-5D6E-409C-BE32-E72D297353CC}">
                <c16:uniqueId val="{00000000-8E8C-4CE2-BF48-4BCC00C396AD}"/>
              </c:ext>
            </c:extLst>
          </c:dPt>
          <c:dLbls>
            <c:dLbl>
              <c:idx val="0"/>
              <c:delete val="1"/>
              <c:extLst>
                <c:ext xmlns:c15="http://schemas.microsoft.com/office/drawing/2012/chart" uri="{CE6537A1-D6FC-4f65-9D91-7224C49458BB}"/>
                <c:ext xmlns:c16="http://schemas.microsoft.com/office/drawing/2014/chart" uri="{C3380CC4-5D6E-409C-BE32-E72D297353CC}">
                  <c16:uniqueId val="{00000001-8E8C-4CE2-BF48-4BCC00C396AD}"/>
                </c:ext>
              </c:extLst>
            </c:dLbl>
            <c:dLbl>
              <c:idx val="1"/>
              <c:delete val="1"/>
              <c:extLst>
                <c:ext xmlns:c15="http://schemas.microsoft.com/office/drawing/2012/chart" uri="{CE6537A1-D6FC-4f65-9D91-7224C49458BB}"/>
                <c:ext xmlns:c16="http://schemas.microsoft.com/office/drawing/2014/chart" uri="{C3380CC4-5D6E-409C-BE32-E72D297353CC}">
                  <c16:uniqueId val="{00000002-8E8C-4CE2-BF48-4BCC00C396AD}"/>
                </c:ext>
              </c:extLst>
            </c:dLbl>
            <c:dLbl>
              <c:idx val="2"/>
              <c:delete val="1"/>
              <c:extLst>
                <c:ext xmlns:c15="http://schemas.microsoft.com/office/drawing/2012/chart" uri="{CE6537A1-D6FC-4f65-9D91-7224C49458BB}"/>
                <c:ext xmlns:c16="http://schemas.microsoft.com/office/drawing/2014/chart" uri="{C3380CC4-5D6E-409C-BE32-E72D297353CC}">
                  <c16:uniqueId val="{00000003-8E8C-4CE2-BF48-4BCC00C396AD}"/>
                </c:ext>
              </c:extLst>
            </c:dLbl>
            <c:dLbl>
              <c:idx val="3"/>
              <c:delete val="1"/>
              <c:extLst>
                <c:ext xmlns:c15="http://schemas.microsoft.com/office/drawing/2012/chart" uri="{CE6537A1-D6FC-4f65-9D91-7224C49458BB}"/>
                <c:ext xmlns:c16="http://schemas.microsoft.com/office/drawing/2014/chart" uri="{C3380CC4-5D6E-409C-BE32-E72D297353CC}">
                  <c16:uniqueId val="{00000004-8E8C-4CE2-BF48-4BCC00C396AD}"/>
                </c:ext>
              </c:extLst>
            </c:dLbl>
            <c:dLbl>
              <c:idx val="4"/>
              <c:delete val="1"/>
              <c:extLst>
                <c:ext xmlns:c15="http://schemas.microsoft.com/office/drawing/2012/chart" uri="{CE6537A1-D6FC-4f65-9D91-7224C49458BB}"/>
                <c:ext xmlns:c16="http://schemas.microsoft.com/office/drawing/2014/chart" uri="{C3380CC4-5D6E-409C-BE32-E72D297353CC}">
                  <c16:uniqueId val="{00000005-8E8C-4CE2-BF48-4BCC00C396AD}"/>
                </c:ext>
              </c:extLst>
            </c:dLbl>
            <c:dLbl>
              <c:idx val="5"/>
              <c:delete val="1"/>
              <c:extLst>
                <c:ext xmlns:c15="http://schemas.microsoft.com/office/drawing/2012/chart" uri="{CE6537A1-D6FC-4f65-9D91-7224C49458BB}"/>
                <c:ext xmlns:c16="http://schemas.microsoft.com/office/drawing/2014/chart" uri="{C3380CC4-5D6E-409C-BE32-E72D297353CC}">
                  <c16:uniqueId val="{00000006-8E8C-4CE2-BF48-4BCC00C396AD}"/>
                </c:ext>
              </c:extLst>
            </c:dLbl>
            <c:dLbl>
              <c:idx val="6"/>
              <c:delete val="1"/>
              <c:extLst>
                <c:ext xmlns:c15="http://schemas.microsoft.com/office/drawing/2012/chart" uri="{CE6537A1-D6FC-4f65-9D91-7224C49458BB}"/>
                <c:ext xmlns:c16="http://schemas.microsoft.com/office/drawing/2014/chart" uri="{C3380CC4-5D6E-409C-BE32-E72D297353CC}">
                  <c16:uniqueId val="{00000007-8E8C-4CE2-BF48-4BCC00C396AD}"/>
                </c:ext>
              </c:extLst>
            </c:dLbl>
            <c:dLbl>
              <c:idx val="7"/>
              <c:delete val="1"/>
              <c:extLst>
                <c:ext xmlns:c15="http://schemas.microsoft.com/office/drawing/2012/chart" uri="{CE6537A1-D6FC-4f65-9D91-7224C49458BB}"/>
                <c:ext xmlns:c16="http://schemas.microsoft.com/office/drawing/2014/chart" uri="{C3380CC4-5D6E-409C-BE32-E72D297353CC}">
                  <c16:uniqueId val="{00000008-8E8C-4CE2-BF48-4BCC00C396AD}"/>
                </c:ext>
              </c:extLst>
            </c:dLbl>
            <c:dLbl>
              <c:idx val="8"/>
              <c:delete val="1"/>
              <c:extLst>
                <c:ext xmlns:c15="http://schemas.microsoft.com/office/drawing/2012/chart" uri="{CE6537A1-D6FC-4f65-9D91-7224C49458BB}"/>
                <c:ext xmlns:c16="http://schemas.microsoft.com/office/drawing/2014/chart" uri="{C3380CC4-5D6E-409C-BE32-E72D297353CC}">
                  <c16:uniqueId val="{00000009-8E8C-4CE2-BF48-4BCC00C396AD}"/>
                </c:ext>
              </c:extLst>
            </c:dLbl>
            <c:dLbl>
              <c:idx val="9"/>
              <c:delete val="1"/>
              <c:extLst>
                <c:ext xmlns:c15="http://schemas.microsoft.com/office/drawing/2012/chart" uri="{CE6537A1-D6FC-4f65-9D91-7224C49458BB}"/>
                <c:ext xmlns:c16="http://schemas.microsoft.com/office/drawing/2014/chart" uri="{C3380CC4-5D6E-409C-BE32-E72D297353CC}">
                  <c16:uniqueId val="{0000000A-8E8C-4CE2-BF48-4BCC00C396AD}"/>
                </c:ext>
              </c:extLst>
            </c:dLbl>
            <c:dLbl>
              <c:idx val="10"/>
              <c:delete val="1"/>
              <c:extLst>
                <c:ext xmlns:c15="http://schemas.microsoft.com/office/drawing/2012/chart" uri="{CE6537A1-D6FC-4f65-9D91-7224C49458BB}"/>
                <c:ext xmlns:c16="http://schemas.microsoft.com/office/drawing/2014/chart" uri="{C3380CC4-5D6E-409C-BE32-E72D297353CC}">
                  <c16:uniqueId val="{0000000B-8E8C-4CE2-BF48-4BCC00C396AD}"/>
                </c:ext>
              </c:extLst>
            </c:dLbl>
            <c:dLbl>
              <c:idx val="11"/>
              <c:delete val="1"/>
              <c:extLst>
                <c:ext xmlns:c15="http://schemas.microsoft.com/office/drawing/2012/chart" uri="{CE6537A1-D6FC-4f65-9D91-7224C49458BB}"/>
                <c:ext xmlns:c16="http://schemas.microsoft.com/office/drawing/2014/chart" uri="{C3380CC4-5D6E-409C-BE32-E72D297353CC}">
                  <c16:uniqueId val="{0000000C-8E8C-4CE2-BF48-4BCC00C396AD}"/>
                </c:ext>
              </c:extLst>
            </c:dLbl>
            <c:dLbl>
              <c:idx val="12"/>
              <c:delete val="1"/>
              <c:extLst>
                <c:ext xmlns:c15="http://schemas.microsoft.com/office/drawing/2012/chart" uri="{CE6537A1-D6FC-4f65-9D91-7224C49458BB}"/>
                <c:ext xmlns:c16="http://schemas.microsoft.com/office/drawing/2014/chart" uri="{C3380CC4-5D6E-409C-BE32-E72D297353CC}">
                  <c16:uniqueId val="{0000000D-8E8C-4CE2-BF48-4BCC00C396AD}"/>
                </c:ext>
              </c:extLst>
            </c:dLbl>
            <c:dLbl>
              <c:idx val="13"/>
              <c:delete val="1"/>
              <c:extLst>
                <c:ext xmlns:c15="http://schemas.microsoft.com/office/drawing/2012/chart" uri="{CE6537A1-D6FC-4f65-9D91-7224C49458BB}"/>
                <c:ext xmlns:c16="http://schemas.microsoft.com/office/drawing/2014/chart" uri="{C3380CC4-5D6E-409C-BE32-E72D297353CC}">
                  <c16:uniqueId val="{0000000E-8E8C-4CE2-BF48-4BCC00C396AD}"/>
                </c:ext>
              </c:extLst>
            </c:dLbl>
            <c:dLbl>
              <c:idx val="14"/>
              <c:delete val="1"/>
              <c:extLst>
                <c:ext xmlns:c15="http://schemas.microsoft.com/office/drawing/2012/chart" uri="{CE6537A1-D6FC-4f65-9D91-7224C49458BB}"/>
                <c:ext xmlns:c16="http://schemas.microsoft.com/office/drawing/2014/chart" uri="{C3380CC4-5D6E-409C-BE32-E72D297353CC}">
                  <c16:uniqueId val="{0000000F-8E8C-4CE2-BF48-4BCC00C396AD}"/>
                </c:ext>
              </c:extLst>
            </c:dLbl>
            <c:dLbl>
              <c:idx val="15"/>
              <c:delete val="1"/>
              <c:extLst>
                <c:ext xmlns:c15="http://schemas.microsoft.com/office/drawing/2012/chart" uri="{CE6537A1-D6FC-4f65-9D91-7224C49458BB}"/>
                <c:ext xmlns:c16="http://schemas.microsoft.com/office/drawing/2014/chart" uri="{C3380CC4-5D6E-409C-BE32-E72D297353CC}">
                  <c16:uniqueId val="{00000010-8E8C-4CE2-BF48-4BCC00C396AD}"/>
                </c:ext>
              </c:extLst>
            </c:dLbl>
            <c:dLbl>
              <c:idx val="16"/>
              <c:delete val="1"/>
              <c:extLst>
                <c:ext xmlns:c15="http://schemas.microsoft.com/office/drawing/2012/chart" uri="{CE6537A1-D6FC-4f65-9D91-7224C49458BB}"/>
                <c:ext xmlns:c16="http://schemas.microsoft.com/office/drawing/2014/chart" uri="{C3380CC4-5D6E-409C-BE32-E72D297353CC}">
                  <c16:uniqueId val="{00000011-8E8C-4CE2-BF48-4BCC00C396AD}"/>
                </c:ext>
              </c:extLst>
            </c:dLbl>
            <c:dLbl>
              <c:idx val="17"/>
              <c:delete val="1"/>
              <c:extLst>
                <c:ext xmlns:c15="http://schemas.microsoft.com/office/drawing/2012/chart" uri="{CE6537A1-D6FC-4f65-9D91-7224C49458BB}"/>
                <c:ext xmlns:c16="http://schemas.microsoft.com/office/drawing/2014/chart" uri="{C3380CC4-5D6E-409C-BE32-E72D297353CC}">
                  <c16:uniqueId val="{00000012-8E8C-4CE2-BF48-4BCC00C396AD}"/>
                </c:ext>
              </c:extLst>
            </c:dLbl>
            <c:dLbl>
              <c:idx val="18"/>
              <c:delete val="1"/>
              <c:extLst>
                <c:ext xmlns:c15="http://schemas.microsoft.com/office/drawing/2012/chart" uri="{CE6537A1-D6FC-4f65-9D91-7224C49458BB}"/>
                <c:ext xmlns:c16="http://schemas.microsoft.com/office/drawing/2014/chart" uri="{C3380CC4-5D6E-409C-BE32-E72D297353CC}">
                  <c16:uniqueId val="{00000013-8E8C-4CE2-BF48-4BCC00C396AD}"/>
                </c:ext>
              </c:extLst>
            </c:dLbl>
            <c:dLbl>
              <c:idx val="19"/>
              <c:delete val="1"/>
              <c:extLst>
                <c:ext xmlns:c15="http://schemas.microsoft.com/office/drawing/2012/chart" uri="{CE6537A1-D6FC-4f65-9D91-7224C49458BB}"/>
                <c:ext xmlns:c16="http://schemas.microsoft.com/office/drawing/2014/chart" uri="{C3380CC4-5D6E-409C-BE32-E72D297353CC}">
                  <c16:uniqueId val="{00000000-8E8C-4CE2-BF48-4BCC00C396AD}"/>
                </c:ext>
              </c:extLst>
            </c:dLbl>
            <c:dLbl>
              <c:idx val="20"/>
              <c:delete val="1"/>
              <c:extLst>
                <c:ext xmlns:c15="http://schemas.microsoft.com/office/drawing/2012/chart" uri="{CE6537A1-D6FC-4f65-9D91-7224C49458BB}"/>
                <c:ext xmlns:c16="http://schemas.microsoft.com/office/drawing/2014/chart" uri="{C3380CC4-5D6E-409C-BE32-E72D297353CC}">
                  <c16:uniqueId val="{00000014-8E8C-4CE2-BF48-4BCC00C396AD}"/>
                </c:ext>
              </c:extLst>
            </c:dLbl>
            <c:dLbl>
              <c:idx val="21"/>
              <c:delete val="1"/>
              <c:extLst>
                <c:ext xmlns:c15="http://schemas.microsoft.com/office/drawing/2012/chart" uri="{CE6537A1-D6FC-4f65-9D91-7224C49458BB}"/>
                <c:ext xmlns:c16="http://schemas.microsoft.com/office/drawing/2014/chart" uri="{C3380CC4-5D6E-409C-BE32-E72D297353CC}">
                  <c16:uniqueId val="{00000015-8E8C-4CE2-BF48-4BCC00C396AD}"/>
                </c:ext>
              </c:extLst>
            </c:dLbl>
            <c:dLbl>
              <c:idx val="22"/>
              <c:delete val="1"/>
              <c:extLst>
                <c:ext xmlns:c15="http://schemas.microsoft.com/office/drawing/2012/chart" uri="{CE6537A1-D6FC-4f65-9D91-7224C49458BB}"/>
                <c:ext xmlns:c16="http://schemas.microsoft.com/office/drawing/2014/chart" uri="{C3380CC4-5D6E-409C-BE32-E72D297353CC}">
                  <c16:uniqueId val="{00000002-CC38-457A-A499-96FD48EF3674}"/>
                </c:ext>
              </c:extLst>
            </c:dLbl>
            <c:numFmt formatCode="0%" sourceLinked="0"/>
            <c:spPr>
              <a:noFill/>
              <a:ln>
                <a:noFill/>
              </a:ln>
              <a:effectLst/>
            </c:spPr>
            <c:txPr>
              <a:bodyPr wrap="square" lIns="38100" tIns="19050" rIns="38100" bIns="19050" anchor="ctr">
                <a:spAutoFit/>
              </a:bodyPr>
              <a:lstStyle/>
              <a:p>
                <a:pPr>
                  <a:defRPr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Sheet1!$B$1:$Y$1</c:f>
              <c:strCache>
                <c:ptCount val="24"/>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c:v>
                </c:pt>
                <c:pt idx="21">
                  <c:v>2022</c:v>
                </c:pt>
                <c:pt idx="22">
                  <c:v>2023</c:v>
                </c:pt>
                <c:pt idx="23">
                  <c:v>2024</c:v>
                </c:pt>
              </c:strCache>
            </c:strRef>
          </c:cat>
          <c:val>
            <c:numRef>
              <c:f>Sheet1!$B$2:$Y$2</c:f>
              <c:numCache>
                <c:formatCode>0.0%</c:formatCode>
                <c:ptCount val="24"/>
                <c:pt idx="0">
                  <c:v>7.7393075356415472E-2</c:v>
                </c:pt>
                <c:pt idx="1">
                  <c:v>9.4155844155844159E-2</c:v>
                </c:pt>
                <c:pt idx="2">
                  <c:v>0.19521912350597609</c:v>
                </c:pt>
                <c:pt idx="3">
                  <c:v>0.24584717607973422</c:v>
                </c:pt>
                <c:pt idx="4">
                  <c:v>0.2949438202247191</c:v>
                </c:pt>
                <c:pt idx="5">
                  <c:v>0.32451923076923078</c:v>
                </c:pt>
                <c:pt idx="6">
                  <c:v>0.37681159420289856</c:v>
                </c:pt>
                <c:pt idx="7">
                  <c:v>0.42165898617511521</c:v>
                </c:pt>
                <c:pt idx="8">
                  <c:v>0.41087613293051362</c:v>
                </c:pt>
                <c:pt idx="9">
                  <c:v>0.44714038128249567</c:v>
                </c:pt>
                <c:pt idx="10">
                  <c:v>0.48275862068965519</c:v>
                </c:pt>
                <c:pt idx="11">
                  <c:v>0.48490945674044267</c:v>
                </c:pt>
                <c:pt idx="12">
                  <c:v>0.46101694915254238</c:v>
                </c:pt>
                <c:pt idx="13">
                  <c:v>0.48973305954825463</c:v>
                </c:pt>
                <c:pt idx="14">
                  <c:v>0.49517490952955368</c:v>
                </c:pt>
                <c:pt idx="15">
                  <c:v>0.50857843137254899</c:v>
                </c:pt>
                <c:pt idx="16">
                  <c:v>0.45200000000000001</c:v>
                </c:pt>
                <c:pt idx="17">
                  <c:v>0.48499999999999999</c:v>
                </c:pt>
                <c:pt idx="18">
                  <c:v>0.48399999999999999</c:v>
                </c:pt>
                <c:pt idx="19">
                  <c:v>0.375</c:v>
                </c:pt>
                <c:pt idx="20">
                  <c:v>0.39400000000000002</c:v>
                </c:pt>
                <c:pt idx="21" formatCode="0.00%">
                  <c:v>0.35299999999999998</c:v>
                </c:pt>
                <c:pt idx="22" formatCode="0.00%">
                  <c:v>0.36099999999999999</c:v>
                </c:pt>
                <c:pt idx="23" formatCode="0.00%">
                  <c:v>0.36799999999999999</c:v>
                </c:pt>
              </c:numCache>
            </c:numRef>
          </c:val>
          <c:extLst>
            <c:ext xmlns:c16="http://schemas.microsoft.com/office/drawing/2014/chart" uri="{C3380CC4-5D6E-409C-BE32-E72D297353CC}">
              <c16:uniqueId val="{00000016-8E8C-4CE2-BF48-4BCC00C396AD}"/>
            </c:ext>
          </c:extLst>
        </c:ser>
        <c:ser>
          <c:idx val="1"/>
          <c:order val="1"/>
          <c:tx>
            <c:strRef>
              <c:f>Sheet1!$A$3</c:f>
              <c:strCache>
                <c:ptCount val="1"/>
                <c:pt idx="0">
                  <c:v>Women</c:v>
                </c:pt>
              </c:strCache>
            </c:strRef>
          </c:tx>
          <c:spPr>
            <a:solidFill>
              <a:schemeClr val="accent5">
                <a:lumMod val="75000"/>
              </a:schemeClr>
            </a:solidFill>
          </c:spPr>
          <c:invertIfNegative val="0"/>
          <c:dPt>
            <c:idx val="19"/>
            <c:invertIfNegative val="0"/>
            <c:bubble3D val="0"/>
            <c:extLst>
              <c:ext xmlns:c16="http://schemas.microsoft.com/office/drawing/2014/chart" uri="{C3380CC4-5D6E-409C-BE32-E72D297353CC}">
                <c16:uniqueId val="{00000017-8E8C-4CE2-BF48-4BCC00C396AD}"/>
              </c:ext>
            </c:extLst>
          </c:dPt>
          <c:dLbls>
            <c:dLbl>
              <c:idx val="0"/>
              <c:delete val="1"/>
              <c:extLst>
                <c:ext xmlns:c15="http://schemas.microsoft.com/office/drawing/2012/chart" uri="{CE6537A1-D6FC-4f65-9D91-7224C49458BB}"/>
                <c:ext xmlns:c16="http://schemas.microsoft.com/office/drawing/2014/chart" uri="{C3380CC4-5D6E-409C-BE32-E72D297353CC}">
                  <c16:uniqueId val="{00000018-8E8C-4CE2-BF48-4BCC00C396AD}"/>
                </c:ext>
              </c:extLst>
            </c:dLbl>
            <c:dLbl>
              <c:idx val="1"/>
              <c:delete val="1"/>
              <c:extLst>
                <c:ext xmlns:c15="http://schemas.microsoft.com/office/drawing/2012/chart" uri="{CE6537A1-D6FC-4f65-9D91-7224C49458BB}"/>
                <c:ext xmlns:c16="http://schemas.microsoft.com/office/drawing/2014/chart" uri="{C3380CC4-5D6E-409C-BE32-E72D297353CC}">
                  <c16:uniqueId val="{00000019-8E8C-4CE2-BF48-4BCC00C396AD}"/>
                </c:ext>
              </c:extLst>
            </c:dLbl>
            <c:dLbl>
              <c:idx val="2"/>
              <c:delete val="1"/>
              <c:extLst>
                <c:ext xmlns:c15="http://schemas.microsoft.com/office/drawing/2012/chart" uri="{CE6537A1-D6FC-4f65-9D91-7224C49458BB}"/>
                <c:ext xmlns:c16="http://schemas.microsoft.com/office/drawing/2014/chart" uri="{C3380CC4-5D6E-409C-BE32-E72D297353CC}">
                  <c16:uniqueId val="{0000001A-8E8C-4CE2-BF48-4BCC00C396AD}"/>
                </c:ext>
              </c:extLst>
            </c:dLbl>
            <c:dLbl>
              <c:idx val="3"/>
              <c:delete val="1"/>
              <c:extLst>
                <c:ext xmlns:c15="http://schemas.microsoft.com/office/drawing/2012/chart" uri="{CE6537A1-D6FC-4f65-9D91-7224C49458BB}"/>
                <c:ext xmlns:c16="http://schemas.microsoft.com/office/drawing/2014/chart" uri="{C3380CC4-5D6E-409C-BE32-E72D297353CC}">
                  <c16:uniqueId val="{0000001B-8E8C-4CE2-BF48-4BCC00C396AD}"/>
                </c:ext>
              </c:extLst>
            </c:dLbl>
            <c:dLbl>
              <c:idx val="4"/>
              <c:delete val="1"/>
              <c:extLst>
                <c:ext xmlns:c15="http://schemas.microsoft.com/office/drawing/2012/chart" uri="{CE6537A1-D6FC-4f65-9D91-7224C49458BB}"/>
                <c:ext xmlns:c16="http://schemas.microsoft.com/office/drawing/2014/chart" uri="{C3380CC4-5D6E-409C-BE32-E72D297353CC}">
                  <c16:uniqueId val="{0000001C-8E8C-4CE2-BF48-4BCC00C396AD}"/>
                </c:ext>
              </c:extLst>
            </c:dLbl>
            <c:dLbl>
              <c:idx val="5"/>
              <c:delete val="1"/>
              <c:extLst>
                <c:ext xmlns:c15="http://schemas.microsoft.com/office/drawing/2012/chart" uri="{CE6537A1-D6FC-4f65-9D91-7224C49458BB}">
                  <c15:layout>
                    <c:manualLayout>
                      <c:w val="5.1432432084124909E-2"/>
                      <c:h val="4.5995079948387502E-2"/>
                    </c:manualLayout>
                  </c15:layout>
                </c:ext>
                <c:ext xmlns:c16="http://schemas.microsoft.com/office/drawing/2014/chart" uri="{C3380CC4-5D6E-409C-BE32-E72D297353CC}">
                  <c16:uniqueId val="{0000001D-8E8C-4CE2-BF48-4BCC00C396AD}"/>
                </c:ext>
              </c:extLst>
            </c:dLbl>
            <c:dLbl>
              <c:idx val="6"/>
              <c:delete val="1"/>
              <c:extLst>
                <c:ext xmlns:c15="http://schemas.microsoft.com/office/drawing/2012/chart" uri="{CE6537A1-D6FC-4f65-9D91-7224C49458BB}"/>
                <c:ext xmlns:c16="http://schemas.microsoft.com/office/drawing/2014/chart" uri="{C3380CC4-5D6E-409C-BE32-E72D297353CC}">
                  <c16:uniqueId val="{0000001E-8E8C-4CE2-BF48-4BCC00C396AD}"/>
                </c:ext>
              </c:extLst>
            </c:dLbl>
            <c:dLbl>
              <c:idx val="7"/>
              <c:delete val="1"/>
              <c:extLst>
                <c:ext xmlns:c15="http://schemas.microsoft.com/office/drawing/2012/chart" uri="{CE6537A1-D6FC-4f65-9D91-7224C49458BB}"/>
                <c:ext xmlns:c16="http://schemas.microsoft.com/office/drawing/2014/chart" uri="{C3380CC4-5D6E-409C-BE32-E72D297353CC}">
                  <c16:uniqueId val="{0000001F-8E8C-4CE2-BF48-4BCC00C396AD}"/>
                </c:ext>
              </c:extLst>
            </c:dLbl>
            <c:dLbl>
              <c:idx val="8"/>
              <c:delete val="1"/>
              <c:extLst>
                <c:ext xmlns:c15="http://schemas.microsoft.com/office/drawing/2012/chart" uri="{CE6537A1-D6FC-4f65-9D91-7224C49458BB}"/>
                <c:ext xmlns:c16="http://schemas.microsoft.com/office/drawing/2014/chart" uri="{C3380CC4-5D6E-409C-BE32-E72D297353CC}">
                  <c16:uniqueId val="{00000020-8E8C-4CE2-BF48-4BCC00C396AD}"/>
                </c:ext>
              </c:extLst>
            </c:dLbl>
            <c:dLbl>
              <c:idx val="9"/>
              <c:delete val="1"/>
              <c:extLst>
                <c:ext xmlns:c15="http://schemas.microsoft.com/office/drawing/2012/chart" uri="{CE6537A1-D6FC-4f65-9D91-7224C49458BB}"/>
                <c:ext xmlns:c16="http://schemas.microsoft.com/office/drawing/2014/chart" uri="{C3380CC4-5D6E-409C-BE32-E72D297353CC}">
                  <c16:uniqueId val="{00000021-8E8C-4CE2-BF48-4BCC00C396AD}"/>
                </c:ext>
              </c:extLst>
            </c:dLbl>
            <c:dLbl>
              <c:idx val="10"/>
              <c:delete val="1"/>
              <c:extLst>
                <c:ext xmlns:c15="http://schemas.microsoft.com/office/drawing/2012/chart" uri="{CE6537A1-D6FC-4f65-9D91-7224C49458BB}"/>
                <c:ext xmlns:c16="http://schemas.microsoft.com/office/drawing/2014/chart" uri="{C3380CC4-5D6E-409C-BE32-E72D297353CC}">
                  <c16:uniqueId val="{00000022-8E8C-4CE2-BF48-4BCC00C396AD}"/>
                </c:ext>
              </c:extLst>
            </c:dLbl>
            <c:dLbl>
              <c:idx val="11"/>
              <c:delete val="1"/>
              <c:extLst>
                <c:ext xmlns:c15="http://schemas.microsoft.com/office/drawing/2012/chart" uri="{CE6537A1-D6FC-4f65-9D91-7224C49458BB}"/>
                <c:ext xmlns:c16="http://schemas.microsoft.com/office/drawing/2014/chart" uri="{C3380CC4-5D6E-409C-BE32-E72D297353CC}">
                  <c16:uniqueId val="{00000023-8E8C-4CE2-BF48-4BCC00C396AD}"/>
                </c:ext>
              </c:extLst>
            </c:dLbl>
            <c:dLbl>
              <c:idx val="12"/>
              <c:delete val="1"/>
              <c:extLst>
                <c:ext xmlns:c15="http://schemas.microsoft.com/office/drawing/2012/chart" uri="{CE6537A1-D6FC-4f65-9D91-7224C49458BB}"/>
                <c:ext xmlns:c16="http://schemas.microsoft.com/office/drawing/2014/chart" uri="{C3380CC4-5D6E-409C-BE32-E72D297353CC}">
                  <c16:uniqueId val="{00000024-8E8C-4CE2-BF48-4BCC00C396AD}"/>
                </c:ext>
              </c:extLst>
            </c:dLbl>
            <c:dLbl>
              <c:idx val="13"/>
              <c:delete val="1"/>
              <c:extLst>
                <c:ext xmlns:c15="http://schemas.microsoft.com/office/drawing/2012/chart" uri="{CE6537A1-D6FC-4f65-9D91-7224C49458BB}"/>
                <c:ext xmlns:c16="http://schemas.microsoft.com/office/drawing/2014/chart" uri="{C3380CC4-5D6E-409C-BE32-E72D297353CC}">
                  <c16:uniqueId val="{00000025-8E8C-4CE2-BF48-4BCC00C396AD}"/>
                </c:ext>
              </c:extLst>
            </c:dLbl>
            <c:dLbl>
              <c:idx val="14"/>
              <c:delete val="1"/>
              <c:extLst>
                <c:ext xmlns:c15="http://schemas.microsoft.com/office/drawing/2012/chart" uri="{CE6537A1-D6FC-4f65-9D91-7224C49458BB}"/>
                <c:ext xmlns:c16="http://schemas.microsoft.com/office/drawing/2014/chart" uri="{C3380CC4-5D6E-409C-BE32-E72D297353CC}">
                  <c16:uniqueId val="{00000026-8E8C-4CE2-BF48-4BCC00C396AD}"/>
                </c:ext>
              </c:extLst>
            </c:dLbl>
            <c:dLbl>
              <c:idx val="15"/>
              <c:delete val="1"/>
              <c:extLst>
                <c:ext xmlns:c15="http://schemas.microsoft.com/office/drawing/2012/chart" uri="{CE6537A1-D6FC-4f65-9D91-7224C49458BB}"/>
                <c:ext xmlns:c16="http://schemas.microsoft.com/office/drawing/2014/chart" uri="{C3380CC4-5D6E-409C-BE32-E72D297353CC}">
                  <c16:uniqueId val="{00000027-8E8C-4CE2-BF48-4BCC00C396AD}"/>
                </c:ext>
              </c:extLst>
            </c:dLbl>
            <c:dLbl>
              <c:idx val="16"/>
              <c:delete val="1"/>
              <c:extLst>
                <c:ext xmlns:c15="http://schemas.microsoft.com/office/drawing/2012/chart" uri="{CE6537A1-D6FC-4f65-9D91-7224C49458BB}"/>
                <c:ext xmlns:c16="http://schemas.microsoft.com/office/drawing/2014/chart" uri="{C3380CC4-5D6E-409C-BE32-E72D297353CC}">
                  <c16:uniqueId val="{00000028-8E8C-4CE2-BF48-4BCC00C396AD}"/>
                </c:ext>
              </c:extLst>
            </c:dLbl>
            <c:dLbl>
              <c:idx val="17"/>
              <c:delete val="1"/>
              <c:extLst>
                <c:ext xmlns:c15="http://schemas.microsoft.com/office/drawing/2012/chart" uri="{CE6537A1-D6FC-4f65-9D91-7224C49458BB}"/>
                <c:ext xmlns:c16="http://schemas.microsoft.com/office/drawing/2014/chart" uri="{C3380CC4-5D6E-409C-BE32-E72D297353CC}">
                  <c16:uniqueId val="{00000029-8E8C-4CE2-BF48-4BCC00C396AD}"/>
                </c:ext>
              </c:extLst>
            </c:dLbl>
            <c:dLbl>
              <c:idx val="18"/>
              <c:delete val="1"/>
              <c:extLst>
                <c:ext xmlns:c15="http://schemas.microsoft.com/office/drawing/2012/chart" uri="{CE6537A1-D6FC-4f65-9D91-7224C49458BB}"/>
                <c:ext xmlns:c16="http://schemas.microsoft.com/office/drawing/2014/chart" uri="{C3380CC4-5D6E-409C-BE32-E72D297353CC}">
                  <c16:uniqueId val="{0000002A-8E8C-4CE2-BF48-4BCC00C396AD}"/>
                </c:ext>
              </c:extLst>
            </c:dLbl>
            <c:dLbl>
              <c:idx val="19"/>
              <c:delete val="1"/>
              <c:extLst>
                <c:ext xmlns:c15="http://schemas.microsoft.com/office/drawing/2012/chart" uri="{CE6537A1-D6FC-4f65-9D91-7224C49458BB}"/>
                <c:ext xmlns:c16="http://schemas.microsoft.com/office/drawing/2014/chart" uri="{C3380CC4-5D6E-409C-BE32-E72D297353CC}">
                  <c16:uniqueId val="{00000017-8E8C-4CE2-BF48-4BCC00C396AD}"/>
                </c:ext>
              </c:extLst>
            </c:dLbl>
            <c:dLbl>
              <c:idx val="20"/>
              <c:delete val="1"/>
              <c:extLst>
                <c:ext xmlns:c15="http://schemas.microsoft.com/office/drawing/2012/chart" uri="{CE6537A1-D6FC-4f65-9D91-7224C49458BB}"/>
                <c:ext xmlns:c16="http://schemas.microsoft.com/office/drawing/2014/chart" uri="{C3380CC4-5D6E-409C-BE32-E72D297353CC}">
                  <c16:uniqueId val="{0000002B-8E8C-4CE2-BF48-4BCC00C396AD}"/>
                </c:ext>
              </c:extLst>
            </c:dLbl>
            <c:dLbl>
              <c:idx val="21"/>
              <c:delete val="1"/>
              <c:extLst>
                <c:ext xmlns:c15="http://schemas.microsoft.com/office/drawing/2012/chart" uri="{CE6537A1-D6FC-4f65-9D91-7224C49458BB}"/>
                <c:ext xmlns:c16="http://schemas.microsoft.com/office/drawing/2014/chart" uri="{C3380CC4-5D6E-409C-BE32-E72D297353CC}">
                  <c16:uniqueId val="{00000002-73F5-4C56-A351-A430C589F61E}"/>
                </c:ext>
              </c:extLst>
            </c:dLbl>
            <c:dLbl>
              <c:idx val="22"/>
              <c:delete val="1"/>
              <c:extLst>
                <c:ext xmlns:c15="http://schemas.microsoft.com/office/drawing/2012/chart" uri="{CE6537A1-D6FC-4f65-9D91-7224C49458BB}"/>
                <c:ext xmlns:c16="http://schemas.microsoft.com/office/drawing/2014/chart" uri="{C3380CC4-5D6E-409C-BE32-E72D297353CC}">
                  <c16:uniqueId val="{00000002-5AA3-4C08-805F-22FB1BE1FB37}"/>
                </c:ext>
              </c:extLst>
            </c:dLbl>
            <c:dLbl>
              <c:idx val="23"/>
              <c:layout>
                <c:manualLayout>
                  <c:x val="9.2643228011032568E-3"/>
                  <c:y val="-6.226051761531432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C38-457A-A499-96FD48EF3674}"/>
                </c:ext>
              </c:extLst>
            </c:dLbl>
            <c:numFmt formatCode="0%" sourceLinked="0"/>
            <c:spPr>
              <a:noFill/>
              <a:ln>
                <a:noFill/>
              </a:ln>
              <a:effectLst/>
            </c:spPr>
            <c:txPr>
              <a:bodyPr wrap="square" lIns="38100" tIns="19050" rIns="38100" bIns="19050" anchor="ctr">
                <a:spAutoFit/>
              </a:bodyPr>
              <a:lstStyle/>
              <a:p>
                <a:pPr>
                  <a:defRPr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Sheet1!$B$1:$Y$1</c:f>
              <c:strCache>
                <c:ptCount val="24"/>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2021</c:v>
                </c:pt>
                <c:pt idx="21">
                  <c:v>2022</c:v>
                </c:pt>
                <c:pt idx="22">
                  <c:v>2023</c:v>
                </c:pt>
                <c:pt idx="23">
                  <c:v>2024</c:v>
                </c:pt>
              </c:strCache>
            </c:strRef>
          </c:cat>
          <c:val>
            <c:numRef>
              <c:f>Sheet1!$B$3:$Y$3</c:f>
              <c:numCache>
                <c:formatCode>0.0%</c:formatCode>
                <c:ptCount val="24"/>
                <c:pt idx="0">
                  <c:v>4.8426150121065374E-2</c:v>
                </c:pt>
                <c:pt idx="1">
                  <c:v>2.766798418972332E-2</c:v>
                </c:pt>
                <c:pt idx="2">
                  <c:v>4.8192771084337352E-2</c:v>
                </c:pt>
                <c:pt idx="3">
                  <c:v>5.3435114503816793E-2</c:v>
                </c:pt>
                <c:pt idx="4">
                  <c:v>4.9382716049382713E-2</c:v>
                </c:pt>
                <c:pt idx="5">
                  <c:v>5.0955414012738856E-2</c:v>
                </c:pt>
                <c:pt idx="6">
                  <c:v>8.5714285714285715E-2</c:v>
                </c:pt>
                <c:pt idx="7">
                  <c:v>3.5398230088495575E-2</c:v>
                </c:pt>
                <c:pt idx="8">
                  <c:v>7.7294685990338161E-2</c:v>
                </c:pt>
                <c:pt idx="9">
                  <c:v>3.3333333333333333E-2</c:v>
                </c:pt>
                <c:pt idx="10">
                  <c:v>3.4090909090909088E-2</c:v>
                </c:pt>
                <c:pt idx="11">
                  <c:v>2.9850746268656716E-2</c:v>
                </c:pt>
                <c:pt idx="12">
                  <c:v>2.1052631578947368E-2</c:v>
                </c:pt>
                <c:pt idx="13">
                  <c:v>5.1470588235294115E-2</c:v>
                </c:pt>
                <c:pt idx="14">
                  <c:v>3.6199095022624438E-2</c:v>
                </c:pt>
                <c:pt idx="15">
                  <c:v>6.6420664206642069E-2</c:v>
                </c:pt>
                <c:pt idx="16">
                  <c:v>4.3999999999999997E-2</c:v>
                </c:pt>
                <c:pt idx="17">
                  <c:v>5.1999999999999998E-2</c:v>
                </c:pt>
                <c:pt idx="18">
                  <c:v>5.0999999999999997E-2</c:v>
                </c:pt>
                <c:pt idx="19">
                  <c:v>5.3999999999999999E-2</c:v>
                </c:pt>
                <c:pt idx="20">
                  <c:v>3.5000000000000003E-2</c:v>
                </c:pt>
                <c:pt idx="21" formatCode="0.00%">
                  <c:v>4.2000000000000003E-2</c:v>
                </c:pt>
                <c:pt idx="22" formatCode="0.00%">
                  <c:v>3.7999999999999999E-2</c:v>
                </c:pt>
                <c:pt idx="23" formatCode="0.00%">
                  <c:v>3.1E-2</c:v>
                </c:pt>
              </c:numCache>
            </c:numRef>
          </c:val>
          <c:extLst>
            <c:ext xmlns:c16="http://schemas.microsoft.com/office/drawing/2014/chart" uri="{C3380CC4-5D6E-409C-BE32-E72D297353CC}">
              <c16:uniqueId val="{0000002C-8E8C-4CE2-BF48-4BCC00C396AD}"/>
            </c:ext>
          </c:extLst>
        </c:ser>
        <c:dLbls>
          <c:dLblPos val="outEnd"/>
          <c:showLegendKey val="0"/>
          <c:showVal val="1"/>
          <c:showCatName val="0"/>
          <c:showSerName val="0"/>
          <c:showPercent val="0"/>
          <c:showBubbleSize val="0"/>
        </c:dLbls>
        <c:gapWidth val="150"/>
        <c:axId val="56078336"/>
        <c:axId val="56080256"/>
      </c:barChart>
      <c:catAx>
        <c:axId val="56078336"/>
        <c:scaling>
          <c:orientation val="minMax"/>
        </c:scaling>
        <c:delete val="0"/>
        <c:axPos val="b"/>
        <c:title>
          <c:tx>
            <c:rich>
              <a:bodyPr/>
              <a:lstStyle/>
              <a:p>
                <a:pPr>
                  <a:defRPr sz="1400"/>
                </a:pPr>
                <a:r>
                  <a:rPr lang="en-US" sz="1400" dirty="0"/>
                  <a:t>Year at Diagnosis</a:t>
                </a:r>
              </a:p>
            </c:rich>
          </c:tx>
          <c:layout>
            <c:manualLayout>
              <c:xMode val="edge"/>
              <c:yMode val="edge"/>
              <c:x val="0.43456269112095514"/>
              <c:y val="0.91826743620454054"/>
            </c:manualLayout>
          </c:layout>
          <c:overlay val="0"/>
        </c:title>
        <c:numFmt formatCode="General" sourceLinked="1"/>
        <c:majorTickMark val="none"/>
        <c:minorTickMark val="none"/>
        <c:tickLblPos val="nextTo"/>
        <c:spPr>
          <a:ln w="3169">
            <a:solidFill>
              <a:srgbClr val="000000"/>
            </a:solidFill>
            <a:prstDash val="solid"/>
          </a:ln>
        </c:spPr>
        <c:txPr>
          <a:bodyPr rot="-2040000" vert="horz"/>
          <a:lstStyle/>
          <a:p>
            <a:pPr>
              <a:defRPr sz="1200" b="0"/>
            </a:pPr>
            <a:endParaRPr lang="en-US"/>
          </a:p>
        </c:txPr>
        <c:crossAx val="56080256"/>
        <c:crosses val="autoZero"/>
        <c:auto val="1"/>
        <c:lblAlgn val="ctr"/>
        <c:lblOffset val="100"/>
        <c:tickLblSkip val="1"/>
        <c:tickMarkSkip val="1"/>
        <c:noMultiLvlLbl val="0"/>
      </c:catAx>
      <c:valAx>
        <c:axId val="56080256"/>
        <c:scaling>
          <c:orientation val="minMax"/>
          <c:max val="1"/>
        </c:scaling>
        <c:delete val="0"/>
        <c:axPos val="l"/>
        <c:title>
          <c:tx>
            <c:rich>
              <a:bodyPr/>
              <a:lstStyle/>
              <a:p>
                <a:pPr>
                  <a:defRPr sz="1400"/>
                </a:pPr>
                <a:r>
                  <a:rPr lang="en-US" sz="1400" dirty="0"/>
                  <a:t>Percent  of people with syphilis who</a:t>
                </a:r>
                <a:r>
                  <a:rPr lang="en-US" sz="1400" baseline="0" dirty="0"/>
                  <a:t> also have </a:t>
                </a:r>
                <a:r>
                  <a:rPr lang="en-US" sz="1400" dirty="0"/>
                  <a:t>HIV</a:t>
                </a:r>
              </a:p>
            </c:rich>
          </c:tx>
          <c:layout>
            <c:manualLayout>
              <c:xMode val="edge"/>
              <c:yMode val="edge"/>
              <c:x val="1.5015015015015015E-3"/>
              <c:y val="0.10302737250199324"/>
            </c:manualLayout>
          </c:layout>
          <c:overlay val="0"/>
          <c:spPr>
            <a:noFill/>
            <a:ln w="25355">
              <a:noFill/>
            </a:ln>
          </c:spPr>
        </c:title>
        <c:numFmt formatCode="0%" sourceLinked="0"/>
        <c:majorTickMark val="none"/>
        <c:minorTickMark val="none"/>
        <c:tickLblPos val="nextTo"/>
        <c:spPr>
          <a:ln w="3169">
            <a:solidFill>
              <a:srgbClr val="000000"/>
            </a:solidFill>
            <a:prstDash val="solid"/>
          </a:ln>
        </c:spPr>
        <c:txPr>
          <a:bodyPr rot="0" vert="horz"/>
          <a:lstStyle/>
          <a:p>
            <a:pPr>
              <a:defRPr sz="1100" b="0"/>
            </a:pPr>
            <a:endParaRPr lang="en-US"/>
          </a:p>
        </c:txPr>
        <c:crossAx val="56078336"/>
        <c:crosses val="autoZero"/>
        <c:crossBetween val="between"/>
        <c:majorUnit val="0.2"/>
      </c:valAx>
      <c:spPr>
        <a:noFill/>
        <a:ln w="12678">
          <a:noFill/>
          <a:prstDash val="solid"/>
        </a:ln>
      </c:spPr>
    </c:plotArea>
    <c:legend>
      <c:legendPos val="t"/>
      <c:overlay val="0"/>
      <c:spPr>
        <a:noFill/>
        <a:ln w="3169">
          <a:noFill/>
          <a:prstDash val="solid"/>
        </a:ln>
      </c:spPr>
      <c:txPr>
        <a:bodyPr/>
        <a:lstStyle/>
        <a:p>
          <a:pPr>
            <a:defRPr sz="1400"/>
          </a:pPr>
          <a:endParaRPr lang="en-US"/>
        </a:p>
      </c:txPr>
    </c:legend>
    <c:plotVisOnly val="1"/>
    <c:dispBlanksAs val="gap"/>
    <c:showDLblsOverMax val="0"/>
  </c:chart>
  <c:spPr>
    <a:noFill/>
    <a:ln w="12678">
      <a:noFill/>
      <a:prstDash val="solid"/>
    </a:ln>
  </c:spPr>
  <c:txPr>
    <a:bodyPr/>
    <a:lstStyle/>
    <a:p>
      <a:pPr>
        <a:defRPr sz="1198" b="1" i="0" u="none" strike="noStrike" baseline="0">
          <a:solidFill>
            <a:srgbClr val="000000"/>
          </a:solidFill>
          <a:latin typeface="Arial" panose="020B0604020202020204" pitchFamily="34" charset="0"/>
          <a:ea typeface="Arial"/>
          <a:cs typeface="Arial" panose="020B0604020202020204" pitchFamily="34"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American Indian/Alaska Native</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B-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C-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D-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E-5982-4B9A-B42C-B8BF8717CBF9}"/>
                </c:ext>
              </c:extLst>
            </c:dLbl>
            <c:dLbl>
              <c:idx val="4"/>
              <c:layout>
                <c:manualLayout>
                  <c:x val="6.0938240985418932E-2"/>
                  <c:y val="-1.05073716037456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Sheet1!$B$2:$B$6</c:f>
              <c:numCache>
                <c:formatCode>0.0%</c:formatCode>
                <c:ptCount val="5"/>
                <c:pt idx="0">
                  <c:v>7.0000000000000001E-3</c:v>
                </c:pt>
                <c:pt idx="1">
                  <c:v>1.0999999999999999E-2</c:v>
                </c:pt>
                <c:pt idx="2">
                  <c:v>6.0000000000000001E-3</c:v>
                </c:pt>
                <c:pt idx="3">
                  <c:v>7.0000000000000001E-3</c:v>
                </c:pt>
                <c:pt idx="4">
                  <c:v>8.0000000000000002E-3</c:v>
                </c:pt>
              </c:numCache>
            </c:numRef>
          </c:val>
          <c:extLst>
            <c:ext xmlns:c16="http://schemas.microsoft.com/office/drawing/2014/chart" uri="{C3380CC4-5D6E-409C-BE32-E72D297353CC}">
              <c16:uniqueId val="{00000000-5982-4B9A-B42C-B8BF8717CBF9}"/>
            </c:ext>
          </c:extLst>
        </c:ser>
        <c:ser>
          <c:idx val="2"/>
          <c:order val="1"/>
          <c:tx>
            <c:strRef>
              <c:f>Sheet1!$D$1</c:f>
              <c:strCache>
                <c:ptCount val="1"/>
                <c:pt idx="0">
                  <c:v>Black/African American</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3-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4-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5-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6-5982-4B9A-B42C-B8BF8717CBF9}"/>
                </c:ext>
              </c:extLst>
            </c:dLbl>
            <c:dLbl>
              <c:idx val="4"/>
              <c:layout>
                <c:manualLayout>
                  <c:x val="6.601642773420358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Sheet1!$D$2:$D$6</c:f>
              <c:numCache>
                <c:formatCode>0.0%</c:formatCode>
                <c:ptCount val="5"/>
                <c:pt idx="0">
                  <c:v>0.69399999999999995</c:v>
                </c:pt>
                <c:pt idx="1">
                  <c:v>0.68899999999999995</c:v>
                </c:pt>
                <c:pt idx="2">
                  <c:v>0.67600000000000005</c:v>
                </c:pt>
                <c:pt idx="3">
                  <c:v>0.64200000000000002</c:v>
                </c:pt>
                <c:pt idx="4">
                  <c:v>0.61199999999999999</c:v>
                </c:pt>
              </c:numCache>
            </c:numRef>
          </c:val>
          <c:extLst>
            <c:ext xmlns:c16="http://schemas.microsoft.com/office/drawing/2014/chart" uri="{C3380CC4-5D6E-409C-BE32-E72D297353CC}">
              <c16:uniqueId val="{00000002-5982-4B9A-B42C-B8BF8717CBF9}"/>
            </c:ext>
          </c:extLst>
        </c:ser>
        <c:ser>
          <c:idx val="1"/>
          <c:order val="2"/>
          <c:tx>
            <c:strRef>
              <c:f>Sheet1!$C$1</c:f>
              <c:strCache>
                <c:ptCount val="1"/>
                <c:pt idx="0">
                  <c:v>Asian/Pacific Islander</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7-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8-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9-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A-5982-4B9A-B42C-B8BF8717CBF9}"/>
                </c:ext>
              </c:extLst>
            </c:dLbl>
            <c:dLbl>
              <c:idx val="4"/>
              <c:layout>
                <c:manualLayout>
                  <c:x val="5.9245512069157173E-2"/>
                  <c:y val="3.41489577121728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Sheet1!$C$2:$C$6</c:f>
              <c:numCache>
                <c:formatCode>0.0%</c:formatCode>
                <c:ptCount val="5"/>
                <c:pt idx="0">
                  <c:v>3.0000000000000001E-3</c:v>
                </c:pt>
                <c:pt idx="1">
                  <c:v>4.0000000000000001E-3</c:v>
                </c:pt>
                <c:pt idx="2">
                  <c:v>2E-3</c:v>
                </c:pt>
                <c:pt idx="3">
                  <c:v>7.0000000000000001E-3</c:v>
                </c:pt>
                <c:pt idx="4">
                  <c:v>7.0000000000000001E-3</c:v>
                </c:pt>
              </c:numCache>
            </c:numRef>
          </c:val>
          <c:extLst>
            <c:ext xmlns:c16="http://schemas.microsoft.com/office/drawing/2014/chart" uri="{C3380CC4-5D6E-409C-BE32-E72D297353CC}">
              <c16:uniqueId val="{00000001-5982-4B9A-B42C-B8BF8717CBF9}"/>
            </c:ext>
          </c:extLst>
        </c:ser>
        <c:ser>
          <c:idx val="3"/>
          <c:order val="3"/>
          <c:tx>
            <c:strRef>
              <c:f>Sheet1!$E$1</c:f>
              <c:strCache>
                <c:ptCount val="1"/>
                <c:pt idx="0">
                  <c:v>White/Caucasian</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F-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0-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1-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2-5982-4B9A-B42C-B8BF8717CBF9}"/>
                </c:ext>
              </c:extLst>
            </c:dLbl>
            <c:dLbl>
              <c:idx val="4"/>
              <c:layout>
                <c:manualLayout>
                  <c:x val="6.6016427734203589E-2"/>
                  <c:y val="-1.05073716037455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Sheet1!$E$2:$E$6</c:f>
              <c:numCache>
                <c:formatCode>0.0%</c:formatCode>
                <c:ptCount val="5"/>
                <c:pt idx="0">
                  <c:v>0.23499999999999999</c:v>
                </c:pt>
                <c:pt idx="1">
                  <c:v>0.216</c:v>
                </c:pt>
                <c:pt idx="2">
                  <c:v>0.21099999999999999</c:v>
                </c:pt>
                <c:pt idx="3">
                  <c:v>0.246</c:v>
                </c:pt>
                <c:pt idx="4">
                  <c:v>0.26300000000000001</c:v>
                </c:pt>
              </c:numCache>
            </c:numRef>
          </c:val>
          <c:extLst>
            <c:ext xmlns:c16="http://schemas.microsoft.com/office/drawing/2014/chart" uri="{C3380CC4-5D6E-409C-BE32-E72D297353CC}">
              <c16:uniqueId val="{00000003-5982-4B9A-B42C-B8BF8717CBF9}"/>
            </c:ext>
          </c:extLst>
        </c:ser>
        <c:ser>
          <c:idx val="4"/>
          <c:order val="4"/>
          <c:tx>
            <c:strRef>
              <c:f>Sheet1!$F$1</c:f>
              <c:strCache>
                <c:ptCount val="1"/>
                <c:pt idx="0">
                  <c:v>Multiple Races</c:v>
                </c:pt>
              </c:strCache>
            </c:strRef>
          </c:tx>
          <c:spPr>
            <a:solidFill>
              <a:schemeClr val="accent5"/>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32FF-4037-93F5-09875B7B39AC}"/>
                </c:ext>
              </c:extLst>
            </c:dLbl>
            <c:dLbl>
              <c:idx val="1"/>
              <c:delete val="1"/>
              <c:extLst>
                <c:ext xmlns:c15="http://schemas.microsoft.com/office/drawing/2012/chart" uri="{CE6537A1-D6FC-4f65-9D91-7224C49458BB}"/>
                <c:ext xmlns:c16="http://schemas.microsoft.com/office/drawing/2014/chart" uri="{C3380CC4-5D6E-409C-BE32-E72D297353CC}">
                  <c16:uniqueId val="{00000003-32FF-4037-93F5-09875B7B39AC}"/>
                </c:ext>
              </c:extLst>
            </c:dLbl>
            <c:dLbl>
              <c:idx val="2"/>
              <c:delete val="1"/>
              <c:extLst>
                <c:ext xmlns:c15="http://schemas.microsoft.com/office/drawing/2012/chart" uri="{CE6537A1-D6FC-4f65-9D91-7224C49458BB}"/>
                <c:ext xmlns:c16="http://schemas.microsoft.com/office/drawing/2014/chart" uri="{C3380CC4-5D6E-409C-BE32-E72D297353CC}">
                  <c16:uniqueId val="{00000002-32FF-4037-93F5-09875B7B39AC}"/>
                </c:ext>
              </c:extLst>
            </c:dLbl>
            <c:dLbl>
              <c:idx val="3"/>
              <c:delete val="1"/>
              <c:extLst>
                <c:ext xmlns:c15="http://schemas.microsoft.com/office/drawing/2012/chart" uri="{CE6537A1-D6FC-4f65-9D91-7224C49458BB}"/>
                <c:ext xmlns:c16="http://schemas.microsoft.com/office/drawing/2014/chart" uri="{C3380CC4-5D6E-409C-BE32-E72D297353CC}">
                  <c16:uniqueId val="{00000001-32FF-4037-93F5-09875B7B39AC}"/>
                </c:ext>
              </c:extLst>
            </c:dLbl>
            <c:dLbl>
              <c:idx val="4"/>
              <c:layout>
                <c:manualLayout>
                  <c:x val="6.962199814466120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2FF-4037-93F5-09875B7B39A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Sheet1!$F$2:$F$6</c:f>
              <c:numCache>
                <c:formatCode>0.0%</c:formatCode>
                <c:ptCount val="5"/>
                <c:pt idx="0">
                  <c:v>5.8999999999999997E-2</c:v>
                </c:pt>
                <c:pt idx="1">
                  <c:v>8.1000000000000003E-2</c:v>
                </c:pt>
                <c:pt idx="2">
                  <c:v>0.10299999999999999</c:v>
                </c:pt>
                <c:pt idx="3">
                  <c:v>9.1999999999999998E-2</c:v>
                </c:pt>
                <c:pt idx="4">
                  <c:v>0.108</c:v>
                </c:pt>
              </c:numCache>
            </c:numRef>
          </c:val>
          <c:extLst>
            <c:ext xmlns:c16="http://schemas.microsoft.com/office/drawing/2014/chart" uri="{C3380CC4-5D6E-409C-BE32-E72D297353CC}">
              <c16:uniqueId val="{00000004-5982-4B9A-B42C-B8BF8717CBF9}"/>
            </c:ext>
          </c:extLst>
        </c:ser>
        <c:ser>
          <c:idx val="5"/>
          <c:order val="5"/>
          <c:tx>
            <c:strRef>
              <c:f>Sheet1!$G$1</c:f>
              <c:strCache>
                <c:ptCount val="1"/>
                <c:pt idx="0">
                  <c:v>Unknown</c:v>
                </c:pt>
              </c:strCache>
            </c:strRef>
          </c:tx>
          <c:spPr>
            <a:solidFill>
              <a:schemeClr val="accent6"/>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9-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08-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07-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06-5982-4B9A-B42C-B8BF8717CBF9}"/>
                </c:ext>
              </c:extLst>
            </c:dLbl>
            <c:dLbl>
              <c:idx val="4"/>
              <c:layout>
                <c:manualLayout>
                  <c:x val="6.4410067978393853E-2"/>
                  <c:y val="-1.576105740561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Sheet1!$G$2:$G$6</c:f>
              <c:numCache>
                <c:formatCode>0.0%</c:formatCode>
                <c:ptCount val="5"/>
                <c:pt idx="0">
                  <c:v>3.0000000000000001E-3</c:v>
                </c:pt>
                <c:pt idx="1">
                  <c:v>0</c:v>
                </c:pt>
                <c:pt idx="2">
                  <c:v>3.0000000000000001E-3</c:v>
                </c:pt>
                <c:pt idx="3">
                  <c:v>6.0000000000000001E-3</c:v>
                </c:pt>
                <c:pt idx="4">
                  <c:v>3.0000000000000001E-3</c:v>
                </c:pt>
              </c:numCache>
            </c:numRef>
          </c:val>
          <c:extLst>
            <c:ext xmlns:c16="http://schemas.microsoft.com/office/drawing/2014/chart" uri="{C3380CC4-5D6E-409C-BE32-E72D297353CC}">
              <c16:uniqueId val="{00000005-5982-4B9A-B42C-B8BF8717CBF9}"/>
            </c:ext>
          </c:extLst>
        </c:ser>
        <c:dLbls>
          <c:showLegendKey val="0"/>
          <c:showVal val="1"/>
          <c:showCatName val="0"/>
          <c:showSerName val="0"/>
          <c:showPercent val="0"/>
          <c:showBubbleSize val="0"/>
        </c:dLbls>
        <c:gapWidth val="150"/>
        <c:overlap val="100"/>
        <c:axId val="1514274879"/>
        <c:axId val="1479247375"/>
      </c:barChart>
      <c:catAx>
        <c:axId val="1514274879"/>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200" b="1" dirty="0">
                    <a:solidFill>
                      <a:schemeClr val="tx1"/>
                    </a:solidFill>
                  </a:rPr>
                  <a:t>Year of Diagnosis</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79247375"/>
        <c:crosses val="autoZero"/>
        <c:auto val="1"/>
        <c:lblAlgn val="ctr"/>
        <c:lblOffset val="100"/>
        <c:noMultiLvlLbl val="0"/>
      </c:catAx>
      <c:valAx>
        <c:axId val="1479247375"/>
        <c:scaling>
          <c:orientation val="minMax"/>
          <c:max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200" b="1" i="0" baseline="0" dirty="0">
                    <a:solidFill>
                      <a:schemeClr val="tx1"/>
                    </a:solidFill>
                    <a:effectLst/>
                  </a:rPr>
                  <a:t>Percent  of Syphilis Cases Co-Infected with HIV</a:t>
                </a:r>
                <a:endParaRPr lang="en-US" sz="1200" dirty="0">
                  <a:solidFill>
                    <a:schemeClr val="tx1"/>
                  </a:solidFill>
                  <a:effectLst/>
                </a:endParaRP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4274879"/>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72211705061947"/>
          <c:y val="0.15112038597998226"/>
          <c:w val="0.82496570234749833"/>
          <c:h val="0.69439996922444636"/>
        </c:manualLayout>
      </c:layout>
      <c:barChart>
        <c:barDir val="col"/>
        <c:grouping val="stacked"/>
        <c:varyColors val="0"/>
        <c:ser>
          <c:idx val="0"/>
          <c:order val="0"/>
          <c:tx>
            <c:strRef>
              <c:f>Sheet1!$B$1</c:f>
              <c:strCache>
                <c:ptCount val="1"/>
                <c:pt idx="0">
                  <c:v>Hispanic/Latine</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5-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8-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9-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C-021E-4425-85E0-F90E000DDF10}"/>
                </c:ext>
              </c:extLst>
            </c:dLbl>
            <c:dLbl>
              <c:idx val="4"/>
              <c:layout>
                <c:manualLayout>
                  <c:x val="6.1595516569967222E-2"/>
                  <c:y val="-2.7530890960330511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Sheet1!$B$2:$B$6</c:f>
              <c:numCache>
                <c:formatCode>0.0%</c:formatCode>
                <c:ptCount val="5"/>
                <c:pt idx="0">
                  <c:v>0.08</c:v>
                </c:pt>
                <c:pt idx="1">
                  <c:v>9.0999999999999998E-2</c:v>
                </c:pt>
                <c:pt idx="2">
                  <c:v>8.2000000000000003E-2</c:v>
                </c:pt>
                <c:pt idx="3">
                  <c:v>8.8999999999999996E-2</c:v>
                </c:pt>
                <c:pt idx="4">
                  <c:v>0.13400000000000001</c:v>
                </c:pt>
              </c:numCache>
            </c:numRef>
          </c:val>
          <c:extLst>
            <c:ext xmlns:c16="http://schemas.microsoft.com/office/drawing/2014/chart" uri="{C3380CC4-5D6E-409C-BE32-E72D297353CC}">
              <c16:uniqueId val="{00000000-021E-4425-85E0-F90E000DDF10}"/>
            </c:ext>
          </c:extLst>
        </c:ser>
        <c:ser>
          <c:idx val="1"/>
          <c:order val="1"/>
          <c:tx>
            <c:strRef>
              <c:f>Sheet1!$C$1</c:f>
              <c:strCache>
                <c:ptCount val="1"/>
                <c:pt idx="0">
                  <c:v>Non-Hispanic/Non-Latine</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6-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A-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B-021E-4425-85E0-F90E000DDF10}"/>
                </c:ext>
              </c:extLst>
            </c:dLbl>
            <c:dLbl>
              <c:idx val="4"/>
              <c:layout>
                <c:manualLayout>
                  <c:x val="6.8254491334288014E-2"/>
                  <c:y val="8.259267288098851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Sheet1!$C$2:$C$6</c:f>
              <c:numCache>
                <c:formatCode>0.0%</c:formatCode>
                <c:ptCount val="5"/>
                <c:pt idx="0">
                  <c:v>0.89100000000000001</c:v>
                </c:pt>
                <c:pt idx="1">
                  <c:v>0.88600000000000001</c:v>
                </c:pt>
                <c:pt idx="2">
                  <c:v>0.89100000000000001</c:v>
                </c:pt>
                <c:pt idx="3">
                  <c:v>0.88</c:v>
                </c:pt>
                <c:pt idx="4">
                  <c:v>0.85599999999999998</c:v>
                </c:pt>
              </c:numCache>
            </c:numRef>
          </c:val>
          <c:extLst>
            <c:ext xmlns:c16="http://schemas.microsoft.com/office/drawing/2014/chart" uri="{C3380CC4-5D6E-409C-BE32-E72D297353CC}">
              <c16:uniqueId val="{00000001-021E-4425-85E0-F90E000DDF10}"/>
            </c:ext>
          </c:extLst>
        </c:ser>
        <c:ser>
          <c:idx val="2"/>
          <c:order val="2"/>
          <c:tx>
            <c:strRef>
              <c:f>Sheet1!$D$1</c:f>
              <c:strCache>
                <c:ptCount val="1"/>
                <c:pt idx="0">
                  <c:v>Unknown</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7-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E-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D-021E-4425-85E0-F90E000DDF10}"/>
                </c:ext>
              </c:extLst>
            </c:dLbl>
            <c:dLbl>
              <c:idx val="4"/>
              <c:layout>
                <c:manualLayout>
                  <c:x val="6.6589747643207811E-2"/>
                  <c:y val="-2.7530890960329505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Sheet1!$D$2:$D$6</c:f>
              <c:numCache>
                <c:formatCode>0.0%</c:formatCode>
                <c:ptCount val="5"/>
                <c:pt idx="0">
                  <c:v>2.8000000000000001E-2</c:v>
                </c:pt>
                <c:pt idx="1">
                  <c:v>2.1999999999999999E-2</c:v>
                </c:pt>
                <c:pt idx="2">
                  <c:v>2.7E-2</c:v>
                </c:pt>
                <c:pt idx="3">
                  <c:v>3.1E-2</c:v>
                </c:pt>
                <c:pt idx="4">
                  <c:v>0.01</c:v>
                </c:pt>
              </c:numCache>
            </c:numRef>
          </c:val>
          <c:extLst>
            <c:ext xmlns:c16="http://schemas.microsoft.com/office/drawing/2014/chart" uri="{C3380CC4-5D6E-409C-BE32-E72D297353CC}">
              <c16:uniqueId val="{00000002-021E-4425-85E0-F90E000DDF10}"/>
            </c:ext>
          </c:extLst>
        </c:ser>
        <c:dLbls>
          <c:dLblPos val="ctr"/>
          <c:showLegendKey val="0"/>
          <c:showVal val="1"/>
          <c:showCatName val="0"/>
          <c:showSerName val="0"/>
          <c:showPercent val="0"/>
          <c:showBubbleSize val="0"/>
        </c:dLbls>
        <c:gapWidth val="150"/>
        <c:overlap val="100"/>
        <c:axId val="1682279903"/>
        <c:axId val="1479255055"/>
      </c:barChart>
      <c:catAx>
        <c:axId val="1682279903"/>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200" b="1" dirty="0">
                    <a:solidFill>
                      <a:schemeClr val="tx1"/>
                    </a:solidFill>
                  </a:rPr>
                  <a:t>Year of Diagnosis</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479255055"/>
        <c:crosses val="autoZero"/>
        <c:auto val="1"/>
        <c:lblAlgn val="ctr"/>
        <c:lblOffset val="100"/>
        <c:noMultiLvlLbl val="0"/>
      </c:catAx>
      <c:valAx>
        <c:axId val="1479255055"/>
        <c:scaling>
          <c:orientation val="minMax"/>
          <c:max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200" b="1" i="0" baseline="0" dirty="0">
                    <a:solidFill>
                      <a:schemeClr val="tx1"/>
                    </a:solidFill>
                    <a:effectLst/>
                  </a:rPr>
                  <a:t>Percent  of Syphilis Cases Co-Infected with HIV</a:t>
                </a:r>
                <a:endParaRPr lang="en-US" sz="1200" dirty="0">
                  <a:solidFill>
                    <a:schemeClr val="tx1"/>
                  </a:solidFill>
                  <a:effectLst/>
                </a:endParaRP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82279903"/>
        <c:crosses val="autoZero"/>
        <c:crossBetween val="between"/>
        <c:majorUnit val="0.2"/>
      </c:valAx>
      <c:spPr>
        <a:noFill/>
        <a:ln>
          <a:noFill/>
        </a:ln>
        <a:effectLst/>
      </c:spPr>
    </c:plotArea>
    <c:legend>
      <c:legendPos val="t"/>
      <c:legendEntry>
        <c:idx val="1"/>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Entry>
      <c:layout>
        <c:manualLayout>
          <c:xMode val="edge"/>
          <c:yMode val="edge"/>
          <c:x val="0.23956054961185255"/>
          <c:y val="4.3290296253660682E-2"/>
          <c:w val="0.54751479983357809"/>
          <c:h val="5.6175368064909151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3223157405366"/>
          <c:y val="7.9218524947372304E-2"/>
          <c:w val="0.87566607460035528"/>
          <c:h val="0.75026443521658792"/>
        </c:manualLayout>
      </c:layout>
      <c:barChart>
        <c:barDir val="col"/>
        <c:grouping val="clustered"/>
        <c:varyColors val="0"/>
        <c:ser>
          <c:idx val="1"/>
          <c:order val="0"/>
          <c:tx>
            <c:strRef>
              <c:f>Sheet1!$A$2</c:f>
              <c:strCache>
                <c:ptCount val="1"/>
                <c:pt idx="0">
                  <c:v>Men</c:v>
                </c:pt>
              </c:strCache>
            </c:strRef>
          </c:tx>
          <c:spPr>
            <a:solidFill>
              <a:schemeClr val="accent3">
                <a:lumMod val="60000"/>
                <a:lumOff val="40000"/>
              </a:schemeClr>
            </a:solidFill>
          </c:spPr>
          <c:invertIfNegative val="0"/>
          <c:dPt>
            <c:idx val="6"/>
            <c:invertIfNegative val="0"/>
            <c:bubble3D val="0"/>
            <c:extLst>
              <c:ext xmlns:c16="http://schemas.microsoft.com/office/drawing/2014/chart" uri="{C3380CC4-5D6E-409C-BE32-E72D297353CC}">
                <c16:uniqueId val="{00000005-256C-468F-AA22-0C9F3808756B}"/>
              </c:ext>
            </c:extLst>
          </c:dPt>
          <c:dLbls>
            <c:dLbl>
              <c:idx val="0"/>
              <c:delete val="1"/>
              <c:extLst>
                <c:ext xmlns:c15="http://schemas.microsoft.com/office/drawing/2012/chart" uri="{CE6537A1-D6FC-4f65-9D91-7224C49458BB}"/>
                <c:ext xmlns:c16="http://schemas.microsoft.com/office/drawing/2014/chart" uri="{C3380CC4-5D6E-409C-BE32-E72D297353CC}">
                  <c16:uniqueId val="{0000000B-256C-468F-AA22-0C9F3808756B}"/>
                </c:ext>
              </c:extLst>
            </c:dLbl>
            <c:dLbl>
              <c:idx val="1"/>
              <c:delete val="1"/>
              <c:extLst>
                <c:ext xmlns:c15="http://schemas.microsoft.com/office/drawing/2012/chart" uri="{CE6537A1-D6FC-4f65-9D91-7224C49458BB}"/>
                <c:ext xmlns:c16="http://schemas.microsoft.com/office/drawing/2014/chart" uri="{C3380CC4-5D6E-409C-BE32-E72D297353CC}">
                  <c16:uniqueId val="{0000000A-256C-468F-AA22-0C9F3808756B}"/>
                </c:ext>
              </c:extLst>
            </c:dLbl>
            <c:dLbl>
              <c:idx val="2"/>
              <c:delete val="1"/>
              <c:extLst>
                <c:ext xmlns:c15="http://schemas.microsoft.com/office/drawing/2012/chart" uri="{CE6537A1-D6FC-4f65-9D91-7224C49458BB}"/>
                <c:ext xmlns:c16="http://schemas.microsoft.com/office/drawing/2014/chart" uri="{C3380CC4-5D6E-409C-BE32-E72D297353CC}">
                  <c16:uniqueId val="{00000009-256C-468F-AA22-0C9F3808756B}"/>
                </c:ext>
              </c:extLst>
            </c:dLbl>
            <c:dLbl>
              <c:idx val="3"/>
              <c:delete val="1"/>
              <c:extLst>
                <c:ext xmlns:c15="http://schemas.microsoft.com/office/drawing/2012/chart" uri="{CE6537A1-D6FC-4f65-9D91-7224C49458BB}"/>
                <c:ext xmlns:c16="http://schemas.microsoft.com/office/drawing/2014/chart" uri="{C3380CC4-5D6E-409C-BE32-E72D297353CC}">
                  <c16:uniqueId val="{00000008-256C-468F-AA22-0C9F3808756B}"/>
                </c:ext>
              </c:extLst>
            </c:dLbl>
            <c:dLbl>
              <c:idx val="4"/>
              <c:delete val="1"/>
              <c:extLst>
                <c:ext xmlns:c15="http://schemas.microsoft.com/office/drawing/2012/chart" uri="{CE6537A1-D6FC-4f65-9D91-7224C49458BB}"/>
                <c:ext xmlns:c16="http://schemas.microsoft.com/office/drawing/2014/chart" uri="{C3380CC4-5D6E-409C-BE32-E72D297353CC}">
                  <c16:uniqueId val="{00000007-256C-468F-AA22-0C9F3808756B}"/>
                </c:ext>
              </c:extLst>
            </c:dLbl>
            <c:dLbl>
              <c:idx val="5"/>
              <c:delete val="1"/>
              <c:extLst>
                <c:ext xmlns:c15="http://schemas.microsoft.com/office/drawing/2012/chart" uri="{CE6537A1-D6FC-4f65-9D91-7224C49458BB}"/>
                <c:ext xmlns:c16="http://schemas.microsoft.com/office/drawing/2014/chart" uri="{C3380CC4-5D6E-409C-BE32-E72D297353CC}">
                  <c16:uniqueId val="{00000006-256C-468F-AA22-0C9F3808756B}"/>
                </c:ext>
              </c:extLst>
            </c:dLbl>
            <c:dLbl>
              <c:idx val="6"/>
              <c:delete val="1"/>
              <c:extLst>
                <c:ext xmlns:c15="http://schemas.microsoft.com/office/drawing/2012/chart" uri="{CE6537A1-D6FC-4f65-9D91-7224C49458BB}"/>
                <c:ext xmlns:c16="http://schemas.microsoft.com/office/drawing/2014/chart" uri="{C3380CC4-5D6E-409C-BE32-E72D297353CC}">
                  <c16:uniqueId val="{00000005-256C-468F-AA22-0C9F3808756B}"/>
                </c:ext>
              </c:extLst>
            </c:dLbl>
            <c:dLbl>
              <c:idx val="7"/>
              <c:delete val="1"/>
              <c:extLst>
                <c:ext xmlns:c15="http://schemas.microsoft.com/office/drawing/2012/chart" uri="{CE6537A1-D6FC-4f65-9D91-7224C49458BB}"/>
                <c:ext xmlns:c16="http://schemas.microsoft.com/office/drawing/2014/chart" uri="{C3380CC4-5D6E-409C-BE32-E72D297353CC}">
                  <c16:uniqueId val="{00000004-256C-468F-AA22-0C9F3808756B}"/>
                </c:ext>
              </c:extLst>
            </c:dLbl>
            <c:dLbl>
              <c:idx val="8"/>
              <c:delete val="1"/>
              <c:extLst>
                <c:ext xmlns:c15="http://schemas.microsoft.com/office/drawing/2012/chart" uri="{CE6537A1-D6FC-4f65-9D91-7224C49458BB}"/>
                <c:ext xmlns:c16="http://schemas.microsoft.com/office/drawing/2014/chart" uri="{C3380CC4-5D6E-409C-BE32-E72D297353CC}">
                  <c16:uniqueId val="{00000003-256C-468F-AA22-0C9F3808756B}"/>
                </c:ext>
              </c:extLst>
            </c:dLbl>
            <c:dLbl>
              <c:idx val="9"/>
              <c:delete val="1"/>
              <c:extLst>
                <c:ext xmlns:c15="http://schemas.microsoft.com/office/drawing/2012/chart" uri="{CE6537A1-D6FC-4f65-9D91-7224C49458BB}"/>
                <c:ext xmlns:c16="http://schemas.microsoft.com/office/drawing/2014/chart" uri="{C3380CC4-5D6E-409C-BE32-E72D297353CC}">
                  <c16:uniqueId val="{00000002-46A2-4746-8BCC-A54E6A997915}"/>
                </c:ext>
              </c:extLst>
            </c:dLbl>
            <c:numFmt formatCode="0%" sourceLinked="0"/>
            <c:spPr>
              <a:noFill/>
              <a:ln>
                <a:noFill/>
              </a:ln>
              <a:effectLst/>
            </c:spPr>
            <c:txPr>
              <a:bodyPr wrap="square" lIns="38100" tIns="19050" rIns="38100" bIns="19050" anchor="ctr">
                <a:spAutoFit/>
              </a:bodyPr>
              <a:lstStyle/>
              <a:p>
                <a:pPr>
                  <a:defRPr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Sheet1!$D$1:$O$1</c:f>
              <c:strCache>
                <c:ptCount val="11"/>
                <c:pt idx="0">
                  <c:v>2014</c:v>
                </c:pt>
                <c:pt idx="1">
                  <c:v>2015</c:v>
                </c:pt>
                <c:pt idx="2">
                  <c:v>2016</c:v>
                </c:pt>
                <c:pt idx="3">
                  <c:v>2017</c:v>
                </c:pt>
                <c:pt idx="4">
                  <c:v>2018</c:v>
                </c:pt>
                <c:pt idx="5">
                  <c:v>2019</c:v>
                </c:pt>
                <c:pt idx="6">
                  <c:v>2020^</c:v>
                </c:pt>
                <c:pt idx="7">
                  <c:v>2021</c:v>
                </c:pt>
                <c:pt idx="8">
                  <c:v>2022</c:v>
                </c:pt>
                <c:pt idx="9">
                  <c:v>2023</c:v>
                </c:pt>
                <c:pt idx="10">
                  <c:v>2024</c:v>
                </c:pt>
              </c:strCache>
              <c:extLst/>
            </c:strRef>
          </c:cat>
          <c:val>
            <c:numRef>
              <c:f>Sheet1!$D$2:$O$2</c:f>
              <c:numCache>
                <c:formatCode>0.00%</c:formatCode>
                <c:ptCount val="11"/>
                <c:pt idx="0">
                  <c:v>6.1100000000000002E-2</c:v>
                </c:pt>
                <c:pt idx="1">
                  <c:v>7.1099999999999997E-2</c:v>
                </c:pt>
                <c:pt idx="2">
                  <c:v>7.8200000000000006E-2</c:v>
                </c:pt>
                <c:pt idx="3">
                  <c:v>8.8300000000000003E-2</c:v>
                </c:pt>
                <c:pt idx="4">
                  <c:v>9.4799999999999995E-2</c:v>
                </c:pt>
                <c:pt idx="5">
                  <c:v>0.1072</c:v>
                </c:pt>
                <c:pt idx="6">
                  <c:v>7.8799999999999995E-2</c:v>
                </c:pt>
                <c:pt idx="7">
                  <c:v>8.6800000000000002E-2</c:v>
                </c:pt>
                <c:pt idx="8">
                  <c:v>9.3399999999999997E-2</c:v>
                </c:pt>
                <c:pt idx="9">
                  <c:v>0.11700000000000001</c:v>
                </c:pt>
                <c:pt idx="10">
                  <c:v>0.13739999999999999</c:v>
                </c:pt>
              </c:numCache>
              <c:extLst/>
            </c:numRef>
          </c:val>
          <c:extLst>
            <c:ext xmlns:c16="http://schemas.microsoft.com/office/drawing/2014/chart" uri="{C3380CC4-5D6E-409C-BE32-E72D297353CC}">
              <c16:uniqueId val="{00000000-5B72-4A99-8AA1-03706053951F}"/>
            </c:ext>
          </c:extLst>
        </c:ser>
        <c:ser>
          <c:idx val="0"/>
          <c:order val="1"/>
          <c:tx>
            <c:strRef>
              <c:f>Sheet1!$A$3</c:f>
              <c:strCache>
                <c:ptCount val="1"/>
                <c:pt idx="0">
                  <c:v>Women</c:v>
                </c:pt>
              </c:strCache>
            </c:strRef>
          </c:tx>
          <c:spPr>
            <a:solidFill>
              <a:schemeClr val="accent5">
                <a:lumMod val="75000"/>
              </a:schemeClr>
            </a:solidFill>
          </c:spPr>
          <c:invertIfNegative val="0"/>
          <c:dPt>
            <c:idx val="6"/>
            <c:invertIfNegative val="0"/>
            <c:bubble3D val="0"/>
            <c:extLst>
              <c:ext xmlns:c16="http://schemas.microsoft.com/office/drawing/2014/chart" uri="{C3380CC4-5D6E-409C-BE32-E72D297353CC}">
                <c16:uniqueId val="{00000013-256C-468F-AA22-0C9F3808756B}"/>
              </c:ext>
            </c:extLst>
          </c:dPt>
          <c:dLbls>
            <c:dLbl>
              <c:idx val="0"/>
              <c:delete val="1"/>
              <c:extLst>
                <c:ext xmlns:c15="http://schemas.microsoft.com/office/drawing/2012/chart" uri="{CE6537A1-D6FC-4f65-9D91-7224C49458BB}"/>
                <c:ext xmlns:c16="http://schemas.microsoft.com/office/drawing/2014/chart" uri="{C3380CC4-5D6E-409C-BE32-E72D297353CC}">
                  <c16:uniqueId val="{0000000D-256C-468F-AA22-0C9F3808756B}"/>
                </c:ext>
              </c:extLst>
            </c:dLbl>
            <c:dLbl>
              <c:idx val="1"/>
              <c:delete val="1"/>
              <c:extLst>
                <c:ext xmlns:c15="http://schemas.microsoft.com/office/drawing/2012/chart" uri="{CE6537A1-D6FC-4f65-9D91-7224C49458BB}"/>
                <c:ext xmlns:c16="http://schemas.microsoft.com/office/drawing/2014/chart" uri="{C3380CC4-5D6E-409C-BE32-E72D297353CC}">
                  <c16:uniqueId val="{0000000E-256C-468F-AA22-0C9F3808756B}"/>
                </c:ext>
              </c:extLst>
            </c:dLbl>
            <c:dLbl>
              <c:idx val="2"/>
              <c:delete val="1"/>
              <c:extLst>
                <c:ext xmlns:c15="http://schemas.microsoft.com/office/drawing/2012/chart" uri="{CE6537A1-D6FC-4f65-9D91-7224C49458BB}"/>
                <c:ext xmlns:c16="http://schemas.microsoft.com/office/drawing/2014/chart" uri="{C3380CC4-5D6E-409C-BE32-E72D297353CC}">
                  <c16:uniqueId val="{0000000F-256C-468F-AA22-0C9F3808756B}"/>
                </c:ext>
              </c:extLst>
            </c:dLbl>
            <c:dLbl>
              <c:idx val="3"/>
              <c:delete val="1"/>
              <c:extLst>
                <c:ext xmlns:c15="http://schemas.microsoft.com/office/drawing/2012/chart" uri="{CE6537A1-D6FC-4f65-9D91-7224C49458BB}"/>
                <c:ext xmlns:c16="http://schemas.microsoft.com/office/drawing/2014/chart" uri="{C3380CC4-5D6E-409C-BE32-E72D297353CC}">
                  <c16:uniqueId val="{00000010-256C-468F-AA22-0C9F3808756B}"/>
                </c:ext>
              </c:extLst>
            </c:dLbl>
            <c:dLbl>
              <c:idx val="4"/>
              <c:delete val="1"/>
              <c:extLst>
                <c:ext xmlns:c15="http://schemas.microsoft.com/office/drawing/2012/chart" uri="{CE6537A1-D6FC-4f65-9D91-7224C49458BB}"/>
                <c:ext xmlns:c16="http://schemas.microsoft.com/office/drawing/2014/chart" uri="{C3380CC4-5D6E-409C-BE32-E72D297353CC}">
                  <c16:uniqueId val="{00000011-256C-468F-AA22-0C9F3808756B}"/>
                </c:ext>
              </c:extLst>
            </c:dLbl>
            <c:dLbl>
              <c:idx val="5"/>
              <c:delete val="1"/>
              <c:extLst>
                <c:ext xmlns:c15="http://schemas.microsoft.com/office/drawing/2012/chart" uri="{CE6537A1-D6FC-4f65-9D91-7224C49458BB}"/>
                <c:ext xmlns:c16="http://schemas.microsoft.com/office/drawing/2014/chart" uri="{C3380CC4-5D6E-409C-BE32-E72D297353CC}">
                  <c16:uniqueId val="{00000012-256C-468F-AA22-0C9F3808756B}"/>
                </c:ext>
              </c:extLst>
            </c:dLbl>
            <c:dLbl>
              <c:idx val="6"/>
              <c:delete val="1"/>
              <c:extLst>
                <c:ext xmlns:c15="http://schemas.microsoft.com/office/drawing/2012/chart" uri="{CE6537A1-D6FC-4f65-9D91-7224C49458BB}"/>
                <c:ext xmlns:c16="http://schemas.microsoft.com/office/drawing/2014/chart" uri="{C3380CC4-5D6E-409C-BE32-E72D297353CC}">
                  <c16:uniqueId val="{00000013-256C-468F-AA22-0C9F3808756B}"/>
                </c:ext>
              </c:extLst>
            </c:dLbl>
            <c:dLbl>
              <c:idx val="7"/>
              <c:delete val="1"/>
              <c:extLst>
                <c:ext xmlns:c15="http://schemas.microsoft.com/office/drawing/2012/chart" uri="{CE6537A1-D6FC-4f65-9D91-7224C49458BB}"/>
                <c:ext xmlns:c16="http://schemas.microsoft.com/office/drawing/2014/chart" uri="{C3380CC4-5D6E-409C-BE32-E72D297353CC}">
                  <c16:uniqueId val="{00000014-256C-468F-AA22-0C9F3808756B}"/>
                </c:ext>
              </c:extLst>
            </c:dLbl>
            <c:dLbl>
              <c:idx val="8"/>
              <c:delete val="1"/>
              <c:extLst>
                <c:ext xmlns:c15="http://schemas.microsoft.com/office/drawing/2012/chart" uri="{CE6537A1-D6FC-4f65-9D91-7224C49458BB}"/>
                <c:ext xmlns:c16="http://schemas.microsoft.com/office/drawing/2014/chart" uri="{C3380CC4-5D6E-409C-BE32-E72D297353CC}">
                  <c16:uniqueId val="{00000015-256C-468F-AA22-0C9F3808756B}"/>
                </c:ext>
              </c:extLst>
            </c:dLbl>
            <c:dLbl>
              <c:idx val="9"/>
              <c:delete val="1"/>
              <c:extLst>
                <c:ext xmlns:c15="http://schemas.microsoft.com/office/drawing/2012/chart" uri="{CE6537A1-D6FC-4f65-9D91-7224C49458BB}"/>
                <c:ext xmlns:c16="http://schemas.microsoft.com/office/drawing/2014/chart" uri="{C3380CC4-5D6E-409C-BE32-E72D297353CC}">
                  <c16:uniqueId val="{00000002-2892-47E6-AADB-139DFD56CE1D}"/>
                </c:ext>
              </c:extLst>
            </c:dLbl>
            <c:dLbl>
              <c:idx val="10"/>
              <c:layout>
                <c:manualLayout>
                  <c:x val="1.2012012012011903E-2"/>
                  <c:y val="5.502407736645234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6A2-4746-8BCC-A54E6A997915}"/>
                </c:ext>
              </c:extLst>
            </c:dLbl>
            <c:numFmt formatCode="0.0%" sourceLinked="0"/>
            <c:spPr>
              <a:noFill/>
              <a:ln>
                <a:noFill/>
              </a:ln>
              <a:effectLst/>
            </c:spPr>
            <c:txPr>
              <a:bodyPr wrap="square" lIns="38100" tIns="19050" rIns="38100" bIns="19050" anchor="ctr">
                <a:spAutoFit/>
              </a:bodyPr>
              <a:lstStyle/>
              <a:p>
                <a:pPr>
                  <a:defRPr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Sheet1!$D$1:$O$1</c:f>
              <c:strCache>
                <c:ptCount val="11"/>
                <c:pt idx="0">
                  <c:v>2014</c:v>
                </c:pt>
                <c:pt idx="1">
                  <c:v>2015</c:v>
                </c:pt>
                <c:pt idx="2">
                  <c:v>2016</c:v>
                </c:pt>
                <c:pt idx="3">
                  <c:v>2017</c:v>
                </c:pt>
                <c:pt idx="4">
                  <c:v>2018</c:v>
                </c:pt>
                <c:pt idx="5">
                  <c:v>2019</c:v>
                </c:pt>
                <c:pt idx="6">
                  <c:v>2020^</c:v>
                </c:pt>
                <c:pt idx="7">
                  <c:v>2021</c:v>
                </c:pt>
                <c:pt idx="8">
                  <c:v>2022</c:v>
                </c:pt>
                <c:pt idx="9">
                  <c:v>2023</c:v>
                </c:pt>
                <c:pt idx="10">
                  <c:v>2024</c:v>
                </c:pt>
              </c:strCache>
              <c:extLst/>
            </c:strRef>
          </c:cat>
          <c:val>
            <c:numRef>
              <c:f>Sheet1!$D$3:$O$3</c:f>
              <c:numCache>
                <c:formatCode>0.00%</c:formatCode>
                <c:ptCount val="11"/>
                <c:pt idx="0">
                  <c:v>4.1999999999999997E-3</c:v>
                </c:pt>
                <c:pt idx="1">
                  <c:v>4.4999999999999997E-3</c:v>
                </c:pt>
                <c:pt idx="2">
                  <c:v>5.5999999999999999E-3</c:v>
                </c:pt>
                <c:pt idx="3">
                  <c:v>6.4999999999999997E-3</c:v>
                </c:pt>
                <c:pt idx="4">
                  <c:v>6.7999999999999996E-3</c:v>
                </c:pt>
                <c:pt idx="5">
                  <c:v>5.8999999999999999E-3</c:v>
                </c:pt>
                <c:pt idx="6">
                  <c:v>4.7999999999999996E-3</c:v>
                </c:pt>
                <c:pt idx="7">
                  <c:v>5.7999999999999996E-3</c:v>
                </c:pt>
                <c:pt idx="8">
                  <c:v>6.6E-3</c:v>
                </c:pt>
                <c:pt idx="9">
                  <c:v>7.6E-3</c:v>
                </c:pt>
                <c:pt idx="10">
                  <c:v>7.0000000000000001E-3</c:v>
                </c:pt>
              </c:numCache>
              <c:extLst/>
            </c:numRef>
          </c:val>
          <c:extLst>
            <c:ext xmlns:c16="http://schemas.microsoft.com/office/drawing/2014/chart" uri="{C3380CC4-5D6E-409C-BE32-E72D297353CC}">
              <c16:uniqueId val="{00000001-5B72-4A99-8AA1-03706053951F}"/>
            </c:ext>
          </c:extLst>
        </c:ser>
        <c:dLbls>
          <c:dLblPos val="outEnd"/>
          <c:showLegendKey val="0"/>
          <c:showVal val="1"/>
          <c:showCatName val="0"/>
          <c:showSerName val="0"/>
          <c:showPercent val="0"/>
          <c:showBubbleSize val="0"/>
        </c:dLbls>
        <c:gapWidth val="150"/>
        <c:axId val="56657024"/>
        <c:axId val="56658944"/>
      </c:barChart>
      <c:catAx>
        <c:axId val="56657024"/>
        <c:scaling>
          <c:orientation val="minMax"/>
        </c:scaling>
        <c:delete val="0"/>
        <c:axPos val="b"/>
        <c:title>
          <c:tx>
            <c:rich>
              <a:bodyPr/>
              <a:lstStyle/>
              <a:p>
                <a:pPr>
                  <a:defRPr sz="1400"/>
                </a:pPr>
                <a:r>
                  <a:rPr lang="en-US" sz="1400" dirty="0"/>
                  <a:t>Year at Diagnosis</a:t>
                </a:r>
              </a:p>
            </c:rich>
          </c:tx>
          <c:layout>
            <c:manualLayout>
              <c:xMode val="edge"/>
              <c:yMode val="edge"/>
              <c:x val="0.43456269112095514"/>
              <c:y val="0.91826743620454054"/>
            </c:manualLayout>
          </c:layout>
          <c:overlay val="0"/>
        </c:title>
        <c:numFmt formatCode="General" sourceLinked="1"/>
        <c:majorTickMark val="none"/>
        <c:minorTickMark val="none"/>
        <c:tickLblPos val="nextTo"/>
        <c:spPr>
          <a:ln w="3169">
            <a:solidFill>
              <a:srgbClr val="000000"/>
            </a:solidFill>
            <a:prstDash val="solid"/>
          </a:ln>
        </c:spPr>
        <c:txPr>
          <a:bodyPr rot="-2040000" vert="horz"/>
          <a:lstStyle/>
          <a:p>
            <a:pPr>
              <a:defRPr sz="1200" b="0"/>
            </a:pPr>
            <a:endParaRPr lang="en-US"/>
          </a:p>
        </c:txPr>
        <c:crossAx val="56658944"/>
        <c:crosses val="autoZero"/>
        <c:auto val="1"/>
        <c:lblAlgn val="ctr"/>
        <c:lblOffset val="100"/>
        <c:tickLblSkip val="1"/>
        <c:tickMarkSkip val="1"/>
        <c:noMultiLvlLbl val="0"/>
      </c:catAx>
      <c:valAx>
        <c:axId val="56658944"/>
        <c:scaling>
          <c:orientation val="minMax"/>
        </c:scaling>
        <c:delete val="0"/>
        <c:axPos val="l"/>
        <c:title>
          <c:tx>
            <c:rich>
              <a:bodyPr/>
              <a:lstStyle/>
              <a:p>
                <a:pPr>
                  <a:defRPr sz="1400"/>
                </a:pPr>
                <a:r>
                  <a:rPr lang="en-US" sz="1400" dirty="0"/>
                  <a:t>Percent  of Gonorrhea Cases Co-Infected</a:t>
                </a:r>
                <a:r>
                  <a:rPr lang="en-US" sz="1400" baseline="0" dirty="0"/>
                  <a:t> with HIV</a:t>
                </a:r>
                <a:endParaRPr lang="en-US" sz="1400" dirty="0"/>
              </a:p>
            </c:rich>
          </c:tx>
          <c:layout>
            <c:manualLayout>
              <c:xMode val="edge"/>
              <c:yMode val="edge"/>
              <c:x val="1.3100423257903572E-2"/>
              <c:y val="9.6819598539827953E-2"/>
            </c:manualLayout>
          </c:layout>
          <c:overlay val="0"/>
          <c:spPr>
            <a:noFill/>
            <a:ln w="25355">
              <a:noFill/>
            </a:ln>
          </c:spPr>
        </c:title>
        <c:numFmt formatCode="0%" sourceLinked="0"/>
        <c:majorTickMark val="none"/>
        <c:minorTickMark val="none"/>
        <c:tickLblPos val="nextTo"/>
        <c:spPr>
          <a:ln w="3169">
            <a:solidFill>
              <a:srgbClr val="000000"/>
            </a:solidFill>
            <a:prstDash val="solid"/>
          </a:ln>
        </c:spPr>
        <c:txPr>
          <a:bodyPr rot="0" vert="horz"/>
          <a:lstStyle/>
          <a:p>
            <a:pPr>
              <a:defRPr sz="1100" b="0"/>
            </a:pPr>
            <a:endParaRPr lang="en-US"/>
          </a:p>
        </c:txPr>
        <c:crossAx val="56657024"/>
        <c:crosses val="autoZero"/>
        <c:crossBetween val="between"/>
      </c:valAx>
      <c:spPr>
        <a:noFill/>
        <a:ln w="12678">
          <a:noFill/>
          <a:prstDash val="solid"/>
        </a:ln>
      </c:spPr>
    </c:plotArea>
    <c:legend>
      <c:legendPos val="t"/>
      <c:overlay val="0"/>
      <c:spPr>
        <a:noFill/>
        <a:ln w="3169">
          <a:noFill/>
          <a:prstDash val="solid"/>
        </a:ln>
      </c:spPr>
      <c:txPr>
        <a:bodyPr/>
        <a:lstStyle/>
        <a:p>
          <a:pPr>
            <a:defRPr sz="1400"/>
          </a:pPr>
          <a:endParaRPr lang="en-US"/>
        </a:p>
      </c:txPr>
    </c:legend>
    <c:plotVisOnly val="1"/>
    <c:dispBlanksAs val="gap"/>
    <c:showDLblsOverMax val="0"/>
  </c:chart>
  <c:spPr>
    <a:noFill/>
    <a:ln w="12678">
      <a:noFill/>
      <a:prstDash val="solid"/>
    </a:ln>
  </c:spPr>
  <c:txPr>
    <a:bodyPr/>
    <a:lstStyle/>
    <a:p>
      <a:pPr>
        <a:defRPr sz="1198" b="1" i="0" u="none" strike="noStrike" baseline="0">
          <a:solidFill>
            <a:srgbClr val="000000"/>
          </a:solidFill>
          <a:latin typeface="Arial" panose="020B0604020202020204" pitchFamily="34" charset="0"/>
          <a:ea typeface="Arial"/>
          <a:cs typeface="Arial" panose="020B0604020202020204" pitchFamily="34"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American Indian/Alaska Native</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B-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C-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D-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E-5982-4B9A-B42C-B8BF8717CBF9}"/>
                </c:ext>
              </c:extLst>
            </c:dLbl>
            <c:dLbl>
              <c:idx val="4"/>
              <c:layout>
                <c:manualLayout>
                  <c:x val="6.0938240985418932E-2"/>
                  <c:y val="-1.05073716037456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Sheet1!$B$2:$B$6</c:f>
              <c:numCache>
                <c:formatCode>0.0%</c:formatCode>
                <c:ptCount val="5"/>
                <c:pt idx="0">
                  <c:v>8.9999999999999993E-3</c:v>
                </c:pt>
                <c:pt idx="1">
                  <c:v>1.2999999999999999E-2</c:v>
                </c:pt>
                <c:pt idx="2">
                  <c:v>8.9999999999999993E-3</c:v>
                </c:pt>
                <c:pt idx="3">
                  <c:v>1.4E-2</c:v>
                </c:pt>
                <c:pt idx="4">
                  <c:v>0.01</c:v>
                </c:pt>
              </c:numCache>
            </c:numRef>
          </c:val>
          <c:extLst>
            <c:ext xmlns:c16="http://schemas.microsoft.com/office/drawing/2014/chart" uri="{C3380CC4-5D6E-409C-BE32-E72D297353CC}">
              <c16:uniqueId val="{00000000-5982-4B9A-B42C-B8BF8717CBF9}"/>
            </c:ext>
          </c:extLst>
        </c:ser>
        <c:ser>
          <c:idx val="2"/>
          <c:order val="1"/>
          <c:tx>
            <c:strRef>
              <c:f>Sheet1!$D$1</c:f>
              <c:strCache>
                <c:ptCount val="1"/>
                <c:pt idx="0">
                  <c:v>Black/African American</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3-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4-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5-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6-5982-4B9A-B42C-B8BF8717CBF9}"/>
                </c:ext>
              </c:extLst>
            </c:dLbl>
            <c:dLbl>
              <c:idx val="4"/>
              <c:layout>
                <c:manualLayout>
                  <c:x val="6.601642773420358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Sheet1!$D$2:$D$6</c:f>
              <c:numCache>
                <c:formatCode>0.0%</c:formatCode>
                <c:ptCount val="5"/>
                <c:pt idx="0">
                  <c:v>0.71</c:v>
                </c:pt>
                <c:pt idx="1">
                  <c:v>0.68899999999999995</c:v>
                </c:pt>
                <c:pt idx="2">
                  <c:v>0.68600000000000005</c:v>
                </c:pt>
                <c:pt idx="3">
                  <c:v>0.70199999999999996</c:v>
                </c:pt>
                <c:pt idx="4">
                  <c:v>0.67400000000000004</c:v>
                </c:pt>
              </c:numCache>
            </c:numRef>
          </c:val>
          <c:extLst>
            <c:ext xmlns:c16="http://schemas.microsoft.com/office/drawing/2014/chart" uri="{C3380CC4-5D6E-409C-BE32-E72D297353CC}">
              <c16:uniqueId val="{00000002-5982-4B9A-B42C-B8BF8717CBF9}"/>
            </c:ext>
          </c:extLst>
        </c:ser>
        <c:ser>
          <c:idx val="1"/>
          <c:order val="2"/>
          <c:tx>
            <c:strRef>
              <c:f>Sheet1!$C$1</c:f>
              <c:strCache>
                <c:ptCount val="1"/>
                <c:pt idx="0">
                  <c:v>Asian/Pacific Islander</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7-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8-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9-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A-5982-4B9A-B42C-B8BF8717CBF9}"/>
                </c:ext>
              </c:extLst>
            </c:dLbl>
            <c:dLbl>
              <c:idx val="4"/>
              <c:layout>
                <c:manualLayout>
                  <c:x val="5.9245512069157173E-2"/>
                  <c:y val="3.41489577121728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Sheet1!$C$2:$C$6</c:f>
              <c:numCache>
                <c:formatCode>0.0%</c:formatCode>
                <c:ptCount val="5"/>
                <c:pt idx="0">
                  <c:v>6.0000000000000001E-3</c:v>
                </c:pt>
                <c:pt idx="1">
                  <c:v>6.0000000000000001E-3</c:v>
                </c:pt>
                <c:pt idx="2">
                  <c:v>8.0000000000000002E-3</c:v>
                </c:pt>
                <c:pt idx="3">
                  <c:v>6.0000000000000001E-3</c:v>
                </c:pt>
                <c:pt idx="4">
                  <c:v>7.0000000000000001E-3</c:v>
                </c:pt>
              </c:numCache>
            </c:numRef>
          </c:val>
          <c:extLst>
            <c:ext xmlns:c16="http://schemas.microsoft.com/office/drawing/2014/chart" uri="{C3380CC4-5D6E-409C-BE32-E72D297353CC}">
              <c16:uniqueId val="{00000001-5982-4B9A-B42C-B8BF8717CBF9}"/>
            </c:ext>
          </c:extLst>
        </c:ser>
        <c:ser>
          <c:idx val="3"/>
          <c:order val="3"/>
          <c:tx>
            <c:strRef>
              <c:f>Sheet1!$E$1</c:f>
              <c:strCache>
                <c:ptCount val="1"/>
                <c:pt idx="0">
                  <c:v>White/Caucasian</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F-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10-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11-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12-5982-4B9A-B42C-B8BF8717CBF9}"/>
                </c:ext>
              </c:extLst>
            </c:dLbl>
            <c:dLbl>
              <c:idx val="4"/>
              <c:layout>
                <c:manualLayout>
                  <c:x val="6.6016427734203589E-2"/>
                  <c:y val="-1.05073716037455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Sheet1!$E$2:$E$6</c:f>
              <c:numCache>
                <c:formatCode>0.0%</c:formatCode>
                <c:ptCount val="5"/>
                <c:pt idx="0">
                  <c:v>0.185</c:v>
                </c:pt>
                <c:pt idx="1">
                  <c:v>0.20300000000000001</c:v>
                </c:pt>
                <c:pt idx="2">
                  <c:v>0.20599999999999999</c:v>
                </c:pt>
                <c:pt idx="3">
                  <c:v>0.20399999999999999</c:v>
                </c:pt>
                <c:pt idx="4">
                  <c:v>0.20399999999999999</c:v>
                </c:pt>
              </c:numCache>
            </c:numRef>
          </c:val>
          <c:extLst>
            <c:ext xmlns:c16="http://schemas.microsoft.com/office/drawing/2014/chart" uri="{C3380CC4-5D6E-409C-BE32-E72D297353CC}">
              <c16:uniqueId val="{00000003-5982-4B9A-B42C-B8BF8717CBF9}"/>
            </c:ext>
          </c:extLst>
        </c:ser>
        <c:ser>
          <c:idx val="4"/>
          <c:order val="4"/>
          <c:tx>
            <c:strRef>
              <c:f>Sheet1!$F$1</c:f>
              <c:strCache>
                <c:ptCount val="1"/>
                <c:pt idx="0">
                  <c:v>Multiple Races</c:v>
                </c:pt>
              </c:strCache>
            </c:strRef>
          </c:tx>
          <c:spPr>
            <a:solidFill>
              <a:schemeClr val="accent5"/>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D005-4589-B915-CD7EF5C0A752}"/>
                </c:ext>
              </c:extLst>
            </c:dLbl>
            <c:dLbl>
              <c:idx val="1"/>
              <c:delete val="1"/>
              <c:extLst>
                <c:ext xmlns:c15="http://schemas.microsoft.com/office/drawing/2012/chart" uri="{CE6537A1-D6FC-4f65-9D91-7224C49458BB}"/>
                <c:ext xmlns:c16="http://schemas.microsoft.com/office/drawing/2014/chart" uri="{C3380CC4-5D6E-409C-BE32-E72D297353CC}">
                  <c16:uniqueId val="{00000003-D005-4589-B915-CD7EF5C0A752}"/>
                </c:ext>
              </c:extLst>
            </c:dLbl>
            <c:dLbl>
              <c:idx val="2"/>
              <c:delete val="1"/>
              <c:extLst>
                <c:ext xmlns:c15="http://schemas.microsoft.com/office/drawing/2012/chart" uri="{CE6537A1-D6FC-4f65-9D91-7224C49458BB}"/>
                <c:ext xmlns:c16="http://schemas.microsoft.com/office/drawing/2014/chart" uri="{C3380CC4-5D6E-409C-BE32-E72D297353CC}">
                  <c16:uniqueId val="{00000002-D005-4589-B915-CD7EF5C0A752}"/>
                </c:ext>
              </c:extLst>
            </c:dLbl>
            <c:dLbl>
              <c:idx val="3"/>
              <c:delete val="1"/>
              <c:extLst>
                <c:ext xmlns:c15="http://schemas.microsoft.com/office/drawing/2012/chart" uri="{CE6537A1-D6FC-4f65-9D91-7224C49458BB}"/>
                <c:ext xmlns:c16="http://schemas.microsoft.com/office/drawing/2014/chart" uri="{C3380CC4-5D6E-409C-BE32-E72D297353CC}">
                  <c16:uniqueId val="{00000001-D005-4589-B915-CD7EF5C0A752}"/>
                </c:ext>
              </c:extLst>
            </c:dLbl>
            <c:dLbl>
              <c:idx val="4"/>
              <c:layout>
                <c:manualLayout>
                  <c:x val="6.263096990168043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05-4589-B915-CD7EF5C0A75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Sheet1!$F$2:$F$6</c:f>
              <c:numCache>
                <c:formatCode>0.0%</c:formatCode>
                <c:ptCount val="5"/>
                <c:pt idx="0">
                  <c:v>2.1999999999999999E-2</c:v>
                </c:pt>
                <c:pt idx="1">
                  <c:v>2.4E-2</c:v>
                </c:pt>
                <c:pt idx="2">
                  <c:v>3.1E-2</c:v>
                </c:pt>
                <c:pt idx="3">
                  <c:v>4.1000000000000002E-2</c:v>
                </c:pt>
                <c:pt idx="4">
                  <c:v>5.8999999999999997E-2</c:v>
                </c:pt>
              </c:numCache>
            </c:numRef>
          </c:val>
          <c:extLst>
            <c:ext xmlns:c16="http://schemas.microsoft.com/office/drawing/2014/chart" uri="{C3380CC4-5D6E-409C-BE32-E72D297353CC}">
              <c16:uniqueId val="{00000004-5982-4B9A-B42C-B8BF8717CBF9}"/>
            </c:ext>
          </c:extLst>
        </c:ser>
        <c:ser>
          <c:idx val="5"/>
          <c:order val="5"/>
          <c:tx>
            <c:strRef>
              <c:f>Sheet1!$G$1</c:f>
              <c:strCache>
                <c:ptCount val="1"/>
                <c:pt idx="0">
                  <c:v>Unknown</c:v>
                </c:pt>
              </c:strCache>
            </c:strRef>
          </c:tx>
          <c:spPr>
            <a:solidFill>
              <a:schemeClr val="accent6"/>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9-5982-4B9A-B42C-B8BF8717CBF9}"/>
                </c:ext>
              </c:extLst>
            </c:dLbl>
            <c:dLbl>
              <c:idx val="1"/>
              <c:delete val="1"/>
              <c:extLst>
                <c:ext xmlns:c15="http://schemas.microsoft.com/office/drawing/2012/chart" uri="{CE6537A1-D6FC-4f65-9D91-7224C49458BB}"/>
                <c:ext xmlns:c16="http://schemas.microsoft.com/office/drawing/2014/chart" uri="{C3380CC4-5D6E-409C-BE32-E72D297353CC}">
                  <c16:uniqueId val="{00000008-5982-4B9A-B42C-B8BF8717CBF9}"/>
                </c:ext>
              </c:extLst>
            </c:dLbl>
            <c:dLbl>
              <c:idx val="2"/>
              <c:delete val="1"/>
              <c:extLst>
                <c:ext xmlns:c15="http://schemas.microsoft.com/office/drawing/2012/chart" uri="{CE6537A1-D6FC-4f65-9D91-7224C49458BB}"/>
                <c:ext xmlns:c16="http://schemas.microsoft.com/office/drawing/2014/chart" uri="{C3380CC4-5D6E-409C-BE32-E72D297353CC}">
                  <c16:uniqueId val="{00000007-5982-4B9A-B42C-B8BF8717CBF9}"/>
                </c:ext>
              </c:extLst>
            </c:dLbl>
            <c:dLbl>
              <c:idx val="3"/>
              <c:delete val="1"/>
              <c:extLst>
                <c:ext xmlns:c15="http://schemas.microsoft.com/office/drawing/2012/chart" uri="{CE6537A1-D6FC-4f65-9D91-7224C49458BB}"/>
                <c:ext xmlns:c16="http://schemas.microsoft.com/office/drawing/2014/chart" uri="{C3380CC4-5D6E-409C-BE32-E72D297353CC}">
                  <c16:uniqueId val="{00000006-5982-4B9A-B42C-B8BF8717CBF9}"/>
                </c:ext>
              </c:extLst>
            </c:dLbl>
            <c:dLbl>
              <c:idx val="4"/>
              <c:layout>
                <c:manualLayout>
                  <c:x val="6.4410067978393853E-2"/>
                  <c:y val="-1.576105740561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5982-4B9A-B42C-B8BF8717CBF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Sheet1!$G$2:$G$6</c:f>
              <c:numCache>
                <c:formatCode>0.0%</c:formatCode>
                <c:ptCount val="5"/>
                <c:pt idx="0">
                  <c:v>6.8000000000000005E-2</c:v>
                </c:pt>
                <c:pt idx="1">
                  <c:v>6.5000000000000002E-2</c:v>
                </c:pt>
                <c:pt idx="2">
                  <c:v>6.0999999999999999E-2</c:v>
                </c:pt>
                <c:pt idx="3">
                  <c:v>3.3000000000000002E-2</c:v>
                </c:pt>
                <c:pt idx="4">
                  <c:v>4.7E-2</c:v>
                </c:pt>
              </c:numCache>
            </c:numRef>
          </c:val>
          <c:extLst>
            <c:ext xmlns:c16="http://schemas.microsoft.com/office/drawing/2014/chart" uri="{C3380CC4-5D6E-409C-BE32-E72D297353CC}">
              <c16:uniqueId val="{00000005-5982-4B9A-B42C-B8BF8717CBF9}"/>
            </c:ext>
          </c:extLst>
        </c:ser>
        <c:dLbls>
          <c:showLegendKey val="0"/>
          <c:showVal val="1"/>
          <c:showCatName val="0"/>
          <c:showSerName val="0"/>
          <c:showPercent val="0"/>
          <c:showBubbleSize val="0"/>
        </c:dLbls>
        <c:gapWidth val="150"/>
        <c:overlap val="100"/>
        <c:axId val="1514274879"/>
        <c:axId val="1479247375"/>
      </c:barChart>
      <c:catAx>
        <c:axId val="1514274879"/>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200" b="1" dirty="0">
                    <a:solidFill>
                      <a:schemeClr val="tx1"/>
                    </a:solidFill>
                  </a:rPr>
                  <a:t>Year of Diagnosis</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79247375"/>
        <c:crosses val="autoZero"/>
        <c:auto val="1"/>
        <c:lblAlgn val="ctr"/>
        <c:lblOffset val="100"/>
        <c:noMultiLvlLbl val="0"/>
      </c:catAx>
      <c:valAx>
        <c:axId val="1479247375"/>
        <c:scaling>
          <c:orientation val="minMax"/>
          <c:max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200" b="1" i="0" baseline="0" dirty="0">
                    <a:solidFill>
                      <a:schemeClr val="tx1"/>
                    </a:solidFill>
                    <a:effectLst/>
                  </a:rPr>
                  <a:t>Percent  of Syphilis Cases Co-Infected with HIV</a:t>
                </a:r>
                <a:endParaRPr lang="en-US" sz="1200" dirty="0">
                  <a:solidFill>
                    <a:schemeClr val="tx1"/>
                  </a:solidFill>
                  <a:effectLst/>
                </a:endParaRP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4274879"/>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Hispanic/Latine</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5-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8-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9-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C-021E-4425-85E0-F90E000DDF10}"/>
                </c:ext>
              </c:extLst>
            </c:dLbl>
            <c:dLbl>
              <c:idx val="4"/>
              <c:layout>
                <c:manualLayout>
                  <c:x val="6.1595516569967222E-2"/>
                  <c:y val="-2.7530890960330511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Sheet1!$B$2:$B$6</c:f>
              <c:numCache>
                <c:formatCode>0.0%</c:formatCode>
                <c:ptCount val="5"/>
                <c:pt idx="0">
                  <c:v>6.7000000000000004E-2</c:v>
                </c:pt>
                <c:pt idx="1">
                  <c:v>8.5999999999999993E-2</c:v>
                </c:pt>
                <c:pt idx="2">
                  <c:v>9.0999999999999998E-2</c:v>
                </c:pt>
                <c:pt idx="3">
                  <c:v>0.10199999999999999</c:v>
                </c:pt>
                <c:pt idx="4">
                  <c:v>0.11799999999999999</c:v>
                </c:pt>
              </c:numCache>
            </c:numRef>
          </c:val>
          <c:extLst>
            <c:ext xmlns:c16="http://schemas.microsoft.com/office/drawing/2014/chart" uri="{C3380CC4-5D6E-409C-BE32-E72D297353CC}">
              <c16:uniqueId val="{00000000-021E-4425-85E0-F90E000DDF10}"/>
            </c:ext>
          </c:extLst>
        </c:ser>
        <c:ser>
          <c:idx val="1"/>
          <c:order val="1"/>
          <c:tx>
            <c:strRef>
              <c:f>Sheet1!$C$1</c:f>
              <c:strCache>
                <c:ptCount val="1"/>
                <c:pt idx="0">
                  <c:v>Non-Hispanic/Non-Latine</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6-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A-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B-021E-4425-85E0-F90E000DDF10}"/>
                </c:ext>
              </c:extLst>
            </c:dLbl>
            <c:dLbl>
              <c:idx val="4"/>
              <c:layout>
                <c:manualLayout>
                  <c:x val="6.8254491334288014E-2"/>
                  <c:y val="8.259267288098851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Sheet1!$C$2:$C$6</c:f>
              <c:numCache>
                <c:formatCode>0.0%</c:formatCode>
                <c:ptCount val="5"/>
                <c:pt idx="0">
                  <c:v>0.79100000000000004</c:v>
                </c:pt>
                <c:pt idx="1">
                  <c:v>0.81399999999999995</c:v>
                </c:pt>
                <c:pt idx="2">
                  <c:v>0.81399999999999995</c:v>
                </c:pt>
                <c:pt idx="3">
                  <c:v>0.83</c:v>
                </c:pt>
                <c:pt idx="4">
                  <c:v>0.83199999999999996</c:v>
                </c:pt>
              </c:numCache>
            </c:numRef>
          </c:val>
          <c:extLst>
            <c:ext xmlns:c16="http://schemas.microsoft.com/office/drawing/2014/chart" uri="{C3380CC4-5D6E-409C-BE32-E72D297353CC}">
              <c16:uniqueId val="{00000001-021E-4425-85E0-F90E000DDF10}"/>
            </c:ext>
          </c:extLst>
        </c:ser>
        <c:ser>
          <c:idx val="2"/>
          <c:order val="2"/>
          <c:tx>
            <c:strRef>
              <c:f>Sheet1!$D$1</c:f>
              <c:strCache>
                <c:ptCount val="1"/>
                <c:pt idx="0">
                  <c:v>Unknown</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021E-4425-85E0-F90E000DDF10}"/>
                </c:ext>
              </c:extLst>
            </c:dLbl>
            <c:dLbl>
              <c:idx val="1"/>
              <c:delete val="1"/>
              <c:extLst>
                <c:ext xmlns:c15="http://schemas.microsoft.com/office/drawing/2012/chart" uri="{CE6537A1-D6FC-4f65-9D91-7224C49458BB}"/>
                <c:ext xmlns:c16="http://schemas.microsoft.com/office/drawing/2014/chart" uri="{C3380CC4-5D6E-409C-BE32-E72D297353CC}">
                  <c16:uniqueId val="{00000007-021E-4425-85E0-F90E000DDF10}"/>
                </c:ext>
              </c:extLst>
            </c:dLbl>
            <c:dLbl>
              <c:idx val="2"/>
              <c:delete val="1"/>
              <c:extLst>
                <c:ext xmlns:c15="http://schemas.microsoft.com/office/drawing/2012/chart" uri="{CE6537A1-D6FC-4f65-9D91-7224C49458BB}"/>
                <c:ext xmlns:c16="http://schemas.microsoft.com/office/drawing/2014/chart" uri="{C3380CC4-5D6E-409C-BE32-E72D297353CC}">
                  <c16:uniqueId val="{0000000E-021E-4425-85E0-F90E000DDF10}"/>
                </c:ext>
              </c:extLst>
            </c:dLbl>
            <c:dLbl>
              <c:idx val="3"/>
              <c:delete val="1"/>
              <c:extLst>
                <c:ext xmlns:c15="http://schemas.microsoft.com/office/drawing/2012/chart" uri="{CE6537A1-D6FC-4f65-9D91-7224C49458BB}"/>
                <c:ext xmlns:c16="http://schemas.microsoft.com/office/drawing/2014/chart" uri="{C3380CC4-5D6E-409C-BE32-E72D297353CC}">
                  <c16:uniqueId val="{0000000D-021E-4425-85E0-F90E000DDF10}"/>
                </c:ext>
              </c:extLst>
            </c:dLbl>
            <c:dLbl>
              <c:idx val="4"/>
              <c:layout>
                <c:manualLayout>
                  <c:x val="6.6589747643207811E-2"/>
                  <c:y val="-2.7530890960329505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021E-4425-85E0-F90E000DDF1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c:v>
                </c:pt>
                <c:pt idx="1">
                  <c:v>2021</c:v>
                </c:pt>
                <c:pt idx="2">
                  <c:v>2022</c:v>
                </c:pt>
                <c:pt idx="3">
                  <c:v>2023</c:v>
                </c:pt>
                <c:pt idx="4">
                  <c:v>2024</c:v>
                </c:pt>
              </c:strCache>
            </c:strRef>
          </c:cat>
          <c:val>
            <c:numRef>
              <c:f>Sheet1!$D$2:$D$6</c:f>
              <c:numCache>
                <c:formatCode>0.0%</c:formatCode>
                <c:ptCount val="5"/>
                <c:pt idx="0">
                  <c:v>0.14099999999999999</c:v>
                </c:pt>
                <c:pt idx="1">
                  <c:v>0.1</c:v>
                </c:pt>
                <c:pt idx="2">
                  <c:v>9.5000000000000001E-2</c:v>
                </c:pt>
                <c:pt idx="3">
                  <c:v>6.8000000000000005E-2</c:v>
                </c:pt>
                <c:pt idx="4">
                  <c:v>5.0999999999999997E-2</c:v>
                </c:pt>
              </c:numCache>
            </c:numRef>
          </c:val>
          <c:extLst>
            <c:ext xmlns:c16="http://schemas.microsoft.com/office/drawing/2014/chart" uri="{C3380CC4-5D6E-409C-BE32-E72D297353CC}">
              <c16:uniqueId val="{00000002-021E-4425-85E0-F90E000DDF10}"/>
            </c:ext>
          </c:extLst>
        </c:ser>
        <c:dLbls>
          <c:dLblPos val="ctr"/>
          <c:showLegendKey val="0"/>
          <c:showVal val="1"/>
          <c:showCatName val="0"/>
          <c:showSerName val="0"/>
          <c:showPercent val="0"/>
          <c:showBubbleSize val="0"/>
        </c:dLbls>
        <c:gapWidth val="150"/>
        <c:overlap val="100"/>
        <c:axId val="1682279903"/>
        <c:axId val="1479255055"/>
      </c:barChart>
      <c:catAx>
        <c:axId val="1682279903"/>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200" b="1" dirty="0">
                    <a:solidFill>
                      <a:schemeClr val="tx1"/>
                    </a:solidFill>
                  </a:rPr>
                  <a:t>Year of Diagnosis</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479255055"/>
        <c:crosses val="autoZero"/>
        <c:auto val="1"/>
        <c:lblAlgn val="ctr"/>
        <c:lblOffset val="100"/>
        <c:noMultiLvlLbl val="0"/>
      </c:catAx>
      <c:valAx>
        <c:axId val="1479255055"/>
        <c:scaling>
          <c:orientation val="minMax"/>
          <c:max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en-US" sz="1200" b="1" i="0" baseline="0" dirty="0">
                    <a:solidFill>
                      <a:schemeClr val="tx1"/>
                    </a:solidFill>
                    <a:effectLst/>
                  </a:rPr>
                  <a:t>Percent  of Syphilis Cases Co-Infected with HIV</a:t>
                </a:r>
                <a:endParaRPr lang="en-US" sz="1200" dirty="0">
                  <a:solidFill>
                    <a:schemeClr val="tx1"/>
                  </a:solidFill>
                  <a:effectLst/>
                </a:endParaRP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82279903"/>
        <c:crosses val="autoZero"/>
        <c:crossBetween val="between"/>
        <c:majorUnit val="0.2"/>
      </c:valAx>
      <c:spPr>
        <a:noFill/>
        <a:ln>
          <a:noFill/>
        </a:ln>
        <a:effectLst/>
      </c:spPr>
    </c:plotArea>
    <c:legend>
      <c:legendPos val="t"/>
      <c:legendEntry>
        <c:idx val="1"/>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HIV Incidence</c:v>
                </c:pt>
              </c:strCache>
            </c:strRef>
          </c:tx>
          <c:spPr>
            <a:solidFill>
              <a:schemeClr val="accent1"/>
            </a:solidFill>
            <a:ln>
              <a:noFill/>
            </a:ln>
            <a:effectLst/>
          </c:spPr>
          <c:invertIfNegative val="0"/>
          <c:cat>
            <c:strRef>
              <c:f>Sheet1!$A$2:$A$15</c:f>
              <c:strCach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strCache>
            </c:strRef>
          </c:cat>
          <c:val>
            <c:numRef>
              <c:f>Sheet1!$B$2:$B$15</c:f>
              <c:numCache>
                <c:formatCode>General</c:formatCode>
                <c:ptCount val="14"/>
                <c:pt idx="0">
                  <c:v>1500</c:v>
                </c:pt>
                <c:pt idx="1">
                  <c:v>1400</c:v>
                </c:pt>
                <c:pt idx="2">
                  <c:v>1400</c:v>
                </c:pt>
                <c:pt idx="3">
                  <c:v>1200</c:v>
                </c:pt>
                <c:pt idx="4">
                  <c:v>1100</c:v>
                </c:pt>
                <c:pt idx="5">
                  <c:v>1200</c:v>
                </c:pt>
                <c:pt idx="6">
                  <c:v>1200</c:v>
                </c:pt>
                <c:pt idx="7">
                  <c:v>1100</c:v>
                </c:pt>
                <c:pt idx="8">
                  <c:v>1300</c:v>
                </c:pt>
                <c:pt idx="9">
                  <c:v>1500</c:v>
                </c:pt>
                <c:pt idx="10">
                  <c:v>1400</c:v>
                </c:pt>
                <c:pt idx="11">
                  <c:v>1200</c:v>
                </c:pt>
                <c:pt idx="12">
                  <c:v>1200</c:v>
                </c:pt>
                <c:pt idx="13">
                  <c:v>1500</c:v>
                </c:pt>
              </c:numCache>
            </c:numRef>
          </c:val>
          <c:extLst>
            <c:ext xmlns:c16="http://schemas.microsoft.com/office/drawing/2014/chart" uri="{C3380CC4-5D6E-409C-BE32-E72D297353CC}">
              <c16:uniqueId val="{00000000-8D73-44C4-A65E-A397106EE1F2}"/>
            </c:ext>
          </c:extLst>
        </c:ser>
        <c:dLbls>
          <c:showLegendKey val="0"/>
          <c:showVal val="0"/>
          <c:showCatName val="0"/>
          <c:showSerName val="0"/>
          <c:showPercent val="0"/>
          <c:showBubbleSize val="0"/>
        </c:dLbls>
        <c:gapWidth val="114"/>
        <c:overlap val="-27"/>
        <c:axId val="368356632"/>
        <c:axId val="368356304"/>
      </c:barChart>
      <c:lineChart>
        <c:grouping val="standard"/>
        <c:varyColors val="0"/>
        <c:ser>
          <c:idx val="1"/>
          <c:order val="1"/>
          <c:tx>
            <c:strRef>
              <c:f>Sheet1!$C$1</c:f>
              <c:strCache>
                <c:ptCount val="1"/>
                <c:pt idx="0">
                  <c:v>95% CI (Lower Limit)</c:v>
                </c:pt>
              </c:strCache>
            </c:strRef>
          </c:tx>
          <c:spPr>
            <a:ln w="28575" cap="rnd">
              <a:solidFill>
                <a:schemeClr val="accent3"/>
              </a:solidFill>
              <a:prstDash val="dashDot"/>
              <a:round/>
            </a:ln>
            <a:effectLst/>
          </c:spPr>
          <c:marker>
            <c:symbol val="none"/>
          </c:marker>
          <c:cat>
            <c:strRef>
              <c:f>Sheet1!$A$2:$A$15</c:f>
              <c:strCach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strCache>
            </c:strRef>
          </c:cat>
          <c:val>
            <c:numRef>
              <c:f>Sheet1!$C$2:$C$15</c:f>
              <c:numCache>
                <c:formatCode>General</c:formatCode>
                <c:ptCount val="14"/>
                <c:pt idx="0">
                  <c:v>1400</c:v>
                </c:pt>
                <c:pt idx="1">
                  <c:v>1300</c:v>
                </c:pt>
                <c:pt idx="2">
                  <c:v>1200</c:v>
                </c:pt>
                <c:pt idx="3">
                  <c:v>1100</c:v>
                </c:pt>
                <c:pt idx="4">
                  <c:v>970</c:v>
                </c:pt>
                <c:pt idx="5">
                  <c:v>1000</c:v>
                </c:pt>
                <c:pt idx="6">
                  <c:v>1000</c:v>
                </c:pt>
                <c:pt idx="7">
                  <c:v>830</c:v>
                </c:pt>
                <c:pt idx="8">
                  <c:v>1000</c:v>
                </c:pt>
                <c:pt idx="9">
                  <c:v>1100</c:v>
                </c:pt>
                <c:pt idx="10">
                  <c:v>920</c:v>
                </c:pt>
                <c:pt idx="11">
                  <c:v>750</c:v>
                </c:pt>
                <c:pt idx="12">
                  <c:v>710</c:v>
                </c:pt>
                <c:pt idx="13">
                  <c:v>690</c:v>
                </c:pt>
              </c:numCache>
            </c:numRef>
          </c:val>
          <c:smooth val="0"/>
          <c:extLst>
            <c:ext xmlns:c16="http://schemas.microsoft.com/office/drawing/2014/chart" uri="{C3380CC4-5D6E-409C-BE32-E72D297353CC}">
              <c16:uniqueId val="{00000001-8D73-44C4-A65E-A397106EE1F2}"/>
            </c:ext>
          </c:extLst>
        </c:ser>
        <c:ser>
          <c:idx val="2"/>
          <c:order val="2"/>
          <c:tx>
            <c:strRef>
              <c:f>Sheet1!$D$1</c:f>
              <c:strCache>
                <c:ptCount val="1"/>
                <c:pt idx="0">
                  <c:v>95% CI (Upper Limit)</c:v>
                </c:pt>
              </c:strCache>
            </c:strRef>
          </c:tx>
          <c:spPr>
            <a:ln w="28575" cap="rnd">
              <a:solidFill>
                <a:schemeClr val="accent3"/>
              </a:solidFill>
              <a:prstDash val="sysDot"/>
              <a:round/>
            </a:ln>
            <a:effectLst/>
          </c:spPr>
          <c:marker>
            <c:symbol val="none"/>
          </c:marker>
          <c:cat>
            <c:strRef>
              <c:f>Sheet1!$A$2:$A$15</c:f>
              <c:strCach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strCache>
            </c:strRef>
          </c:cat>
          <c:val>
            <c:numRef>
              <c:f>Sheet1!$D$2:$D$15</c:f>
              <c:numCache>
                <c:formatCode>General</c:formatCode>
                <c:ptCount val="14"/>
                <c:pt idx="0">
                  <c:v>1700</c:v>
                </c:pt>
                <c:pt idx="1">
                  <c:v>1600</c:v>
                </c:pt>
                <c:pt idx="2">
                  <c:v>1500</c:v>
                </c:pt>
                <c:pt idx="3">
                  <c:v>1400</c:v>
                </c:pt>
                <c:pt idx="4">
                  <c:v>1300</c:v>
                </c:pt>
                <c:pt idx="5">
                  <c:v>1400</c:v>
                </c:pt>
                <c:pt idx="6">
                  <c:v>1400</c:v>
                </c:pt>
                <c:pt idx="7">
                  <c:v>1500</c:v>
                </c:pt>
                <c:pt idx="8">
                  <c:v>1600</c:v>
                </c:pt>
                <c:pt idx="9">
                  <c:v>1900</c:v>
                </c:pt>
                <c:pt idx="10">
                  <c:v>1800</c:v>
                </c:pt>
                <c:pt idx="11">
                  <c:v>1700</c:v>
                </c:pt>
                <c:pt idx="12">
                  <c:v>1800</c:v>
                </c:pt>
                <c:pt idx="13">
                  <c:v>2300</c:v>
                </c:pt>
              </c:numCache>
            </c:numRef>
          </c:val>
          <c:smooth val="0"/>
          <c:extLst>
            <c:ext xmlns:c16="http://schemas.microsoft.com/office/drawing/2014/chart" uri="{C3380CC4-5D6E-409C-BE32-E72D297353CC}">
              <c16:uniqueId val="{00000002-8D73-44C4-A65E-A397106EE1F2}"/>
            </c:ext>
          </c:extLst>
        </c:ser>
        <c:dLbls>
          <c:showLegendKey val="0"/>
          <c:showVal val="0"/>
          <c:showCatName val="0"/>
          <c:showSerName val="0"/>
          <c:showPercent val="0"/>
          <c:showBubbleSize val="0"/>
        </c:dLbls>
        <c:marker val="1"/>
        <c:smooth val="0"/>
        <c:axId val="368356632"/>
        <c:axId val="368356304"/>
      </c:lineChart>
      <c:catAx>
        <c:axId val="368356632"/>
        <c:scaling>
          <c:orientation val="minMax"/>
        </c:scaling>
        <c:delete val="0"/>
        <c:axPos val="b"/>
        <c:title>
          <c:tx>
            <c:rich>
              <a:bodyPr rot="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US" b="1" dirty="0">
                    <a:solidFill>
                      <a:schemeClr val="tx1"/>
                    </a:solidFill>
                  </a:rPr>
                  <a:t>Year</a:t>
                </a:r>
                <a:r>
                  <a:rPr lang="en-US" b="1" baseline="0" dirty="0">
                    <a:solidFill>
                      <a:schemeClr val="tx1"/>
                    </a:solidFill>
                  </a:rPr>
                  <a:t> of Infection</a:t>
                </a:r>
                <a:endParaRPr lang="en-US" b="1" dirty="0">
                  <a:solidFill>
                    <a:schemeClr val="tx1"/>
                  </a:solidFill>
                </a:endParaRPr>
              </a:p>
            </c:rich>
          </c:tx>
          <c:overlay val="0"/>
          <c:spPr>
            <a:noFill/>
            <a:ln>
              <a:noFill/>
            </a:ln>
            <a:effectLst/>
          </c:spPr>
          <c:txPr>
            <a:bodyPr rot="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8356304"/>
        <c:crosses val="autoZero"/>
        <c:auto val="1"/>
        <c:lblAlgn val="ctr"/>
        <c:lblOffset val="100"/>
        <c:noMultiLvlLbl val="0"/>
      </c:catAx>
      <c:valAx>
        <c:axId val="368356304"/>
        <c:scaling>
          <c:orientation val="minMax"/>
        </c:scaling>
        <c:delete val="0"/>
        <c:axPos val="l"/>
        <c:title>
          <c:tx>
            <c:rich>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US" b="1" dirty="0">
                    <a:solidFill>
                      <a:schemeClr val="tx1"/>
                    </a:solidFill>
                  </a:rPr>
                  <a:t>Number</a:t>
                </a:r>
              </a:p>
            </c:rich>
          </c:tx>
          <c:overlay val="0"/>
          <c:spPr>
            <a:noFill/>
            <a:ln>
              <a:noFill/>
            </a:ln>
            <a:effectLst/>
          </c:spPr>
          <c:txPr>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83566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Totals</c:v>
                </c:pt>
              </c:strCache>
            </c:strRef>
          </c:tx>
          <c:spPr>
            <a:solidFill>
              <a:srgbClr val="002060"/>
            </a:solidFill>
            <a:ln>
              <a:solidFill>
                <a:sysClr val="windowText" lastClr="000000"/>
              </a:solidFill>
            </a:ln>
          </c:spPr>
          <c:invertIfNegative val="0"/>
          <c:dPt>
            <c:idx val="1"/>
            <c:invertIfNegative val="0"/>
            <c:bubble3D val="0"/>
            <c:spPr>
              <a:solidFill>
                <a:sysClr val="windowText" lastClr="000000">
                  <a:lumMod val="65000"/>
                  <a:lumOff val="35000"/>
                </a:sysClr>
              </a:solidFill>
              <a:ln>
                <a:solidFill>
                  <a:sysClr val="windowText" lastClr="000000"/>
                </a:solidFill>
              </a:ln>
            </c:spPr>
            <c:extLst>
              <c:ext xmlns:c16="http://schemas.microsoft.com/office/drawing/2014/chart" uri="{C3380CC4-5D6E-409C-BE32-E72D297353CC}">
                <c16:uniqueId val="{00000001-5E4A-4ED3-BD11-9006172939F8}"/>
              </c:ext>
            </c:extLst>
          </c:dPt>
          <c:dPt>
            <c:idx val="2"/>
            <c:invertIfNegative val="0"/>
            <c:bubble3D val="0"/>
            <c:spPr>
              <a:solidFill>
                <a:srgbClr val="71C9C5">
                  <a:lumMod val="50000"/>
                </a:srgbClr>
              </a:solidFill>
              <a:ln>
                <a:solidFill>
                  <a:sysClr val="windowText" lastClr="000000"/>
                </a:solidFill>
              </a:ln>
            </c:spPr>
            <c:extLst>
              <c:ext xmlns:c16="http://schemas.microsoft.com/office/drawing/2014/chart" uri="{C3380CC4-5D6E-409C-BE32-E72D297353CC}">
                <c16:uniqueId val="{00000003-5E4A-4ED3-BD11-9006172939F8}"/>
              </c:ext>
            </c:extLst>
          </c:dPt>
          <c:dPt>
            <c:idx val="3"/>
            <c:invertIfNegative val="0"/>
            <c:bubble3D val="0"/>
            <c:spPr>
              <a:solidFill>
                <a:srgbClr val="6D2E75"/>
              </a:solidFill>
              <a:ln>
                <a:solidFill>
                  <a:sysClr val="windowText" lastClr="000000"/>
                </a:solidFill>
              </a:ln>
            </c:spPr>
            <c:extLst>
              <c:ext xmlns:c16="http://schemas.microsoft.com/office/drawing/2014/chart" uri="{C3380CC4-5D6E-409C-BE32-E72D297353CC}">
                <c16:uniqueId val="{00000005-5E4A-4ED3-BD11-9006172939F8}"/>
              </c:ext>
            </c:extLst>
          </c:dPt>
          <c:dPt>
            <c:idx val="4"/>
            <c:invertIfNegative val="0"/>
            <c:bubble3D val="0"/>
            <c:extLst>
              <c:ext xmlns:c16="http://schemas.microsoft.com/office/drawing/2014/chart" uri="{C3380CC4-5D6E-409C-BE32-E72D297353CC}">
                <c16:uniqueId val="{00000006-5E4A-4ED3-BD11-9006172939F8}"/>
              </c:ext>
            </c:extLst>
          </c:dPt>
          <c:dLbls>
            <c:numFmt formatCode="0%" sourceLinked="0"/>
            <c:spPr>
              <a:noFill/>
              <a:ln>
                <a:noFill/>
              </a:ln>
              <a:effectLst/>
            </c:spPr>
            <c:txPr>
              <a:bodyPr wrap="square" lIns="38100" tIns="19050" rIns="38100" bIns="19050" anchor="ctr">
                <a:spAutoFit/>
              </a:bodyPr>
              <a:lstStyle/>
              <a:p>
                <a:pPr>
                  <a:defRPr sz="1600" b="1"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
                  <c:v>0.85214282600000002</c:v>
                </c:pt>
                <c:pt idx="1">
                  <c:v>0.65553691999999997</c:v>
                </c:pt>
                <c:pt idx="2">
                  <c:v>0.61283488500000005</c:v>
                </c:pt>
                <c:pt idx="3">
                  <c:v>0.57957805500000004</c:v>
                </c:pt>
              </c:numCache>
            </c:numRef>
          </c:val>
          <c:extLst>
            <c:ext xmlns:c16="http://schemas.microsoft.com/office/drawing/2014/chart" uri="{C3380CC4-5D6E-409C-BE32-E72D297353CC}">
              <c16:uniqueId val="{00000007-5E4A-4ED3-BD11-9006172939F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none"/>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none"/>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6.5425638754831067E-2"/>
          <c:w val="0.83671573147951117"/>
          <c:h val="0.68058357103843703"/>
        </c:manualLayout>
      </c:layout>
      <c:barChart>
        <c:barDir val="col"/>
        <c:grouping val="clustered"/>
        <c:varyColors val="0"/>
        <c:ser>
          <c:idx val="0"/>
          <c:order val="0"/>
          <c:tx>
            <c:strRef>
              <c:f>Sheet1!$B$2</c:f>
              <c:strCache>
                <c:ptCount val="1"/>
                <c:pt idx="0">
                  <c:v>Totals</c:v>
                </c:pt>
              </c:strCache>
            </c:strRef>
          </c:tx>
          <c:spPr>
            <a:solidFill>
              <a:srgbClr val="002060"/>
            </a:solidFill>
            <a:ln>
              <a:solidFill>
                <a:sysClr val="windowText" lastClr="000000"/>
              </a:solidFill>
            </a:ln>
          </c:spPr>
          <c:invertIfNegative val="0"/>
          <c:dPt>
            <c:idx val="0"/>
            <c:invertIfNegative val="0"/>
            <c:bubble3D val="0"/>
            <c:spPr>
              <a:solidFill>
                <a:srgbClr val="1F497D">
                  <a:lumMod val="20000"/>
                  <a:lumOff val="80000"/>
                </a:srgbClr>
              </a:solidFill>
              <a:ln>
                <a:solidFill>
                  <a:sysClr val="windowText" lastClr="000000"/>
                </a:solidFill>
              </a:ln>
            </c:spPr>
            <c:extLst>
              <c:ext xmlns:c16="http://schemas.microsoft.com/office/drawing/2014/chart" uri="{C3380CC4-5D6E-409C-BE32-E72D297353CC}">
                <c16:uniqueId val="{00000007-F24A-4B55-880E-CB4356ACE48B}"/>
              </c:ext>
            </c:extLst>
          </c:dPt>
          <c:dPt>
            <c:idx val="1"/>
            <c:invertIfNegative val="0"/>
            <c:bubble3D val="0"/>
            <c:spPr>
              <a:solidFill>
                <a:srgbClr val="FFFFFF">
                  <a:lumMod val="65000"/>
                </a:srgbClr>
              </a:solidFill>
              <a:ln>
                <a:solidFill>
                  <a:sysClr val="windowText" lastClr="000000"/>
                </a:solidFill>
              </a:ln>
            </c:spPr>
            <c:extLst>
              <c:ext xmlns:c16="http://schemas.microsoft.com/office/drawing/2014/chart" uri="{C3380CC4-5D6E-409C-BE32-E72D297353CC}">
                <c16:uniqueId val="{00000001-7C25-4A48-B975-11FB9C579508}"/>
              </c:ext>
            </c:extLst>
          </c:dPt>
          <c:dPt>
            <c:idx val="2"/>
            <c:invertIfNegative val="0"/>
            <c:bubble3D val="0"/>
            <c:spPr>
              <a:solidFill>
                <a:srgbClr val="71C9C5">
                  <a:lumMod val="75000"/>
                </a:srgbClr>
              </a:solidFill>
              <a:ln>
                <a:solidFill>
                  <a:sysClr val="windowText" lastClr="000000"/>
                </a:solidFill>
              </a:ln>
            </c:spPr>
            <c:extLst>
              <c:ext xmlns:c16="http://schemas.microsoft.com/office/drawing/2014/chart" uri="{C3380CC4-5D6E-409C-BE32-E72D297353CC}">
                <c16:uniqueId val="{00000003-7C25-4A48-B975-11FB9C579508}"/>
              </c:ext>
            </c:extLst>
          </c:dPt>
          <c:dPt>
            <c:idx val="3"/>
            <c:invertIfNegative val="0"/>
            <c:bubble3D val="0"/>
            <c:spPr>
              <a:solidFill>
                <a:srgbClr val="6D2E75">
                  <a:lumMod val="60000"/>
                  <a:lumOff val="40000"/>
                </a:srgbClr>
              </a:solidFill>
              <a:ln>
                <a:solidFill>
                  <a:sysClr val="windowText" lastClr="000000"/>
                </a:solidFill>
              </a:ln>
            </c:spPr>
            <c:extLst>
              <c:ext xmlns:c16="http://schemas.microsoft.com/office/drawing/2014/chart" uri="{C3380CC4-5D6E-409C-BE32-E72D297353CC}">
                <c16:uniqueId val="{00000005-7C25-4A48-B975-11FB9C579508}"/>
              </c:ext>
            </c:extLst>
          </c:dPt>
          <c:dLbls>
            <c:numFmt formatCode="0%" sourceLinked="0"/>
            <c:spPr>
              <a:noFill/>
              <a:ln>
                <a:noFill/>
              </a:ln>
              <a:effectLst/>
            </c:spPr>
            <c:txPr>
              <a:bodyPr wrap="square" lIns="38100" tIns="19050" rIns="38100" bIns="19050" anchor="ctr">
                <a:spAutoFit/>
              </a:bodyPr>
              <a:lstStyle/>
              <a:p>
                <a:pPr>
                  <a:defRPr sz="1400" b="1"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Undiagnosed*</c:v>
                </c:pt>
                <c:pt idx="1">
                  <c:v>No Care Visit **</c:v>
                </c:pt>
                <c:pt idx="2">
                  <c:v>Not Retained in Care***</c:v>
                </c:pt>
                <c:pt idx="3">
                  <c:v>Not Virally Suppressed^</c:v>
                </c:pt>
              </c:strCache>
            </c:strRef>
          </c:cat>
          <c:val>
            <c:numRef>
              <c:f>Sheet1!$B$3:$B$6</c:f>
              <c:numCache>
                <c:formatCode>#,##0.00</c:formatCode>
                <c:ptCount val="4"/>
                <c:pt idx="0">
                  <c:v>0.15</c:v>
                </c:pt>
                <c:pt idx="1">
                  <c:v>0.34</c:v>
                </c:pt>
                <c:pt idx="2">
                  <c:v>0.39</c:v>
                </c:pt>
                <c:pt idx="3">
                  <c:v>0.42</c:v>
                </c:pt>
              </c:numCache>
            </c:numRef>
          </c:val>
          <c:extLst>
            <c:ext xmlns:c16="http://schemas.microsoft.com/office/drawing/2014/chart" uri="{C3380CC4-5D6E-409C-BE32-E72D297353CC}">
              <c16:uniqueId val="{00000008-7C25-4A48-B975-11FB9C57950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t"/>
        <c:numFmt formatCode="General" sourceLinked="1"/>
        <c:majorTickMark val="none"/>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axMin"/>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2.1693681296838203E-2"/>
              <c:y val="5.5848660221836731E-2"/>
            </c:manualLayout>
          </c:layout>
          <c:overlay val="0"/>
        </c:title>
        <c:numFmt formatCode="0%" sourceLinked="0"/>
        <c:majorTickMark val="none"/>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23417134515858"/>
          <c:y val="0.10576557831422422"/>
          <c:w val="0.83671573147951117"/>
          <c:h val="0.79736430736213226"/>
        </c:manualLayout>
      </c:layout>
      <c:barChart>
        <c:barDir val="col"/>
        <c:grouping val="clustered"/>
        <c:varyColors val="0"/>
        <c:ser>
          <c:idx val="0"/>
          <c:order val="0"/>
          <c:tx>
            <c:strRef>
              <c:f>Sheet1!$B$2</c:f>
              <c:strCache>
                <c:ptCount val="1"/>
                <c:pt idx="0">
                  <c:v>North Carolina</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1-1807-4535-8FC7-DEA515ACA029}"/>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3-1807-4535-8FC7-DEA515ACA029}"/>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5-1807-4535-8FC7-DEA515ACA029}"/>
              </c:ext>
            </c:extLst>
          </c:dPt>
          <c:dPt>
            <c:idx val="4"/>
            <c:invertIfNegative val="0"/>
            <c:bubble3D val="0"/>
            <c:extLst>
              <c:ext xmlns:c16="http://schemas.microsoft.com/office/drawing/2014/chart" uri="{C3380CC4-5D6E-409C-BE32-E72D297353CC}">
                <c16:uniqueId val="{00000006-1807-4535-8FC7-DEA515ACA02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0000">
                  <c:v>0.85214279999999998</c:v>
                </c:pt>
                <c:pt idx="1">
                  <c:v>0.65553691999999997</c:v>
                </c:pt>
                <c:pt idx="2">
                  <c:v>0.61283488500000005</c:v>
                </c:pt>
                <c:pt idx="3">
                  <c:v>0.57957805500000004</c:v>
                </c:pt>
              </c:numCache>
            </c:numRef>
          </c:val>
          <c:extLst>
            <c:ext xmlns:c16="http://schemas.microsoft.com/office/drawing/2014/chart" uri="{C3380CC4-5D6E-409C-BE32-E72D297353CC}">
              <c16:uniqueId val="{00000007-1807-4535-8FC7-DEA515ACA029}"/>
            </c:ext>
          </c:extLst>
        </c:ser>
        <c:ser>
          <c:idx val="1"/>
          <c:order val="1"/>
          <c:tx>
            <c:strRef>
              <c:f>Sheet1!$C$2</c:f>
              <c:strCache>
                <c:ptCount val="1"/>
                <c:pt idx="0">
                  <c:v>United States</c:v>
                </c:pt>
              </c:strCache>
            </c:strRef>
          </c:tx>
          <c:spPr>
            <a:solidFill>
              <a:schemeClr val="accent3"/>
            </a:solidFill>
            <a:ln>
              <a:noFill/>
            </a:ln>
            <a:effectLst/>
          </c:spPr>
          <c:invertIfNegative val="0"/>
          <c:dPt>
            <c:idx val="1"/>
            <c:invertIfNegative val="0"/>
            <c:bubble3D val="0"/>
            <c:spPr>
              <a:solidFill>
                <a:schemeClr val="accent3"/>
              </a:solidFill>
              <a:ln>
                <a:noFill/>
              </a:ln>
              <a:effectLst/>
            </c:spPr>
            <c:extLst>
              <c:ext xmlns:c16="http://schemas.microsoft.com/office/drawing/2014/chart" uri="{C3380CC4-5D6E-409C-BE32-E72D297353CC}">
                <c16:uniqueId val="{00000009-1807-4535-8FC7-DEA515ACA029}"/>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B-1807-4535-8FC7-DEA515ACA029}"/>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D-1807-4535-8FC7-DEA515ACA029}"/>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c:v>0.86799999999999999</c:v>
                </c:pt>
                <c:pt idx="1">
                  <c:v>0.81599999999999995</c:v>
                </c:pt>
                <c:pt idx="3">
                  <c:v>0.65100000000000002</c:v>
                </c:pt>
              </c:numCache>
            </c:numRef>
          </c:val>
          <c:extLst>
            <c:ext xmlns:c16="http://schemas.microsoft.com/office/drawing/2014/chart" uri="{C3380CC4-5D6E-409C-BE32-E72D297353CC}">
              <c16:uniqueId val="{0000000E-1807-4535-8FC7-DEA515ACA029}"/>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crossAx val="105463168"/>
        <c:crosses val="autoZero"/>
        <c:auto val="1"/>
        <c:lblAlgn val="ctr"/>
        <c:lblOffset val="100"/>
        <c:noMultiLvlLbl val="0"/>
      </c:catAx>
      <c:valAx>
        <c:axId val="105463168"/>
        <c:scaling>
          <c:orientation val="minMax"/>
          <c:max val="1"/>
        </c:scaling>
        <c:delete val="0"/>
        <c:axPos val="l"/>
        <c:majorGridlines>
          <c:spPr>
            <a:ln w="6350" cap="flat" cmpd="sng" algn="ctr">
              <a:noFill/>
              <a:prstDash val="solid"/>
              <a:round/>
            </a:ln>
            <a:effectLst/>
          </c:spPr>
        </c:majorGridlines>
        <c:title>
          <c:tx>
            <c:rich>
              <a:bodyPr rot="-5400000" spcFirstLastPara="1" vertOverflow="ellipsis" vert="horz" wrap="square" anchor="ctr" anchorCtr="1"/>
              <a:lstStyle/>
              <a:p>
                <a:pPr>
                  <a:defRPr sz="1400" b="1" i="0" u="none" strike="noStrike" kern="1200" baseline="0">
                    <a:solidFill>
                      <a:schemeClr val="tx1"/>
                    </a:solidFill>
                    <a:latin typeface="Candara" panose="020E0502030303020204" pitchFamily="34" charset="0"/>
                    <a:ea typeface="+mn-ea"/>
                    <a:cs typeface="Arial" panose="020B0604020202020204" pitchFamily="34" charset="0"/>
                  </a:defRPr>
                </a:pPr>
                <a:r>
                  <a:rPr lang="en-US" sz="1400" dirty="0"/>
                  <a:t>Percent of People Living with HIV in NC</a:t>
                </a:r>
              </a:p>
            </c:rich>
          </c:tx>
          <c:layout>
            <c:manualLayout>
              <c:xMode val="edge"/>
              <c:yMode val="edge"/>
              <c:x val="1.3985599773001348E-2"/>
              <c:y val="6.1400127131639504E-2"/>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title>
        <c:numFmt formatCode="0%" sourceLinked="0"/>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crossAx val="1054616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legend>
    <c:plotVisOnly val="1"/>
    <c:dispBlanksAs val="gap"/>
    <c:showDLblsOverMax val="0"/>
  </c:chart>
  <c:spPr>
    <a:noFill/>
    <a:ln w="6350" cap="flat" cmpd="sng" algn="ctr">
      <a:noFill/>
      <a:prstDash val="solid"/>
      <a:miter lim="800000"/>
    </a:ln>
    <a:effectLst/>
  </c:spPr>
  <c:txPr>
    <a:bodyPr/>
    <a:lstStyle/>
    <a:p>
      <a:pPr>
        <a:defRPr>
          <a:latin typeface="Candara" panose="020E0502030303020204" pitchFamily="34" charset="0"/>
          <a:cs typeface="Arial" panose="020B0604020202020204" pitchFamily="34" charset="0"/>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110549533761638"/>
          <c:y val="8.2148332943530605E-2"/>
          <c:w val="0.87899447090953364"/>
          <c:h val="0.71458700015439236"/>
        </c:manualLayout>
      </c:layout>
      <c:barChart>
        <c:barDir val="col"/>
        <c:grouping val="clustered"/>
        <c:varyColors val="0"/>
        <c:ser>
          <c:idx val="0"/>
          <c:order val="0"/>
          <c:tx>
            <c:strRef>
              <c:f>Sheet1!$B$1</c:f>
              <c:strCache>
                <c:ptCount val="1"/>
                <c:pt idx="0">
                  <c:v>2024</c:v>
                </c:pt>
              </c:strCache>
            </c:strRef>
          </c:tx>
          <c:spPr>
            <a:solidFill>
              <a:srgbClr val="002060"/>
            </a:solidFill>
          </c:spPr>
          <c:invertIfNegative val="0"/>
          <c:dPt>
            <c:idx val="1"/>
            <c:invertIfNegative val="0"/>
            <c:bubble3D val="0"/>
            <c:spPr>
              <a:solidFill>
                <a:srgbClr val="1F497D">
                  <a:lumMod val="20000"/>
                  <a:lumOff val="80000"/>
                </a:srgbClr>
              </a:solidFill>
            </c:spPr>
            <c:extLst>
              <c:ext xmlns:c16="http://schemas.microsoft.com/office/drawing/2014/chart" uri="{C3380CC4-5D6E-409C-BE32-E72D297353CC}">
                <c16:uniqueId val="{00000001-4B34-4C1A-8DB3-76A007A0352C}"/>
              </c:ext>
            </c:extLst>
          </c:dPt>
          <c:dPt>
            <c:idx val="2"/>
            <c:invertIfNegative val="0"/>
            <c:bubble3D val="0"/>
            <c:spPr>
              <a:solidFill>
                <a:srgbClr val="1F497D">
                  <a:lumMod val="20000"/>
                  <a:lumOff val="80000"/>
                </a:srgbClr>
              </a:solidFill>
            </c:spPr>
            <c:extLst>
              <c:ext xmlns:c16="http://schemas.microsoft.com/office/drawing/2014/chart" uri="{C3380CC4-5D6E-409C-BE32-E72D297353CC}">
                <c16:uniqueId val="{00000003-4B34-4C1A-8DB3-76A007A0352C}"/>
              </c:ext>
            </c:extLst>
          </c:dPt>
          <c:dPt>
            <c:idx val="3"/>
            <c:invertIfNegative val="0"/>
            <c:bubble3D val="0"/>
            <c:spPr>
              <a:solidFill>
                <a:srgbClr val="1F497D">
                  <a:lumMod val="20000"/>
                  <a:lumOff val="80000"/>
                </a:srgbClr>
              </a:solidFill>
            </c:spPr>
            <c:extLst>
              <c:ext xmlns:c16="http://schemas.microsoft.com/office/drawing/2014/chart" uri="{C3380CC4-5D6E-409C-BE32-E72D297353CC}">
                <c16:uniqueId val="{00000005-4B34-4C1A-8DB3-76A007A0352C}"/>
              </c:ext>
            </c:extLst>
          </c:dPt>
          <c:dPt>
            <c:idx val="4"/>
            <c:invertIfNegative val="0"/>
            <c:bubble3D val="0"/>
            <c:spPr>
              <a:solidFill>
                <a:srgbClr val="9BBB59">
                  <a:lumMod val="50000"/>
                </a:srgbClr>
              </a:solidFill>
            </c:spPr>
            <c:extLst>
              <c:ext xmlns:c16="http://schemas.microsoft.com/office/drawing/2014/chart" uri="{C3380CC4-5D6E-409C-BE32-E72D297353CC}">
                <c16:uniqueId val="{00000007-4B34-4C1A-8DB3-76A007A0352C}"/>
              </c:ext>
            </c:extLst>
          </c:dPt>
          <c:dPt>
            <c:idx val="5"/>
            <c:invertIfNegative val="0"/>
            <c:bubble3D val="0"/>
            <c:spPr>
              <a:solidFill>
                <a:srgbClr val="9BBB59">
                  <a:lumMod val="50000"/>
                </a:srgbClr>
              </a:solidFill>
            </c:spPr>
            <c:extLst>
              <c:ext xmlns:c16="http://schemas.microsoft.com/office/drawing/2014/chart" uri="{C3380CC4-5D6E-409C-BE32-E72D297353CC}">
                <c16:uniqueId val="{00000009-4B34-4C1A-8DB3-76A007A0352C}"/>
              </c:ext>
            </c:extLst>
          </c:dPt>
          <c:dLbls>
            <c:delete val="1"/>
          </c:dLbls>
          <c:cat>
            <c:strRef>
              <c:f>Sheet1!$A$2:$A$6</c:f>
              <c:strCache>
                <c:ptCount val="5"/>
                <c:pt idx="0">
                  <c:v>Diagnosed 
&amp; Reported*</c:v>
                </c:pt>
                <c:pt idx="1">
                  <c:v>Linked to Care
 within 1 Month**</c:v>
                </c:pt>
                <c:pt idx="2">
                  <c:v>Linked to Care
within 3 Months**</c:v>
                </c:pt>
                <c:pt idx="3">
                  <c:v>Linked to Care 
within 6 Months**</c:v>
                </c:pt>
                <c:pt idx="4">
                  <c:v>Virally Suppressed^</c:v>
                </c:pt>
              </c:strCache>
            </c:strRef>
          </c:cat>
          <c:val>
            <c:numRef>
              <c:f>Sheet1!$B$2:$B$6</c:f>
              <c:numCache>
                <c:formatCode>#,##0</c:formatCode>
                <c:ptCount val="5"/>
                <c:pt idx="0">
                  <c:v>1369</c:v>
                </c:pt>
                <c:pt idx="1">
                  <c:v>1021</c:v>
                </c:pt>
                <c:pt idx="2">
                  <c:v>1220</c:v>
                </c:pt>
                <c:pt idx="3">
                  <c:v>1262</c:v>
                </c:pt>
                <c:pt idx="4">
                  <c:v>1021</c:v>
                </c:pt>
              </c:numCache>
            </c:numRef>
          </c:val>
          <c:extLst>
            <c:ext xmlns:c16="http://schemas.microsoft.com/office/drawing/2014/chart" uri="{C3380CC4-5D6E-409C-BE32-E72D297353CC}">
              <c16:uniqueId val="{0000000A-4B34-4C1A-8DB3-76A007A0352C}"/>
            </c:ext>
          </c:extLst>
        </c:ser>
        <c:dLbls>
          <c:dLblPos val="outEnd"/>
          <c:showLegendKey val="0"/>
          <c:showVal val="1"/>
          <c:showCatName val="0"/>
          <c:showSerName val="0"/>
          <c:showPercent val="0"/>
          <c:showBubbleSize val="0"/>
        </c:dLbls>
        <c:gapWidth val="150"/>
        <c:axId val="17021568"/>
        <c:axId val="17027456"/>
      </c:barChart>
      <c:catAx>
        <c:axId val="17021568"/>
        <c:scaling>
          <c:orientation val="minMax"/>
        </c:scaling>
        <c:delete val="0"/>
        <c:axPos val="b"/>
        <c:numFmt formatCode="General" sourceLinked="0"/>
        <c:majorTickMark val="out"/>
        <c:minorTickMark val="none"/>
        <c:tickLblPos val="nextTo"/>
        <c:spPr>
          <a:ln>
            <a:solidFill>
              <a:sysClr val="windowText" lastClr="000000"/>
            </a:solidFill>
          </a:ln>
        </c:spPr>
        <c:txPr>
          <a:bodyPr/>
          <a:lstStyle/>
          <a:p>
            <a:pPr>
              <a:defRPr b="1"/>
            </a:pPr>
            <a:endParaRPr lang="en-US"/>
          </a:p>
        </c:txPr>
        <c:crossAx val="17027456"/>
        <c:crosses val="autoZero"/>
        <c:auto val="1"/>
        <c:lblAlgn val="ctr"/>
        <c:lblOffset val="100"/>
        <c:noMultiLvlLbl val="0"/>
      </c:catAx>
      <c:valAx>
        <c:axId val="17027456"/>
        <c:scaling>
          <c:orientation val="minMax"/>
        </c:scaling>
        <c:delete val="0"/>
        <c:axPos val="l"/>
        <c:majorGridlines>
          <c:spPr>
            <a:ln>
              <a:noFill/>
            </a:ln>
          </c:spPr>
        </c:majorGridlines>
        <c:title>
          <c:tx>
            <c:rich>
              <a:bodyPr rot="-5400000" vert="horz"/>
              <a:lstStyle/>
              <a:p>
                <a:pPr>
                  <a:defRPr sz="1400"/>
                </a:pPr>
                <a:r>
                  <a:rPr lang="en-US" sz="1400"/>
                  <a:t>Number of Newly Diagnosed HIV</a:t>
                </a:r>
              </a:p>
            </c:rich>
          </c:tx>
          <c:layout>
            <c:manualLayout>
              <c:xMode val="edge"/>
              <c:yMode val="edge"/>
              <c:x val="1.9160473034649371E-2"/>
              <c:y val="0.16073529411764706"/>
            </c:manualLayout>
          </c:layout>
          <c:overlay val="0"/>
        </c:title>
        <c:numFmt formatCode="#,##0" sourceLinked="1"/>
        <c:majorTickMark val="out"/>
        <c:minorTickMark val="none"/>
        <c:tickLblPos val="nextTo"/>
        <c:spPr>
          <a:ln>
            <a:solidFill>
              <a:sysClr val="windowText" lastClr="000000"/>
            </a:solidFill>
          </a:ln>
        </c:spPr>
        <c:txPr>
          <a:bodyPr/>
          <a:lstStyle/>
          <a:p>
            <a:pPr>
              <a:defRPr b="1"/>
            </a:pPr>
            <a:endParaRPr lang="en-US"/>
          </a:p>
        </c:txPr>
        <c:crossAx val="17021568"/>
        <c:crosses val="autoZero"/>
        <c:crossBetween val="between"/>
      </c:valAx>
    </c:plotArea>
    <c:plotVisOnly val="1"/>
    <c:dispBlanksAs val="gap"/>
    <c:showDLblsOverMax val="0"/>
  </c:chart>
  <c:spPr>
    <a:ln>
      <a:noFill/>
    </a:ln>
  </c:spPr>
  <c:txPr>
    <a:bodyPr/>
    <a:lstStyle/>
    <a:p>
      <a:pPr>
        <a:defRPr sz="1200">
          <a:latin typeface="Candara" panose="020E0502030303020204" pitchFamily="34" charset="0"/>
          <a:cs typeface="Arial" panose="020B0604020202020204" pitchFamily="34" charset="0"/>
        </a:defRPr>
      </a:pPr>
      <a:endParaRPr lang="en-US"/>
    </a:p>
  </c:tx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90% of all people living with HIV will know their HIV status.*</c:v>
                </c:pt>
                <c:pt idx="1">
                  <c:v>90% of all people with diagnosed HIV infection will be on anti-retroviral treatment (ART)**</c:v>
                </c:pt>
                <c:pt idx="2">
                  <c:v>90% of all people with diagnosed HIV infection and on ART will have viral suppression.^</c:v>
                </c:pt>
              </c:strCache>
            </c:strRef>
          </c:cat>
          <c:val>
            <c:numRef>
              <c:f>Sheet1!$B$2:$B$4</c:f>
              <c:numCache>
                <c:formatCode>General</c:formatCode>
                <c:ptCount val="3"/>
                <c:pt idx="0">
                  <c:v>0.9</c:v>
                </c:pt>
                <c:pt idx="1">
                  <c:v>0.77</c:v>
                </c:pt>
                <c:pt idx="2">
                  <c:v>0.88</c:v>
                </c:pt>
              </c:numCache>
            </c:numRef>
          </c:val>
          <c:extLst>
            <c:ext xmlns:c16="http://schemas.microsoft.com/office/drawing/2014/chart" uri="{C3380CC4-5D6E-409C-BE32-E72D297353CC}">
              <c16:uniqueId val="{00000000-D74C-4918-B332-7325BA28EB1C}"/>
            </c:ext>
          </c:extLst>
        </c:ser>
        <c:dLbls>
          <c:showLegendKey val="0"/>
          <c:showVal val="0"/>
          <c:showCatName val="0"/>
          <c:showSerName val="0"/>
          <c:showPercent val="0"/>
          <c:showBubbleSize val="0"/>
        </c:dLbls>
        <c:gapWidth val="219"/>
        <c:overlap val="-27"/>
        <c:axId val="190726552"/>
        <c:axId val="368806592"/>
      </c:barChart>
      <c:catAx>
        <c:axId val="19072655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8806592"/>
        <c:crosses val="autoZero"/>
        <c:auto val="1"/>
        <c:lblAlgn val="ctr"/>
        <c:lblOffset val="100"/>
        <c:noMultiLvlLbl val="0"/>
      </c:catAx>
      <c:valAx>
        <c:axId val="368806592"/>
        <c:scaling>
          <c:orientation val="minMax"/>
          <c:min val="0"/>
        </c:scaling>
        <c:delete val="0"/>
        <c:axPos val="l"/>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907265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239394731525345E-2"/>
          <c:y val="0.1496975124531848"/>
          <c:w val="0.84881585713013574"/>
          <c:h val="0.68835908751191233"/>
        </c:manualLayout>
      </c:layout>
      <c:barChart>
        <c:barDir val="col"/>
        <c:grouping val="stacked"/>
        <c:varyColors val="0"/>
        <c:ser>
          <c:idx val="0"/>
          <c:order val="0"/>
          <c:tx>
            <c:strRef>
              <c:f>Sheet1!$B$1</c:f>
              <c:strCache>
                <c:ptCount val="1"/>
                <c:pt idx="0">
                  <c:v>Women</c:v>
                </c:pt>
              </c:strCache>
            </c:strRef>
          </c:tx>
          <c:spPr>
            <a:solidFill>
              <a:srgbClr val="522358"/>
            </a:solidFill>
            <a:ln>
              <a:noFill/>
            </a:ln>
          </c:spPr>
          <c:invertIfNegative val="0"/>
          <c:dPt>
            <c:idx val="16"/>
            <c:invertIfNegative val="0"/>
            <c:bubble3D val="0"/>
            <c:spPr>
              <a:solidFill>
                <a:srgbClr val="522358"/>
              </a:solidFill>
              <a:ln>
                <a:noFill/>
                <a:prstDash val="dash"/>
              </a:ln>
            </c:spPr>
            <c:extLst xmlns:c15="http://schemas.microsoft.com/office/drawing/2012/chart">
              <c:ext xmlns:c16="http://schemas.microsoft.com/office/drawing/2014/chart" uri="{C3380CC4-5D6E-409C-BE32-E72D297353CC}">
                <c16:uniqueId val="{00000018-AB86-4785-A8DE-8B69CAC5E105}"/>
              </c:ext>
            </c:extLst>
          </c:dPt>
          <c:dPt>
            <c:idx val="17"/>
            <c:invertIfNegative val="0"/>
            <c:bubble3D val="0"/>
            <c:spPr>
              <a:solidFill>
                <a:srgbClr val="522358"/>
              </a:solidFill>
              <a:ln w="15875">
                <a:noFill/>
                <a:prstDash val="dash"/>
              </a:ln>
            </c:spPr>
            <c:extLst xmlns:c15="http://schemas.microsoft.com/office/drawing/2012/chart">
              <c:ext xmlns:c16="http://schemas.microsoft.com/office/drawing/2014/chart" uri="{C3380CC4-5D6E-409C-BE32-E72D297353CC}">
                <c16:uniqueId val="{0000001A-AB86-4785-A8DE-8B69CAC5E105}"/>
              </c:ext>
            </c:extLst>
          </c:dPt>
          <c:dPt>
            <c:idx val="20"/>
            <c:invertIfNegative val="0"/>
            <c:bubble3D val="0"/>
            <c:extLst>
              <c:ext xmlns:c16="http://schemas.microsoft.com/office/drawing/2014/chart" uri="{C3380CC4-5D6E-409C-BE32-E72D297353CC}">
                <c16:uniqueId val="{00000005-D4CF-4605-86CC-9998B6B6F974}"/>
              </c:ext>
            </c:extLst>
          </c:dPt>
          <c:dPt>
            <c:idx val="21"/>
            <c:invertIfNegative val="0"/>
            <c:bubble3D val="0"/>
            <c:extLst>
              <c:ext xmlns:c16="http://schemas.microsoft.com/office/drawing/2014/chart" uri="{C3380CC4-5D6E-409C-BE32-E72D297353CC}">
                <c16:uniqueId val="{0000000B-9895-47F0-9389-AB09A55C35E1}"/>
              </c:ext>
            </c:extLst>
          </c:dPt>
          <c:dLbls>
            <c:delete val="1"/>
          </c:dLbls>
          <c:cat>
            <c:strRef>
              <c:f>Sheet1!$A$2:$A$26</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Sheet1!$B$2:$B$26</c:f>
              <c:numCache>
                <c:formatCode>General</c:formatCode>
                <c:ptCount val="25"/>
                <c:pt idx="0">
                  <c:v>490</c:v>
                </c:pt>
                <c:pt idx="1">
                  <c:v>512</c:v>
                </c:pt>
                <c:pt idx="2">
                  <c:v>523</c:v>
                </c:pt>
                <c:pt idx="3">
                  <c:v>512</c:v>
                </c:pt>
                <c:pt idx="4">
                  <c:v>437</c:v>
                </c:pt>
                <c:pt idx="5">
                  <c:v>427</c:v>
                </c:pt>
                <c:pt idx="6">
                  <c:v>467</c:v>
                </c:pt>
                <c:pt idx="7">
                  <c:v>514</c:v>
                </c:pt>
                <c:pt idx="8">
                  <c:v>455</c:v>
                </c:pt>
                <c:pt idx="9">
                  <c:v>416</c:v>
                </c:pt>
                <c:pt idx="10">
                  <c:v>357</c:v>
                </c:pt>
                <c:pt idx="11">
                  <c:v>341</c:v>
                </c:pt>
                <c:pt idx="12" formatCode="#,##0">
                  <c:v>289</c:v>
                </c:pt>
                <c:pt idx="13" formatCode="#,##0">
                  <c:v>262</c:v>
                </c:pt>
                <c:pt idx="14" formatCode="#,##0">
                  <c:v>277</c:v>
                </c:pt>
                <c:pt idx="15" formatCode="#,##0">
                  <c:v>260</c:v>
                </c:pt>
                <c:pt idx="16" formatCode="#,##0">
                  <c:v>259</c:v>
                </c:pt>
                <c:pt idx="17" formatCode="#,##0">
                  <c:v>248</c:v>
                </c:pt>
                <c:pt idx="18" formatCode="#,##0">
                  <c:v>239</c:v>
                </c:pt>
                <c:pt idx="19" formatCode="#,##0">
                  <c:v>239</c:v>
                </c:pt>
                <c:pt idx="20" formatCode="#,##0">
                  <c:v>179</c:v>
                </c:pt>
                <c:pt idx="21" formatCode="#,##0">
                  <c:v>237</c:v>
                </c:pt>
                <c:pt idx="22" formatCode="#,##0">
                  <c:v>247</c:v>
                </c:pt>
                <c:pt idx="23" formatCode="#,##0">
                  <c:v>243</c:v>
                </c:pt>
                <c:pt idx="24" formatCode="#,##0">
                  <c:v>229</c:v>
                </c:pt>
              </c:numCache>
            </c:numRef>
          </c:val>
          <c:extLst xmlns:c15="http://schemas.microsoft.com/office/drawing/2012/chart">
            <c:ext xmlns:c16="http://schemas.microsoft.com/office/drawing/2014/chart" uri="{C3380CC4-5D6E-409C-BE32-E72D297353CC}">
              <c16:uniqueId val="{0000002B-AB86-4785-A8DE-8B69CAC5E105}"/>
            </c:ext>
          </c:extLst>
        </c:ser>
        <c:ser>
          <c:idx val="1"/>
          <c:order val="1"/>
          <c:tx>
            <c:strRef>
              <c:f>Sheet1!$C$1</c:f>
              <c:strCache>
                <c:ptCount val="1"/>
                <c:pt idx="0">
                  <c:v>Men</c:v>
                </c:pt>
              </c:strCache>
            </c:strRef>
          </c:tx>
          <c:spPr>
            <a:solidFill>
              <a:srgbClr val="558ED5"/>
            </a:solidFill>
          </c:spPr>
          <c:invertIfNegative val="0"/>
          <c:dPt>
            <c:idx val="20"/>
            <c:invertIfNegative val="0"/>
            <c:bubble3D val="0"/>
            <c:extLst>
              <c:ext xmlns:c16="http://schemas.microsoft.com/office/drawing/2014/chart" uri="{C3380CC4-5D6E-409C-BE32-E72D297353CC}">
                <c16:uniqueId val="{00000009-7E05-49A5-8E03-644A47DC01EA}"/>
              </c:ext>
            </c:extLst>
          </c:dPt>
          <c:dPt>
            <c:idx val="21"/>
            <c:invertIfNegative val="0"/>
            <c:bubble3D val="0"/>
            <c:extLst>
              <c:ext xmlns:c16="http://schemas.microsoft.com/office/drawing/2014/chart" uri="{C3380CC4-5D6E-409C-BE32-E72D297353CC}">
                <c16:uniqueId val="{0000000D-9895-47F0-9389-AB09A55C35E1}"/>
              </c:ext>
            </c:extLst>
          </c:dPt>
          <c:dLbls>
            <c:delete val="1"/>
          </c:dLbls>
          <c:cat>
            <c:strRef>
              <c:f>Sheet1!$A$2:$A$26</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Sheet1!$C$2:$C$26</c:f>
              <c:numCache>
                <c:formatCode>General</c:formatCode>
                <c:ptCount val="25"/>
                <c:pt idx="0">
                  <c:v>947</c:v>
                </c:pt>
                <c:pt idx="1">
                  <c:v>1096</c:v>
                </c:pt>
                <c:pt idx="2">
                  <c:v>1152</c:v>
                </c:pt>
                <c:pt idx="3">
                  <c:v>1104</c:v>
                </c:pt>
                <c:pt idx="4">
                  <c:v>1114</c:v>
                </c:pt>
                <c:pt idx="5">
                  <c:v>1159</c:v>
                </c:pt>
                <c:pt idx="6">
                  <c:v>1170</c:v>
                </c:pt>
                <c:pt idx="7">
                  <c:v>1289</c:v>
                </c:pt>
                <c:pt idx="8">
                  <c:v>1330</c:v>
                </c:pt>
                <c:pt idx="9">
                  <c:v>1208</c:v>
                </c:pt>
                <c:pt idx="10">
                  <c:v>1092</c:v>
                </c:pt>
                <c:pt idx="11">
                  <c:v>1126</c:v>
                </c:pt>
                <c:pt idx="12">
                  <c:v>969</c:v>
                </c:pt>
                <c:pt idx="13">
                  <c:v>1042</c:v>
                </c:pt>
                <c:pt idx="14">
                  <c:v>1043</c:v>
                </c:pt>
                <c:pt idx="15">
                  <c:v>1076</c:v>
                </c:pt>
                <c:pt idx="16">
                  <c:v>1110</c:v>
                </c:pt>
                <c:pt idx="17">
                  <c:v>1027</c:v>
                </c:pt>
                <c:pt idx="18">
                  <c:v>948</c:v>
                </c:pt>
                <c:pt idx="19">
                  <c:v>1105</c:v>
                </c:pt>
                <c:pt idx="20">
                  <c:v>879</c:v>
                </c:pt>
                <c:pt idx="21">
                  <c:v>1111</c:v>
                </c:pt>
                <c:pt idx="22">
                  <c:v>1085</c:v>
                </c:pt>
                <c:pt idx="23">
                  <c:v>1134</c:v>
                </c:pt>
                <c:pt idx="24">
                  <c:v>1123</c:v>
                </c:pt>
              </c:numCache>
            </c:numRef>
          </c:val>
          <c:extLst>
            <c:ext xmlns:c16="http://schemas.microsoft.com/office/drawing/2014/chart" uri="{C3380CC4-5D6E-409C-BE32-E72D297353CC}">
              <c16:uniqueId val="{00000015-AB86-4785-A8DE-8B69CAC5E105}"/>
            </c:ext>
          </c:extLst>
        </c:ser>
        <c:ser>
          <c:idx val="2"/>
          <c:order val="2"/>
          <c:tx>
            <c:strRef>
              <c:f>Sheet1!$D$1</c:f>
              <c:strCache>
                <c:ptCount val="1"/>
                <c:pt idx="0">
                  <c:v>Transgender</c:v>
                </c:pt>
              </c:strCache>
            </c:strRef>
          </c:tx>
          <c:spPr>
            <a:solidFill>
              <a:srgbClr val="F6D888"/>
            </a:solidFill>
          </c:spPr>
          <c:invertIfNegative val="0"/>
          <c:dPt>
            <c:idx val="20"/>
            <c:invertIfNegative val="0"/>
            <c:bubble3D val="0"/>
            <c:extLst>
              <c:ext xmlns:c16="http://schemas.microsoft.com/office/drawing/2014/chart" uri="{C3380CC4-5D6E-409C-BE32-E72D297353CC}">
                <c16:uniqueId val="{0000000B-7E05-49A5-8E03-644A47DC01EA}"/>
              </c:ext>
            </c:extLst>
          </c:dPt>
          <c:dPt>
            <c:idx val="21"/>
            <c:invertIfNegative val="0"/>
            <c:bubble3D val="0"/>
            <c:spPr>
              <a:solidFill>
                <a:srgbClr val="F6D888"/>
              </a:solidFill>
              <a:ln>
                <a:noFill/>
              </a:ln>
            </c:spPr>
            <c:extLst>
              <c:ext xmlns:c16="http://schemas.microsoft.com/office/drawing/2014/chart" uri="{C3380CC4-5D6E-409C-BE32-E72D297353CC}">
                <c16:uniqueId val="{0000000C-9895-47F0-9389-AB09A55C35E1}"/>
              </c:ext>
            </c:extLst>
          </c:dPt>
          <c:dLbls>
            <c:delete val="1"/>
          </c:dLbls>
          <c:cat>
            <c:strRef>
              <c:f>Sheet1!$A$2:$A$26</c:f>
              <c:strCach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strCache>
            </c:strRef>
          </c:cat>
          <c:val>
            <c:numRef>
              <c:f>Sheet1!$D$2:$D$26</c:f>
              <c:numCache>
                <c:formatCode>General</c:formatCode>
                <c:ptCount val="25"/>
                <c:pt idx="15">
                  <c:v>16</c:v>
                </c:pt>
                <c:pt idx="16">
                  <c:v>19</c:v>
                </c:pt>
                <c:pt idx="17">
                  <c:v>21</c:v>
                </c:pt>
                <c:pt idx="18">
                  <c:v>16</c:v>
                </c:pt>
                <c:pt idx="19">
                  <c:v>27</c:v>
                </c:pt>
                <c:pt idx="20">
                  <c:v>25</c:v>
                </c:pt>
                <c:pt idx="21">
                  <c:v>41</c:v>
                </c:pt>
                <c:pt idx="22">
                  <c:v>40</c:v>
                </c:pt>
                <c:pt idx="23">
                  <c:v>24</c:v>
                </c:pt>
                <c:pt idx="24">
                  <c:v>39</c:v>
                </c:pt>
              </c:numCache>
            </c:numRef>
          </c:val>
          <c:extLst>
            <c:ext xmlns:c16="http://schemas.microsoft.com/office/drawing/2014/chart" uri="{C3380CC4-5D6E-409C-BE32-E72D297353CC}">
              <c16:uniqueId val="{00000016-AB86-4785-A8DE-8B69CAC5E105}"/>
            </c:ext>
          </c:extLst>
        </c:ser>
        <c:dLbls>
          <c:dLblPos val="inEnd"/>
          <c:showLegendKey val="0"/>
          <c:showVal val="1"/>
          <c:showCatName val="0"/>
          <c:showSerName val="0"/>
          <c:showPercent val="0"/>
          <c:showBubbleSize val="0"/>
        </c:dLbls>
        <c:gapWidth val="11"/>
        <c:overlap val="100"/>
        <c:axId val="51403008"/>
        <c:axId val="51413376"/>
        <c:extLst/>
      </c:barChart>
      <c:catAx>
        <c:axId val="51403008"/>
        <c:scaling>
          <c:orientation val="minMax"/>
        </c:scaling>
        <c:delete val="0"/>
        <c:axPos val="b"/>
        <c:title>
          <c:tx>
            <c:rich>
              <a:bodyPr/>
              <a:lstStyle/>
              <a:p>
                <a:pPr>
                  <a:defRPr/>
                </a:pPr>
                <a:r>
                  <a:rPr lang="en-US" dirty="0"/>
                  <a:t>Year at Diagnosis</a:t>
                </a:r>
              </a:p>
            </c:rich>
          </c:tx>
          <c:layout>
            <c:manualLayout>
              <c:xMode val="edge"/>
              <c:yMode val="edge"/>
              <c:x val="0.44066466831934875"/>
              <c:y val="0.93680368081030974"/>
            </c:manualLayout>
          </c:layout>
          <c:overlay val="0"/>
        </c:title>
        <c:numFmt formatCode="General" sourceLinked="1"/>
        <c:majorTickMark val="none"/>
        <c:minorTickMark val="none"/>
        <c:tickLblPos val="nextTo"/>
        <c:spPr>
          <a:ln>
            <a:solidFill>
              <a:sysClr val="windowText" lastClr="000000"/>
            </a:solidFill>
          </a:ln>
        </c:spPr>
        <c:txPr>
          <a:bodyPr rot="-2040000"/>
          <a:lstStyle/>
          <a:p>
            <a:pPr>
              <a:defRPr/>
            </a:pPr>
            <a:endParaRPr lang="en-US"/>
          </a:p>
        </c:txPr>
        <c:crossAx val="51413376"/>
        <c:crosses val="autoZero"/>
        <c:auto val="1"/>
        <c:lblAlgn val="ctr"/>
        <c:lblOffset val="100"/>
        <c:noMultiLvlLbl val="0"/>
      </c:catAx>
      <c:valAx>
        <c:axId val="51413376"/>
        <c:scaling>
          <c:orientation val="minMax"/>
        </c:scaling>
        <c:delete val="0"/>
        <c:axPos val="l"/>
        <c:title>
          <c:tx>
            <c:rich>
              <a:bodyPr rot="-5400000" vert="horz"/>
              <a:lstStyle/>
              <a:p>
                <a:pPr>
                  <a:defRPr/>
                </a:pPr>
                <a:r>
                  <a:rPr lang="en-US" dirty="0"/>
                  <a:t>Number of Cases</a:t>
                </a:r>
              </a:p>
            </c:rich>
          </c:tx>
          <c:layout>
            <c:manualLayout>
              <c:xMode val="edge"/>
              <c:yMode val="edge"/>
              <c:x val="5.416818673200794E-3"/>
              <c:y val="0.3080004882857279"/>
            </c:manualLayout>
          </c:layout>
          <c:overlay val="0"/>
        </c:title>
        <c:numFmt formatCode="#,##0" sourceLinked="0"/>
        <c:majorTickMark val="none"/>
        <c:minorTickMark val="none"/>
        <c:tickLblPos val="nextTo"/>
        <c:spPr>
          <a:ln>
            <a:solidFill>
              <a:sysClr val="windowText" lastClr="000000"/>
            </a:solidFill>
          </a:ln>
        </c:spPr>
        <c:crossAx val="51403008"/>
        <c:crossesAt val="1"/>
        <c:crossBetween val="between"/>
      </c:valAx>
    </c:plotArea>
    <c:legend>
      <c:legendPos val="t"/>
      <c:layout>
        <c:manualLayout>
          <c:xMode val="edge"/>
          <c:yMode val="edge"/>
          <c:x val="0.29503582566598013"/>
          <c:y val="7.9898952211104976E-2"/>
          <c:w val="0.40828057390007111"/>
          <c:h val="4.849229652634042E-2"/>
        </c:manualLayout>
      </c:layout>
      <c:overlay val="0"/>
    </c:legend>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98916970911856"/>
          <c:y val="5.0362424958418028E-2"/>
          <c:w val="0.5200265075584769"/>
          <c:h val="0.93147869054740462"/>
        </c:manualLayout>
      </c:layout>
      <c:pieChart>
        <c:varyColors val="0"/>
        <c:ser>
          <c:idx val="0"/>
          <c:order val="0"/>
          <c:tx>
            <c:strRef>
              <c:f>Sheet1!$B$1</c:f>
              <c:strCache>
                <c:ptCount val="1"/>
                <c:pt idx="0">
                  <c:v>Column1</c:v>
                </c:pt>
              </c:strCache>
            </c:strRef>
          </c:tx>
          <c:spPr>
            <a:solidFill>
              <a:schemeClr val="accent5">
                <a:lumMod val="75000"/>
              </a:schemeClr>
            </a:solidFill>
            <a:ln>
              <a:solidFill>
                <a:sysClr val="windowText" lastClr="000000"/>
              </a:solidFill>
              <a:prstDash val="solid"/>
            </a:ln>
          </c:spPr>
          <c:dPt>
            <c:idx val="0"/>
            <c:bubble3D val="0"/>
            <c:spPr>
              <a:solidFill>
                <a:srgbClr val="522358">
                  <a:alpha val="65000"/>
                </a:srgbClr>
              </a:solidFill>
              <a:ln>
                <a:solidFill>
                  <a:sysClr val="windowText" lastClr="000000"/>
                </a:solidFill>
                <a:prstDash val="solid"/>
              </a:ln>
            </c:spPr>
            <c:extLst>
              <c:ext xmlns:c16="http://schemas.microsoft.com/office/drawing/2014/chart" uri="{C3380CC4-5D6E-409C-BE32-E72D297353CC}">
                <c16:uniqueId val="{00000001-CD81-4009-890B-E967F12B93D0}"/>
              </c:ext>
            </c:extLst>
          </c:dPt>
          <c:dPt>
            <c:idx val="1"/>
            <c:bubble3D val="0"/>
            <c:spPr>
              <a:solidFill>
                <a:srgbClr val="558ED5">
                  <a:alpha val="65000"/>
                </a:srgbClr>
              </a:solidFill>
              <a:ln>
                <a:solidFill>
                  <a:sysClr val="windowText" lastClr="000000"/>
                </a:solidFill>
                <a:prstDash val="solid"/>
              </a:ln>
            </c:spPr>
            <c:extLst>
              <c:ext xmlns:c16="http://schemas.microsoft.com/office/drawing/2014/chart" uri="{C3380CC4-5D6E-409C-BE32-E72D297353CC}">
                <c16:uniqueId val="{00000003-CD81-4009-890B-E967F12B93D0}"/>
              </c:ext>
            </c:extLst>
          </c:dPt>
          <c:dPt>
            <c:idx val="2"/>
            <c:bubble3D val="0"/>
            <c:spPr>
              <a:solidFill>
                <a:srgbClr val="FFC000">
                  <a:alpha val="65000"/>
                </a:srgbClr>
              </a:solidFill>
              <a:ln>
                <a:solidFill>
                  <a:sysClr val="windowText" lastClr="000000"/>
                </a:solidFill>
                <a:prstDash val="solid"/>
              </a:ln>
            </c:spPr>
            <c:extLst>
              <c:ext xmlns:c16="http://schemas.microsoft.com/office/drawing/2014/chart" uri="{C3380CC4-5D6E-409C-BE32-E72D297353CC}">
                <c16:uniqueId val="{00000006-C782-4831-B1D5-16C1474D46FF}"/>
              </c:ext>
            </c:extLst>
          </c:dPt>
          <c:dLbls>
            <c:dLbl>
              <c:idx val="0"/>
              <c:layout>
                <c:manualLayout>
                  <c:x val="3.2581203617009245E-2"/>
                  <c:y val="3.1301367697551034E-2"/>
                </c:manualLayout>
              </c:layout>
              <c:tx>
                <c:rich>
                  <a:bodyPr/>
                  <a:lstStyle/>
                  <a:p>
                    <a:r>
                      <a:rPr lang="en-US" dirty="0"/>
                      <a:t>Women</a:t>
                    </a:r>
                    <a:r>
                      <a:rPr lang="en-US" baseline="0" dirty="0"/>
                      <a:t>
</a:t>
                    </a:r>
                    <a:fld id="{83B85552-C97C-4279-9E27-23AE2024494D}" type="PERCENTAGE">
                      <a:rPr lang="en-US"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D81-4009-890B-E967F12B93D0}"/>
                </c:ext>
              </c:extLst>
            </c:dLbl>
            <c:dLbl>
              <c:idx val="1"/>
              <c:layout>
                <c:manualLayout>
                  <c:x val="0.13803580975989113"/>
                  <c:y val="-0.23514774645749423"/>
                </c:manualLayout>
              </c:layout>
              <c:tx>
                <c:rich>
                  <a:bodyPr/>
                  <a:lstStyle/>
                  <a:p>
                    <a:r>
                      <a:rPr lang="en-US" dirty="0"/>
                      <a:t>Men</a:t>
                    </a:r>
                    <a:r>
                      <a:rPr lang="en-US" baseline="0" dirty="0"/>
                      <a:t>
</a:t>
                    </a:r>
                    <a:fld id="{0F5728E1-C30D-47ED-98C5-1FF3EEA1D147}" type="PERCENTAGE">
                      <a:rPr lang="en-US" baseline="0"/>
                      <a:pPr/>
                      <a:t>[PERCENTAGE]</a:t>
                    </a:fld>
                    <a:endParaRPr 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CD81-4009-890B-E967F12B93D0}"/>
                </c:ext>
              </c:extLst>
            </c:dLbl>
            <c:numFmt formatCode="0%" sourceLinked="0"/>
            <c:spPr>
              <a:noFill/>
              <a:ln>
                <a:noFill/>
              </a:ln>
              <a:effectLst/>
            </c:spPr>
            <c:txPr>
              <a:bodyPr/>
              <a:lstStyle/>
              <a:p>
                <a:pPr>
                  <a:defRPr sz="1600" b="1">
                    <a:solidFill>
                      <a:schemeClr val="tx1"/>
                    </a:solidFill>
                    <a:latin typeface="Arial" pitchFamily="34" charset="0"/>
                    <a:cs typeface="Arial" pitchFamily="34"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Sheet1!$A$2:$A$4</c:f>
              <c:strCache>
                <c:ptCount val="3"/>
                <c:pt idx="0">
                  <c:v>Female</c:v>
                </c:pt>
                <c:pt idx="1">
                  <c:v>Male</c:v>
                </c:pt>
                <c:pt idx="2">
                  <c:v>Transgender*</c:v>
                </c:pt>
              </c:strCache>
            </c:strRef>
          </c:cat>
          <c:val>
            <c:numRef>
              <c:f>Sheet1!$B$2:$B$4</c:f>
              <c:numCache>
                <c:formatCode>0.00</c:formatCode>
                <c:ptCount val="3"/>
                <c:pt idx="0">
                  <c:v>0.16</c:v>
                </c:pt>
                <c:pt idx="1">
                  <c:v>0.80900000000000005</c:v>
                </c:pt>
                <c:pt idx="2">
                  <c:v>0.03</c:v>
                </c:pt>
              </c:numCache>
            </c:numRef>
          </c:val>
          <c:extLst>
            <c:ext xmlns:c16="http://schemas.microsoft.com/office/drawing/2014/chart" uri="{C3380CC4-5D6E-409C-BE32-E72D297353CC}">
              <c16:uniqueId val="{00000004-CD81-4009-890B-E967F12B93D0}"/>
            </c:ext>
          </c:extLst>
        </c:ser>
        <c:dLbls>
          <c:showLegendKey val="0"/>
          <c:showVal val="0"/>
          <c:showCatName val="0"/>
          <c:showSerName val="0"/>
          <c:showPercent val="0"/>
          <c:showBubbleSize val="0"/>
          <c:showLeaderLines val="1"/>
        </c:dLbls>
        <c:firstSliceAng val="0"/>
      </c:pieChart>
      <c:spPr>
        <a:noFill/>
        <a:ln w="25402">
          <a:noFill/>
        </a:ln>
      </c:spPr>
    </c:plotArea>
    <c:plotVisOnly val="1"/>
    <c:dispBlanksAs val="gap"/>
    <c:showDLblsOverMax val="0"/>
  </c:chart>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47510565013589"/>
          <c:y val="0.11381293301643521"/>
          <c:w val="0.74399026427407478"/>
          <c:h val="0.72777853830739114"/>
        </c:manualLayout>
      </c:layout>
      <c:lineChart>
        <c:grouping val="standard"/>
        <c:varyColors val="0"/>
        <c:ser>
          <c:idx val="0"/>
          <c:order val="0"/>
          <c:tx>
            <c:strRef>
              <c:f>Sheet1!$B$1</c:f>
              <c:strCache>
                <c:ptCount val="1"/>
                <c:pt idx="0">
                  <c:v>Men</c:v>
                </c:pt>
              </c:strCache>
            </c:strRef>
          </c:tx>
          <c:spPr>
            <a:ln w="28575" cap="rnd">
              <a:solidFill>
                <a:srgbClr val="0070C0"/>
              </a:solidFill>
              <a:round/>
            </a:ln>
            <a:effectLst/>
          </c:spPr>
          <c:marker>
            <c:symbol val="none"/>
          </c:marker>
          <c:dPt>
            <c:idx val="1"/>
            <c:marker>
              <c:symbol val="none"/>
            </c:marker>
            <c:bubble3D val="0"/>
            <c:spPr>
              <a:ln w="28575" cap="rnd">
                <a:solidFill>
                  <a:srgbClr val="0070C0"/>
                </a:solidFill>
                <a:prstDash val="solid"/>
                <a:round/>
              </a:ln>
              <a:effectLst/>
            </c:spPr>
            <c:extLst>
              <c:ext xmlns:c16="http://schemas.microsoft.com/office/drawing/2014/chart" uri="{C3380CC4-5D6E-409C-BE32-E72D297353CC}">
                <c16:uniqueId val="{00000001-F9A9-43C7-8608-36009D1A4D37}"/>
              </c:ext>
            </c:extLst>
          </c:dPt>
          <c:cat>
            <c:strRef>
              <c:f>Sheet1!$A$5:$A$9</c:f>
              <c:strCache>
                <c:ptCount val="5"/>
                <c:pt idx="0">
                  <c:v>2020^</c:v>
                </c:pt>
                <c:pt idx="1">
                  <c:v>2021</c:v>
                </c:pt>
                <c:pt idx="2">
                  <c:v>2022</c:v>
                </c:pt>
                <c:pt idx="3">
                  <c:v>2023</c:v>
                </c:pt>
                <c:pt idx="4">
                  <c:v>2024</c:v>
                </c:pt>
              </c:strCache>
            </c:strRef>
          </c:cat>
          <c:val>
            <c:numRef>
              <c:f>Sheet1!$B$5:$B$9</c:f>
              <c:numCache>
                <c:formatCode>General</c:formatCode>
                <c:ptCount val="5"/>
                <c:pt idx="0">
                  <c:v>879</c:v>
                </c:pt>
                <c:pt idx="1">
                  <c:v>1111</c:v>
                </c:pt>
                <c:pt idx="2">
                  <c:v>1085</c:v>
                </c:pt>
                <c:pt idx="3">
                  <c:v>1134</c:v>
                </c:pt>
                <c:pt idx="4">
                  <c:v>1123</c:v>
                </c:pt>
              </c:numCache>
            </c:numRef>
          </c:val>
          <c:smooth val="0"/>
          <c:extLst>
            <c:ext xmlns:c16="http://schemas.microsoft.com/office/drawing/2014/chart" uri="{C3380CC4-5D6E-409C-BE32-E72D297353CC}">
              <c16:uniqueId val="{00000000-2C01-40B7-B211-A3C6D9164662}"/>
            </c:ext>
          </c:extLst>
        </c:ser>
        <c:ser>
          <c:idx val="1"/>
          <c:order val="1"/>
          <c:tx>
            <c:strRef>
              <c:f>Sheet1!$C$1</c:f>
              <c:strCache>
                <c:ptCount val="1"/>
                <c:pt idx="0">
                  <c:v>Women</c:v>
                </c:pt>
              </c:strCache>
            </c:strRef>
          </c:tx>
          <c:spPr>
            <a:ln w="28575" cap="rnd">
              <a:solidFill>
                <a:schemeClr val="accent5">
                  <a:lumMod val="50000"/>
                </a:schemeClr>
              </a:solidFill>
              <a:round/>
            </a:ln>
            <a:effectLst/>
          </c:spPr>
          <c:marker>
            <c:symbol val="none"/>
          </c:marker>
          <c:dPt>
            <c:idx val="1"/>
            <c:marker>
              <c:symbol val="none"/>
            </c:marker>
            <c:bubble3D val="0"/>
            <c:spPr>
              <a:ln w="28575" cap="rnd">
                <a:solidFill>
                  <a:schemeClr val="accent5">
                    <a:lumMod val="50000"/>
                  </a:schemeClr>
                </a:solidFill>
                <a:prstDash val="solid"/>
                <a:round/>
              </a:ln>
              <a:effectLst/>
            </c:spPr>
            <c:extLst>
              <c:ext xmlns:c16="http://schemas.microsoft.com/office/drawing/2014/chart" uri="{C3380CC4-5D6E-409C-BE32-E72D297353CC}">
                <c16:uniqueId val="{00000003-F9A9-43C7-8608-36009D1A4D37}"/>
              </c:ext>
            </c:extLst>
          </c:dPt>
          <c:cat>
            <c:strRef>
              <c:f>Sheet1!$A$5:$A$9</c:f>
              <c:strCache>
                <c:ptCount val="5"/>
                <c:pt idx="0">
                  <c:v>2020^</c:v>
                </c:pt>
                <c:pt idx="1">
                  <c:v>2021</c:v>
                </c:pt>
                <c:pt idx="2">
                  <c:v>2022</c:v>
                </c:pt>
                <c:pt idx="3">
                  <c:v>2023</c:v>
                </c:pt>
                <c:pt idx="4">
                  <c:v>2024</c:v>
                </c:pt>
              </c:strCache>
            </c:strRef>
          </c:cat>
          <c:val>
            <c:numRef>
              <c:f>Sheet1!$C$5:$C$9</c:f>
              <c:numCache>
                <c:formatCode>General</c:formatCode>
                <c:ptCount val="5"/>
                <c:pt idx="0">
                  <c:v>179</c:v>
                </c:pt>
                <c:pt idx="1">
                  <c:v>237</c:v>
                </c:pt>
                <c:pt idx="2">
                  <c:v>247</c:v>
                </c:pt>
                <c:pt idx="3">
                  <c:v>243</c:v>
                </c:pt>
                <c:pt idx="4">
                  <c:v>229</c:v>
                </c:pt>
              </c:numCache>
            </c:numRef>
          </c:val>
          <c:smooth val="0"/>
          <c:extLst>
            <c:ext xmlns:c16="http://schemas.microsoft.com/office/drawing/2014/chart" uri="{C3380CC4-5D6E-409C-BE32-E72D297353CC}">
              <c16:uniqueId val="{00000001-2C01-40B7-B211-A3C6D9164662}"/>
            </c:ext>
          </c:extLst>
        </c:ser>
        <c:dLbls>
          <c:showLegendKey val="0"/>
          <c:showVal val="0"/>
          <c:showCatName val="0"/>
          <c:showSerName val="0"/>
          <c:showPercent val="0"/>
          <c:showBubbleSize val="0"/>
        </c:dLbls>
        <c:marker val="1"/>
        <c:smooth val="0"/>
        <c:axId val="477929400"/>
        <c:axId val="477925464"/>
      </c:lineChart>
      <c:lineChart>
        <c:grouping val="standard"/>
        <c:varyColors val="0"/>
        <c:ser>
          <c:idx val="2"/>
          <c:order val="2"/>
          <c:tx>
            <c:strRef>
              <c:f>Sheet1!$D$1</c:f>
              <c:strCache>
                <c:ptCount val="1"/>
                <c:pt idx="0">
                  <c:v>Transgender*</c:v>
                </c:pt>
              </c:strCache>
            </c:strRef>
          </c:tx>
          <c:spPr>
            <a:ln w="28575" cap="rnd">
              <a:solidFill>
                <a:srgbClr val="FFC000"/>
              </a:solidFill>
              <a:round/>
            </a:ln>
            <a:effectLst/>
          </c:spPr>
          <c:marker>
            <c:symbol val="none"/>
          </c:marker>
          <c:dPt>
            <c:idx val="1"/>
            <c:marker>
              <c:symbol val="none"/>
            </c:marker>
            <c:bubble3D val="0"/>
            <c:spPr>
              <a:ln w="28575" cap="rnd">
                <a:solidFill>
                  <a:srgbClr val="FFC000"/>
                </a:solidFill>
                <a:prstDash val="solid"/>
                <a:round/>
              </a:ln>
              <a:effectLst/>
            </c:spPr>
            <c:extLst>
              <c:ext xmlns:c16="http://schemas.microsoft.com/office/drawing/2014/chart" uri="{C3380CC4-5D6E-409C-BE32-E72D297353CC}">
                <c16:uniqueId val="{00000005-F9A9-43C7-8608-36009D1A4D37}"/>
              </c:ext>
            </c:extLst>
          </c:dPt>
          <c:cat>
            <c:strRef>
              <c:f>Sheet1!$A$5:$A$9</c:f>
              <c:strCache>
                <c:ptCount val="5"/>
                <c:pt idx="0">
                  <c:v>2020^</c:v>
                </c:pt>
                <c:pt idx="1">
                  <c:v>2021</c:v>
                </c:pt>
                <c:pt idx="2">
                  <c:v>2022</c:v>
                </c:pt>
                <c:pt idx="3">
                  <c:v>2023</c:v>
                </c:pt>
                <c:pt idx="4">
                  <c:v>2024</c:v>
                </c:pt>
              </c:strCache>
            </c:strRef>
          </c:cat>
          <c:val>
            <c:numRef>
              <c:f>Sheet1!$D$5:$D$9</c:f>
              <c:numCache>
                <c:formatCode>General</c:formatCode>
                <c:ptCount val="5"/>
                <c:pt idx="0">
                  <c:v>25</c:v>
                </c:pt>
                <c:pt idx="1">
                  <c:v>41</c:v>
                </c:pt>
                <c:pt idx="2">
                  <c:v>40</c:v>
                </c:pt>
                <c:pt idx="3">
                  <c:v>24</c:v>
                </c:pt>
                <c:pt idx="4">
                  <c:v>39</c:v>
                </c:pt>
              </c:numCache>
            </c:numRef>
          </c:val>
          <c:smooth val="0"/>
          <c:extLst>
            <c:ext xmlns:c16="http://schemas.microsoft.com/office/drawing/2014/chart" uri="{C3380CC4-5D6E-409C-BE32-E72D297353CC}">
              <c16:uniqueId val="{00000002-2C01-40B7-B211-A3C6D9164662}"/>
            </c:ext>
          </c:extLst>
        </c:ser>
        <c:dLbls>
          <c:showLegendKey val="0"/>
          <c:showVal val="0"/>
          <c:showCatName val="0"/>
          <c:showSerName val="0"/>
          <c:showPercent val="0"/>
          <c:showBubbleSize val="0"/>
        </c:dLbls>
        <c:marker val="1"/>
        <c:smooth val="0"/>
        <c:axId val="528522304"/>
        <c:axId val="528519680"/>
      </c:lineChart>
      <c:catAx>
        <c:axId val="477929400"/>
        <c:scaling>
          <c:orientation val="minMax"/>
        </c:scaling>
        <c:delete val="0"/>
        <c:axPos val="b"/>
        <c:title>
          <c:tx>
            <c:rich>
              <a:bodyPr rot="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US" b="1" dirty="0">
                    <a:solidFill>
                      <a:schemeClr val="tx1"/>
                    </a:solidFill>
                  </a:rPr>
                  <a:t>Year of Diagnosis</a:t>
                </a:r>
              </a:p>
            </c:rich>
          </c:tx>
          <c:overlay val="0"/>
          <c:spPr>
            <a:noFill/>
            <a:ln>
              <a:noFill/>
            </a:ln>
            <a:effectLst/>
          </c:spPr>
          <c:txPr>
            <a:bodyPr rot="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7925464"/>
        <c:crosses val="autoZero"/>
        <c:auto val="1"/>
        <c:lblAlgn val="ctr"/>
        <c:lblOffset val="100"/>
        <c:noMultiLvlLbl val="0"/>
      </c:catAx>
      <c:valAx>
        <c:axId val="477925464"/>
        <c:scaling>
          <c:orientation val="minMax"/>
        </c:scaling>
        <c:delete val="0"/>
        <c:axPos val="l"/>
        <c:title>
          <c:tx>
            <c:rich>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US" b="1" dirty="0">
                    <a:solidFill>
                      <a:schemeClr val="tx1"/>
                    </a:solidFill>
                  </a:rPr>
                  <a:t>Number of Newly Diagnosed</a:t>
                </a:r>
                <a:r>
                  <a:rPr lang="en-US" b="1" baseline="0" dirty="0">
                    <a:solidFill>
                      <a:schemeClr val="tx1"/>
                    </a:solidFill>
                  </a:rPr>
                  <a:t> HIV Cases Men and Women</a:t>
                </a:r>
                <a:endParaRPr lang="en-US" b="1" dirty="0">
                  <a:solidFill>
                    <a:schemeClr val="tx1"/>
                  </a:solidFill>
                </a:endParaRPr>
              </a:p>
            </c:rich>
          </c:tx>
          <c:layout>
            <c:manualLayout>
              <c:xMode val="edge"/>
              <c:yMode val="edge"/>
              <c:x val="1.9295963897624484E-2"/>
              <c:y val="0.11307525595284725"/>
            </c:manualLayout>
          </c:layout>
          <c:overlay val="0"/>
          <c:spPr>
            <a:noFill/>
            <a:ln>
              <a:noFill/>
            </a:ln>
            <a:effectLst/>
          </c:spPr>
          <c:txPr>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77929400"/>
        <c:crosses val="autoZero"/>
        <c:crossBetween val="between"/>
      </c:valAx>
      <c:valAx>
        <c:axId val="528519680"/>
        <c:scaling>
          <c:orientation val="minMax"/>
          <c:max val="200"/>
          <c:min val="0"/>
        </c:scaling>
        <c:delete val="0"/>
        <c:axPos val="r"/>
        <c:title>
          <c:tx>
            <c:rich>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r>
                  <a:rPr lang="en-US" b="1" dirty="0">
                    <a:solidFill>
                      <a:schemeClr val="tx1"/>
                    </a:solidFill>
                  </a:rPr>
                  <a:t>Number of Newly Diagnosed HIV Cases</a:t>
                </a:r>
              </a:p>
              <a:p>
                <a:pPr>
                  <a:defRPr b="1">
                    <a:solidFill>
                      <a:schemeClr val="tx1"/>
                    </a:solidFill>
                  </a:defRPr>
                </a:pPr>
                <a:r>
                  <a:rPr lang="en-US" b="1" dirty="0">
                    <a:solidFill>
                      <a:schemeClr val="tx1"/>
                    </a:solidFill>
                  </a:rPr>
                  <a:t>Transgender</a:t>
                </a:r>
              </a:p>
            </c:rich>
          </c:tx>
          <c:overlay val="0"/>
          <c:spPr>
            <a:noFill/>
            <a:ln>
              <a:noFill/>
            </a:ln>
            <a:effectLst/>
          </c:spPr>
          <c:txPr>
            <a:bodyPr rot="-5400000" spcFirstLastPara="1" vertOverflow="ellipsis" vert="horz" wrap="square" anchor="ctr" anchorCtr="1"/>
            <a:lstStyle/>
            <a:p>
              <a:pPr>
                <a:defRPr sz="133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28522304"/>
        <c:crosses val="max"/>
        <c:crossBetween val="between"/>
      </c:valAx>
      <c:catAx>
        <c:axId val="528522304"/>
        <c:scaling>
          <c:orientation val="minMax"/>
        </c:scaling>
        <c:delete val="1"/>
        <c:axPos val="b"/>
        <c:numFmt formatCode="General" sourceLinked="1"/>
        <c:majorTickMark val="out"/>
        <c:minorTickMark val="none"/>
        <c:tickLblPos val="nextTo"/>
        <c:crossAx val="528519680"/>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060606060606"/>
          <c:y val="0.18351239824699178"/>
          <c:w val="0.85577380100214762"/>
          <c:h val="0.65399178056088225"/>
        </c:manualLayout>
      </c:layout>
      <c:lineChart>
        <c:grouping val="standard"/>
        <c:varyColors val="0"/>
        <c:ser>
          <c:idx val="2"/>
          <c:order val="0"/>
          <c:tx>
            <c:strRef>
              <c:f>Sheet1!$B$1</c:f>
              <c:strCache>
                <c:ptCount val="1"/>
                <c:pt idx="0">
                  <c:v>Men</c:v>
                </c:pt>
              </c:strCache>
            </c:strRef>
          </c:tx>
          <c:spPr>
            <a:ln w="38100">
              <a:solidFill>
                <a:schemeClr val="accent3">
                  <a:lumMod val="60000"/>
                  <a:lumOff val="40000"/>
                </a:schemeClr>
              </a:solidFill>
              <a:prstDash val="solid"/>
            </a:ln>
          </c:spPr>
          <c:marker>
            <c:symbol val="none"/>
          </c:marker>
          <c:dPt>
            <c:idx val="0"/>
            <c:bubble3D val="0"/>
            <c:extLst>
              <c:ext xmlns:c16="http://schemas.microsoft.com/office/drawing/2014/chart" uri="{C3380CC4-5D6E-409C-BE32-E72D297353CC}">
                <c16:uniqueId val="{00000002-4E90-418C-BEA3-0E6747C5045F}"/>
              </c:ext>
            </c:extLst>
          </c:dPt>
          <c:dPt>
            <c:idx val="1"/>
            <c:bubble3D val="0"/>
            <c:extLst>
              <c:ext xmlns:c16="http://schemas.microsoft.com/office/drawing/2014/chart" uri="{C3380CC4-5D6E-409C-BE32-E72D297353CC}">
                <c16:uniqueId val="{00000003-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02-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03-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04-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05-4E90-418C-BEA3-0E6747C5045F}"/>
                </c:ext>
              </c:extLst>
            </c:dLbl>
            <c:numFmt formatCode="#,##0.0" sourceLinked="0"/>
            <c:spPr>
              <a:noFill/>
              <a:ln>
                <a:noFill/>
              </a:ln>
              <a:effectLst/>
            </c:spPr>
            <c:txPr>
              <a:bodyPr/>
              <a:lstStyle/>
              <a:p>
                <a:pPr>
                  <a:defRPr sz="1100" b="1" i="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Sheet1!$A$5:$A$9</c:f>
              <c:strCache>
                <c:ptCount val="5"/>
                <c:pt idx="0">
                  <c:v>2020^</c:v>
                </c:pt>
                <c:pt idx="1">
                  <c:v>2021</c:v>
                </c:pt>
                <c:pt idx="2">
                  <c:v>2022</c:v>
                </c:pt>
                <c:pt idx="3">
                  <c:v>2023</c:v>
                </c:pt>
                <c:pt idx="4">
                  <c:v>2024</c:v>
                </c:pt>
              </c:strCache>
            </c:strRef>
          </c:cat>
          <c:val>
            <c:numRef>
              <c:f>Sheet1!$B$5:$B$9</c:f>
              <c:numCache>
                <c:formatCode>General</c:formatCode>
                <c:ptCount val="5"/>
                <c:pt idx="0">
                  <c:v>20.6</c:v>
                </c:pt>
                <c:pt idx="1">
                  <c:v>25.6</c:v>
                </c:pt>
                <c:pt idx="2">
                  <c:v>24.7</c:v>
                </c:pt>
                <c:pt idx="3">
                  <c:v>25.4</c:v>
                </c:pt>
                <c:pt idx="4">
                  <c:v>25.2</c:v>
                </c:pt>
              </c:numCache>
            </c:numRef>
          </c:val>
          <c:smooth val="0"/>
          <c:extLst>
            <c:ext xmlns:c16="http://schemas.microsoft.com/office/drawing/2014/chart" uri="{C3380CC4-5D6E-409C-BE32-E72D297353CC}">
              <c16:uniqueId val="{00000006-4E90-418C-BEA3-0E6747C5045F}"/>
            </c:ext>
          </c:extLst>
        </c:ser>
        <c:ser>
          <c:idx val="4"/>
          <c:order val="1"/>
          <c:tx>
            <c:strRef>
              <c:f>Sheet1!$C$1</c:f>
              <c:strCache>
                <c:ptCount val="1"/>
                <c:pt idx="0">
                  <c:v>Women</c:v>
                </c:pt>
              </c:strCache>
            </c:strRef>
          </c:tx>
          <c:spPr>
            <a:ln w="38100">
              <a:solidFill>
                <a:schemeClr val="accent5">
                  <a:lumMod val="50000"/>
                </a:schemeClr>
              </a:solidFill>
              <a:prstDash val="solid"/>
            </a:ln>
          </c:spPr>
          <c:marker>
            <c:symbol val="none"/>
          </c:marker>
          <c:dPt>
            <c:idx val="0"/>
            <c:bubble3D val="0"/>
            <c:extLst>
              <c:ext xmlns:c16="http://schemas.microsoft.com/office/drawing/2014/chart" uri="{C3380CC4-5D6E-409C-BE32-E72D297353CC}">
                <c16:uniqueId val="{00000009-4E90-418C-BEA3-0E6747C5045F}"/>
              </c:ext>
            </c:extLst>
          </c:dPt>
          <c:dPt>
            <c:idx val="1"/>
            <c:bubble3D val="0"/>
            <c:extLst>
              <c:ext xmlns:c16="http://schemas.microsoft.com/office/drawing/2014/chart" uri="{C3380CC4-5D6E-409C-BE32-E72D297353CC}">
                <c16:uniqueId val="{0000000A-4E90-418C-BEA3-0E6747C5045F}"/>
              </c:ext>
            </c:extLst>
          </c:dPt>
          <c:dLbls>
            <c:dLbl>
              <c:idx val="0"/>
              <c:delete val="1"/>
              <c:extLst>
                <c:ext xmlns:c15="http://schemas.microsoft.com/office/drawing/2012/chart" uri="{CE6537A1-D6FC-4f65-9D91-7224C49458BB}"/>
                <c:ext xmlns:c16="http://schemas.microsoft.com/office/drawing/2014/chart" uri="{C3380CC4-5D6E-409C-BE32-E72D297353CC}">
                  <c16:uniqueId val="{00000009-4E90-418C-BEA3-0E6747C5045F}"/>
                </c:ext>
              </c:extLst>
            </c:dLbl>
            <c:dLbl>
              <c:idx val="1"/>
              <c:delete val="1"/>
              <c:extLst>
                <c:ext xmlns:c15="http://schemas.microsoft.com/office/drawing/2012/chart" uri="{CE6537A1-D6FC-4f65-9D91-7224C49458BB}"/>
                <c:ext xmlns:c16="http://schemas.microsoft.com/office/drawing/2014/chart" uri="{C3380CC4-5D6E-409C-BE32-E72D297353CC}">
                  <c16:uniqueId val="{0000000A-4E90-418C-BEA3-0E6747C5045F}"/>
                </c:ext>
              </c:extLst>
            </c:dLbl>
            <c:dLbl>
              <c:idx val="2"/>
              <c:delete val="1"/>
              <c:extLst>
                <c:ext xmlns:c15="http://schemas.microsoft.com/office/drawing/2012/chart" uri="{CE6537A1-D6FC-4f65-9D91-7224C49458BB}"/>
                <c:ext xmlns:c16="http://schemas.microsoft.com/office/drawing/2014/chart" uri="{C3380CC4-5D6E-409C-BE32-E72D297353CC}">
                  <c16:uniqueId val="{0000000B-4E90-418C-BEA3-0E6747C5045F}"/>
                </c:ext>
              </c:extLst>
            </c:dLbl>
            <c:dLbl>
              <c:idx val="3"/>
              <c:delete val="1"/>
              <c:extLst>
                <c:ext xmlns:c15="http://schemas.microsoft.com/office/drawing/2012/chart" uri="{CE6537A1-D6FC-4f65-9D91-7224C49458BB}"/>
                <c:ext xmlns:c16="http://schemas.microsoft.com/office/drawing/2014/chart" uri="{C3380CC4-5D6E-409C-BE32-E72D297353CC}">
                  <c16:uniqueId val="{0000000C-4E90-418C-BEA3-0E6747C5045F}"/>
                </c:ext>
              </c:extLst>
            </c:dLbl>
            <c:numFmt formatCode="#,##0.0" sourceLinked="0"/>
            <c:spPr>
              <a:noFill/>
              <a:ln>
                <a:noFill/>
              </a:ln>
              <a:effectLst/>
            </c:spPr>
            <c:txPr>
              <a:bodyPr/>
              <a:lstStyle/>
              <a:p>
                <a:pPr>
                  <a:defRPr sz="1100" b="1" i="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Sheet1!$A$5:$A$9</c:f>
              <c:strCache>
                <c:ptCount val="5"/>
                <c:pt idx="0">
                  <c:v>2020^</c:v>
                </c:pt>
                <c:pt idx="1">
                  <c:v>2021</c:v>
                </c:pt>
                <c:pt idx="2">
                  <c:v>2022</c:v>
                </c:pt>
                <c:pt idx="3">
                  <c:v>2023</c:v>
                </c:pt>
                <c:pt idx="4">
                  <c:v>2024</c:v>
                </c:pt>
              </c:strCache>
            </c:strRef>
          </c:cat>
          <c:val>
            <c:numRef>
              <c:f>Sheet1!$C$5:$C$9</c:f>
              <c:numCache>
                <c:formatCode>General</c:formatCode>
                <c:ptCount val="5"/>
                <c:pt idx="0">
                  <c:v>4</c:v>
                </c:pt>
                <c:pt idx="1">
                  <c:v>5.0999999999999996</c:v>
                </c:pt>
                <c:pt idx="2">
                  <c:v>5.3</c:v>
                </c:pt>
                <c:pt idx="3">
                  <c:v>5.0999999999999996</c:v>
                </c:pt>
                <c:pt idx="4">
                  <c:v>4.8</c:v>
                </c:pt>
              </c:numCache>
            </c:numRef>
          </c:val>
          <c:smooth val="0"/>
          <c:extLst>
            <c:ext xmlns:c16="http://schemas.microsoft.com/office/drawing/2014/chart" uri="{C3380CC4-5D6E-409C-BE32-E72D297353CC}">
              <c16:uniqueId val="{0000000D-4E90-418C-BEA3-0E6747C5045F}"/>
            </c:ext>
          </c:extLst>
        </c:ser>
        <c:dLbls>
          <c:dLblPos val="t"/>
          <c:showLegendKey val="0"/>
          <c:showVal val="1"/>
          <c:showCatName val="0"/>
          <c:showSerName val="0"/>
          <c:showPercent val="0"/>
          <c:showBubbleSize val="0"/>
        </c:dLbls>
        <c:smooth val="0"/>
        <c:axId val="63587072"/>
        <c:axId val="63588992"/>
      </c:lineChart>
      <c:catAx>
        <c:axId val="63587072"/>
        <c:scaling>
          <c:orientation val="minMax"/>
        </c:scaling>
        <c:delete val="0"/>
        <c:axPos val="b"/>
        <c:title>
          <c:tx>
            <c:rich>
              <a:bodyPr/>
              <a:lstStyle/>
              <a:p>
                <a:pPr>
                  <a:defRPr sz="1400"/>
                </a:pPr>
                <a:r>
                  <a:rPr lang="en-US" sz="1400" dirty="0"/>
                  <a:t>Year at</a:t>
                </a:r>
                <a:r>
                  <a:rPr lang="en-US" sz="1400" baseline="0" dirty="0"/>
                  <a:t> Diagnosis</a:t>
                </a:r>
                <a:endParaRPr lang="en-US" sz="1400" dirty="0"/>
              </a:p>
            </c:rich>
          </c:tx>
          <c:overlay val="0"/>
        </c:title>
        <c:numFmt formatCode="General" sourceLinked="1"/>
        <c:majorTickMark val="none"/>
        <c:minorTickMark val="none"/>
        <c:tickLblPos val="nextTo"/>
        <c:txPr>
          <a:bodyPr/>
          <a:lstStyle/>
          <a:p>
            <a:pPr>
              <a:defRPr sz="1200"/>
            </a:pPr>
            <a:endParaRPr lang="en-US"/>
          </a:p>
        </c:txPr>
        <c:crossAx val="63588992"/>
        <c:crosses val="autoZero"/>
        <c:auto val="1"/>
        <c:lblAlgn val="ctr"/>
        <c:lblOffset val="100"/>
        <c:noMultiLvlLbl val="0"/>
      </c:catAx>
      <c:valAx>
        <c:axId val="63588992"/>
        <c:scaling>
          <c:orientation val="minMax"/>
        </c:scaling>
        <c:delete val="0"/>
        <c:axPos val="l"/>
        <c:title>
          <c:tx>
            <c:rich>
              <a:bodyPr/>
              <a:lstStyle/>
              <a:p>
                <a:pPr>
                  <a:defRPr sz="1400"/>
                </a:pPr>
                <a:r>
                  <a:rPr lang="en-US" sz="1400" dirty="0"/>
                  <a:t>Rate per 100,000 population</a:t>
                </a:r>
              </a:p>
            </c:rich>
          </c:tx>
          <c:layout>
            <c:manualLayout>
              <c:xMode val="edge"/>
              <c:yMode val="edge"/>
              <c:x val="1.567155810069196E-2"/>
              <c:y val="0.27534024881201907"/>
            </c:manualLayout>
          </c:layout>
          <c:overlay val="0"/>
        </c:title>
        <c:numFmt formatCode="#,##0.0" sourceLinked="0"/>
        <c:majorTickMark val="none"/>
        <c:minorTickMark val="none"/>
        <c:tickLblPos val="nextTo"/>
        <c:txPr>
          <a:bodyPr/>
          <a:lstStyle/>
          <a:p>
            <a:pPr>
              <a:defRPr sz="1200"/>
            </a:pPr>
            <a:endParaRPr lang="en-US"/>
          </a:p>
        </c:txPr>
        <c:crossAx val="63587072"/>
        <c:crosses val="autoZero"/>
        <c:crossBetween val="between"/>
      </c:valAx>
    </c:plotArea>
    <c:legend>
      <c:legendPos val="t"/>
      <c:layout>
        <c:manualLayout>
          <c:xMode val="edge"/>
          <c:yMode val="edge"/>
          <c:x val="8.1818181818181818E-2"/>
          <c:y val="6.0130526634910746E-2"/>
          <c:w val="0.89168456215700309"/>
          <c:h val="0.10603606604500815"/>
        </c:manualLayout>
      </c:layout>
      <c:overlay val="0"/>
      <c:txPr>
        <a:bodyPr/>
        <a:lstStyle/>
        <a:p>
          <a:pPr>
            <a:defRPr sz="1400" b="0"/>
          </a:pPr>
          <a:endParaRPr lang="en-US"/>
        </a:p>
      </c:txPr>
    </c:legend>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2" tx1="lt1" bg2="dk1" tx2="lt2" accent1="accent1" accent2="accent2" accent3="accent3" accent4="accent4" accent5="accent5" accent6="accent6" hlink="hlink" folHlink="folHlink"/>
  <c:chart>
    <c:autoTitleDeleted val="0"/>
    <c:plotArea>
      <c:layout>
        <c:manualLayout>
          <c:layoutTarget val="inner"/>
          <c:xMode val="edge"/>
          <c:yMode val="edge"/>
          <c:x val="8.2009818217167296E-2"/>
          <c:y val="9.871843848480423E-2"/>
          <c:w val="0.89000877021273683"/>
          <c:h val="0.72934224164006645"/>
        </c:manualLayout>
      </c:layout>
      <c:barChart>
        <c:barDir val="col"/>
        <c:grouping val="clustered"/>
        <c:varyColors val="0"/>
        <c:ser>
          <c:idx val="0"/>
          <c:order val="0"/>
          <c:tx>
            <c:strRef>
              <c:f>Sheet1!$A$2</c:f>
              <c:strCache>
                <c:ptCount val="1"/>
                <c:pt idx="0">
                  <c:v>Men</c:v>
                </c:pt>
              </c:strCache>
            </c:strRef>
          </c:tx>
          <c:spPr>
            <a:solidFill>
              <a:srgbClr val="1F497D">
                <a:lumMod val="60000"/>
                <a:lumOff val="40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Sheet1!$B$2:$M$2</c:f>
              <c:numCache>
                <c:formatCode>General</c:formatCode>
                <c:ptCount val="12"/>
                <c:pt idx="0">
                  <c:v>1</c:v>
                </c:pt>
                <c:pt idx="1">
                  <c:v>84</c:v>
                </c:pt>
                <c:pt idx="2">
                  <c:v>167</c:v>
                </c:pt>
                <c:pt idx="3">
                  <c:v>163</c:v>
                </c:pt>
                <c:pt idx="4">
                  <c:v>148</c:v>
                </c:pt>
                <c:pt idx="5">
                  <c:v>153</c:v>
                </c:pt>
                <c:pt idx="6">
                  <c:v>181</c:v>
                </c:pt>
                <c:pt idx="7">
                  <c:v>172</c:v>
                </c:pt>
                <c:pt idx="8">
                  <c:v>96</c:v>
                </c:pt>
                <c:pt idx="9">
                  <c:v>60</c:v>
                </c:pt>
                <c:pt idx="10">
                  <c:v>33</c:v>
                </c:pt>
                <c:pt idx="11">
                  <c:v>20</c:v>
                </c:pt>
              </c:numCache>
            </c:numRef>
          </c:val>
          <c:extLst>
            <c:ext xmlns:c16="http://schemas.microsoft.com/office/drawing/2014/chart" uri="{C3380CC4-5D6E-409C-BE32-E72D297353CC}">
              <c16:uniqueId val="{00000000-9613-4A22-9016-ED30B65EA124}"/>
            </c:ext>
          </c:extLst>
        </c:ser>
        <c:ser>
          <c:idx val="1"/>
          <c:order val="1"/>
          <c:tx>
            <c:strRef>
              <c:f>Sheet1!$A$3</c:f>
              <c:strCache>
                <c:ptCount val="1"/>
                <c:pt idx="0">
                  <c:v>Women</c:v>
                </c:pt>
              </c:strCache>
            </c:strRef>
          </c:tx>
          <c:spPr>
            <a:solidFill>
              <a:srgbClr val="6D2E75">
                <a:lumMod val="75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Sheet1!$B$3:$M$3</c:f>
              <c:numCache>
                <c:formatCode>General</c:formatCode>
                <c:ptCount val="12"/>
                <c:pt idx="0">
                  <c:v>0</c:v>
                </c:pt>
                <c:pt idx="1">
                  <c:v>20</c:v>
                </c:pt>
                <c:pt idx="2">
                  <c:v>55</c:v>
                </c:pt>
                <c:pt idx="3">
                  <c:v>53</c:v>
                </c:pt>
                <c:pt idx="4">
                  <c:v>61</c:v>
                </c:pt>
                <c:pt idx="5">
                  <c:v>80</c:v>
                </c:pt>
                <c:pt idx="6">
                  <c:v>71</c:v>
                </c:pt>
                <c:pt idx="7">
                  <c:v>63</c:v>
                </c:pt>
                <c:pt idx="8">
                  <c:v>50</c:v>
                </c:pt>
                <c:pt idx="9">
                  <c:v>25</c:v>
                </c:pt>
                <c:pt idx="10">
                  <c:v>11</c:v>
                </c:pt>
                <c:pt idx="11">
                  <c:v>14</c:v>
                </c:pt>
              </c:numCache>
            </c:numRef>
          </c:val>
          <c:extLst>
            <c:ext xmlns:c16="http://schemas.microsoft.com/office/drawing/2014/chart" uri="{C3380CC4-5D6E-409C-BE32-E72D297353CC}">
              <c16:uniqueId val="{00000001-9613-4A22-9016-ED30B65EA124}"/>
            </c:ext>
          </c:extLst>
        </c:ser>
        <c:dLbls>
          <c:showLegendKey val="0"/>
          <c:showVal val="0"/>
          <c:showCatName val="0"/>
          <c:showSerName val="0"/>
          <c:showPercent val="0"/>
          <c:showBubbleSize val="0"/>
        </c:dLbls>
        <c:gapWidth val="150"/>
        <c:axId val="56915072"/>
        <c:axId val="56916992"/>
      </c:barChart>
      <c:catAx>
        <c:axId val="56915072"/>
        <c:scaling>
          <c:orientation val="minMax"/>
        </c:scaling>
        <c:delete val="0"/>
        <c:axPos val="b"/>
        <c:title>
          <c:tx>
            <c:rich>
              <a:bodyPr/>
              <a:lstStyle/>
              <a:p>
                <a:pPr>
                  <a:defRPr sz="1400">
                    <a:solidFill>
                      <a:srgbClr val="080808"/>
                    </a:solidFill>
                  </a:defRPr>
                </a:pPr>
                <a:r>
                  <a:rPr lang="en-US" sz="1400" dirty="0">
                    <a:solidFill>
                      <a:srgbClr val="080808"/>
                    </a:solidFill>
                  </a:rPr>
                  <a:t>Age at Diagnosis</a:t>
                </a:r>
              </a:p>
            </c:rich>
          </c:tx>
          <c:overlay val="0"/>
        </c:title>
        <c:numFmt formatCode="General" sourceLinked="1"/>
        <c:majorTickMark val="none"/>
        <c:minorTickMark val="none"/>
        <c:tickLblPos val="nextTo"/>
        <c:spPr>
          <a:ln w="4140">
            <a:solidFill>
              <a:srgbClr val="000514"/>
            </a:solidFill>
            <a:prstDash val="solid"/>
          </a:ln>
        </c:spPr>
        <c:txPr>
          <a:bodyPr rot="-5400000" vert="horz"/>
          <a:lstStyle/>
          <a:p>
            <a:pPr>
              <a:defRPr sz="1200" b="0">
                <a:solidFill>
                  <a:schemeClr val="bg2">
                    <a:lumMod val="10000"/>
                  </a:schemeClr>
                </a:solidFill>
              </a:defRPr>
            </a:pPr>
            <a:endParaRPr lang="en-US"/>
          </a:p>
        </c:txPr>
        <c:crossAx val="56916992"/>
        <c:crosses val="autoZero"/>
        <c:auto val="1"/>
        <c:lblAlgn val="ctr"/>
        <c:lblOffset val="100"/>
        <c:noMultiLvlLbl val="1"/>
      </c:catAx>
      <c:valAx>
        <c:axId val="56916992"/>
        <c:scaling>
          <c:orientation val="minMax"/>
          <c:max val="300"/>
        </c:scaling>
        <c:delete val="0"/>
        <c:axPos val="l"/>
        <c:title>
          <c:tx>
            <c:rich>
              <a:bodyPr rot="-5400000" vert="horz"/>
              <a:lstStyle/>
              <a:p>
                <a:pPr>
                  <a:defRPr sz="1400">
                    <a:solidFill>
                      <a:srgbClr val="003300"/>
                    </a:solidFill>
                  </a:defRPr>
                </a:pPr>
                <a:r>
                  <a:rPr lang="en-US" sz="1400" dirty="0">
                    <a:solidFill>
                      <a:srgbClr val="000000"/>
                    </a:solidFill>
                  </a:rPr>
                  <a:t>Number of Cases</a:t>
                </a:r>
              </a:p>
            </c:rich>
          </c:tx>
          <c:overlay val="0"/>
        </c:title>
        <c:numFmt formatCode="General" sourceLinked="1"/>
        <c:majorTickMark val="none"/>
        <c:minorTickMark val="none"/>
        <c:tickLblPos val="nextTo"/>
        <c:spPr>
          <a:ln w="4140">
            <a:solidFill>
              <a:srgbClr val="000514"/>
            </a:solidFill>
            <a:prstDash val="solid"/>
          </a:ln>
        </c:spPr>
        <c:txPr>
          <a:bodyPr rot="0" vert="horz"/>
          <a:lstStyle/>
          <a:p>
            <a:pPr>
              <a:defRPr sz="1200" b="0">
                <a:solidFill>
                  <a:schemeClr val="bg2">
                    <a:lumMod val="10000"/>
                  </a:schemeClr>
                </a:solidFill>
              </a:defRPr>
            </a:pPr>
            <a:endParaRPr lang="en-US"/>
          </a:p>
        </c:txPr>
        <c:crossAx val="56915072"/>
        <c:crosses val="autoZero"/>
        <c:crossBetween val="between"/>
        <c:majorUnit val="50"/>
      </c:valAx>
      <c:spPr>
        <a:noFill/>
        <a:ln w="16561">
          <a:noFill/>
          <a:prstDash val="solid"/>
        </a:ln>
      </c:spPr>
    </c:plotArea>
    <c:legend>
      <c:legendPos val="t"/>
      <c:overlay val="0"/>
      <c:txPr>
        <a:bodyPr/>
        <a:lstStyle/>
        <a:p>
          <a:pPr algn="ctr">
            <a:defRPr lang="en-US" sz="1400" b="1" i="0" u="none" strike="noStrike" kern="1200" baseline="0">
              <a:solidFill>
                <a:srgbClr val="000514">
                  <a:lumMod val="10000"/>
                </a:srgbClr>
              </a:solidFill>
              <a:latin typeface="Arial" panose="020B0604020202020204" pitchFamily="34" charset="0"/>
              <a:ea typeface="Garamond"/>
              <a:cs typeface="Arial" panose="020B0604020202020204" pitchFamily="34" charset="0"/>
            </a:defRPr>
          </a:pPr>
          <a:endParaRPr lang="en-US"/>
        </a:p>
      </c:txPr>
    </c:legend>
    <c:plotVisOnly val="1"/>
    <c:dispBlanksAs val="gap"/>
    <c:showDLblsOverMax val="1"/>
  </c:chart>
  <c:spPr>
    <a:noFill/>
    <a:ln>
      <a:noFill/>
    </a:ln>
  </c:spPr>
  <c:txPr>
    <a:bodyPr/>
    <a:lstStyle/>
    <a:p>
      <a:pPr>
        <a:defRPr sz="1800" b="1" i="0" u="none" strike="noStrike" baseline="0">
          <a:solidFill>
            <a:schemeClr val="tx1"/>
          </a:solidFill>
          <a:latin typeface="Arial" panose="020B0604020202020204" pitchFamily="34" charset="0"/>
          <a:ea typeface="Garamond"/>
          <a:cs typeface="Arial" panose="020B0604020202020204"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2" tx1="lt1" bg2="dk1" tx2="lt2" accent1="accent1" accent2="accent2" accent3="accent3" accent4="accent4" accent5="accent5" accent6="accent6" hlink="hlink" folHlink="folHlink"/>
  <c:chart>
    <c:autoTitleDeleted val="0"/>
    <c:plotArea>
      <c:layout>
        <c:manualLayout>
          <c:layoutTarget val="inner"/>
          <c:xMode val="edge"/>
          <c:yMode val="edge"/>
          <c:x val="8.2009818217167296E-2"/>
          <c:y val="9.871843848480423E-2"/>
          <c:w val="0.89000877021273683"/>
          <c:h val="0.72934224164006645"/>
        </c:manualLayout>
      </c:layout>
      <c:barChart>
        <c:barDir val="col"/>
        <c:grouping val="clustered"/>
        <c:varyColors val="0"/>
        <c:ser>
          <c:idx val="0"/>
          <c:order val="0"/>
          <c:tx>
            <c:strRef>
              <c:f>Sheet1!$A$2</c:f>
              <c:strCache>
                <c:ptCount val="1"/>
                <c:pt idx="0">
                  <c:v>Men</c:v>
                </c:pt>
              </c:strCache>
            </c:strRef>
          </c:tx>
          <c:spPr>
            <a:solidFill>
              <a:srgbClr val="1F497D">
                <a:lumMod val="60000"/>
                <a:lumOff val="40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Sheet1!$B$2:$M$2</c:f>
              <c:numCache>
                <c:formatCode>General</c:formatCode>
                <c:ptCount val="12"/>
                <c:pt idx="0">
                  <c:v>1</c:v>
                </c:pt>
                <c:pt idx="1">
                  <c:v>53</c:v>
                </c:pt>
                <c:pt idx="2">
                  <c:v>215</c:v>
                </c:pt>
                <c:pt idx="3">
                  <c:v>160</c:v>
                </c:pt>
                <c:pt idx="4">
                  <c:v>98</c:v>
                </c:pt>
                <c:pt idx="5">
                  <c:v>66</c:v>
                </c:pt>
                <c:pt idx="6">
                  <c:v>101</c:v>
                </c:pt>
                <c:pt idx="7">
                  <c:v>100</c:v>
                </c:pt>
                <c:pt idx="8">
                  <c:v>80</c:v>
                </c:pt>
                <c:pt idx="9">
                  <c:v>35</c:v>
                </c:pt>
                <c:pt idx="10">
                  <c:v>29</c:v>
                </c:pt>
                <c:pt idx="11">
                  <c:v>27</c:v>
                </c:pt>
              </c:numCache>
            </c:numRef>
          </c:val>
          <c:extLst>
            <c:ext xmlns:c16="http://schemas.microsoft.com/office/drawing/2014/chart" uri="{C3380CC4-5D6E-409C-BE32-E72D297353CC}">
              <c16:uniqueId val="{00000000-AA85-4861-A50B-D02C8DCEC4E6}"/>
            </c:ext>
          </c:extLst>
        </c:ser>
        <c:ser>
          <c:idx val="1"/>
          <c:order val="1"/>
          <c:tx>
            <c:strRef>
              <c:f>Sheet1!$A$3</c:f>
              <c:strCache>
                <c:ptCount val="1"/>
                <c:pt idx="0">
                  <c:v>Women</c:v>
                </c:pt>
              </c:strCache>
            </c:strRef>
          </c:tx>
          <c:spPr>
            <a:solidFill>
              <a:srgbClr val="6D2E75">
                <a:lumMod val="75000"/>
              </a:srgbClr>
            </a:solidFill>
            <a:ln w="16561">
              <a:noFill/>
              <a:prstDash val="solid"/>
            </a:ln>
          </c:spPr>
          <c:invertIfNegative val="0"/>
          <c:cat>
            <c:strRef>
              <c:f>Sheet1!$B$1:$M$1</c:f>
              <c:strCache>
                <c:ptCount val="12"/>
                <c:pt idx="0">
                  <c:v>13-14</c:v>
                </c:pt>
                <c:pt idx="1">
                  <c:v>15-19</c:v>
                </c:pt>
                <c:pt idx="2">
                  <c:v>20-24</c:v>
                </c:pt>
                <c:pt idx="3">
                  <c:v>25-29</c:v>
                </c:pt>
                <c:pt idx="4">
                  <c:v>30-34</c:v>
                </c:pt>
                <c:pt idx="5">
                  <c:v>35-39</c:v>
                </c:pt>
                <c:pt idx="6">
                  <c:v>40-44</c:v>
                </c:pt>
                <c:pt idx="7">
                  <c:v>45-49</c:v>
                </c:pt>
                <c:pt idx="8">
                  <c:v>50-54</c:v>
                </c:pt>
                <c:pt idx="9">
                  <c:v>55-59</c:v>
                </c:pt>
                <c:pt idx="10">
                  <c:v>60-64</c:v>
                </c:pt>
                <c:pt idx="11">
                  <c:v>65+</c:v>
                </c:pt>
              </c:strCache>
            </c:strRef>
          </c:cat>
          <c:val>
            <c:numRef>
              <c:f>Sheet1!$B$3:$M$3</c:f>
              <c:numCache>
                <c:formatCode>General</c:formatCode>
                <c:ptCount val="12"/>
                <c:pt idx="0">
                  <c:v>0</c:v>
                </c:pt>
                <c:pt idx="1">
                  <c:v>13</c:v>
                </c:pt>
                <c:pt idx="2">
                  <c:v>27</c:v>
                </c:pt>
                <c:pt idx="3">
                  <c:v>32</c:v>
                </c:pt>
                <c:pt idx="4">
                  <c:v>34</c:v>
                </c:pt>
                <c:pt idx="5">
                  <c:v>35</c:v>
                </c:pt>
                <c:pt idx="6">
                  <c:v>39</c:v>
                </c:pt>
                <c:pt idx="7">
                  <c:v>35</c:v>
                </c:pt>
                <c:pt idx="8">
                  <c:v>29</c:v>
                </c:pt>
                <c:pt idx="9">
                  <c:v>22</c:v>
                </c:pt>
                <c:pt idx="10">
                  <c:v>12</c:v>
                </c:pt>
                <c:pt idx="11">
                  <c:v>10</c:v>
                </c:pt>
              </c:numCache>
            </c:numRef>
          </c:val>
          <c:extLst>
            <c:ext xmlns:c16="http://schemas.microsoft.com/office/drawing/2014/chart" uri="{C3380CC4-5D6E-409C-BE32-E72D297353CC}">
              <c16:uniqueId val="{00000001-AA85-4861-A50B-D02C8DCEC4E6}"/>
            </c:ext>
          </c:extLst>
        </c:ser>
        <c:dLbls>
          <c:showLegendKey val="0"/>
          <c:showVal val="0"/>
          <c:showCatName val="0"/>
          <c:showSerName val="0"/>
          <c:showPercent val="0"/>
          <c:showBubbleSize val="0"/>
        </c:dLbls>
        <c:gapWidth val="150"/>
        <c:axId val="56915072"/>
        <c:axId val="56916992"/>
      </c:barChart>
      <c:catAx>
        <c:axId val="56915072"/>
        <c:scaling>
          <c:orientation val="minMax"/>
        </c:scaling>
        <c:delete val="0"/>
        <c:axPos val="b"/>
        <c:title>
          <c:tx>
            <c:rich>
              <a:bodyPr/>
              <a:lstStyle/>
              <a:p>
                <a:pPr>
                  <a:defRPr sz="1400">
                    <a:solidFill>
                      <a:srgbClr val="080808"/>
                    </a:solidFill>
                  </a:defRPr>
                </a:pPr>
                <a:r>
                  <a:rPr lang="en-US" sz="1400" dirty="0">
                    <a:solidFill>
                      <a:srgbClr val="080808"/>
                    </a:solidFill>
                  </a:rPr>
                  <a:t>Age at Diagnosis</a:t>
                </a:r>
              </a:p>
            </c:rich>
          </c:tx>
          <c:overlay val="0"/>
        </c:title>
        <c:numFmt formatCode="General" sourceLinked="1"/>
        <c:majorTickMark val="none"/>
        <c:minorTickMark val="none"/>
        <c:tickLblPos val="nextTo"/>
        <c:spPr>
          <a:ln w="4140">
            <a:solidFill>
              <a:srgbClr val="000514"/>
            </a:solidFill>
            <a:prstDash val="solid"/>
          </a:ln>
        </c:spPr>
        <c:txPr>
          <a:bodyPr rot="-5400000" vert="horz"/>
          <a:lstStyle/>
          <a:p>
            <a:pPr>
              <a:defRPr sz="1200" b="0">
                <a:solidFill>
                  <a:schemeClr val="bg2">
                    <a:lumMod val="10000"/>
                  </a:schemeClr>
                </a:solidFill>
              </a:defRPr>
            </a:pPr>
            <a:endParaRPr lang="en-US"/>
          </a:p>
        </c:txPr>
        <c:crossAx val="56916992"/>
        <c:crosses val="autoZero"/>
        <c:auto val="1"/>
        <c:lblAlgn val="ctr"/>
        <c:lblOffset val="100"/>
        <c:noMultiLvlLbl val="1"/>
      </c:catAx>
      <c:valAx>
        <c:axId val="56916992"/>
        <c:scaling>
          <c:orientation val="minMax"/>
          <c:max val="300"/>
        </c:scaling>
        <c:delete val="0"/>
        <c:axPos val="l"/>
        <c:title>
          <c:tx>
            <c:rich>
              <a:bodyPr rot="-5400000" vert="horz"/>
              <a:lstStyle/>
              <a:p>
                <a:pPr>
                  <a:defRPr sz="1400">
                    <a:solidFill>
                      <a:srgbClr val="003300"/>
                    </a:solidFill>
                  </a:defRPr>
                </a:pPr>
                <a:r>
                  <a:rPr lang="en-US" sz="1400" dirty="0">
                    <a:solidFill>
                      <a:srgbClr val="000000"/>
                    </a:solidFill>
                  </a:rPr>
                  <a:t>Number of Cases</a:t>
                </a:r>
              </a:p>
            </c:rich>
          </c:tx>
          <c:overlay val="0"/>
        </c:title>
        <c:numFmt formatCode="General" sourceLinked="1"/>
        <c:majorTickMark val="none"/>
        <c:minorTickMark val="none"/>
        <c:tickLblPos val="nextTo"/>
        <c:spPr>
          <a:ln w="4140">
            <a:solidFill>
              <a:srgbClr val="000514"/>
            </a:solidFill>
            <a:prstDash val="solid"/>
          </a:ln>
        </c:spPr>
        <c:txPr>
          <a:bodyPr rot="0" vert="horz"/>
          <a:lstStyle/>
          <a:p>
            <a:pPr>
              <a:defRPr sz="1200" b="0">
                <a:solidFill>
                  <a:schemeClr val="bg2">
                    <a:lumMod val="10000"/>
                  </a:schemeClr>
                </a:solidFill>
              </a:defRPr>
            </a:pPr>
            <a:endParaRPr lang="en-US"/>
          </a:p>
        </c:txPr>
        <c:crossAx val="56915072"/>
        <c:crosses val="autoZero"/>
        <c:crossBetween val="between"/>
        <c:majorUnit val="50"/>
      </c:valAx>
      <c:spPr>
        <a:noFill/>
        <a:ln w="16561">
          <a:noFill/>
          <a:prstDash val="solid"/>
        </a:ln>
      </c:spPr>
    </c:plotArea>
    <c:legend>
      <c:legendPos val="t"/>
      <c:layout>
        <c:manualLayout>
          <c:xMode val="edge"/>
          <c:yMode val="edge"/>
          <c:x val="0.3934902060853504"/>
          <c:y val="5.9123074455736018E-3"/>
          <c:w val="0.19758748906386703"/>
          <c:h val="6.3508889293905232E-2"/>
        </c:manualLayout>
      </c:layout>
      <c:overlay val="0"/>
      <c:txPr>
        <a:bodyPr/>
        <a:lstStyle/>
        <a:p>
          <a:pPr algn="ctr">
            <a:defRPr lang="en-US" sz="1400" b="1" i="0" u="none" strike="noStrike" kern="1200" baseline="0">
              <a:solidFill>
                <a:srgbClr val="000514">
                  <a:lumMod val="10000"/>
                </a:srgbClr>
              </a:solidFill>
              <a:latin typeface="Arial" panose="020B0604020202020204" pitchFamily="34" charset="0"/>
              <a:ea typeface="Garamond"/>
              <a:cs typeface="Arial" panose="020B0604020202020204" pitchFamily="34" charset="0"/>
            </a:defRPr>
          </a:pPr>
          <a:endParaRPr lang="en-US"/>
        </a:p>
      </c:txPr>
    </c:legend>
    <c:plotVisOnly val="1"/>
    <c:dispBlanksAs val="gap"/>
    <c:showDLblsOverMax val="1"/>
  </c:chart>
  <c:spPr>
    <a:noFill/>
    <a:ln>
      <a:noFill/>
    </a:ln>
  </c:spPr>
  <c:txPr>
    <a:bodyPr/>
    <a:lstStyle/>
    <a:p>
      <a:pPr>
        <a:defRPr sz="1800" b="1" i="0" u="none" strike="noStrike" baseline="0">
          <a:solidFill>
            <a:schemeClr val="tx1"/>
          </a:solidFill>
          <a:latin typeface="Arial" panose="020B0604020202020204" pitchFamily="34" charset="0"/>
          <a:ea typeface="Garamond"/>
          <a:cs typeface="Arial" panose="020B0604020202020204"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0.88855</cdr:x>
      <cdr:y>0.254</cdr:y>
    </cdr:from>
    <cdr:to>
      <cdr:x>0.97063</cdr:x>
      <cdr:y>0.3143</cdr:y>
    </cdr:to>
    <cdr:sp macro="" textlink="">
      <cdr:nvSpPr>
        <cdr:cNvPr id="2" name="TextBox 1"/>
        <cdr:cNvSpPr txBox="1"/>
      </cdr:nvSpPr>
      <cdr:spPr>
        <a:xfrm xmlns:a="http://schemas.openxmlformats.org/drawingml/2006/main">
          <a:off x="7423784" y="1020142"/>
          <a:ext cx="685770" cy="24218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latin typeface="Arial" panose="020B0604020202020204" pitchFamily="34" charset="0"/>
              <a:cs typeface="Arial" panose="020B0604020202020204" pitchFamily="34" charset="0"/>
            </a:rPr>
            <a:t>1,391</a:t>
          </a:r>
        </a:p>
      </cdr:txBody>
    </cdr:sp>
  </cdr:relSizeAnchor>
  <cdr:relSizeAnchor xmlns:cdr="http://schemas.openxmlformats.org/drawingml/2006/chartDrawing">
    <cdr:from>
      <cdr:x>0.91792</cdr:x>
      <cdr:y>0.32787</cdr:y>
    </cdr:from>
    <cdr:to>
      <cdr:x>1</cdr:x>
      <cdr:y>0.38817</cdr:y>
    </cdr:to>
    <cdr:sp macro="" textlink="">
      <cdr:nvSpPr>
        <cdr:cNvPr id="3" name="TextBox 1">
          <a:extLst xmlns:a="http://schemas.openxmlformats.org/drawingml/2006/main">
            <a:ext uri="{FF2B5EF4-FFF2-40B4-BE49-F238E27FC236}">
              <a16:creationId xmlns:a16="http://schemas.microsoft.com/office/drawing/2014/main" id="{7FF43AB8-4B71-44FE-8B8D-17F83B996F1E}"/>
            </a:ext>
          </a:extLst>
        </cdr:cNvPr>
        <cdr:cNvSpPr txBox="1"/>
      </cdr:nvSpPr>
      <cdr:spPr>
        <a:xfrm xmlns:a="http://schemas.openxmlformats.org/drawingml/2006/main">
          <a:off x="7669133" y="1316833"/>
          <a:ext cx="685771" cy="24218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latin typeface="Arial" panose="020B0604020202020204" pitchFamily="34" charset="0"/>
              <a:cs typeface="Arial" panose="020B0604020202020204" pitchFamily="34" charset="0"/>
            </a:rPr>
            <a:t>39</a:t>
          </a:r>
          <a:endParaRPr lang="en-US" sz="1400" b="1" i="0"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0.91383</cdr:x>
      <cdr:y>0.2403</cdr:y>
    </cdr:from>
    <cdr:to>
      <cdr:x>1</cdr:x>
      <cdr:y>0.31359</cdr:y>
    </cdr:to>
    <cdr:sp macro="" textlink="">
      <cdr:nvSpPr>
        <cdr:cNvPr id="3" name="TextBox 8">
          <a:extLst xmlns:a="http://schemas.openxmlformats.org/drawingml/2006/main">
            <a:ext uri="{FF2B5EF4-FFF2-40B4-BE49-F238E27FC236}">
              <a16:creationId xmlns:a16="http://schemas.microsoft.com/office/drawing/2014/main" id="{D94AC766-AFFC-4F08-B7BC-70BA44946D7E}"/>
            </a:ext>
          </a:extLst>
        </cdr:cNvPr>
        <cdr:cNvSpPr txBox="1"/>
      </cdr:nvSpPr>
      <cdr:spPr>
        <a:xfrm xmlns:a="http://schemas.openxmlformats.org/drawingml/2006/main">
          <a:off x="7077584" y="908192"/>
          <a:ext cx="667384" cy="27699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1" dirty="0"/>
            <a:t>3.9%</a:t>
          </a:r>
        </a:p>
      </cdr:txBody>
    </cdr:sp>
  </cdr:relSizeAnchor>
</c:userShapes>
</file>

<file path=ppt/drawings/drawing3.xml><?xml version="1.0" encoding="utf-8"?>
<c:userShapes xmlns:c="http://schemas.openxmlformats.org/drawingml/2006/chart">
  <cdr:relSizeAnchor xmlns:cdr="http://schemas.openxmlformats.org/drawingml/2006/chartDrawing">
    <cdr:from>
      <cdr:x>0.35143</cdr:x>
      <cdr:y>0.26767</cdr:y>
    </cdr:from>
    <cdr:to>
      <cdr:x>0.39861</cdr:x>
      <cdr:y>0.352</cdr:y>
    </cdr:to>
    <cdr:sp macro="" textlink="">
      <cdr:nvSpPr>
        <cdr:cNvPr id="2" name="TextBox 1">
          <a:extLst xmlns:a="http://schemas.openxmlformats.org/drawingml/2006/main">
            <a:ext uri="{FF2B5EF4-FFF2-40B4-BE49-F238E27FC236}">
              <a16:creationId xmlns:a16="http://schemas.microsoft.com/office/drawing/2014/main" id="{EF6FF5DD-CC17-8BED-EC47-171F1B23FC65}"/>
            </a:ext>
          </a:extLst>
        </cdr:cNvPr>
        <cdr:cNvSpPr txBox="1"/>
      </cdr:nvSpPr>
      <cdr:spPr>
        <a:xfrm xmlns:a="http://schemas.openxmlformats.org/drawingml/2006/main">
          <a:off x="3076347" y="1029806"/>
          <a:ext cx="413004" cy="3244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kern="1200" dirty="0">
              <a:latin typeface="Candara" panose="020E0502030303020204" pitchFamily="34" charset="0"/>
            </a:rPr>
            <a:t>75%</a:t>
          </a:r>
        </a:p>
      </cdr:txBody>
    </cdr:sp>
  </cdr:relSizeAnchor>
  <cdr:relSizeAnchor xmlns:cdr="http://schemas.openxmlformats.org/drawingml/2006/chartDrawing">
    <cdr:from>
      <cdr:x>0.7038</cdr:x>
      <cdr:y>0.16171</cdr:y>
    </cdr:from>
    <cdr:to>
      <cdr:x>0.76089</cdr:x>
      <cdr:y>0.24604</cdr:y>
    </cdr:to>
    <cdr:sp macro="" textlink="">
      <cdr:nvSpPr>
        <cdr:cNvPr id="3" name="TextBox 1">
          <a:extLst xmlns:a="http://schemas.openxmlformats.org/drawingml/2006/main">
            <a:ext uri="{FF2B5EF4-FFF2-40B4-BE49-F238E27FC236}">
              <a16:creationId xmlns:a16="http://schemas.microsoft.com/office/drawing/2014/main" id="{4DEB0847-43AF-B350-23F5-F79F49842172}"/>
            </a:ext>
          </a:extLst>
        </cdr:cNvPr>
        <cdr:cNvSpPr txBox="1"/>
      </cdr:nvSpPr>
      <cdr:spPr>
        <a:xfrm xmlns:a="http://schemas.openxmlformats.org/drawingml/2006/main">
          <a:off x="6160922" y="622170"/>
          <a:ext cx="499754" cy="3244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92%</a:t>
          </a:r>
        </a:p>
      </cdr:txBody>
    </cdr:sp>
  </cdr:relSizeAnchor>
  <cdr:relSizeAnchor xmlns:cdr="http://schemas.openxmlformats.org/drawingml/2006/chartDrawing">
    <cdr:from>
      <cdr:x>0.8789</cdr:x>
      <cdr:y>0.26817</cdr:y>
    </cdr:from>
    <cdr:to>
      <cdr:x>0.93533</cdr:x>
      <cdr:y>0.3525</cdr:y>
    </cdr:to>
    <cdr:sp macro="" textlink="">
      <cdr:nvSpPr>
        <cdr:cNvPr id="4" name="TextBox 1">
          <a:extLst xmlns:a="http://schemas.openxmlformats.org/drawingml/2006/main">
            <a:ext uri="{FF2B5EF4-FFF2-40B4-BE49-F238E27FC236}">
              <a16:creationId xmlns:a16="http://schemas.microsoft.com/office/drawing/2014/main" id="{C2350FA4-A038-5124-7A1A-63EAA7A5F75D}"/>
            </a:ext>
          </a:extLst>
        </cdr:cNvPr>
        <cdr:cNvSpPr txBox="1"/>
      </cdr:nvSpPr>
      <cdr:spPr>
        <a:xfrm xmlns:a="http://schemas.openxmlformats.org/drawingml/2006/main">
          <a:off x="7693695" y="1031764"/>
          <a:ext cx="493976" cy="32444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75%</a:t>
          </a:r>
        </a:p>
      </cdr:txBody>
    </cdr:sp>
  </cdr:relSizeAnchor>
  <cdr:relSizeAnchor xmlns:cdr="http://schemas.openxmlformats.org/drawingml/2006/chartDrawing">
    <cdr:from>
      <cdr:x>0.52976</cdr:x>
      <cdr:y>0.181</cdr:y>
    </cdr:from>
    <cdr:to>
      <cdr:x>0.59676</cdr:x>
      <cdr:y>0.26533</cdr:y>
    </cdr:to>
    <cdr:sp macro="" textlink="">
      <cdr:nvSpPr>
        <cdr:cNvPr id="5" name="TextBox 1">
          <a:extLst xmlns:a="http://schemas.openxmlformats.org/drawingml/2006/main">
            <a:ext uri="{FF2B5EF4-FFF2-40B4-BE49-F238E27FC236}">
              <a16:creationId xmlns:a16="http://schemas.microsoft.com/office/drawing/2014/main" id="{C2350FA4-A038-5124-7A1A-63EAA7A5F75D}"/>
            </a:ext>
          </a:extLst>
        </cdr:cNvPr>
        <cdr:cNvSpPr txBox="1"/>
      </cdr:nvSpPr>
      <cdr:spPr>
        <a:xfrm xmlns:a="http://schemas.openxmlformats.org/drawingml/2006/main">
          <a:off x="4637411" y="696377"/>
          <a:ext cx="586504" cy="32444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89%</a:t>
          </a:r>
        </a:p>
      </cdr:txBody>
    </cdr:sp>
  </cdr:relSizeAnchor>
</c:userShapes>
</file>

<file path=ppt/drawings/drawing4.xml><?xml version="1.0" encoding="utf-8"?>
<c:userShapes xmlns:c="http://schemas.openxmlformats.org/drawingml/2006/chart">
  <cdr:relSizeAnchor xmlns:cdr="http://schemas.openxmlformats.org/drawingml/2006/chartDrawing">
    <cdr:from>
      <cdr:x>0.07237</cdr:x>
      <cdr:y>0.11455</cdr:y>
    </cdr:from>
    <cdr:to>
      <cdr:x>1</cdr:x>
      <cdr:y>0.11455</cdr:y>
    </cdr:to>
    <cdr:cxnSp macro="">
      <cdr:nvCxnSpPr>
        <cdr:cNvPr id="3" name="Straight Connector 2">
          <a:extLst xmlns:a="http://schemas.openxmlformats.org/drawingml/2006/main">
            <a:ext uri="{FF2B5EF4-FFF2-40B4-BE49-F238E27FC236}">
              <a16:creationId xmlns:a16="http://schemas.microsoft.com/office/drawing/2014/main" id="{E4C99949-726C-43E4-8C4E-E7FD7893B2DB}"/>
            </a:ext>
          </a:extLst>
        </cdr:cNvPr>
        <cdr:cNvCxnSpPr/>
      </cdr:nvCxnSpPr>
      <cdr:spPr>
        <a:xfrm xmlns:a="http://schemas.openxmlformats.org/drawingml/2006/main">
          <a:off x="584632" y="520571"/>
          <a:ext cx="7493681" cy="0"/>
        </a:xfrm>
        <a:prstGeom xmlns:a="http://schemas.openxmlformats.org/drawingml/2006/main" prst="line">
          <a:avLst/>
        </a:prstGeom>
        <a:ln xmlns:a="http://schemas.openxmlformats.org/drawingml/2006/main" w="57150">
          <a:solidFill>
            <a:srgbClr val="00206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10/14/2025</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10/14/2025</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2044642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39074254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4045179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113813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3896840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2258485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3634577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215592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23</a:t>
            </a:fld>
            <a:endParaRPr lang="en-US" dirty="0"/>
          </a:p>
        </p:txBody>
      </p:sp>
    </p:spTree>
    <p:extLst>
      <p:ext uri="{BB962C8B-B14F-4D97-AF65-F5344CB8AC3E}">
        <p14:creationId xmlns:p14="http://schemas.microsoft.com/office/powerpoint/2010/main" val="4062246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55453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75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1202399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5833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5630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091364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24048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38</a:t>
            </a:fld>
            <a:endParaRPr lang="en-US" dirty="0"/>
          </a:p>
        </p:txBody>
      </p:sp>
    </p:spTree>
    <p:extLst>
      <p:ext uri="{BB962C8B-B14F-4D97-AF65-F5344CB8AC3E}">
        <p14:creationId xmlns:p14="http://schemas.microsoft.com/office/powerpoint/2010/main" val="714437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44</a:t>
            </a:fld>
            <a:endParaRPr lang="en-US" dirty="0"/>
          </a:p>
        </p:txBody>
      </p:sp>
    </p:spTree>
    <p:extLst>
      <p:ext uri="{BB962C8B-B14F-4D97-AF65-F5344CB8AC3E}">
        <p14:creationId xmlns:p14="http://schemas.microsoft.com/office/powerpoint/2010/main" val="1561523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2686907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3510751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1536921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1702010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1371288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20450624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152762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 name="Picture 1">
            <a:extLst>
              <a:ext uri="{FF2B5EF4-FFF2-40B4-BE49-F238E27FC236}">
                <a16:creationId xmlns:a16="http://schemas.microsoft.com/office/drawing/2014/main" id="{512B937D-BB56-5AC1-06AB-082F0AAB61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 DHHS Division of Public Health | 2024 HIV Epidemiology in NC| September 2025</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publichealth.jmir.org/2016/1/e14/"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chart" Target="../charts/chart18.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hyperlink" Target="https://publichealth.jmir.org/2016/1/e14/"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publichealth.jmir.org/2016/1/e14/" TargetMode="External"/><Relationship Id="rId2" Type="http://schemas.openxmlformats.org/officeDocument/2006/relationships/chart" Target="../charts/chart20.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hyperlink" Target="https://www.cdc.gov/hepatitis-c/hcp/clinical-overview/index.html" TargetMode="External"/><Relationship Id="rId7" Type="http://schemas.openxmlformats.org/officeDocument/2006/relationships/hyperlink" Target="https://www.ncdhhs.gov/prescription-fact-sheet-sec-final-03-07-17/download"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hyperlink" Target="https://www.dph.ncdhhs.gov/programs/chronic-disease-and-injury/injury-and-violence-prevention-branch/north-carolina-overdose-epidemic-data" TargetMode="External"/><Relationship Id="rId5" Type="http://schemas.openxmlformats.org/officeDocument/2006/relationships/hyperlink" Target="https://www.cdc.gov/hepatitis/populations/hiv.htm" TargetMode="External"/><Relationship Id="rId4" Type="http://schemas.openxmlformats.org/officeDocument/2006/relationships/hyperlink" Target="https://stateofhepc.org/wp-content/uploads/2023/02/State-of-Hep-C-Treatment-Costs-Fact-Sheet.pdf"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hyperlink" Target="https://ahead.hiv.gov/" TargetMode="Externa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HIV Epidemiology in North Carolina 2024</a:t>
            </a:r>
          </a:p>
        </p:txBody>
      </p:sp>
      <p:sp>
        <p:nvSpPr>
          <p:cNvPr id="9" name="Text Placeholder 8"/>
          <p:cNvSpPr>
            <a:spLocks noGrp="1"/>
          </p:cNvSpPr>
          <p:nvPr>
            <p:ph type="body" sz="quarter" idx="11"/>
          </p:nvPr>
        </p:nvSpPr>
        <p:spPr/>
        <p:txBody>
          <a:bodyPr/>
          <a:lstStyle/>
          <a:p>
            <a:r>
              <a:rPr lang="en-US" sz="2000" dirty="0"/>
              <a:t>Division of Public Health/Epidemiology Section/Communicable Disease Branch</a:t>
            </a:r>
          </a:p>
          <a:p>
            <a:r>
              <a:rPr lang="en-US" sz="2000" dirty="0"/>
              <a:t>HIV/STD/Viral Hepatitis Surveillance Unit</a:t>
            </a:r>
            <a:endParaRPr lang="en-US" sz="1800" dirty="0"/>
          </a:p>
        </p:txBody>
      </p:sp>
      <p:sp>
        <p:nvSpPr>
          <p:cNvPr id="10" name="Text Placeholder 9"/>
          <p:cNvSpPr>
            <a:spLocks noGrp="1"/>
          </p:cNvSpPr>
          <p:nvPr>
            <p:ph type="body" sz="quarter" idx="12"/>
          </p:nvPr>
        </p:nvSpPr>
        <p:spPr/>
        <p:txBody>
          <a:bodyPr>
            <a:normAutofit/>
          </a:bodyPr>
          <a:lstStyle/>
          <a:p>
            <a:r>
              <a:rPr lang="en-US" sz="2000" dirty="0"/>
              <a:t>September 2025</a:t>
            </a:r>
          </a:p>
        </p:txBody>
      </p:sp>
    </p:spTree>
    <p:extLst>
      <p:ext uri="{BB962C8B-B14F-4D97-AF65-F5344CB8AC3E}">
        <p14:creationId xmlns:p14="http://schemas.microsoft.com/office/powerpoint/2010/main" val="2563944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Age Distribution of Newly Diagnosed HIV among Adult/Adolescent (13 years and older) by Gender*, 2007</a:t>
            </a:r>
          </a:p>
        </p:txBody>
      </p:sp>
      <p:sp>
        <p:nvSpPr>
          <p:cNvPr id="4" name="Text Placeholder 3">
            <a:extLst>
              <a:ext uri="{FF2B5EF4-FFF2-40B4-BE49-F238E27FC236}">
                <a16:creationId xmlns:a16="http://schemas.microsoft.com/office/drawing/2014/main" id="{99C9BF21-1ADC-495E-A87B-B0265D141AC3}"/>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September 2022). </a:t>
            </a:r>
          </a:p>
        </p:txBody>
      </p:sp>
      <p:graphicFrame>
        <p:nvGraphicFramePr>
          <p:cNvPr id="6" name="Object 3">
            <a:extLst>
              <a:ext uri="{FF2B5EF4-FFF2-40B4-BE49-F238E27FC236}">
                <a16:creationId xmlns:a16="http://schemas.microsoft.com/office/drawing/2014/main" id="{30671ED2-4F61-411D-8C06-3E7AC7637BC4}"/>
              </a:ext>
            </a:extLst>
          </p:cNvPr>
          <p:cNvGraphicFramePr>
            <a:graphicFrameLocks noChangeAspect="1"/>
          </p:cNvGraphicFramePr>
          <p:nvPr/>
        </p:nvGraphicFramePr>
        <p:xfrm>
          <a:off x="524932" y="2057397"/>
          <a:ext cx="8229600" cy="420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9316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Age Distribution of Newly Diagnosed HIV among Adult/Adolescent (13 years and older) by Gender*, 2012</a:t>
            </a:r>
          </a:p>
        </p:txBody>
      </p:sp>
      <p:graphicFrame>
        <p:nvGraphicFramePr>
          <p:cNvPr id="5" name="Object 3">
            <a:extLst>
              <a:ext uri="{FF2B5EF4-FFF2-40B4-BE49-F238E27FC236}">
                <a16:creationId xmlns:a16="http://schemas.microsoft.com/office/drawing/2014/main" id="{E62D4BCD-D55A-4624-BED3-E0824ED07A83}"/>
              </a:ext>
            </a:extLst>
          </p:cNvPr>
          <p:cNvGraphicFramePr>
            <a:graphicFrameLocks noChangeAspect="1"/>
          </p:cNvGraphicFramePr>
          <p:nvPr/>
        </p:nvGraphicFramePr>
        <p:xfrm>
          <a:off x="657484" y="2096085"/>
          <a:ext cx="8229600" cy="40851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0F24FA7E-1AB4-4538-890F-037EEF865B12}"/>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September 2022). </a:t>
            </a:r>
          </a:p>
        </p:txBody>
      </p:sp>
    </p:spTree>
    <p:extLst>
      <p:ext uri="{BB962C8B-B14F-4D97-AF65-F5344CB8AC3E}">
        <p14:creationId xmlns:p14="http://schemas.microsoft.com/office/powerpoint/2010/main" val="1892979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Age Distribution of Newly Diagnosed HIV among Adult/Adolescent (13 years and older) by Gender*, 2024</a:t>
            </a:r>
          </a:p>
        </p:txBody>
      </p:sp>
      <p:graphicFrame>
        <p:nvGraphicFramePr>
          <p:cNvPr id="5" name="Object 3">
            <a:extLst>
              <a:ext uri="{FF2B5EF4-FFF2-40B4-BE49-F238E27FC236}">
                <a16:creationId xmlns:a16="http://schemas.microsoft.com/office/drawing/2014/main" id="{E62D4BCD-D55A-4624-BED3-E0824ED07A83}"/>
              </a:ext>
            </a:extLst>
          </p:cNvPr>
          <p:cNvGraphicFramePr>
            <a:graphicFrameLocks noChangeAspect="1"/>
          </p:cNvGraphicFramePr>
          <p:nvPr>
            <p:extLst>
              <p:ext uri="{D42A27DB-BD31-4B8C-83A1-F6EECF244321}">
                <p14:modId xmlns:p14="http://schemas.microsoft.com/office/powerpoint/2010/main" val="2312892583"/>
              </p:ext>
            </p:extLst>
          </p:nvPr>
        </p:nvGraphicFramePr>
        <p:xfrm>
          <a:off x="268017" y="2096085"/>
          <a:ext cx="8619067" cy="40851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E90DA5CD-F799-456B-BCE2-02434C5DD48A}"/>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effectLst/>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99976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DED110C-3F7C-4168-9EE5-FFF8B333EA56}"/>
              </a:ext>
            </a:extLst>
          </p:cNvPr>
          <p:cNvSpPr txBox="1">
            <a:spLocks/>
          </p:cNvSpPr>
          <p:nvPr/>
        </p:nvSpPr>
        <p:spPr>
          <a:xfrm>
            <a:off x="262466" y="512421"/>
            <a:ext cx="8619067"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Newly Diagnosed HIV Rates among Adult/Adolescent (13 years and older) by Age at Diagnosis, 2020-2024</a:t>
            </a:r>
          </a:p>
        </p:txBody>
      </p:sp>
      <p:graphicFrame>
        <p:nvGraphicFramePr>
          <p:cNvPr id="8" name="Content Placeholder 3">
            <a:extLst>
              <a:ext uri="{FF2B5EF4-FFF2-40B4-BE49-F238E27FC236}">
                <a16:creationId xmlns:a16="http://schemas.microsoft.com/office/drawing/2014/main" id="{4D978D9C-AEBF-4681-8820-3E5377E33B10}"/>
              </a:ext>
            </a:extLst>
          </p:cNvPr>
          <p:cNvGraphicFramePr>
            <a:graphicFrameLocks/>
          </p:cNvGraphicFramePr>
          <p:nvPr>
            <p:extLst>
              <p:ext uri="{D42A27DB-BD31-4B8C-83A1-F6EECF244321}">
                <p14:modId xmlns:p14="http://schemas.microsoft.com/office/powerpoint/2010/main" val="689088615"/>
              </p:ext>
            </p:extLst>
          </p:nvPr>
        </p:nvGraphicFramePr>
        <p:xfrm>
          <a:off x="386832" y="1963971"/>
          <a:ext cx="8494701" cy="4206947"/>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3">
            <a:extLst>
              <a:ext uri="{FF2B5EF4-FFF2-40B4-BE49-F238E27FC236}">
                <a16:creationId xmlns:a16="http://schemas.microsoft.com/office/drawing/2014/main" id="{CC0EFB9A-16E2-408B-A811-A2D6C572F54F}"/>
              </a:ext>
            </a:extLst>
          </p:cNvPr>
          <p:cNvSpPr>
            <a:spLocks noGrp="1"/>
          </p:cNvSpPr>
          <p:nvPr>
            <p:ph type="body" sz="quarter" idx="11"/>
          </p:nvPr>
        </p:nvSpPr>
        <p:spPr>
          <a:xfrm>
            <a:off x="386834" y="6378418"/>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669012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DED110C-3F7C-4168-9EE5-FFF8B333EA56}"/>
              </a:ext>
            </a:extLst>
          </p:cNvPr>
          <p:cNvSpPr txBox="1">
            <a:spLocks/>
          </p:cNvSpPr>
          <p:nvPr/>
        </p:nvSpPr>
        <p:spPr>
          <a:xfrm>
            <a:off x="262466" y="512421"/>
            <a:ext cx="8619067"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sz="2800" dirty="0"/>
              <a:t>Newly Diagnosed HIV Rates among Adult/Adolescent (13 years and older) Men by Age at Diagnosis, 2020-2024</a:t>
            </a:r>
          </a:p>
        </p:txBody>
      </p:sp>
      <p:graphicFrame>
        <p:nvGraphicFramePr>
          <p:cNvPr id="8" name="Content Placeholder 3">
            <a:extLst>
              <a:ext uri="{FF2B5EF4-FFF2-40B4-BE49-F238E27FC236}">
                <a16:creationId xmlns:a16="http://schemas.microsoft.com/office/drawing/2014/main" id="{4D978D9C-AEBF-4681-8820-3E5377E33B10}"/>
              </a:ext>
            </a:extLst>
          </p:cNvPr>
          <p:cNvGraphicFramePr>
            <a:graphicFrameLocks/>
          </p:cNvGraphicFramePr>
          <p:nvPr>
            <p:extLst>
              <p:ext uri="{D42A27DB-BD31-4B8C-83A1-F6EECF244321}">
                <p14:modId xmlns:p14="http://schemas.microsoft.com/office/powerpoint/2010/main" val="2357641801"/>
              </p:ext>
            </p:extLst>
          </p:nvPr>
        </p:nvGraphicFramePr>
        <p:xfrm>
          <a:off x="386832" y="1941189"/>
          <a:ext cx="8494701" cy="4229729"/>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3">
            <a:extLst>
              <a:ext uri="{FF2B5EF4-FFF2-40B4-BE49-F238E27FC236}">
                <a16:creationId xmlns:a16="http://schemas.microsoft.com/office/drawing/2014/main" id="{CC0EFB9A-16E2-408B-A811-A2D6C572F54F}"/>
              </a:ext>
            </a:extLst>
          </p:cNvPr>
          <p:cNvSpPr>
            <a:spLocks noGrp="1"/>
          </p:cNvSpPr>
          <p:nvPr>
            <p:ph type="body" sz="quarter" idx="11"/>
          </p:nvPr>
        </p:nvSpPr>
        <p:spPr>
          <a:xfrm>
            <a:off x="386834" y="6378418"/>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852347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DED110C-3F7C-4168-9EE5-FFF8B333EA56}"/>
              </a:ext>
            </a:extLst>
          </p:cNvPr>
          <p:cNvSpPr txBox="1">
            <a:spLocks/>
          </p:cNvSpPr>
          <p:nvPr/>
        </p:nvSpPr>
        <p:spPr>
          <a:xfrm>
            <a:off x="262466" y="512421"/>
            <a:ext cx="8619067"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sz="2800" dirty="0"/>
              <a:t>Newly Diagnosed HIV Rates among Adult/Adolescent (13 years and older) Women by Age at Diagnosis, 2020-2024</a:t>
            </a:r>
          </a:p>
        </p:txBody>
      </p:sp>
      <p:graphicFrame>
        <p:nvGraphicFramePr>
          <p:cNvPr id="8" name="Content Placeholder 3">
            <a:extLst>
              <a:ext uri="{FF2B5EF4-FFF2-40B4-BE49-F238E27FC236}">
                <a16:creationId xmlns:a16="http://schemas.microsoft.com/office/drawing/2014/main" id="{4D978D9C-AEBF-4681-8820-3E5377E33B10}"/>
              </a:ext>
            </a:extLst>
          </p:cNvPr>
          <p:cNvGraphicFramePr>
            <a:graphicFrameLocks/>
          </p:cNvGraphicFramePr>
          <p:nvPr>
            <p:extLst>
              <p:ext uri="{D42A27DB-BD31-4B8C-83A1-F6EECF244321}">
                <p14:modId xmlns:p14="http://schemas.microsoft.com/office/powerpoint/2010/main" val="2969468801"/>
              </p:ext>
            </p:extLst>
          </p:nvPr>
        </p:nvGraphicFramePr>
        <p:xfrm>
          <a:off x="386832" y="1941189"/>
          <a:ext cx="8494701" cy="4229729"/>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3">
            <a:extLst>
              <a:ext uri="{FF2B5EF4-FFF2-40B4-BE49-F238E27FC236}">
                <a16:creationId xmlns:a16="http://schemas.microsoft.com/office/drawing/2014/main" id="{CC0EFB9A-16E2-408B-A811-A2D6C572F54F}"/>
              </a:ext>
            </a:extLst>
          </p:cNvPr>
          <p:cNvSpPr>
            <a:spLocks noGrp="1"/>
          </p:cNvSpPr>
          <p:nvPr>
            <p:ph type="body" sz="quarter" idx="11"/>
          </p:nvPr>
        </p:nvSpPr>
        <p:spPr>
          <a:xfrm>
            <a:off x="386834" y="6378418"/>
            <a:ext cx="8494702" cy="190966"/>
          </a:xfrm>
        </p:spPr>
        <p:txBody>
          <a:bodyPr/>
          <a:lstStyle/>
          <a:p>
            <a:r>
              <a:rPr lang="en-US" sz="900" dirty="0">
                <a:solidFill>
                  <a:srgbClr val="000000"/>
                </a:solidFill>
                <a:latin typeface="Arial Narrow" panose="020B0606020202030204" pitchFamily="34" charset="0"/>
              </a:rPr>
              <a:t> </a:t>
            </a:r>
          </a:p>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Data Source: enhanced HIV/AIDS Reporting System (eHARS) (data as of July 2025).</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610330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Newly Diagnosed HIV Rates among Adult/Adolescent (13 years and older) by Race/Ethnicity, 2020-2024</a:t>
            </a:r>
          </a:p>
        </p:txBody>
      </p:sp>
      <p:graphicFrame>
        <p:nvGraphicFramePr>
          <p:cNvPr id="6" name="Content Placeholder 3">
            <a:extLst>
              <a:ext uri="{FF2B5EF4-FFF2-40B4-BE49-F238E27FC236}">
                <a16:creationId xmlns:a16="http://schemas.microsoft.com/office/drawing/2014/main" id="{4C2D1F26-A0F9-444E-A635-8A116DA902CC}"/>
              </a:ext>
            </a:extLst>
          </p:cNvPr>
          <p:cNvGraphicFramePr>
            <a:graphicFrameLocks/>
          </p:cNvGraphicFramePr>
          <p:nvPr>
            <p:extLst>
              <p:ext uri="{D42A27DB-BD31-4B8C-83A1-F6EECF244321}">
                <p14:modId xmlns:p14="http://schemas.microsoft.com/office/powerpoint/2010/main" val="3974171004"/>
              </p:ext>
            </p:extLst>
          </p:nvPr>
        </p:nvGraphicFramePr>
        <p:xfrm>
          <a:off x="524932" y="1951463"/>
          <a:ext cx="8494701" cy="422972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70E22708-D77B-439F-861A-C400140DAAB7}"/>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*Non-Hispanic/LatinX. </a:t>
            </a:r>
          </a:p>
          <a:p>
            <a:r>
              <a:rPr lang="en-US" sz="900" b="0" dirty="0">
                <a:solidFill>
                  <a:srgbClr val="000000"/>
                </a:solidFill>
                <a:latin typeface="Arial Narrow" panose="020B0606020202030204" pitchFamily="34" charset="0"/>
              </a:rPr>
              <a:t>Data Source: enhanced HIV/AIDS Reporting System (eHARS) (data as of July 2025).</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2899045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267678" y="682665"/>
            <a:ext cx="9009212" cy="548640"/>
          </a:xfrm>
        </p:spPr>
        <p:txBody>
          <a:bodyPr/>
          <a:lstStyle/>
          <a:p>
            <a:r>
              <a:rPr lang="en-US" dirty="0"/>
              <a:t>Newly Diagnosed HIV Rates by County, 2024</a:t>
            </a:r>
          </a:p>
        </p:txBody>
      </p:sp>
      <p:sp>
        <p:nvSpPr>
          <p:cNvPr id="7" name="Text Placeholder 3">
            <a:extLst>
              <a:ext uri="{FF2B5EF4-FFF2-40B4-BE49-F238E27FC236}">
                <a16:creationId xmlns:a16="http://schemas.microsoft.com/office/drawing/2014/main" id="{1FCDD508-E798-4512-A82D-E8774BE64C5C}"/>
              </a:ext>
            </a:extLst>
          </p:cNvPr>
          <p:cNvSpPr>
            <a:spLocks noGrp="1"/>
          </p:cNvSpPr>
          <p:nvPr>
            <p:ph type="body" sz="quarter" idx="11"/>
          </p:nvPr>
        </p:nvSpPr>
        <p:spPr>
          <a:xfrm>
            <a:off x="524933" y="6388692"/>
            <a:ext cx="8494702" cy="190966"/>
          </a:xfrm>
        </p:spPr>
        <p:txBody>
          <a:bodyPr/>
          <a:lstStyle/>
          <a:p>
            <a:r>
              <a:rPr lang="en-US" sz="900" b="0" dirty="0">
                <a:latin typeface="Arial Narrow" panose="020B0606020202030204" pitchFamily="34" charset="0"/>
              </a:rPr>
              <a:t>Data Source: enhanced HIV/AIDS Reporting System (eHARS) (data as of July 2025).  </a:t>
            </a:r>
          </a:p>
        </p:txBody>
      </p:sp>
      <p:grpSp>
        <p:nvGrpSpPr>
          <p:cNvPr id="10" name="Group 9">
            <a:extLst>
              <a:ext uri="{FF2B5EF4-FFF2-40B4-BE49-F238E27FC236}">
                <a16:creationId xmlns:a16="http://schemas.microsoft.com/office/drawing/2014/main" id="{A3EF0A0A-29EB-D82C-5AF5-44A907203D7E}"/>
              </a:ext>
            </a:extLst>
          </p:cNvPr>
          <p:cNvGrpSpPr/>
          <p:nvPr/>
        </p:nvGrpSpPr>
        <p:grpSpPr>
          <a:xfrm>
            <a:off x="524932" y="1331352"/>
            <a:ext cx="7899388" cy="4957293"/>
            <a:chOff x="524932" y="1331352"/>
            <a:chExt cx="7899388" cy="4957293"/>
          </a:xfrm>
        </p:grpSpPr>
        <p:sp>
          <p:nvSpPr>
            <p:cNvPr id="2" name="Title 2">
              <a:extLst>
                <a:ext uri="{FF2B5EF4-FFF2-40B4-BE49-F238E27FC236}">
                  <a16:creationId xmlns:a16="http://schemas.microsoft.com/office/drawing/2014/main" id="{CB89E831-2F59-9490-3ADC-195025CF7F2D}"/>
                </a:ext>
              </a:extLst>
            </p:cNvPr>
            <p:cNvSpPr txBox="1">
              <a:spLocks/>
            </p:cNvSpPr>
            <p:nvPr/>
          </p:nvSpPr>
          <p:spPr>
            <a:xfrm>
              <a:off x="524934" y="3816511"/>
              <a:ext cx="3294396" cy="33020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sz="1400" dirty="0">
                  <a:solidFill>
                    <a:schemeClr val="tx1"/>
                  </a:solidFill>
                </a:rPr>
                <a:t>Rate per 100,000 Population</a:t>
              </a:r>
            </a:p>
          </p:txBody>
        </p:sp>
        <p:pic>
          <p:nvPicPr>
            <p:cNvPr id="5" name="Picture 4" descr="A row of blue squares&#10;&#10;Description automatically generated">
              <a:extLst>
                <a:ext uri="{FF2B5EF4-FFF2-40B4-BE49-F238E27FC236}">
                  <a16:creationId xmlns:a16="http://schemas.microsoft.com/office/drawing/2014/main" id="{C26923F4-0AC9-3CAF-8A68-F9D20C5103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4932" y="4146711"/>
              <a:ext cx="1706897" cy="2141934"/>
            </a:xfrm>
            <a:prstGeom prst="rect">
              <a:avLst/>
            </a:prstGeom>
          </p:spPr>
        </p:pic>
        <p:pic>
          <p:nvPicPr>
            <p:cNvPr id="9" name="Picture 8">
              <a:extLst>
                <a:ext uri="{FF2B5EF4-FFF2-40B4-BE49-F238E27FC236}">
                  <a16:creationId xmlns:a16="http://schemas.microsoft.com/office/drawing/2014/main" id="{7863255F-C41A-2902-04A6-BAF9B5997D9D}"/>
                </a:ext>
              </a:extLst>
            </p:cNvPr>
            <p:cNvPicPr>
              <a:picLocks noChangeAspect="1"/>
            </p:cNvPicPr>
            <p:nvPr/>
          </p:nvPicPr>
          <p:blipFill>
            <a:blip r:embed="rId4">
              <a:extLst>
                <a:ext uri="{28A0092B-C50C-407E-A947-70E740481C1C}">
                  <a14:useLocalDpi xmlns:a14="http://schemas.microsoft.com/office/drawing/2010/main" val="0"/>
                </a:ext>
              </a:extLst>
            </a:blip>
            <a:srcRect t="18558" b="18558"/>
            <a:stretch/>
          </p:blipFill>
          <p:spPr>
            <a:xfrm>
              <a:off x="719680" y="1331352"/>
              <a:ext cx="7704640" cy="3253039"/>
            </a:xfrm>
            <a:prstGeom prst="rect">
              <a:avLst/>
            </a:prstGeom>
          </p:spPr>
        </p:pic>
      </p:grpSp>
    </p:spTree>
    <p:extLst>
      <p:ext uri="{BB962C8B-B14F-4D97-AF65-F5344CB8AC3E}">
        <p14:creationId xmlns:p14="http://schemas.microsoft.com/office/powerpoint/2010/main" val="3867334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FAEDCC-DFAC-4992-880D-B0B71D079202}"/>
              </a:ext>
            </a:extLst>
          </p:cNvPr>
          <p:cNvSpPr>
            <a:spLocks noGrp="1"/>
          </p:cNvSpPr>
          <p:nvPr>
            <p:ph type="title"/>
          </p:nvPr>
        </p:nvSpPr>
        <p:spPr/>
        <p:txBody>
          <a:bodyPr/>
          <a:lstStyle/>
          <a:p>
            <a:r>
              <a:rPr lang="en-US" dirty="0"/>
              <a:t>HIV Exposure (Hierarchical Risk)</a:t>
            </a:r>
          </a:p>
        </p:txBody>
      </p:sp>
    </p:spTree>
    <p:extLst>
      <p:ext uri="{BB962C8B-B14F-4D97-AF65-F5344CB8AC3E}">
        <p14:creationId xmlns:p14="http://schemas.microsoft.com/office/powerpoint/2010/main" val="4135876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p:txBody>
          <a:bodyPr/>
          <a:lstStyle/>
          <a:p>
            <a:r>
              <a:rPr lang="en-US" sz="2800" dirty="0"/>
              <a:t>Newly Diagnosed HIV Hierarchical Risk^^ among Adults and Adolescents in NC</a:t>
            </a:r>
            <a:br>
              <a:rPr lang="en-US" sz="2800" dirty="0"/>
            </a:br>
            <a:r>
              <a:rPr lang="en-US" sz="2800" dirty="0"/>
              <a:t>2020-2024</a:t>
            </a:r>
          </a:p>
        </p:txBody>
      </p:sp>
      <p:sp>
        <p:nvSpPr>
          <p:cNvPr id="4" name="Text Placeholder 3">
            <a:extLst>
              <a:ext uri="{FF2B5EF4-FFF2-40B4-BE49-F238E27FC236}">
                <a16:creationId xmlns:a16="http://schemas.microsoft.com/office/drawing/2014/main" id="{CCBDD7B4-F8BD-4ACC-B4EA-83601728BD35}"/>
              </a:ext>
            </a:extLst>
          </p:cNvPr>
          <p:cNvSpPr>
            <a:spLocks noGrp="1"/>
          </p:cNvSpPr>
          <p:nvPr>
            <p:ph type="body" sz="quarter" idx="11"/>
          </p:nvPr>
        </p:nvSpPr>
        <p:spPr>
          <a:xfrm>
            <a:off x="525631" y="6374972"/>
            <a:ext cx="7992005" cy="330200"/>
          </a:xfrm>
        </p:spPr>
        <p:txBody>
          <a:bodyPr/>
          <a:lstStyle/>
          <a:p>
            <a:r>
              <a:rPr lang="en-US" sz="800" b="0" dirty="0">
                <a:solidFill>
                  <a:srgbClr val="000000"/>
                </a:solidFill>
                <a:latin typeface="Arial Narrow" panose="020B0606020202030204" pitchFamily="34" charset="0"/>
              </a:rPr>
              <a:t>^</a:t>
            </a:r>
            <a:r>
              <a:rPr lang="en-US" sz="8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r>
              <a:rPr lang="en-US" sz="800" b="0" dirty="0">
                <a:solidFill>
                  <a:srgbClr val="000000"/>
                </a:solidFill>
                <a:latin typeface="Arial Narrow" panose="020B0606020202030204" pitchFamily="34" charset="0"/>
              </a:rPr>
              <a:t> </a:t>
            </a:r>
          </a:p>
          <a:p>
            <a:r>
              <a:rPr lang="en-US" sz="800" b="0" dirty="0">
                <a:solidFill>
                  <a:srgbClr val="000000"/>
                </a:solidFill>
                <a:latin typeface="Arial Narrow" panose="020B0606020202030204" pitchFamily="34" charset="0"/>
              </a:rPr>
              <a:t>^^Risk was assigned to each case based on the reported risk that was most likely to have resulted in HIV transmission. While people may have reported more than one behavior that can transmit HIV, each person is only classified with one risk in this chart. </a:t>
            </a:r>
          </a:p>
          <a:p>
            <a:r>
              <a:rPr lang="en-US" sz="800" b="0" baseline="30000" dirty="0">
                <a:latin typeface="Arial Narrow" panose="020B0606020202030204" pitchFamily="34" charset="0"/>
              </a:rPr>
              <a:t>*^^</a:t>
            </a:r>
            <a:r>
              <a:rPr lang="en-US" sz="800" b="0" dirty="0">
                <a:latin typeface="Arial Narrow" panose="020B0606020202030204" pitchFamily="34" charset="0"/>
              </a:rPr>
              <a:t>IDU = injection drug use; MSM = men who report sex with men; MSM/IDU = men who report sex with men and injection drug use. </a:t>
            </a:r>
          </a:p>
          <a:p>
            <a:r>
              <a:rPr lang="en-US" sz="800" b="0" baseline="30000" dirty="0">
                <a:latin typeface="Arial Narrow" panose="020B0606020202030204" pitchFamily="34" charset="0"/>
              </a:rPr>
              <a:t>**</a:t>
            </a:r>
            <a:r>
              <a:rPr lang="en-US" sz="800" b="0" dirty="0">
                <a:latin typeface="Arial Narrow" panose="020B0606020202030204" pitchFamily="34" charset="0"/>
              </a:rPr>
              <a:t>Other risks include exposure to blood products (adult hemophilia or transfusions), pediatric risk, needle sticks, and health care exposure. </a:t>
            </a:r>
          </a:p>
          <a:p>
            <a:r>
              <a:rPr lang="en-US" sz="800" b="0" baseline="30000" dirty="0">
                <a:latin typeface="Arial Narrow" panose="020B0606020202030204" pitchFamily="34" charset="0"/>
              </a:rPr>
              <a:t>^^^</a:t>
            </a:r>
            <a:r>
              <a:rPr lang="en-US" sz="800" b="0" dirty="0">
                <a:latin typeface="Arial Narrow" panose="020B0606020202030204" pitchFamily="34" charset="0"/>
              </a:rPr>
              <a:t>Unknown risk is defined as individuals classified as no identified risk (NIR) and no reported risk (NRR) individuals.</a:t>
            </a:r>
          </a:p>
          <a:p>
            <a:r>
              <a:rPr lang="en-US" sz="800" b="0" dirty="0">
                <a:solidFill>
                  <a:srgbClr val="000000"/>
                </a:solidFill>
                <a:latin typeface="Arial Narrow" panose="020B0606020202030204" pitchFamily="34" charset="0"/>
              </a:rPr>
              <a:t>Data Source: enhanced HIV/AIDS Reporting System (eHARS) (data as of July 2025).</a:t>
            </a:r>
            <a:r>
              <a:rPr lang="en-US" sz="8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800" b="0" dirty="0">
              <a:solidFill>
                <a:srgbClr val="000000"/>
              </a:solidFill>
              <a:latin typeface="Arial Narrow" panose="020B0606020202030204" pitchFamily="34" charset="0"/>
            </a:endParaRPr>
          </a:p>
          <a:p>
            <a:endParaRPr lang="en-US" sz="800" b="0" dirty="0"/>
          </a:p>
        </p:txBody>
      </p:sp>
      <p:graphicFrame>
        <p:nvGraphicFramePr>
          <p:cNvPr id="13" name="Chart 12">
            <a:extLst>
              <a:ext uri="{FF2B5EF4-FFF2-40B4-BE49-F238E27FC236}">
                <a16:creationId xmlns:a16="http://schemas.microsoft.com/office/drawing/2014/main" id="{04F84BF4-005C-46A6-8A3F-6553B7CF160F}"/>
              </a:ext>
            </a:extLst>
          </p:cNvPr>
          <p:cNvGraphicFramePr/>
          <p:nvPr>
            <p:extLst>
              <p:ext uri="{D42A27DB-BD31-4B8C-83A1-F6EECF244321}">
                <p14:modId xmlns:p14="http://schemas.microsoft.com/office/powerpoint/2010/main" val="971269726"/>
              </p:ext>
            </p:extLst>
          </p:nvPr>
        </p:nvGraphicFramePr>
        <p:xfrm>
          <a:off x="594360" y="1807535"/>
          <a:ext cx="7744968" cy="377945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8">
            <a:extLst>
              <a:ext uri="{FF2B5EF4-FFF2-40B4-BE49-F238E27FC236}">
                <a16:creationId xmlns:a16="http://schemas.microsoft.com/office/drawing/2014/main" id="{D94AC766-AFFC-4F08-B7BC-70BA44946D7E}"/>
              </a:ext>
            </a:extLst>
          </p:cNvPr>
          <p:cNvSpPr txBox="1"/>
          <p:nvPr/>
        </p:nvSpPr>
        <p:spPr>
          <a:xfrm>
            <a:off x="7725396" y="2336654"/>
            <a:ext cx="667352"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17.7%</a:t>
            </a:r>
          </a:p>
        </p:txBody>
      </p:sp>
      <p:sp>
        <p:nvSpPr>
          <p:cNvPr id="16" name="TextBox 10">
            <a:extLst>
              <a:ext uri="{FF2B5EF4-FFF2-40B4-BE49-F238E27FC236}">
                <a16:creationId xmlns:a16="http://schemas.microsoft.com/office/drawing/2014/main" id="{660DA0E9-169A-4831-94A8-EA3113977797}"/>
              </a:ext>
            </a:extLst>
          </p:cNvPr>
          <p:cNvSpPr txBox="1"/>
          <p:nvPr/>
        </p:nvSpPr>
        <p:spPr>
          <a:xfrm>
            <a:off x="7747294" y="3696770"/>
            <a:ext cx="667352"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56.3%</a:t>
            </a:r>
          </a:p>
        </p:txBody>
      </p:sp>
      <p:sp>
        <p:nvSpPr>
          <p:cNvPr id="17" name="TextBox 11">
            <a:extLst>
              <a:ext uri="{FF2B5EF4-FFF2-40B4-BE49-F238E27FC236}">
                <a16:creationId xmlns:a16="http://schemas.microsoft.com/office/drawing/2014/main" id="{51B9382B-A8AF-44EA-9D68-B2A639EB9C3F}"/>
              </a:ext>
            </a:extLst>
          </p:cNvPr>
          <p:cNvSpPr txBox="1"/>
          <p:nvPr/>
        </p:nvSpPr>
        <p:spPr>
          <a:xfrm>
            <a:off x="7739433" y="4417510"/>
            <a:ext cx="533400"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3.2%</a:t>
            </a:r>
          </a:p>
        </p:txBody>
      </p:sp>
      <p:sp>
        <p:nvSpPr>
          <p:cNvPr id="18" name="TextBox 12">
            <a:extLst>
              <a:ext uri="{FF2B5EF4-FFF2-40B4-BE49-F238E27FC236}">
                <a16:creationId xmlns:a16="http://schemas.microsoft.com/office/drawing/2014/main" id="{1A074E05-7177-4AB7-A5BB-784AAFC0888E}"/>
              </a:ext>
            </a:extLst>
          </p:cNvPr>
          <p:cNvSpPr txBox="1"/>
          <p:nvPr/>
        </p:nvSpPr>
        <p:spPr>
          <a:xfrm>
            <a:off x="7747294" y="4725248"/>
            <a:ext cx="667352"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18.9%</a:t>
            </a:r>
          </a:p>
        </p:txBody>
      </p:sp>
    </p:spTree>
    <p:extLst>
      <p:ext uri="{BB962C8B-B14F-4D97-AF65-F5344CB8AC3E}">
        <p14:creationId xmlns:p14="http://schemas.microsoft.com/office/powerpoint/2010/main" val="199147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B6015B2-0FF4-49CB-B5A6-5F4C796FD6A1}"/>
              </a:ext>
            </a:extLst>
          </p:cNvPr>
          <p:cNvSpPr>
            <a:spLocks noGrp="1"/>
          </p:cNvSpPr>
          <p:nvPr>
            <p:ph type="title"/>
          </p:nvPr>
        </p:nvSpPr>
        <p:spPr>
          <a:xfrm>
            <a:off x="154112" y="624054"/>
            <a:ext cx="8846049" cy="548640"/>
          </a:xfrm>
        </p:spPr>
        <p:txBody>
          <a:bodyPr/>
          <a:lstStyle/>
          <a:p>
            <a:r>
              <a:rPr lang="en-US" sz="2800" dirty="0"/>
              <a:t>HIV in North Carolina</a:t>
            </a:r>
          </a:p>
        </p:txBody>
      </p:sp>
    </p:spTree>
    <p:extLst>
      <p:ext uri="{BB962C8B-B14F-4D97-AF65-F5344CB8AC3E}">
        <p14:creationId xmlns:p14="http://schemas.microsoft.com/office/powerpoint/2010/main" val="714145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p:txBody>
          <a:bodyPr/>
          <a:lstStyle/>
          <a:p>
            <a:r>
              <a:rPr lang="en-US" sz="2800" dirty="0"/>
              <a:t>Newly Diagnosed HIV Hierarchical Risk^^ (Redistributed*) among Adults and Adolescents in NC, 2024</a:t>
            </a:r>
          </a:p>
        </p:txBody>
      </p:sp>
      <p:sp>
        <p:nvSpPr>
          <p:cNvPr id="4" name="Text Placeholder 3">
            <a:extLst>
              <a:ext uri="{FF2B5EF4-FFF2-40B4-BE49-F238E27FC236}">
                <a16:creationId xmlns:a16="http://schemas.microsoft.com/office/drawing/2014/main" id="{CCBDD7B4-F8BD-4ACC-B4EA-83601728BD35}"/>
              </a:ext>
            </a:extLst>
          </p:cNvPr>
          <p:cNvSpPr>
            <a:spLocks noGrp="1"/>
          </p:cNvSpPr>
          <p:nvPr>
            <p:ph type="body" sz="quarter" idx="11"/>
          </p:nvPr>
        </p:nvSpPr>
        <p:spPr>
          <a:xfrm>
            <a:off x="525631" y="6113721"/>
            <a:ext cx="7992005" cy="697714"/>
          </a:xfrm>
        </p:spPr>
        <p:txBody>
          <a:bodyPr/>
          <a:lstStyle/>
          <a:p>
            <a:r>
              <a:rPr lang="en-US" sz="800" b="0" dirty="0">
                <a:solidFill>
                  <a:srgbClr val="000000"/>
                </a:solidFill>
                <a:latin typeface="Arial Narrow" panose="020B0606020202030204" pitchFamily="34" charset="0"/>
              </a:rPr>
              <a:t>^^Risk was assigned to each case based on the reported risk that was most likely to have resulted in HIV transmission. While people may have reported more than one behavior that can transmit HIV, each person is only classified with one risk in this chart. </a:t>
            </a:r>
          </a:p>
          <a:p>
            <a:r>
              <a:rPr lang="en-US" sz="800" b="0" dirty="0">
                <a:solidFill>
                  <a:srgbClr val="000000"/>
                </a:solidFill>
                <a:latin typeface="Arial Narrow" panose="020B0606020202030204" pitchFamily="34" charset="0"/>
              </a:rPr>
              <a:t>*Unknown risk has been redistributed. </a:t>
            </a:r>
          </a:p>
          <a:p>
            <a:r>
              <a:rPr lang="en-US" sz="800" b="0" baseline="30000" dirty="0">
                <a:latin typeface="Arial Narrow" panose="020B0606020202030204" pitchFamily="34" charset="0"/>
              </a:rPr>
              <a:t>*</a:t>
            </a:r>
            <a:r>
              <a:rPr lang="en-US" sz="800" b="0" dirty="0">
                <a:latin typeface="Arial Narrow" panose="020B0606020202030204" pitchFamily="34" charset="0"/>
              </a:rPr>
              <a:t>Heterosexual-all is defined as a person who does not report IDU or MSM but does report sexual contact with a partner of opposite sex, who is IDU, MSM, or known HIV-positive status. Also, if a person is a victim of sexual assault, exchanges sex for drugs/money, has had a recent STD or has sexual contact while using drugs, they are classified as high risk. It also includes individuals classified as people who reports sex with an opposite sex partner and does not report IDU, MSM, or any other potential "high risk" behaviors.</a:t>
            </a:r>
          </a:p>
          <a:p>
            <a:r>
              <a:rPr lang="en-US" sz="800" b="0" baseline="30000" dirty="0">
                <a:latin typeface="Arial Narrow" panose="020B0606020202030204" pitchFamily="34" charset="0"/>
              </a:rPr>
              <a:t>^^</a:t>
            </a:r>
            <a:r>
              <a:rPr lang="en-US" sz="800" b="0" dirty="0">
                <a:latin typeface="Arial Narrow" panose="020B0606020202030204" pitchFamily="34" charset="0"/>
              </a:rPr>
              <a:t>IDU = injection drug use; MSM = men who report sex with men; MSM/IDU = men who report sex with men and injection drug use. </a:t>
            </a:r>
          </a:p>
          <a:p>
            <a:r>
              <a:rPr lang="en-US" sz="800" b="0" baseline="30000" dirty="0">
                <a:latin typeface="Arial Narrow" panose="020B0606020202030204" pitchFamily="34" charset="0"/>
              </a:rPr>
              <a:t>**</a:t>
            </a:r>
            <a:r>
              <a:rPr lang="en-US" sz="800" b="0" dirty="0">
                <a:latin typeface="Arial Narrow" panose="020B0606020202030204" pitchFamily="34" charset="0"/>
              </a:rPr>
              <a:t>Other risks include exposure to blood products (adult hemophilia or transfusions), pediatric risk, needle sticks, and health care exposure. </a:t>
            </a:r>
          </a:p>
          <a:p>
            <a:r>
              <a:rPr lang="en-US" sz="800" b="0" dirty="0">
                <a:solidFill>
                  <a:srgbClr val="000000"/>
                </a:solidFill>
                <a:latin typeface="Arial Narrow" panose="020B0606020202030204" pitchFamily="34" charset="0"/>
              </a:rPr>
              <a:t>Data Source: enhanced HIV/AIDS Reporting System (eHARS) (data as of July 2025).</a:t>
            </a:r>
            <a:r>
              <a:rPr lang="en-US" sz="8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800" b="0" dirty="0">
              <a:solidFill>
                <a:srgbClr val="000000"/>
              </a:solidFill>
              <a:latin typeface="Arial Narrow" panose="020B0606020202030204" pitchFamily="34" charset="0"/>
            </a:endParaRPr>
          </a:p>
          <a:p>
            <a:endParaRPr lang="en-US" sz="1600" b="0" dirty="0">
              <a:latin typeface="Arial Narrow" panose="020B0606020202030204" pitchFamily="34" charset="0"/>
            </a:endParaRPr>
          </a:p>
        </p:txBody>
      </p:sp>
      <p:sp>
        <p:nvSpPr>
          <p:cNvPr id="10" name="TextBox 1">
            <a:extLst>
              <a:ext uri="{FF2B5EF4-FFF2-40B4-BE49-F238E27FC236}">
                <a16:creationId xmlns:a16="http://schemas.microsoft.com/office/drawing/2014/main" id="{0277771A-C5D3-4D16-ADEF-7B688D3E910D}"/>
              </a:ext>
            </a:extLst>
          </p:cNvPr>
          <p:cNvSpPr txBox="1"/>
          <p:nvPr/>
        </p:nvSpPr>
        <p:spPr>
          <a:xfrm>
            <a:off x="525631" y="2645438"/>
            <a:ext cx="1409719" cy="465767"/>
          </a:xfrm>
          <a:prstGeom prst="rect">
            <a:avLst/>
          </a:prstGeom>
        </p:spPr>
        <p:txBody>
          <a:bodyPr wrap="square"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i="1" dirty="0">
                <a:solidFill>
                  <a:srgbClr val="000000"/>
                </a:solidFill>
                <a:latin typeface="Arial" panose="020B0604020202020204" pitchFamily="34" charset="0"/>
                <a:cs typeface="Arial" panose="020B0604020202020204" pitchFamily="34" charset="0"/>
              </a:rPr>
              <a:t>N = 1,391</a:t>
            </a:r>
          </a:p>
        </p:txBody>
      </p:sp>
      <p:graphicFrame>
        <p:nvGraphicFramePr>
          <p:cNvPr id="6" name="Object 3">
            <a:extLst>
              <a:ext uri="{FF2B5EF4-FFF2-40B4-BE49-F238E27FC236}">
                <a16:creationId xmlns:a16="http://schemas.microsoft.com/office/drawing/2014/main" id="{C5C8F3B0-CD3C-4327-AFC2-CF0A9DC79B12}"/>
              </a:ext>
            </a:extLst>
          </p:cNvPr>
          <p:cNvGraphicFramePr>
            <a:graphicFrameLocks noChangeAspect="1"/>
          </p:cNvGraphicFramePr>
          <p:nvPr>
            <p:extLst>
              <p:ext uri="{D42A27DB-BD31-4B8C-83A1-F6EECF244321}">
                <p14:modId xmlns:p14="http://schemas.microsoft.com/office/powerpoint/2010/main" val="721791392"/>
              </p:ext>
            </p:extLst>
          </p:nvPr>
        </p:nvGraphicFramePr>
        <p:xfrm>
          <a:off x="1316665" y="1642759"/>
          <a:ext cx="5900928" cy="40008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0495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p:txBody>
          <a:bodyPr/>
          <a:lstStyle/>
          <a:p>
            <a:r>
              <a:rPr lang="en-US" sz="2400" dirty="0"/>
              <a:t>Proportion of Newly Diagnosed HIV Hierarchical Risk^^ (Redistributed*) among Adults and Adolescents in NC, 2020-2024</a:t>
            </a:r>
          </a:p>
        </p:txBody>
      </p:sp>
      <p:graphicFrame>
        <p:nvGraphicFramePr>
          <p:cNvPr id="7" name="Content Placeholder 3">
            <a:extLst>
              <a:ext uri="{FF2B5EF4-FFF2-40B4-BE49-F238E27FC236}">
                <a16:creationId xmlns:a16="http://schemas.microsoft.com/office/drawing/2014/main" id="{879D4B13-59EC-48D2-A3DD-D92F3377FA02}"/>
              </a:ext>
            </a:extLst>
          </p:cNvPr>
          <p:cNvGraphicFramePr>
            <a:graphicFrameLocks/>
          </p:cNvGraphicFramePr>
          <p:nvPr>
            <p:extLst>
              <p:ext uri="{D42A27DB-BD31-4B8C-83A1-F6EECF244321}">
                <p14:modId xmlns:p14="http://schemas.microsoft.com/office/powerpoint/2010/main" val="630616284"/>
              </p:ext>
            </p:extLst>
          </p:nvPr>
        </p:nvGraphicFramePr>
        <p:xfrm>
          <a:off x="330633" y="1594446"/>
          <a:ext cx="8382000" cy="3983394"/>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3">
            <a:extLst>
              <a:ext uri="{FF2B5EF4-FFF2-40B4-BE49-F238E27FC236}">
                <a16:creationId xmlns:a16="http://schemas.microsoft.com/office/drawing/2014/main" id="{96FADECC-6931-4F04-B703-572EDA7C463A}"/>
              </a:ext>
            </a:extLst>
          </p:cNvPr>
          <p:cNvSpPr txBox="1">
            <a:spLocks/>
          </p:cNvSpPr>
          <p:nvPr/>
        </p:nvSpPr>
        <p:spPr>
          <a:xfrm>
            <a:off x="525631" y="6510527"/>
            <a:ext cx="8280041" cy="300907"/>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800" b="0" dirty="0">
                <a:solidFill>
                  <a:srgbClr val="000000"/>
                </a:solidFill>
                <a:latin typeface="Arial Narrow" panose="020B0606020202030204" pitchFamily="34" charset="0"/>
              </a:rPr>
              <a:t>^</a:t>
            </a:r>
            <a:r>
              <a:rPr lang="en-US" sz="8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r>
              <a:rPr lang="en-US" sz="800" b="0" dirty="0">
                <a:solidFill>
                  <a:srgbClr val="000000"/>
                </a:solidFill>
                <a:latin typeface="Arial Narrow" panose="020B0606020202030204" pitchFamily="34" charset="0"/>
              </a:rPr>
              <a:t> </a:t>
            </a:r>
          </a:p>
          <a:p>
            <a:r>
              <a:rPr lang="en-US" sz="800" b="0" dirty="0">
                <a:solidFill>
                  <a:srgbClr val="000000"/>
                </a:solidFill>
                <a:latin typeface="Arial Narrow" panose="020B0606020202030204" pitchFamily="34" charset="0"/>
              </a:rPr>
              <a:t>^^Risk was assigned to each case based on the reported risk that was most likely to have resulted in HIV transmission. While people may have reported more than one behavior that can transmit HIV, each person is only classified with one risk in this chart. </a:t>
            </a:r>
          </a:p>
          <a:p>
            <a:r>
              <a:rPr lang="en-US" sz="800" b="0" dirty="0">
                <a:solidFill>
                  <a:srgbClr val="000000"/>
                </a:solidFill>
                <a:latin typeface="Arial Narrow" panose="020B0606020202030204" pitchFamily="34" charset="0"/>
              </a:rPr>
              <a:t>*Unknown risk has been redistributed. </a:t>
            </a:r>
          </a:p>
          <a:p>
            <a:r>
              <a:rPr lang="en-US" sz="800" b="0" baseline="30000" dirty="0">
                <a:latin typeface="Arial Narrow" panose="020B0606020202030204" pitchFamily="34" charset="0"/>
              </a:rPr>
              <a:t>*</a:t>
            </a:r>
            <a:r>
              <a:rPr lang="en-US" sz="800" b="0" dirty="0">
                <a:latin typeface="Arial Narrow" panose="020B0606020202030204" pitchFamily="34" charset="0"/>
              </a:rPr>
              <a:t>Heterosexual-all is defined as a person who does not report IDU or MSM, but does report sexual contact with a partner of opposite sex, who is IDU, MSM, or known HIV-positive status. Also, if a person is a victim of sexual assault, exchanges sex for drugs/money, has had a recent STD or has sexual contact while using drugs, they are classified as high risk. It also includes individuals classified as people who reports sex with an opposite sex partner and does not report IDU, MSM, or any other potential "high risk" behaviors.</a:t>
            </a:r>
          </a:p>
          <a:p>
            <a:r>
              <a:rPr lang="en-US" sz="800" b="0" baseline="30000" dirty="0">
                <a:latin typeface="Arial Narrow" panose="020B0606020202030204" pitchFamily="34" charset="0"/>
              </a:rPr>
              <a:t>^^</a:t>
            </a:r>
            <a:r>
              <a:rPr lang="en-US" sz="800" b="0" dirty="0">
                <a:latin typeface="Arial Narrow" panose="020B0606020202030204" pitchFamily="34" charset="0"/>
              </a:rPr>
              <a:t>IDU = injection drug use; MSM = men who report sex with men; MSM/IDU = men who report sex with men and injection drug use. </a:t>
            </a:r>
          </a:p>
          <a:p>
            <a:r>
              <a:rPr lang="en-US" sz="800" b="0" baseline="30000" dirty="0">
                <a:latin typeface="Arial Narrow" panose="020B0606020202030204" pitchFamily="34" charset="0"/>
              </a:rPr>
              <a:t>**</a:t>
            </a:r>
            <a:r>
              <a:rPr lang="en-US" sz="800" b="0" dirty="0">
                <a:latin typeface="Arial Narrow" panose="020B0606020202030204" pitchFamily="34" charset="0"/>
              </a:rPr>
              <a:t>Other risks include exposure to blood products (adult hemophilia or transfusions), pediatric risk, needle sticks, and health care exposure. </a:t>
            </a:r>
          </a:p>
          <a:p>
            <a:r>
              <a:rPr lang="en-US" sz="800" b="0" dirty="0">
                <a:solidFill>
                  <a:srgbClr val="000000"/>
                </a:solidFill>
                <a:latin typeface="Arial Narrow" panose="020B0606020202030204" pitchFamily="34" charset="0"/>
              </a:rPr>
              <a:t>Data Source: enhanced HIV/AIDS Reporting System (eHARS) (data as of July 2025).</a:t>
            </a:r>
            <a:r>
              <a:rPr lang="en-US" sz="8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800" b="0" dirty="0">
              <a:solidFill>
                <a:srgbClr val="000000"/>
              </a:solidFill>
              <a:latin typeface="Arial Narrow" panose="020B0606020202030204" pitchFamily="34" charset="0"/>
            </a:endParaRPr>
          </a:p>
          <a:p>
            <a:endParaRPr lang="en-US" sz="1600" b="0" dirty="0">
              <a:latin typeface="Arial Narrow" panose="020B0606020202030204" pitchFamily="34" charset="0"/>
            </a:endParaRPr>
          </a:p>
        </p:txBody>
      </p:sp>
    </p:spTree>
    <p:extLst>
      <p:ext uri="{BB962C8B-B14F-4D97-AF65-F5344CB8AC3E}">
        <p14:creationId xmlns:p14="http://schemas.microsoft.com/office/powerpoint/2010/main" val="1979503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a:xfrm>
            <a:off x="674369" y="666917"/>
            <a:ext cx="7843267" cy="548640"/>
          </a:xfrm>
        </p:spPr>
        <p:txBody>
          <a:bodyPr/>
          <a:lstStyle/>
          <a:p>
            <a:r>
              <a:rPr lang="en-US" sz="2400" dirty="0"/>
              <a:t>Estimated HIV Infection Rates among Newly Diagnosed Adult and Adolescents (13 years and older) Gay and Bisexual Men and Other Men who have Sex with Other Men^ in North Carolina 2024</a:t>
            </a:r>
          </a:p>
        </p:txBody>
      </p:sp>
      <p:sp>
        <p:nvSpPr>
          <p:cNvPr id="5" name="Text Placeholder 4">
            <a:extLst>
              <a:ext uri="{FF2B5EF4-FFF2-40B4-BE49-F238E27FC236}">
                <a16:creationId xmlns:a16="http://schemas.microsoft.com/office/drawing/2014/main" id="{F06E37FD-F21C-4122-B5E3-7C74FF7C819E}"/>
              </a:ext>
            </a:extLst>
          </p:cNvPr>
          <p:cNvSpPr>
            <a:spLocks noGrp="1"/>
          </p:cNvSpPr>
          <p:nvPr>
            <p:ph type="body" sz="quarter" idx="11"/>
          </p:nvPr>
        </p:nvSpPr>
        <p:spPr>
          <a:xfrm>
            <a:off x="522287" y="5293895"/>
            <a:ext cx="7992005" cy="1287880"/>
          </a:xfrm>
        </p:spPr>
        <p:txBody>
          <a:bodyPr/>
          <a:lstStyle/>
          <a:p>
            <a:r>
              <a:rPr lang="en-US" sz="1000" b="0" dirty="0">
                <a:solidFill>
                  <a:srgbClr val="000000"/>
                </a:solidFill>
                <a:latin typeface="Arial Narrow" panose="020B0606020202030204" pitchFamily="34" charset="0"/>
              </a:rPr>
              <a:t>^Unknown risk has been redistributed. People who were classified as MSM and IDU were excluded.   </a:t>
            </a:r>
          </a:p>
          <a:p>
            <a:r>
              <a:rPr lang="en-US" sz="1000" b="0" dirty="0">
                <a:solidFill>
                  <a:srgbClr val="000000"/>
                </a:solidFill>
                <a:latin typeface="Arial Narrow" panose="020B0606020202030204" pitchFamily="34" charset="0"/>
              </a:rPr>
              <a:t>^^Grey et al (2016). JMIR Public Health Surveill; 2(1): e14. </a:t>
            </a:r>
            <a:r>
              <a:rPr lang="en-US" sz="1000" b="0" u="sng" dirty="0">
                <a:solidFill>
                  <a:srgbClr val="000000"/>
                </a:solidFill>
                <a:latin typeface="Arial Narrow" panose="020B0606020202030204" pitchFamily="34" charset="0"/>
                <a:hlinkClick r:id="rId3"/>
              </a:rPr>
              <a:t>https://publichealth.jmir.org/2016/1/e14/</a:t>
            </a:r>
            <a:endParaRPr lang="en-US" sz="1000" b="0" dirty="0">
              <a:solidFill>
                <a:srgbClr val="000000"/>
              </a:solidFill>
              <a:latin typeface="Arial Narrow" panose="020B0606020202030204" pitchFamily="34" charset="0"/>
            </a:endParaRPr>
          </a:p>
          <a:p>
            <a:r>
              <a:rPr lang="en-US" sz="1000" b="0" dirty="0">
                <a:solidFill>
                  <a:srgbClr val="000000"/>
                </a:solidFill>
                <a:latin typeface="Arial Narrow" panose="020B0606020202030204" pitchFamily="34" charset="0"/>
              </a:rPr>
              <a:t>*Non-Hispanic/Latine.</a:t>
            </a:r>
            <a:endParaRPr lang="en-US" sz="1000" b="0" dirty="0">
              <a:latin typeface="Arial Narrow" panose="020B0606020202030204" pitchFamily="34" charset="0"/>
            </a:endParaRPr>
          </a:p>
          <a:p>
            <a:r>
              <a:rPr lang="en-US" sz="1000" b="0" dirty="0">
                <a:solidFill>
                  <a:srgbClr val="000000"/>
                </a:solidFill>
                <a:latin typeface="Arial Narrow" panose="020B0606020202030204" pitchFamily="34" charset="0"/>
              </a:rPr>
              <a:t>Data Source: enhanced HIV/AIDS Reporting System (eHARS) (data as of July 2025).</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solidFill>
                <a:srgbClr val="000000"/>
              </a:solidFill>
              <a:latin typeface="Arial Narrow" panose="020B0606020202030204" pitchFamily="34" charset="0"/>
            </a:endParaRPr>
          </a:p>
        </p:txBody>
      </p:sp>
      <p:graphicFrame>
        <p:nvGraphicFramePr>
          <p:cNvPr id="3" name="Content Placeholder 2">
            <a:extLst>
              <a:ext uri="{FF2B5EF4-FFF2-40B4-BE49-F238E27FC236}">
                <a16:creationId xmlns:a16="http://schemas.microsoft.com/office/drawing/2014/main" id="{37078B0C-E999-4C87-BCE3-16957AFD4267}"/>
              </a:ext>
            </a:extLst>
          </p:cNvPr>
          <p:cNvGraphicFramePr>
            <a:graphicFrameLocks/>
          </p:cNvGraphicFramePr>
          <p:nvPr>
            <p:extLst>
              <p:ext uri="{D42A27DB-BD31-4B8C-83A1-F6EECF244321}">
                <p14:modId xmlns:p14="http://schemas.microsoft.com/office/powerpoint/2010/main" val="3969365400"/>
              </p:ext>
            </p:extLst>
          </p:nvPr>
        </p:nvGraphicFramePr>
        <p:xfrm>
          <a:off x="522287" y="2097040"/>
          <a:ext cx="8352772" cy="3754952"/>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0DDEA35C-71D2-4E2F-9945-2FD513A17FAE}"/>
              </a:ext>
            </a:extLst>
          </p:cNvPr>
          <p:cNvSpPr txBox="1"/>
          <p:nvPr/>
        </p:nvSpPr>
        <p:spPr>
          <a:xfrm>
            <a:off x="7197968" y="2144483"/>
            <a:ext cx="1802193" cy="646331"/>
          </a:xfrm>
          <a:prstGeom prst="rect">
            <a:avLst/>
          </a:prstGeom>
          <a:noFill/>
          <a:ln>
            <a:solidFill>
              <a:schemeClr val="tx1"/>
            </a:solidFill>
          </a:ln>
        </p:spPr>
        <p:txBody>
          <a:bodyPr wrap="square" rtlCol="0">
            <a:spAutoFit/>
          </a:bodyPr>
          <a:lstStyle/>
          <a:p>
            <a:pPr algn="ctr"/>
            <a:r>
              <a:rPr lang="en-US" sz="1200" b="1" i="1" dirty="0">
                <a:solidFill>
                  <a:srgbClr val="000000"/>
                </a:solidFill>
              </a:rPr>
              <a:t>North Carolina 2024 HIV Rate: 15.1 per 100,000</a:t>
            </a:r>
          </a:p>
        </p:txBody>
      </p:sp>
    </p:spTree>
    <p:extLst>
      <p:ext uri="{BB962C8B-B14F-4D97-AF65-F5344CB8AC3E}">
        <p14:creationId xmlns:p14="http://schemas.microsoft.com/office/powerpoint/2010/main" val="2275156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p:txBody>
          <a:bodyPr/>
          <a:lstStyle/>
          <a:p>
            <a:r>
              <a:rPr lang="en-US" sz="2400" dirty="0"/>
              <a:t>Estimated HIV Infection Rates among Newly Diagnosed Adult and Adolescents (13 years and older) Heterosexual Men^ in North Carolina 2024</a:t>
            </a:r>
          </a:p>
        </p:txBody>
      </p:sp>
      <p:sp>
        <p:nvSpPr>
          <p:cNvPr id="9" name="TextBox 8">
            <a:extLst>
              <a:ext uri="{FF2B5EF4-FFF2-40B4-BE49-F238E27FC236}">
                <a16:creationId xmlns:a16="http://schemas.microsoft.com/office/drawing/2014/main" id="{0DDEA35C-71D2-4E2F-9945-2FD513A17FAE}"/>
              </a:ext>
            </a:extLst>
          </p:cNvPr>
          <p:cNvSpPr txBox="1"/>
          <p:nvPr/>
        </p:nvSpPr>
        <p:spPr>
          <a:xfrm>
            <a:off x="6658707" y="1832934"/>
            <a:ext cx="1712179" cy="646331"/>
          </a:xfrm>
          <a:prstGeom prst="rect">
            <a:avLst/>
          </a:prstGeom>
          <a:noFill/>
          <a:ln>
            <a:solidFill>
              <a:schemeClr val="tx1"/>
            </a:solidFill>
          </a:ln>
        </p:spPr>
        <p:txBody>
          <a:bodyPr wrap="square" rtlCol="0">
            <a:spAutoFit/>
          </a:bodyPr>
          <a:lstStyle/>
          <a:p>
            <a:pPr algn="ctr"/>
            <a:r>
              <a:rPr lang="en-US" sz="1200" b="1" i="1" dirty="0">
                <a:solidFill>
                  <a:srgbClr val="000000"/>
                </a:solidFill>
              </a:rPr>
              <a:t>North Carolina 2024 HIV Rate: 15.1 per 100,000</a:t>
            </a:r>
          </a:p>
        </p:txBody>
      </p:sp>
      <p:graphicFrame>
        <p:nvGraphicFramePr>
          <p:cNvPr id="6" name="Content Placeholder 2">
            <a:extLst>
              <a:ext uri="{FF2B5EF4-FFF2-40B4-BE49-F238E27FC236}">
                <a16:creationId xmlns:a16="http://schemas.microsoft.com/office/drawing/2014/main" id="{14D43B11-17E1-4CBC-92B7-1AFBCF4E54F9}"/>
              </a:ext>
            </a:extLst>
          </p:cNvPr>
          <p:cNvGraphicFramePr>
            <a:graphicFrameLocks/>
          </p:cNvGraphicFramePr>
          <p:nvPr>
            <p:extLst>
              <p:ext uri="{D42A27DB-BD31-4B8C-83A1-F6EECF244321}">
                <p14:modId xmlns:p14="http://schemas.microsoft.com/office/powerpoint/2010/main" val="2556870852"/>
              </p:ext>
            </p:extLst>
          </p:nvPr>
        </p:nvGraphicFramePr>
        <p:xfrm>
          <a:off x="522287" y="1997242"/>
          <a:ext cx="7848600" cy="355191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4">
            <a:extLst>
              <a:ext uri="{FF2B5EF4-FFF2-40B4-BE49-F238E27FC236}">
                <a16:creationId xmlns:a16="http://schemas.microsoft.com/office/drawing/2014/main" id="{6C7A2578-2F72-4940-88F7-F4408AE4A30C}"/>
              </a:ext>
            </a:extLst>
          </p:cNvPr>
          <p:cNvSpPr txBox="1">
            <a:spLocks/>
          </p:cNvSpPr>
          <p:nvPr/>
        </p:nvSpPr>
        <p:spPr>
          <a:xfrm>
            <a:off x="522287"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solidFill>
                  <a:srgbClr val="000000"/>
                </a:solidFill>
                <a:latin typeface="Arial Narrow" panose="020B0606020202030204" pitchFamily="34" charset="0"/>
              </a:rPr>
              <a:t>^Unknown risk has been redistributed. People who were classified as MSM and IDU were excluded.   </a:t>
            </a:r>
          </a:p>
          <a:p>
            <a:r>
              <a:rPr lang="en-US" sz="1000" b="0" dirty="0">
                <a:solidFill>
                  <a:srgbClr val="000000"/>
                </a:solidFill>
                <a:latin typeface="Arial Narrow" panose="020B0606020202030204" pitchFamily="34" charset="0"/>
              </a:rPr>
              <a:t>^^Grey et al (2016). JMIR Public Health Surveill; 2(1): e14. </a:t>
            </a:r>
            <a:r>
              <a:rPr lang="en-US" sz="1000" b="0" u="sng" dirty="0">
                <a:solidFill>
                  <a:srgbClr val="000000"/>
                </a:solidFill>
                <a:latin typeface="Arial Narrow" panose="020B0606020202030204" pitchFamily="34" charset="0"/>
                <a:hlinkClick r:id="rId4"/>
              </a:rPr>
              <a:t>https://publichealth.jmir.org/2016/1/e14/</a:t>
            </a:r>
            <a:endParaRPr lang="en-US" sz="1000" b="0" dirty="0">
              <a:solidFill>
                <a:srgbClr val="000000"/>
              </a:solidFill>
              <a:latin typeface="Arial Narrow" panose="020B0606020202030204" pitchFamily="34" charset="0"/>
            </a:endParaRPr>
          </a:p>
          <a:p>
            <a:r>
              <a:rPr lang="en-US" sz="1000" b="0" dirty="0">
                <a:solidFill>
                  <a:srgbClr val="000000"/>
                </a:solidFill>
                <a:latin typeface="Arial Narrow" panose="020B0606020202030204" pitchFamily="34" charset="0"/>
              </a:rPr>
              <a:t>*Non-Hispanic/Latine.</a:t>
            </a:r>
            <a:endParaRPr lang="en-US" sz="1000" b="0" dirty="0">
              <a:latin typeface="Arial Narrow" panose="020B0606020202030204" pitchFamily="34" charset="0"/>
            </a:endParaRPr>
          </a:p>
          <a:p>
            <a:r>
              <a:rPr lang="en-US" sz="1000" b="0" dirty="0">
                <a:solidFill>
                  <a:srgbClr val="000000"/>
                </a:solidFill>
                <a:latin typeface="Arial Narrow" panose="020B0606020202030204" pitchFamily="34" charset="0"/>
              </a:rPr>
              <a:t>Data Source: enhanced HIV/AIDS Reporting System (eHARS) (data as of July 2025).</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527122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C3EF-EF43-43DD-991F-FFF2216E21FC}"/>
              </a:ext>
            </a:extLst>
          </p:cNvPr>
          <p:cNvSpPr>
            <a:spLocks noGrp="1"/>
          </p:cNvSpPr>
          <p:nvPr>
            <p:ph type="title"/>
          </p:nvPr>
        </p:nvSpPr>
        <p:spPr/>
        <p:txBody>
          <a:bodyPr/>
          <a:lstStyle/>
          <a:p>
            <a:r>
              <a:rPr lang="en-US" sz="2400" dirty="0"/>
              <a:t>HIV Infection Rates among Newly Diagnosed Adult and Adolescents (13 years and older) Heterosexual Women^ in North Carolina 2024 </a:t>
            </a:r>
          </a:p>
        </p:txBody>
      </p:sp>
      <p:sp>
        <p:nvSpPr>
          <p:cNvPr id="9" name="TextBox 8">
            <a:extLst>
              <a:ext uri="{FF2B5EF4-FFF2-40B4-BE49-F238E27FC236}">
                <a16:creationId xmlns:a16="http://schemas.microsoft.com/office/drawing/2014/main" id="{0DDEA35C-71D2-4E2F-9945-2FD513A17FAE}"/>
              </a:ext>
            </a:extLst>
          </p:cNvPr>
          <p:cNvSpPr txBox="1"/>
          <p:nvPr/>
        </p:nvSpPr>
        <p:spPr>
          <a:xfrm>
            <a:off x="6902916" y="1606154"/>
            <a:ext cx="1467971" cy="646331"/>
          </a:xfrm>
          <a:prstGeom prst="rect">
            <a:avLst/>
          </a:prstGeom>
          <a:noFill/>
          <a:ln>
            <a:solidFill>
              <a:schemeClr val="tx1"/>
            </a:solidFill>
          </a:ln>
        </p:spPr>
        <p:txBody>
          <a:bodyPr wrap="square" rtlCol="0">
            <a:spAutoFit/>
          </a:bodyPr>
          <a:lstStyle/>
          <a:p>
            <a:pPr algn="ctr"/>
            <a:r>
              <a:rPr lang="en-US" sz="1200" b="1" i="1" dirty="0">
                <a:solidFill>
                  <a:srgbClr val="000000"/>
                </a:solidFill>
              </a:rPr>
              <a:t>North Carolina 2024 HIV Rate: 15.1 per 100,000</a:t>
            </a:r>
          </a:p>
        </p:txBody>
      </p:sp>
      <p:graphicFrame>
        <p:nvGraphicFramePr>
          <p:cNvPr id="6" name="Content Placeholder 2">
            <a:extLst>
              <a:ext uri="{FF2B5EF4-FFF2-40B4-BE49-F238E27FC236}">
                <a16:creationId xmlns:a16="http://schemas.microsoft.com/office/drawing/2014/main" id="{294E51BA-185A-467F-82FC-CF1F5A4BB4F3}"/>
              </a:ext>
            </a:extLst>
          </p:cNvPr>
          <p:cNvGraphicFramePr>
            <a:graphicFrameLocks/>
          </p:cNvGraphicFramePr>
          <p:nvPr>
            <p:extLst>
              <p:ext uri="{D42A27DB-BD31-4B8C-83A1-F6EECF244321}">
                <p14:modId xmlns:p14="http://schemas.microsoft.com/office/powerpoint/2010/main" val="59691922"/>
              </p:ext>
            </p:extLst>
          </p:nvPr>
        </p:nvGraphicFramePr>
        <p:xfrm>
          <a:off x="773113" y="1929320"/>
          <a:ext cx="7848600" cy="388902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 Placeholder 4">
            <a:extLst>
              <a:ext uri="{FF2B5EF4-FFF2-40B4-BE49-F238E27FC236}">
                <a16:creationId xmlns:a16="http://schemas.microsoft.com/office/drawing/2014/main" id="{347F7454-30FB-4BE8-9674-70E6DD97DD61}"/>
              </a:ext>
            </a:extLst>
          </p:cNvPr>
          <p:cNvSpPr txBox="1">
            <a:spLocks/>
          </p:cNvSpPr>
          <p:nvPr/>
        </p:nvSpPr>
        <p:spPr>
          <a:xfrm>
            <a:off x="522287"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solidFill>
                  <a:srgbClr val="000000"/>
                </a:solidFill>
                <a:latin typeface="Arial Narrow" panose="020B0606020202030204" pitchFamily="34" charset="0"/>
              </a:rPr>
              <a:t>^Unknown risk has been redistributed. People who were classified as MSM and IDU were excluded.   </a:t>
            </a:r>
          </a:p>
          <a:p>
            <a:r>
              <a:rPr lang="en-US" sz="1000" b="0" dirty="0">
                <a:solidFill>
                  <a:srgbClr val="000000"/>
                </a:solidFill>
                <a:latin typeface="Arial Narrow" panose="020B0606020202030204" pitchFamily="34" charset="0"/>
              </a:rPr>
              <a:t>^^Grey et al (2016). JMIR Public Health Surveill; 2(1): e14. </a:t>
            </a:r>
            <a:r>
              <a:rPr lang="en-US" sz="1000" b="0" u="sng" dirty="0">
                <a:solidFill>
                  <a:srgbClr val="000000"/>
                </a:solidFill>
                <a:latin typeface="Arial Narrow" panose="020B0606020202030204" pitchFamily="34" charset="0"/>
                <a:hlinkClick r:id="rId3"/>
              </a:rPr>
              <a:t>https://publichealth.jmir.org/2016/1/e14/</a:t>
            </a:r>
            <a:endParaRPr lang="en-US" sz="1000" b="0" dirty="0">
              <a:solidFill>
                <a:srgbClr val="000000"/>
              </a:solidFill>
              <a:latin typeface="Arial Narrow" panose="020B0606020202030204" pitchFamily="34" charset="0"/>
            </a:endParaRPr>
          </a:p>
          <a:p>
            <a:r>
              <a:rPr lang="en-US" sz="1000" b="0" dirty="0">
                <a:solidFill>
                  <a:srgbClr val="000000"/>
                </a:solidFill>
                <a:latin typeface="Arial Narrow" panose="020B0606020202030204" pitchFamily="34" charset="0"/>
              </a:rPr>
              <a:t>*Non-Hispanic/Latine.</a:t>
            </a:r>
            <a:endParaRPr lang="en-US" sz="1000" b="0" dirty="0">
              <a:latin typeface="Arial Narrow" panose="020B0606020202030204" pitchFamily="34" charset="0"/>
            </a:endParaRPr>
          </a:p>
          <a:p>
            <a:r>
              <a:rPr lang="en-US" sz="1000" b="0" dirty="0">
                <a:solidFill>
                  <a:srgbClr val="000000"/>
                </a:solidFill>
                <a:latin typeface="Arial Narrow" panose="020B0606020202030204" pitchFamily="34" charset="0"/>
              </a:rPr>
              <a:t>Data Source: enhanced HIV/AIDS Reporting System (eHARS) (data as of July 2025).</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92615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3A509F3-6C93-486C-8AB7-F670EFE4E2B8}"/>
              </a:ext>
            </a:extLst>
          </p:cNvPr>
          <p:cNvSpPr>
            <a:spLocks noGrp="1"/>
          </p:cNvSpPr>
          <p:nvPr>
            <p:ph type="title"/>
          </p:nvPr>
        </p:nvSpPr>
        <p:spPr/>
        <p:txBody>
          <a:bodyPr/>
          <a:lstStyle/>
          <a:p>
            <a:r>
              <a:rPr lang="en-US" dirty="0"/>
              <a:t>Late Diagnosis of HIV</a:t>
            </a:r>
            <a:br>
              <a:rPr lang="en-US" dirty="0"/>
            </a:br>
            <a:r>
              <a:rPr lang="en-US" dirty="0"/>
              <a:t>(HIV and AIDS within 6 months)</a:t>
            </a:r>
          </a:p>
        </p:txBody>
      </p:sp>
    </p:spTree>
    <p:extLst>
      <p:ext uri="{BB962C8B-B14F-4D97-AF65-F5344CB8AC3E}">
        <p14:creationId xmlns:p14="http://schemas.microsoft.com/office/powerpoint/2010/main" val="3293177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AB691B-B1B7-4DE6-B0A8-0BB5427B0A07}"/>
              </a:ext>
            </a:extLst>
          </p:cNvPr>
          <p:cNvSpPr>
            <a:spLocks noGrp="1"/>
          </p:cNvSpPr>
          <p:nvPr>
            <p:ph type="title"/>
          </p:nvPr>
        </p:nvSpPr>
        <p:spPr/>
        <p:txBody>
          <a:bodyPr/>
          <a:lstStyle/>
          <a:p>
            <a:r>
              <a:rPr lang="en-US" dirty="0"/>
              <a:t>Rate of Late Diagnoses of HIV by Gender, 2010-2024</a:t>
            </a:r>
          </a:p>
        </p:txBody>
      </p:sp>
      <p:graphicFrame>
        <p:nvGraphicFramePr>
          <p:cNvPr id="4" name="Object 3">
            <a:extLst>
              <a:ext uri="{FF2B5EF4-FFF2-40B4-BE49-F238E27FC236}">
                <a16:creationId xmlns:a16="http://schemas.microsoft.com/office/drawing/2014/main" id="{36085FB0-BACD-425D-9D00-D30DF96E13BE}"/>
              </a:ext>
            </a:extLst>
          </p:cNvPr>
          <p:cNvGraphicFramePr>
            <a:graphicFrameLocks noChangeAspect="1"/>
          </p:cNvGraphicFramePr>
          <p:nvPr>
            <p:extLst>
              <p:ext uri="{D42A27DB-BD31-4B8C-83A1-F6EECF244321}">
                <p14:modId xmlns:p14="http://schemas.microsoft.com/office/powerpoint/2010/main" val="2466082009"/>
              </p:ext>
            </p:extLst>
          </p:nvPr>
        </p:nvGraphicFramePr>
        <p:xfrm>
          <a:off x="522287" y="1792942"/>
          <a:ext cx="8229600" cy="415962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4">
            <a:extLst>
              <a:ext uri="{FF2B5EF4-FFF2-40B4-BE49-F238E27FC236}">
                <a16:creationId xmlns:a16="http://schemas.microsoft.com/office/drawing/2014/main" id="{47C918A4-86E3-44EA-AC30-0E5607574FAA}"/>
              </a:ext>
            </a:extLst>
          </p:cNvPr>
          <p:cNvSpPr txBox="1">
            <a:spLocks/>
          </p:cNvSpPr>
          <p:nvPr/>
        </p:nvSpPr>
        <p:spPr>
          <a:xfrm>
            <a:off x="522287"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solidFill>
                  <a:srgbClr val="000000"/>
                </a:solidFill>
                <a:latin typeface="Arial Narrow" panose="020B0606020202030204" pitchFamily="34" charset="0"/>
              </a:rPr>
              <a:t>*</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endParaRPr lang="en-US" sz="1000" b="0" dirty="0">
              <a:solidFill>
                <a:srgbClr val="000000"/>
              </a:solidFill>
              <a:latin typeface="Arial Narrow" panose="020B0606020202030204" pitchFamily="34" charset="0"/>
            </a:endParaRPr>
          </a:p>
          <a:p>
            <a:r>
              <a:rPr lang="en-US" sz="1000" b="0" dirty="0">
                <a:solidFill>
                  <a:srgbClr val="000000"/>
                </a:solidFill>
                <a:latin typeface="Arial Narrow" panose="020B0606020202030204" pitchFamily="34" charset="0"/>
              </a:rPr>
              <a:t>Data Source: enhanced HIV/AIDS Reporting System (eHARS) (data as of July 2025).</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5340167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4F0F4-93CB-4F0B-8863-AF939D67313E}"/>
              </a:ext>
            </a:extLst>
          </p:cNvPr>
          <p:cNvSpPr>
            <a:spLocks noGrp="1"/>
          </p:cNvSpPr>
          <p:nvPr>
            <p:ph type="title"/>
          </p:nvPr>
        </p:nvSpPr>
        <p:spPr/>
        <p:txBody>
          <a:bodyPr/>
          <a:lstStyle/>
          <a:p>
            <a:r>
              <a:rPr lang="en-US" sz="2800" dirty="0"/>
              <a:t>Proportion of Late Diagnosed HIV by Gender and Race/Ethnicity, 2024</a:t>
            </a:r>
          </a:p>
        </p:txBody>
      </p:sp>
      <p:graphicFrame>
        <p:nvGraphicFramePr>
          <p:cNvPr id="5" name="Content Placeholder 15">
            <a:extLst>
              <a:ext uri="{FF2B5EF4-FFF2-40B4-BE49-F238E27FC236}">
                <a16:creationId xmlns:a16="http://schemas.microsoft.com/office/drawing/2014/main" id="{CBE62ED0-98CE-408A-B506-EB7FFBB35C2B}"/>
              </a:ext>
            </a:extLst>
          </p:cNvPr>
          <p:cNvGraphicFramePr>
            <a:graphicFrameLocks/>
          </p:cNvGraphicFramePr>
          <p:nvPr>
            <p:extLst>
              <p:ext uri="{D42A27DB-BD31-4B8C-83A1-F6EECF244321}">
                <p14:modId xmlns:p14="http://schemas.microsoft.com/office/powerpoint/2010/main" val="2638355904"/>
              </p:ext>
            </p:extLst>
          </p:nvPr>
        </p:nvGraphicFramePr>
        <p:xfrm>
          <a:off x="-86743" y="1854970"/>
          <a:ext cx="6740871" cy="372281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4EC629BD-F260-45EB-A2B6-FA1F228629BE}"/>
              </a:ext>
            </a:extLst>
          </p:cNvPr>
          <p:cNvGraphicFramePr/>
          <p:nvPr>
            <p:extLst>
              <p:ext uri="{D42A27DB-BD31-4B8C-83A1-F6EECF244321}">
                <p14:modId xmlns:p14="http://schemas.microsoft.com/office/powerpoint/2010/main" val="3448060620"/>
              </p:ext>
            </p:extLst>
          </p:nvPr>
        </p:nvGraphicFramePr>
        <p:xfrm>
          <a:off x="4281754" y="1854970"/>
          <a:ext cx="5803271" cy="372281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4">
            <a:extLst>
              <a:ext uri="{FF2B5EF4-FFF2-40B4-BE49-F238E27FC236}">
                <a16:creationId xmlns:a16="http://schemas.microsoft.com/office/drawing/2014/main" id="{4A572F80-F5B7-40CD-8964-51B80CD6695C}"/>
              </a:ext>
            </a:extLst>
          </p:cNvPr>
          <p:cNvSpPr txBox="1">
            <a:spLocks/>
          </p:cNvSpPr>
          <p:nvPr/>
        </p:nvSpPr>
        <p:spPr>
          <a:xfrm>
            <a:off x="522287"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solidFill>
                  <a:srgbClr val="000000"/>
                </a:solidFill>
                <a:latin typeface="Arial Narrow" panose="020B0606020202030204" pitchFamily="34" charset="0"/>
                <a:cs typeface="Times New Roman" panose="02020603050405020304" pitchFamily="18" charset="0"/>
              </a:rPr>
              <a:t>^Non-Hispanic/Latine. </a:t>
            </a:r>
            <a:endParaRPr lang="en-US" sz="1000" b="0" dirty="0">
              <a:solidFill>
                <a:srgbClr val="000000"/>
              </a:solidFill>
              <a:latin typeface="Arial Narrow" panose="020B0606020202030204" pitchFamily="34" charset="0"/>
            </a:endParaRPr>
          </a:p>
          <a:p>
            <a:r>
              <a:rPr lang="en-US" sz="1000" b="0" dirty="0">
                <a:solidFill>
                  <a:srgbClr val="000000"/>
                </a:solidFill>
                <a:latin typeface="Arial Narrow" panose="020B0606020202030204" pitchFamily="34" charset="0"/>
              </a:rPr>
              <a:t>Data Source: enhanced HIV/AIDS Reporting System (eHARS) (data as of July 2025).</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4080932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340E62-EF10-473F-866A-931ADB0D066B}"/>
              </a:ext>
            </a:extLst>
          </p:cNvPr>
          <p:cNvSpPr>
            <a:spLocks noGrp="1"/>
          </p:cNvSpPr>
          <p:nvPr>
            <p:ph type="title"/>
          </p:nvPr>
        </p:nvSpPr>
        <p:spPr/>
        <p:txBody>
          <a:bodyPr/>
          <a:lstStyle/>
          <a:p>
            <a:r>
              <a:rPr lang="en-US" dirty="0"/>
              <a:t>HIV Comorbidities</a:t>
            </a:r>
            <a:br>
              <a:rPr lang="en-US" dirty="0"/>
            </a:br>
            <a:endParaRPr lang="en-US" dirty="0"/>
          </a:p>
        </p:txBody>
      </p:sp>
    </p:spTree>
    <p:extLst>
      <p:ext uri="{BB962C8B-B14F-4D97-AF65-F5344CB8AC3E}">
        <p14:creationId xmlns:p14="http://schemas.microsoft.com/office/powerpoint/2010/main" val="3323460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B6015B2-0FF4-49CB-B5A6-5F4C796FD6A1}"/>
              </a:ext>
            </a:extLst>
          </p:cNvPr>
          <p:cNvSpPr>
            <a:spLocks noGrp="1"/>
          </p:cNvSpPr>
          <p:nvPr>
            <p:ph type="title"/>
          </p:nvPr>
        </p:nvSpPr>
        <p:spPr>
          <a:xfrm>
            <a:off x="154112" y="624054"/>
            <a:ext cx="8846049" cy="548640"/>
          </a:xfrm>
        </p:spPr>
        <p:txBody>
          <a:bodyPr/>
          <a:lstStyle/>
          <a:p>
            <a:r>
              <a:rPr lang="en-US" sz="2800" dirty="0"/>
              <a:t>People with Syphilis also Living with HIV</a:t>
            </a:r>
            <a:br>
              <a:rPr lang="en-US" sz="2800" dirty="0"/>
            </a:br>
            <a:endParaRPr lang="en-US" sz="2800" dirty="0"/>
          </a:p>
        </p:txBody>
      </p:sp>
    </p:spTree>
    <p:extLst>
      <p:ext uri="{BB962C8B-B14F-4D97-AF65-F5344CB8AC3E}">
        <p14:creationId xmlns:p14="http://schemas.microsoft.com/office/powerpoint/2010/main" val="284874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3" y="676808"/>
            <a:ext cx="8345266" cy="548640"/>
          </a:xfrm>
        </p:spPr>
        <p:txBody>
          <a:bodyPr/>
          <a:lstStyle/>
          <a:p>
            <a:r>
              <a:rPr lang="en-US" dirty="0"/>
              <a:t>North Carolina HIV Rates by Year of Diagnosis, 2000-2024</a:t>
            </a:r>
          </a:p>
        </p:txBody>
      </p:sp>
      <p:sp>
        <p:nvSpPr>
          <p:cNvPr id="4" name="Text Placeholder 3">
            <a:extLst>
              <a:ext uri="{FF2B5EF4-FFF2-40B4-BE49-F238E27FC236}">
                <a16:creationId xmlns:a16="http://schemas.microsoft.com/office/drawing/2014/main" id="{99C9BF21-1ADC-495E-A87B-B0265D141AC3}"/>
              </a:ext>
            </a:extLst>
          </p:cNvPr>
          <p:cNvSpPr>
            <a:spLocks noGrp="1"/>
          </p:cNvSpPr>
          <p:nvPr>
            <p:ph type="body" sz="quarter" idx="11"/>
          </p:nvPr>
        </p:nvSpPr>
        <p:spPr>
          <a:xfrm>
            <a:off x="524933" y="6388692"/>
            <a:ext cx="8494702" cy="190966"/>
          </a:xfrm>
        </p:spPr>
        <p:txBody>
          <a:bodyPr/>
          <a:lstStyle/>
          <a:p>
            <a:r>
              <a:rPr lang="en-US" sz="900" dirty="0">
                <a:solidFill>
                  <a:srgbClr val="000000"/>
                </a:solidFill>
                <a:latin typeface="Arial Narrow" panose="020B0606020202030204" pitchFamily="34" charset="0"/>
              </a:rPr>
              <a:t> </a:t>
            </a:r>
          </a:p>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*Based on most recent address in eHARS as of December 31 of the given year. </a:t>
            </a:r>
          </a:p>
          <a:p>
            <a:r>
              <a:rPr lang="en-US" sz="900" b="0" dirty="0">
                <a:solidFill>
                  <a:srgbClr val="000000"/>
                </a:solidFill>
                <a:latin typeface="Arial Narrow" panose="020B0606020202030204" pitchFamily="34" charset="0"/>
              </a:rPr>
              <a:t>**New cases are only among adults and adolescents (13 years and older). </a:t>
            </a:r>
          </a:p>
          <a:p>
            <a:r>
              <a:rPr lang="en-US" sz="900" b="0" dirty="0">
                <a:solidFill>
                  <a:srgbClr val="000000"/>
                </a:solidFill>
                <a:latin typeface="Arial Narrow" panose="020B0606020202030204" pitchFamily="34" charset="0"/>
              </a:rPr>
              <a:t>Data Source: enhanced HIV/AIDS Reporting System (eHARS) (data as of July 2025) and North Carolina Vital Statistics, Volume 2: Leading Causes of Death 2023. </a:t>
            </a:r>
          </a:p>
        </p:txBody>
      </p:sp>
      <p:graphicFrame>
        <p:nvGraphicFramePr>
          <p:cNvPr id="14" name="Object 3">
            <a:extLst>
              <a:ext uri="{FF2B5EF4-FFF2-40B4-BE49-F238E27FC236}">
                <a16:creationId xmlns:a16="http://schemas.microsoft.com/office/drawing/2014/main" id="{7CCF16C5-C5DE-490E-8793-9A60865DB8FA}"/>
              </a:ext>
            </a:extLst>
          </p:cNvPr>
          <p:cNvGraphicFramePr>
            <a:graphicFrameLocks noChangeAspect="1"/>
          </p:cNvGraphicFramePr>
          <p:nvPr>
            <p:extLst>
              <p:ext uri="{D42A27DB-BD31-4B8C-83A1-F6EECF244321}">
                <p14:modId xmlns:p14="http://schemas.microsoft.com/office/powerpoint/2010/main" val="547964367"/>
              </p:ext>
            </p:extLst>
          </p:nvPr>
        </p:nvGraphicFramePr>
        <p:xfrm>
          <a:off x="266330" y="1499681"/>
          <a:ext cx="8611340" cy="42888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025218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674369" y="624054"/>
            <a:ext cx="8345266" cy="548640"/>
          </a:xfrm>
        </p:spPr>
        <p:txBody>
          <a:bodyPr/>
          <a:lstStyle/>
          <a:p>
            <a:r>
              <a:rPr lang="en-US" sz="2800" dirty="0"/>
              <a:t>People with Early Syphilis^ also Living with HIV^^ by Gender, 2001-2024</a:t>
            </a:r>
          </a:p>
        </p:txBody>
      </p:sp>
      <p:sp>
        <p:nvSpPr>
          <p:cNvPr id="4" name="Text Placeholder 3">
            <a:extLst>
              <a:ext uri="{FF2B5EF4-FFF2-40B4-BE49-F238E27FC236}">
                <a16:creationId xmlns:a16="http://schemas.microsoft.com/office/drawing/2014/main" id="{99C9BF21-1ADC-495E-A87B-B0265D141AC3}"/>
              </a:ext>
            </a:extLst>
          </p:cNvPr>
          <p:cNvSpPr>
            <a:spLocks noGrp="1"/>
          </p:cNvSpPr>
          <p:nvPr>
            <p:ph type="body" sz="quarter" idx="11"/>
          </p:nvPr>
        </p:nvSpPr>
        <p:spPr>
          <a:xfrm>
            <a:off x="524933" y="6388692"/>
            <a:ext cx="8494702" cy="190966"/>
          </a:xfrm>
        </p:spPr>
        <p:txBody>
          <a:bodyPr/>
          <a:lstStyle/>
          <a:p>
            <a:r>
              <a:rPr lang="en-US" sz="1000" b="0" dirty="0">
                <a:solidFill>
                  <a:schemeClr val="bg1">
                    <a:lumMod val="10000"/>
                  </a:schemeClr>
                </a:solidFill>
                <a:latin typeface="Arial Narrow" panose="020B0606020202030204" pitchFamily="34" charset="0"/>
              </a:rPr>
              <a:t>^</a:t>
            </a:r>
            <a:r>
              <a:rPr lang="en-US" sz="1000" b="0" dirty="0">
                <a:latin typeface="Arial Narrow" panose="020B0606020202030204" pitchFamily="34" charset="0"/>
              </a:rPr>
              <a:t>Early syphilis is defined as having primary, secondary, or early non-primary non-secondary (formerly early latent) syphilis. </a:t>
            </a:r>
          </a:p>
          <a:p>
            <a:r>
              <a:rPr lang="en-US" sz="1000" b="0" dirty="0">
                <a:latin typeface="Arial Narrow" panose="020B0606020202030204" pitchFamily="34" charset="0"/>
              </a:rPr>
              <a:t>^^HIV diagnosed prior to OR within 30 days of syphilis diagnosis.</a:t>
            </a:r>
          </a:p>
          <a:p>
            <a:r>
              <a:rPr lang="en-US" sz="10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0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 </a:t>
            </a:r>
          </a:p>
          <a:p>
            <a:r>
              <a:rPr lang="en-US" sz="1000" b="0" dirty="0">
                <a:latin typeface="Arial Narrow" panose="020B0606020202030204" pitchFamily="34" charset="0"/>
              </a:rPr>
              <a:t>Data Source: North Carolina Electronic Disease Surveillance System (NC EDSS) (data as of July 1, 2025) and enhanced HIV/AIDS Reporting System (eHARS) (data as of July 2025). </a:t>
            </a:r>
          </a:p>
        </p:txBody>
      </p:sp>
      <p:graphicFrame>
        <p:nvGraphicFramePr>
          <p:cNvPr id="5" name="Object 23">
            <a:extLst>
              <a:ext uri="{FF2B5EF4-FFF2-40B4-BE49-F238E27FC236}">
                <a16:creationId xmlns:a16="http://schemas.microsoft.com/office/drawing/2014/main" id="{57F7A0BA-AB73-FC3A-A93A-F1EFF4C7F63A}"/>
              </a:ext>
            </a:extLst>
          </p:cNvPr>
          <p:cNvGraphicFramePr>
            <a:graphicFrameLocks/>
          </p:cNvGraphicFramePr>
          <p:nvPr>
            <p:extLst>
              <p:ext uri="{D42A27DB-BD31-4B8C-83A1-F6EECF244321}">
                <p14:modId xmlns:p14="http://schemas.microsoft.com/office/powerpoint/2010/main" val="2327424130"/>
              </p:ext>
            </p:extLst>
          </p:nvPr>
        </p:nvGraphicFramePr>
        <p:xfrm>
          <a:off x="459449" y="1695484"/>
          <a:ext cx="8225102" cy="40796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0491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75997" y="468823"/>
            <a:ext cx="8446705" cy="548640"/>
          </a:xfrm>
        </p:spPr>
        <p:txBody>
          <a:bodyPr/>
          <a:lstStyle/>
          <a:p>
            <a:r>
              <a:rPr lang="en-US" sz="2800" dirty="0"/>
              <a:t>People with Early Syphilis^ also Living with HIV^^ by Race 2020-2024</a:t>
            </a:r>
          </a:p>
        </p:txBody>
      </p:sp>
      <p:sp>
        <p:nvSpPr>
          <p:cNvPr id="2" name="Text Placeholder 3">
            <a:extLst>
              <a:ext uri="{FF2B5EF4-FFF2-40B4-BE49-F238E27FC236}">
                <a16:creationId xmlns:a16="http://schemas.microsoft.com/office/drawing/2014/main" id="{FF1AA4DA-72C7-AE3B-C17A-62D58C7C7454}"/>
              </a:ext>
            </a:extLst>
          </p:cNvPr>
          <p:cNvSpPr txBox="1">
            <a:spLocks/>
          </p:cNvSpPr>
          <p:nvPr/>
        </p:nvSpPr>
        <p:spPr>
          <a:xfrm>
            <a:off x="575997" y="5947814"/>
            <a:ext cx="7992005" cy="572263"/>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100" b="0" dirty="0">
                <a:latin typeface="Arial Narrow" panose="020B0606020202030204" pitchFamily="34" charset="0"/>
              </a:rPr>
              <a:t>^Early syphilis is defined as primary, secondary, or early non-primary non-secondary (formerly early latent) syphilis. </a:t>
            </a:r>
          </a:p>
          <a:p>
            <a:r>
              <a:rPr lang="en-US" sz="1100" b="0" dirty="0">
                <a:latin typeface="Arial Narrow" panose="020B0606020202030204" pitchFamily="34" charset="0"/>
              </a:rPr>
              <a:t>^^HIV diagnosed prior to OR within 30 days of syphilis diagnosis.</a:t>
            </a:r>
          </a:p>
          <a:p>
            <a:r>
              <a:rPr lang="en-US" sz="11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a:t>
            </a:r>
            <a:r>
              <a:rPr lang="en-US" sz="1100" b="0" dirty="0">
                <a:latin typeface="Arial Narrow" panose="020B0606020202030204" pitchFamily="34" charset="0"/>
                <a:ea typeface="Calibri" panose="020F0502020204030204" pitchFamily="34" charset="0"/>
                <a:cs typeface="Times New Roman" panose="02020603050405020304" pitchFamily="18" charset="0"/>
              </a:rPr>
              <a:t> </a:t>
            </a:r>
            <a:endParaRPr lang="en-US" sz="1100" b="0" dirty="0">
              <a:effectLst/>
              <a:latin typeface="Arial Narrow" panose="020B0606020202030204" pitchFamily="34" charset="0"/>
              <a:ea typeface="Calibri" panose="020F0502020204030204" pitchFamily="34" charset="0"/>
              <a:cs typeface="Times New Roman" panose="02020603050405020304" pitchFamily="18" charset="0"/>
            </a:endParaRPr>
          </a:p>
          <a:p>
            <a:r>
              <a:rPr lang="en-US" sz="1100" b="0" dirty="0">
                <a:latin typeface="Arial Narrow" panose="020B0606020202030204" pitchFamily="34" charset="0"/>
              </a:rPr>
              <a:t>Data Source: North Carolina Electronic Disease Surveillance System (NC EDSS) (data as of July 1, 2025). </a:t>
            </a:r>
          </a:p>
        </p:txBody>
      </p:sp>
      <p:sp>
        <p:nvSpPr>
          <p:cNvPr id="5" name="Text Placeholder 4">
            <a:extLst>
              <a:ext uri="{FF2B5EF4-FFF2-40B4-BE49-F238E27FC236}">
                <a16:creationId xmlns:a16="http://schemas.microsoft.com/office/drawing/2014/main" id="{699217D0-1F6D-4780-2502-E8E10F876AAC}"/>
              </a:ext>
            </a:extLst>
          </p:cNvPr>
          <p:cNvSpPr>
            <a:spLocks noGrp="1"/>
          </p:cNvSpPr>
          <p:nvPr>
            <p:ph type="body" sz="quarter" idx="11"/>
          </p:nvPr>
        </p:nvSpPr>
        <p:spPr>
          <a:xfrm>
            <a:off x="674370" y="5149000"/>
            <a:ext cx="7992005" cy="572263"/>
          </a:xfrm>
        </p:spPr>
        <p:txBody>
          <a:bodyPr/>
          <a:lstStyle/>
          <a:p>
            <a:endParaRPr lang="en-US" dirty="0"/>
          </a:p>
          <a:p>
            <a:endParaRPr lang="en-US" dirty="0"/>
          </a:p>
          <a:p>
            <a:endParaRPr lang="en-US" dirty="0"/>
          </a:p>
          <a:p>
            <a:endParaRPr lang="en-US" dirty="0"/>
          </a:p>
        </p:txBody>
      </p:sp>
      <p:graphicFrame>
        <p:nvGraphicFramePr>
          <p:cNvPr id="11" name="Chart 10">
            <a:extLst>
              <a:ext uri="{FF2B5EF4-FFF2-40B4-BE49-F238E27FC236}">
                <a16:creationId xmlns:a16="http://schemas.microsoft.com/office/drawing/2014/main" id="{6D02080B-9DA2-2A0F-FC09-CC537FFCF2F1}"/>
              </a:ext>
            </a:extLst>
          </p:cNvPr>
          <p:cNvGraphicFramePr/>
          <p:nvPr>
            <p:extLst>
              <p:ext uri="{D42A27DB-BD31-4B8C-83A1-F6EECF244321}">
                <p14:modId xmlns:p14="http://schemas.microsoft.com/office/powerpoint/2010/main" val="2847117498"/>
              </p:ext>
            </p:extLst>
          </p:nvPr>
        </p:nvGraphicFramePr>
        <p:xfrm>
          <a:off x="832521" y="1386113"/>
          <a:ext cx="7478958" cy="45471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391251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219806" y="559623"/>
            <a:ext cx="8870846" cy="548640"/>
          </a:xfrm>
        </p:spPr>
        <p:txBody>
          <a:bodyPr/>
          <a:lstStyle/>
          <a:p>
            <a:r>
              <a:rPr lang="en-US" sz="2800" dirty="0"/>
              <a:t>People with Early Syphilis^ also Living with HIV^^ by Ethnicity 2020-2024</a:t>
            </a:r>
          </a:p>
        </p:txBody>
      </p:sp>
      <p:sp>
        <p:nvSpPr>
          <p:cNvPr id="2" name="Text Placeholder 3">
            <a:extLst>
              <a:ext uri="{FF2B5EF4-FFF2-40B4-BE49-F238E27FC236}">
                <a16:creationId xmlns:a16="http://schemas.microsoft.com/office/drawing/2014/main" id="{FF1AA4DA-72C7-AE3B-C17A-62D58C7C7454}"/>
              </a:ext>
            </a:extLst>
          </p:cNvPr>
          <p:cNvSpPr txBox="1">
            <a:spLocks/>
          </p:cNvSpPr>
          <p:nvPr/>
        </p:nvSpPr>
        <p:spPr>
          <a:xfrm>
            <a:off x="575997" y="5947814"/>
            <a:ext cx="7992005" cy="572263"/>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100" b="0" dirty="0">
                <a:latin typeface="Arial Narrow" panose="020B0606020202030204" pitchFamily="34" charset="0"/>
              </a:rPr>
              <a:t>^Early syphilis is defined as primary, secondary, or early non-primary non-secondary (formerly early latent) syphilis. </a:t>
            </a:r>
          </a:p>
          <a:p>
            <a:r>
              <a:rPr lang="en-US" sz="1100" b="0" dirty="0">
                <a:latin typeface="Arial Narrow" panose="020B0606020202030204" pitchFamily="34" charset="0"/>
              </a:rPr>
              <a:t>^^HIV diagnosed prior to OR within 30 days of syphilis diagnosis.</a:t>
            </a:r>
          </a:p>
          <a:p>
            <a:r>
              <a:rPr lang="en-US" sz="11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 </a:t>
            </a:r>
            <a:r>
              <a:rPr lang="en-US" sz="1100" b="0" dirty="0">
                <a:latin typeface="Arial Narrow" panose="020B0606020202030204" pitchFamily="34" charset="0"/>
                <a:ea typeface="Calibri" panose="020F0502020204030204" pitchFamily="34" charset="0"/>
                <a:cs typeface="Times New Roman" panose="02020603050405020304" pitchFamily="18" charset="0"/>
              </a:rPr>
              <a:t> </a:t>
            </a:r>
            <a:endParaRPr lang="en-US" sz="1100" b="0" dirty="0">
              <a:effectLst/>
              <a:latin typeface="Arial Narrow" panose="020B0606020202030204" pitchFamily="34" charset="0"/>
              <a:ea typeface="Calibri" panose="020F0502020204030204" pitchFamily="34" charset="0"/>
              <a:cs typeface="Times New Roman" panose="02020603050405020304" pitchFamily="18" charset="0"/>
            </a:endParaRPr>
          </a:p>
          <a:p>
            <a:r>
              <a:rPr lang="en-US" sz="1100" b="0" dirty="0">
                <a:latin typeface="Arial Narrow" panose="020B0606020202030204" pitchFamily="34" charset="0"/>
              </a:rPr>
              <a:t>Data Source: North Carolina Electronic Disease Surveillance System (NC EDSS) (data as of July 1, 2025). </a:t>
            </a:r>
          </a:p>
        </p:txBody>
      </p:sp>
      <p:sp>
        <p:nvSpPr>
          <p:cNvPr id="5" name="Text Placeholder 4">
            <a:extLst>
              <a:ext uri="{FF2B5EF4-FFF2-40B4-BE49-F238E27FC236}">
                <a16:creationId xmlns:a16="http://schemas.microsoft.com/office/drawing/2014/main" id="{699217D0-1F6D-4780-2502-E8E10F876AAC}"/>
              </a:ext>
            </a:extLst>
          </p:cNvPr>
          <p:cNvSpPr>
            <a:spLocks noGrp="1"/>
          </p:cNvSpPr>
          <p:nvPr>
            <p:ph type="body" sz="quarter" idx="11"/>
          </p:nvPr>
        </p:nvSpPr>
        <p:spPr>
          <a:xfrm>
            <a:off x="674370" y="5149000"/>
            <a:ext cx="7992005" cy="572263"/>
          </a:xfrm>
        </p:spPr>
        <p:txBody>
          <a:bodyPr/>
          <a:lstStyle/>
          <a:p>
            <a:endParaRPr lang="en-US" dirty="0"/>
          </a:p>
          <a:p>
            <a:endParaRPr lang="en-US" dirty="0"/>
          </a:p>
          <a:p>
            <a:endParaRPr lang="en-US" dirty="0"/>
          </a:p>
          <a:p>
            <a:endParaRPr lang="en-US" dirty="0"/>
          </a:p>
        </p:txBody>
      </p:sp>
      <p:graphicFrame>
        <p:nvGraphicFramePr>
          <p:cNvPr id="7" name="Chart 6">
            <a:extLst>
              <a:ext uri="{FF2B5EF4-FFF2-40B4-BE49-F238E27FC236}">
                <a16:creationId xmlns:a16="http://schemas.microsoft.com/office/drawing/2014/main" id="{E6DC49BB-5562-1FE0-076D-44F000E7CCA4}"/>
              </a:ext>
            </a:extLst>
          </p:cNvPr>
          <p:cNvGraphicFramePr/>
          <p:nvPr>
            <p:extLst>
              <p:ext uri="{D42A27DB-BD31-4B8C-83A1-F6EECF244321}">
                <p14:modId xmlns:p14="http://schemas.microsoft.com/office/powerpoint/2010/main" val="1132800869"/>
              </p:ext>
            </p:extLst>
          </p:nvPr>
        </p:nvGraphicFramePr>
        <p:xfrm>
          <a:off x="840828" y="1641232"/>
          <a:ext cx="7628802" cy="41071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9161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B6015B2-0FF4-49CB-B5A6-5F4C796FD6A1}"/>
              </a:ext>
            </a:extLst>
          </p:cNvPr>
          <p:cNvSpPr>
            <a:spLocks noGrp="1"/>
          </p:cNvSpPr>
          <p:nvPr>
            <p:ph type="title"/>
          </p:nvPr>
        </p:nvSpPr>
        <p:spPr>
          <a:xfrm>
            <a:off x="154112" y="624054"/>
            <a:ext cx="8846049" cy="548640"/>
          </a:xfrm>
        </p:spPr>
        <p:txBody>
          <a:bodyPr/>
          <a:lstStyle/>
          <a:p>
            <a:r>
              <a:rPr lang="en-US" sz="2800" dirty="0"/>
              <a:t>People with Gonorrhea also Living with HIV</a:t>
            </a:r>
            <a:br>
              <a:rPr lang="en-US" sz="2800" dirty="0"/>
            </a:br>
            <a:endParaRPr lang="en-US" sz="2800" dirty="0"/>
          </a:p>
        </p:txBody>
      </p:sp>
    </p:spTree>
    <p:extLst>
      <p:ext uri="{BB962C8B-B14F-4D97-AF65-F5344CB8AC3E}">
        <p14:creationId xmlns:p14="http://schemas.microsoft.com/office/powerpoint/2010/main" val="12572709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674369" y="624054"/>
            <a:ext cx="8345266" cy="548640"/>
          </a:xfrm>
        </p:spPr>
        <p:txBody>
          <a:bodyPr/>
          <a:lstStyle/>
          <a:p>
            <a:r>
              <a:rPr lang="en-US" dirty="0"/>
              <a:t>People with Gonorrhea </a:t>
            </a:r>
            <a:r>
              <a:rPr lang="en-US" sz="3200" dirty="0"/>
              <a:t>also Living with </a:t>
            </a:r>
            <a:r>
              <a:rPr lang="en-US" dirty="0"/>
              <a:t>HIV^^ by Gender, 2014-2024</a:t>
            </a:r>
            <a:br>
              <a:rPr lang="en-US" dirty="0"/>
            </a:br>
            <a:endParaRPr lang="en-US" dirty="0"/>
          </a:p>
        </p:txBody>
      </p:sp>
      <p:sp>
        <p:nvSpPr>
          <p:cNvPr id="4" name="Text Placeholder 3">
            <a:extLst>
              <a:ext uri="{FF2B5EF4-FFF2-40B4-BE49-F238E27FC236}">
                <a16:creationId xmlns:a16="http://schemas.microsoft.com/office/drawing/2014/main" id="{99C9BF21-1ADC-495E-A87B-B0265D141AC3}"/>
              </a:ext>
            </a:extLst>
          </p:cNvPr>
          <p:cNvSpPr>
            <a:spLocks noGrp="1"/>
          </p:cNvSpPr>
          <p:nvPr>
            <p:ph type="body" sz="quarter" idx="11"/>
          </p:nvPr>
        </p:nvSpPr>
        <p:spPr>
          <a:xfrm>
            <a:off x="524933" y="6388692"/>
            <a:ext cx="8494702" cy="190966"/>
          </a:xfrm>
        </p:spPr>
        <p:txBody>
          <a:bodyPr/>
          <a:lstStyle/>
          <a:p>
            <a:r>
              <a:rPr lang="en-US" sz="1000" b="0" dirty="0">
                <a:latin typeface="Arial Narrow" panose="020B0606020202030204" pitchFamily="34" charset="0"/>
              </a:rPr>
              <a:t>^^HIV diagnosed prior to OR within 30 days of gonorrhea diagnosis.</a:t>
            </a:r>
          </a:p>
          <a:p>
            <a:r>
              <a:rPr lang="en-US" sz="10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0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a:t>
            </a:r>
            <a:r>
              <a:rPr lang="en-US" sz="1000" b="0" dirty="0">
                <a:latin typeface="Arial Narrow" panose="020B0606020202030204" pitchFamily="34" charset="0"/>
                <a:ea typeface="Calibri" panose="020F0502020204030204" pitchFamily="34" charset="0"/>
                <a:cs typeface="Times New Roman" panose="02020603050405020304" pitchFamily="18" charset="0"/>
              </a:rPr>
              <a:t> </a:t>
            </a:r>
            <a:endParaRPr lang="en-US" sz="1000" b="0" dirty="0">
              <a:effectLst/>
              <a:latin typeface="Arial Narrow" panose="020B0606020202030204" pitchFamily="34" charset="0"/>
              <a:ea typeface="Calibri" panose="020F0502020204030204" pitchFamily="34" charset="0"/>
              <a:cs typeface="Times New Roman" panose="02020603050405020304" pitchFamily="18" charset="0"/>
            </a:endParaRPr>
          </a:p>
          <a:p>
            <a:r>
              <a:rPr lang="en-US" sz="1000" b="0" dirty="0">
                <a:latin typeface="Arial Narrow" panose="020B0606020202030204" pitchFamily="34" charset="0"/>
              </a:rPr>
              <a:t>Data Source: North Carolina Electronic Disease Surveillance System (NC EDSS) (data as of July 1, 2025) and enhanced HIV/AIDS Reporting System (eHARS) (data as of July 2025). </a:t>
            </a:r>
          </a:p>
        </p:txBody>
      </p:sp>
      <p:graphicFrame>
        <p:nvGraphicFramePr>
          <p:cNvPr id="5" name="Object 23">
            <a:extLst>
              <a:ext uri="{FF2B5EF4-FFF2-40B4-BE49-F238E27FC236}">
                <a16:creationId xmlns:a16="http://schemas.microsoft.com/office/drawing/2014/main" id="{6D87DAF3-475E-45AF-B724-5DA2E98F33CE}"/>
              </a:ext>
            </a:extLst>
          </p:cNvPr>
          <p:cNvGraphicFramePr>
            <a:graphicFrameLocks/>
          </p:cNvGraphicFramePr>
          <p:nvPr>
            <p:extLst>
              <p:ext uri="{D42A27DB-BD31-4B8C-83A1-F6EECF244321}">
                <p14:modId xmlns:p14="http://schemas.microsoft.com/office/powerpoint/2010/main" val="2001096191"/>
              </p:ext>
            </p:extLst>
          </p:nvPr>
        </p:nvGraphicFramePr>
        <p:xfrm>
          <a:off x="342900" y="1472612"/>
          <a:ext cx="8458200" cy="46161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169824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75997" y="468823"/>
            <a:ext cx="8446705" cy="548640"/>
          </a:xfrm>
        </p:spPr>
        <p:txBody>
          <a:bodyPr/>
          <a:lstStyle/>
          <a:p>
            <a:r>
              <a:rPr lang="en-US" sz="2800" dirty="0"/>
              <a:t>People with Gonorrhea also Living with HIV^^ by Race 2020-2024</a:t>
            </a:r>
          </a:p>
        </p:txBody>
      </p:sp>
      <p:sp>
        <p:nvSpPr>
          <p:cNvPr id="2" name="Text Placeholder 3">
            <a:extLst>
              <a:ext uri="{FF2B5EF4-FFF2-40B4-BE49-F238E27FC236}">
                <a16:creationId xmlns:a16="http://schemas.microsoft.com/office/drawing/2014/main" id="{FF1AA4DA-72C7-AE3B-C17A-62D58C7C7454}"/>
              </a:ext>
            </a:extLst>
          </p:cNvPr>
          <p:cNvSpPr txBox="1">
            <a:spLocks/>
          </p:cNvSpPr>
          <p:nvPr/>
        </p:nvSpPr>
        <p:spPr>
          <a:xfrm>
            <a:off x="575997" y="5947814"/>
            <a:ext cx="7992005" cy="572263"/>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100" b="0" dirty="0">
                <a:latin typeface="Arial Narrow" panose="020B0606020202030204" pitchFamily="34" charset="0"/>
              </a:rPr>
              <a:t>^^HIV diagnosed prior to OR within 30 days of gonorrhea diagnosis.</a:t>
            </a:r>
          </a:p>
          <a:p>
            <a:r>
              <a:rPr lang="en-US" sz="11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a:t>
            </a:r>
            <a:r>
              <a:rPr lang="en-US" sz="1100" b="0" dirty="0">
                <a:latin typeface="Arial Narrow" panose="020B0606020202030204" pitchFamily="34" charset="0"/>
                <a:ea typeface="Calibri" panose="020F0502020204030204" pitchFamily="34" charset="0"/>
                <a:cs typeface="Times New Roman" panose="02020603050405020304" pitchFamily="18" charset="0"/>
              </a:rPr>
              <a:t> </a:t>
            </a:r>
            <a:endParaRPr lang="en-US" sz="1100" b="0" dirty="0">
              <a:effectLst/>
              <a:latin typeface="Arial Narrow" panose="020B0606020202030204" pitchFamily="34" charset="0"/>
              <a:ea typeface="Calibri" panose="020F0502020204030204" pitchFamily="34" charset="0"/>
              <a:cs typeface="Times New Roman" panose="02020603050405020304" pitchFamily="18" charset="0"/>
            </a:endParaRPr>
          </a:p>
          <a:p>
            <a:r>
              <a:rPr lang="en-US" sz="1100" b="0" dirty="0">
                <a:latin typeface="Arial Narrow" panose="020B0606020202030204" pitchFamily="34" charset="0"/>
              </a:rPr>
              <a:t>Data Source: North Carolina Electronic Disease Surveillance System (NC EDSS) (data as of July 1, 2025). </a:t>
            </a:r>
          </a:p>
        </p:txBody>
      </p:sp>
      <p:sp>
        <p:nvSpPr>
          <p:cNvPr id="5" name="Text Placeholder 4">
            <a:extLst>
              <a:ext uri="{FF2B5EF4-FFF2-40B4-BE49-F238E27FC236}">
                <a16:creationId xmlns:a16="http://schemas.microsoft.com/office/drawing/2014/main" id="{699217D0-1F6D-4780-2502-E8E10F876AAC}"/>
              </a:ext>
            </a:extLst>
          </p:cNvPr>
          <p:cNvSpPr>
            <a:spLocks noGrp="1"/>
          </p:cNvSpPr>
          <p:nvPr>
            <p:ph type="body" sz="quarter" idx="11"/>
          </p:nvPr>
        </p:nvSpPr>
        <p:spPr>
          <a:xfrm>
            <a:off x="674370" y="5149000"/>
            <a:ext cx="7992005" cy="572263"/>
          </a:xfrm>
        </p:spPr>
        <p:txBody>
          <a:bodyPr/>
          <a:lstStyle/>
          <a:p>
            <a:endParaRPr lang="en-US" dirty="0"/>
          </a:p>
          <a:p>
            <a:endParaRPr lang="en-US" dirty="0"/>
          </a:p>
          <a:p>
            <a:endParaRPr lang="en-US" dirty="0"/>
          </a:p>
          <a:p>
            <a:endParaRPr lang="en-US" dirty="0"/>
          </a:p>
        </p:txBody>
      </p:sp>
      <p:graphicFrame>
        <p:nvGraphicFramePr>
          <p:cNvPr id="11" name="Chart 10">
            <a:extLst>
              <a:ext uri="{FF2B5EF4-FFF2-40B4-BE49-F238E27FC236}">
                <a16:creationId xmlns:a16="http://schemas.microsoft.com/office/drawing/2014/main" id="{6D02080B-9DA2-2A0F-FC09-CC537FFCF2F1}"/>
              </a:ext>
            </a:extLst>
          </p:cNvPr>
          <p:cNvGraphicFramePr/>
          <p:nvPr>
            <p:extLst>
              <p:ext uri="{D42A27DB-BD31-4B8C-83A1-F6EECF244321}">
                <p14:modId xmlns:p14="http://schemas.microsoft.com/office/powerpoint/2010/main" val="363569018"/>
              </p:ext>
            </p:extLst>
          </p:nvPr>
        </p:nvGraphicFramePr>
        <p:xfrm>
          <a:off x="966952" y="1352169"/>
          <a:ext cx="7502678" cy="47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1309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219806" y="559623"/>
            <a:ext cx="8870846" cy="548640"/>
          </a:xfrm>
        </p:spPr>
        <p:txBody>
          <a:bodyPr/>
          <a:lstStyle/>
          <a:p>
            <a:r>
              <a:rPr lang="en-US" sz="2800" dirty="0"/>
              <a:t>People with Gonorrhea also Living with HIV^^ by Ethnicity 2020-2024</a:t>
            </a:r>
          </a:p>
        </p:txBody>
      </p:sp>
      <p:sp>
        <p:nvSpPr>
          <p:cNvPr id="2" name="Text Placeholder 3">
            <a:extLst>
              <a:ext uri="{FF2B5EF4-FFF2-40B4-BE49-F238E27FC236}">
                <a16:creationId xmlns:a16="http://schemas.microsoft.com/office/drawing/2014/main" id="{FF1AA4DA-72C7-AE3B-C17A-62D58C7C7454}"/>
              </a:ext>
            </a:extLst>
          </p:cNvPr>
          <p:cNvSpPr txBox="1">
            <a:spLocks/>
          </p:cNvSpPr>
          <p:nvPr/>
        </p:nvSpPr>
        <p:spPr>
          <a:xfrm>
            <a:off x="575997" y="5947814"/>
            <a:ext cx="7992005" cy="572263"/>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100" b="0" dirty="0">
                <a:latin typeface="Arial Narrow" panose="020B0606020202030204" pitchFamily="34" charset="0"/>
              </a:rPr>
              <a:t>^^HIV diagnosed prior to OR within 30 days of gonorrhea diagnosis.</a:t>
            </a:r>
          </a:p>
          <a:p>
            <a:r>
              <a:rPr lang="en-US" sz="1100" b="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0" dirty="0">
                <a:effectLst/>
                <a:latin typeface="Arial Narrow" panose="020B0606020202030204" pitchFamily="34" charset="0"/>
                <a:ea typeface="Calibri" panose="020F0502020204030204" pitchFamily="34" charset="0"/>
              </a:rPr>
              <a:t>2020 data should be treated with caution due to reduced availability of testing caused by the COVID-19 pandemic.</a:t>
            </a:r>
            <a:r>
              <a:rPr lang="en-US" sz="1100" b="0" dirty="0">
                <a:latin typeface="Arial Narrow" panose="020B0606020202030204" pitchFamily="34" charset="0"/>
                <a:ea typeface="Calibri" panose="020F0502020204030204" pitchFamily="34" charset="0"/>
                <a:cs typeface="Times New Roman" panose="02020603050405020304" pitchFamily="18" charset="0"/>
              </a:rPr>
              <a:t> </a:t>
            </a:r>
            <a:endParaRPr lang="en-US" sz="1100" b="0" dirty="0">
              <a:effectLst/>
              <a:latin typeface="Arial Narrow" panose="020B0606020202030204" pitchFamily="34" charset="0"/>
              <a:ea typeface="Calibri" panose="020F0502020204030204" pitchFamily="34" charset="0"/>
              <a:cs typeface="Times New Roman" panose="02020603050405020304" pitchFamily="18" charset="0"/>
            </a:endParaRPr>
          </a:p>
          <a:p>
            <a:r>
              <a:rPr lang="en-US" sz="1100" b="0" dirty="0">
                <a:latin typeface="Arial Narrow" panose="020B0606020202030204" pitchFamily="34" charset="0"/>
              </a:rPr>
              <a:t>Data Source: North Carolina Electronic Disease Surveillance System (NC EDSS) (data as of July 1, 2025). </a:t>
            </a:r>
          </a:p>
        </p:txBody>
      </p:sp>
      <p:sp>
        <p:nvSpPr>
          <p:cNvPr id="5" name="Text Placeholder 4">
            <a:extLst>
              <a:ext uri="{FF2B5EF4-FFF2-40B4-BE49-F238E27FC236}">
                <a16:creationId xmlns:a16="http://schemas.microsoft.com/office/drawing/2014/main" id="{699217D0-1F6D-4780-2502-E8E10F876AAC}"/>
              </a:ext>
            </a:extLst>
          </p:cNvPr>
          <p:cNvSpPr>
            <a:spLocks noGrp="1"/>
          </p:cNvSpPr>
          <p:nvPr>
            <p:ph type="body" sz="quarter" idx="11"/>
          </p:nvPr>
        </p:nvSpPr>
        <p:spPr>
          <a:xfrm>
            <a:off x="674370" y="5149000"/>
            <a:ext cx="7992005" cy="572263"/>
          </a:xfrm>
        </p:spPr>
        <p:txBody>
          <a:bodyPr/>
          <a:lstStyle/>
          <a:p>
            <a:endParaRPr lang="en-US" dirty="0"/>
          </a:p>
          <a:p>
            <a:endParaRPr lang="en-US" dirty="0"/>
          </a:p>
          <a:p>
            <a:endParaRPr lang="en-US" dirty="0"/>
          </a:p>
          <a:p>
            <a:endParaRPr lang="en-US" dirty="0"/>
          </a:p>
        </p:txBody>
      </p:sp>
      <p:graphicFrame>
        <p:nvGraphicFramePr>
          <p:cNvPr id="7" name="Chart 6">
            <a:extLst>
              <a:ext uri="{FF2B5EF4-FFF2-40B4-BE49-F238E27FC236}">
                <a16:creationId xmlns:a16="http://schemas.microsoft.com/office/drawing/2014/main" id="{E6DC49BB-5562-1FE0-076D-44F000E7CCA4}"/>
              </a:ext>
            </a:extLst>
          </p:cNvPr>
          <p:cNvGraphicFramePr/>
          <p:nvPr>
            <p:extLst>
              <p:ext uri="{D42A27DB-BD31-4B8C-83A1-F6EECF244321}">
                <p14:modId xmlns:p14="http://schemas.microsoft.com/office/powerpoint/2010/main" val="353737721"/>
              </p:ext>
            </p:extLst>
          </p:nvPr>
        </p:nvGraphicFramePr>
        <p:xfrm>
          <a:off x="840828" y="1883454"/>
          <a:ext cx="7628802" cy="40643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69171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B6015B2-0FF4-49CB-B5A6-5F4C796FD6A1}"/>
              </a:ext>
            </a:extLst>
          </p:cNvPr>
          <p:cNvSpPr>
            <a:spLocks noGrp="1"/>
          </p:cNvSpPr>
          <p:nvPr>
            <p:ph type="title"/>
          </p:nvPr>
        </p:nvSpPr>
        <p:spPr>
          <a:xfrm>
            <a:off x="154112" y="624054"/>
            <a:ext cx="8846049" cy="548640"/>
          </a:xfrm>
        </p:spPr>
        <p:txBody>
          <a:bodyPr/>
          <a:lstStyle/>
          <a:p>
            <a:r>
              <a:rPr lang="en-US" sz="2800" dirty="0"/>
              <a:t>Hepatitis Coinfection with HIV</a:t>
            </a:r>
            <a:br>
              <a:rPr lang="en-US" sz="2800" dirty="0"/>
            </a:br>
            <a:endParaRPr lang="en-US" sz="2800" dirty="0"/>
          </a:p>
        </p:txBody>
      </p:sp>
    </p:spTree>
    <p:extLst>
      <p:ext uri="{BB962C8B-B14F-4D97-AF65-F5344CB8AC3E}">
        <p14:creationId xmlns:p14="http://schemas.microsoft.com/office/powerpoint/2010/main" val="17448110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3129A6-2C7B-4D17-B9A9-D2D0989A1BF0}"/>
              </a:ext>
            </a:extLst>
          </p:cNvPr>
          <p:cNvSpPr>
            <a:spLocks noGrp="1"/>
          </p:cNvSpPr>
          <p:nvPr>
            <p:ph type="title"/>
          </p:nvPr>
        </p:nvSpPr>
        <p:spPr>
          <a:xfrm>
            <a:off x="684473" y="473671"/>
            <a:ext cx="7843267" cy="548640"/>
          </a:xfrm>
        </p:spPr>
        <p:txBody>
          <a:bodyPr/>
          <a:lstStyle/>
          <a:p>
            <a:r>
              <a:rPr lang="en-US" sz="1800" dirty="0"/>
              <a:t>Conquering the Syndemic: The Impact of HCV, HIV, and Opioid Overdoses in North Carolina</a:t>
            </a:r>
          </a:p>
        </p:txBody>
      </p:sp>
      <p:sp>
        <p:nvSpPr>
          <p:cNvPr id="24" name="Oval 23">
            <a:extLst>
              <a:ext uri="{FF2B5EF4-FFF2-40B4-BE49-F238E27FC236}">
                <a16:creationId xmlns:a16="http://schemas.microsoft.com/office/drawing/2014/main" id="{C531D1F0-38B8-4668-80FC-6950274BDA73}"/>
              </a:ext>
            </a:extLst>
          </p:cNvPr>
          <p:cNvSpPr/>
          <p:nvPr/>
        </p:nvSpPr>
        <p:spPr>
          <a:xfrm>
            <a:off x="2548056" y="844447"/>
            <a:ext cx="4275068" cy="3866167"/>
          </a:xfrm>
          <a:prstGeom prst="ellipse">
            <a:avLst/>
          </a:prstGeom>
          <a:solidFill>
            <a:schemeClr val="accent6">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5" name="Oval 24">
            <a:extLst>
              <a:ext uri="{FF2B5EF4-FFF2-40B4-BE49-F238E27FC236}">
                <a16:creationId xmlns:a16="http://schemas.microsoft.com/office/drawing/2014/main" id="{14CB3407-A1BA-493E-9FC1-4C5BD53BA896}"/>
              </a:ext>
            </a:extLst>
          </p:cNvPr>
          <p:cNvSpPr/>
          <p:nvPr/>
        </p:nvSpPr>
        <p:spPr>
          <a:xfrm>
            <a:off x="1094994" y="2332428"/>
            <a:ext cx="4368493" cy="3814821"/>
          </a:xfrm>
          <a:prstGeom prst="ellipse">
            <a:avLst/>
          </a:prstGeom>
          <a:solidFill>
            <a:schemeClr val="accent4">
              <a:lumMod val="75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6" name="Oval 25">
            <a:extLst>
              <a:ext uri="{FF2B5EF4-FFF2-40B4-BE49-F238E27FC236}">
                <a16:creationId xmlns:a16="http://schemas.microsoft.com/office/drawing/2014/main" id="{B6541B2F-04F4-4682-9AB9-6D1740E67587}"/>
              </a:ext>
            </a:extLst>
          </p:cNvPr>
          <p:cNvSpPr/>
          <p:nvPr/>
        </p:nvSpPr>
        <p:spPr>
          <a:xfrm>
            <a:off x="3919638" y="2274548"/>
            <a:ext cx="4275387" cy="3866167"/>
          </a:xfrm>
          <a:prstGeom prst="ellipse">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7" name="TextBox 26">
            <a:extLst>
              <a:ext uri="{FF2B5EF4-FFF2-40B4-BE49-F238E27FC236}">
                <a16:creationId xmlns:a16="http://schemas.microsoft.com/office/drawing/2014/main" id="{941BE9B7-693E-4F1D-8E11-31950468302D}"/>
              </a:ext>
            </a:extLst>
          </p:cNvPr>
          <p:cNvSpPr txBox="1"/>
          <p:nvPr/>
        </p:nvSpPr>
        <p:spPr>
          <a:xfrm>
            <a:off x="3856914" y="1070475"/>
            <a:ext cx="1826087" cy="338554"/>
          </a:xfrm>
          <a:prstGeom prst="rect">
            <a:avLst/>
          </a:prstGeom>
          <a:noFill/>
          <a:ln>
            <a:noFill/>
          </a:ln>
        </p:spPr>
        <p:txBody>
          <a:bodyPr wrap="square" rtlCol="0">
            <a:spAutoFit/>
          </a:bodyPr>
          <a:lstStyle/>
          <a:p>
            <a:pPr algn="ctr"/>
            <a:r>
              <a:rPr lang="en-US" sz="1600" b="1" dirty="0">
                <a:solidFill>
                  <a:prstClr val="black"/>
                </a:solidFill>
                <a:latin typeface="Arial" panose="020B0604020202020204" pitchFamily="34" charset="0"/>
                <a:cs typeface="Arial" panose="020B0604020202020204" pitchFamily="34" charset="0"/>
              </a:rPr>
              <a:t> HCV </a:t>
            </a:r>
          </a:p>
        </p:txBody>
      </p:sp>
      <p:sp>
        <p:nvSpPr>
          <p:cNvPr id="28" name="TextBox 27">
            <a:extLst>
              <a:ext uri="{FF2B5EF4-FFF2-40B4-BE49-F238E27FC236}">
                <a16:creationId xmlns:a16="http://schemas.microsoft.com/office/drawing/2014/main" id="{AAF34A29-65F4-49B6-82B9-3FF9410CEA6A}"/>
              </a:ext>
            </a:extLst>
          </p:cNvPr>
          <p:cNvSpPr txBox="1"/>
          <p:nvPr/>
        </p:nvSpPr>
        <p:spPr>
          <a:xfrm>
            <a:off x="1575811" y="1419923"/>
            <a:ext cx="6060593" cy="1077218"/>
          </a:xfrm>
          <a:prstGeom prst="rect">
            <a:avLst/>
          </a:prstGeom>
          <a:noFill/>
        </p:spPr>
        <p:txBody>
          <a:bodyPr wrap="square" rtlCol="0">
            <a:spAutoFit/>
          </a:bodyPr>
          <a:lstStyle/>
          <a:p>
            <a:pPr marL="73152" indent="-73152" algn="ctr">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Reported acute HCV, 2024</a:t>
            </a:r>
            <a:r>
              <a:rPr lang="en-US" sz="1400" baseline="30000" dirty="0">
                <a:solidFill>
                  <a:prstClr val="black"/>
                </a:solidFill>
                <a:latin typeface="Arial" panose="020B0604020202020204" pitchFamily="34" charset="0"/>
                <a:cs typeface="Arial" panose="020B0604020202020204" pitchFamily="34" charset="0"/>
              </a:rPr>
              <a:t>1</a:t>
            </a:r>
            <a:r>
              <a:rPr lang="en-US" sz="1400" dirty="0">
                <a:solidFill>
                  <a:prstClr val="black"/>
                </a:solidFill>
                <a:latin typeface="Arial" panose="020B0604020202020204" pitchFamily="34" charset="0"/>
                <a:cs typeface="Arial" panose="020B0604020202020204" pitchFamily="34" charset="0"/>
              </a:rPr>
              <a:t> = 44 </a:t>
            </a:r>
          </a:p>
          <a:p>
            <a:pPr marL="73152" indent="-73152" algn="ctr">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Estimated people living with chronic HCV in U.S., 2020</a:t>
            </a:r>
            <a:r>
              <a:rPr lang="en-US" sz="1400" baseline="30000" dirty="0">
                <a:solidFill>
                  <a:prstClr val="black"/>
                </a:solidFill>
                <a:latin typeface="Arial" panose="020B0604020202020204" pitchFamily="34" charset="0"/>
                <a:cs typeface="Arial" panose="020B0604020202020204" pitchFamily="34" charset="0"/>
              </a:rPr>
              <a:t>2</a:t>
            </a:r>
            <a:r>
              <a:rPr lang="en-US" sz="1400" dirty="0">
                <a:solidFill>
                  <a:prstClr val="black"/>
                </a:solidFill>
                <a:latin typeface="Arial" panose="020B0604020202020204" pitchFamily="34" charset="0"/>
                <a:cs typeface="Arial" panose="020B0604020202020204" pitchFamily="34" charset="0"/>
              </a:rPr>
              <a:t> =  2.4 million </a:t>
            </a:r>
            <a:r>
              <a:rPr lang="en-US" sz="1100" dirty="0">
                <a:solidFill>
                  <a:prstClr val="black"/>
                </a:solidFill>
                <a:latin typeface="Arial" panose="020B0604020202020204" pitchFamily="34" charset="0"/>
                <a:cs typeface="Arial" panose="020B0604020202020204" pitchFamily="34" charset="0"/>
              </a:rPr>
              <a:t>(Trends in mortality and curative treatment indicate the prevalence is lower today.)</a:t>
            </a:r>
          </a:p>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Average lifetime treatment cost of chronic HCV</a:t>
            </a:r>
            <a:r>
              <a:rPr lang="en-US" sz="1400" baseline="300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 = $100,000/person</a:t>
            </a:r>
          </a:p>
          <a:p>
            <a:pPr algn="ctr"/>
            <a:r>
              <a:rPr lang="en-US" sz="1100" dirty="0">
                <a:latin typeface="Arial" panose="020B0604020202020204" pitchFamily="34" charset="0"/>
                <a:cs typeface="Arial" panose="020B0604020202020204" pitchFamily="34" charset="0"/>
              </a:rPr>
              <a:t>(By mid-2020, average cost per treatment is one-sixth of initial treatment costs)</a:t>
            </a:r>
          </a:p>
        </p:txBody>
      </p:sp>
      <p:sp>
        <p:nvSpPr>
          <p:cNvPr id="29" name="TextBox 28">
            <a:extLst>
              <a:ext uri="{FF2B5EF4-FFF2-40B4-BE49-F238E27FC236}">
                <a16:creationId xmlns:a16="http://schemas.microsoft.com/office/drawing/2014/main" id="{C9FB96FA-5E33-4278-8C75-CBDCFBFEBA57}"/>
              </a:ext>
            </a:extLst>
          </p:cNvPr>
          <p:cNvSpPr txBox="1"/>
          <p:nvPr/>
        </p:nvSpPr>
        <p:spPr>
          <a:xfrm>
            <a:off x="76296" y="6140715"/>
            <a:ext cx="9067704" cy="461665"/>
          </a:xfrm>
          <a:prstGeom prst="rect">
            <a:avLst/>
          </a:prstGeom>
          <a:noFill/>
        </p:spPr>
        <p:txBody>
          <a:bodyPr wrap="square" rtlCol="0">
            <a:spAutoFit/>
          </a:bodyPr>
          <a:lstStyle/>
          <a:p>
            <a:r>
              <a:rPr lang="en-US" sz="600" baseline="30000" dirty="0">
                <a:solidFill>
                  <a:prstClr val="black"/>
                </a:solidFill>
                <a:latin typeface="Arial Narrow" panose="020B0606020202030204" pitchFamily="34" charset="0"/>
                <a:cs typeface="Arial" panose="020B0604020202020204" pitchFamily="34" charset="0"/>
              </a:rPr>
              <a:t>1</a:t>
            </a:r>
            <a:r>
              <a:rPr lang="en-US" sz="600" dirty="0">
                <a:solidFill>
                  <a:prstClr val="black"/>
                </a:solidFill>
                <a:latin typeface="Arial Narrow" panose="020B0606020202030204" pitchFamily="34" charset="0"/>
                <a:cs typeface="Arial" panose="020B0604020202020204" pitchFamily="34" charset="0"/>
              </a:rPr>
              <a:t>NC HIV/STD/Hepatitis Annual Surveillance Report, 2024; </a:t>
            </a:r>
            <a:r>
              <a:rPr lang="en-US" sz="600" baseline="30000" dirty="0">
                <a:solidFill>
                  <a:prstClr val="black"/>
                </a:solidFill>
                <a:latin typeface="Arial Narrow" panose="020B0606020202030204" pitchFamily="34" charset="0"/>
                <a:cs typeface="Arial" panose="020B0604020202020204" pitchFamily="34" charset="0"/>
              </a:rPr>
              <a:t>2</a:t>
            </a:r>
            <a:r>
              <a:rPr lang="en-US" sz="600" dirty="0">
                <a:solidFill>
                  <a:prstClr val="black"/>
                </a:solidFill>
                <a:latin typeface="Arial Narrow" panose="020B0606020202030204" pitchFamily="34" charset="0"/>
                <a:cs typeface="Arial" panose="020B0604020202020204" pitchFamily="34" charset="0"/>
              </a:rPr>
              <a:t>CDC Surveillance for Viral Hepatitis (</a:t>
            </a:r>
            <a:r>
              <a:rPr lang="en-US" sz="600" dirty="0">
                <a:solidFill>
                  <a:prstClr val="black"/>
                </a:solidFill>
                <a:latin typeface="Arial Narrow" panose="020B0606020202030204" pitchFamily="34" charset="0"/>
                <a:cs typeface="Arial" panose="020B0604020202020204" pitchFamily="34" charset="0"/>
                <a:hlinkClick r:id="rId3"/>
              </a:rPr>
              <a:t>https://www.cdc.gov/hepatitis-c/hcp/clinical-overview/index.html</a:t>
            </a:r>
            <a:r>
              <a:rPr lang="en-US" sz="600" dirty="0"/>
              <a:t>)</a:t>
            </a:r>
            <a:r>
              <a:rPr lang="en-US" sz="600" dirty="0">
                <a:solidFill>
                  <a:prstClr val="black"/>
                </a:solidFill>
                <a:latin typeface="Arial Narrow" panose="020B0606020202030204" pitchFamily="34" charset="0"/>
                <a:cs typeface="Arial" panose="020B0604020202020204" pitchFamily="34" charset="0"/>
              </a:rPr>
              <a:t>. </a:t>
            </a:r>
            <a:r>
              <a:rPr lang="en-US" sz="600" baseline="30000" dirty="0">
                <a:solidFill>
                  <a:prstClr val="black"/>
                </a:solidFill>
                <a:latin typeface="Arial Narrow" panose="020B0606020202030204" pitchFamily="34" charset="0"/>
                <a:cs typeface="Arial" panose="020B0604020202020204" pitchFamily="34" charset="0"/>
              </a:rPr>
              <a:t>3</a:t>
            </a:r>
            <a:r>
              <a:rPr lang="en-US" sz="600" dirty="0">
                <a:solidFill>
                  <a:prstClr val="black"/>
                </a:solidFill>
                <a:latin typeface="Arial Narrow" panose="020B0606020202030204" pitchFamily="34" charset="0"/>
                <a:cs typeface="Arial" panose="020B0604020202020204" pitchFamily="34" charset="0"/>
              </a:rPr>
              <a:t>In the absence of liver transplant (National Viral Hepatitis Roundtable and Center for Health Law and Policy Innovation of  Harvard Law School </a:t>
            </a:r>
            <a:r>
              <a:rPr lang="en-US" sz="600" dirty="0">
                <a:solidFill>
                  <a:prstClr val="black"/>
                </a:solidFill>
                <a:latin typeface="Arial Narrow" panose="020B0606020202030204" pitchFamily="34" charset="0"/>
                <a:cs typeface="Arial" panose="020B0604020202020204" pitchFamily="34" charset="0"/>
                <a:hlinkClick r:id="rId4"/>
              </a:rPr>
              <a:t>https://stateofhepc.org/wp-content/uploads/2023/02/State-of-Hep-C-Treatment-Costs-Fact-Sheet.pdf</a:t>
            </a:r>
            <a:r>
              <a:rPr lang="en-US" sz="600" dirty="0">
                <a:solidFill>
                  <a:prstClr val="black"/>
                </a:solidFill>
                <a:latin typeface="Arial Narrow" panose="020B0606020202030204" pitchFamily="34" charset="0"/>
                <a:cs typeface="Arial" panose="020B0604020202020204" pitchFamily="34" charset="0"/>
              </a:rPr>
              <a:t>);</a:t>
            </a:r>
            <a:r>
              <a:rPr lang="en-US" sz="600" baseline="30000" dirty="0">
                <a:solidFill>
                  <a:prstClr val="black"/>
                </a:solidFill>
                <a:latin typeface="Arial Narrow" panose="020B0606020202030204" pitchFamily="34" charset="0"/>
                <a:cs typeface="Arial" panose="020B0604020202020204" pitchFamily="34" charset="0"/>
              </a:rPr>
              <a:t>4</a:t>
            </a:r>
            <a:r>
              <a:rPr lang="en-US" sz="600" dirty="0">
                <a:solidFill>
                  <a:prstClr val="black"/>
                </a:solidFill>
                <a:latin typeface="Arial Narrow" panose="020B0606020202030204" pitchFamily="34" charset="0"/>
                <a:cs typeface="Arial" panose="020B0604020202020204" pitchFamily="34" charset="0"/>
              </a:rPr>
              <a:t>Based on estimates from  NC Ryan White CAREWare and the Medical Monitoring Project in NC;</a:t>
            </a:r>
            <a:r>
              <a:rPr lang="en-US" sz="600" baseline="30000" dirty="0">
                <a:solidFill>
                  <a:prstClr val="black"/>
                </a:solidFill>
                <a:latin typeface="Arial Narrow" panose="020B0606020202030204" pitchFamily="34" charset="0"/>
                <a:cs typeface="Arial" panose="020B0604020202020204" pitchFamily="34" charset="0"/>
              </a:rPr>
              <a:t>5</a:t>
            </a:r>
            <a:r>
              <a:rPr lang="en-US" sz="600" dirty="0">
                <a:solidFill>
                  <a:prstClr val="black"/>
                </a:solidFill>
                <a:latin typeface="Arial Narrow" panose="020B0606020202030204" pitchFamily="34" charset="0"/>
                <a:cs typeface="Arial" panose="020B0604020202020204" pitchFamily="34" charset="0"/>
              </a:rPr>
              <a:t>People Coinfected with HIV and Viral Hepatitis </a:t>
            </a:r>
            <a:r>
              <a:rPr lang="en-US" sz="600" dirty="0">
                <a:solidFill>
                  <a:prstClr val="black"/>
                </a:solidFill>
                <a:latin typeface="Arial Narrow" panose="020B0606020202030204" pitchFamily="34" charset="0"/>
                <a:cs typeface="Arial" panose="020B0604020202020204" pitchFamily="34" charset="0"/>
                <a:hlinkClick r:id="rId5"/>
              </a:rPr>
              <a:t>https://www.cdc.gov/hepatitis/populations/hiv.htm</a:t>
            </a:r>
            <a:r>
              <a:rPr lang="en-US" sz="600" dirty="0">
                <a:solidFill>
                  <a:prstClr val="black"/>
                </a:solidFill>
                <a:latin typeface="Arial Narrow" panose="020B0606020202030204" pitchFamily="34" charset="0"/>
                <a:cs typeface="Arial" panose="020B0604020202020204" pitchFamily="34" charset="0"/>
              </a:rPr>
              <a:t>; </a:t>
            </a:r>
            <a:r>
              <a:rPr lang="en-US" sz="600" baseline="30000" dirty="0">
                <a:solidFill>
                  <a:prstClr val="black"/>
                </a:solidFill>
                <a:latin typeface="Arial Narrow" panose="020B0606020202030204" pitchFamily="34" charset="0"/>
                <a:cs typeface="Arial" panose="020B0604020202020204" pitchFamily="34" charset="0"/>
              </a:rPr>
              <a:t>6 </a:t>
            </a:r>
            <a:r>
              <a:rPr lang="en-US" sz="600" dirty="0">
                <a:solidFill>
                  <a:prstClr val="black"/>
                </a:solidFill>
                <a:latin typeface="Arial Narrow" panose="020B0606020202030204" pitchFamily="34" charset="0"/>
                <a:cs typeface="Arial" panose="020B0604020202020204" pitchFamily="34" charset="0"/>
              </a:rPr>
              <a:t>Opioid and Substance Use Action Plan Data Dashboard </a:t>
            </a:r>
            <a:r>
              <a:rPr lang="en-US" sz="600" dirty="0">
                <a:solidFill>
                  <a:prstClr val="black"/>
                </a:solidFill>
                <a:latin typeface="Arial Narrow" panose="020B0606020202030204" pitchFamily="34" charset="0"/>
                <a:cs typeface="Arial" panose="020B0604020202020204" pitchFamily="34" charset="0"/>
                <a:hlinkClick r:id="rId6"/>
              </a:rPr>
              <a:t>https://www.dph.ncdhhs.gov/programs/chronic-disease-and-injury/injury-and-violence-prevention-branch/north-carolina-overdose-epidemic-data</a:t>
            </a:r>
            <a:r>
              <a:rPr lang="en-US" sz="600" dirty="0">
                <a:solidFill>
                  <a:prstClr val="black"/>
                </a:solidFill>
                <a:latin typeface="Arial Narrow" panose="020B0606020202030204" pitchFamily="34" charset="0"/>
                <a:cs typeface="Arial" panose="020B0604020202020204" pitchFamily="34" charset="0"/>
              </a:rPr>
              <a:t>; </a:t>
            </a:r>
            <a:r>
              <a:rPr lang="en-US" sz="600" baseline="30000" dirty="0">
                <a:solidFill>
                  <a:prstClr val="black"/>
                </a:solidFill>
                <a:latin typeface="Arial Narrow" panose="020B0606020202030204" pitchFamily="34" charset="0"/>
                <a:cs typeface="Arial" panose="020B0604020202020204" pitchFamily="34" charset="0"/>
              </a:rPr>
              <a:t>7</a:t>
            </a:r>
            <a:r>
              <a:rPr lang="en-US" sz="600" dirty="0">
                <a:solidFill>
                  <a:prstClr val="black"/>
                </a:solidFill>
                <a:latin typeface="Arial Narrow" panose="020B0606020202030204" pitchFamily="34" charset="0"/>
                <a:cs typeface="Arial" panose="020B0604020202020204" pitchFamily="34" charset="0"/>
                <a:hlinkClick r:id="rId7"/>
              </a:rPr>
              <a:t>https://www.ncdhhs.gov/prescription-fact-sheet-sec-final-03-07-17/download</a:t>
            </a:r>
            <a:r>
              <a:rPr lang="en-US" sz="600" dirty="0">
                <a:solidFill>
                  <a:prstClr val="black"/>
                </a:solidFill>
                <a:latin typeface="Arial Narrow" panose="020B0606020202030204" pitchFamily="34" charset="0"/>
                <a:cs typeface="Arial" panose="020B0604020202020204" pitchFamily="34" charset="0"/>
              </a:rPr>
              <a:t>.  </a:t>
            </a:r>
            <a:r>
              <a:rPr lang="en-US" sz="600" baseline="30000" dirty="0">
                <a:solidFill>
                  <a:prstClr val="black"/>
                </a:solidFill>
                <a:latin typeface="Arial Narrow" panose="020B0606020202030204" pitchFamily="34" charset="0"/>
                <a:cs typeface="Arial" panose="020B0604020202020204" pitchFamily="34" charset="0"/>
              </a:rPr>
              <a:t>8</a:t>
            </a:r>
            <a:r>
              <a:rPr lang="en-US" sz="600" dirty="0">
                <a:solidFill>
                  <a:prstClr val="black"/>
                </a:solidFill>
                <a:latin typeface="Arial Narrow" panose="020B0606020202030204" pitchFamily="34" charset="0"/>
                <a:cs typeface="Arial" panose="020B0604020202020204" pitchFamily="34" charset="0"/>
              </a:rPr>
              <a:t>Bingham A, Shrestha R, Khurana N, et al. Estimated lifetime HIV-related medical costs in the United States. Special Issue of Sex Transm Dis 2021</a:t>
            </a:r>
          </a:p>
        </p:txBody>
      </p:sp>
      <p:sp>
        <p:nvSpPr>
          <p:cNvPr id="30" name="TextBox 29">
            <a:extLst>
              <a:ext uri="{FF2B5EF4-FFF2-40B4-BE49-F238E27FC236}">
                <a16:creationId xmlns:a16="http://schemas.microsoft.com/office/drawing/2014/main" id="{5A56F0E1-629A-4BB8-8FDB-941C3C7D83D2}"/>
              </a:ext>
            </a:extLst>
          </p:cNvPr>
          <p:cNvSpPr txBox="1"/>
          <p:nvPr/>
        </p:nvSpPr>
        <p:spPr>
          <a:xfrm>
            <a:off x="587512" y="4484686"/>
            <a:ext cx="4301062" cy="1384995"/>
          </a:xfrm>
          <a:prstGeom prst="rect">
            <a:avLst/>
          </a:prstGeom>
          <a:noFill/>
        </p:spPr>
        <p:txBody>
          <a:bodyPr wrap="square" rtlCol="0">
            <a:spAutoFit/>
          </a:bodyPr>
          <a:lstStyle/>
          <a:p>
            <a:pPr marL="73152" indent="-73152">
              <a:buFont typeface="Arial" panose="020B0604020202020204" pitchFamily="34" charset="0"/>
              <a:buChar char="•"/>
            </a:pPr>
            <a:r>
              <a:rPr lang="en-US" sz="1400" dirty="0">
                <a:latin typeface="Arial" panose="020B0604020202020204" pitchFamily="34" charset="0"/>
                <a:cs typeface="Arial" panose="020B0604020202020204" pitchFamily="34" charset="0"/>
              </a:rPr>
              <a:t>Drug overdose deaths in NC, 2024</a:t>
            </a:r>
            <a:r>
              <a:rPr lang="en-US" sz="1400" baseline="300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 = 3,060 (27.7 per 100,000)</a:t>
            </a:r>
          </a:p>
          <a:p>
            <a:pPr marL="73152" indent="-73152">
              <a:buFont typeface="Arial" panose="020B0604020202020204" pitchFamily="34" charset="0"/>
              <a:buChar char="•"/>
            </a:pPr>
            <a:r>
              <a:rPr lang="en-US" sz="1400" dirty="0">
                <a:latin typeface="Arial" panose="020B0604020202020204" pitchFamily="34" charset="0"/>
                <a:cs typeface="Arial" panose="020B0604020202020204" pitchFamily="34" charset="0"/>
              </a:rPr>
              <a:t>Illicit opioid deaths, 2024</a:t>
            </a:r>
            <a:r>
              <a:rPr lang="en-US" sz="1400" baseline="300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 = 2,246 (20.3 per 100,000)</a:t>
            </a:r>
          </a:p>
          <a:p>
            <a:pPr marL="73152" indent="-73152">
              <a:buFont typeface="Arial" panose="020B0604020202020204" pitchFamily="34" charset="0"/>
              <a:buChar char="•"/>
            </a:pPr>
            <a:r>
              <a:rPr lang="en-US" sz="1400" dirty="0">
                <a:latin typeface="Arial" panose="020B0604020202020204" pitchFamily="34" charset="0"/>
                <a:cs typeface="Arial" panose="020B0604020202020204" pitchFamily="34" charset="0"/>
              </a:rPr>
              <a:t>CDC estimates the cost of drug overdose deaths in NC, 2016</a:t>
            </a:r>
            <a:r>
              <a:rPr lang="en-US" sz="1400" baseline="300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 = $1.3 billion</a:t>
            </a:r>
          </a:p>
        </p:txBody>
      </p:sp>
      <p:sp>
        <p:nvSpPr>
          <p:cNvPr id="31" name="TextBox 30">
            <a:extLst>
              <a:ext uri="{FF2B5EF4-FFF2-40B4-BE49-F238E27FC236}">
                <a16:creationId xmlns:a16="http://schemas.microsoft.com/office/drawing/2014/main" id="{8AA34F1D-5443-4735-BFE1-A5FB2BBAAF26}"/>
              </a:ext>
            </a:extLst>
          </p:cNvPr>
          <p:cNvSpPr txBox="1"/>
          <p:nvPr/>
        </p:nvSpPr>
        <p:spPr>
          <a:xfrm>
            <a:off x="4938044" y="4579010"/>
            <a:ext cx="4403913" cy="954107"/>
          </a:xfrm>
          <a:prstGeom prst="rect">
            <a:avLst/>
          </a:prstGeom>
          <a:noFill/>
        </p:spPr>
        <p:txBody>
          <a:bodyPr wrap="square" rtlCol="0">
            <a:spAutoFit/>
          </a:bodyPr>
          <a:lstStyle/>
          <a:p>
            <a:pPr marL="73152" indent="-73152">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Newly reported HIV, 2024</a:t>
            </a:r>
            <a:r>
              <a:rPr lang="en-US" sz="1400" baseline="30000" dirty="0">
                <a:solidFill>
                  <a:prstClr val="black"/>
                </a:solidFill>
                <a:latin typeface="Arial" panose="020B0604020202020204" pitchFamily="34" charset="0"/>
                <a:cs typeface="Arial" panose="020B0604020202020204" pitchFamily="34" charset="0"/>
              </a:rPr>
              <a:t>1</a:t>
            </a:r>
            <a:r>
              <a:rPr lang="en-US" sz="1400" dirty="0">
                <a:solidFill>
                  <a:prstClr val="black"/>
                </a:solidFill>
                <a:latin typeface="Arial" panose="020B0604020202020204" pitchFamily="34" charset="0"/>
                <a:cs typeface="Arial" panose="020B0604020202020204" pitchFamily="34" charset="0"/>
              </a:rPr>
              <a:t> = </a:t>
            </a:r>
            <a:r>
              <a:rPr lang="en-US" sz="1400" i="1" dirty="0">
                <a:solidFill>
                  <a:prstClr val="black"/>
                </a:solidFill>
                <a:latin typeface="Arial" panose="020B0604020202020204" pitchFamily="34" charset="0"/>
                <a:cs typeface="Arial" panose="020B0604020202020204" pitchFamily="34" charset="0"/>
              </a:rPr>
              <a:t>1,391</a:t>
            </a:r>
          </a:p>
          <a:p>
            <a:pPr marL="73152" indent="-73152">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People living with HIV, 2024</a:t>
            </a:r>
            <a:r>
              <a:rPr lang="en-US" sz="1400" baseline="30000" dirty="0">
                <a:solidFill>
                  <a:prstClr val="black"/>
                </a:solidFill>
                <a:latin typeface="Arial" panose="020B0604020202020204" pitchFamily="34" charset="0"/>
                <a:cs typeface="Arial" panose="020B0604020202020204" pitchFamily="34" charset="0"/>
              </a:rPr>
              <a:t>1</a:t>
            </a:r>
            <a:r>
              <a:rPr lang="en-US" sz="1400" dirty="0">
                <a:solidFill>
                  <a:prstClr val="black"/>
                </a:solidFill>
                <a:latin typeface="Arial" panose="020B0604020202020204" pitchFamily="34" charset="0"/>
                <a:cs typeface="Arial" panose="020B0604020202020204" pitchFamily="34" charset="0"/>
              </a:rPr>
              <a:t> = </a:t>
            </a:r>
            <a:r>
              <a:rPr lang="en-US" sz="1400" i="1" dirty="0">
                <a:solidFill>
                  <a:prstClr val="black"/>
                </a:solidFill>
                <a:latin typeface="Arial" panose="020B0604020202020204" pitchFamily="34" charset="0"/>
                <a:cs typeface="Arial" panose="020B0604020202020204" pitchFamily="34" charset="0"/>
              </a:rPr>
              <a:t>38,614</a:t>
            </a:r>
          </a:p>
          <a:p>
            <a:pPr marL="73152" indent="-73152">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Average lifetime treatment cost of HIV</a:t>
            </a:r>
            <a:r>
              <a:rPr lang="en-US" sz="1400" baseline="30000" dirty="0">
                <a:solidFill>
                  <a:prstClr val="black"/>
                </a:solidFill>
                <a:latin typeface="Arial" panose="020B0604020202020204" pitchFamily="34" charset="0"/>
                <a:cs typeface="Arial" panose="020B0604020202020204" pitchFamily="34" charset="0"/>
              </a:rPr>
              <a:t>8</a:t>
            </a:r>
            <a:r>
              <a:rPr lang="en-US" sz="1400" dirty="0">
                <a:solidFill>
                  <a:prstClr val="black"/>
                </a:solidFill>
                <a:latin typeface="Arial" panose="020B0604020202020204" pitchFamily="34" charset="0"/>
                <a:cs typeface="Arial" panose="020B0604020202020204" pitchFamily="34" charset="0"/>
              </a:rPr>
              <a:t> = &gt;$370,000/person </a:t>
            </a:r>
          </a:p>
        </p:txBody>
      </p:sp>
      <p:sp>
        <p:nvSpPr>
          <p:cNvPr id="32" name="TextBox 31">
            <a:extLst>
              <a:ext uri="{FF2B5EF4-FFF2-40B4-BE49-F238E27FC236}">
                <a16:creationId xmlns:a16="http://schemas.microsoft.com/office/drawing/2014/main" id="{2A6440BF-1D03-4F13-AE40-332D04E64E38}"/>
              </a:ext>
            </a:extLst>
          </p:cNvPr>
          <p:cNvSpPr txBox="1"/>
          <p:nvPr/>
        </p:nvSpPr>
        <p:spPr>
          <a:xfrm>
            <a:off x="1471353" y="4241372"/>
            <a:ext cx="2311766" cy="338554"/>
          </a:xfrm>
          <a:prstGeom prst="rect">
            <a:avLst/>
          </a:prstGeom>
          <a:noFill/>
          <a:ln>
            <a:noFill/>
          </a:ln>
        </p:spPr>
        <p:txBody>
          <a:bodyPr wrap="square" rtlCol="0">
            <a:spAutoFit/>
          </a:bodyPr>
          <a:lstStyle/>
          <a:p>
            <a:pPr algn="ctr"/>
            <a:r>
              <a:rPr lang="en-US" sz="1600" b="1" dirty="0">
                <a:solidFill>
                  <a:prstClr val="black"/>
                </a:solidFill>
                <a:latin typeface="Arial" panose="020B0604020202020204" pitchFamily="34" charset="0"/>
                <a:cs typeface="Arial" panose="020B0604020202020204" pitchFamily="34" charset="0"/>
              </a:rPr>
              <a:t>Opioid Overdoses</a:t>
            </a:r>
          </a:p>
        </p:txBody>
      </p:sp>
      <p:sp>
        <p:nvSpPr>
          <p:cNvPr id="33" name="TextBox 32">
            <a:extLst>
              <a:ext uri="{FF2B5EF4-FFF2-40B4-BE49-F238E27FC236}">
                <a16:creationId xmlns:a16="http://schemas.microsoft.com/office/drawing/2014/main" id="{7D60A502-7AD5-483A-A940-0D8A5CDA5C94}"/>
              </a:ext>
            </a:extLst>
          </p:cNvPr>
          <p:cNvSpPr txBox="1"/>
          <p:nvPr/>
        </p:nvSpPr>
        <p:spPr>
          <a:xfrm>
            <a:off x="5619942" y="4271232"/>
            <a:ext cx="2419614" cy="338554"/>
          </a:xfrm>
          <a:prstGeom prst="rect">
            <a:avLst/>
          </a:prstGeom>
          <a:noFill/>
          <a:ln>
            <a:noFill/>
          </a:ln>
        </p:spPr>
        <p:txBody>
          <a:bodyPr wrap="square" rtlCol="0">
            <a:spAutoFit/>
          </a:bodyPr>
          <a:lstStyle/>
          <a:p>
            <a:pPr algn="ctr"/>
            <a:r>
              <a:rPr lang="en-US" sz="1600" b="1" dirty="0">
                <a:solidFill>
                  <a:prstClr val="black"/>
                </a:solidFill>
                <a:latin typeface="Arial" panose="020B0604020202020204" pitchFamily="34" charset="0"/>
                <a:cs typeface="Arial" panose="020B0604020202020204" pitchFamily="34" charset="0"/>
              </a:rPr>
              <a:t>HIV Infections</a:t>
            </a:r>
          </a:p>
        </p:txBody>
      </p:sp>
      <p:sp>
        <p:nvSpPr>
          <p:cNvPr id="34" name="Bent Arrow 6">
            <a:extLst>
              <a:ext uri="{FF2B5EF4-FFF2-40B4-BE49-F238E27FC236}">
                <a16:creationId xmlns:a16="http://schemas.microsoft.com/office/drawing/2014/main" id="{1F061CCC-2798-4DAA-AECA-1E39851E38FA}"/>
              </a:ext>
            </a:extLst>
          </p:cNvPr>
          <p:cNvSpPr/>
          <p:nvPr/>
        </p:nvSpPr>
        <p:spPr>
          <a:xfrm rot="10800000">
            <a:off x="7636404" y="4656476"/>
            <a:ext cx="1198071" cy="1179212"/>
          </a:xfrm>
          <a:prstGeom prst="bentArrow">
            <a:avLst>
              <a:gd name="adj1" fmla="val 8334"/>
              <a:gd name="adj2" fmla="val 12953"/>
              <a:gd name="adj3" fmla="val 24306"/>
              <a:gd name="adj4" fmla="val 437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35" name="Bent Arrow 17">
            <a:extLst>
              <a:ext uri="{FF2B5EF4-FFF2-40B4-BE49-F238E27FC236}">
                <a16:creationId xmlns:a16="http://schemas.microsoft.com/office/drawing/2014/main" id="{46C58800-D4F8-4BE1-976F-114FC8B9A692}"/>
              </a:ext>
            </a:extLst>
          </p:cNvPr>
          <p:cNvSpPr/>
          <p:nvPr/>
        </p:nvSpPr>
        <p:spPr>
          <a:xfrm>
            <a:off x="320103" y="1070475"/>
            <a:ext cx="1198071" cy="1179212"/>
          </a:xfrm>
          <a:prstGeom prst="bentArrow">
            <a:avLst>
              <a:gd name="adj1" fmla="val 8334"/>
              <a:gd name="adj2" fmla="val 12953"/>
              <a:gd name="adj3" fmla="val 24306"/>
              <a:gd name="adj4" fmla="val 437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36" name="Bent Arrow 18">
            <a:extLst>
              <a:ext uri="{FF2B5EF4-FFF2-40B4-BE49-F238E27FC236}">
                <a16:creationId xmlns:a16="http://schemas.microsoft.com/office/drawing/2014/main" id="{909CBEAA-2108-4BA5-B4C3-F0A07DEC7BE3}"/>
              </a:ext>
            </a:extLst>
          </p:cNvPr>
          <p:cNvSpPr/>
          <p:nvPr/>
        </p:nvSpPr>
        <p:spPr>
          <a:xfrm rot="16200000">
            <a:off x="232070" y="4733572"/>
            <a:ext cx="1198071" cy="1179212"/>
          </a:xfrm>
          <a:prstGeom prst="bentArrow">
            <a:avLst>
              <a:gd name="adj1" fmla="val 8334"/>
              <a:gd name="adj2" fmla="val 12953"/>
              <a:gd name="adj3" fmla="val 24306"/>
              <a:gd name="adj4" fmla="val 437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37" name="Bent Arrow 19">
            <a:extLst>
              <a:ext uri="{FF2B5EF4-FFF2-40B4-BE49-F238E27FC236}">
                <a16:creationId xmlns:a16="http://schemas.microsoft.com/office/drawing/2014/main" id="{E94A1BCB-61DC-4E52-9935-68D8318C0135}"/>
              </a:ext>
            </a:extLst>
          </p:cNvPr>
          <p:cNvSpPr/>
          <p:nvPr/>
        </p:nvSpPr>
        <p:spPr>
          <a:xfrm rot="5400000">
            <a:off x="7737751" y="1079904"/>
            <a:ext cx="1198071" cy="1179212"/>
          </a:xfrm>
          <a:prstGeom prst="bentArrow">
            <a:avLst>
              <a:gd name="adj1" fmla="val 8334"/>
              <a:gd name="adj2" fmla="val 12953"/>
              <a:gd name="adj3" fmla="val 24306"/>
              <a:gd name="adj4" fmla="val 4375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38" name="TextBox 37">
            <a:extLst>
              <a:ext uri="{FF2B5EF4-FFF2-40B4-BE49-F238E27FC236}">
                <a16:creationId xmlns:a16="http://schemas.microsoft.com/office/drawing/2014/main" id="{4BD5784C-A690-4985-A963-367C502AD9B7}"/>
              </a:ext>
            </a:extLst>
          </p:cNvPr>
          <p:cNvSpPr txBox="1"/>
          <p:nvPr/>
        </p:nvSpPr>
        <p:spPr>
          <a:xfrm>
            <a:off x="194202" y="2982268"/>
            <a:ext cx="9144000" cy="1313180"/>
          </a:xfrm>
          <a:prstGeom prst="rect">
            <a:avLst/>
          </a:prstGeom>
          <a:noFill/>
        </p:spPr>
        <p:txBody>
          <a:bodyPr wrap="square" rtlCol="0">
            <a:spAutoFit/>
          </a:bodyPr>
          <a:lstStyle/>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Estimate 7-13% of HIV-infected people in NC are co-infected with HCV (CDC estimates 21%)</a:t>
            </a:r>
            <a:r>
              <a:rPr lang="en-US" sz="1400" baseline="30000" dirty="0">
                <a:latin typeface="Arial" panose="020B0604020202020204" pitchFamily="34" charset="0"/>
                <a:cs typeface="Arial" panose="020B0604020202020204" pitchFamily="34" charset="0"/>
              </a:rPr>
              <a:t>4,5</a:t>
            </a:r>
            <a:endParaRPr lang="en-US" sz="1400" dirty="0">
              <a:latin typeface="Arial" panose="020B0604020202020204" pitchFamily="34" charset="0"/>
              <a:cs typeface="Arial" panose="020B0604020202020204" pitchFamily="34" charset="0"/>
            </a:endParaRPr>
          </a:p>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At least 6% of people diagnosed with HIV in NC in 2024 were exposed through injection drug use</a:t>
            </a:r>
            <a:r>
              <a:rPr lang="en-US" sz="1400" baseline="30000" dirty="0">
                <a:latin typeface="Arial" panose="020B0604020202020204" pitchFamily="34" charset="0"/>
                <a:cs typeface="Arial" panose="020B0604020202020204" pitchFamily="34" charset="0"/>
              </a:rPr>
              <a:t>1</a:t>
            </a:r>
            <a:endParaRPr lang="en-US" sz="1400" dirty="0">
              <a:latin typeface="Arial" panose="020B0604020202020204" pitchFamily="34" charset="0"/>
              <a:cs typeface="Arial" panose="020B0604020202020204" pitchFamily="34" charset="0"/>
            </a:endParaRPr>
          </a:p>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An estimated 62%‒80% of HIV-infected people who inject drugs are co-infected with HCV</a:t>
            </a:r>
            <a:r>
              <a:rPr lang="en-US" sz="1400" baseline="30000" dirty="0">
                <a:latin typeface="Arial" panose="020B0604020202020204" pitchFamily="34" charset="0"/>
                <a:cs typeface="Arial" panose="020B0604020202020204" pitchFamily="34" charset="0"/>
              </a:rPr>
              <a:t>5</a:t>
            </a:r>
          </a:p>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Around 34% of people with acute HCV in 2024 reported injection drug use</a:t>
            </a:r>
            <a:r>
              <a:rPr lang="en-US" sz="1400" baseline="30000" dirty="0">
                <a:latin typeface="Arial" panose="020B0604020202020204" pitchFamily="34" charset="0"/>
                <a:cs typeface="Arial" panose="020B0604020202020204" pitchFamily="34" charset="0"/>
              </a:rPr>
              <a:t>1</a:t>
            </a:r>
          </a:p>
          <a:p>
            <a:pPr marL="73152" indent="-73152" algn="ctr">
              <a:buFont typeface="Arial" panose="020B0604020202020204" pitchFamily="34" charset="0"/>
              <a:buChar char="•"/>
            </a:pPr>
            <a:r>
              <a:rPr lang="en-US" sz="1400" dirty="0">
                <a:latin typeface="Arial" panose="020B0604020202020204" pitchFamily="34" charset="0"/>
                <a:cs typeface="Arial" panose="020B0604020202020204" pitchFamily="34" charset="0"/>
              </a:rPr>
              <a:t>Based on surveillance data, 23% of people coinfected with HIV/HCV achieved SVR through 2022</a:t>
            </a:r>
            <a:r>
              <a:rPr lang="en-US" sz="1400" baseline="300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a:t>
            </a:r>
          </a:p>
          <a:p>
            <a:pPr marL="73152" indent="-73152" algn="ctr">
              <a:buFont typeface="Arial" panose="020B0604020202020204" pitchFamily="34" charset="0"/>
              <a:buChar char="•"/>
            </a:pPr>
            <a:endParaRPr lang="en-US" sz="1400" baseline="30000" dirty="0">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1FAD38E5-55A6-453B-81A7-264910FAF386}"/>
              </a:ext>
            </a:extLst>
          </p:cNvPr>
          <p:cNvSpPr txBox="1"/>
          <p:nvPr/>
        </p:nvSpPr>
        <p:spPr>
          <a:xfrm>
            <a:off x="3783119" y="2674492"/>
            <a:ext cx="1826087" cy="369332"/>
          </a:xfrm>
          <a:prstGeom prst="rect">
            <a:avLst/>
          </a:prstGeom>
          <a:noFill/>
          <a:ln>
            <a:noFill/>
          </a:ln>
        </p:spPr>
        <p:txBody>
          <a:bodyPr wrap="square" rtlCol="0">
            <a:spAutoFit/>
          </a:bodyPr>
          <a:lstStyle/>
          <a:p>
            <a:pPr algn="ctr"/>
            <a:r>
              <a:rPr lang="en-US" sz="1400" b="1" dirty="0">
                <a:solidFill>
                  <a:prstClr val="black"/>
                </a:solidFill>
                <a:latin typeface="Arial" panose="020B0604020202020204" pitchFamily="34" charset="0"/>
                <a:cs typeface="Arial" panose="020B0604020202020204" pitchFamily="34" charset="0"/>
              </a:rPr>
              <a:t> </a:t>
            </a:r>
            <a:r>
              <a:rPr lang="en-US" b="1" dirty="0">
                <a:solidFill>
                  <a:prstClr val="black"/>
                </a:solidFill>
                <a:latin typeface="Arial" panose="020B0604020202020204" pitchFamily="34" charset="0"/>
                <a:cs typeface="Arial" panose="020B0604020202020204" pitchFamily="34" charset="0"/>
              </a:rPr>
              <a:t>Syndemic</a:t>
            </a:r>
          </a:p>
        </p:txBody>
      </p:sp>
    </p:spTree>
    <p:extLst>
      <p:ext uri="{BB962C8B-B14F-4D97-AF65-F5344CB8AC3E}">
        <p14:creationId xmlns:p14="http://schemas.microsoft.com/office/powerpoint/2010/main" val="3939823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F754E0D-A148-4D49-8E99-1C4AE5B60696}"/>
              </a:ext>
            </a:extLst>
          </p:cNvPr>
          <p:cNvSpPr>
            <a:spLocks noGrp="1"/>
          </p:cNvSpPr>
          <p:nvPr>
            <p:ph type="title"/>
          </p:nvPr>
        </p:nvSpPr>
        <p:spPr>
          <a:xfrm>
            <a:off x="354842" y="624054"/>
            <a:ext cx="8789159" cy="548640"/>
          </a:xfrm>
        </p:spPr>
        <p:txBody>
          <a:bodyPr/>
          <a:lstStyle/>
          <a:p>
            <a:r>
              <a:rPr lang="en-US" sz="3000" dirty="0"/>
              <a:t>2024 HIV/Hepatitis B/Hepatitis C Coinfection</a:t>
            </a:r>
          </a:p>
        </p:txBody>
      </p:sp>
      <p:sp>
        <p:nvSpPr>
          <p:cNvPr id="4" name="Text Placeholder 3">
            <a:extLst>
              <a:ext uri="{FF2B5EF4-FFF2-40B4-BE49-F238E27FC236}">
                <a16:creationId xmlns:a16="http://schemas.microsoft.com/office/drawing/2014/main" id="{5BA86432-000A-4258-904A-DF83AEDA7DCE}"/>
              </a:ext>
            </a:extLst>
          </p:cNvPr>
          <p:cNvSpPr>
            <a:spLocks noGrp="1"/>
          </p:cNvSpPr>
          <p:nvPr>
            <p:ph type="body" sz="quarter" idx="10"/>
          </p:nvPr>
        </p:nvSpPr>
        <p:spPr>
          <a:xfrm>
            <a:off x="78581" y="6200502"/>
            <a:ext cx="9496641" cy="412038"/>
          </a:xfrm>
        </p:spPr>
        <p:txBody>
          <a:bodyPr/>
          <a:lstStyle/>
          <a:p>
            <a:pPr marL="0" indent="0">
              <a:spcBef>
                <a:spcPts val="0"/>
              </a:spcBef>
              <a:buNone/>
            </a:pPr>
            <a:r>
              <a:rPr lang="en-US" sz="900" dirty="0">
                <a:solidFill>
                  <a:srgbClr val="000000"/>
                </a:solidFill>
                <a:latin typeface="Arial Narrow" panose="020B0606020202030204" pitchFamily="34" charset="0"/>
              </a:rPr>
              <a:t>. </a:t>
            </a:r>
          </a:p>
          <a:p>
            <a:pPr marL="0" indent="0">
              <a:spcBef>
                <a:spcPts val="0"/>
              </a:spcBef>
              <a:buNone/>
            </a:pPr>
            <a:r>
              <a:rPr lang="en-US" sz="900" b="0" dirty="0">
                <a:latin typeface="Arial Narrow" panose="020B0606020202030204" pitchFamily="34" charset="0"/>
              </a:rPr>
              <a:t>Data Source: North Carolina Electronic Disease Surveillance System (NC EDSS) (data as of September 2025) and enhanced HIV/AIDS Reporting System (NC EDSS) (data as of July 2025).</a:t>
            </a:r>
          </a:p>
        </p:txBody>
      </p:sp>
      <p:sp>
        <p:nvSpPr>
          <p:cNvPr id="10" name="Oval 9">
            <a:extLst>
              <a:ext uri="{FF2B5EF4-FFF2-40B4-BE49-F238E27FC236}">
                <a16:creationId xmlns:a16="http://schemas.microsoft.com/office/drawing/2014/main" id="{97B9EB80-3AF5-4E36-B990-EEE2A6D1B874}"/>
              </a:ext>
            </a:extLst>
          </p:cNvPr>
          <p:cNvSpPr/>
          <p:nvPr/>
        </p:nvSpPr>
        <p:spPr>
          <a:xfrm>
            <a:off x="2698251" y="1113819"/>
            <a:ext cx="3747497" cy="3652835"/>
          </a:xfrm>
          <a:prstGeom prst="ellipse">
            <a:avLst/>
          </a:prstGeom>
          <a:solidFill>
            <a:srgbClr val="92D05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
        <p:nvSpPr>
          <p:cNvPr id="11" name="Oval 10">
            <a:extLst>
              <a:ext uri="{FF2B5EF4-FFF2-40B4-BE49-F238E27FC236}">
                <a16:creationId xmlns:a16="http://schemas.microsoft.com/office/drawing/2014/main" id="{425563D5-7E08-4D6E-B460-F673DC14EDF4}"/>
              </a:ext>
            </a:extLst>
          </p:cNvPr>
          <p:cNvSpPr/>
          <p:nvPr/>
        </p:nvSpPr>
        <p:spPr>
          <a:xfrm>
            <a:off x="1348924" y="2606542"/>
            <a:ext cx="3747497" cy="3652835"/>
          </a:xfrm>
          <a:prstGeom prst="ellipse">
            <a:avLst/>
          </a:prstGeom>
          <a:solidFill>
            <a:srgbClr val="7030A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
        <p:nvSpPr>
          <p:cNvPr id="12" name="Oval 11">
            <a:extLst>
              <a:ext uri="{FF2B5EF4-FFF2-40B4-BE49-F238E27FC236}">
                <a16:creationId xmlns:a16="http://schemas.microsoft.com/office/drawing/2014/main" id="{70C7C2F8-C322-4B08-8783-EC771169D921}"/>
              </a:ext>
            </a:extLst>
          </p:cNvPr>
          <p:cNvSpPr/>
          <p:nvPr/>
        </p:nvSpPr>
        <p:spPr>
          <a:xfrm>
            <a:off x="3994160" y="2611028"/>
            <a:ext cx="3747496" cy="3652835"/>
          </a:xfrm>
          <a:prstGeom prst="ellipse">
            <a:avLst/>
          </a:prstGeom>
          <a:solidFill>
            <a:srgbClr val="00B0F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
        <p:nvSpPr>
          <p:cNvPr id="13" name="TextBox 12">
            <a:extLst>
              <a:ext uri="{FF2B5EF4-FFF2-40B4-BE49-F238E27FC236}">
                <a16:creationId xmlns:a16="http://schemas.microsoft.com/office/drawing/2014/main" id="{A4E63C5C-0444-42BF-8C22-F1C3468398FC}"/>
              </a:ext>
            </a:extLst>
          </p:cNvPr>
          <p:cNvSpPr txBox="1"/>
          <p:nvPr/>
        </p:nvSpPr>
        <p:spPr>
          <a:xfrm>
            <a:off x="3569712" y="1614509"/>
            <a:ext cx="2004573" cy="707886"/>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 HCV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N = 94,038</a:t>
            </a:r>
          </a:p>
        </p:txBody>
      </p:sp>
      <p:sp>
        <p:nvSpPr>
          <p:cNvPr id="14" name="TextBox 13">
            <a:extLst>
              <a:ext uri="{FF2B5EF4-FFF2-40B4-BE49-F238E27FC236}">
                <a16:creationId xmlns:a16="http://schemas.microsoft.com/office/drawing/2014/main" id="{7E1F0196-32FF-4784-B9E4-D22DABE28D0A}"/>
              </a:ext>
            </a:extLst>
          </p:cNvPr>
          <p:cNvSpPr txBox="1"/>
          <p:nvPr/>
        </p:nvSpPr>
        <p:spPr>
          <a:xfrm>
            <a:off x="1654613" y="4460628"/>
            <a:ext cx="1897165" cy="707886"/>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HBV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N=24,901</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TextBox 14">
            <a:extLst>
              <a:ext uri="{FF2B5EF4-FFF2-40B4-BE49-F238E27FC236}">
                <a16:creationId xmlns:a16="http://schemas.microsoft.com/office/drawing/2014/main" id="{474B4E0E-890D-4FAF-8F02-9B4816D58C63}"/>
              </a:ext>
            </a:extLst>
          </p:cNvPr>
          <p:cNvSpPr txBox="1"/>
          <p:nvPr/>
        </p:nvSpPr>
        <p:spPr>
          <a:xfrm>
            <a:off x="5412944" y="4460628"/>
            <a:ext cx="1929650" cy="707886"/>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HIV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ndara" panose="020E0502030303020204" pitchFamily="34" charset="0"/>
                <a:ea typeface="+mn-ea"/>
                <a:cs typeface="Arial" panose="020B0604020202020204" pitchFamily="34" charset="0"/>
              </a:rPr>
              <a:t>N=35,911</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 name="TextBox 15">
            <a:extLst>
              <a:ext uri="{FF2B5EF4-FFF2-40B4-BE49-F238E27FC236}">
                <a16:creationId xmlns:a16="http://schemas.microsoft.com/office/drawing/2014/main" id="{981671A2-8DAC-4642-8586-8A4E52E7CA6F}"/>
              </a:ext>
            </a:extLst>
          </p:cNvPr>
          <p:cNvSpPr txBox="1"/>
          <p:nvPr/>
        </p:nvSpPr>
        <p:spPr>
          <a:xfrm>
            <a:off x="2890046" y="3195024"/>
            <a:ext cx="1300740"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ndara" panose="020E0502030303020204" pitchFamily="34" charset="0"/>
                <a:ea typeface="+mn-ea"/>
                <a:cs typeface="Arial" panose="020B0604020202020204" pitchFamily="34" charset="0"/>
              </a:rPr>
              <a:t>N=1,050</a:t>
            </a:r>
          </a:p>
        </p:txBody>
      </p:sp>
      <p:sp>
        <p:nvSpPr>
          <p:cNvPr id="17" name="TextBox 16">
            <a:extLst>
              <a:ext uri="{FF2B5EF4-FFF2-40B4-BE49-F238E27FC236}">
                <a16:creationId xmlns:a16="http://schemas.microsoft.com/office/drawing/2014/main" id="{F7AA314D-AD59-4AD4-B785-79B4A21C02F6}"/>
              </a:ext>
            </a:extLst>
          </p:cNvPr>
          <p:cNvSpPr txBox="1"/>
          <p:nvPr/>
        </p:nvSpPr>
        <p:spPr>
          <a:xfrm>
            <a:off x="5019113" y="3195024"/>
            <a:ext cx="1300740"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ndara" panose="020E0502030303020204" pitchFamily="34" charset="0"/>
                <a:ea typeface="+mn-ea"/>
                <a:cs typeface="Arial" panose="020B0604020202020204" pitchFamily="34" charset="0"/>
              </a:rPr>
              <a:t>N=1,626</a:t>
            </a:r>
          </a:p>
        </p:txBody>
      </p:sp>
      <p:sp>
        <p:nvSpPr>
          <p:cNvPr id="18" name="TextBox 17">
            <a:extLst>
              <a:ext uri="{FF2B5EF4-FFF2-40B4-BE49-F238E27FC236}">
                <a16:creationId xmlns:a16="http://schemas.microsoft.com/office/drawing/2014/main" id="{D8252433-65E4-4EE0-8E72-7746005460CF}"/>
              </a:ext>
            </a:extLst>
          </p:cNvPr>
          <p:cNvSpPr txBox="1"/>
          <p:nvPr/>
        </p:nvSpPr>
        <p:spPr>
          <a:xfrm>
            <a:off x="3925813" y="4796750"/>
            <a:ext cx="1292369"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ndara" panose="020E0502030303020204" pitchFamily="34" charset="0"/>
                <a:ea typeface="+mn-ea"/>
                <a:cs typeface="Arial" panose="020B0604020202020204" pitchFamily="34" charset="0"/>
              </a:rPr>
              <a:t>N=993</a:t>
            </a:r>
          </a:p>
        </p:txBody>
      </p:sp>
      <p:sp>
        <p:nvSpPr>
          <p:cNvPr id="19" name="TextBox 18">
            <a:extLst>
              <a:ext uri="{FF2B5EF4-FFF2-40B4-BE49-F238E27FC236}">
                <a16:creationId xmlns:a16="http://schemas.microsoft.com/office/drawing/2014/main" id="{A9CB2986-D7F4-4F02-8DFB-2364E0E1789F}"/>
              </a:ext>
            </a:extLst>
          </p:cNvPr>
          <p:cNvSpPr txBox="1"/>
          <p:nvPr/>
        </p:nvSpPr>
        <p:spPr>
          <a:xfrm>
            <a:off x="4022524" y="3912736"/>
            <a:ext cx="1134778"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andara" panose="020E0502030303020204" pitchFamily="34" charset="0"/>
                <a:ea typeface="+mn-ea"/>
                <a:cs typeface="Arial" panose="020B0604020202020204" pitchFamily="34" charset="0"/>
              </a:rPr>
              <a:t>N=</a:t>
            </a:r>
            <a:r>
              <a:rPr lang="en-US" sz="2000" b="1" dirty="0">
                <a:solidFill>
                  <a:srgbClr val="000000"/>
                </a:solidFill>
                <a:latin typeface="Candara" panose="020E0502030303020204" pitchFamily="34" charset="0"/>
                <a:cs typeface="Arial" panose="020B0604020202020204" pitchFamily="34" charset="0"/>
              </a:rPr>
              <a:t>84</a:t>
            </a:r>
            <a:endParaRPr kumimoji="0" lang="en-US" sz="2000" b="1" i="0" u="none" strike="noStrike" kern="1200" cap="none" spc="0" normalizeH="0" baseline="0" noProof="0" dirty="0">
              <a:ln>
                <a:noFill/>
              </a:ln>
              <a:solidFill>
                <a:srgbClr val="000000"/>
              </a:solidFill>
              <a:effectLst/>
              <a:uLnTx/>
              <a:uFillTx/>
              <a:latin typeface="Candara" panose="020E0502030303020204" pitchFamily="34" charset="0"/>
              <a:ea typeface="+mn-ea"/>
              <a:cs typeface="Arial" panose="020B0604020202020204" pitchFamily="34" charset="0"/>
            </a:endParaRPr>
          </a:p>
        </p:txBody>
      </p:sp>
    </p:spTree>
    <p:extLst>
      <p:ext uri="{BB962C8B-B14F-4D97-AF65-F5344CB8AC3E}">
        <p14:creationId xmlns:p14="http://schemas.microsoft.com/office/powerpoint/2010/main" val="41604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3" y="676808"/>
            <a:ext cx="8345266" cy="548640"/>
          </a:xfrm>
        </p:spPr>
        <p:txBody>
          <a:bodyPr/>
          <a:lstStyle/>
          <a:p>
            <a:r>
              <a:rPr lang="en-US" sz="2800" dirty="0"/>
              <a:t>Age Distribution of People Diagnosed with HIV and Living in NC* by Gender** in 2024</a:t>
            </a:r>
          </a:p>
        </p:txBody>
      </p:sp>
      <p:graphicFrame>
        <p:nvGraphicFramePr>
          <p:cNvPr id="5" name="Content Placeholder 3">
            <a:extLst>
              <a:ext uri="{FF2B5EF4-FFF2-40B4-BE49-F238E27FC236}">
                <a16:creationId xmlns:a16="http://schemas.microsoft.com/office/drawing/2014/main" id="{9AE09269-01BB-41FC-9F2E-400228351CD0}"/>
              </a:ext>
            </a:extLst>
          </p:cNvPr>
          <p:cNvGraphicFramePr>
            <a:graphicFrameLocks/>
          </p:cNvGraphicFramePr>
          <p:nvPr>
            <p:extLst>
              <p:ext uri="{D42A27DB-BD31-4B8C-83A1-F6EECF244321}">
                <p14:modId xmlns:p14="http://schemas.microsoft.com/office/powerpoint/2010/main" val="1028465631"/>
              </p:ext>
            </p:extLst>
          </p:nvPr>
        </p:nvGraphicFramePr>
        <p:xfrm>
          <a:off x="139763" y="1779463"/>
          <a:ext cx="8534400" cy="402498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F148BB9A-F06C-43DC-8D0B-6E45DC7D794F}"/>
              </a:ext>
            </a:extLst>
          </p:cNvPr>
          <p:cNvSpPr>
            <a:spLocks noGrp="1"/>
          </p:cNvSpPr>
          <p:nvPr>
            <p:ph type="body" sz="quarter" idx="11"/>
          </p:nvPr>
        </p:nvSpPr>
        <p:spPr>
          <a:xfrm>
            <a:off x="524933" y="6388692"/>
            <a:ext cx="8494702" cy="190966"/>
          </a:xfrm>
        </p:spPr>
        <p:txBody>
          <a:bodyPr/>
          <a:lstStyle/>
          <a:p>
            <a:r>
              <a:rPr lang="en-US" sz="900" dirty="0">
                <a:solidFill>
                  <a:srgbClr val="000000"/>
                </a:solidFill>
                <a:latin typeface="Arial Narrow" panose="020B0606020202030204" pitchFamily="34" charset="0"/>
              </a:rPr>
              <a:t> </a:t>
            </a:r>
          </a:p>
          <a:p>
            <a:r>
              <a:rPr lang="en-US" sz="900" b="0" dirty="0">
                <a:solidFill>
                  <a:srgbClr val="000000"/>
                </a:solidFill>
                <a:latin typeface="Arial Narrow" panose="020B0606020202030204" pitchFamily="34" charset="0"/>
              </a:rPr>
              <a:t>*Based on most recent address or age in eHARS as of December 31 of the given year. </a:t>
            </a:r>
          </a:p>
          <a:p>
            <a:r>
              <a:rPr lang="en-US" sz="900" b="0" dirty="0">
                <a:solidFill>
                  <a:srgbClr val="000000"/>
                </a:solidFill>
                <a:latin typeface="Arial Narrow" panose="020B0606020202030204" pitchFamily="34" charset="0"/>
              </a:rPr>
              <a:t>**</a:t>
            </a:r>
            <a:r>
              <a:rPr lang="en-US" sz="900" b="0" dirty="0">
                <a:effectLst/>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July 2025). </a:t>
            </a:r>
          </a:p>
        </p:txBody>
      </p:sp>
    </p:spTree>
    <p:extLst>
      <p:ext uri="{BB962C8B-B14F-4D97-AF65-F5344CB8AC3E}">
        <p14:creationId xmlns:p14="http://schemas.microsoft.com/office/powerpoint/2010/main" val="36147304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7D917-9067-4536-8CD6-86CB778AD5A2}"/>
              </a:ext>
            </a:extLst>
          </p:cNvPr>
          <p:cNvSpPr>
            <a:spLocks noGrp="1"/>
          </p:cNvSpPr>
          <p:nvPr>
            <p:ph type="title"/>
          </p:nvPr>
        </p:nvSpPr>
        <p:spPr/>
        <p:txBody>
          <a:bodyPr/>
          <a:lstStyle/>
          <a:p>
            <a:r>
              <a:rPr lang="en-US" dirty="0"/>
              <a:t>North Carolina HIV Continuum of Care</a:t>
            </a:r>
            <a:br>
              <a:rPr lang="en-US" dirty="0"/>
            </a:br>
            <a:endParaRPr lang="en-US" dirty="0"/>
          </a:p>
        </p:txBody>
      </p:sp>
    </p:spTree>
    <p:extLst>
      <p:ext uri="{BB962C8B-B14F-4D97-AF65-F5344CB8AC3E}">
        <p14:creationId xmlns:p14="http://schemas.microsoft.com/office/powerpoint/2010/main" val="16115286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4">
            <a:extLst>
              <a:ext uri="{FF2B5EF4-FFF2-40B4-BE49-F238E27FC236}">
                <a16:creationId xmlns:a16="http://schemas.microsoft.com/office/drawing/2014/main" id="{AAF56BB9-125B-4C90-B464-7BD441F66C65}"/>
              </a:ext>
            </a:extLst>
          </p:cNvPr>
          <p:cNvSpPr>
            <a:spLocks noGrp="1"/>
          </p:cNvSpPr>
          <p:nvPr>
            <p:ph type="title"/>
          </p:nvPr>
        </p:nvSpPr>
        <p:spPr>
          <a:xfrm>
            <a:off x="446728" y="489756"/>
            <a:ext cx="8189272" cy="548640"/>
          </a:xfrm>
        </p:spPr>
        <p:txBody>
          <a:bodyPr/>
          <a:lstStyle/>
          <a:p>
            <a:r>
              <a:rPr lang="en-US" dirty="0"/>
              <a:t>North Carolina HIV Continuum of Care 2024, Estimated Incidence Denominator</a:t>
            </a:r>
          </a:p>
        </p:txBody>
      </p:sp>
      <p:graphicFrame>
        <p:nvGraphicFramePr>
          <p:cNvPr id="12" name="Content Placeholder 8">
            <a:extLst>
              <a:ext uri="{FF2B5EF4-FFF2-40B4-BE49-F238E27FC236}">
                <a16:creationId xmlns:a16="http://schemas.microsoft.com/office/drawing/2014/main" id="{030DBE1A-B2D8-4C79-8D64-5CDE5FD85238}"/>
              </a:ext>
            </a:extLst>
          </p:cNvPr>
          <p:cNvGraphicFramePr>
            <a:graphicFrameLocks noGrp="1"/>
          </p:cNvGraphicFramePr>
          <p:nvPr>
            <p:ph sz="quarter" idx="14"/>
            <p:extLst>
              <p:ext uri="{D42A27DB-BD31-4B8C-83A1-F6EECF244321}">
                <p14:modId xmlns:p14="http://schemas.microsoft.com/office/powerpoint/2010/main" val="3977308742"/>
              </p:ext>
            </p:extLst>
          </p:nvPr>
        </p:nvGraphicFramePr>
        <p:xfrm>
          <a:off x="446728" y="1260192"/>
          <a:ext cx="7894638" cy="36957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6">
            <a:extLst>
              <a:ext uri="{FF2B5EF4-FFF2-40B4-BE49-F238E27FC236}">
                <a16:creationId xmlns:a16="http://schemas.microsoft.com/office/drawing/2014/main" id="{E8ADAA5C-3993-56B1-48B2-FD6773674815}"/>
              </a:ext>
            </a:extLst>
          </p:cNvPr>
          <p:cNvSpPr txBox="1">
            <a:spLocks/>
          </p:cNvSpPr>
          <p:nvPr/>
        </p:nvSpPr>
        <p:spPr>
          <a:xfrm>
            <a:off x="522287" y="6243108"/>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*People ≥ 13 years of age and diagnosed and living through December 31 of each calendar year. Data includes labs and services from </a:t>
            </a:r>
            <a:r>
              <a:rPr lang="en-US" sz="1050" b="0" dirty="0" err="1">
                <a:latin typeface="Arial Narrow" panose="020B0606020202030204" pitchFamily="34" charset="0"/>
              </a:rPr>
              <a:t>CAREWare</a:t>
            </a:r>
            <a:r>
              <a:rPr lang="en-US" sz="1050" b="0" dirty="0">
                <a:latin typeface="Arial Narrow" panose="020B0606020202030204" pitchFamily="34" charset="0"/>
              </a:rPr>
              <a:t>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2023.</a:t>
            </a:r>
            <a:endParaRPr lang="en-US" sz="1050" b="0" dirty="0">
              <a:latin typeface="Arial Narrow" panose="020B0606020202030204" pitchFamily="34" charset="0"/>
            </a:endParaRPr>
          </a:p>
          <a:p>
            <a:r>
              <a:rPr lang="en-US" sz="1050" b="0" dirty="0">
                <a:latin typeface="Arial Narrow" panose="020B0606020202030204" pitchFamily="34" charset="0"/>
              </a:rPr>
              <a:t>**At least 1 care marker (CD4 or VL test, HMAP dispense, or Medicaid claim) in the given calendar year.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defTabSz="914400">
              <a:spcBef>
                <a:spcPts val="100"/>
              </a:spcBef>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1327075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7D917-9067-4536-8CD6-86CB778AD5A2}"/>
              </a:ext>
            </a:extLst>
          </p:cNvPr>
          <p:cNvSpPr>
            <a:spLocks noGrp="1"/>
          </p:cNvSpPr>
          <p:nvPr>
            <p:ph type="title"/>
          </p:nvPr>
        </p:nvSpPr>
        <p:spPr>
          <a:xfrm>
            <a:off x="397221" y="640080"/>
            <a:ext cx="8349558" cy="548640"/>
          </a:xfrm>
        </p:spPr>
        <p:txBody>
          <a:bodyPr/>
          <a:lstStyle/>
          <a:p>
            <a:r>
              <a:rPr lang="en-US" dirty="0"/>
              <a:t>Upside Down HIV Continuum of Care 2024</a:t>
            </a:r>
          </a:p>
        </p:txBody>
      </p:sp>
      <p:graphicFrame>
        <p:nvGraphicFramePr>
          <p:cNvPr id="12" name="Chart 11">
            <a:extLst>
              <a:ext uri="{FF2B5EF4-FFF2-40B4-BE49-F238E27FC236}">
                <a16:creationId xmlns:a16="http://schemas.microsoft.com/office/drawing/2014/main" id="{83358F00-CA0C-4169-84F0-693C98778C0C}"/>
              </a:ext>
            </a:extLst>
          </p:cNvPr>
          <p:cNvGraphicFramePr/>
          <p:nvPr>
            <p:extLst>
              <p:ext uri="{D42A27DB-BD31-4B8C-83A1-F6EECF244321}">
                <p14:modId xmlns:p14="http://schemas.microsoft.com/office/powerpoint/2010/main" val="3400430775"/>
              </p:ext>
            </p:extLst>
          </p:nvPr>
        </p:nvGraphicFramePr>
        <p:xfrm>
          <a:off x="278871" y="1542135"/>
          <a:ext cx="8238067" cy="4127145"/>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6">
            <a:extLst>
              <a:ext uri="{FF2B5EF4-FFF2-40B4-BE49-F238E27FC236}">
                <a16:creationId xmlns:a16="http://schemas.microsoft.com/office/drawing/2014/main" id="{5B1EE64F-9C6C-C0F4-136D-EC38CA0E64BE}"/>
              </a:ext>
            </a:extLst>
          </p:cNvPr>
          <p:cNvSpPr>
            <a:spLocks noGrp="1"/>
          </p:cNvSpPr>
          <p:nvPr>
            <p:ph type="body" sz="quarter" idx="11"/>
          </p:nvPr>
        </p:nvSpPr>
        <p:spPr>
          <a:xfrm>
            <a:off x="522287" y="6243108"/>
            <a:ext cx="7992005" cy="330200"/>
          </a:xfrm>
        </p:spPr>
        <p:txBody>
          <a:bodyPr/>
          <a:lstStyle/>
          <a:p>
            <a:r>
              <a:rPr lang="en-US" sz="1050" b="0" dirty="0">
                <a:latin typeface="Arial Narrow" panose="020B0606020202030204" pitchFamily="34" charset="0"/>
              </a:rPr>
              <a:t>*People ≥ 13 years of age estimated to have HIV but not be diagnosed and living through December 31 of each calendar year. Data includes labs and services from </a:t>
            </a:r>
            <a:r>
              <a:rPr lang="en-US" sz="1050" b="0" dirty="0" err="1">
                <a:latin typeface="Arial Narrow" panose="020B0606020202030204" pitchFamily="34" charset="0"/>
              </a:rPr>
              <a:t>CAREWare</a:t>
            </a:r>
            <a:r>
              <a:rPr lang="en-US" sz="1050" b="0" dirty="0">
                <a:latin typeface="Arial Narrow" panose="020B0606020202030204" pitchFamily="34" charset="0"/>
              </a:rPr>
              <a:t>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2023.</a:t>
            </a:r>
            <a:endParaRPr lang="en-US" sz="1050" b="0" dirty="0">
              <a:latin typeface="Arial Narrow" panose="020B0606020202030204" pitchFamily="34" charset="0"/>
            </a:endParaRPr>
          </a:p>
          <a:p>
            <a:r>
              <a:rPr lang="en-US" sz="1050" b="0" dirty="0">
                <a:latin typeface="Arial Narrow" panose="020B0606020202030204" pitchFamily="34" charset="0"/>
              </a:rPr>
              <a:t>**People without at least 1 care marker (CD4 or VL test, HMAP dispense, or Medicaid claim) in the given calendar year. </a:t>
            </a:r>
          </a:p>
          <a:p>
            <a:r>
              <a:rPr lang="en-US" sz="1050" b="0" dirty="0">
                <a:latin typeface="Arial Narrow" panose="020B0606020202030204" pitchFamily="34" charset="0"/>
              </a:rPr>
              <a:t>***People neither virally suppressed within 12 months nor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was more than 200 copies/ml.  </a:t>
            </a:r>
          </a:p>
          <a:p>
            <a:pPr defTabSz="914400">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39976867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3D0D3-BB5E-4F56-B7FA-7382A01DEACD}"/>
              </a:ext>
            </a:extLst>
          </p:cNvPr>
          <p:cNvSpPr>
            <a:spLocks noGrp="1"/>
          </p:cNvSpPr>
          <p:nvPr>
            <p:ph type="title"/>
          </p:nvPr>
        </p:nvSpPr>
        <p:spPr>
          <a:xfrm>
            <a:off x="622871" y="421324"/>
            <a:ext cx="7843267" cy="548640"/>
          </a:xfrm>
        </p:spPr>
        <p:txBody>
          <a:bodyPr/>
          <a:lstStyle/>
          <a:p>
            <a:r>
              <a:rPr lang="en-US" sz="2800" dirty="0"/>
              <a:t>HIV Continuum of Care: North Carolina (2024) and the United States (2022)</a:t>
            </a:r>
          </a:p>
        </p:txBody>
      </p:sp>
      <p:sp>
        <p:nvSpPr>
          <p:cNvPr id="6" name="Text Placeholder 6">
            <a:extLst>
              <a:ext uri="{FF2B5EF4-FFF2-40B4-BE49-F238E27FC236}">
                <a16:creationId xmlns:a16="http://schemas.microsoft.com/office/drawing/2014/main" id="{FA69C465-38D8-4848-B6A9-7CE60E934356}"/>
              </a:ext>
            </a:extLst>
          </p:cNvPr>
          <p:cNvSpPr txBox="1">
            <a:spLocks/>
          </p:cNvSpPr>
          <p:nvPr/>
        </p:nvSpPr>
        <p:spPr>
          <a:xfrm>
            <a:off x="522287" y="6251575"/>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Arial Narrow" panose="020B0606020202030204" pitchFamily="34" charset="0"/>
              <a:cs typeface="Arial" panose="020B0604020202020204" pitchFamily="34" charset="0"/>
            </a:endParaRPr>
          </a:p>
        </p:txBody>
      </p:sp>
      <p:sp>
        <p:nvSpPr>
          <p:cNvPr id="3" name="Text Placeholder 6">
            <a:extLst>
              <a:ext uri="{FF2B5EF4-FFF2-40B4-BE49-F238E27FC236}">
                <a16:creationId xmlns:a16="http://schemas.microsoft.com/office/drawing/2014/main" id="{37310962-E797-F751-8231-458CEBE5FF32}"/>
              </a:ext>
            </a:extLst>
          </p:cNvPr>
          <p:cNvSpPr txBox="1">
            <a:spLocks/>
          </p:cNvSpPr>
          <p:nvPr/>
        </p:nvSpPr>
        <p:spPr>
          <a:xfrm>
            <a:off x="352338"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*NC data: People living with HIV in NC through December 31 of each calendar year. Data includes labs and services from </a:t>
            </a:r>
            <a:r>
              <a:rPr lang="en-US" sz="1050" b="0" dirty="0" err="1">
                <a:latin typeface="Arial Narrow" panose="020B0606020202030204" pitchFamily="34" charset="0"/>
              </a:rPr>
              <a:t>CAREWare</a:t>
            </a:r>
            <a:r>
              <a:rPr lang="en-US" sz="1050" b="0" dirty="0">
                <a:latin typeface="Arial Narrow" panose="020B0606020202030204" pitchFamily="34" charset="0"/>
              </a:rPr>
              <a:t> (all Ryan White services excluding Part A), HIV Medication Assistance Program (HMAP), and Medicaid data sources</a:t>
            </a:r>
            <a:r>
              <a:rPr lang="en-US" sz="105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2022.</a:t>
            </a:r>
            <a:endParaRPr lang="en-US" sz="1050" b="0" dirty="0">
              <a:latin typeface="Arial Narrow" panose="020B0606020202030204" pitchFamily="34" charset="0"/>
            </a:endParaRPr>
          </a:p>
          <a:p>
            <a:r>
              <a:rPr lang="en-US" sz="1050" b="0" dirty="0">
                <a:latin typeface="Arial Narrow" panose="020B0606020202030204" pitchFamily="34" charset="0"/>
              </a:rPr>
              <a:t>**At least 1 care marker (CD4 or VL test, HMAP dispense, or Medicaid claim) in the given calendar year; US number is people linked to care within 1 month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defTabSz="914400">
              <a:defRPr/>
            </a:pPr>
            <a:r>
              <a:rPr lang="en-US" sz="1050" b="0" dirty="0">
                <a:latin typeface="Arial Narrow" panose="020B0606020202030204" pitchFamily="34" charset="0"/>
              </a:rPr>
              <a:t>Data Sources: enhanced HIV/AIDS Reporting System (</a:t>
            </a:r>
            <a:r>
              <a:rPr lang="en-US" sz="1050" b="0" dirty="0" err="1">
                <a:latin typeface="Arial Narrow" panose="020B0606020202030204" pitchFamily="34" charset="0"/>
              </a:rPr>
              <a:t>eHARS</a:t>
            </a:r>
            <a:r>
              <a:rPr lang="en-US" sz="1050" b="0" dirty="0">
                <a:latin typeface="Arial Narrow" panose="020B0606020202030204" pitchFamily="34" charset="0"/>
              </a:rPr>
              <a:t>) (August 2025), NC ECHO (August 2025). </a:t>
            </a:r>
            <a:r>
              <a:rPr lang="en-US" sz="1050" b="0" dirty="0">
                <a:solidFill>
                  <a:prstClr val="black"/>
                </a:solidFill>
                <a:latin typeface="Arial Narrow" panose="020B0606020202030204" pitchFamily="34" charset="0"/>
              </a:rPr>
              <a:t>Most recent national data is from 2022 (diagnosed, virally suppressed, at least one care visit) (</a:t>
            </a:r>
            <a:r>
              <a:rPr lang="en-US" sz="1050" b="0" dirty="0">
                <a:solidFill>
                  <a:prstClr val="black"/>
                </a:solidFill>
                <a:latin typeface="Arial Narrow" panose="020B0606020202030204" pitchFamily="34" charset="0"/>
                <a:hlinkClick r:id="rId2"/>
              </a:rPr>
              <a:t>https://ahead.hiv.gov/</a:t>
            </a:r>
            <a:r>
              <a:rPr lang="en-US" sz="1050" b="0" dirty="0">
                <a:solidFill>
                  <a:prstClr val="black"/>
                </a:solidFill>
                <a:latin typeface="Arial Narrow" panose="020B0606020202030204" pitchFamily="34" charset="0"/>
              </a:rPr>
              <a:t> accessed 7-10-2025).</a:t>
            </a:r>
            <a:endParaRPr lang="en-US" sz="1050" b="0" dirty="0">
              <a:highlight>
                <a:srgbClr val="FFFF00"/>
              </a:highlight>
            </a:endParaRPr>
          </a:p>
        </p:txBody>
      </p:sp>
      <p:graphicFrame>
        <p:nvGraphicFramePr>
          <p:cNvPr id="8" name="Content Placeholder 8">
            <a:extLst>
              <a:ext uri="{FF2B5EF4-FFF2-40B4-BE49-F238E27FC236}">
                <a16:creationId xmlns:a16="http://schemas.microsoft.com/office/drawing/2014/main" id="{303E7A2B-17DD-E1BB-6ED8-A2E9CE5DA136}"/>
              </a:ext>
            </a:extLst>
          </p:cNvPr>
          <p:cNvGraphicFramePr>
            <a:graphicFrameLocks/>
          </p:cNvGraphicFramePr>
          <p:nvPr>
            <p:extLst>
              <p:ext uri="{D42A27DB-BD31-4B8C-83A1-F6EECF244321}">
                <p14:modId xmlns:p14="http://schemas.microsoft.com/office/powerpoint/2010/main" val="897105814"/>
              </p:ext>
            </p:extLst>
          </p:nvPr>
        </p:nvGraphicFramePr>
        <p:xfrm>
          <a:off x="571500" y="1296671"/>
          <a:ext cx="7894638" cy="34480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116585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58163-8133-42B9-940A-094F4959A0CF}"/>
              </a:ext>
            </a:extLst>
          </p:cNvPr>
          <p:cNvSpPr>
            <a:spLocks noGrp="1"/>
          </p:cNvSpPr>
          <p:nvPr>
            <p:ph type="title"/>
          </p:nvPr>
        </p:nvSpPr>
        <p:spPr/>
        <p:txBody>
          <a:bodyPr/>
          <a:lstStyle/>
          <a:p>
            <a:r>
              <a:rPr lang="en-US" dirty="0"/>
              <a:t>2024 North Carolina Newly Diagnosed HIV Continuum of Care</a:t>
            </a:r>
          </a:p>
        </p:txBody>
      </p:sp>
      <p:sp>
        <p:nvSpPr>
          <p:cNvPr id="3" name="Text Placeholder 2">
            <a:extLst>
              <a:ext uri="{FF2B5EF4-FFF2-40B4-BE49-F238E27FC236}">
                <a16:creationId xmlns:a16="http://schemas.microsoft.com/office/drawing/2014/main" id="{407D0F1A-6B29-406A-9CA5-C88995AC2918}"/>
              </a:ext>
            </a:extLst>
          </p:cNvPr>
          <p:cNvSpPr>
            <a:spLocks noGrp="1"/>
          </p:cNvSpPr>
          <p:nvPr>
            <p:ph type="body" sz="quarter" idx="11"/>
          </p:nvPr>
        </p:nvSpPr>
        <p:spPr>
          <a:xfrm>
            <a:off x="535357" y="6391962"/>
            <a:ext cx="7992005" cy="330200"/>
          </a:xfrm>
        </p:spPr>
        <p:txBody>
          <a:bodyPr/>
          <a:lstStyle/>
          <a:p>
            <a:r>
              <a:rPr lang="en-US" sz="1000" b="0" dirty="0">
                <a:latin typeface="Arial Narrow" panose="020B0606020202030204" pitchFamily="34" charset="0"/>
              </a:rPr>
              <a:t>*People ≥ 13 years of age and diagnosed in and living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period. </a:t>
            </a:r>
          </a:p>
          <a:p>
            <a:r>
              <a:rPr lang="en-US" sz="1000" b="0" dirty="0">
                <a:latin typeface="Arial Narrow" panose="020B0606020202030204" pitchFamily="34" charset="0"/>
              </a:rPr>
              <a:t>^Virally suppressed is defined as the last viral load during the year being &lt;200 copies/ml.  </a:t>
            </a:r>
          </a:p>
          <a:p>
            <a:pPr defTabSz="914400">
              <a:spcBef>
                <a:spcPts val="100"/>
              </a:spcBef>
              <a:defRPr/>
            </a:pPr>
            <a:r>
              <a:rPr lang="en-US" sz="1000" b="0" dirty="0">
                <a:latin typeface="Arial Narrow" panose="020B0606020202030204" pitchFamily="34" charset="0"/>
              </a:rPr>
              <a:t>Data Sources: enhanced HIV/AIDS Reporting System (eHARS) (August 2025) and NC ECHO (August 2025).</a:t>
            </a:r>
            <a:endParaRPr lang="en-US" sz="1000" b="0" dirty="0"/>
          </a:p>
          <a:p>
            <a:endParaRPr lang="en-US" sz="1000" b="0" dirty="0"/>
          </a:p>
        </p:txBody>
      </p:sp>
      <p:graphicFrame>
        <p:nvGraphicFramePr>
          <p:cNvPr id="5" name="Chart 4">
            <a:extLst>
              <a:ext uri="{FF2B5EF4-FFF2-40B4-BE49-F238E27FC236}">
                <a16:creationId xmlns:a16="http://schemas.microsoft.com/office/drawing/2014/main" id="{89F7CAA9-3077-28F9-87B8-7A06532ADBD7}"/>
              </a:ext>
            </a:extLst>
          </p:cNvPr>
          <p:cNvGraphicFramePr/>
          <p:nvPr>
            <p:extLst>
              <p:ext uri="{D42A27DB-BD31-4B8C-83A1-F6EECF244321}">
                <p14:modId xmlns:p14="http://schemas.microsoft.com/office/powerpoint/2010/main" val="2533182870"/>
              </p:ext>
            </p:extLst>
          </p:nvPr>
        </p:nvGraphicFramePr>
        <p:xfrm>
          <a:off x="128947" y="1543792"/>
          <a:ext cx="8753796" cy="38473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28389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BDE65-D820-49A7-938D-4E5572B36F6F}"/>
              </a:ext>
            </a:extLst>
          </p:cNvPr>
          <p:cNvSpPr>
            <a:spLocks noGrp="1"/>
          </p:cNvSpPr>
          <p:nvPr>
            <p:ph type="title"/>
          </p:nvPr>
        </p:nvSpPr>
        <p:spPr/>
        <p:txBody>
          <a:bodyPr/>
          <a:lstStyle/>
          <a:p>
            <a:r>
              <a:rPr lang="en-US" dirty="0"/>
              <a:t>90-90-90 Status in 2024: North Carolina</a:t>
            </a:r>
          </a:p>
        </p:txBody>
      </p:sp>
      <p:sp>
        <p:nvSpPr>
          <p:cNvPr id="3" name="Text Placeholder 2">
            <a:extLst>
              <a:ext uri="{FF2B5EF4-FFF2-40B4-BE49-F238E27FC236}">
                <a16:creationId xmlns:a16="http://schemas.microsoft.com/office/drawing/2014/main" id="{2367EE58-2197-4BA2-BE82-D329F3DD9EBD}"/>
              </a:ext>
            </a:extLst>
          </p:cNvPr>
          <p:cNvSpPr>
            <a:spLocks noGrp="1"/>
          </p:cNvSpPr>
          <p:nvPr>
            <p:ph type="body" sz="quarter" idx="11"/>
          </p:nvPr>
        </p:nvSpPr>
        <p:spPr/>
        <p:txBody>
          <a:bodyPr/>
          <a:lstStyle/>
          <a:p>
            <a:pPr>
              <a:defRPr/>
            </a:pPr>
            <a:r>
              <a:rPr lang="en-US" sz="1000" b="0" dirty="0">
                <a:latin typeface="Arial Narrow" panose="020B0606020202030204" pitchFamily="34" charset="0"/>
              </a:rPr>
              <a:t>*People ≥ 13 years of age and diagnosed in and living through December 31 of each calendar year. Data includes labs and services from </a:t>
            </a:r>
            <a:r>
              <a:rPr lang="en-US" sz="1000" b="0" dirty="0" err="1">
                <a:latin typeface="Arial Narrow" panose="020B0606020202030204" pitchFamily="34" charset="0"/>
              </a:rPr>
              <a:t>CAREWare</a:t>
            </a:r>
            <a:r>
              <a:rPr lang="en-US" sz="1000" b="0" dirty="0">
                <a:latin typeface="Arial Narrow" panose="020B0606020202030204" pitchFamily="34" charset="0"/>
              </a:rPr>
              <a:t>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pPr>
              <a:defRPr/>
            </a:pPr>
            <a:r>
              <a:rPr lang="en-US" sz="1000" b="0" dirty="0">
                <a:solidFill>
                  <a:srgbClr val="000000"/>
                </a:solidFill>
                <a:latin typeface="Arial Narrow" panose="020B0606020202030204" pitchFamily="34" charset="0"/>
              </a:rPr>
              <a:t>“*received ARTs is based on the number of people with a viral load or CD4 test in a given year (assumes lab tests imply receipt of ARTs)</a:t>
            </a:r>
          </a:p>
          <a:p>
            <a:pPr>
              <a:defRPr/>
            </a:pPr>
            <a:r>
              <a:rPr lang="en-US" sz="1000" b="0" dirty="0">
                <a:latin typeface="Arial Narrow" panose="020B0606020202030204" pitchFamily="34" charset="0"/>
              </a:rPr>
              <a:t>^Last viral load during the year &lt;200 copies/ml.  </a:t>
            </a:r>
          </a:p>
          <a:p>
            <a:pPr defTabSz="914400">
              <a:defRPr/>
            </a:pPr>
            <a:r>
              <a:rPr lang="en-US" sz="1000" b="0" dirty="0">
                <a:latin typeface="Arial Narrow" panose="020B0606020202030204" pitchFamily="34" charset="0"/>
              </a:rPr>
              <a:t>Data Sources: enhanced HIV/AIDS Reporting System (eHARS) (August 2025) and NC ECHO (August 2025).</a:t>
            </a:r>
            <a:endParaRPr lang="en-US" sz="1000" b="0" dirty="0"/>
          </a:p>
        </p:txBody>
      </p:sp>
      <p:graphicFrame>
        <p:nvGraphicFramePr>
          <p:cNvPr id="4" name="Content Placeholder 6">
            <a:extLst>
              <a:ext uri="{FF2B5EF4-FFF2-40B4-BE49-F238E27FC236}">
                <a16:creationId xmlns:a16="http://schemas.microsoft.com/office/drawing/2014/main" id="{1FE79724-74F9-A5C4-181A-9FA4F1277CA7}"/>
              </a:ext>
            </a:extLst>
          </p:cNvPr>
          <p:cNvGraphicFramePr>
            <a:graphicFrameLocks/>
          </p:cNvGraphicFramePr>
          <p:nvPr>
            <p:extLst>
              <p:ext uri="{D42A27DB-BD31-4B8C-83A1-F6EECF244321}">
                <p14:modId xmlns:p14="http://schemas.microsoft.com/office/powerpoint/2010/main" val="2567098421"/>
              </p:ext>
            </p:extLst>
          </p:nvPr>
        </p:nvGraphicFramePr>
        <p:xfrm>
          <a:off x="438625" y="1172694"/>
          <a:ext cx="8078313" cy="42937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30742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Estimated HIV Incidence in NC, 2010-2023^</a:t>
            </a:r>
          </a:p>
        </p:txBody>
      </p:sp>
      <p:sp>
        <p:nvSpPr>
          <p:cNvPr id="4" name="Text Placeholder 3">
            <a:extLst>
              <a:ext uri="{FF2B5EF4-FFF2-40B4-BE49-F238E27FC236}">
                <a16:creationId xmlns:a16="http://schemas.microsoft.com/office/drawing/2014/main" id="{99C9BF21-1ADC-495E-A87B-B0265D141AC3}"/>
              </a:ext>
            </a:extLst>
          </p:cNvPr>
          <p:cNvSpPr>
            <a:spLocks noGrp="1"/>
          </p:cNvSpPr>
          <p:nvPr>
            <p:ph type="body" sz="quarter" idx="11"/>
          </p:nvPr>
        </p:nvSpPr>
        <p:spPr>
          <a:xfrm>
            <a:off x="524933" y="6352596"/>
            <a:ext cx="8494702" cy="190966"/>
          </a:xfrm>
        </p:spPr>
        <p:txBody>
          <a:bodyPr/>
          <a:lstStyle/>
          <a:p>
            <a:r>
              <a:rPr lang="en-US" sz="900" b="0" dirty="0">
                <a:solidFill>
                  <a:srgbClr val="000000"/>
                </a:solidFill>
                <a:latin typeface="Arial Narrow" panose="020B0606020202030204" pitchFamily="34" charset="0"/>
              </a:rPr>
              <a:t>Estimated incidence using CDC’s “CD4 Model” SAS code from May 2025; this model rounds numbers to nearest 100 to indicate the model is estimating.</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solidFill>
                  <a:srgbClr val="000000"/>
                </a:solidFill>
                <a:latin typeface="Arial Narrow" panose="020B0606020202030204" pitchFamily="34" charset="0"/>
              </a:rPr>
              <a:t> </a:t>
            </a:r>
          </a:p>
          <a:p>
            <a:r>
              <a:rPr lang="en-US" sz="900" b="0" dirty="0">
                <a:solidFill>
                  <a:srgbClr val="000000"/>
                </a:solidFill>
                <a:latin typeface="Arial Narrow" panose="020B0606020202030204" pitchFamily="34" charset="0"/>
              </a:rPr>
              <a:t>Data Source: enhanced HIV/AIDS Reporting System (</a:t>
            </a:r>
            <a:r>
              <a:rPr lang="en-US" sz="900" b="0" dirty="0" err="1">
                <a:solidFill>
                  <a:srgbClr val="000000"/>
                </a:solidFill>
                <a:latin typeface="Arial Narrow" panose="020B0606020202030204" pitchFamily="34" charset="0"/>
              </a:rPr>
              <a:t>eHARS</a:t>
            </a:r>
            <a:r>
              <a:rPr lang="en-US" sz="900" b="0" dirty="0">
                <a:solidFill>
                  <a:srgbClr val="000000"/>
                </a:solidFill>
                <a:latin typeface="Arial Narrow" panose="020B0606020202030204" pitchFamily="34" charset="0"/>
              </a:rPr>
              <a:t>) (data as of May 2025). </a:t>
            </a:r>
          </a:p>
        </p:txBody>
      </p:sp>
      <p:graphicFrame>
        <p:nvGraphicFramePr>
          <p:cNvPr id="2" name="Content Placeholder 6">
            <a:extLst>
              <a:ext uri="{FF2B5EF4-FFF2-40B4-BE49-F238E27FC236}">
                <a16:creationId xmlns:a16="http://schemas.microsoft.com/office/drawing/2014/main" id="{2BD3A699-1A4C-767E-737E-ABC04432FE2E}"/>
              </a:ext>
            </a:extLst>
          </p:cNvPr>
          <p:cNvGraphicFramePr>
            <a:graphicFrameLocks/>
          </p:cNvGraphicFramePr>
          <p:nvPr>
            <p:extLst>
              <p:ext uri="{D42A27DB-BD31-4B8C-83A1-F6EECF244321}">
                <p14:modId xmlns:p14="http://schemas.microsoft.com/office/powerpoint/2010/main" val="1427763753"/>
              </p:ext>
            </p:extLst>
          </p:nvPr>
        </p:nvGraphicFramePr>
        <p:xfrm>
          <a:off x="524932" y="1542065"/>
          <a:ext cx="7886700" cy="44939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6157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Newly Diagnosed HIV among Adult and Adolescents (13 years and older) by Gender*, 2000-2024</a:t>
            </a:r>
          </a:p>
        </p:txBody>
      </p:sp>
      <p:graphicFrame>
        <p:nvGraphicFramePr>
          <p:cNvPr id="6" name="Content Placeholder 3">
            <a:extLst>
              <a:ext uri="{FF2B5EF4-FFF2-40B4-BE49-F238E27FC236}">
                <a16:creationId xmlns:a16="http://schemas.microsoft.com/office/drawing/2014/main" id="{3F347FA7-4213-453E-85F5-0D480133B6C4}"/>
              </a:ext>
            </a:extLst>
          </p:cNvPr>
          <p:cNvGraphicFramePr>
            <a:graphicFrameLocks/>
          </p:cNvGraphicFramePr>
          <p:nvPr>
            <p:extLst>
              <p:ext uri="{D42A27DB-BD31-4B8C-83A1-F6EECF244321}">
                <p14:modId xmlns:p14="http://schemas.microsoft.com/office/powerpoint/2010/main" val="2214230950"/>
              </p:ext>
            </p:extLst>
          </p:nvPr>
        </p:nvGraphicFramePr>
        <p:xfrm>
          <a:off x="394548" y="1881554"/>
          <a:ext cx="8354904" cy="401632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58B7AFEF-6B0D-4031-AACA-027BFBD3EBEC}"/>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a:t>
            </a:r>
          </a:p>
          <a:p>
            <a:r>
              <a:rPr lang="en-US" sz="900" b="0" dirty="0">
                <a:solidFill>
                  <a:srgbClr val="000000"/>
                </a:solidFill>
                <a:latin typeface="Arial Narrow" panose="020B0606020202030204" pitchFamily="34" charset="0"/>
              </a:rPr>
              <a:t>*</a:t>
            </a:r>
            <a:r>
              <a:rPr lang="en-US" sz="900" b="0" dirty="0">
                <a:effectLst/>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sp>
        <p:nvSpPr>
          <p:cNvPr id="4" name="TextBox 1">
            <a:extLst>
              <a:ext uri="{FF2B5EF4-FFF2-40B4-BE49-F238E27FC236}">
                <a16:creationId xmlns:a16="http://schemas.microsoft.com/office/drawing/2014/main" id="{56110D69-D095-0F8A-5240-8B58F94ED34F}"/>
              </a:ext>
            </a:extLst>
          </p:cNvPr>
          <p:cNvSpPr txBox="1"/>
          <p:nvPr/>
        </p:nvSpPr>
        <p:spPr>
          <a:xfrm>
            <a:off x="8161217" y="3889717"/>
            <a:ext cx="685771" cy="2421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latin typeface="Arial" panose="020B0604020202020204" pitchFamily="34" charset="0"/>
                <a:cs typeface="Arial" panose="020B0604020202020204" pitchFamily="34" charset="0"/>
              </a:rPr>
              <a:t>1,123</a:t>
            </a:r>
            <a:endParaRPr lang="en-US" sz="1400" b="1" i="0" dirty="0">
              <a:latin typeface="Arial" panose="020B0604020202020204" pitchFamily="34" charset="0"/>
              <a:cs typeface="Arial" panose="020B0604020202020204" pitchFamily="34" charset="0"/>
            </a:endParaRPr>
          </a:p>
        </p:txBody>
      </p:sp>
      <p:sp>
        <p:nvSpPr>
          <p:cNvPr id="5" name="TextBox 1">
            <a:extLst>
              <a:ext uri="{FF2B5EF4-FFF2-40B4-BE49-F238E27FC236}">
                <a16:creationId xmlns:a16="http://schemas.microsoft.com/office/drawing/2014/main" id="{56110D69-D095-0F8A-5240-8B58F94ED34F}"/>
              </a:ext>
            </a:extLst>
          </p:cNvPr>
          <p:cNvSpPr txBox="1"/>
          <p:nvPr/>
        </p:nvSpPr>
        <p:spPr>
          <a:xfrm>
            <a:off x="8112449" y="4897020"/>
            <a:ext cx="685771" cy="2421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latin typeface="Arial" panose="020B0604020202020204" pitchFamily="34" charset="0"/>
                <a:cs typeface="Arial" panose="020B0604020202020204" pitchFamily="34" charset="0"/>
              </a:rPr>
              <a:t>229</a:t>
            </a:r>
            <a:endParaRPr lang="en-US" sz="14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1864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3" y="604888"/>
            <a:ext cx="8619067" cy="548640"/>
          </a:xfrm>
        </p:spPr>
        <p:txBody>
          <a:bodyPr/>
          <a:lstStyle/>
          <a:p>
            <a:r>
              <a:rPr lang="en-US" dirty="0"/>
              <a:t>Gender Distribution* of Newly Diagnosed HIV among Adult/Adolescent (13 years and older), 2024</a:t>
            </a:r>
          </a:p>
        </p:txBody>
      </p:sp>
      <p:graphicFrame>
        <p:nvGraphicFramePr>
          <p:cNvPr id="5" name="Chart Placeholder 3">
            <a:extLst>
              <a:ext uri="{FF2B5EF4-FFF2-40B4-BE49-F238E27FC236}">
                <a16:creationId xmlns:a16="http://schemas.microsoft.com/office/drawing/2014/main" id="{37392490-314D-4C0D-BDF9-90EB10A0BAB2}"/>
              </a:ext>
            </a:extLst>
          </p:cNvPr>
          <p:cNvGraphicFramePr>
            <a:graphicFrameLocks/>
          </p:cNvGraphicFramePr>
          <p:nvPr>
            <p:extLst>
              <p:ext uri="{D42A27DB-BD31-4B8C-83A1-F6EECF244321}">
                <p14:modId xmlns:p14="http://schemas.microsoft.com/office/powerpoint/2010/main" val="3058236338"/>
              </p:ext>
            </p:extLst>
          </p:nvPr>
        </p:nvGraphicFramePr>
        <p:xfrm>
          <a:off x="833613" y="1939531"/>
          <a:ext cx="7638576" cy="395372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4B225D2A-3984-4AE6-8813-334380E51FE3}"/>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effectLst/>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2870336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sz="2400" dirty="0"/>
              <a:t>Gender Distribution* of Newly Diagnosed HIV among Adult/Adolescent (13 years and older), 2020-2024</a:t>
            </a:r>
          </a:p>
        </p:txBody>
      </p:sp>
      <p:sp>
        <p:nvSpPr>
          <p:cNvPr id="7" name="Text Placeholder 3">
            <a:extLst>
              <a:ext uri="{FF2B5EF4-FFF2-40B4-BE49-F238E27FC236}">
                <a16:creationId xmlns:a16="http://schemas.microsoft.com/office/drawing/2014/main" id="{4B225D2A-3984-4AE6-8813-334380E51FE3}"/>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r>
              <a:rPr lang="en-US" sz="900" b="0" dirty="0">
                <a:solidFill>
                  <a:srgbClr val="000000"/>
                </a:solidFill>
                <a:latin typeface="Arial Narrow" panose="020B0606020202030204" pitchFamily="34" charset="0"/>
              </a:rPr>
              <a:t> </a:t>
            </a:r>
          </a:p>
          <a:p>
            <a:r>
              <a:rPr lang="en-US" sz="900" b="0" dirty="0">
                <a:solidFill>
                  <a:srgbClr val="000000"/>
                </a:solidFill>
                <a:latin typeface="Arial Narrow" panose="020B0606020202030204" pitchFamily="34" charset="0"/>
              </a:rPr>
              <a:t>*</a:t>
            </a:r>
            <a:r>
              <a:rPr lang="en-US" sz="900" b="0" dirty="0">
                <a:effectLst/>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and completeness is improving over time; this may contribute to the appearance of an increase.. </a:t>
            </a:r>
            <a:endParaRPr lang="en-US" sz="900" b="0" dirty="0">
              <a:solidFill>
                <a:srgbClr val="000000"/>
              </a:solidFill>
              <a:latin typeface="Arial Narrow" panose="020B0606020202030204" pitchFamily="34" charset="0"/>
            </a:endParaRPr>
          </a:p>
          <a:p>
            <a:r>
              <a:rPr lang="en-US" sz="900" b="0" dirty="0">
                <a:solidFill>
                  <a:srgbClr val="000000"/>
                </a:solidFill>
                <a:latin typeface="Arial Narrow" panose="020B0606020202030204" pitchFamily="34" charset="0"/>
              </a:rPr>
              <a:t>Data Source: enhanced HIV/AIDS Reporting System (eHARS) (data as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of July 2025). </a:t>
            </a:r>
            <a:endParaRPr lang="en-US" sz="900" b="0" dirty="0">
              <a:solidFill>
                <a:srgbClr val="000000"/>
              </a:solidFill>
              <a:latin typeface="Arial Narrow" panose="020B0606020202030204" pitchFamily="34" charset="0"/>
            </a:endParaRPr>
          </a:p>
        </p:txBody>
      </p:sp>
      <p:graphicFrame>
        <p:nvGraphicFramePr>
          <p:cNvPr id="6" name="Chart 5">
            <a:extLst>
              <a:ext uri="{FF2B5EF4-FFF2-40B4-BE49-F238E27FC236}">
                <a16:creationId xmlns:a16="http://schemas.microsoft.com/office/drawing/2014/main" id="{6B23005C-A5B4-4195-8301-D6AFE659F28B}"/>
              </a:ext>
            </a:extLst>
          </p:cNvPr>
          <p:cNvGraphicFramePr/>
          <p:nvPr>
            <p:extLst>
              <p:ext uri="{D42A27DB-BD31-4B8C-83A1-F6EECF244321}">
                <p14:modId xmlns:p14="http://schemas.microsoft.com/office/powerpoint/2010/main" val="2152457935"/>
              </p:ext>
            </p:extLst>
          </p:nvPr>
        </p:nvGraphicFramePr>
        <p:xfrm>
          <a:off x="524931" y="1746608"/>
          <a:ext cx="8269748" cy="41199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0117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F818A8-73F5-451B-BB48-FABC00364C4E}"/>
              </a:ext>
            </a:extLst>
          </p:cNvPr>
          <p:cNvSpPr>
            <a:spLocks noGrp="1"/>
          </p:cNvSpPr>
          <p:nvPr>
            <p:ph type="title"/>
          </p:nvPr>
        </p:nvSpPr>
        <p:spPr>
          <a:xfrm>
            <a:off x="524932" y="676808"/>
            <a:ext cx="8619067" cy="548640"/>
          </a:xfrm>
        </p:spPr>
        <p:txBody>
          <a:bodyPr/>
          <a:lstStyle/>
          <a:p>
            <a:r>
              <a:rPr lang="en-US" dirty="0"/>
              <a:t>Newly Diagnosed HIV Rates among Adult/Adolescent (13 years and older) by Gender*, 2020-2024</a:t>
            </a:r>
          </a:p>
        </p:txBody>
      </p:sp>
      <p:graphicFrame>
        <p:nvGraphicFramePr>
          <p:cNvPr id="6" name="Content Placeholder 3">
            <a:extLst>
              <a:ext uri="{FF2B5EF4-FFF2-40B4-BE49-F238E27FC236}">
                <a16:creationId xmlns:a16="http://schemas.microsoft.com/office/drawing/2014/main" id="{4C2D1F26-A0F9-444E-A635-8A116DA902CC}"/>
              </a:ext>
            </a:extLst>
          </p:cNvPr>
          <p:cNvGraphicFramePr>
            <a:graphicFrameLocks/>
          </p:cNvGraphicFramePr>
          <p:nvPr>
            <p:extLst>
              <p:ext uri="{D42A27DB-BD31-4B8C-83A1-F6EECF244321}">
                <p14:modId xmlns:p14="http://schemas.microsoft.com/office/powerpoint/2010/main" val="438463083"/>
              </p:ext>
            </p:extLst>
          </p:nvPr>
        </p:nvGraphicFramePr>
        <p:xfrm>
          <a:off x="524932" y="1845585"/>
          <a:ext cx="8494701" cy="422972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3">
            <a:extLst>
              <a:ext uri="{FF2B5EF4-FFF2-40B4-BE49-F238E27FC236}">
                <a16:creationId xmlns:a16="http://schemas.microsoft.com/office/drawing/2014/main" id="{70E22708-D77B-439F-861A-C400140DAAB7}"/>
              </a:ext>
            </a:extLst>
          </p:cNvPr>
          <p:cNvSpPr>
            <a:spLocks noGrp="1"/>
          </p:cNvSpPr>
          <p:nvPr>
            <p:ph type="body" sz="quarter" idx="11"/>
          </p:nvPr>
        </p:nvSpPr>
        <p:spPr>
          <a:xfrm>
            <a:off x="524933" y="6388692"/>
            <a:ext cx="8494702" cy="190966"/>
          </a:xfrm>
        </p:spPr>
        <p:txBody>
          <a:bodyPr/>
          <a:lstStyle/>
          <a:p>
            <a:r>
              <a:rPr lang="en-US" sz="900" b="0" dirty="0">
                <a:solidFill>
                  <a:srgbClr val="000000"/>
                </a:solidFill>
                <a:latin typeface="Arial Narrow" panose="020B0606020202030204" pitchFamily="34" charset="0"/>
              </a:rPr>
              <a:t>^</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Note: 2020 data should be treated with caution due to reduced availability  of testing caused by the COVID-19 pandemic. </a:t>
            </a:r>
          </a:p>
          <a:p>
            <a:r>
              <a:rPr lang="en-US" sz="900" b="0" dirty="0">
                <a:solidFill>
                  <a:srgbClr val="000000"/>
                </a:solidFill>
                <a:latin typeface="Arial Narrow" panose="020B0606020202030204" pitchFamily="34" charset="0"/>
              </a:rPr>
              <a:t>*</a:t>
            </a:r>
            <a:r>
              <a:rPr lang="en-US" sz="900" b="0" dirty="0">
                <a:latin typeface="Arial Narrow" panose="020B0606020202030204" pitchFamily="34" charset="0"/>
                <a:ea typeface="Calibri" panose="020F0502020204030204" pitchFamily="34" charset="0"/>
                <a:cs typeface="Times New Roman" panose="02020603050405020304" pitchFamily="18" charset="0"/>
              </a:rPr>
              <a:t>Transgender status is based on self-report; for exposure category, transgender people are classified by their recorded binary gender. Due to historical and current stigma, the total number of transgender people is likely to be an underestimation. This variable was not routinely captured until 2015 in our surveillance system. </a:t>
            </a:r>
            <a:endPar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endParaRPr>
          </a:p>
          <a:p>
            <a:r>
              <a:rPr lang="en-US" sz="900" b="0" dirty="0">
                <a:solidFill>
                  <a:srgbClr val="000000"/>
                </a:solidFill>
                <a:latin typeface="Arial Narrow" panose="020B0606020202030204" pitchFamily="34" charset="0"/>
              </a:rPr>
              <a:t>Data Source: enhanced HIV/AIDS Reporting System (eHARS) (data as of July 2025) and </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North Carolina Engagement in Care Database for HIV Outreach (NC ECHO) (data as July 2025). </a:t>
            </a:r>
            <a:endParaRPr lang="en-US" sz="900" b="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562661237"/>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32800</TotalTime>
  <Words>4941</Words>
  <Application>Microsoft Office PowerPoint</Application>
  <PresentationFormat>On-screen Show (4:3)</PresentationFormat>
  <Paragraphs>375</Paragraphs>
  <Slides>45</Slides>
  <Notes>25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45</vt:i4>
      </vt:variant>
    </vt:vector>
  </HeadingPairs>
  <TitlesOfParts>
    <vt:vector size="57" baseType="lpstr">
      <vt:lpstr>Arial</vt:lpstr>
      <vt:lpstr>Arial Narrow</vt:lpstr>
      <vt:lpstr>Calibri</vt:lpstr>
      <vt:lpstr>Candara</vt:lpstr>
      <vt:lpstr>Corbel</vt:lpstr>
      <vt:lpstr>Franklin Gothic Demi Cond</vt:lpstr>
      <vt:lpstr>Franklin Gothic Medium</vt:lpstr>
      <vt:lpstr>Franklin Gothic Medium Cond</vt:lpstr>
      <vt:lpstr>Gotham Bold</vt:lpstr>
      <vt:lpstr>Gotham Light</vt:lpstr>
      <vt:lpstr>Helvetica</vt:lpstr>
      <vt:lpstr>3_Office Theme</vt:lpstr>
      <vt:lpstr>PowerPoint Presentation</vt:lpstr>
      <vt:lpstr>HIV in North Carolina</vt:lpstr>
      <vt:lpstr>North Carolina HIV Rates by Year of Diagnosis, 2000-2024</vt:lpstr>
      <vt:lpstr>Age Distribution of People Diagnosed with HIV and Living in NC* by Gender** in 2024</vt:lpstr>
      <vt:lpstr>Estimated HIV Incidence in NC, 2010-2023^</vt:lpstr>
      <vt:lpstr>Newly Diagnosed HIV among Adult and Adolescents (13 years and older) by Gender*, 2000-2024</vt:lpstr>
      <vt:lpstr>Gender Distribution* of Newly Diagnosed HIV among Adult/Adolescent (13 years and older), 2024</vt:lpstr>
      <vt:lpstr>Gender Distribution* of Newly Diagnosed HIV among Adult/Adolescent (13 years and older), 2020-2024</vt:lpstr>
      <vt:lpstr>Newly Diagnosed HIV Rates among Adult/Adolescent (13 years and older) by Gender*, 2020-2024</vt:lpstr>
      <vt:lpstr>Age Distribution of Newly Diagnosed HIV among Adult/Adolescent (13 years and older) by Gender*, 2007</vt:lpstr>
      <vt:lpstr>Age Distribution of Newly Diagnosed HIV among Adult/Adolescent (13 years and older) by Gender*, 2012</vt:lpstr>
      <vt:lpstr>Age Distribution of Newly Diagnosed HIV among Adult/Adolescent (13 years and older) by Gender*, 2024</vt:lpstr>
      <vt:lpstr>PowerPoint Presentation</vt:lpstr>
      <vt:lpstr>PowerPoint Presentation</vt:lpstr>
      <vt:lpstr>PowerPoint Presentation</vt:lpstr>
      <vt:lpstr>Newly Diagnosed HIV Rates among Adult/Adolescent (13 years and older) by Race/Ethnicity, 2020-2024</vt:lpstr>
      <vt:lpstr>Newly Diagnosed HIV Rates by County, 2024</vt:lpstr>
      <vt:lpstr>HIV Exposure (Hierarchical Risk)</vt:lpstr>
      <vt:lpstr>Newly Diagnosed HIV Hierarchical Risk^^ among Adults and Adolescents in NC 2020-2024</vt:lpstr>
      <vt:lpstr>Newly Diagnosed HIV Hierarchical Risk^^ (Redistributed*) among Adults and Adolescents in NC, 2024</vt:lpstr>
      <vt:lpstr>Proportion of Newly Diagnosed HIV Hierarchical Risk^^ (Redistributed*) among Adults and Adolescents in NC, 2020-2024</vt:lpstr>
      <vt:lpstr>Estimated HIV Infection Rates among Newly Diagnosed Adult and Adolescents (13 years and older) Gay and Bisexual Men and Other Men who have Sex with Other Men^ in North Carolina 2024</vt:lpstr>
      <vt:lpstr>Estimated HIV Infection Rates among Newly Diagnosed Adult and Adolescents (13 years and older) Heterosexual Men^ in North Carolina 2024</vt:lpstr>
      <vt:lpstr>HIV Infection Rates among Newly Diagnosed Adult and Adolescents (13 years and older) Heterosexual Women^ in North Carolina 2024 </vt:lpstr>
      <vt:lpstr>Late Diagnosis of HIV (HIV and AIDS within 6 months)</vt:lpstr>
      <vt:lpstr>Rate of Late Diagnoses of HIV by Gender, 2010-2024</vt:lpstr>
      <vt:lpstr>Proportion of Late Diagnosed HIV by Gender and Race/Ethnicity, 2024</vt:lpstr>
      <vt:lpstr>HIV Comorbidities </vt:lpstr>
      <vt:lpstr>People with Syphilis also Living with HIV </vt:lpstr>
      <vt:lpstr>People with Early Syphilis^ also Living with HIV^^ by Gender, 2001-2024</vt:lpstr>
      <vt:lpstr>People with Early Syphilis^ also Living with HIV^^ by Race 2020-2024</vt:lpstr>
      <vt:lpstr>People with Early Syphilis^ also Living with HIV^^ by Ethnicity 2020-2024</vt:lpstr>
      <vt:lpstr>People with Gonorrhea also Living with HIV </vt:lpstr>
      <vt:lpstr>People with Gonorrhea also Living with HIV^^ by Gender, 2014-2024 </vt:lpstr>
      <vt:lpstr>People with Gonorrhea also Living with HIV^^ by Race 2020-2024</vt:lpstr>
      <vt:lpstr>People with Gonorrhea also Living with HIV^^ by Ethnicity 2020-2024</vt:lpstr>
      <vt:lpstr>Hepatitis Coinfection with HIV </vt:lpstr>
      <vt:lpstr>Conquering the Syndemic: The Impact of HCV, HIV, and Opioid Overdoses in North Carolina</vt:lpstr>
      <vt:lpstr>2024 HIV/Hepatitis B/Hepatitis C Coinfection</vt:lpstr>
      <vt:lpstr>North Carolina HIV Continuum of Care </vt:lpstr>
      <vt:lpstr>North Carolina HIV Continuum of Care 2024, Estimated Incidence Denominator</vt:lpstr>
      <vt:lpstr>Upside Down HIV Continuum of Care 2024</vt:lpstr>
      <vt:lpstr>HIV Continuum of Care: North Carolina (2024) and the United States (2022)</vt:lpstr>
      <vt:lpstr>2024 North Carolina Newly Diagnosed HIV Continuum of Care</vt:lpstr>
      <vt:lpstr>90-90-90 Status in 2024: North Carolina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Swankie, Taylor A</cp:lastModifiedBy>
  <cp:revision>683</cp:revision>
  <cp:lastPrinted>2018-03-22T13:26:44Z</cp:lastPrinted>
  <dcterms:created xsi:type="dcterms:W3CDTF">2015-07-07T20:02:11Z</dcterms:created>
  <dcterms:modified xsi:type="dcterms:W3CDTF">2025-10-14T14:32:08Z</dcterms:modified>
</cp:coreProperties>
</file>