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86" r:id="rId2"/>
    <p:sldId id="487" r:id="rId3"/>
    <p:sldId id="489" r:id="rId4"/>
    <p:sldId id="490" r:id="rId5"/>
    <p:sldId id="491" r:id="rId6"/>
    <p:sldId id="522" r:id="rId7"/>
    <p:sldId id="523" r:id="rId8"/>
    <p:sldId id="524" r:id="rId9"/>
    <p:sldId id="525" r:id="rId10"/>
    <p:sldId id="52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BB349A-3F65-4405-A77A-E191F058254A}" name="Swankie, Taylor A" initials="TS" userId="S::taylor.swankie@dhhs.nc.gov::876eb074-cc7d-47ba-b366-b5a65f1db720" providerId="AD"/>
  <p188:author id="{552E52B3-6741-3030-F80A-00B5D55D32E2}" name="McKeithen, Mary Catharine" initials="MMC" userId="S::marycatharine.mckeithen@dhhs.nc.gov::6350e9b6-9eea-478c-85c1-9676ca269e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ams, Nicole" initials="AN" lastIdx="4" clrIdx="0">
    <p:extLst>
      <p:ext uri="{19B8F6BF-5375-455C-9EA6-DF929625EA0E}">
        <p15:presenceInfo xmlns:p15="http://schemas.microsoft.com/office/powerpoint/2012/main" userId="S::nicole.d.adams@dhhs.nc.gov::b35b702c-a4cc-46c2-9529-4cd74a31c3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864221833381939"/>
          <c:y val="8.3901702245466878E-2"/>
          <c:w val="0.79185877806940785"/>
          <c:h val="0.808459768672434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522358"/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522358"/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23C5-4638-BF5B-6DBAB7D3D11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3C5-4638-BF5B-6DBAB7D3D11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3C5-4638-BF5B-6DBAB7D3D11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C5-4638-BF5B-6DBAB7D3D11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C5-4638-BF5B-6DBAB7D3D11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C5-4638-BF5B-6DBAB7D3D11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3C5-4638-BF5B-6DBAB7D3D11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C5-4638-BF5B-6DBAB7D3D11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3C5-4638-BF5B-6DBAB7D3D11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C5-4638-BF5B-6DBAB7D3D11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3C5-4638-BF5B-6DBAB7D3D11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C5-4638-BF5B-6DBAB7D3D11A}"/>
                </c:ext>
              </c:extLst>
            </c:dLbl>
            <c:dLbl>
              <c:idx val="10"/>
              <c:layout>
                <c:manualLayout>
                  <c:x val="6.1728395061728392E-2"/>
                  <c:y val="-0.1856639129125252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F8-4621-ABF1-CA06F4D5410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 i="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Sheet1!$B$4:$B$14</c:f>
              <c:numCache>
                <c:formatCode>#,##0</c:formatCode>
                <c:ptCount val="11"/>
                <c:pt idx="0">
                  <c:v>37584</c:v>
                </c:pt>
                <c:pt idx="1">
                  <c:v>39798</c:v>
                </c:pt>
                <c:pt idx="2">
                  <c:v>41209</c:v>
                </c:pt>
                <c:pt idx="3" formatCode="General">
                  <c:v>43627</c:v>
                </c:pt>
                <c:pt idx="4" formatCode="General">
                  <c:v>45558</c:v>
                </c:pt>
                <c:pt idx="5" formatCode="########0">
                  <c:v>47835</c:v>
                </c:pt>
                <c:pt idx="6" formatCode="########0">
                  <c:v>43616</c:v>
                </c:pt>
                <c:pt idx="7" formatCode="########0">
                  <c:v>43409</c:v>
                </c:pt>
                <c:pt idx="8" formatCode="########0">
                  <c:v>42691</c:v>
                </c:pt>
                <c:pt idx="9">
                  <c:v>43108</c:v>
                </c:pt>
                <c:pt idx="10">
                  <c:v>40747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3C5-4638-BF5B-6DBAB7D3D1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558ED5"/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  <c:spPr>
              <a:solidFill>
                <a:srgbClr val="558ED5"/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12-23C5-4638-BF5B-6DBAB7D3D11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23C5-4638-BF5B-6DBAB7D3D11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3C5-4638-BF5B-6DBAB7D3D11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3C5-4638-BF5B-6DBAB7D3D11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3C5-4638-BF5B-6DBAB7D3D11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3C5-4638-BF5B-6DBAB7D3D11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3C5-4638-BF5B-6DBAB7D3D11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3C5-4638-BF5B-6DBAB7D3D11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3C5-4638-BF5B-6DBAB7D3D11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3C5-4638-BF5B-6DBAB7D3D11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3C5-4638-BF5B-6DBAB7D3D11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C5-4638-BF5B-6DBAB7D3D11A}"/>
                </c:ext>
              </c:extLst>
            </c:dLbl>
            <c:dLbl>
              <c:idx val="10"/>
              <c:layout>
                <c:manualLayout>
                  <c:x val="6.3271604938271497E-2"/>
                  <c:y val="-6.26235962307990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C43-49C5-A2E8-56B52B896F2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 i="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Sheet1!$C$4:$C$14</c:f>
              <c:numCache>
                <c:formatCode>#,##0</c:formatCode>
                <c:ptCount val="11"/>
                <c:pt idx="0">
                  <c:v>12388</c:v>
                </c:pt>
                <c:pt idx="1">
                  <c:v>14590</c:v>
                </c:pt>
                <c:pt idx="2">
                  <c:v>16963</c:v>
                </c:pt>
                <c:pt idx="3" formatCode="General">
                  <c:v>19330</c:v>
                </c:pt>
                <c:pt idx="4" formatCode="General">
                  <c:v>21154</c:v>
                </c:pt>
                <c:pt idx="5" formatCode="########0">
                  <c:v>23546</c:v>
                </c:pt>
                <c:pt idx="6" formatCode="########0">
                  <c:v>20872</c:v>
                </c:pt>
                <c:pt idx="7" formatCode="########0">
                  <c:v>21741</c:v>
                </c:pt>
                <c:pt idx="8" formatCode="########0">
                  <c:v>21978</c:v>
                </c:pt>
                <c:pt idx="9" formatCode="########0">
                  <c:v>22811</c:v>
                </c:pt>
                <c:pt idx="10">
                  <c:v>21263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23C5-4638-BF5B-6DBAB7D3D11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47260416"/>
        <c:axId val="47262336"/>
      </c:barChart>
      <c:catAx>
        <c:axId val="47260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Year of Diagnosis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47262336"/>
        <c:crosses val="autoZero"/>
        <c:auto val="1"/>
        <c:lblAlgn val="ctr"/>
        <c:lblOffset val="100"/>
        <c:noMultiLvlLbl val="0"/>
      </c:catAx>
      <c:valAx>
        <c:axId val="472623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Cases</a:t>
                </a:r>
              </a:p>
            </c:rich>
          </c:tx>
          <c:layout>
            <c:manualLayout>
              <c:xMode val="edge"/>
              <c:yMode val="edge"/>
              <c:x val="8.214858559346748E-3"/>
              <c:y val="0.29106380233333767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crossAx val="472604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355276536378898E-2"/>
          <c:y val="0.10101717579220157"/>
          <c:w val="0.88133955477787485"/>
          <c:h val="0.77352024309522638"/>
        </c:manualLayout>
      </c:layout>
      <c:lineChart>
        <c:grouping val="standar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NC Women</c:v>
                </c:pt>
              </c:strCache>
            </c:strRef>
          </c:tx>
          <c:spPr>
            <a:ln w="44450">
              <a:solidFill>
                <a:srgbClr val="522358"/>
              </a:solidFill>
            </a:ln>
          </c:spPr>
          <c:marker>
            <c:symbol val="none"/>
          </c:marker>
          <c:dPt>
            <c:idx val="4"/>
            <c:bubble3D val="0"/>
            <c:spPr>
              <a:ln w="44450">
                <a:solidFill>
                  <a:srgbClr val="522358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5-C2DA-4FE0-9960-1C275DB6F3A3}"/>
              </c:ext>
            </c:extLst>
          </c:dPt>
          <c:dPt>
            <c:idx val="6"/>
            <c:bubble3D val="0"/>
            <c:spPr>
              <a:ln w="44450">
                <a:solidFill>
                  <a:srgbClr val="522358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C2DA-4FE0-9960-1C275DB6F3A3}"/>
              </c:ext>
            </c:extLst>
          </c:dPt>
          <c:dPt>
            <c:idx val="7"/>
            <c:bubble3D val="0"/>
            <c:spPr>
              <a:ln w="44450" cap="rnd">
                <a:solidFill>
                  <a:srgbClr val="522358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EE75-45DA-86B1-BF5A39CFAFE6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DA-4FE0-9960-1C275DB6F3A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DA-4FE0-9960-1C275DB6F3A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DA-4FE0-9960-1C275DB6F3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2DA-4FE0-9960-1C275DB6F3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2DA-4FE0-9960-1C275DB6F3A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2DA-4FE0-9960-1C275DB6F3A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2DA-4FE0-9960-1C275DB6F3A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75-45DA-86B1-BF5A39CFAFE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E345-41CF-9048-5B29E4474E5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145-49FC-B80C-532007E6A9F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2E3-45F7-86BE-35B4B101FE5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2E3-45F7-86BE-35B4B101FE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763.2</c:v>
                </c:pt>
                <c:pt idx="1">
                  <c:v>746.9</c:v>
                </c:pt>
                <c:pt idx="2">
                  <c:v>737.3</c:v>
                </c:pt>
                <c:pt idx="3">
                  <c:v>773.1</c:v>
                </c:pt>
                <c:pt idx="4">
                  <c:v>790.6</c:v>
                </c:pt>
                <c:pt idx="5">
                  <c:v>827.1</c:v>
                </c:pt>
                <c:pt idx="6">
                  <c:v>853.8</c:v>
                </c:pt>
                <c:pt idx="7" formatCode="####0.0">
                  <c:v>886.85896930802403</c:v>
                </c:pt>
                <c:pt idx="8" formatCode="####0.0">
                  <c:v>818.6</c:v>
                </c:pt>
                <c:pt idx="9" formatCode="####0.0">
                  <c:v>804.3</c:v>
                </c:pt>
                <c:pt idx="10" formatCode="####0.0">
                  <c:v>781</c:v>
                </c:pt>
                <c:pt idx="11" formatCode="####0.0">
                  <c:v>778.3</c:v>
                </c:pt>
                <c:pt idx="12">
                  <c:v>735.6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18-C2DA-4FE0-9960-1C275DB6F3A3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NC Men</c:v>
                </c:pt>
              </c:strCache>
            </c:strRef>
          </c:tx>
          <c:spPr>
            <a:ln w="44450">
              <a:solidFill>
                <a:srgbClr val="558ED5"/>
              </a:solidFill>
            </a:ln>
          </c:spPr>
          <c:marker>
            <c:symbol val="none"/>
          </c:marker>
          <c:dPt>
            <c:idx val="4"/>
            <c:bubble3D val="0"/>
            <c:spPr>
              <a:ln w="44450">
                <a:solidFill>
                  <a:srgbClr val="558ED5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F-C2DA-4FE0-9960-1C275DB6F3A3}"/>
              </c:ext>
            </c:extLst>
          </c:dPt>
          <c:dPt>
            <c:idx val="6"/>
            <c:bubble3D val="0"/>
            <c:spPr>
              <a:ln w="44450">
                <a:solidFill>
                  <a:srgbClr val="558ED5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21-C2DA-4FE0-9960-1C275DB6F3A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2DA-4FE0-9960-1C275DB6F3A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2DA-4FE0-9960-1C275DB6F3A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2DA-4FE0-9960-1C275DB6F3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2DA-4FE0-9960-1C275DB6F3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2DA-4FE0-9960-1C275DB6F3A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2DA-4FE0-9960-1C275DB6F3A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C2DA-4FE0-9960-1C275DB6F3A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75-45DA-86B1-BF5A39CFAFE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E345-41CF-9048-5B29E4474E5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145-49FC-B80C-532007E6A9F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2E3-45F7-86BE-35B4B101FE5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2E3-45F7-86BE-35B4B101FE55}"/>
                </c:ext>
              </c:extLst>
            </c:dLbl>
            <c:dLbl>
              <c:idx val="12"/>
              <c:layout>
                <c:manualLayout>
                  <c:x val="-8.5069748225917331E-3"/>
                  <c:y val="-1.9384296087739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2E3-45F7-86BE-35B4B101FE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237.3</c:v>
                </c:pt>
                <c:pt idx="1">
                  <c:v>239.8</c:v>
                </c:pt>
                <c:pt idx="2">
                  <c:v>256.2</c:v>
                </c:pt>
                <c:pt idx="3">
                  <c:v>298.60000000000002</c:v>
                </c:pt>
                <c:pt idx="4">
                  <c:v>343.3</c:v>
                </c:pt>
                <c:pt idx="5">
                  <c:v>386.5</c:v>
                </c:pt>
                <c:pt idx="6">
                  <c:v>418.4</c:v>
                </c:pt>
                <c:pt idx="7" formatCode="####0.0">
                  <c:v>460.99667771484599</c:v>
                </c:pt>
                <c:pt idx="8" formatCode="####0.0">
                  <c:v>408.3</c:v>
                </c:pt>
                <c:pt idx="9" formatCode="####0.0">
                  <c:v>420.5</c:v>
                </c:pt>
                <c:pt idx="10" formatCode="####0.0">
                  <c:v>420.3</c:v>
                </c:pt>
                <c:pt idx="11" formatCode="####0.0">
                  <c:v>430.7</c:v>
                </c:pt>
                <c:pt idx="12">
                  <c:v>401.5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22-C2DA-4FE0-9960-1C275DB6F3A3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US Total Women</c:v>
                </c:pt>
              </c:strCache>
            </c:strRef>
          </c:tx>
          <c:spPr>
            <a:ln w="44450">
              <a:solidFill>
                <a:srgbClr val="522358">
                  <a:alpha val="45882"/>
                </a:srgbClr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345-41CF-9048-5B29E4474E5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E345-41CF-9048-5B29E4474E5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E345-41CF-9048-5B29E4474E5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E345-41CF-9048-5B29E4474E5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E345-41CF-9048-5B29E4474E5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E345-41CF-9048-5B29E4474E5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E345-41CF-9048-5B29E4474E5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4C-4FFF-9022-9024A7A6305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145-49FC-B80C-532007E6A9F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2E3-45F7-86BE-35B4B101FE55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E3-45F7-86BE-35B4B101FE5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2E3-45F7-86BE-35B4B101FE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638.70000000000005</c:v>
                </c:pt>
                <c:pt idx="1">
                  <c:v>619</c:v>
                </c:pt>
                <c:pt idx="2">
                  <c:v>621.6</c:v>
                </c:pt>
                <c:pt idx="3">
                  <c:v>640.4</c:v>
                </c:pt>
                <c:pt idx="4">
                  <c:v>653.9</c:v>
                </c:pt>
                <c:pt idx="5">
                  <c:v>682.1</c:v>
                </c:pt>
                <c:pt idx="6">
                  <c:v>689.6</c:v>
                </c:pt>
                <c:pt idx="7">
                  <c:v>696.6</c:v>
                </c:pt>
                <c:pt idx="8">
                  <c:v>614.1</c:v>
                </c:pt>
                <c:pt idx="9">
                  <c:v>628.79999999999995</c:v>
                </c:pt>
                <c:pt idx="10">
                  <c:v>621.20000000000005</c:v>
                </c:pt>
                <c:pt idx="11">
                  <c:v>610.70000000000005</c:v>
                </c:pt>
                <c:pt idx="12">
                  <c:v>549.5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2D-C2DA-4FE0-9960-1C275DB6F3A3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US Total Men</c:v>
                </c:pt>
              </c:strCache>
            </c:strRef>
          </c:tx>
          <c:spPr>
            <a:ln w="44450">
              <a:solidFill>
                <a:srgbClr val="558ED5">
                  <a:alpha val="62000"/>
                </a:srgbClr>
              </a:solidFill>
              <a:prstDash val="sysDot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345-41CF-9048-5B29E4474E5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345-41CF-9048-5B29E4474E5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345-41CF-9048-5B29E4474E5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345-41CF-9048-5B29E4474E5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345-41CF-9048-5B29E4474E5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345-41CF-9048-5B29E4474E5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345-41CF-9048-5B29E4474E5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4C-4FFF-9022-9024A7A6305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345-41CF-9048-5B29E4474E5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2E3-45F7-86BE-35B4B101FE55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2E3-45F7-86BE-35B4B101FE5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2E3-45F7-86BE-35B4B101FE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260.60000000000002</c:v>
                </c:pt>
                <c:pt idx="1">
                  <c:v>260.60000000000002</c:v>
                </c:pt>
                <c:pt idx="2">
                  <c:v>276.10000000000002</c:v>
                </c:pt>
                <c:pt idx="3">
                  <c:v>302.7</c:v>
                </c:pt>
                <c:pt idx="4">
                  <c:v>328.7</c:v>
                </c:pt>
                <c:pt idx="5">
                  <c:v>360.1</c:v>
                </c:pt>
                <c:pt idx="6">
                  <c:v>378.9</c:v>
                </c:pt>
                <c:pt idx="7">
                  <c:v>398.6</c:v>
                </c:pt>
                <c:pt idx="8">
                  <c:v>334.2</c:v>
                </c:pt>
                <c:pt idx="9">
                  <c:v>357.4</c:v>
                </c:pt>
                <c:pt idx="10">
                  <c:v>363.7</c:v>
                </c:pt>
                <c:pt idx="11">
                  <c:v>368.3</c:v>
                </c:pt>
                <c:pt idx="12">
                  <c:v>335.3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2E-C2DA-4FE0-9960-1C275DB6F3A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7579136"/>
        <c:axId val="47581056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 </c:v>
                      </c:pt>
                    </c:strCache>
                  </c:strRef>
                </c:tx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/>
                    <a:lstStyle/>
                    <a:p>
                      <a:pPr>
                        <a:defRPr b="1"/>
                      </a:pPr>
                      <a:endParaRPr lang="en-US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Sheet1!$A$2:$A$14</c15:sqref>
                        </c15:formulaRef>
                      </c:ext>
                    </c:extLst>
                    <c:strCache>
                      <c:ptCount val="13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2020*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Sheet1!$A$2:$A$14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0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C-C2DA-4FE0-9960-1C275DB6F3A3}"/>
                  </c:ext>
                </c:extLst>
              </c15:ser>
            </c15:filteredLineSeries>
          </c:ext>
        </c:extLst>
      </c:lineChart>
      <c:catAx>
        <c:axId val="47579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Year of Diagnosis</a:t>
                </a:r>
              </a:p>
            </c:rich>
          </c:tx>
          <c:layout>
            <c:manualLayout>
              <c:xMode val="edge"/>
              <c:yMode val="edge"/>
              <c:x val="0.43652656265189071"/>
              <c:y val="0.9423126083885352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7581056"/>
        <c:crosses val="autoZero"/>
        <c:auto val="1"/>
        <c:lblAlgn val="ctr"/>
        <c:lblOffset val="100"/>
        <c:noMultiLvlLbl val="0"/>
      </c:catAx>
      <c:valAx>
        <c:axId val="4758105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Rate per 100,000 population</a:t>
                </a:r>
              </a:p>
            </c:rich>
          </c:tx>
          <c:layout>
            <c:manualLayout>
              <c:xMode val="edge"/>
              <c:yMode val="edge"/>
              <c:x val="0"/>
              <c:y val="0.2127054507515858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75791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5123055798580734"/>
          <c:y val="1.7733983269080614E-2"/>
          <c:w val="0.73472489549917375"/>
          <c:h val="5.697309764047258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87382132788957"/>
          <c:y val="9.5193077800908132E-2"/>
          <c:w val="0.86127782638281314"/>
          <c:h val="0.73456745360328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558ED5"/>
            </a:solidFill>
            <a:ln w="15875">
              <a:noFill/>
              <a:prstDash val="dash"/>
            </a:ln>
          </c:spPr>
          <c:invertIfNegative val="0"/>
          <c:dLbls>
            <c:dLbl>
              <c:idx val="2"/>
              <c:layout>
                <c:manualLayout>
                  <c:x val="-1.0802469135802469E-2"/>
                  <c:y val="-1.067718730993770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EB-43F7-8BDC-95F9C1A26D17}"/>
                </c:ext>
              </c:extLst>
            </c:dLbl>
            <c:dLbl>
              <c:idx val="3"/>
              <c:layout>
                <c:manualLayout>
                  <c:x val="-1.2345679012345678E-2"/>
                  <c:y val="-8.73598144394996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EB-43F7-8BDC-95F9C1A26D17}"/>
                </c:ext>
              </c:extLst>
            </c:dLbl>
            <c:dLbl>
              <c:idx val="4"/>
              <c:layout>
                <c:manualLayout>
                  <c:x val="-1.2345679012345678E-2"/>
                  <c:y val="-1.1647975258599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3B-46BD-9055-29B97BCEC69A}"/>
                </c:ext>
              </c:extLst>
            </c:dLbl>
            <c:dLbl>
              <c:idx val="5"/>
              <c:layout>
                <c:manualLayout>
                  <c:x val="-1.2345679012345736E-2"/>
                  <c:y val="-1.067718730993770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EB-43F7-8BDC-95F9C1A26D17}"/>
                </c:ext>
              </c:extLst>
            </c:dLbl>
            <c:dLbl>
              <c:idx val="7"/>
              <c:layout>
                <c:manualLayout>
                  <c:x val="1.5432098765432098E-3"/>
                  <c:y val="-2.6207944331849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3B-46BD-9055-29B97BCEC69A}"/>
                </c:ext>
              </c:extLst>
            </c:dLbl>
            <c:dLbl>
              <c:idx val="8"/>
              <c:layout>
                <c:manualLayout>
                  <c:x val="-1.5432098765432098E-3"/>
                  <c:y val="-1.4559969073250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3B-46BD-9055-29B97BCEC69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 +</c:v>
                </c:pt>
              </c:strCache>
            </c:strRef>
          </c:cat>
          <c:val>
            <c:numRef>
              <c:f>Sheet1!$B$2:$L$2</c:f>
              <c:numCache>
                <c:formatCode>#,##0</c:formatCode>
                <c:ptCount val="11"/>
                <c:pt idx="0">
                  <c:v>12</c:v>
                </c:pt>
                <c:pt idx="1">
                  <c:v>68</c:v>
                </c:pt>
                <c:pt idx="2">
                  <c:v>4374</c:v>
                </c:pt>
                <c:pt idx="3">
                  <c:v>7216</c:v>
                </c:pt>
                <c:pt idx="4">
                  <c:v>3997</c:v>
                </c:pt>
                <c:pt idx="5">
                  <c:v>2409</c:v>
                </c:pt>
                <c:pt idx="6">
                  <c:v>1439</c:v>
                </c:pt>
                <c:pt idx="7">
                  <c:v>661</c:v>
                </c:pt>
                <c:pt idx="8">
                  <c:v>691</c:v>
                </c:pt>
                <c:pt idx="9">
                  <c:v>316</c:v>
                </c:pt>
                <c:pt idx="10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EC-44EB-AED4-C89DB05069B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522358"/>
            </a:solidFill>
            <a:ln w="15875">
              <a:noFill/>
              <a:prstDash val="dash"/>
            </a:ln>
          </c:spPr>
          <c:invertIfNegative val="0"/>
          <c:dLbls>
            <c:dLbl>
              <c:idx val="6"/>
              <c:layout>
                <c:manualLayout>
                  <c:x val="-1.5432098765432098E-3"/>
                  <c:y val="-4.3679907219749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3B-46BD-9055-29B97BCEC69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 +</c:v>
                </c:pt>
              </c:strCache>
            </c:strRef>
          </c:cat>
          <c:val>
            <c:numRef>
              <c:f>Sheet1!$B$3:$L$3</c:f>
              <c:numCache>
                <c:formatCode>#,##0</c:formatCode>
                <c:ptCount val="11"/>
                <c:pt idx="0">
                  <c:v>11</c:v>
                </c:pt>
                <c:pt idx="1">
                  <c:v>315</c:v>
                </c:pt>
                <c:pt idx="2">
                  <c:v>12059</c:v>
                </c:pt>
                <c:pt idx="3">
                  <c:v>14684</c:v>
                </c:pt>
                <c:pt idx="4">
                  <c:v>6749</c:v>
                </c:pt>
                <c:pt idx="5">
                  <c:v>3585</c:v>
                </c:pt>
                <c:pt idx="6">
                  <c:v>1664</c:v>
                </c:pt>
                <c:pt idx="7">
                  <c:v>868</c:v>
                </c:pt>
                <c:pt idx="8">
                  <c:v>587</c:v>
                </c:pt>
                <c:pt idx="9">
                  <c:v>182</c:v>
                </c:pt>
                <c:pt idx="1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EC-44EB-AED4-C89DB0506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axId val="47708032"/>
        <c:axId val="47190016"/>
      </c:barChart>
      <c:catAx>
        <c:axId val="47708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Age at Diagnosis (Year)</a:t>
                </a:r>
              </a:p>
            </c:rich>
          </c:tx>
          <c:layout>
            <c:manualLayout>
              <c:xMode val="edge"/>
              <c:yMode val="edge"/>
              <c:x val="0.43652656265189071"/>
              <c:y val="0.9423126083885352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7190016"/>
        <c:crosses val="autoZero"/>
        <c:auto val="1"/>
        <c:lblAlgn val="ctr"/>
        <c:lblOffset val="100"/>
        <c:noMultiLvlLbl val="0"/>
      </c:catAx>
      <c:valAx>
        <c:axId val="471900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Number of Cases</a:t>
                </a:r>
              </a:p>
            </c:rich>
          </c:tx>
          <c:layout>
            <c:manualLayout>
              <c:xMode val="edge"/>
              <c:yMode val="edge"/>
              <c:x val="1.5432098765432098E-3"/>
              <c:y val="0.3663999199410729"/>
            </c:manualLayout>
          </c:layout>
          <c:overlay val="0"/>
        </c:title>
        <c:numFmt formatCode="#,##0" sourceLinked="0"/>
        <c:majorTickMark val="none"/>
        <c:minorTickMark val="none"/>
        <c:tickLblPos val="nextTo"/>
        <c:crossAx val="4770803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aseline="0">
          <a:solidFill>
            <a:schemeClr val="bg1">
              <a:lumMod val="1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5982-4B9A-B42C-B8BF8717CBF9}"/>
                </c:ext>
              </c:extLst>
            </c:dLbl>
            <c:dLbl>
              <c:idx val="4"/>
              <c:layout>
                <c:manualLayout>
                  <c:x val="6.0938240985418932E-2"/>
                  <c:y val="-1.0507371603745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########0</c:formatCode>
                <c:ptCount val="5"/>
                <c:pt idx="0">
                  <c:v>687</c:v>
                </c:pt>
                <c:pt idx="1">
                  <c:v>683</c:v>
                </c:pt>
                <c:pt idx="2">
                  <c:v>817</c:v>
                </c:pt>
                <c:pt idx="3">
                  <c:v>920</c:v>
                </c:pt>
                <c:pt idx="4">
                  <c:v>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2-4B9A-B42C-B8BF8717CBF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982-4B9A-B42C-B8BF8717CBF9}"/>
                </c:ext>
              </c:extLst>
            </c:dLbl>
            <c:dLbl>
              <c:idx val="4"/>
              <c:layout>
                <c:manualLayout>
                  <c:x val="6.601642773420358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########0</c:formatCode>
                <c:ptCount val="5"/>
                <c:pt idx="0">
                  <c:v>27526</c:v>
                </c:pt>
                <c:pt idx="1">
                  <c:v>25832</c:v>
                </c:pt>
                <c:pt idx="2">
                  <c:v>29257</c:v>
                </c:pt>
                <c:pt idx="3">
                  <c:v>32550</c:v>
                </c:pt>
                <c:pt idx="4">
                  <c:v>30474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82-4B9A-B42C-B8BF8717CBF9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982-4B9A-B42C-B8BF8717CBF9}"/>
                </c:ext>
              </c:extLst>
            </c:dLbl>
            <c:dLbl>
              <c:idx val="4"/>
              <c:layout>
                <c:manualLayout>
                  <c:x val="5.9245512069157173E-2"/>
                  <c:y val="1.050737160374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########0</c:formatCode>
                <c:ptCount val="5"/>
                <c:pt idx="0">
                  <c:v>484</c:v>
                </c:pt>
                <c:pt idx="1">
                  <c:v>505</c:v>
                </c:pt>
                <c:pt idx="2">
                  <c:v>608</c:v>
                </c:pt>
                <c:pt idx="3">
                  <c:v>738</c:v>
                </c:pt>
                <c:pt idx="4">
                  <c:v>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2-4B9A-B42C-B8BF8717CB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982-4B9A-B42C-B8BF8717CBF9}"/>
                </c:ext>
              </c:extLst>
            </c:dLbl>
            <c:dLbl>
              <c:idx val="4"/>
              <c:layout>
                <c:manualLayout>
                  <c:x val="6.6016427734203589E-2"/>
                  <c:y val="-1.050737160374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Sheet1!$E$2:$E$6</c:f>
              <c:numCache>
                <c:formatCode>########0</c:formatCode>
                <c:ptCount val="5"/>
                <c:pt idx="0">
                  <c:v>16144</c:v>
                </c:pt>
                <c:pt idx="1">
                  <c:v>15175</c:v>
                </c:pt>
                <c:pt idx="2">
                  <c:v>16627</c:v>
                </c:pt>
                <c:pt idx="3">
                  <c:v>17972</c:v>
                </c:pt>
                <c:pt idx="4">
                  <c:v>16561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82-4B9A-B42C-B8BF8717CBF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Sheet1!$F$2:$F$6</c:f>
              <c:numCache>
                <c:formatCode>########0</c:formatCode>
                <c:ptCount val="5"/>
                <c:pt idx="0">
                  <c:v>278</c:v>
                </c:pt>
                <c:pt idx="1">
                  <c:v>302</c:v>
                </c:pt>
                <c:pt idx="2">
                  <c:v>449</c:v>
                </c:pt>
                <c:pt idx="3">
                  <c:v>539</c:v>
                </c:pt>
                <c:pt idx="4">
                  <c:v>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82-4B9A-B42C-B8BF8717CBF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82-4B9A-B42C-B8BF8717CBF9}"/>
                </c:ext>
              </c:extLst>
            </c:dLbl>
            <c:dLbl>
              <c:idx val="4"/>
              <c:layout>
                <c:manualLayout>
                  <c:x val="6.779552581091712E-2"/>
                  <c:y val="-1.8387900306554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982-4B9A-B42C-B8BF8717CB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Sheet1!$G$2:$G$6</c:f>
              <c:numCache>
                <c:formatCode>########0</c:formatCode>
                <c:ptCount val="5"/>
                <c:pt idx="0">
                  <c:v>19370</c:v>
                </c:pt>
                <c:pt idx="1">
                  <c:v>22653</c:v>
                </c:pt>
                <c:pt idx="2">
                  <c:v>16912</c:v>
                </c:pt>
                <c:pt idx="3">
                  <c:v>13200</c:v>
                </c:pt>
                <c:pt idx="4">
                  <c:v>12720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82-4B9A-B42C-B8BF8717C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14274879"/>
        <c:axId val="1479247375"/>
      </c:barChart>
      <c:catAx>
        <c:axId val="1514274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47375"/>
        <c:crosses val="autoZero"/>
        <c:auto val="1"/>
        <c:lblAlgn val="ctr"/>
        <c:lblOffset val="100"/>
        <c:noMultiLvlLbl val="0"/>
      </c:catAx>
      <c:valAx>
        <c:axId val="147924737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7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6584979390025805E-2"/>
          <c:y val="1.576105740561826E-2"/>
          <c:w val="0.81698628143177676"/>
          <c:h val="9.1503486978822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21E-4425-85E0-F90E000DDF10}"/>
                </c:ext>
              </c:extLst>
            </c:dLbl>
            <c:dLbl>
              <c:idx val="4"/>
              <c:layout>
                <c:manualLayout>
                  <c:x val="6.1595516569967222E-2"/>
                  <c:y val="-2.753089096033051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Sheet1!$B$2:$B$6</c:f>
              <c:numCache>
                <c:formatCode>########0</c:formatCode>
                <c:ptCount val="5"/>
                <c:pt idx="0">
                  <c:v>4757</c:v>
                </c:pt>
                <c:pt idx="1">
                  <c:v>5715</c:v>
                </c:pt>
                <c:pt idx="2">
                  <c:v>6831</c:v>
                </c:pt>
                <c:pt idx="3">
                  <c:v>8123</c:v>
                </c:pt>
                <c:pt idx="4">
                  <c:v>8628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E-4425-85E0-F90E000DDF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1E-4425-85E0-F90E000DDF10}"/>
                </c:ext>
              </c:extLst>
            </c:dLbl>
            <c:dLbl>
              <c:idx val="4"/>
              <c:layout>
                <c:manualLayout>
                  <c:x val="6.8254491334288014E-2"/>
                  <c:y val="8.25926728809885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Sheet1!$C$2:$C$6</c:f>
              <c:numCache>
                <c:formatCode>########0</c:formatCode>
                <c:ptCount val="5"/>
                <c:pt idx="0">
                  <c:v>32032</c:v>
                </c:pt>
                <c:pt idx="1">
                  <c:v>31375</c:v>
                </c:pt>
                <c:pt idx="2">
                  <c:v>35103</c:v>
                </c:pt>
                <c:pt idx="3">
                  <c:v>39366</c:v>
                </c:pt>
                <c:pt idx="4">
                  <c:v>37434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E-4425-85E0-F90E000DDF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1E-4425-85E0-F90E000DDF10}"/>
                </c:ext>
              </c:extLst>
            </c:dLbl>
            <c:dLbl>
              <c:idx val="4"/>
              <c:layout>
                <c:manualLayout>
                  <c:x val="6.6589747643207811E-2"/>
                  <c:y val="-2.753089096032950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2023</c:v>
                </c:pt>
              </c:strCache>
            </c:strRef>
          </c:cat>
          <c:val>
            <c:numRef>
              <c:f>Sheet1!$D$2:$D$6</c:f>
              <c:numCache>
                <c:formatCode>########0</c:formatCode>
                <c:ptCount val="5"/>
                <c:pt idx="0">
                  <c:v>27700</c:v>
                </c:pt>
                <c:pt idx="1">
                  <c:v>28060</c:v>
                </c:pt>
                <c:pt idx="2">
                  <c:v>22736</c:v>
                </c:pt>
                <c:pt idx="3">
                  <c:v>18430</c:v>
                </c:pt>
                <c:pt idx="4">
                  <c:v>15948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E-4425-85E0-F90E000DDF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2279903"/>
        <c:axId val="1479255055"/>
      </c:barChart>
      <c:catAx>
        <c:axId val="16822799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55055"/>
        <c:crosses val="autoZero"/>
        <c:auto val="1"/>
        <c:lblAlgn val="ctr"/>
        <c:lblOffset val="100"/>
        <c:noMultiLvlLbl val="0"/>
      </c:catAx>
      <c:valAx>
        <c:axId val="147925505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2279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####0.0</c:formatCode>
                <c:ptCount val="5"/>
                <c:pt idx="0">
                  <c:v>422</c:v>
                </c:pt>
                <c:pt idx="1">
                  <c:v>411.2</c:v>
                </c:pt>
                <c:pt idx="2">
                  <c:v>482.6</c:v>
                </c:pt>
                <c:pt idx="3">
                  <c:v>532.4</c:v>
                </c:pt>
                <c:pt idx="4">
                  <c:v>484.9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05-48B9-BA31-59875248AC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405-48B9-BA31-59875248ACFD}"/>
                </c:ext>
              </c:extLst>
            </c:dLbl>
            <c:dLbl>
              <c:idx val="4"/>
              <c:layout>
                <c:manualLayout>
                  <c:x val="1.4122314814196926E-2"/>
                  <c:y val="4.86061472480343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####0.0</c:formatCode>
                <c:ptCount val="5"/>
                <c:pt idx="0">
                  <c:v>133.69999999999999</c:v>
                </c:pt>
                <c:pt idx="1">
                  <c:v>133.80000000000001</c:v>
                </c:pt>
                <c:pt idx="2">
                  <c:v>153.69999999999999</c:v>
                </c:pt>
                <c:pt idx="3">
                  <c:v>177.4</c:v>
                </c:pt>
                <c:pt idx="4">
                  <c:v>169.7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05-48B9-BA31-59875248AC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05-48B9-BA31-59875248ACFD}"/>
                </c:ext>
              </c:extLst>
            </c:dLbl>
            <c:dLbl>
              <c:idx val="4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405-48B9-BA31-59875248AC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Sheet1!$D$2:$D$6</c:f>
              <c:numCache>
                <c:formatCode>####0.0</c:formatCode>
                <c:ptCount val="5"/>
                <c:pt idx="0">
                  <c:v>1190.5</c:v>
                </c:pt>
                <c:pt idx="1">
                  <c:v>1104.7</c:v>
                </c:pt>
                <c:pt idx="2">
                  <c:v>1236.5999999999999</c:v>
                </c:pt>
                <c:pt idx="3">
                  <c:v>1360.5</c:v>
                </c:pt>
                <c:pt idx="4">
                  <c:v>1273.8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05-48B9-BA31-59875248ACF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05-48B9-BA31-59875248ACFD}"/>
                </c:ext>
              </c:extLst>
            </c:dLbl>
            <c:dLbl>
              <c:idx val="4"/>
              <c:layout>
                <c:manualLayout>
                  <c:x val="1.2553168723730588E-2"/>
                  <c:y val="5.718370264474519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E4-4E6A-8737-4D93681A74A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Sheet1!$E$2:$E$6</c:f>
              <c:numCache>
                <c:formatCode>####0.0</c:formatCode>
                <c:ptCount val="5"/>
                <c:pt idx="0">
                  <c:v>219.7</c:v>
                </c:pt>
                <c:pt idx="1">
                  <c:v>204.6</c:v>
                </c:pt>
                <c:pt idx="2">
                  <c:v>222.1</c:v>
                </c:pt>
                <c:pt idx="3">
                  <c:v>237.6</c:v>
                </c:pt>
                <c:pt idx="4">
                  <c:v>218.9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05-48B9-BA31-59875248ACF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405-48B9-BA31-59875248ACFD}"/>
                </c:ext>
              </c:extLst>
            </c:dLbl>
            <c:dLbl>
              <c:idx val="4"/>
              <c:layout>
                <c:manualLayout>
                  <c:x val="1.2553168723730588E-2"/>
                  <c:y val="-3.43102215868477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Sheet1!$F$2:$F$6</c:f>
              <c:numCache>
                <c:formatCode>####0.0</c:formatCode>
                <c:ptCount val="5"/>
                <c:pt idx="0">
                  <c:v>109.1</c:v>
                </c:pt>
                <c:pt idx="1">
                  <c:v>112.8</c:v>
                </c:pt>
                <c:pt idx="2">
                  <c:v>161.19999999999999</c:v>
                </c:pt>
                <c:pt idx="3">
                  <c:v>186.1</c:v>
                </c:pt>
                <c:pt idx="4">
                  <c:v>245.4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405-48B9-BA31-59875248ACFD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916879"/>
        <c:axId val="1688979567"/>
      </c:lineChart>
      <c:catAx>
        <c:axId val="22916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8979567"/>
        <c:crosses val="autoZero"/>
        <c:auto val="1"/>
        <c:lblAlgn val="ctr"/>
        <c:lblOffset val="100"/>
        <c:noMultiLvlLbl val="0"/>
      </c:catAx>
      <c:valAx>
        <c:axId val="1688979567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0.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16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Sheet1!$B$2:$B$6</c:f>
              <c:numCache>
                <c:formatCode>####0.0</c:formatCode>
                <c:ptCount val="5"/>
                <c:pt idx="0">
                  <c:v>426.2</c:v>
                </c:pt>
                <c:pt idx="1">
                  <c:v>495.4</c:v>
                </c:pt>
                <c:pt idx="2">
                  <c:v>571.70000000000005</c:v>
                </c:pt>
                <c:pt idx="3">
                  <c:v>655.9</c:v>
                </c:pt>
                <c:pt idx="4">
                  <c:v>696.7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06-4D77-9559-5CD674498B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Sheet1!$C$2:$C$6</c:f>
              <c:numCache>
                <c:formatCode>####0.0</c:formatCode>
                <c:ptCount val="5"/>
                <c:pt idx="0">
                  <c:v>343.6</c:v>
                </c:pt>
                <c:pt idx="1">
                  <c:v>333.3</c:v>
                </c:pt>
                <c:pt idx="2">
                  <c:v>369.5</c:v>
                </c:pt>
                <c:pt idx="3">
                  <c:v>410.2</c:v>
                </c:pt>
                <c:pt idx="4">
                  <c:v>390.1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06-4D77-9559-5CD674498BE5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98922831"/>
        <c:axId val="1479227551"/>
      </c:lineChart>
      <c:catAx>
        <c:axId val="11989228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27551"/>
        <c:crosses val="autoZero"/>
        <c:auto val="1"/>
        <c:lblAlgn val="ctr"/>
        <c:lblOffset val="100"/>
        <c:noMultiLvlLbl val="0"/>
      </c:catAx>
      <c:valAx>
        <c:axId val="1479227551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0.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8922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4394F2-032F-4879-9DA2-CE6C1A5872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E19FF-9179-44CA-931F-8E8986D1D0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78E8F-AF24-419D-8C06-3841F28A73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DEB73-7E63-4A7E-85DC-B1C5A75EDC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A52CD0A-A36E-4E31-A3B7-08F8FEB8DD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91848-7F1E-4D18-860D-7C96BF592C39}" type="datetimeFigureOut">
              <a:rPr lang="en-US" smtClean="0"/>
              <a:t>10/6/2025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41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2D1CA-64BE-468B-A3F6-E85C740170B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FA963-735D-4D19-8CA9-7EE414A44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2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24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00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42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880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31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7" y="232220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6" y="230098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5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5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7" y="2061987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7501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2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47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4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7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36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2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1" y="1849440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50" y="1840561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67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8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i="0" dirty="0">
                <a:latin typeface="Arial" panose="020B0604020202020204" pitchFamily="34" charset="0"/>
                <a:cs typeface="Arial" panose="020B0604020202020204" pitchFamily="34" charset="0"/>
              </a:rPr>
              <a:t>NC DHHS Division of Public Health | Chlamydia Epidemiology in NC 2024 | September 2025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9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9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epi.publichealth.nc.gov/cd/stds/figures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Chlamydia Epidemiology in North Carolina 2024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dirty="0"/>
              <a:t>Division of Public Health/Epidemiology Section/Communicable Disease Branch</a:t>
            </a:r>
          </a:p>
          <a:p>
            <a:r>
              <a:rPr lang="en-US" sz="2000" dirty="0"/>
              <a:t>HIV/STD/Viral Hepatitis Surveillance Unit</a:t>
            </a:r>
            <a:endParaRPr lang="en-US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56394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72" y="702407"/>
            <a:ext cx="7843267" cy="548640"/>
          </a:xfrm>
        </p:spPr>
        <p:txBody>
          <a:bodyPr/>
          <a:lstStyle/>
          <a:p>
            <a:r>
              <a:rPr lang="en-US" dirty="0"/>
              <a:t>Chlamydia Rates by County, 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6028125-FB0D-4EC1-BCE3-51E004954B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4" y="6249458"/>
            <a:ext cx="7992005" cy="330200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38A5EB6-3A09-7AD5-AEF5-72AFC7B411B0}"/>
              </a:ext>
            </a:extLst>
          </p:cNvPr>
          <p:cNvGrpSpPr/>
          <p:nvPr/>
        </p:nvGrpSpPr>
        <p:grpSpPr>
          <a:xfrm>
            <a:off x="406754" y="1550366"/>
            <a:ext cx="7873825" cy="4605227"/>
            <a:chOff x="406754" y="1550366"/>
            <a:chExt cx="7873825" cy="460522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9B332B0-CC21-E0D0-6FA7-D0C413B5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90" b="14790"/>
            <a:stretch/>
          </p:blipFill>
          <p:spPr>
            <a:xfrm>
              <a:off x="406754" y="1550366"/>
              <a:ext cx="7873825" cy="3430424"/>
            </a:xfrm>
            <a:prstGeom prst="rect">
              <a:avLst/>
            </a:prstGeom>
          </p:spPr>
        </p:pic>
        <p:pic>
          <p:nvPicPr>
            <p:cNvPr id="12" name="Picture 11" descr="A row of blue squares&#10;&#10;Description automatically generated">
              <a:extLst>
                <a:ext uri="{FF2B5EF4-FFF2-40B4-BE49-F238E27FC236}">
                  <a16:creationId xmlns:a16="http://schemas.microsoft.com/office/drawing/2014/main" id="{5A2DA0F3-F4A7-3E3F-30CF-0A4B62430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934" y="4013659"/>
              <a:ext cx="1706897" cy="2141934"/>
            </a:xfrm>
            <a:prstGeom prst="rect">
              <a:avLst/>
            </a:prstGeom>
          </p:spPr>
        </p:pic>
        <p:sp>
          <p:nvSpPr>
            <p:cNvPr id="13" name="Title 2">
              <a:extLst>
                <a:ext uri="{FF2B5EF4-FFF2-40B4-BE49-F238E27FC236}">
                  <a16:creationId xmlns:a16="http://schemas.microsoft.com/office/drawing/2014/main" id="{4037B572-FF50-2916-6603-CDFB85EF04AF}"/>
                </a:ext>
              </a:extLst>
            </p:cNvPr>
            <p:cNvSpPr txBox="1">
              <a:spLocks/>
            </p:cNvSpPr>
            <p:nvPr/>
          </p:nvSpPr>
          <p:spPr>
            <a:xfrm>
              <a:off x="524934" y="3816511"/>
              <a:ext cx="3294396" cy="33020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b="1" i="0" kern="1200" baseline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sz="1400" dirty="0">
                  <a:solidFill>
                    <a:schemeClr val="tx1"/>
                  </a:solidFill>
                </a:rPr>
                <a:t>Rate per 100,000 Population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828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Where to find STI Surveillance information?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0E6156-8759-4FBF-A6CF-5C5C7D049475}"/>
              </a:ext>
            </a:extLst>
          </p:cNvPr>
          <p:cNvSpPr txBox="1"/>
          <p:nvPr/>
        </p:nvSpPr>
        <p:spPr>
          <a:xfrm>
            <a:off x="1104900" y="6073665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http://epi.publichealth.nc.gov/cd/stds/figures.html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083E50-4B82-43BD-B3ED-AC23366A7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83" y="1312510"/>
            <a:ext cx="3356345" cy="45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76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012431" cy="548640"/>
          </a:xfrm>
        </p:spPr>
        <p:txBody>
          <a:bodyPr/>
          <a:lstStyle/>
          <a:p>
            <a:r>
              <a:rPr lang="en-US" dirty="0"/>
              <a:t>Chlamydia Cases by Gender, 2014-2024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ACFE39D-E41C-4013-81E2-74D79668C1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445372"/>
              </p:ext>
            </p:extLst>
          </p:nvPr>
        </p:nvGraphicFramePr>
        <p:xfrm>
          <a:off x="457200" y="1386976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11355B0-7A61-4036-935A-0C94351D8582}"/>
              </a:ext>
            </a:extLst>
          </p:cNvPr>
          <p:cNvSpPr txBox="1"/>
          <p:nvPr/>
        </p:nvSpPr>
        <p:spPr>
          <a:xfrm>
            <a:off x="7857460" y="2296556"/>
            <a:ext cx="82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62,010</a:t>
            </a:r>
          </a:p>
        </p:txBody>
      </p:sp>
    </p:spTree>
    <p:extLst>
      <p:ext uri="{BB962C8B-B14F-4D97-AF65-F5344CB8AC3E}">
        <p14:creationId xmlns:p14="http://schemas.microsoft.com/office/powerpoint/2010/main" val="64454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469631" cy="548640"/>
          </a:xfrm>
        </p:spPr>
        <p:txBody>
          <a:bodyPr/>
          <a:lstStyle/>
          <a:p>
            <a:r>
              <a:rPr lang="en-US" dirty="0"/>
              <a:t>Chlamydia Rates by Gender</a:t>
            </a:r>
            <a:br>
              <a:rPr lang="en-US" dirty="0"/>
            </a:br>
            <a:r>
              <a:rPr lang="en-US" dirty="0"/>
              <a:t>North Carolina and United States</a:t>
            </a:r>
            <a:br>
              <a:rPr lang="en-US" dirty="0"/>
            </a:br>
            <a:r>
              <a:rPr lang="en-US" dirty="0"/>
              <a:t>2014-2024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and 2024 Sexually Transmitted Infections Surveillance (Provisional Data), CDC (https://www.cdc.gov/sti-statistics/annual/index.html).  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C538F48-805C-4760-9BE7-31F91004B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672274"/>
              </p:ext>
            </p:extLst>
          </p:nvPr>
        </p:nvGraphicFramePr>
        <p:xfrm>
          <a:off x="457200" y="1952624"/>
          <a:ext cx="8229600" cy="3867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438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 Distribution of Chlamydia Cases by Gender, 2024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36ACA76C-9196-4A09-9925-268E9F376B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696201"/>
              </p:ext>
            </p:extLst>
          </p:nvPr>
        </p:nvGraphicFramePr>
        <p:xfrm>
          <a:off x="457200" y="1572802"/>
          <a:ext cx="8229600" cy="4361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F33A746-88A5-F486-D386-7A93FBE86681}"/>
              </a:ext>
            </a:extLst>
          </p:cNvPr>
          <p:cNvSpPr txBox="1">
            <a:spLocks/>
          </p:cNvSpPr>
          <p:nvPr/>
        </p:nvSpPr>
        <p:spPr>
          <a:xfrm>
            <a:off x="457200" y="6233946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</p:spTree>
    <p:extLst>
      <p:ext uri="{BB962C8B-B14F-4D97-AF65-F5344CB8AC3E}">
        <p14:creationId xmlns:p14="http://schemas.microsoft.com/office/powerpoint/2010/main" val="19955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Chlamydia Cases by Race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is italicized for this reason.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D02080B-9DA2-2A0F-FC09-CC537FFC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080645"/>
              </p:ext>
            </p:extLst>
          </p:nvPr>
        </p:nvGraphicFramePr>
        <p:xfrm>
          <a:off x="966952" y="1309328"/>
          <a:ext cx="7502678" cy="4834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4819C6C-D218-B3FA-9ADC-C354307E70B7}"/>
              </a:ext>
            </a:extLst>
          </p:cNvPr>
          <p:cNvSpPr txBox="1"/>
          <p:nvPr/>
        </p:nvSpPr>
        <p:spPr>
          <a:xfrm>
            <a:off x="7912840" y="3022347"/>
            <a:ext cx="436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CA5EDF-113E-14F1-F2A9-AF654DCBCE58}"/>
              </a:ext>
            </a:extLst>
          </p:cNvPr>
          <p:cNvSpPr txBox="1"/>
          <p:nvPr/>
        </p:nvSpPr>
        <p:spPr>
          <a:xfrm>
            <a:off x="2209209" y="2022278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64,489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8AB016-2614-CBBB-089B-AB044E5604A1}"/>
              </a:ext>
            </a:extLst>
          </p:cNvPr>
          <p:cNvSpPr txBox="1"/>
          <p:nvPr/>
        </p:nvSpPr>
        <p:spPr>
          <a:xfrm>
            <a:off x="3510874" y="1989810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65,150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1A974-2B51-56EC-394A-D8902EF35BE8}"/>
              </a:ext>
            </a:extLst>
          </p:cNvPr>
          <p:cNvSpPr txBox="1"/>
          <p:nvPr/>
        </p:nvSpPr>
        <p:spPr>
          <a:xfrm>
            <a:off x="4789227" y="1989810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64,670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9D1E57-D713-FE9F-DB0D-0746658A5CA9}"/>
              </a:ext>
            </a:extLst>
          </p:cNvPr>
          <p:cNvSpPr txBox="1"/>
          <p:nvPr/>
        </p:nvSpPr>
        <p:spPr>
          <a:xfrm>
            <a:off x="6067580" y="1914326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65,919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2E7577-4A00-3AE9-1075-B44F3661783E}"/>
              </a:ext>
            </a:extLst>
          </p:cNvPr>
          <p:cNvSpPr txBox="1"/>
          <p:nvPr/>
        </p:nvSpPr>
        <p:spPr>
          <a:xfrm>
            <a:off x="7374077" y="2128309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62,010</a:t>
            </a:r>
          </a:p>
        </p:txBody>
      </p:sp>
    </p:spTree>
    <p:extLst>
      <p:ext uri="{BB962C8B-B14F-4D97-AF65-F5344CB8AC3E}">
        <p14:creationId xmlns:p14="http://schemas.microsoft.com/office/powerpoint/2010/main" val="86784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332996" cy="548640"/>
          </a:xfrm>
        </p:spPr>
        <p:txBody>
          <a:bodyPr/>
          <a:lstStyle/>
          <a:p>
            <a:r>
              <a:rPr lang="en-US" dirty="0"/>
              <a:t>Chlamydia Cases by Ethnicity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is italicized for this reason.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6DC49BB-5562-1FE0-076D-44F000E7C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2446629"/>
              </p:ext>
            </p:extLst>
          </p:nvPr>
        </p:nvGraphicFramePr>
        <p:xfrm>
          <a:off x="840828" y="1334814"/>
          <a:ext cx="7628802" cy="461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0797A3D-9D64-6048-6A88-29939CADFB50}"/>
              </a:ext>
            </a:extLst>
          </p:cNvPr>
          <p:cNvSpPr txBox="1"/>
          <p:nvPr/>
        </p:nvSpPr>
        <p:spPr>
          <a:xfrm>
            <a:off x="2097224" y="1775818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64,489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6947E9-EADE-F22B-AE8E-ABCA4844A1A0}"/>
              </a:ext>
            </a:extLst>
          </p:cNvPr>
          <p:cNvSpPr txBox="1"/>
          <p:nvPr/>
        </p:nvSpPr>
        <p:spPr>
          <a:xfrm>
            <a:off x="3353620" y="1775818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65,150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993127-9B45-4083-2CA6-875A28D9FB52}"/>
              </a:ext>
            </a:extLst>
          </p:cNvPr>
          <p:cNvSpPr txBox="1"/>
          <p:nvPr/>
        </p:nvSpPr>
        <p:spPr>
          <a:xfrm>
            <a:off x="4670372" y="1779592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64,670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3F74AF-2E56-4423-A5E7-45E21AB07486}"/>
              </a:ext>
            </a:extLst>
          </p:cNvPr>
          <p:cNvSpPr txBox="1"/>
          <p:nvPr/>
        </p:nvSpPr>
        <p:spPr>
          <a:xfrm>
            <a:off x="6060940" y="1733872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65,919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B9C7E2-D150-13D1-830D-63AB845B5599}"/>
              </a:ext>
            </a:extLst>
          </p:cNvPr>
          <p:cNvSpPr txBox="1"/>
          <p:nvPr/>
        </p:nvSpPr>
        <p:spPr>
          <a:xfrm>
            <a:off x="7317336" y="1914317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62,010</a:t>
            </a:r>
          </a:p>
        </p:txBody>
      </p:sp>
    </p:spTree>
    <p:extLst>
      <p:ext uri="{BB962C8B-B14F-4D97-AF65-F5344CB8AC3E}">
        <p14:creationId xmlns:p14="http://schemas.microsoft.com/office/powerpoint/2010/main" val="4070925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Chlamydia Rates by Race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0A0D78-5EB6-F47E-F8A4-D4D9D4141E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8336596"/>
              </p:ext>
            </p:extLst>
          </p:nvPr>
        </p:nvGraphicFramePr>
        <p:xfrm>
          <a:off x="752475" y="1396999"/>
          <a:ext cx="8093574" cy="444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9399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050530" cy="548640"/>
          </a:xfrm>
        </p:spPr>
        <p:txBody>
          <a:bodyPr/>
          <a:lstStyle/>
          <a:p>
            <a:r>
              <a:rPr lang="en-US" dirty="0"/>
              <a:t>Chlamydia Rates by Ethnicity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48F3408-E506-ACDE-9616-934F9EE25D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7809756"/>
              </p:ext>
            </p:extLst>
          </p:nvPr>
        </p:nvGraphicFramePr>
        <p:xfrm>
          <a:off x="1312545" y="1438275"/>
          <a:ext cx="6859905" cy="4361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180374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C Brand PPT 04.23.15">
    <a:dk1>
      <a:sysClr val="windowText" lastClr="000000"/>
    </a:dk1>
    <a:lt1>
      <a:srgbClr val="FFFFFF"/>
    </a:lt1>
    <a:dk2>
      <a:srgbClr val="1F497D"/>
    </a:dk2>
    <a:lt2>
      <a:srgbClr val="EEECE1"/>
    </a:lt2>
    <a:accent1>
      <a:srgbClr val="7F9E3F"/>
    </a:accent1>
    <a:accent2>
      <a:srgbClr val="52849C"/>
    </a:accent2>
    <a:accent3>
      <a:srgbClr val="1F497D"/>
    </a:accent3>
    <a:accent4>
      <a:srgbClr val="71C9C5"/>
    </a:accent4>
    <a:accent5>
      <a:srgbClr val="6D2E75"/>
    </a:accent5>
    <a:accent6>
      <a:srgbClr val="F6D888"/>
    </a:accent6>
    <a:hlink>
      <a:srgbClr val="52849C"/>
    </a:hlink>
    <a:folHlink>
      <a:srgbClr val="52849C"/>
    </a:folHlink>
  </a:clrScheme>
  <a:fontScheme name="TNR/Arial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NC Brand PPT 04.23.15">
    <a:dk1>
      <a:sysClr val="windowText" lastClr="000000"/>
    </a:dk1>
    <a:lt1>
      <a:srgbClr val="FFFFFF"/>
    </a:lt1>
    <a:dk2>
      <a:srgbClr val="1F497D"/>
    </a:dk2>
    <a:lt2>
      <a:srgbClr val="EEECE1"/>
    </a:lt2>
    <a:accent1>
      <a:srgbClr val="7F9E3F"/>
    </a:accent1>
    <a:accent2>
      <a:srgbClr val="52849C"/>
    </a:accent2>
    <a:accent3>
      <a:srgbClr val="1F497D"/>
    </a:accent3>
    <a:accent4>
      <a:srgbClr val="71C9C5"/>
    </a:accent4>
    <a:accent5>
      <a:srgbClr val="6D2E75"/>
    </a:accent5>
    <a:accent6>
      <a:srgbClr val="F6D888"/>
    </a:accent6>
    <a:hlink>
      <a:srgbClr val="52849C"/>
    </a:hlink>
    <a:folHlink>
      <a:srgbClr val="52849C"/>
    </a:folHlink>
  </a:clrScheme>
  <a:fontScheme name="TNR/Arial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539</Words>
  <Application>Microsoft Office PowerPoint</Application>
  <PresentationFormat>On-screen Show (4:3)</PresentationFormat>
  <Paragraphs>87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Calibri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3_Office Theme</vt:lpstr>
      <vt:lpstr>PowerPoint Presentation</vt:lpstr>
      <vt:lpstr>Where to find STI Surveillance information? </vt:lpstr>
      <vt:lpstr>Chlamydia Cases by Gender, 2014-2024 </vt:lpstr>
      <vt:lpstr>Chlamydia Rates by Gender North Carolina and United States 2014-2024</vt:lpstr>
      <vt:lpstr>Age Distribution of Chlamydia Cases by Gender, 2024</vt:lpstr>
      <vt:lpstr>Chlamydia Cases by Race 2020-2024</vt:lpstr>
      <vt:lpstr>Chlamydia Cases by Ethnicity 2020-2024</vt:lpstr>
      <vt:lpstr>Chlamydia Rates by Race 2020-2024</vt:lpstr>
      <vt:lpstr>Chlamydia Rates by Ethnicity 2020-2024</vt:lpstr>
      <vt:lpstr>Chlamydia Rates by County,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Nicole</dc:creator>
  <cp:lastModifiedBy>Swankie, Taylor A</cp:lastModifiedBy>
  <cp:revision>124</cp:revision>
  <dcterms:created xsi:type="dcterms:W3CDTF">2020-12-09T12:15:22Z</dcterms:created>
  <dcterms:modified xsi:type="dcterms:W3CDTF">2025-10-06T18:14:41Z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2024-09-11T13:50:17Z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e54df0dc-7dcd-42dc-9e10-df9320a443cb</vt:lpwstr>
  </property>
  <property fmtid="{D5CDD505-2E9C-101B-9397-08002B2CF9AE}" pid="8" name="MSIP_Label_7b94a7b8-f06c-4dfe-bdcc-9b548fd58c31_ContentBits">
    <vt:lpwstr>0</vt:lpwstr>
  </property>
</Properties>
</file>