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2" r:id="rId5"/>
  </p:sldMasterIdLst>
  <p:notesMasterIdLst>
    <p:notesMasterId r:id="rId26"/>
  </p:notesMasterIdLst>
  <p:handoutMasterIdLst>
    <p:handoutMasterId r:id="rId27"/>
  </p:handoutMasterIdLst>
  <p:sldIdLst>
    <p:sldId id="257" r:id="rId6"/>
    <p:sldId id="463" r:id="rId7"/>
    <p:sldId id="462" r:id="rId8"/>
    <p:sldId id="466" r:id="rId9"/>
    <p:sldId id="492" r:id="rId10"/>
    <p:sldId id="494" r:id="rId11"/>
    <p:sldId id="472" r:id="rId12"/>
    <p:sldId id="474" r:id="rId13"/>
    <p:sldId id="476" r:id="rId14"/>
    <p:sldId id="467" r:id="rId15"/>
    <p:sldId id="493" r:id="rId16"/>
    <p:sldId id="495" r:id="rId17"/>
    <p:sldId id="479" r:id="rId18"/>
    <p:sldId id="496" r:id="rId19"/>
    <p:sldId id="497" r:id="rId20"/>
    <p:sldId id="478" r:id="rId21"/>
    <p:sldId id="480" r:id="rId22"/>
    <p:sldId id="499" r:id="rId23"/>
    <p:sldId id="500" r:id="rId24"/>
    <p:sldId id="50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N82cM3pe1FX1+8WZEEiGQ==" hashData="blqwaUBJ0PA7bpQV9pw8Hoq5JiIgK1rURaF8LjzCroT7Tns/JJiGQdbu/lh8sAdrdcE999614AxSjdMvhSZRp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E3589-E6FA-BFCB-2253-230FD72AECC0}" name="Farr, Caralee" initials="CF" userId="S::caralee.farr@dhhs.nc.gov::49860b9c-db7d-49b3-b465-a1443b07b9aa" providerId="AD"/>
  <p188:author id="{38010BA2-5CC9-8378-28EE-3CC6037EC53C}" name="Caroline Soule" initials="CS" userId="S::caroline.soule@dhhs.nc.gov::5ff594b8-76ae-43bd-ab56-3af3a201c060" providerId="AD"/>
  <p188:author id="{35636DA4-C6BD-C14F-EA29-DB44901680AA}" name="Breeyear, Taylor L" initials="BT" userId="S::taylor.breeyear@dhhs.nc.gov::12851bdd-091b-46a8-9312-44b2b60b6c6c" providerId="AD"/>
  <p188:author id="{54E9A9C6-A59D-CC7E-044B-A56124CC5592}" name="Davies, Megan M" initials="DM" userId="S::megan.davies@dhhs.nc.gov::b127b18c-931d-471c-bfc3-fd73d05d4a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AA4"/>
    <a:srgbClr val="5C93D5"/>
    <a:srgbClr val="003B70"/>
    <a:srgbClr val="7CA3DD"/>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92" autoAdjust="0"/>
  </p:normalViewPr>
  <p:slideViewPr>
    <p:cSldViewPr snapToGrid="0">
      <p:cViewPr varScale="1">
        <p:scale>
          <a:sx n="50" d="100"/>
          <a:sy n="50" d="100"/>
        </p:scale>
        <p:origin x="1156" y="2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7/1/2026</a:t>
            </a:fld>
            <a:endParaRPr lang="en-US"/>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7/1/2026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pa.gov/pesticide-registration/selected-epa-registered-disinfectants#ho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pa.gov/pesticide-registration/selected-epa-registered-disinfectants#ho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hs.texas.gov/sites/default/files/documents/glucometer-use-care-quality-contro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Welcome participants</a:t>
            </a:r>
          </a:p>
        </p:txBody>
      </p:sp>
      <p:sp>
        <p:nvSpPr>
          <p:cNvPr id="4" name="Slide Number Placeholder 3"/>
          <p:cNvSpPr>
            <a:spLocks noGrp="1"/>
          </p:cNvSpPr>
          <p:nvPr>
            <p:ph type="sldNum" sz="quarter" idx="5"/>
          </p:nvPr>
        </p:nvSpPr>
        <p:spPr/>
        <p:txBody>
          <a:bodyPr/>
          <a:lstStyle/>
          <a:p>
            <a:fld id="{1277428A-A190-4C79-A76B-3A39E45D5B57}" type="slidenum">
              <a:rPr lang="en-US" smtClean="0"/>
              <a:t>1</a:t>
            </a:fld>
            <a:endParaRPr lang="en-US"/>
          </a:p>
        </p:txBody>
      </p:sp>
    </p:spTree>
    <p:extLst>
      <p:ext uri="{BB962C8B-B14F-4D97-AF65-F5344CB8AC3E}">
        <p14:creationId xmlns:p14="http://schemas.microsoft.com/office/powerpoint/2010/main" val="115575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Nunito"/>
              </a:rPr>
              <a:t>When choosing a disinfectant, it’s important to follow the manufacturer’s instructions and select a disinfectant that is registered with the EPA. Manufacturers of medical equipment should provide care and maintenance instructions specific to their equipment. These instructions should include information about</a:t>
            </a:r>
          </a:p>
          <a:p>
            <a:pPr marL="0" indent="0">
              <a:buNone/>
            </a:pPr>
            <a:r>
              <a:rPr lang="en-US">
                <a:latin typeface="Nunito"/>
              </a:rPr>
              <a:t>a. the </a:t>
            </a:r>
            <a:r>
              <a:rPr lang="en-US" err="1">
                <a:latin typeface="Nunito"/>
              </a:rPr>
              <a:t>equipments</a:t>
            </a:r>
            <a:r>
              <a:rPr lang="en-US">
                <a:latin typeface="Nunito"/>
              </a:rPr>
              <a:t>’ compatibility with chemical germicides,</a:t>
            </a:r>
          </a:p>
          <a:p>
            <a:pPr marL="0" indent="0">
              <a:buNone/>
            </a:pPr>
            <a:r>
              <a:rPr lang="en-US">
                <a:latin typeface="Nunito"/>
              </a:rPr>
              <a:t>b. whether the equipment is water-resistant or can be safely immersed for cleaning, and</a:t>
            </a:r>
          </a:p>
          <a:p>
            <a:pPr marL="0" indent="0">
              <a:buNone/>
            </a:pPr>
            <a:r>
              <a:rPr lang="en-US">
                <a:latin typeface="Nunito"/>
              </a:rPr>
              <a:t>c. how the equipment should be decontaminated if servicing is required.</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3765885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58F2B-4FBA-A34C-6927-F9D5389DE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5A3B5-E6C3-5C68-CBF4-039C3DA5E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7DD1DC-147A-A5E3-5F04-0E2B3E5F1775}"/>
              </a:ext>
            </a:extLst>
          </p:cNvPr>
          <p:cNvSpPr>
            <a:spLocks noGrp="1"/>
          </p:cNvSpPr>
          <p:nvPr>
            <p:ph type="body" idx="1"/>
          </p:nvPr>
        </p:nvSpPr>
        <p:spPr/>
        <p:txBody>
          <a:bodyPr/>
          <a:lstStyle/>
          <a:p>
            <a:pPr>
              <a:defRPr/>
            </a:pPr>
            <a:r>
              <a:rPr lang="en-US"/>
              <a:t>Just like different types of medical equipment require different disinfectants, different pathogens may need different disinfectants as well. You can check the disinfectant's packaging or the EPA’s website for which disinfect is required to kill specific pathogens.</a:t>
            </a:r>
          </a:p>
          <a:p>
            <a:endParaRPr lang="en-US"/>
          </a:p>
        </p:txBody>
      </p:sp>
      <p:sp>
        <p:nvSpPr>
          <p:cNvPr id="4" name="Slide Number Placeholder 3">
            <a:extLst>
              <a:ext uri="{FF2B5EF4-FFF2-40B4-BE49-F238E27FC236}">
                <a16:creationId xmlns:a16="http://schemas.microsoft.com/office/drawing/2014/main" id="{525D7485-A8F8-08DB-8907-ED5EF2AD9F09}"/>
              </a:ext>
            </a:extLst>
          </p:cNvPr>
          <p:cNvSpPr>
            <a:spLocks noGrp="1"/>
          </p:cNvSpPr>
          <p:nvPr>
            <p:ph type="sldNum" sz="quarter" idx="5"/>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263384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B9B26-5262-55AF-5826-D2351DE85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49D17-B823-2B8C-423C-86FDAEB07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EE705-7BAC-AB5B-F17C-54024105525B}"/>
              </a:ext>
            </a:extLst>
          </p:cNvPr>
          <p:cNvSpPr>
            <a:spLocks noGrp="1"/>
          </p:cNvSpPr>
          <p:nvPr>
            <p:ph type="body" idx="1"/>
          </p:nvPr>
        </p:nvSpPr>
        <p:spPr/>
        <p:txBody>
          <a:bodyPr/>
          <a:lstStyle/>
          <a:p>
            <a:r>
              <a:rPr lang="en-US"/>
              <a:t>As we mentioned earlier, reading a disinfectant label is vital to understanding the proper use of a disinfect. In the next few slides we will go over some of the features you should be most familiar with.</a:t>
            </a:r>
          </a:p>
        </p:txBody>
      </p:sp>
      <p:sp>
        <p:nvSpPr>
          <p:cNvPr id="4" name="Slide Number Placeholder 3">
            <a:extLst>
              <a:ext uri="{FF2B5EF4-FFF2-40B4-BE49-F238E27FC236}">
                <a16:creationId xmlns:a16="http://schemas.microsoft.com/office/drawing/2014/main" id="{1EDC1C4C-C4C3-A687-9202-E9CFA274DD5A}"/>
              </a:ext>
            </a:extLst>
          </p:cNvPr>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357647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54DCF-A444-A8F0-9C32-EB82F9A69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0BB43-FCA2-6134-C92A-8D662C360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B44BD-A549-27F9-68A5-5D9299B66FA9}"/>
              </a:ext>
            </a:extLst>
          </p:cNvPr>
          <p:cNvSpPr>
            <a:spLocks noGrp="1"/>
          </p:cNvSpPr>
          <p:nvPr>
            <p:ph type="body" idx="1"/>
          </p:nvPr>
        </p:nvSpPr>
        <p:spPr/>
        <p:txBody>
          <a:bodyPr/>
          <a:lstStyle/>
          <a:p>
            <a:r>
              <a:rPr lang="en-US" sz="1200" b="0" i="0" kern="1200">
                <a:solidFill>
                  <a:schemeClr val="tx1"/>
                </a:solidFill>
                <a:effectLst/>
                <a:latin typeface="+mn-lt"/>
                <a:ea typeface="+mn-ea"/>
                <a:cs typeface="+mn-cs"/>
              </a:rPr>
              <a:t>When reading the product label, one of the most important sections is the Directions for Use section (sometimes also called Use Directions). This section provides all the necessary information needed by consumers to properly and effectively use disinfectant products.</a:t>
            </a:r>
          </a:p>
          <a:p>
            <a:r>
              <a:rPr lang="en-US"/>
              <a:t>This</a:t>
            </a:r>
            <a:r>
              <a:rPr lang="en-US" sz="1200" b="0" i="0" kern="1200">
                <a:solidFill>
                  <a:schemeClr val="tx1"/>
                </a:solidFill>
                <a:effectLst/>
                <a:latin typeface="+mn-lt"/>
                <a:ea typeface="+mn-ea"/>
                <a:cs typeface="+mn-cs"/>
              </a:rPr>
              <a:t> section provides information on:</a:t>
            </a:r>
          </a:p>
          <a:p>
            <a:r>
              <a:rPr lang="en-US"/>
              <a:t>-</a:t>
            </a:r>
            <a:r>
              <a:rPr lang="en-US" sz="1200" b="0" i="0" kern="1200">
                <a:solidFill>
                  <a:schemeClr val="tx1"/>
                </a:solidFill>
                <a:effectLst/>
                <a:latin typeface="+mn-lt"/>
                <a:ea typeface="+mn-ea"/>
                <a:cs typeface="+mn-cs"/>
              </a:rPr>
              <a:t>Where a product can be used</a:t>
            </a:r>
          </a:p>
          <a:p>
            <a:r>
              <a:rPr lang="en-US"/>
              <a:t>-How</a:t>
            </a:r>
            <a:r>
              <a:rPr lang="en-US" sz="1200" b="0" i="0" kern="1200">
                <a:solidFill>
                  <a:schemeClr val="tx1"/>
                </a:solidFill>
                <a:effectLst/>
                <a:latin typeface="+mn-lt"/>
                <a:ea typeface="+mn-ea"/>
                <a:cs typeface="+mn-cs"/>
              </a:rPr>
              <a:t> to properly use the </a:t>
            </a:r>
            <a:r>
              <a:rPr lang="en-US"/>
              <a:t>product</a:t>
            </a:r>
          </a:p>
          <a:p>
            <a:r>
              <a:rPr lang="en-US"/>
              <a:t>-How long it takes a product to work</a:t>
            </a:r>
            <a:endParaRPr lang="en-US">
              <a:ea typeface="+mn-ea"/>
              <a:cs typeface="+mn-cs"/>
            </a:endParaRPr>
          </a:p>
          <a:p>
            <a:r>
              <a:rPr lang="en-US">
                <a:ea typeface="Calibri"/>
                <a:cs typeface="Calibri"/>
              </a:rPr>
              <a:t>-And what PPE to use with this specific product</a:t>
            </a:r>
            <a:endParaRPr lang="en-US" sz="1200" b="0" i="0" u="none" strike="noStrike" kern="1200" dirty="0">
              <a:solidFill>
                <a:schemeClr val="tx1"/>
              </a:solidFill>
              <a:effectLst/>
              <a:latin typeface="+mn-lt"/>
              <a:ea typeface="Calibri"/>
              <a:cs typeface="Calibri"/>
            </a:endParaRPr>
          </a:p>
          <a:p>
            <a:pPr marL="68580" fontAlgn="base">
              <a:buClr>
                <a:srgbClr val="0070C0"/>
              </a:buClr>
            </a:pPr>
            <a:endParaRPr lang="en-US">
              <a:solidFill>
                <a:srgbClr val="000000"/>
              </a:solidFill>
              <a:latin typeface="Calibri"/>
              <a:ea typeface="Calibri"/>
              <a:cs typeface="Calibri"/>
            </a:endParaRPr>
          </a:p>
          <a:p>
            <a:pPr marL="68580" indent="0" fontAlgn="base">
              <a:buClr>
                <a:srgbClr val="0070C0"/>
              </a:buClr>
              <a:buNone/>
            </a:pPr>
            <a:r>
              <a:rPr lang="en-US" sz="1200" b="0" i="0" u="none" strike="noStrike" dirty="0">
                <a:solidFill>
                  <a:srgbClr val="0070C0"/>
                </a:solidFill>
                <a:effectLst/>
                <a:latin typeface="Calibri"/>
                <a:ea typeface="Calibri"/>
                <a:cs typeface="Calibri"/>
              </a:rPr>
              <a:t>https://www.epa.gov/pesticide-registration/selected-epa-registered-disinfectants#use</a:t>
            </a:r>
          </a:p>
        </p:txBody>
      </p:sp>
      <p:sp>
        <p:nvSpPr>
          <p:cNvPr id="4" name="Slide Number Placeholder 3">
            <a:extLst>
              <a:ext uri="{FF2B5EF4-FFF2-40B4-BE49-F238E27FC236}">
                <a16:creationId xmlns:a16="http://schemas.microsoft.com/office/drawing/2014/main" id="{0F33752F-BD45-59F1-865D-57F3F9542FD7}"/>
              </a:ext>
            </a:extLst>
          </p:cNvPr>
          <p:cNvSpPr>
            <a:spLocks noGrp="1"/>
          </p:cNvSpPr>
          <p:nvPr>
            <p:ph type="sldNum" sz="quarter" idx="5"/>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2148648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01FD-15B0-75FB-6089-098C3E740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3A5E1-AD34-3EC4-3003-3125280D4A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39D750-8010-6932-F6B8-AA96B5C95BA6}"/>
              </a:ext>
            </a:extLst>
          </p:cNvPr>
          <p:cNvSpPr>
            <a:spLocks noGrp="1"/>
          </p:cNvSpPr>
          <p:nvPr>
            <p:ph type="body" idx="1"/>
          </p:nvPr>
        </p:nvSpPr>
        <p:spPr/>
        <p:txBody>
          <a:bodyPr/>
          <a:lstStyle/>
          <a:p>
            <a:r>
              <a:rPr lang="en-US" sz="1200" b="0" i="0" u="none" strike="noStrike">
                <a:solidFill>
                  <a:srgbClr val="0070C0"/>
                </a:solidFill>
                <a:effectLst/>
                <a:latin typeface="Calibri"/>
                <a:ea typeface="Calibri"/>
                <a:cs typeface="Calibri"/>
              </a:rPr>
              <a:t>Make sure </a:t>
            </a:r>
            <a:r>
              <a:rPr lang="en-US">
                <a:solidFill>
                  <a:srgbClr val="0070C0"/>
                </a:solidFill>
                <a:latin typeface="Calibri"/>
                <a:ea typeface="Calibri"/>
                <a:cs typeface="Calibri"/>
              </a:rPr>
              <a:t>to pay</a:t>
            </a:r>
            <a:r>
              <a:rPr lang="en-US" sz="1200" b="0" i="0" u="none" strike="noStrike">
                <a:solidFill>
                  <a:srgbClr val="0070C0"/>
                </a:solidFill>
                <a:effectLst/>
                <a:latin typeface="Calibri"/>
                <a:ea typeface="Calibri"/>
                <a:cs typeface="Calibri"/>
              </a:rPr>
              <a:t> attention to a </a:t>
            </a:r>
            <a:r>
              <a:rPr lang="en-US">
                <a:solidFill>
                  <a:srgbClr val="0070C0"/>
                </a:solidFill>
                <a:latin typeface="Calibri"/>
                <a:ea typeface="Calibri"/>
                <a:cs typeface="Calibri"/>
              </a:rPr>
              <a:t>product's</a:t>
            </a:r>
            <a:r>
              <a:rPr lang="en-US" sz="1200" b="0" i="0" u="none" strike="noStrike">
                <a:solidFill>
                  <a:srgbClr val="0070C0"/>
                </a:solidFill>
                <a:effectLst/>
                <a:latin typeface="Calibri"/>
                <a:ea typeface="Calibri"/>
                <a:cs typeface="Calibri"/>
              </a:rPr>
              <a:t> contact time, </a:t>
            </a:r>
            <a:r>
              <a:rPr lang="en-US">
                <a:solidFill>
                  <a:srgbClr val="0070C0"/>
                </a:solidFill>
                <a:latin typeface="Calibri"/>
                <a:ea typeface="Calibri"/>
                <a:cs typeface="Calibri"/>
              </a:rPr>
              <a:t>which is how</a:t>
            </a:r>
            <a:r>
              <a:rPr lang="en-US" sz="1200" b="0" i="0" u="none" strike="noStrike">
                <a:solidFill>
                  <a:srgbClr val="0070C0"/>
                </a:solidFill>
                <a:effectLst/>
                <a:latin typeface="Calibri"/>
                <a:ea typeface="Calibri"/>
                <a:cs typeface="Calibri"/>
              </a:rPr>
              <a:t> long it takes the product to work. This is the amount of time a product must remain on a surface for it to be effective. Throughout the entire period, the surface should be visibly wet. If at any point during the contact time the surface appears dry, </a:t>
            </a:r>
            <a:r>
              <a:rPr lang="en-US">
                <a:solidFill>
                  <a:srgbClr val="0070C0"/>
                </a:solidFill>
                <a:latin typeface="Calibri"/>
                <a:ea typeface="Calibri"/>
                <a:cs typeface="Calibri"/>
              </a:rPr>
              <a:t>the product</a:t>
            </a:r>
            <a:r>
              <a:rPr lang="en-US" sz="1200" b="0" i="0" u="none" strike="noStrike">
                <a:solidFill>
                  <a:srgbClr val="0070C0"/>
                </a:solidFill>
                <a:effectLst/>
                <a:latin typeface="Calibri"/>
                <a:ea typeface="Calibri"/>
                <a:cs typeface="Calibri"/>
              </a:rPr>
              <a:t> should be reapplied.</a:t>
            </a:r>
          </a:p>
          <a:p>
            <a:endParaRPr lang="en-US" sz="1200" b="0" i="0" u="none" strike="noStrike">
              <a:solidFill>
                <a:srgbClr val="0070C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Selected EPA-Registered Disinfectants | US EPA</a:t>
            </a:r>
            <a:r>
              <a:rPr lang="en-US" dirty="0"/>
              <a:t> https://www.epa.gov/pesticide-registration/selected-epa-registered-disinfectants#how</a:t>
            </a:r>
            <a:endParaRPr lang="en-US" sz="1200" b="0" i="0" u="none" strike="noStrike" dirty="0">
              <a:solidFill>
                <a:srgbClr val="0070C0"/>
              </a:solidFill>
              <a:effectLst/>
              <a:latin typeface="Calibri" panose="020F0502020204030204" pitchFamily="34" charset="0"/>
            </a:endParaRPr>
          </a:p>
          <a:p>
            <a:endParaRPr lang="en-US" sz="1200" b="0" i="0" u="none" strike="noStrike">
              <a:solidFill>
                <a:srgbClr val="0070C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9CA54E49-1326-D042-CA9D-BEA33A77DF30}"/>
              </a:ext>
            </a:extLst>
          </p:cNvPr>
          <p:cNvSpPr>
            <a:spLocks noGrp="1"/>
          </p:cNvSpPr>
          <p:nvPr>
            <p:ph type="sldNum" sz="quarter" idx="5"/>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2512620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23878-4197-94A7-08BC-D35E05FB7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F6EE4-EA80-4F39-9377-074ABE3ED9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ABC6A-F91D-9E0B-05C6-7B8E4E0AEEA5}"/>
              </a:ext>
            </a:extLst>
          </p:cNvPr>
          <p:cNvSpPr>
            <a:spLocks noGrp="1"/>
          </p:cNvSpPr>
          <p:nvPr>
            <p:ph type="body" idx="1"/>
          </p:nvPr>
        </p:nvSpPr>
        <p:spPr/>
        <p:txBody>
          <a:bodyPr/>
          <a:lstStyle/>
          <a:p>
            <a:pPr>
              <a:defRPr/>
            </a:pPr>
            <a:r>
              <a:rPr lang="en-US">
                <a:latin typeface="Nunito"/>
              </a:rPr>
              <a:t>For example,</a:t>
            </a:r>
            <a:r>
              <a:rPr lang="en-US" sz="1200">
                <a:latin typeface="Nunito"/>
              </a:rPr>
              <a:t> if the product label has a contact time of </a:t>
            </a:r>
            <a:r>
              <a:rPr lang="en-US">
                <a:latin typeface="Nunito"/>
              </a:rPr>
              <a:t>4 </a:t>
            </a:r>
            <a:r>
              <a:rPr lang="en-US" sz="1200">
                <a:latin typeface="Nunito"/>
              </a:rPr>
              <a:t>minutes for a particular pathogen, the surface should remain visibly wet for at least </a:t>
            </a:r>
            <a:r>
              <a:rPr lang="en-US">
                <a:latin typeface="Nunito"/>
              </a:rPr>
              <a:t>4 </a:t>
            </a:r>
            <a:r>
              <a:rPr lang="en-US" sz="1200">
                <a:latin typeface="Nunito"/>
              </a:rPr>
              <a:t>minutes after application of the product. If after </a:t>
            </a:r>
            <a:r>
              <a:rPr lang="en-US">
                <a:latin typeface="Nunito"/>
              </a:rPr>
              <a:t>2</a:t>
            </a:r>
            <a:r>
              <a:rPr lang="en-US" sz="1200">
                <a:latin typeface="Nunito"/>
              </a:rPr>
              <a:t> minutes the surface is not visibly wet, more product should be applied to the surface.</a:t>
            </a:r>
          </a:p>
          <a:p>
            <a:r>
              <a:rPr lang="en-US" dirty="0">
                <a:hlinkClick r:id="rId3"/>
              </a:rPr>
              <a:t> </a:t>
            </a:r>
            <a:endParaRPr lang="en-US" sz="1200" b="0" i="0" u="none" strike="noStrike" dirty="0">
              <a:solidFill>
                <a:srgbClr val="0070C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Selected EPA-Registered Disinfectants | US EPA</a:t>
            </a:r>
            <a:r>
              <a:rPr lang="en-US" dirty="0"/>
              <a:t> https://www.epa.gov/pesticide-registration/selected-epa-registered-disinfectants#how</a:t>
            </a:r>
            <a:endParaRPr lang="en-US" sz="1200" b="0" i="0" u="none" strike="noStrike" dirty="0">
              <a:solidFill>
                <a:srgbClr val="0070C0"/>
              </a:solidFill>
              <a:effectLst/>
              <a:latin typeface="Calibri" panose="020F0502020204030204" pitchFamily="34" charset="0"/>
            </a:endParaRPr>
          </a:p>
          <a:p>
            <a:endParaRPr lang="en-US" sz="1200" b="0" i="0" u="none" strike="noStrike">
              <a:solidFill>
                <a:srgbClr val="0070C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D6791F6A-C23A-568A-BD23-F4DC9A0B0AD2}"/>
              </a:ext>
            </a:extLst>
          </p:cNvPr>
          <p:cNvSpPr>
            <a:spLocks noGrp="1"/>
          </p:cNvSpPr>
          <p:nvPr>
            <p:ph type="sldNum" sz="quarter" idx="5"/>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1322224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9398A-B28B-280F-41AC-96852FE33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FE7F8-A7B0-3B4A-E581-02A9C70F7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C3896-E120-30C1-7153-5DE87754F5CA}"/>
              </a:ext>
            </a:extLst>
          </p:cNvPr>
          <p:cNvSpPr>
            <a:spLocks noGrp="1"/>
          </p:cNvSpPr>
          <p:nvPr>
            <p:ph type="body" idx="1"/>
          </p:nvPr>
        </p:nvSpPr>
        <p:spPr/>
        <p:txBody>
          <a:bodyPr/>
          <a:lstStyle/>
          <a:p>
            <a:r>
              <a:rPr lang="en-US" sz="1200" b="0" i="0" kern="1200">
                <a:solidFill>
                  <a:schemeClr val="tx1"/>
                </a:solidFill>
                <a:effectLst/>
                <a:latin typeface="+mn-lt"/>
                <a:ea typeface="+mn-ea"/>
                <a:cs typeface="+mn-cs"/>
              </a:rPr>
              <a:t>Each label has a registration number. This number is a unique identifier of the product. The same product can have different names and be sold under a variety of company names</a:t>
            </a:r>
            <a:r>
              <a:rPr lang="en-US"/>
              <a:t> (if the EPA number has a third set numbers, as shown above, that is the supplemental supplier number).</a:t>
            </a:r>
            <a:r>
              <a:rPr lang="en-US" sz="1200" b="0" i="0" kern="1200">
                <a:solidFill>
                  <a:schemeClr val="tx1"/>
                </a:solidFill>
                <a:effectLst/>
                <a:latin typeface="+mn-lt"/>
                <a:ea typeface="+mn-ea"/>
                <a:cs typeface="+mn-cs"/>
              </a:rPr>
              <a:t> The only way to accurately identify a product is by the EPA registration number. The registration number can tell you whether or not that disinfectant is appropriate for the specific pathogen you are trying to kill.</a:t>
            </a:r>
          </a:p>
          <a:p>
            <a:endParaRPr lang="en-US"/>
          </a:p>
        </p:txBody>
      </p:sp>
      <p:sp>
        <p:nvSpPr>
          <p:cNvPr id="4" name="Slide Number Placeholder 3">
            <a:extLst>
              <a:ext uri="{FF2B5EF4-FFF2-40B4-BE49-F238E27FC236}">
                <a16:creationId xmlns:a16="http://schemas.microsoft.com/office/drawing/2014/main" id="{A3AA98BD-FB7F-3508-167C-88C5B2B05D1B}"/>
              </a:ext>
            </a:extLst>
          </p:cNvPr>
          <p:cNvSpPr>
            <a:spLocks noGrp="1"/>
          </p:cNvSpPr>
          <p:nvPr>
            <p:ph type="sldNum" sz="quarter" idx="5"/>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2760285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FF48-F63E-497A-E41D-3265BC7D6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9FC77-E30E-1178-77A5-061E740A86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9D37AB-FBE0-B8C6-D240-EE889DFD6E83}"/>
              </a:ext>
            </a:extLst>
          </p:cNvPr>
          <p:cNvSpPr>
            <a:spLocks noGrp="1"/>
          </p:cNvSpPr>
          <p:nvPr>
            <p:ph type="body" idx="1"/>
          </p:nvPr>
        </p:nvSpPr>
        <p:spPr/>
        <p:txBody>
          <a:bodyPr/>
          <a:lstStyle/>
          <a:p>
            <a:pPr marL="68580" indent="0" fontAlgn="base">
              <a:buClr>
                <a:srgbClr val="0070C0"/>
              </a:buClr>
              <a:buNone/>
            </a:pPr>
            <a:r>
              <a:rPr lang="en-US" u="sng" dirty="0">
                <a:hlinkClick r:id="rId3">
                  <a:extLst>
                    <a:ext uri="{A12FA001-AC4F-418D-AE19-62706E023703}">
                      <ahyp:hlinkClr xmlns:ahyp="http://schemas.microsoft.com/office/drawing/2018/hyperlinkcolor" val="tx"/>
                    </a:ext>
                  </a:extLst>
                </a:hlinkClick>
              </a:rPr>
              <a:t>Now we will move onto the demonstration portion of our presentation. Together, we will go step by step through the cleaning and disinfection process of one of your facility’s glucometers. These steps are a general overview of how to properly disinfect a glucometer, but we will also follow the manufacturer’s instructions for this specific make and model of glucometer. </a:t>
            </a:r>
            <a:endParaRPr lang="en-US" u="sng">
              <a:ea typeface="Calibri"/>
              <a:cs typeface="Calibri"/>
            </a:endParaRPr>
          </a:p>
          <a:p>
            <a:pPr marL="68580" indent="0" fontAlgn="base">
              <a:buClr>
                <a:srgbClr val="0070C0"/>
              </a:buClr>
              <a:buNone/>
            </a:pPr>
            <a:endParaRPr lang="en-US" dirty="0">
              <a:ea typeface="Calibri"/>
              <a:cs typeface="Calibri"/>
              <a:hlinkClick r:id="rId3"/>
            </a:endParaRPr>
          </a:p>
          <a:p>
            <a:pPr marL="68580" indent="0" fontAlgn="base">
              <a:buClr>
                <a:srgbClr val="0070C0"/>
              </a:buClr>
              <a:buNone/>
            </a:pPr>
            <a:r>
              <a:rPr lang="en-US" dirty="0">
                <a:hlinkClick r:id="rId3">
                  <a:extLst>
                    <a:ext uri="{A12FA001-AC4F-418D-AE19-62706E023703}">
                      <ahyp:hlinkClr xmlns:ahyp="http://schemas.microsoft.com/office/drawing/2018/hyperlinkcolor" val="tx"/>
                    </a:ext>
                  </a:extLst>
                </a:hlinkClick>
              </a:rPr>
              <a:t>(When it is time, pull up the EPA website and show participants how to search for the EPA registration number)</a:t>
            </a:r>
            <a:endParaRPr lang="en-US">
              <a:ea typeface="Calibri"/>
              <a:cs typeface="Calibri"/>
              <a:hlinkClick r:id="" action="ppaction://noaction">
                <a:extLst>
                  <a:ext uri="{A12FA001-AC4F-418D-AE19-62706E023703}">
                    <ahyp:hlinkClr xmlns:ahyp="http://schemas.microsoft.com/office/drawing/2018/hyperlinkcolor" val="tx"/>
                  </a:ext>
                </a:extLst>
              </a:hlinkClick>
            </a:endParaRPr>
          </a:p>
          <a:p>
            <a:pPr marL="68580" indent="0" fontAlgn="base">
              <a:buClr>
                <a:srgbClr val="0070C0"/>
              </a:buClr>
              <a:buNone/>
            </a:pPr>
            <a:endParaRPr lang="en-US">
              <a:solidFill>
                <a:srgbClr val="0563C1"/>
              </a:solidFill>
              <a:hlinkClick r:id="rId3">
                <a:extLst>
                  <a:ext uri="{A12FA001-AC4F-418D-AE19-62706E023703}">
                    <ahyp:hlinkClr xmlns:ahyp="http://schemas.microsoft.com/office/drawing/2018/hyperlinkcolor" val="tx"/>
                  </a:ext>
                </a:extLst>
              </a:hlinkClick>
            </a:endParaRPr>
          </a:p>
          <a:p>
            <a:pPr marL="68580" indent="0" fontAlgn="base">
              <a:buClr>
                <a:srgbClr val="0070C0"/>
              </a:buClr>
              <a:buNone/>
            </a:pPr>
            <a:r>
              <a:rPr lang="en-US" dirty="0">
                <a:solidFill>
                  <a:srgbClr val="0563C1"/>
                </a:solidFill>
                <a:hlinkClick r:id="rId3">
                  <a:extLst>
                    <a:ext uri="{A12FA001-AC4F-418D-AE19-62706E023703}">
                      <ahyp:hlinkClr xmlns:ahyp="http://schemas.microsoft.com/office/drawing/2018/hyperlinkcolor" val="tx"/>
                    </a:ext>
                  </a:extLst>
                </a:hlinkClick>
              </a:rPr>
              <a:t>Tips for Glucometer Use and Care</a:t>
            </a:r>
            <a:r>
              <a:rPr lang="en-US" dirty="0"/>
              <a:t> https://www.hhs.texas.gov/sites/default/files/documents/glucometer-use-care-quality-control.pdf</a:t>
            </a:r>
            <a:endParaRPr lang="en-US" dirty="0">
              <a:ea typeface="Calibri"/>
              <a:cs typeface="Calibri"/>
            </a:endParaRPr>
          </a:p>
        </p:txBody>
      </p:sp>
      <p:sp>
        <p:nvSpPr>
          <p:cNvPr id="4" name="Slide Number Placeholder 3">
            <a:extLst>
              <a:ext uri="{FF2B5EF4-FFF2-40B4-BE49-F238E27FC236}">
                <a16:creationId xmlns:a16="http://schemas.microsoft.com/office/drawing/2014/main" id="{E9B0083A-3CD2-5CE6-5C74-27153236A32C}"/>
              </a:ext>
            </a:extLst>
          </p:cNvPr>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171864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2E668-1074-CBB3-A133-7F14CB817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D8E59-672D-D721-2AA4-7143021822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20B92-91C2-D8F5-F1F6-C6DCC6F6E6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we have finished our presentation, let’s revisit our KWL chart. Please get back into your groups and brainstorm different things you learned from today’s presentation. Fill out your sticky notes and select one representative again to share your thoughts with the larger group.</a:t>
            </a:r>
          </a:p>
        </p:txBody>
      </p:sp>
      <p:sp>
        <p:nvSpPr>
          <p:cNvPr id="4" name="Slide Number Placeholder 3">
            <a:extLst>
              <a:ext uri="{FF2B5EF4-FFF2-40B4-BE49-F238E27FC236}">
                <a16:creationId xmlns:a16="http://schemas.microsoft.com/office/drawing/2014/main" id="{41BC6235-12C5-57ED-6B72-6AEE20D79714}"/>
              </a:ext>
            </a:extLst>
          </p:cNvPr>
          <p:cNvSpPr>
            <a:spLocks noGrp="1"/>
          </p:cNvSpPr>
          <p:nvPr>
            <p:ph type="sldNum" sz="quarter" idx="5"/>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878659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62954-7FE4-E972-8F53-39F46BDC57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64BA0-AC35-4E68-C504-BF1B494D5E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C7872-63AF-54C0-57D7-3800D0938D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take 5 minutes to complete this post-assessment. All responses will be kept anonymous. This assessment allows the infection prevention team to monitor the impact of our modules.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https://forms.office.com/g/F4GYFp87hL</a:t>
            </a:r>
          </a:p>
        </p:txBody>
      </p:sp>
      <p:sp>
        <p:nvSpPr>
          <p:cNvPr id="4" name="Slide Number Placeholder 3">
            <a:extLst>
              <a:ext uri="{FF2B5EF4-FFF2-40B4-BE49-F238E27FC236}">
                <a16:creationId xmlns:a16="http://schemas.microsoft.com/office/drawing/2014/main" id="{515528CD-3D13-01B4-376D-A3A7D3E16925}"/>
              </a:ext>
            </a:extLst>
          </p:cNvPr>
          <p:cNvSpPr>
            <a:spLocks noGrp="1"/>
          </p:cNvSpPr>
          <p:nvPr>
            <p:ph type="sldNum" sz="quarter" idx="5"/>
          </p:nvPr>
        </p:nvSpPr>
        <p:spPr/>
        <p:txBody>
          <a:bodyPr/>
          <a:lstStyle/>
          <a:p>
            <a:fld id="{DBCC7D24-0DC9-4E9C-89C0-35D79A09D337}" type="slidenum">
              <a:rPr lang="en-US" smtClean="0"/>
              <a:t>19</a:t>
            </a:fld>
            <a:endParaRPr lang="en-US"/>
          </a:p>
        </p:txBody>
      </p:sp>
    </p:spTree>
    <p:extLst>
      <p:ext uri="{BB962C8B-B14F-4D97-AF65-F5344CB8AC3E}">
        <p14:creationId xmlns:p14="http://schemas.microsoft.com/office/powerpoint/2010/main" val="119083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take 5 minutes to complete this pre-assessment. If you do not have a smart phone, please partner up with another participant. All responses will be kept anonymous. This assessment allows the infection prevention team to monitor the impact of our modules.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https://forms.cloud.microsoft/g/g2e0WYkgXf</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546011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A2E86-F1F5-3C81-BE07-D03C82705A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97F3B-8EC2-CC6B-8DEC-19A714D0EB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E18F2-BF64-6203-F75B-B757DE708925}"/>
              </a:ext>
            </a:extLst>
          </p:cNvPr>
          <p:cNvSpPr>
            <a:spLocks noGrp="1"/>
          </p:cNvSpPr>
          <p:nvPr>
            <p:ph type="body" idx="1"/>
          </p:nvPr>
        </p:nvSpPr>
        <p:spPr/>
        <p:txBody>
          <a:bodyPr/>
          <a:lstStyle/>
          <a:p>
            <a:r>
              <a:rPr lang="en-US">
                <a:latin typeface="Calibri"/>
                <a:ea typeface="Calibri"/>
                <a:cs typeface="Calibri"/>
              </a:rPr>
              <a:t>Congratulations! You have completed the cleaning and disinfection infection prevention education module. If there are no further questions at this time, we will conclude for today. If any questions arise in the future, please feel free to email them to our team at  infectionprevention@dhhs.nc.gov.</a:t>
            </a:r>
          </a:p>
        </p:txBody>
      </p:sp>
      <p:sp>
        <p:nvSpPr>
          <p:cNvPr id="4" name="Slide Number Placeholder 3">
            <a:extLst>
              <a:ext uri="{FF2B5EF4-FFF2-40B4-BE49-F238E27FC236}">
                <a16:creationId xmlns:a16="http://schemas.microsoft.com/office/drawing/2014/main" id="{EAFC9F80-E6CF-049F-CFB0-0C15085B926C}"/>
              </a:ext>
            </a:extLst>
          </p:cNvPr>
          <p:cNvSpPr>
            <a:spLocks noGrp="1"/>
          </p:cNvSpPr>
          <p:nvPr>
            <p:ph type="sldNum" sz="quarter" idx="5"/>
          </p:nvPr>
        </p:nvSpPr>
        <p:spPr/>
        <p:txBody>
          <a:bodyPr/>
          <a:lstStyle/>
          <a:p>
            <a:fld id="{1277428A-A190-4C79-A76B-3A39E45D5B57}" type="slidenum">
              <a:rPr lang="en-US" smtClean="0"/>
              <a:t>20</a:t>
            </a:fld>
            <a:endParaRPr lang="en-US"/>
          </a:p>
        </p:txBody>
      </p:sp>
    </p:spTree>
    <p:extLst>
      <p:ext uri="{BB962C8B-B14F-4D97-AF65-F5344CB8AC3E}">
        <p14:creationId xmlns:p14="http://schemas.microsoft.com/office/powerpoint/2010/main" val="75989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we start today’s module, we will complete the first two sections of a KWL chart. A KWL chart is a “Know, Want to Know, Learned” chart. Please partner up in groups of three. With your sticky notes, please write down everything you already know about cleaning and disinfection practices and what you would like to know about them. You will have 7 minutes to brainstorm ideas. Please select one representative from your group to share what you all came up with and add your sticky notes to the group chart.</a:t>
            </a:r>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197554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today’s module, we will focus on these 6 focus areas, two of which you’ve already completed! Next, we will have a presentation on cleaning and disinfection. Then we will have a demonstration on how to properly disinfect this facility’s glucometers and then we will complete the rest of the KWL chart. Once we have completed these activities, you will be asked to complete a post-assessment and we will be done for the day.</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2314520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0F14-31F2-FD7A-2EA9-116BF37FF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5AE28-5164-CED1-9558-B2B9ABD91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8F50C-CCAC-F26B-8A8B-40D580A0DD05}"/>
              </a:ext>
            </a:extLst>
          </p:cNvPr>
          <p:cNvSpPr>
            <a:spLocks noGrp="1"/>
          </p:cNvSpPr>
          <p:nvPr>
            <p:ph type="body" idx="1"/>
          </p:nvPr>
        </p:nvSpPr>
        <p:spPr/>
        <p:txBody>
          <a:bodyPr/>
          <a:lstStyle/>
          <a:p>
            <a:pPr>
              <a:spcBef>
                <a:spcPts val="1200"/>
              </a:spcBef>
            </a:pPr>
            <a:r>
              <a:rPr lang="en-US">
                <a:latin typeface="Nunito"/>
              </a:rPr>
              <a:t>Within our field of work, it is important to protect patients and residents from contagious diseases. One of the best ways we can offer that protection is through cleaning and disinfection. Surfaces</a:t>
            </a:r>
            <a:r>
              <a:rPr lang="en-US" sz="1200">
                <a:latin typeface="Nunito"/>
              </a:rPr>
              <a:t> and patient environments require regular cleaning and disinfection to stop the transmission of infectious agents. Major pathogens like MRSA, C. difficile, Norovirus and others are shed by colonized or infected patients and contaminate surfaces in their environments at levels sufficient for transmission. Routine cleaning and disinfection is </a:t>
            </a:r>
            <a:r>
              <a:rPr lang="en-US" sz="1200" b="1" dirty="0">
                <a:latin typeface="Nunito"/>
              </a:rPr>
              <a:t>essential</a:t>
            </a:r>
            <a:r>
              <a:rPr lang="en-US" sz="1200" dirty="0">
                <a:latin typeface="Nunito"/>
              </a:rPr>
              <a:t> to interrupt transmission of organism(s).</a:t>
            </a:r>
          </a:p>
          <a:p>
            <a:endParaRPr lang="en-US"/>
          </a:p>
        </p:txBody>
      </p:sp>
      <p:sp>
        <p:nvSpPr>
          <p:cNvPr id="4" name="Slide Number Placeholder 3">
            <a:extLst>
              <a:ext uri="{FF2B5EF4-FFF2-40B4-BE49-F238E27FC236}">
                <a16:creationId xmlns:a16="http://schemas.microsoft.com/office/drawing/2014/main" id="{9EF697CE-B6A8-5CD2-8CD4-2C44B6158E4C}"/>
              </a:ext>
            </a:extLst>
          </p:cNvPr>
          <p:cNvSpPr>
            <a:spLocks noGrp="1"/>
          </p:cNvSpPr>
          <p:nvPr>
            <p:ph type="sldNum" sz="quarter" idx="5"/>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251605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4B395-441E-8CE4-C1BE-C8E897A68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3926A-C2BE-5684-9164-F299BFBF6C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E4F0B5-7306-CBFA-3C08-2720154CF117}"/>
              </a:ext>
            </a:extLst>
          </p:cNvPr>
          <p:cNvSpPr>
            <a:spLocks noGrp="1"/>
          </p:cNvSpPr>
          <p:nvPr>
            <p:ph type="body" idx="1"/>
          </p:nvPr>
        </p:nvSpPr>
        <p:spPr/>
        <p:txBody>
          <a:bodyPr/>
          <a:lstStyle/>
          <a:p>
            <a:r>
              <a:rPr lang="en-US"/>
              <a:t>Different pathogens, like the ones mentioned in the previous slide, can live for varying amounts of time. This graph shows differences in pathogen survival times. By cleaning and disinfecting surfaces and equipment frequently, we can reduce the number pathogens that can live on surfaces near patients.</a:t>
            </a:r>
          </a:p>
        </p:txBody>
      </p:sp>
      <p:sp>
        <p:nvSpPr>
          <p:cNvPr id="4" name="Slide Number Placeholder 3">
            <a:extLst>
              <a:ext uri="{FF2B5EF4-FFF2-40B4-BE49-F238E27FC236}">
                <a16:creationId xmlns:a16="http://schemas.microsoft.com/office/drawing/2014/main" id="{1A584DE3-D687-2A6A-CAC4-5F76695F3198}"/>
              </a:ext>
            </a:extLst>
          </p:cNvPr>
          <p:cNvSpPr>
            <a:spLocks noGrp="1"/>
          </p:cNvSpPr>
          <p:nvPr>
            <p:ph type="sldNum" sz="quarter" idx="5"/>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284312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chain of infection is a model that outlines the interconnected steps necessary for the transmission of </a:t>
            </a:r>
            <a:r>
              <a:rPr lang="en-US"/>
              <a:t>infectious</a:t>
            </a:r>
            <a:r>
              <a:rPr lang="en-US" sz="1200" b="0" i="0" kern="1200">
                <a:solidFill>
                  <a:schemeClr val="tx1"/>
                </a:solidFill>
                <a:effectLst/>
                <a:latin typeface="+mn-lt"/>
                <a:ea typeface="+mn-ea"/>
                <a:cs typeface="+mn-cs"/>
              </a:rPr>
              <a:t> diseases, consisting of </a:t>
            </a:r>
            <a:r>
              <a:rPr lang="en-US"/>
              <a:t>six key</a:t>
            </a:r>
            <a:r>
              <a:rPr lang="en-US" sz="1200" b="0" i="0" kern="1200">
                <a:solidFill>
                  <a:schemeClr val="tx1"/>
                </a:solidFill>
                <a:effectLst/>
                <a:latin typeface="+mn-lt"/>
                <a:ea typeface="+mn-ea"/>
                <a:cs typeface="+mn-cs"/>
              </a:rPr>
              <a:t> links: Infectious Agent, Reservoir, Portal of Exit, Mode of Transmission, Portal of Entry, and Susceptible Host. There are many infection prevention practices we can put in place to break the chain, or stop the spread of infection, one of which is cleaning and </a:t>
            </a:r>
            <a:r>
              <a:rPr lang="en-US"/>
              <a:t>disinfecting</a:t>
            </a:r>
            <a:r>
              <a:rPr lang="en-US" sz="1200" b="0" i="0" kern="1200">
                <a:solidFill>
                  <a:schemeClr val="tx1"/>
                </a:solidFill>
                <a:effectLst/>
                <a:latin typeface="+mn-lt"/>
                <a:ea typeface="+mn-ea"/>
                <a:cs typeface="+mn-cs"/>
              </a:rPr>
              <a:t> environments and medical equipment</a:t>
            </a:r>
            <a:r>
              <a:rPr lang="en-US"/>
              <a:t>.</a:t>
            </a:r>
            <a:r>
              <a:rPr lang="en-US" sz="1200" b="0" i="0" kern="1200">
                <a:solidFill>
                  <a:schemeClr val="tx1"/>
                </a:solidFill>
                <a:effectLst/>
                <a:latin typeface="+mn-lt"/>
                <a:ea typeface="+mn-ea"/>
                <a:cs typeface="+mn-cs"/>
              </a:rPr>
              <a:t> </a:t>
            </a:r>
            <a:r>
              <a:rPr lang="en-US"/>
              <a:t>In this visual, environments and medical equipment are </a:t>
            </a:r>
            <a:r>
              <a:rPr lang="en-US" sz="1200" b="0" i="0" kern="1200">
                <a:solidFill>
                  <a:schemeClr val="tx1"/>
                </a:solidFill>
                <a:effectLst/>
                <a:latin typeface="+mn-lt"/>
                <a:ea typeface="+mn-ea"/>
                <a:cs typeface="+mn-cs"/>
              </a:rPr>
              <a:t>represented as reservoirs</a:t>
            </a:r>
            <a:r>
              <a:rPr lang="en-US"/>
              <a:t>.</a:t>
            </a:r>
            <a:r>
              <a:rPr lang="en-US" sz="1200" b="0" i="0" kern="1200">
                <a:solidFill>
                  <a:schemeClr val="tx1"/>
                </a:solidFill>
                <a:effectLst/>
                <a:latin typeface="+mn-lt"/>
                <a:ea typeface="+mn-ea"/>
                <a:cs typeface="+mn-cs"/>
              </a:rPr>
              <a:t> Through cleaning and disinfection, we can kill infectious agents, like bacteria and other pathogens, where they live. This module will take a deep dive into cleaning and disinfection practices so that you can be better equipped to stop the spread of infection.</a:t>
            </a:r>
            <a:endParaRPr lang="en-US" b="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148694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9F131-A119-847F-98A9-5C7E94C23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83660-8724-836B-9901-74879E220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A9698-FB7F-4662-E62C-816D326A39E0}"/>
              </a:ext>
            </a:extLst>
          </p:cNvPr>
          <p:cNvSpPr>
            <a:spLocks noGrp="1"/>
          </p:cNvSpPr>
          <p:nvPr>
            <p:ph type="body" idx="1"/>
          </p:nvPr>
        </p:nvSpPr>
        <p:spPr/>
        <p:txBody>
          <a:bodyPr/>
          <a:lstStyle/>
          <a:p>
            <a:pPr marL="68580" fontAlgn="base">
              <a:buClr>
                <a:srgbClr val="0070C0"/>
              </a:buClr>
            </a:pPr>
            <a:r>
              <a:rPr lang="en-US" b="0" i="0" u="none" strike="noStrike" dirty="0">
                <a:solidFill>
                  <a:srgbClr val="0070C0"/>
                </a:solidFill>
                <a:effectLst/>
                <a:latin typeface="Calibri"/>
                <a:ea typeface="Calibri"/>
                <a:cs typeface="Calibri"/>
              </a:rPr>
              <a:t>When </a:t>
            </a:r>
            <a:r>
              <a:rPr lang="en-US" b="0" i="0" u="sng" strike="noStrike" dirty="0">
                <a:solidFill>
                  <a:srgbClr val="0070C0"/>
                </a:solidFill>
                <a:effectLst/>
                <a:latin typeface="Calibri"/>
                <a:ea typeface="Calibri"/>
                <a:cs typeface="Calibri"/>
              </a:rPr>
              <a:t>we clean, we are removing </a:t>
            </a:r>
            <a:r>
              <a:rPr lang="en-US" b="0" i="0" u="none" strike="noStrike">
                <a:solidFill>
                  <a:srgbClr val="0070C0"/>
                </a:solidFill>
                <a:effectLst/>
                <a:latin typeface="Calibri"/>
                <a:ea typeface="Calibri"/>
                <a:cs typeface="Calibri"/>
              </a:rPr>
              <a:t>debris, dirt, and even germs from environmental surfaces</a:t>
            </a:r>
            <a:r>
              <a:rPr lang="en-US">
                <a:solidFill>
                  <a:srgbClr val="0070C0"/>
                </a:solidFill>
                <a:latin typeface="Calibri"/>
                <a:ea typeface="Calibri"/>
                <a:cs typeface="Calibri"/>
              </a:rPr>
              <a:t>. However,</a:t>
            </a:r>
            <a:r>
              <a:rPr lang="en-US" b="0" i="0" u="none" strike="noStrike">
                <a:solidFill>
                  <a:srgbClr val="0070C0"/>
                </a:solidFill>
                <a:effectLst/>
                <a:latin typeface="Calibri"/>
                <a:ea typeface="Calibri"/>
                <a:cs typeface="Calibri"/>
              </a:rPr>
              <a:t> when we disinfect, we are killing or inactivating most, if not all the germs that might be on the surface. </a:t>
            </a:r>
            <a:r>
              <a:rPr lang="en-US">
                <a:solidFill>
                  <a:srgbClr val="0070C0"/>
                </a:solidFill>
                <a:latin typeface="Calibri"/>
                <a:ea typeface="Calibri"/>
                <a:cs typeface="Calibri"/>
              </a:rPr>
              <a:t>This is why it is vital to complete both steps when protecting a patients environment. Most</a:t>
            </a:r>
            <a:r>
              <a:rPr lang="en-US" sz="1200" b="0" i="0" u="none" strike="noStrike">
                <a:solidFill>
                  <a:srgbClr val="0070C0"/>
                </a:solidFill>
                <a:effectLst/>
                <a:latin typeface="Calibri"/>
                <a:ea typeface="Calibri"/>
                <a:cs typeface="Calibri"/>
              </a:rPr>
              <a:t> disinfectants registered with the EPA combine cleaning and disinfecting as a one step process. Be sure to read the disinfectant label and follow manufacturer’s instructions.</a:t>
            </a:r>
            <a:endParaRPr lang="en-US" b="0" i="0" u="none" strike="noStrike">
              <a:solidFill>
                <a:srgbClr val="0070C0"/>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AFE85B4A-23A8-44EB-ED83-B5DDDC17A073}"/>
              </a:ext>
            </a:extLst>
          </p:cNvPr>
          <p:cNvSpPr>
            <a:spLocks noGrp="1"/>
          </p:cNvSpPr>
          <p:nvPr>
            <p:ph type="sldNum" sz="quarter" idx="5"/>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97328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EE462-1EB1-12E1-BE04-25A677B6B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D764FC-80E5-C44D-67B5-0425BDDE5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397FA-17CB-4122-95D1-F21EBB6FEA0C}"/>
              </a:ext>
            </a:extLst>
          </p:cNvPr>
          <p:cNvSpPr>
            <a:spLocks noGrp="1"/>
          </p:cNvSpPr>
          <p:nvPr>
            <p:ph type="body" idx="1"/>
          </p:nvPr>
        </p:nvSpPr>
        <p:spPr/>
        <p:txBody>
          <a:bodyPr/>
          <a:lstStyle/>
          <a:p>
            <a:r>
              <a:rPr lang="en-US"/>
              <a:t>To adequately clean and disinfect the patient environment, it’s important to follow these three steps. First, follow your facility’s cleaning and disinfection protocols. Second, clean high-touch surfaces frequently such as bed rails and call buttons. Third, when possible, dedicate equipment to individual patients or clean and disinfect all equipment between patients. </a:t>
            </a:r>
          </a:p>
        </p:txBody>
      </p:sp>
      <p:sp>
        <p:nvSpPr>
          <p:cNvPr id="4" name="Slide Number Placeholder 3">
            <a:extLst>
              <a:ext uri="{FF2B5EF4-FFF2-40B4-BE49-F238E27FC236}">
                <a16:creationId xmlns:a16="http://schemas.microsoft.com/office/drawing/2014/main" id="{37DFD981-8E6B-D50E-B548-A16879207482}"/>
              </a:ext>
            </a:extLst>
          </p:cNvPr>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1289675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EBE53F0F-063A-C686-A0A6-5614D90A2DDB}"/>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 April 2026</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8" name="Text Placeholder 4">
            <a:extLst>
              <a:ext uri="{FF2B5EF4-FFF2-40B4-BE49-F238E27FC236}">
                <a16:creationId xmlns:a16="http://schemas.microsoft.com/office/drawing/2014/main" id="{79C6A26D-3130-6FD1-2A27-F20A76CA3C81}"/>
              </a:ext>
            </a:extLst>
          </p:cNvPr>
          <p:cNvSpPr>
            <a:spLocks noGrp="1"/>
          </p:cNvSpPr>
          <p:nvPr>
            <p:ph type="body" sz="quarter" idx="16" hasCustomPrompt="1"/>
          </p:nvPr>
        </p:nvSpPr>
        <p:spPr>
          <a:xfrm>
            <a:off x="318053" y="6155643"/>
            <a:ext cx="4998554"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a:t>Click to add text</a:t>
            </a:r>
          </a:p>
        </p:txBody>
      </p:sp>
      <p:sp>
        <p:nvSpPr>
          <p:cNvPr id="7" name="Text Placeholder 8">
            <a:extLst>
              <a:ext uri="{FF2B5EF4-FFF2-40B4-BE49-F238E27FC236}">
                <a16:creationId xmlns:a16="http://schemas.microsoft.com/office/drawing/2014/main" id="{013E346E-9DCE-FD2A-D039-9396C216A76D}"/>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FD550A9B-4FAB-132D-6ABD-080359FBA3E2}"/>
              </a:ext>
            </a:extLst>
          </p:cNvPr>
          <p:cNvSpPr txBox="1">
            <a:spLocks/>
          </p:cNvSpPr>
          <p:nvPr userDrawn="1"/>
        </p:nvSpPr>
        <p:spPr>
          <a:xfrm>
            <a:off x="1308100" y="6603332"/>
            <a:ext cx="6979760"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 April 2026</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6E02F64E-2CEF-59B1-BBF3-B28B49C9403E}"/>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 April 2026</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6460-F4A3-4ACD-2491-04A3BAC0F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F9A8A-7FB7-766C-66DE-3C6CF65529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82094-9196-D806-979C-6BCCA7D6759F}"/>
              </a:ext>
            </a:extLst>
          </p:cNvPr>
          <p:cNvSpPr>
            <a:spLocks noGrp="1"/>
          </p:cNvSpPr>
          <p:nvPr>
            <p:ph type="dt" sz="half" idx="10"/>
          </p:nvPr>
        </p:nvSpPr>
        <p:spPr/>
        <p:txBody>
          <a:bodyPr/>
          <a:lstStyle/>
          <a:p>
            <a:fld id="{2A2D9305-0E49-4790-8010-D1BE8FBAD710}" type="datetimeFigureOut">
              <a:rPr lang="en-US" smtClean="0"/>
              <a:t>7/1/2026</a:t>
            </a:fld>
            <a:endParaRPr lang="en-US"/>
          </a:p>
        </p:txBody>
      </p:sp>
      <p:sp>
        <p:nvSpPr>
          <p:cNvPr id="5" name="Footer Placeholder 4">
            <a:extLst>
              <a:ext uri="{FF2B5EF4-FFF2-40B4-BE49-F238E27FC236}">
                <a16:creationId xmlns:a16="http://schemas.microsoft.com/office/drawing/2014/main" id="{D1396F4B-409C-1FC8-79E4-41E8144B9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E7CEE-2C88-B7BA-B09D-E7ADD4DD2A19}"/>
              </a:ext>
            </a:extLst>
          </p:cNvPr>
          <p:cNvSpPr>
            <a:spLocks noGrp="1"/>
          </p:cNvSpPr>
          <p:nvPr>
            <p:ph type="sldNum" sz="quarter" idx="12"/>
          </p:nvPr>
        </p:nvSpPr>
        <p:spPr/>
        <p:txBody>
          <a:bodyPr/>
          <a:lstStyle/>
          <a:p>
            <a:fld id="{F53D0B18-DE83-401E-A8BD-EE7CEA737C03}" type="slidenum">
              <a:rPr lang="en-US" smtClean="0"/>
              <a:t>‹#›</a:t>
            </a:fld>
            <a:endParaRPr lang="en-US"/>
          </a:p>
        </p:txBody>
      </p:sp>
    </p:spTree>
    <p:extLst>
      <p:ext uri="{BB962C8B-B14F-4D97-AF65-F5344CB8AC3E}">
        <p14:creationId xmlns:p14="http://schemas.microsoft.com/office/powerpoint/2010/main" val="420705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AEE5-E7AA-022B-C4DD-4D4F8F75200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FF276-7187-EB80-2817-7C10D8EDBCD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E1A11D-1D4E-1ACB-7492-3DFA7AAE5287}"/>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5" name="Footer Placeholder 4">
            <a:extLst>
              <a:ext uri="{FF2B5EF4-FFF2-40B4-BE49-F238E27FC236}">
                <a16:creationId xmlns:a16="http://schemas.microsoft.com/office/drawing/2014/main" id="{6F82C923-7238-9E1D-3220-6967E5E23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C3BBF-6F83-26DA-3D7D-D3E57C36B329}"/>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1895562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7318-5AD3-D3E8-60EC-A60E3CE6D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88087-A997-B741-44E5-2C0C50462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859AF-E42E-F058-040A-790472FF70AA}"/>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5" name="Footer Placeholder 4">
            <a:extLst>
              <a:ext uri="{FF2B5EF4-FFF2-40B4-BE49-F238E27FC236}">
                <a16:creationId xmlns:a16="http://schemas.microsoft.com/office/drawing/2014/main" id="{DB057F7C-D1F5-7C51-F6C9-A03D624E5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749FB-D0F6-0247-47CF-67BC8AA974FC}"/>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248584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A0560-A2BE-7295-77BE-FB97DF11AA9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9C934-95F9-95A8-8072-838C4D648BFD}"/>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DD8CB-DFA4-791A-57F2-67B76E73B9BC}"/>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5" name="Footer Placeholder 4">
            <a:extLst>
              <a:ext uri="{FF2B5EF4-FFF2-40B4-BE49-F238E27FC236}">
                <a16:creationId xmlns:a16="http://schemas.microsoft.com/office/drawing/2014/main" id="{E593E60C-B650-717A-7370-ECD329C50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3B7F9-EB6C-5833-79B7-B9471F43472D}"/>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139016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077F-B3A1-2334-7C76-5C557D18A3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2B23B2-0E03-DF33-54E6-F83C4A70F53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926E8F-4BAC-51A2-7487-627211711B0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53B4ED-6195-F94A-85D9-519F9BA4FCDC}"/>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6" name="Footer Placeholder 5">
            <a:extLst>
              <a:ext uri="{FF2B5EF4-FFF2-40B4-BE49-F238E27FC236}">
                <a16:creationId xmlns:a16="http://schemas.microsoft.com/office/drawing/2014/main" id="{2CD9B08E-5F6D-461D-1E6E-0CCADEA3C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2AC9C-4636-8BC5-F2C5-2A774B39DF4D}"/>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271539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9739-C5EA-55C2-6665-88318BF2294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9A7029-3C02-ECE5-D84D-15B3C4CE761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AE36FB-3CB9-8F5B-1AD2-22D48CFC045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0D28B9-2858-7109-F17F-F2A6486B40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F474-54A8-41D9-D4A8-2FE797E1588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C8098D-7573-003A-07A1-225E3FB88DBD}"/>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8" name="Footer Placeholder 7">
            <a:extLst>
              <a:ext uri="{FF2B5EF4-FFF2-40B4-BE49-F238E27FC236}">
                <a16:creationId xmlns:a16="http://schemas.microsoft.com/office/drawing/2014/main" id="{415540F0-9C9F-EDB1-4840-8E072992DF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8304AA-BFDA-AD64-36F0-3F7BEADF3B2D}"/>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397827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6EFFE-94FD-9B7A-153C-BD6B5B7AAD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C43DDF-828C-1C89-91A0-4958A0C96706}"/>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4" name="Footer Placeholder 3">
            <a:extLst>
              <a:ext uri="{FF2B5EF4-FFF2-40B4-BE49-F238E27FC236}">
                <a16:creationId xmlns:a16="http://schemas.microsoft.com/office/drawing/2014/main" id="{8068A1B7-12CF-1596-297C-FBD32B5C8A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BBDD0C-8389-8391-BD24-5DACE74BE396}"/>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67710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C8011-BE2A-E7A7-889D-8EEE512C3A70}"/>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3" name="Footer Placeholder 2">
            <a:extLst>
              <a:ext uri="{FF2B5EF4-FFF2-40B4-BE49-F238E27FC236}">
                <a16:creationId xmlns:a16="http://schemas.microsoft.com/office/drawing/2014/main" id="{3A8838AF-C6F6-EC7A-9A0E-66A7FA4EAF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517712-B629-B8CA-1222-5E0263E2CF09}"/>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4222581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5F6B9-039D-62D9-AD0B-80C6EE6DFDF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7A9B8A-A164-399E-89F8-4447B4ED65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A37B23-2AE7-209C-3592-3DD74EB475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9411F-FBB5-876F-7E24-007668611888}"/>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6" name="Footer Placeholder 5">
            <a:extLst>
              <a:ext uri="{FF2B5EF4-FFF2-40B4-BE49-F238E27FC236}">
                <a16:creationId xmlns:a16="http://schemas.microsoft.com/office/drawing/2014/main" id="{C84B564D-BB45-C781-0C83-049D23665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CC7DC-3FD2-4BCA-99B0-8EA4179CC326}"/>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4167469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789B-F88A-15CC-AFB6-6B5E2663944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C66720-19D9-6104-E4C1-31236366CD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D7355F-7CE9-A993-57D1-902EF91955D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61BEF-3691-09C6-0AC5-6CD52CF792FD}"/>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6" name="Footer Placeholder 5">
            <a:extLst>
              <a:ext uri="{FF2B5EF4-FFF2-40B4-BE49-F238E27FC236}">
                <a16:creationId xmlns:a16="http://schemas.microsoft.com/office/drawing/2014/main" id="{97999557-52A1-EDB5-3A7A-AF87C3804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FC823-03FC-0664-0DC9-E47B5F642899}"/>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1305435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F230-B225-B15E-DFE9-0018BDD6C2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9D2DCC-166C-F6CE-7A8B-F50E2CC8E0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89787-412E-EE01-26A3-3044196825E7}"/>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5" name="Footer Placeholder 4">
            <a:extLst>
              <a:ext uri="{FF2B5EF4-FFF2-40B4-BE49-F238E27FC236}">
                <a16:creationId xmlns:a16="http://schemas.microsoft.com/office/drawing/2014/main" id="{0DA6D062-B419-1F5E-1515-F8E72F51D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1BF58A-2738-37D4-931C-64BC86C29B33}"/>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3250833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87A3DB-E543-A373-4916-B7B86785BE5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F0F430-6B64-6526-D59D-AC1F9C20822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A645F-4CF3-C982-D0E4-5228FB8D21CF}"/>
              </a:ext>
            </a:extLst>
          </p:cNvPr>
          <p:cNvSpPr>
            <a:spLocks noGrp="1"/>
          </p:cNvSpPr>
          <p:nvPr>
            <p:ph type="dt" sz="half" idx="10"/>
          </p:nvPr>
        </p:nvSpPr>
        <p:spPr/>
        <p:txBody>
          <a:bodyPr/>
          <a:lstStyle/>
          <a:p>
            <a:fld id="{61DB9101-CE57-40D5-B62C-EEFC0D949DE4}" type="datetimeFigureOut">
              <a:rPr lang="en-US" smtClean="0"/>
              <a:t>7/1/2026</a:t>
            </a:fld>
            <a:endParaRPr lang="en-US"/>
          </a:p>
        </p:txBody>
      </p:sp>
      <p:sp>
        <p:nvSpPr>
          <p:cNvPr id="5" name="Footer Placeholder 4">
            <a:extLst>
              <a:ext uri="{FF2B5EF4-FFF2-40B4-BE49-F238E27FC236}">
                <a16:creationId xmlns:a16="http://schemas.microsoft.com/office/drawing/2014/main" id="{87C88259-A83F-9866-2CC6-4AA312203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2620-E6FD-1038-021D-840A3ECC04DA}"/>
              </a:ext>
            </a:extLst>
          </p:cNvPr>
          <p:cNvSpPr>
            <a:spLocks noGrp="1"/>
          </p:cNvSpPr>
          <p:nvPr>
            <p:ph type="sldNum" sz="quarter" idx="12"/>
          </p:nvPr>
        </p:nvSpPr>
        <p:spPr/>
        <p:txBody>
          <a:bodyPr/>
          <a:lstStyle/>
          <a:p>
            <a:fld id="{2FA1D378-D090-450A-9FCF-5922637D68F3}" type="slidenum">
              <a:rPr lang="en-US" smtClean="0"/>
              <a:t>‹#›</a:t>
            </a:fld>
            <a:endParaRPr lang="en-US"/>
          </a:p>
        </p:txBody>
      </p:sp>
    </p:spTree>
    <p:extLst>
      <p:ext uri="{BB962C8B-B14F-4D97-AF65-F5344CB8AC3E}">
        <p14:creationId xmlns:p14="http://schemas.microsoft.com/office/powerpoint/2010/main" val="312182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8">
            <a:extLst>
              <a:ext uri="{FF2B5EF4-FFF2-40B4-BE49-F238E27FC236}">
                <a16:creationId xmlns:a16="http://schemas.microsoft.com/office/drawing/2014/main" id="{79F43FCD-9DC9-3ECD-C557-3532E06B8DC6}"/>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 April 2026</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327869"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8">
            <a:extLst>
              <a:ext uri="{FF2B5EF4-FFF2-40B4-BE49-F238E27FC236}">
                <a16:creationId xmlns:a16="http://schemas.microsoft.com/office/drawing/2014/main" id="{E1DEDAB2-C669-59D0-B536-55A705B1C32D}"/>
              </a:ext>
            </a:extLst>
          </p:cNvPr>
          <p:cNvSpPr txBox="1">
            <a:spLocks/>
          </p:cNvSpPr>
          <p:nvPr userDrawn="1"/>
        </p:nvSpPr>
        <p:spPr>
          <a:xfrm>
            <a:off x="1327868"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 April 2026</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753223" y="6155643"/>
            <a:ext cx="3681557"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a:t>Click to add text</a:t>
            </a:r>
          </a:p>
        </p:txBody>
      </p:sp>
      <p:sp>
        <p:nvSpPr>
          <p:cNvPr id="7" name="Text Placeholder 8">
            <a:extLst>
              <a:ext uri="{FF2B5EF4-FFF2-40B4-BE49-F238E27FC236}">
                <a16:creationId xmlns:a16="http://schemas.microsoft.com/office/drawing/2014/main" id="{BE3D3590-51D3-F69F-8AEF-3095644D13E7}"/>
              </a:ext>
            </a:extLst>
          </p:cNvPr>
          <p:cNvSpPr txBox="1">
            <a:spLocks/>
          </p:cNvSpPr>
          <p:nvPr userDrawn="1"/>
        </p:nvSpPr>
        <p:spPr>
          <a:xfrm>
            <a:off x="4753223" y="6603332"/>
            <a:ext cx="3534637"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 Presentation Title | Presentation Date</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a:t>Click to add title</a:t>
            </a:r>
          </a:p>
        </p:txBody>
      </p:sp>
      <p:sp>
        <p:nvSpPr>
          <p:cNvPr id="5" name="Text Placeholder 8">
            <a:extLst>
              <a:ext uri="{FF2B5EF4-FFF2-40B4-BE49-F238E27FC236}">
                <a16:creationId xmlns:a16="http://schemas.microsoft.com/office/drawing/2014/main" id="{938AF9FF-BDAC-0306-DA91-AB47AE0210B8}"/>
              </a:ext>
            </a:extLst>
          </p:cNvPr>
          <p:cNvSpPr txBox="1">
            <a:spLocks/>
          </p:cNvSpPr>
          <p:nvPr userDrawn="1"/>
        </p:nvSpPr>
        <p:spPr>
          <a:xfrm>
            <a:off x="3516248" y="6476454"/>
            <a:ext cx="5691252" cy="284692"/>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 </a:t>
            </a:r>
          </a:p>
          <a:p>
            <a:r>
              <a:rPr lang="en-US" b="1" i="0">
                <a:latin typeface="Arial" panose="020B0604020202020204" pitchFamily="34" charset="0"/>
                <a:cs typeface="Arial" panose="020B0604020202020204" pitchFamily="34" charset="0"/>
              </a:rPr>
              <a:t>April 2026</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3" name="Text Placeholder 8">
            <a:extLst>
              <a:ext uri="{FF2B5EF4-FFF2-40B4-BE49-F238E27FC236}">
                <a16:creationId xmlns:a16="http://schemas.microsoft.com/office/drawing/2014/main" id="{BB5FD0A9-E4A1-C0DB-07E2-2EF95F25DA2A}"/>
              </a:ext>
            </a:extLst>
          </p:cNvPr>
          <p:cNvSpPr txBox="1">
            <a:spLocks/>
          </p:cNvSpPr>
          <p:nvPr userDrawn="1"/>
        </p:nvSpPr>
        <p:spPr>
          <a:xfrm>
            <a:off x="3528948" y="6470438"/>
            <a:ext cx="5664167" cy="284692"/>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a:t>
            </a:r>
          </a:p>
          <a:p>
            <a:r>
              <a:rPr lang="en-US" b="1" i="0">
                <a:latin typeface="Arial" panose="020B0604020202020204" pitchFamily="34" charset="0"/>
                <a:cs typeface="Arial" panose="020B0604020202020204" pitchFamily="34" charset="0"/>
              </a:rPr>
              <a:t> April 2026</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318053" y="6155643"/>
            <a:ext cx="7106911"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2" name="Text Placeholder 8">
            <a:extLst>
              <a:ext uri="{FF2B5EF4-FFF2-40B4-BE49-F238E27FC236}">
                <a16:creationId xmlns:a16="http://schemas.microsoft.com/office/drawing/2014/main" id="{E492FC96-79E6-D669-44E2-090C072906B1}"/>
              </a:ext>
            </a:extLst>
          </p:cNvPr>
          <p:cNvSpPr txBox="1">
            <a:spLocks/>
          </p:cNvSpPr>
          <p:nvPr userDrawn="1"/>
        </p:nvSpPr>
        <p:spPr>
          <a:xfrm>
            <a:off x="293209"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of Public Health | Infection Prevention Education: Cleaning &amp; Disinfection | April 2026</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572" y="365128"/>
            <a:ext cx="78867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99572"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93D0B2-E65F-7972-D7D7-B107510A42B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36E4D7-D59D-848E-24FE-D0011A7F96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DFE7D-4482-832C-7667-88C60F04319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1DB9101-CE57-40D5-B62C-EEFC0D949DE4}" type="datetimeFigureOut">
              <a:rPr lang="en-US" smtClean="0"/>
              <a:t>7/1/2026</a:t>
            </a:fld>
            <a:endParaRPr lang="en-US"/>
          </a:p>
        </p:txBody>
      </p:sp>
      <p:sp>
        <p:nvSpPr>
          <p:cNvPr id="5" name="Footer Placeholder 4">
            <a:extLst>
              <a:ext uri="{FF2B5EF4-FFF2-40B4-BE49-F238E27FC236}">
                <a16:creationId xmlns:a16="http://schemas.microsoft.com/office/drawing/2014/main" id="{B8CD6E68-D8E2-342A-BC60-D17DCDACA4F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6F41DA-EBC1-2B77-491E-BD52994EF02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A1D378-D090-450A-9FCF-5922637D68F3}" type="slidenum">
              <a:rPr lang="en-US" smtClean="0"/>
              <a:t>‹#›</a:t>
            </a:fld>
            <a:endParaRPr lang="en-US"/>
          </a:p>
        </p:txBody>
      </p:sp>
    </p:spTree>
    <p:extLst>
      <p:ext uri="{BB962C8B-B14F-4D97-AF65-F5344CB8AC3E}">
        <p14:creationId xmlns:p14="http://schemas.microsoft.com/office/powerpoint/2010/main" val="367964264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indoor, window&#10;&#10;AI-generated content may be incorrect.">
            <a:extLst>
              <a:ext uri="{FF2B5EF4-FFF2-40B4-BE49-F238E27FC236}">
                <a16:creationId xmlns:a16="http://schemas.microsoft.com/office/drawing/2014/main" id="{2F4B2CE6-5642-7876-FFDF-D4BC98B00398}"/>
              </a:ext>
            </a:extLst>
          </p:cNvPr>
          <p:cNvPicPr>
            <a:picLocks noChangeAspect="1"/>
          </p:cNvPicPr>
          <p:nvPr/>
        </p:nvPicPr>
        <p:blipFill>
          <a:blip r:embed="rId3" cstate="print">
            <a:extLst>
              <a:ext uri="{28A0092B-C50C-407E-A947-70E740481C1C}">
                <a14:useLocalDpi xmlns:a14="http://schemas.microsoft.com/office/drawing/2010/main" val="0"/>
              </a:ext>
            </a:extLst>
          </a:blip>
          <a:srcRect l="55507" t="34298" r="124" b="6125"/>
          <a:stretch>
            <a:fillRect/>
          </a:stretch>
        </p:blipFill>
        <p:spPr>
          <a:xfrm>
            <a:off x="3749" y="1663"/>
            <a:ext cx="9164713" cy="6880267"/>
          </a:xfrm>
          <a:prstGeom prst="rect">
            <a:avLst/>
          </a:prstGeom>
        </p:spPr>
      </p:pic>
      <p:sp>
        <p:nvSpPr>
          <p:cNvPr id="3" name="Rectangle 2">
            <a:extLst>
              <a:ext uri="{FF2B5EF4-FFF2-40B4-BE49-F238E27FC236}">
                <a16:creationId xmlns:a16="http://schemas.microsoft.com/office/drawing/2014/main" id="{5F754115-12C8-843C-CE71-AB8AA85BD726}"/>
              </a:ext>
            </a:extLst>
          </p:cNvPr>
          <p:cNvSpPr/>
          <p:nvPr/>
        </p:nvSpPr>
        <p:spPr>
          <a:xfrm>
            <a:off x="1320800" y="2273300"/>
            <a:ext cx="6604000" cy="2616200"/>
          </a:xfrm>
          <a:prstGeom prst="rect">
            <a:avLst/>
          </a:prstGeom>
          <a:solidFill>
            <a:schemeClr val="bg1">
              <a:alpha val="66000"/>
            </a:schemeClr>
          </a:solidFill>
          <a:ln w="7620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77B6-7F7A-0C41-EF8E-C85F84B571BD}"/>
              </a:ext>
            </a:extLst>
          </p:cNvPr>
          <p:cNvSpPr>
            <a:spLocks noGrp="1"/>
          </p:cNvSpPr>
          <p:nvPr>
            <p:ph type="title"/>
          </p:nvPr>
        </p:nvSpPr>
        <p:spPr>
          <a:xfrm>
            <a:off x="539353" y="2722880"/>
            <a:ext cx="8086724" cy="1487171"/>
          </a:xfrm>
        </p:spPr>
        <p:txBody>
          <a:bodyPr vert="horz" lIns="68580" tIns="34290" rIns="68580" bIns="34290" rtlCol="0" anchor="ctr">
            <a:normAutofit/>
          </a:bodyPr>
          <a:lstStyle/>
          <a:p>
            <a:pPr algn="ctr">
              <a:spcAft>
                <a:spcPts val="1350"/>
              </a:spcAft>
            </a:pPr>
            <a:r>
              <a:rPr lang="en-US" sz="4950" b="0">
                <a:solidFill>
                  <a:schemeClr val="tx1">
                    <a:lumMod val="95000"/>
                    <a:lumOff val="5000"/>
                  </a:schemeClr>
                </a:solidFill>
                <a:latin typeface="Poppins" panose="00000500000000000000" pitchFamily="2" charset="0"/>
                <a:cs typeface="Poppins" panose="00000500000000000000" pitchFamily="2" charset="0"/>
              </a:rPr>
              <a:t>Cleaning and Disinfection</a:t>
            </a:r>
          </a:p>
        </p:txBody>
      </p:sp>
      <p:pic>
        <p:nvPicPr>
          <p:cNvPr id="4" name="Picture 3" descr="Text&#10;&#10;AI-generated content may be incorrect.">
            <a:extLst>
              <a:ext uri="{FF2B5EF4-FFF2-40B4-BE49-F238E27FC236}">
                <a16:creationId xmlns:a16="http://schemas.microsoft.com/office/drawing/2014/main" id="{20E57899-37B2-D10A-FF5B-93AAAC616A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2875" y="54733"/>
            <a:ext cx="2994666" cy="1069523"/>
          </a:xfrm>
          <a:prstGeom prst="rect">
            <a:avLst/>
          </a:prstGeom>
        </p:spPr>
      </p:pic>
      <p:sp>
        <p:nvSpPr>
          <p:cNvPr id="5" name="Title 1">
            <a:extLst>
              <a:ext uri="{FF2B5EF4-FFF2-40B4-BE49-F238E27FC236}">
                <a16:creationId xmlns:a16="http://schemas.microsoft.com/office/drawing/2014/main" id="{145E7CDE-4893-022D-408C-C79A4451BFFB}"/>
              </a:ext>
            </a:extLst>
          </p:cNvPr>
          <p:cNvSpPr txBox="1">
            <a:spLocks/>
          </p:cNvSpPr>
          <p:nvPr/>
        </p:nvSpPr>
        <p:spPr>
          <a:xfrm>
            <a:off x="2081411" y="4149091"/>
            <a:ext cx="5082777" cy="59951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350"/>
              </a:spcAft>
            </a:pPr>
            <a:r>
              <a:rPr lang="en-US" sz="2400">
                <a:solidFill>
                  <a:schemeClr val="tx1">
                    <a:lumMod val="75000"/>
                    <a:lumOff val="25000"/>
                  </a:schemeClr>
                </a:solidFill>
                <a:latin typeface="Poppins" panose="00000500000000000000" pitchFamily="2" charset="0"/>
                <a:cs typeface="Poppins" panose="00000500000000000000" pitchFamily="2" charset="0"/>
              </a:rPr>
              <a:t>Infection Prevention Education</a:t>
            </a:r>
          </a:p>
        </p:txBody>
      </p:sp>
    </p:spTree>
    <p:extLst>
      <p:ext uri="{BB962C8B-B14F-4D97-AF65-F5344CB8AC3E}">
        <p14:creationId xmlns:p14="http://schemas.microsoft.com/office/powerpoint/2010/main" val="3604953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EEE2A9-E97E-1E9F-CF0E-AD6400D5D243}"/>
              </a:ext>
            </a:extLst>
          </p:cNvPr>
          <p:cNvSpPr>
            <a:spLocks noGrp="1"/>
          </p:cNvSpPr>
          <p:nvPr>
            <p:ph type="sldNum" sz="quarter" idx="14"/>
          </p:nvPr>
        </p:nvSpPr>
        <p:spPr/>
        <p:txBody>
          <a:bodyPr/>
          <a:lstStyle/>
          <a:p>
            <a:fld id="{11F27F3A-B3E9-41ED-AF8F-A365F10BB65F}" type="slidenum">
              <a:rPr lang="en-US" smtClean="0"/>
              <a:pPr/>
              <a:t>10</a:t>
            </a:fld>
            <a:endParaRPr lang="en-US"/>
          </a:p>
        </p:txBody>
      </p:sp>
      <p:sp>
        <p:nvSpPr>
          <p:cNvPr id="6" name="Title 5">
            <a:extLst>
              <a:ext uri="{FF2B5EF4-FFF2-40B4-BE49-F238E27FC236}">
                <a16:creationId xmlns:a16="http://schemas.microsoft.com/office/drawing/2014/main" id="{9CBA3318-FBFE-EFF7-D5B1-9AFD0BF2FD33}"/>
              </a:ext>
            </a:extLst>
          </p:cNvPr>
          <p:cNvSpPr>
            <a:spLocks noGrp="1"/>
          </p:cNvSpPr>
          <p:nvPr>
            <p:ph type="title"/>
          </p:nvPr>
        </p:nvSpPr>
        <p:spPr>
          <a:xfrm>
            <a:off x="320635" y="2070100"/>
            <a:ext cx="2719127" cy="228257"/>
          </a:xfrm>
        </p:spPr>
        <p:txBody>
          <a:bodyPr/>
          <a:lstStyle/>
          <a:p>
            <a:r>
              <a:rPr lang="en-US" sz="2800" b="0">
                <a:latin typeface="Poppins" panose="00000500000000000000" pitchFamily="2" charset="0"/>
                <a:cs typeface="Poppins" panose="00000500000000000000" pitchFamily="2" charset="0"/>
              </a:rPr>
              <a:t>Different equipment may need different disinfectants</a:t>
            </a:r>
          </a:p>
        </p:txBody>
      </p:sp>
      <p:sp>
        <p:nvSpPr>
          <p:cNvPr id="2" name="Content Placeholder 2">
            <a:extLst>
              <a:ext uri="{FF2B5EF4-FFF2-40B4-BE49-F238E27FC236}">
                <a16:creationId xmlns:a16="http://schemas.microsoft.com/office/drawing/2014/main" id="{153A4658-1B71-DA56-B1C7-B55BDBEAF119}"/>
              </a:ext>
            </a:extLst>
          </p:cNvPr>
          <p:cNvSpPr txBox="1">
            <a:spLocks/>
          </p:cNvSpPr>
          <p:nvPr/>
        </p:nvSpPr>
        <p:spPr>
          <a:xfrm>
            <a:off x="3727933" y="1856113"/>
            <a:ext cx="5007291" cy="2655981"/>
          </a:xfrm>
          <a:prstGeom prst="rect">
            <a:avLst/>
          </a:prstGeom>
        </p:spPr>
        <p:txBody>
          <a:bodyPr vert="horz" lIns="91440" tIns="45720" rIns="91440" bIns="45720" rtlCol="0" anchor="t">
            <a:normAutofit fontScale="92500" lnSpcReduction="20000"/>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1800"/>
              </a:spcAft>
            </a:pPr>
            <a:r>
              <a:rPr lang="en-US" b="0">
                <a:latin typeface="Nunito"/>
              </a:rPr>
              <a:t>Follow the manufacturer’s instructions for what disinfection product and practices are required</a:t>
            </a:r>
          </a:p>
          <a:p>
            <a:pPr marL="431800" lvl="1" indent="-174625">
              <a:spcAft>
                <a:spcPts val="1800"/>
              </a:spcAft>
            </a:pPr>
            <a:r>
              <a:rPr lang="en-US" sz="2000" b="0">
                <a:latin typeface="Nunito"/>
                <a:cs typeface="Arial"/>
              </a:rPr>
              <a:t>Some items may be single-use only and should not be disinfected/reused. Examples: bath basins, respiratory equipment</a:t>
            </a:r>
            <a:endParaRPr lang="en-US" sz="2000" b="0">
              <a:latin typeface="Nunito"/>
            </a:endParaRPr>
          </a:p>
          <a:p>
            <a:pPr>
              <a:spcAft>
                <a:spcPts val="1800"/>
              </a:spcAft>
            </a:pPr>
            <a:r>
              <a:rPr lang="en-US" b="0">
                <a:latin typeface="Nunito"/>
              </a:rPr>
              <a:t>Make sure the disinfectant is an EPA-registered disinfectant</a:t>
            </a:r>
          </a:p>
        </p:txBody>
      </p:sp>
      <p:pic>
        <p:nvPicPr>
          <p:cNvPr id="3" name="Picture 2" descr="Graphical user interface, application, icon&#10;&#10;AI-generated content may be incorrect.">
            <a:extLst>
              <a:ext uri="{FF2B5EF4-FFF2-40B4-BE49-F238E27FC236}">
                <a16:creationId xmlns:a16="http://schemas.microsoft.com/office/drawing/2014/main" id="{90D80B23-A5FC-9C75-4B02-DE991C75E5EA}"/>
              </a:ext>
            </a:extLst>
          </p:cNvPr>
          <p:cNvPicPr>
            <a:picLocks noChangeAspect="1"/>
          </p:cNvPicPr>
          <p:nvPr/>
        </p:nvPicPr>
        <p:blipFill>
          <a:blip r:embed="rId3" cstate="print">
            <a:extLst>
              <a:ext uri="{28A0092B-C50C-407E-A947-70E740481C1C}">
                <a14:useLocalDpi xmlns:a14="http://schemas.microsoft.com/office/drawing/2010/main" val="0"/>
              </a:ext>
            </a:extLst>
          </a:blip>
          <a:srcRect l="49621" t="18043" r="27494" b="17904"/>
          <a:stretch>
            <a:fillRect/>
          </a:stretch>
        </p:blipFill>
        <p:spPr>
          <a:xfrm>
            <a:off x="3727933" y="4522611"/>
            <a:ext cx="860823" cy="1753240"/>
          </a:xfrm>
          <a:prstGeom prst="rect">
            <a:avLst/>
          </a:prstGeom>
        </p:spPr>
      </p:pic>
      <p:pic>
        <p:nvPicPr>
          <p:cNvPr id="5" name="Picture 4" descr="Graphical user interface&#10;&#10;AI-generated content may be incorrect.">
            <a:extLst>
              <a:ext uri="{FF2B5EF4-FFF2-40B4-BE49-F238E27FC236}">
                <a16:creationId xmlns:a16="http://schemas.microsoft.com/office/drawing/2014/main" id="{B3F598FB-9B2C-FDA8-374E-D0814D6F9D5C}"/>
              </a:ext>
            </a:extLst>
          </p:cNvPr>
          <p:cNvPicPr>
            <a:picLocks noChangeAspect="1"/>
          </p:cNvPicPr>
          <p:nvPr/>
        </p:nvPicPr>
        <p:blipFill>
          <a:blip r:embed="rId4" cstate="print">
            <a:extLst>
              <a:ext uri="{28A0092B-C50C-407E-A947-70E740481C1C}">
                <a14:useLocalDpi xmlns:a14="http://schemas.microsoft.com/office/drawing/2010/main" val="0"/>
              </a:ext>
            </a:extLst>
          </a:blip>
          <a:srcRect l="44158" r="36471" b="51440"/>
          <a:stretch>
            <a:fillRect/>
          </a:stretch>
        </p:blipFill>
        <p:spPr>
          <a:xfrm>
            <a:off x="4553866" y="4567868"/>
            <a:ext cx="1280069" cy="1393182"/>
          </a:xfrm>
          <a:prstGeom prst="rect">
            <a:avLst/>
          </a:prstGeom>
        </p:spPr>
      </p:pic>
      <p:pic>
        <p:nvPicPr>
          <p:cNvPr id="7" name="Picture 6" descr="Graphical user interface, application, icon&#10;&#10;AI-generated content may be incorrect.">
            <a:extLst>
              <a:ext uri="{FF2B5EF4-FFF2-40B4-BE49-F238E27FC236}">
                <a16:creationId xmlns:a16="http://schemas.microsoft.com/office/drawing/2014/main" id="{BBE8FD85-59BB-C049-F218-E781A305A525}"/>
              </a:ext>
            </a:extLst>
          </p:cNvPr>
          <p:cNvPicPr>
            <a:picLocks noChangeAspect="1"/>
          </p:cNvPicPr>
          <p:nvPr/>
        </p:nvPicPr>
        <p:blipFill>
          <a:blip r:embed="rId5" cstate="print">
            <a:extLst>
              <a:ext uri="{28A0092B-C50C-407E-A947-70E740481C1C}">
                <a14:useLocalDpi xmlns:a14="http://schemas.microsoft.com/office/drawing/2010/main" val="0"/>
              </a:ext>
            </a:extLst>
          </a:blip>
          <a:srcRect l="27886" t="18645" r="47374" b="17302"/>
          <a:stretch>
            <a:fillRect/>
          </a:stretch>
        </p:blipFill>
        <p:spPr>
          <a:xfrm>
            <a:off x="7817677" y="143392"/>
            <a:ext cx="935359" cy="1712721"/>
          </a:xfrm>
          <a:prstGeom prst="rect">
            <a:avLst/>
          </a:prstGeom>
        </p:spPr>
      </p:pic>
      <p:pic>
        <p:nvPicPr>
          <p:cNvPr id="8" name="Picture 7" descr="Graphical user interface&#10;&#10;AI-generated content may be incorrect.">
            <a:extLst>
              <a:ext uri="{FF2B5EF4-FFF2-40B4-BE49-F238E27FC236}">
                <a16:creationId xmlns:a16="http://schemas.microsoft.com/office/drawing/2014/main" id="{ADFE1DA3-03BE-EA78-3AD6-B2EE537A3C1C}"/>
              </a:ext>
            </a:extLst>
          </p:cNvPr>
          <p:cNvPicPr>
            <a:picLocks noChangeAspect="1"/>
          </p:cNvPicPr>
          <p:nvPr/>
        </p:nvPicPr>
        <p:blipFill>
          <a:blip r:embed="rId6" cstate="print">
            <a:extLst>
              <a:ext uri="{28A0092B-C50C-407E-A947-70E740481C1C}">
                <a14:useLocalDpi xmlns:a14="http://schemas.microsoft.com/office/drawing/2010/main" val="0"/>
              </a:ext>
            </a:extLst>
          </a:blip>
          <a:srcRect l="80607" t="-4661" r="22" b="52764"/>
          <a:stretch>
            <a:fillRect/>
          </a:stretch>
        </p:blipFill>
        <p:spPr>
          <a:xfrm>
            <a:off x="6456964" y="143392"/>
            <a:ext cx="1207602" cy="1399370"/>
          </a:xfrm>
          <a:prstGeom prst="rect">
            <a:avLst/>
          </a:prstGeom>
        </p:spPr>
      </p:pic>
    </p:spTree>
    <p:extLst>
      <p:ext uri="{BB962C8B-B14F-4D97-AF65-F5344CB8AC3E}">
        <p14:creationId xmlns:p14="http://schemas.microsoft.com/office/powerpoint/2010/main" val="110411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61733-530E-6629-8EF7-C7E9988461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7C9866-A595-1213-84A6-852A83789453}"/>
              </a:ext>
            </a:extLst>
          </p:cNvPr>
          <p:cNvSpPr>
            <a:spLocks noGrp="1"/>
          </p:cNvSpPr>
          <p:nvPr>
            <p:ph type="sldNum" sz="quarter" idx="14"/>
          </p:nvPr>
        </p:nvSpPr>
        <p:spPr/>
        <p:txBody>
          <a:bodyPr/>
          <a:lstStyle/>
          <a:p>
            <a:fld id="{11F27F3A-B3E9-41ED-AF8F-A365F10BB65F}" type="slidenum">
              <a:rPr lang="en-US" smtClean="0"/>
              <a:pPr/>
              <a:t>11</a:t>
            </a:fld>
            <a:endParaRPr lang="en-US"/>
          </a:p>
        </p:txBody>
      </p:sp>
      <p:sp>
        <p:nvSpPr>
          <p:cNvPr id="6" name="Title 5">
            <a:extLst>
              <a:ext uri="{FF2B5EF4-FFF2-40B4-BE49-F238E27FC236}">
                <a16:creationId xmlns:a16="http://schemas.microsoft.com/office/drawing/2014/main" id="{C8907198-6440-F336-27DF-405F7C77C9E8}"/>
              </a:ext>
            </a:extLst>
          </p:cNvPr>
          <p:cNvSpPr>
            <a:spLocks noGrp="1"/>
          </p:cNvSpPr>
          <p:nvPr>
            <p:ph type="title"/>
          </p:nvPr>
        </p:nvSpPr>
        <p:spPr>
          <a:xfrm>
            <a:off x="320635" y="2070100"/>
            <a:ext cx="2719127" cy="228257"/>
          </a:xfrm>
        </p:spPr>
        <p:txBody>
          <a:bodyPr/>
          <a:lstStyle/>
          <a:p>
            <a:r>
              <a:rPr lang="en-US" sz="2800" b="0">
                <a:solidFill>
                  <a:srgbClr val="FFFFFF"/>
                </a:solidFill>
                <a:latin typeface="Poppins" panose="00000500000000000000" pitchFamily="2" charset="0"/>
              </a:rPr>
              <a:t>Different pathogens may need different disinfectants</a:t>
            </a:r>
            <a:endParaRPr lang="en-US" sz="2800" b="0">
              <a:latin typeface="Poppins" panose="00000500000000000000" pitchFamily="2" charset="0"/>
              <a:cs typeface="Poppins" panose="00000500000000000000" pitchFamily="2" charset="0"/>
            </a:endParaRPr>
          </a:p>
        </p:txBody>
      </p:sp>
      <p:sp>
        <p:nvSpPr>
          <p:cNvPr id="9" name="Content Placeholder 2">
            <a:extLst>
              <a:ext uri="{FF2B5EF4-FFF2-40B4-BE49-F238E27FC236}">
                <a16:creationId xmlns:a16="http://schemas.microsoft.com/office/drawing/2014/main" id="{4E6C81A7-4B01-4304-26A2-52DC4F39CBA6}"/>
              </a:ext>
            </a:extLst>
          </p:cNvPr>
          <p:cNvSpPr txBox="1">
            <a:spLocks/>
          </p:cNvSpPr>
          <p:nvPr/>
        </p:nvSpPr>
        <p:spPr>
          <a:xfrm>
            <a:off x="5437496" y="2067183"/>
            <a:ext cx="39695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Nunito" pitchFamily="2" charset="0"/>
            </a:endParaRPr>
          </a:p>
        </p:txBody>
      </p:sp>
      <p:sp>
        <p:nvSpPr>
          <p:cNvPr id="12" name="TextBox 11">
            <a:extLst>
              <a:ext uri="{FF2B5EF4-FFF2-40B4-BE49-F238E27FC236}">
                <a16:creationId xmlns:a16="http://schemas.microsoft.com/office/drawing/2014/main" id="{252C32B1-E4A1-B92F-FDBE-270E92198B3B}"/>
              </a:ext>
            </a:extLst>
          </p:cNvPr>
          <p:cNvSpPr txBox="1"/>
          <p:nvPr/>
        </p:nvSpPr>
        <p:spPr>
          <a:xfrm>
            <a:off x="4054406" y="628233"/>
            <a:ext cx="4815493" cy="5601533"/>
          </a:xfrm>
          <a:prstGeom prst="rect">
            <a:avLst/>
          </a:prstGeom>
          <a:noFill/>
        </p:spPr>
        <p:txBody>
          <a:bodyPr wrap="square" lIns="91440" tIns="45720" rIns="91440" bIns="45720" rtlCol="0" anchor="t">
            <a:spAutoFit/>
          </a:bodyPr>
          <a:lstStyle/>
          <a:p>
            <a:pPr marL="571500" indent="-571500">
              <a:spcBef>
                <a:spcPts val="1200"/>
              </a:spcBef>
              <a:buBlip>
                <a:blip>
                  <a:extLst>
                    <a:ext uri="{96DAC541-7B7A-43D3-8B79-37D633B846F1}">
                      <asvg:svgBlip xmlns:asvg="http://schemas.microsoft.com/office/drawing/2016/SVG/main" r:embed="rId3"/>
                    </a:ext>
                  </a:extLst>
                </a:blip>
              </a:buBlip>
            </a:pPr>
            <a:r>
              <a:rPr lang="en-US" sz="3600" i="1" dirty="0">
                <a:latin typeface="Nunito" pitchFamily="2" charset="0"/>
              </a:rPr>
              <a:t>C. auris</a:t>
            </a:r>
          </a:p>
          <a:p>
            <a:pPr marL="571500" indent="-571500">
              <a:spcBef>
                <a:spcPts val="1200"/>
              </a:spcBef>
              <a:buBlip>
                <a:blip>
                  <a:extLst>
                    <a:ext uri="{96DAC541-7B7A-43D3-8B79-37D633B846F1}">
                      <asvg:svgBlip xmlns:asvg="http://schemas.microsoft.com/office/drawing/2016/SVG/main" r:embed="rId3"/>
                    </a:ext>
                  </a:extLst>
                </a:blip>
              </a:buBlip>
            </a:pPr>
            <a:r>
              <a:rPr lang="en-US" sz="3600" dirty="0">
                <a:latin typeface="Nunito" pitchFamily="2" charset="0"/>
              </a:rPr>
              <a:t>MRSA</a:t>
            </a:r>
          </a:p>
          <a:p>
            <a:pPr marL="571500" indent="-571500">
              <a:spcBef>
                <a:spcPts val="1200"/>
              </a:spcBef>
              <a:buBlip>
                <a:blip>
                  <a:extLst>
                    <a:ext uri="{96DAC541-7B7A-43D3-8B79-37D633B846F1}">
                      <asvg:svgBlip xmlns:asvg="http://schemas.microsoft.com/office/drawing/2016/SVG/main" r:embed="rId3"/>
                    </a:ext>
                  </a:extLst>
                </a:blip>
              </a:buBlip>
            </a:pPr>
            <a:r>
              <a:rPr lang="en-US" sz="3600" dirty="0">
                <a:latin typeface="Nunito"/>
              </a:rPr>
              <a:t>C. difficile (spores)</a:t>
            </a:r>
          </a:p>
          <a:p>
            <a:pPr marL="571500" indent="-571500">
              <a:spcBef>
                <a:spcPts val="1200"/>
              </a:spcBef>
              <a:buBlip>
                <a:blip>
                  <a:extLst>
                    <a:ext uri="{96DAC541-7B7A-43D3-8B79-37D633B846F1}">
                      <asvg:svgBlip xmlns:asvg="http://schemas.microsoft.com/office/drawing/2016/SVG/main" r:embed="rId3"/>
                    </a:ext>
                  </a:extLst>
                </a:blip>
              </a:buBlip>
            </a:pPr>
            <a:r>
              <a:rPr lang="en-US" sz="3600" dirty="0">
                <a:latin typeface="Nunito"/>
              </a:rPr>
              <a:t>Acinetobacter </a:t>
            </a:r>
            <a:endParaRPr lang="en-US" sz="3600" dirty="0">
              <a:latin typeface="Nunito" pitchFamily="2" charset="0"/>
            </a:endParaRPr>
          </a:p>
          <a:p>
            <a:pPr marL="571500" indent="-571500">
              <a:spcBef>
                <a:spcPts val="1200"/>
              </a:spcBef>
              <a:buBlip>
                <a:blip>
                  <a:extLst>
                    <a:ext uri="{96DAC541-7B7A-43D3-8B79-37D633B846F1}">
                      <asvg:svgBlip xmlns:asvg="http://schemas.microsoft.com/office/drawing/2016/SVG/main" r:embed="rId3"/>
                    </a:ext>
                  </a:extLst>
                </a:blip>
              </a:buBlip>
            </a:pPr>
            <a:r>
              <a:rPr lang="en-US" sz="3600" dirty="0">
                <a:latin typeface="Nunito" pitchFamily="2" charset="0"/>
              </a:rPr>
              <a:t>Norovirus</a:t>
            </a:r>
          </a:p>
          <a:p>
            <a:pPr marL="571500" indent="-571500">
              <a:spcBef>
                <a:spcPts val="1200"/>
              </a:spcBef>
              <a:buBlip>
                <a:blip>
                  <a:extLst>
                    <a:ext uri="{96DAC541-7B7A-43D3-8B79-37D633B846F1}">
                      <asvg:svgBlip xmlns:asvg="http://schemas.microsoft.com/office/drawing/2016/SVG/main" r:embed="rId3"/>
                    </a:ext>
                  </a:extLst>
                </a:blip>
              </a:buBlip>
            </a:pPr>
            <a:r>
              <a:rPr lang="en-US" sz="3600" dirty="0">
                <a:latin typeface="Nunito" pitchFamily="2" charset="0"/>
              </a:rPr>
              <a:t>HBV</a:t>
            </a:r>
          </a:p>
          <a:p>
            <a:pPr marL="571500" indent="-571500">
              <a:spcBef>
                <a:spcPts val="1200"/>
              </a:spcBef>
              <a:buBlip>
                <a:blip>
                  <a:extLst>
                    <a:ext uri="{96DAC541-7B7A-43D3-8B79-37D633B846F1}">
                      <asvg:svgBlip xmlns:asvg="http://schemas.microsoft.com/office/drawing/2016/SVG/main" r:embed="rId3"/>
                    </a:ext>
                  </a:extLst>
                </a:blip>
              </a:buBlip>
            </a:pPr>
            <a:r>
              <a:rPr lang="en-US" sz="3600" dirty="0">
                <a:latin typeface="Nunito" pitchFamily="2" charset="0"/>
              </a:rPr>
              <a:t>HCV</a:t>
            </a:r>
          </a:p>
          <a:p>
            <a:pPr marL="571500" indent="-571500">
              <a:spcBef>
                <a:spcPts val="1200"/>
              </a:spcBef>
              <a:buBlip>
                <a:blip>
                  <a:extLst>
                    <a:ext uri="{96DAC541-7B7A-43D3-8B79-37D633B846F1}">
                      <asvg:svgBlip xmlns:asvg="http://schemas.microsoft.com/office/drawing/2016/SVG/main" r:embed="rId3"/>
                    </a:ext>
                  </a:extLst>
                </a:blip>
              </a:buBlip>
            </a:pPr>
            <a:r>
              <a:rPr lang="en-US" sz="3600" dirty="0">
                <a:latin typeface="Nunito" pitchFamily="2" charset="0"/>
              </a:rPr>
              <a:t>HIV</a:t>
            </a:r>
          </a:p>
        </p:txBody>
      </p:sp>
    </p:spTree>
    <p:extLst>
      <p:ext uri="{BB962C8B-B14F-4D97-AF65-F5344CB8AC3E}">
        <p14:creationId xmlns:p14="http://schemas.microsoft.com/office/powerpoint/2010/main" val="315888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5129D1-295C-F2A6-96F4-71417F0A71EB}"/>
            </a:ext>
          </a:extLst>
        </p:cNvPr>
        <p:cNvGrpSpPr/>
        <p:nvPr/>
      </p:nvGrpSpPr>
      <p:grpSpPr>
        <a:xfrm>
          <a:off x="0" y="0"/>
          <a:ext cx="0" cy="0"/>
          <a:chOff x="0" y="0"/>
          <a:chExt cx="0" cy="0"/>
        </a:xfrm>
      </p:grpSpPr>
      <p:pic>
        <p:nvPicPr>
          <p:cNvPr id="7" name="Picture 6" descr="Timeline&#10;&#10;AI-generated content may be incorrect.">
            <a:extLst>
              <a:ext uri="{FF2B5EF4-FFF2-40B4-BE49-F238E27FC236}">
                <a16:creationId xmlns:a16="http://schemas.microsoft.com/office/drawing/2014/main" id="{9752994A-BF4E-10C3-3CB6-3E592E0CA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49" y="967845"/>
            <a:ext cx="4331502" cy="5571067"/>
          </a:xfrm>
          <a:prstGeom prst="rect">
            <a:avLst/>
          </a:prstGeom>
        </p:spPr>
      </p:pic>
      <p:sp>
        <p:nvSpPr>
          <p:cNvPr id="4" name="Slide Number Placeholder 3">
            <a:extLst>
              <a:ext uri="{FF2B5EF4-FFF2-40B4-BE49-F238E27FC236}">
                <a16:creationId xmlns:a16="http://schemas.microsoft.com/office/drawing/2014/main" id="{AB85DDBF-5DBF-6CAE-3CB2-F514EA3ED39F}"/>
              </a:ext>
            </a:extLst>
          </p:cNvPr>
          <p:cNvSpPr>
            <a:spLocks noGrp="1"/>
          </p:cNvSpPr>
          <p:nvPr>
            <p:ph type="sldNum" sz="quarter" idx="16"/>
          </p:nvPr>
        </p:nvSpPr>
        <p:spPr>
          <a:xfrm>
            <a:off x="6457950" y="6356350"/>
            <a:ext cx="20574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ea typeface="+mn-ea"/>
                <a:cs typeface="+mn-cs"/>
              </a:rPr>
              <a:pPr>
                <a:spcAft>
                  <a:spcPts val="600"/>
                </a:spcAft>
              </a:pPr>
              <a:t>12</a:t>
            </a:fld>
            <a:endParaRPr lang="en-US" sz="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63808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90D82-9AF5-BBA8-B319-4819F505188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E863AE-4B80-F7A8-40B9-2B758C465D59}"/>
              </a:ext>
            </a:extLst>
          </p:cNvPr>
          <p:cNvSpPr>
            <a:spLocks noGrp="1"/>
          </p:cNvSpPr>
          <p:nvPr>
            <p:ph type="sldNum" sz="quarter" idx="14"/>
          </p:nvPr>
        </p:nvSpPr>
        <p:spPr/>
        <p:txBody>
          <a:bodyPr/>
          <a:lstStyle/>
          <a:p>
            <a:fld id="{11F27F3A-B3E9-41ED-AF8F-A365F10BB65F}" type="slidenum">
              <a:rPr lang="en-US" smtClean="0"/>
              <a:pPr/>
              <a:t>13</a:t>
            </a:fld>
            <a:endParaRPr lang="en-US"/>
          </a:p>
        </p:txBody>
      </p:sp>
      <p:sp>
        <p:nvSpPr>
          <p:cNvPr id="6" name="Title 5">
            <a:extLst>
              <a:ext uri="{FF2B5EF4-FFF2-40B4-BE49-F238E27FC236}">
                <a16:creationId xmlns:a16="http://schemas.microsoft.com/office/drawing/2014/main" id="{26496F6B-AB29-78E0-69ED-7358374117B8}"/>
              </a:ext>
            </a:extLst>
          </p:cNvPr>
          <p:cNvSpPr>
            <a:spLocks noGrp="1"/>
          </p:cNvSpPr>
          <p:nvPr>
            <p:ph type="title"/>
          </p:nvPr>
        </p:nvSpPr>
        <p:spPr>
          <a:xfrm>
            <a:off x="270531" y="2633772"/>
            <a:ext cx="2803565" cy="304800"/>
          </a:xfrm>
        </p:spPr>
        <p:txBody>
          <a:bodyPr/>
          <a:lstStyle/>
          <a:p>
            <a:r>
              <a:rPr lang="en-US" sz="3600" b="0">
                <a:latin typeface="Poppins" panose="00000500000000000000" pitchFamily="2" charset="0"/>
                <a:cs typeface="Poppins" panose="00000500000000000000" pitchFamily="2" charset="0"/>
              </a:rPr>
              <a:t>Directions for use</a:t>
            </a:r>
          </a:p>
        </p:txBody>
      </p:sp>
      <p:sp>
        <p:nvSpPr>
          <p:cNvPr id="2" name="Content Placeholder 2">
            <a:extLst>
              <a:ext uri="{FF2B5EF4-FFF2-40B4-BE49-F238E27FC236}">
                <a16:creationId xmlns:a16="http://schemas.microsoft.com/office/drawing/2014/main" id="{54078C47-D7A5-681B-6371-46EBACCBAD32}"/>
              </a:ext>
            </a:extLst>
          </p:cNvPr>
          <p:cNvSpPr txBox="1">
            <a:spLocks/>
          </p:cNvSpPr>
          <p:nvPr/>
        </p:nvSpPr>
        <p:spPr>
          <a:xfrm>
            <a:off x="3453224" y="1522728"/>
            <a:ext cx="5690776" cy="4284523"/>
          </a:xfrm>
          <a:prstGeom prst="rect">
            <a:avLst/>
          </a:prstGeom>
        </p:spPr>
        <p:txBody>
          <a:bodyPr vert="horz" lIns="91440" tIns="45720" rIns="91440" bIns="45720" rtlCol="0" anchor="t">
            <a:normAutofit fontScale="92500" lnSpcReduction="10000"/>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500"/>
              </a:spcAft>
            </a:pPr>
            <a:r>
              <a:rPr lang="en-US" b="0">
                <a:latin typeface="Nunito"/>
              </a:rPr>
              <a:t>Where a product can be used </a:t>
            </a:r>
          </a:p>
          <a:p>
            <a:pPr marL="431800" lvl="1" indent="-174625">
              <a:spcAft>
                <a:spcPts val="500"/>
              </a:spcAft>
            </a:pPr>
            <a:r>
              <a:rPr lang="en-US" b="0">
                <a:latin typeface="Nunito"/>
              </a:rPr>
              <a:t>Counter tops</a:t>
            </a:r>
          </a:p>
          <a:p>
            <a:pPr marL="431800" lvl="1" indent="-174625">
              <a:spcAft>
                <a:spcPts val="500"/>
              </a:spcAft>
            </a:pPr>
            <a:r>
              <a:rPr lang="en-US" b="0">
                <a:latin typeface="Nunito"/>
                <a:cs typeface="Arial"/>
              </a:rPr>
              <a:t>Medical equipment </a:t>
            </a:r>
            <a:endParaRPr lang="en-US" b="0">
              <a:latin typeface="Nunito"/>
            </a:endParaRPr>
          </a:p>
          <a:p>
            <a:pPr marL="431800" lvl="1" indent="-174625">
              <a:spcAft>
                <a:spcPts val="500"/>
              </a:spcAft>
            </a:pPr>
            <a:r>
              <a:rPr lang="en-US" b="0">
                <a:latin typeface="Nunito"/>
                <a:cs typeface="Arial"/>
              </a:rPr>
              <a:t>Beds, etc.</a:t>
            </a:r>
          </a:p>
          <a:p>
            <a:pPr>
              <a:spcAft>
                <a:spcPts val="500"/>
              </a:spcAft>
            </a:pPr>
            <a:r>
              <a:rPr lang="en-US" b="0">
                <a:latin typeface="Nunito"/>
              </a:rPr>
              <a:t>How to properly use the product</a:t>
            </a:r>
          </a:p>
          <a:p>
            <a:pPr marL="431800" lvl="1" indent="-174625">
              <a:spcAft>
                <a:spcPts val="500"/>
              </a:spcAft>
            </a:pPr>
            <a:r>
              <a:rPr lang="en-US" b="0">
                <a:latin typeface="Nunito"/>
                <a:cs typeface="Arial"/>
              </a:rPr>
              <a:t>Products can be wipes, liquids, sprays or powders.</a:t>
            </a:r>
          </a:p>
          <a:p>
            <a:pPr marL="431800" lvl="1" indent="-174625">
              <a:spcAft>
                <a:spcPts val="500"/>
              </a:spcAft>
            </a:pPr>
            <a:r>
              <a:rPr lang="en-US" b="0">
                <a:latin typeface="Nunito"/>
                <a:cs typeface="Arial"/>
              </a:rPr>
              <a:t>Apply according to the use directions. </a:t>
            </a:r>
          </a:p>
          <a:p>
            <a:pPr marL="642620" lvl="2" indent="-128270">
              <a:spcAft>
                <a:spcPts val="500"/>
              </a:spcAft>
            </a:pPr>
            <a:r>
              <a:rPr lang="en-US" b="0">
                <a:latin typeface="Nunito"/>
                <a:cs typeface="Arial"/>
              </a:rPr>
              <a:t>How to apply wipes</a:t>
            </a:r>
            <a:endParaRPr lang="en-US" b="0">
              <a:latin typeface="Nunito"/>
            </a:endParaRPr>
          </a:p>
          <a:p>
            <a:pPr marL="642620" lvl="2" indent="-128270">
              <a:spcAft>
                <a:spcPts val="500"/>
              </a:spcAft>
            </a:pPr>
            <a:r>
              <a:rPr lang="en-US" b="0">
                <a:latin typeface="Nunito"/>
                <a:cs typeface="Arial"/>
              </a:rPr>
              <a:t>How much to dilute the product before using</a:t>
            </a:r>
          </a:p>
          <a:p>
            <a:pPr>
              <a:spcAft>
                <a:spcPts val="500"/>
              </a:spcAft>
            </a:pPr>
            <a:r>
              <a:rPr lang="en-US" b="0">
                <a:latin typeface="Nunito"/>
                <a:cs typeface="Arial"/>
              </a:rPr>
              <a:t>How long it takes for the product to work (contact time)</a:t>
            </a:r>
          </a:p>
          <a:p>
            <a:pPr>
              <a:spcAft>
                <a:spcPts val="500"/>
              </a:spcAft>
            </a:pPr>
            <a:r>
              <a:rPr lang="en-US" b="0">
                <a:latin typeface="Nunito"/>
                <a:cs typeface="Arial"/>
              </a:rPr>
              <a:t>What PPE to use while using the product (e.g., gloves)</a:t>
            </a:r>
            <a:endParaRPr lang="en-US" b="0" dirty="0">
              <a:latin typeface="Nunito"/>
              <a:cs typeface="Arial"/>
            </a:endParaRPr>
          </a:p>
        </p:txBody>
      </p:sp>
      <p:pic>
        <p:nvPicPr>
          <p:cNvPr id="7" name="Picture 6" descr="Timeline&#10;&#10;AI-generated content may be incorrect.">
            <a:extLst>
              <a:ext uri="{FF2B5EF4-FFF2-40B4-BE49-F238E27FC236}">
                <a16:creationId xmlns:a16="http://schemas.microsoft.com/office/drawing/2014/main" id="{43B8954F-4AEB-017B-7BB3-351D826BF8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635" y="65655"/>
            <a:ext cx="1028429" cy="1321071"/>
          </a:xfrm>
          <a:prstGeom prst="rect">
            <a:avLst/>
          </a:prstGeom>
        </p:spPr>
      </p:pic>
    </p:spTree>
    <p:extLst>
      <p:ext uri="{BB962C8B-B14F-4D97-AF65-F5344CB8AC3E}">
        <p14:creationId xmlns:p14="http://schemas.microsoft.com/office/powerpoint/2010/main" val="333521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EA568-B5EC-1D21-266A-6DEB02BDCB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5D82EC-88EB-5878-6347-912B309B32F2}"/>
              </a:ext>
            </a:extLst>
          </p:cNvPr>
          <p:cNvSpPr>
            <a:spLocks noGrp="1"/>
          </p:cNvSpPr>
          <p:nvPr>
            <p:ph type="sldNum" sz="quarter" idx="14"/>
          </p:nvPr>
        </p:nvSpPr>
        <p:spPr/>
        <p:txBody>
          <a:bodyPr/>
          <a:lstStyle/>
          <a:p>
            <a:fld id="{11F27F3A-B3E9-41ED-AF8F-A365F10BB65F}" type="slidenum">
              <a:rPr lang="en-US" smtClean="0"/>
              <a:pPr/>
              <a:t>14</a:t>
            </a:fld>
            <a:endParaRPr lang="en-US"/>
          </a:p>
        </p:txBody>
      </p:sp>
      <p:sp>
        <p:nvSpPr>
          <p:cNvPr id="6" name="Title 5">
            <a:extLst>
              <a:ext uri="{FF2B5EF4-FFF2-40B4-BE49-F238E27FC236}">
                <a16:creationId xmlns:a16="http://schemas.microsoft.com/office/drawing/2014/main" id="{0413E25B-388A-0764-E1F8-B78B2D999DAF}"/>
              </a:ext>
            </a:extLst>
          </p:cNvPr>
          <p:cNvSpPr>
            <a:spLocks noGrp="1"/>
          </p:cNvSpPr>
          <p:nvPr>
            <p:ph type="title"/>
          </p:nvPr>
        </p:nvSpPr>
        <p:spPr>
          <a:xfrm>
            <a:off x="270531" y="2232939"/>
            <a:ext cx="2803565" cy="304800"/>
          </a:xfrm>
        </p:spPr>
        <p:txBody>
          <a:bodyPr/>
          <a:lstStyle/>
          <a:p>
            <a:r>
              <a:rPr lang="en-US" sz="3600" b="0">
                <a:latin typeface="Poppins"/>
                <a:cs typeface="Poppins"/>
              </a:rPr>
              <a:t>Contact Time </a:t>
            </a:r>
            <a:br>
              <a:rPr lang="en-US" sz="3600" b="0">
                <a:latin typeface="Poppins"/>
                <a:cs typeface="Poppins"/>
              </a:rPr>
            </a:br>
            <a:r>
              <a:rPr lang="en-US" sz="3600" b="0">
                <a:latin typeface="Poppins"/>
                <a:cs typeface="Poppins"/>
              </a:rPr>
              <a:t>(kill time, wet time, etc.)</a:t>
            </a:r>
          </a:p>
        </p:txBody>
      </p:sp>
      <p:sp>
        <p:nvSpPr>
          <p:cNvPr id="2" name="Content Placeholder 2">
            <a:extLst>
              <a:ext uri="{FF2B5EF4-FFF2-40B4-BE49-F238E27FC236}">
                <a16:creationId xmlns:a16="http://schemas.microsoft.com/office/drawing/2014/main" id="{CD5F0A84-9B87-7A21-E2E0-3D312A365780}"/>
              </a:ext>
            </a:extLst>
          </p:cNvPr>
          <p:cNvSpPr txBox="1">
            <a:spLocks/>
          </p:cNvSpPr>
          <p:nvPr/>
        </p:nvSpPr>
        <p:spPr>
          <a:xfrm>
            <a:off x="3553432" y="2131375"/>
            <a:ext cx="5690776" cy="4284523"/>
          </a:xfrm>
          <a:prstGeom prst="rect">
            <a:avLst/>
          </a:prstGeom>
        </p:spPr>
        <p:txBody>
          <a:bodyPr vert="horz" lIns="91440" tIns="45720" rIns="91440" bIns="45720" rtlCol="0" anchor="t">
            <a:normAutofit/>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500"/>
              </a:spcAft>
            </a:pPr>
            <a:r>
              <a:rPr lang="en-US" b="0">
                <a:latin typeface="Nunito"/>
              </a:rPr>
              <a:t>How long it takes the product to work</a:t>
            </a:r>
          </a:p>
          <a:p>
            <a:pPr>
              <a:spcAft>
                <a:spcPts val="500"/>
              </a:spcAft>
            </a:pPr>
            <a:r>
              <a:rPr lang="en-US" b="0">
                <a:latin typeface="Nunito"/>
              </a:rPr>
              <a:t>The time the product must remain on the surface for it to be effective</a:t>
            </a:r>
          </a:p>
          <a:p>
            <a:pPr>
              <a:spcAft>
                <a:spcPts val="500"/>
              </a:spcAft>
            </a:pPr>
            <a:r>
              <a:rPr lang="en-US" b="0">
                <a:latin typeface="Nunito"/>
              </a:rPr>
              <a:t>The surface should be visibly wet for the entire contact time</a:t>
            </a:r>
          </a:p>
          <a:p>
            <a:pPr>
              <a:spcAft>
                <a:spcPts val="500"/>
              </a:spcAft>
            </a:pPr>
            <a:r>
              <a:rPr lang="en-US" b="0">
                <a:latin typeface="Nunito"/>
              </a:rPr>
              <a:t>Product may need to be reapplied</a:t>
            </a:r>
          </a:p>
        </p:txBody>
      </p:sp>
      <p:pic>
        <p:nvPicPr>
          <p:cNvPr id="7" name="Picture 6" descr="Timeline&#10;&#10;AI-generated content may be incorrect.">
            <a:extLst>
              <a:ext uri="{FF2B5EF4-FFF2-40B4-BE49-F238E27FC236}">
                <a16:creationId xmlns:a16="http://schemas.microsoft.com/office/drawing/2014/main" id="{7A45C15C-1E98-A186-A221-FC23E3C44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635" y="65655"/>
            <a:ext cx="1028429" cy="1321071"/>
          </a:xfrm>
          <a:prstGeom prst="rect">
            <a:avLst/>
          </a:prstGeom>
        </p:spPr>
      </p:pic>
      <p:pic>
        <p:nvPicPr>
          <p:cNvPr id="3" name="Picture 2" descr="A picture containing icon&#10;&#10;AI-generated content may be incorrect.">
            <a:extLst>
              <a:ext uri="{FF2B5EF4-FFF2-40B4-BE49-F238E27FC236}">
                <a16:creationId xmlns:a16="http://schemas.microsoft.com/office/drawing/2014/main" id="{0DD606FE-4A8B-BFBD-1490-254D1DB031A5}"/>
              </a:ext>
            </a:extLst>
          </p:cNvPr>
          <p:cNvPicPr>
            <a:picLocks noChangeAspect="1"/>
          </p:cNvPicPr>
          <p:nvPr/>
        </p:nvPicPr>
        <p:blipFill>
          <a:blip r:embed="rId4">
            <a:extLst>
              <a:ext uri="{28A0092B-C50C-407E-A947-70E740481C1C}">
                <a14:useLocalDpi xmlns:a14="http://schemas.microsoft.com/office/drawing/2010/main" val="0"/>
              </a:ext>
            </a:extLst>
          </a:blip>
          <a:srcRect l="79204" t="58354" r="-305" b="15684"/>
          <a:stretch>
            <a:fillRect/>
          </a:stretch>
        </p:blipFill>
        <p:spPr>
          <a:xfrm>
            <a:off x="5790984" y="4656749"/>
            <a:ext cx="1188791" cy="1462742"/>
          </a:xfrm>
          <a:prstGeom prst="rect">
            <a:avLst/>
          </a:prstGeom>
        </p:spPr>
      </p:pic>
      <p:pic>
        <p:nvPicPr>
          <p:cNvPr id="8" name="Picture 7" descr="Icon&#10;&#10;AI-generated content may be incorrect.">
            <a:extLst>
              <a:ext uri="{FF2B5EF4-FFF2-40B4-BE49-F238E27FC236}">
                <a16:creationId xmlns:a16="http://schemas.microsoft.com/office/drawing/2014/main" id="{6DEC1ECB-0712-8580-598F-48C78B7CFB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8240" y="4491555"/>
            <a:ext cx="1627936" cy="1627936"/>
          </a:xfrm>
          <a:prstGeom prst="rect">
            <a:avLst/>
          </a:prstGeom>
        </p:spPr>
      </p:pic>
      <p:pic>
        <p:nvPicPr>
          <p:cNvPr id="10" name="Graphic 9" descr="Clock with solid fill">
            <a:extLst>
              <a:ext uri="{FF2B5EF4-FFF2-40B4-BE49-F238E27FC236}">
                <a16:creationId xmlns:a16="http://schemas.microsoft.com/office/drawing/2014/main" id="{3BC18840-267E-0E9F-1019-C7B1B6EE00F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83676" y="4821317"/>
            <a:ext cx="1133605" cy="1133605"/>
          </a:xfrm>
          <a:prstGeom prst="rect">
            <a:avLst/>
          </a:prstGeom>
        </p:spPr>
      </p:pic>
    </p:spTree>
    <p:extLst>
      <p:ext uri="{BB962C8B-B14F-4D97-AF65-F5344CB8AC3E}">
        <p14:creationId xmlns:p14="http://schemas.microsoft.com/office/powerpoint/2010/main" val="188987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66EAA-BF69-64E3-A6E2-D8A4912963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301F74-5831-B252-3E90-A4E21EC6FDE1}"/>
              </a:ext>
            </a:extLst>
          </p:cNvPr>
          <p:cNvSpPr>
            <a:spLocks noGrp="1"/>
          </p:cNvSpPr>
          <p:nvPr>
            <p:ph type="sldNum" sz="quarter" idx="14"/>
          </p:nvPr>
        </p:nvSpPr>
        <p:spPr/>
        <p:txBody>
          <a:bodyPr/>
          <a:lstStyle/>
          <a:p>
            <a:fld id="{11F27F3A-B3E9-41ED-AF8F-A365F10BB65F}" type="slidenum">
              <a:rPr lang="en-US" smtClean="0"/>
              <a:pPr/>
              <a:t>15</a:t>
            </a:fld>
            <a:endParaRPr lang="en-US"/>
          </a:p>
        </p:txBody>
      </p:sp>
      <p:sp>
        <p:nvSpPr>
          <p:cNvPr id="6" name="Title 5">
            <a:extLst>
              <a:ext uri="{FF2B5EF4-FFF2-40B4-BE49-F238E27FC236}">
                <a16:creationId xmlns:a16="http://schemas.microsoft.com/office/drawing/2014/main" id="{9C982B2A-D3B2-EA8E-DB2A-23CACC1B1483}"/>
              </a:ext>
            </a:extLst>
          </p:cNvPr>
          <p:cNvSpPr>
            <a:spLocks noGrp="1"/>
          </p:cNvSpPr>
          <p:nvPr>
            <p:ph type="title"/>
          </p:nvPr>
        </p:nvSpPr>
        <p:spPr>
          <a:xfrm>
            <a:off x="270531" y="2232939"/>
            <a:ext cx="2803565" cy="304800"/>
          </a:xfrm>
        </p:spPr>
        <p:txBody>
          <a:bodyPr/>
          <a:lstStyle/>
          <a:p>
            <a:r>
              <a:rPr lang="en-US" sz="3600" b="0">
                <a:latin typeface="Poppins" panose="00000500000000000000" pitchFamily="2" charset="0"/>
                <a:cs typeface="Poppins" panose="00000500000000000000" pitchFamily="2" charset="0"/>
              </a:rPr>
              <a:t>Contact Time Example</a:t>
            </a:r>
          </a:p>
        </p:txBody>
      </p:sp>
      <p:sp>
        <p:nvSpPr>
          <p:cNvPr id="2" name="Content Placeholder 2">
            <a:extLst>
              <a:ext uri="{FF2B5EF4-FFF2-40B4-BE49-F238E27FC236}">
                <a16:creationId xmlns:a16="http://schemas.microsoft.com/office/drawing/2014/main" id="{A03B084C-622C-B59D-9448-53AAB10E6B38}"/>
              </a:ext>
            </a:extLst>
          </p:cNvPr>
          <p:cNvSpPr txBox="1">
            <a:spLocks/>
          </p:cNvSpPr>
          <p:nvPr/>
        </p:nvSpPr>
        <p:spPr>
          <a:xfrm>
            <a:off x="3475651" y="1605792"/>
            <a:ext cx="5690776" cy="4284523"/>
          </a:xfrm>
          <a:prstGeom prst="rect">
            <a:avLst/>
          </a:prstGeom>
        </p:spPr>
        <p:txBody>
          <a:bodyPr vert="horz" lIns="91440" tIns="45720" rIns="91440" bIns="45720" rtlCol="0" anchor="t">
            <a:normAutofit/>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500"/>
              </a:spcAft>
            </a:pPr>
            <a:r>
              <a:rPr lang="en-US" b="0">
                <a:latin typeface="Nunito"/>
                <a:cs typeface="Arial"/>
              </a:rPr>
              <a:t>Contact time for </a:t>
            </a:r>
            <a:r>
              <a:rPr lang="en-US" b="0" i="1">
                <a:latin typeface="Nunito"/>
                <a:cs typeface="Arial"/>
              </a:rPr>
              <a:t>Staphylococcus aureus</a:t>
            </a:r>
            <a:r>
              <a:rPr lang="en-US" b="0">
                <a:latin typeface="Nunito"/>
                <a:cs typeface="Arial"/>
              </a:rPr>
              <a:t> is 4 minutes</a:t>
            </a:r>
          </a:p>
          <a:p>
            <a:pPr>
              <a:spcAft>
                <a:spcPts val="500"/>
              </a:spcAft>
            </a:pPr>
            <a:r>
              <a:rPr lang="en-US" b="0">
                <a:latin typeface="Nunito"/>
              </a:rPr>
              <a:t>If dry in 2 minutes, reapply</a:t>
            </a:r>
          </a:p>
        </p:txBody>
      </p:sp>
      <p:pic>
        <p:nvPicPr>
          <p:cNvPr id="7" name="Picture 6" descr="Timeline&#10;&#10;AI-generated content may be incorrect.">
            <a:extLst>
              <a:ext uri="{FF2B5EF4-FFF2-40B4-BE49-F238E27FC236}">
                <a16:creationId xmlns:a16="http://schemas.microsoft.com/office/drawing/2014/main" id="{4D5D2D6D-D532-C244-8E76-83C77940F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3635" y="65655"/>
            <a:ext cx="1028429" cy="1321071"/>
          </a:xfrm>
          <a:prstGeom prst="rect">
            <a:avLst/>
          </a:prstGeom>
        </p:spPr>
      </p:pic>
      <p:pic>
        <p:nvPicPr>
          <p:cNvPr id="5" name="Picture 4" descr="A person in a white lab coat&#10;&#10;AI-generated content may be incorrect.">
            <a:extLst>
              <a:ext uri="{FF2B5EF4-FFF2-40B4-BE49-F238E27FC236}">
                <a16:creationId xmlns:a16="http://schemas.microsoft.com/office/drawing/2014/main" id="{5566A868-62A7-1939-9A04-659B910FC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202" y="2880987"/>
            <a:ext cx="4528647" cy="3019098"/>
          </a:xfrm>
          <a:prstGeom prst="rect">
            <a:avLst/>
          </a:prstGeom>
        </p:spPr>
      </p:pic>
    </p:spTree>
    <p:extLst>
      <p:ext uri="{BB962C8B-B14F-4D97-AF65-F5344CB8AC3E}">
        <p14:creationId xmlns:p14="http://schemas.microsoft.com/office/powerpoint/2010/main" val="146217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12C79-5A27-CA07-7846-538BB6EDB5F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D444D4-2207-3DF4-2608-D03DB26BD774}"/>
              </a:ext>
            </a:extLst>
          </p:cNvPr>
          <p:cNvSpPr>
            <a:spLocks noGrp="1"/>
          </p:cNvSpPr>
          <p:nvPr>
            <p:ph type="sldNum" sz="quarter" idx="14"/>
          </p:nvPr>
        </p:nvSpPr>
        <p:spPr/>
        <p:txBody>
          <a:bodyPr/>
          <a:lstStyle/>
          <a:p>
            <a:fld id="{11F27F3A-B3E9-41ED-AF8F-A365F10BB65F}" type="slidenum">
              <a:rPr lang="en-US" smtClean="0"/>
              <a:pPr/>
              <a:t>16</a:t>
            </a:fld>
            <a:endParaRPr lang="en-US"/>
          </a:p>
        </p:txBody>
      </p:sp>
      <p:sp>
        <p:nvSpPr>
          <p:cNvPr id="6" name="Title 5">
            <a:extLst>
              <a:ext uri="{FF2B5EF4-FFF2-40B4-BE49-F238E27FC236}">
                <a16:creationId xmlns:a16="http://schemas.microsoft.com/office/drawing/2014/main" id="{D547A670-D890-E278-45C1-D3EEC2A9AC9B}"/>
              </a:ext>
            </a:extLst>
          </p:cNvPr>
          <p:cNvSpPr>
            <a:spLocks noGrp="1"/>
          </p:cNvSpPr>
          <p:nvPr>
            <p:ph type="title"/>
          </p:nvPr>
        </p:nvSpPr>
        <p:spPr>
          <a:xfrm>
            <a:off x="195375" y="2383250"/>
            <a:ext cx="2936132" cy="284793"/>
          </a:xfrm>
        </p:spPr>
        <p:txBody>
          <a:bodyPr/>
          <a:lstStyle/>
          <a:p>
            <a:r>
              <a:rPr lang="en-US" sz="3600" b="0">
                <a:latin typeface="Poppins" panose="00000500000000000000" pitchFamily="2" charset="0"/>
                <a:cs typeface="Poppins" panose="00000500000000000000" pitchFamily="2" charset="0"/>
              </a:rPr>
              <a:t>EPA Registration Number</a:t>
            </a:r>
          </a:p>
        </p:txBody>
      </p:sp>
      <p:sp>
        <p:nvSpPr>
          <p:cNvPr id="2" name="Content Placeholder 2">
            <a:extLst>
              <a:ext uri="{FF2B5EF4-FFF2-40B4-BE49-F238E27FC236}">
                <a16:creationId xmlns:a16="http://schemas.microsoft.com/office/drawing/2014/main" id="{FCD7217E-4F46-399A-3E23-16EA215B33E2}"/>
              </a:ext>
            </a:extLst>
          </p:cNvPr>
          <p:cNvSpPr txBox="1">
            <a:spLocks/>
          </p:cNvSpPr>
          <p:nvPr/>
        </p:nvSpPr>
        <p:spPr>
          <a:xfrm>
            <a:off x="3580559" y="1944294"/>
            <a:ext cx="5007291" cy="1847961"/>
          </a:xfrm>
          <a:prstGeom prst="rect">
            <a:avLst/>
          </a:prstGeom>
        </p:spPr>
        <p:txBody>
          <a:bodyPr vert="horz" lIns="91440" tIns="45720" rIns="91440" bIns="45720" rtlCol="0" anchor="t">
            <a:normAutofit/>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spcAft>
                <a:spcPts val="500"/>
              </a:spcAft>
            </a:pPr>
            <a:r>
              <a:rPr lang="en-US" b="0">
                <a:latin typeface="Nunito"/>
              </a:rPr>
              <a:t>EPA Reg. No. 55555-55</a:t>
            </a:r>
          </a:p>
          <a:p>
            <a:pPr lvl="1">
              <a:spcAft>
                <a:spcPts val="500"/>
              </a:spcAft>
            </a:pPr>
            <a:r>
              <a:rPr lang="en-US" b="0">
                <a:latin typeface="Nunito"/>
              </a:rPr>
              <a:t>Primary registration number</a:t>
            </a:r>
          </a:p>
          <a:p>
            <a:pPr>
              <a:spcAft>
                <a:spcPts val="500"/>
              </a:spcAft>
            </a:pPr>
            <a:r>
              <a:rPr lang="en-US" b="0">
                <a:latin typeface="Nunito"/>
              </a:rPr>
              <a:t>Look at EPA lists to see if your disinfectant is effective against the pathogen you are trying to kill</a:t>
            </a:r>
          </a:p>
        </p:txBody>
      </p:sp>
      <p:grpSp>
        <p:nvGrpSpPr>
          <p:cNvPr id="7" name="Group 6">
            <a:extLst>
              <a:ext uri="{FF2B5EF4-FFF2-40B4-BE49-F238E27FC236}">
                <a16:creationId xmlns:a16="http://schemas.microsoft.com/office/drawing/2014/main" id="{A58C6B63-EFC8-9086-8F78-0ADB4B97CCE9}"/>
              </a:ext>
            </a:extLst>
          </p:cNvPr>
          <p:cNvGrpSpPr/>
          <p:nvPr/>
        </p:nvGrpSpPr>
        <p:grpSpPr>
          <a:xfrm>
            <a:off x="4316992" y="3908120"/>
            <a:ext cx="3988809" cy="2129800"/>
            <a:chOff x="5791958" y="3241956"/>
            <a:chExt cx="4735366" cy="2646500"/>
          </a:xfrm>
        </p:grpSpPr>
        <p:pic>
          <p:nvPicPr>
            <p:cNvPr id="8" name="Picture 7" descr="Timeline&#10;&#10;AI-generated content may be incorrect.">
              <a:extLst>
                <a:ext uri="{FF2B5EF4-FFF2-40B4-BE49-F238E27FC236}">
                  <a16:creationId xmlns:a16="http://schemas.microsoft.com/office/drawing/2014/main" id="{69A0AA9C-7ACB-0E82-E63B-5226A236F3FA}"/>
                </a:ext>
              </a:extLst>
            </p:cNvPr>
            <p:cNvPicPr>
              <a:picLocks noChangeAspect="1"/>
            </p:cNvPicPr>
            <p:nvPr/>
          </p:nvPicPr>
          <p:blipFill>
            <a:blip r:embed="rId3">
              <a:extLst>
                <a:ext uri="{28A0092B-C50C-407E-A947-70E740481C1C}">
                  <a14:useLocalDpi xmlns:a14="http://schemas.microsoft.com/office/drawing/2010/main" val="0"/>
                </a:ext>
              </a:extLst>
            </a:blip>
            <a:srcRect l="26925" t="28596" r="25962" b="50901"/>
            <a:stretch>
              <a:fillRect/>
            </a:stretch>
          </p:blipFill>
          <p:spPr>
            <a:xfrm>
              <a:off x="5791958" y="3241956"/>
              <a:ext cx="4735366" cy="2646500"/>
            </a:xfrm>
            <a:prstGeom prst="rect">
              <a:avLst/>
            </a:prstGeom>
          </p:spPr>
        </p:pic>
        <p:sp>
          <p:nvSpPr>
            <p:cNvPr id="9" name="Oval 8">
              <a:extLst>
                <a:ext uri="{FF2B5EF4-FFF2-40B4-BE49-F238E27FC236}">
                  <a16:creationId xmlns:a16="http://schemas.microsoft.com/office/drawing/2014/main" id="{39B8C7A2-9ACF-3747-6054-F57A9FE7518C}"/>
                </a:ext>
              </a:extLst>
            </p:cNvPr>
            <p:cNvSpPr/>
            <p:nvPr/>
          </p:nvSpPr>
          <p:spPr>
            <a:xfrm>
              <a:off x="6264167" y="4982307"/>
              <a:ext cx="2084917" cy="461665"/>
            </a:xfrm>
            <a:prstGeom prst="ellipse">
              <a:avLst/>
            </a:prstGeom>
            <a:noFill/>
            <a:ln>
              <a:solidFill>
                <a:srgbClr val="4CB8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Timeline&#10;&#10;AI-generated content may be incorrect.">
            <a:extLst>
              <a:ext uri="{FF2B5EF4-FFF2-40B4-BE49-F238E27FC236}">
                <a16:creationId xmlns:a16="http://schemas.microsoft.com/office/drawing/2014/main" id="{09E7F311-EFCF-026F-1C9A-BD3D9AA6E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3635" y="57355"/>
            <a:ext cx="1028429" cy="1321071"/>
          </a:xfrm>
          <a:prstGeom prst="rect">
            <a:avLst/>
          </a:prstGeom>
        </p:spPr>
      </p:pic>
    </p:spTree>
    <p:extLst>
      <p:ext uri="{BB962C8B-B14F-4D97-AF65-F5344CB8AC3E}">
        <p14:creationId xmlns:p14="http://schemas.microsoft.com/office/powerpoint/2010/main" val="39333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D6DDB-ED93-A5A3-D628-A728B6831A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30DCDF-4F75-7682-CE3A-EDCF40560884}"/>
              </a:ext>
            </a:extLst>
          </p:cNvPr>
          <p:cNvSpPr>
            <a:spLocks noGrp="1"/>
          </p:cNvSpPr>
          <p:nvPr>
            <p:ph type="sldNum" sz="quarter" idx="16"/>
          </p:nvPr>
        </p:nvSpPr>
        <p:spPr>
          <a:xfrm>
            <a:off x="8301606" y="6505638"/>
            <a:ext cx="564098" cy="284692"/>
          </a:xfrm>
        </p:spPr>
        <p:txBody>
          <a:bodyPr/>
          <a:lstStyle/>
          <a:p>
            <a:fld id="{11F27F3A-B3E9-41ED-AF8F-A365F10BB65F}" type="slidenum">
              <a:rPr lang="en-US" smtClean="0"/>
              <a:pPr/>
              <a:t>17</a:t>
            </a:fld>
            <a:endParaRPr lang="en-US"/>
          </a:p>
        </p:txBody>
      </p:sp>
      <p:sp>
        <p:nvSpPr>
          <p:cNvPr id="6" name="Title 5">
            <a:extLst>
              <a:ext uri="{FF2B5EF4-FFF2-40B4-BE49-F238E27FC236}">
                <a16:creationId xmlns:a16="http://schemas.microsoft.com/office/drawing/2014/main" id="{9EF3A300-D355-2610-2358-9FF7E6FC6AF2}"/>
              </a:ext>
            </a:extLst>
          </p:cNvPr>
          <p:cNvSpPr>
            <a:spLocks noGrp="1"/>
          </p:cNvSpPr>
          <p:nvPr>
            <p:ph type="title"/>
          </p:nvPr>
        </p:nvSpPr>
        <p:spPr/>
        <p:txBody>
          <a:bodyPr/>
          <a:lstStyle/>
          <a:p>
            <a:r>
              <a:rPr lang="en-US" sz="3200" b="0">
                <a:latin typeface="Poppins" panose="00000500000000000000" pitchFamily="2" charset="0"/>
                <a:cs typeface="Poppins" panose="00000500000000000000" pitchFamily="2" charset="0"/>
              </a:rPr>
              <a:t>Disinfect the glucometer</a:t>
            </a:r>
          </a:p>
        </p:txBody>
      </p:sp>
      <p:sp>
        <p:nvSpPr>
          <p:cNvPr id="10" name="Content Placeholder 7">
            <a:extLst>
              <a:ext uri="{FF2B5EF4-FFF2-40B4-BE49-F238E27FC236}">
                <a16:creationId xmlns:a16="http://schemas.microsoft.com/office/drawing/2014/main" id="{78642336-8B36-13E0-6EC8-33B42E95D1A6}"/>
              </a:ext>
            </a:extLst>
          </p:cNvPr>
          <p:cNvSpPr>
            <a:spLocks noGrp="1"/>
          </p:cNvSpPr>
          <p:nvPr>
            <p:ph sz="quarter" idx="14"/>
          </p:nvPr>
        </p:nvSpPr>
        <p:spPr>
          <a:xfrm>
            <a:off x="302150" y="1859140"/>
            <a:ext cx="7863296" cy="4086226"/>
          </a:xfrm>
        </p:spPr>
        <p:txBody>
          <a:bodyPr vert="horz" lIns="91440" tIns="45720" rIns="91440" bIns="45720" rtlCol="0" anchor="t">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Nunito"/>
                <a:ea typeface="+mn-ea"/>
                <a:cs typeface="+mn-cs"/>
              </a:rPr>
              <a:t>Disinfect the glucometer according to manufacturer recommendations.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E2841">
                    <a:lumMod val="90000"/>
                    <a:lumOff val="10000"/>
                  </a:srgbClr>
                </a:solidFill>
                <a:effectLst/>
                <a:uLnTx/>
                <a:uFillTx/>
                <a:latin typeface="Nunito"/>
                <a:ea typeface="+mn-ea"/>
                <a:cs typeface="+mn-cs"/>
              </a:rPr>
              <a:t>a. Properly disinfect glucometers to prevent spread of diseases like Hepatitis B, Hepatitis C,  and HIV. Even when devices are used by a single person only, consider the potential for contamination during storage and disinfect accordingly.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A02B93">
                    <a:lumMod val="75000"/>
                  </a:srgbClr>
                </a:solidFill>
                <a:effectLst/>
                <a:uLnTx/>
                <a:uFillTx/>
                <a:latin typeface="Nunito"/>
                <a:ea typeface="+mn-ea"/>
                <a:cs typeface="+mn-cs"/>
              </a:rPr>
              <a:t>*Note: DO NOT assume that a glucometer was cleaned after the last use.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E2841">
                    <a:lumMod val="90000"/>
                    <a:lumOff val="10000"/>
                  </a:srgbClr>
                </a:solidFill>
                <a:effectLst/>
                <a:uLnTx/>
                <a:uFillTx/>
                <a:latin typeface="Nunito"/>
                <a:ea typeface="+mn-ea"/>
                <a:cs typeface="+mn-cs"/>
              </a:rPr>
              <a:t>b. Wipe down the front, back, and sides of the meter with an EPA-registered disinfectant compatible with the meter, wearing proper PPE. Take care to not get liquid in the test strip port of the meter.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E2841">
                    <a:lumMod val="90000"/>
                    <a:lumOff val="10000"/>
                  </a:srgbClr>
                </a:solidFill>
                <a:effectLst/>
                <a:uLnTx/>
                <a:uFillTx/>
                <a:latin typeface="Nunito"/>
                <a:ea typeface="+mn-ea"/>
                <a:cs typeface="+mn-cs"/>
              </a:rPr>
              <a:t>c. Follow the manufacturer’s recommended chemical contact (dwell) time, before using the meter.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a:ln>
                  <a:noFill/>
                </a:ln>
                <a:solidFill>
                  <a:srgbClr val="A02B93">
                    <a:lumMod val="75000"/>
                  </a:srgbClr>
                </a:solidFill>
                <a:effectLst/>
                <a:uLnTx/>
                <a:uFillTx/>
                <a:latin typeface="Nunito"/>
                <a:ea typeface="+mn-ea"/>
                <a:cs typeface="+mn-cs"/>
              </a:rPr>
              <a:t>*Note: DO NOT use alcohol to disinfect a glucometer, as this is not adequate for disinfection to prevent cross contamination, and it can damage equipment.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E2841">
                    <a:lumMod val="90000"/>
                    <a:lumOff val="10000"/>
                  </a:srgbClr>
                </a:solidFill>
                <a:effectLst/>
                <a:uLnTx/>
                <a:uFillTx/>
                <a:latin typeface="Nunito"/>
                <a:ea typeface="+mn-ea"/>
                <a:cs typeface="+mn-cs"/>
              </a:rPr>
              <a:t>Disinfecting the glucometer right after returning to the med cart will allow it enough time to dry.</a:t>
            </a:r>
          </a:p>
          <a:p>
            <a:pPr algn="l" defTabSz="914400">
              <a:spcBef>
                <a:spcPts val="1000"/>
              </a:spcBef>
              <a:defRPr/>
            </a:pPr>
            <a:r>
              <a:rPr kumimoji="0" lang="en-US" sz="1600" b="0" i="1" u="none" strike="noStrike" kern="1200" cap="none" spc="0" normalizeH="0" baseline="0" noProof="0" dirty="0">
                <a:ln>
                  <a:noFill/>
                </a:ln>
                <a:solidFill>
                  <a:srgbClr val="A02B93"/>
                </a:solidFill>
                <a:effectLst/>
                <a:uLnTx/>
                <a:uFillTx/>
                <a:latin typeface="Nunito"/>
                <a:ea typeface="+mn-ea"/>
                <a:cs typeface="+mn-cs"/>
              </a:rPr>
              <a:t>*Note: Do not place the glucometer in the med cart without cleaning and </a:t>
            </a:r>
            <a:r>
              <a:rPr lang="en-US" sz="1600" b="0" i="1" dirty="0">
                <a:solidFill>
                  <a:srgbClr val="A02B93"/>
                </a:solidFill>
                <a:latin typeface="Nunito"/>
                <a:ea typeface="+mn-ea"/>
                <a:cs typeface="+mn-cs"/>
              </a:rPr>
              <a:t>letting </a:t>
            </a:r>
            <a:r>
              <a:rPr kumimoji="0" lang="en-US" sz="1600" b="0" i="1" u="none" strike="noStrike" kern="1200" cap="none" spc="0" normalizeH="0" baseline="0" noProof="0" dirty="0">
                <a:ln>
                  <a:noFill/>
                </a:ln>
                <a:solidFill>
                  <a:srgbClr val="A02B93"/>
                </a:solidFill>
                <a:effectLst/>
                <a:uLnTx/>
                <a:uFillTx/>
                <a:latin typeface="Nunito"/>
                <a:ea typeface="+mn-ea"/>
                <a:cs typeface="+mn-cs"/>
              </a:rPr>
              <a:t>it</a:t>
            </a:r>
            <a:r>
              <a:rPr lang="en-US" sz="1600" b="0" i="1" dirty="0">
                <a:solidFill>
                  <a:srgbClr val="A02B93"/>
                </a:solidFill>
                <a:latin typeface="Nunito"/>
                <a:ea typeface="+mn-ea"/>
                <a:cs typeface="+mn-cs"/>
              </a:rPr>
              <a:t> dry </a:t>
            </a:r>
            <a:r>
              <a:rPr kumimoji="0" lang="en-US" sz="1600" b="0" i="1" u="none" strike="noStrike" kern="1200" cap="none" spc="0" normalizeH="0" baseline="0" noProof="0">
                <a:ln>
                  <a:noFill/>
                </a:ln>
                <a:solidFill>
                  <a:srgbClr val="A02B93"/>
                </a:solidFill>
                <a:effectLst/>
                <a:uLnTx/>
                <a:uFillTx/>
                <a:latin typeface="Nunito"/>
                <a:ea typeface="+mn-ea"/>
                <a:cs typeface="+mn-cs"/>
              </a:rPr>
              <a:t>first.</a:t>
            </a:r>
            <a:r>
              <a:rPr lang="en-US" sz="1600" b="0" i="1">
                <a:solidFill>
                  <a:srgbClr val="A02B93"/>
                </a:solidFill>
                <a:latin typeface="Nunito"/>
                <a:ea typeface="+mn-ea"/>
                <a:cs typeface="+mn-cs"/>
              </a:rPr>
              <a:t> Place the glucometer on a clean surface to dry to reduce cross-contamination.</a:t>
            </a:r>
            <a:endParaRPr lang="en-US" sz="1600" b="0" i="1" u="none" strike="noStrike" kern="1200" cap="none" spc="0" normalizeH="0" baseline="0" noProof="0">
              <a:ln>
                <a:noFill/>
              </a:ln>
              <a:solidFill>
                <a:srgbClr val="A02B93"/>
              </a:solidFill>
              <a:effectLst/>
              <a:uLnTx/>
              <a:uFillTx/>
              <a:latin typeface="Nunito"/>
              <a:ea typeface="+mn-ea"/>
              <a:cs typeface="+mn-cs"/>
            </a:endParaRPr>
          </a:p>
          <a:p>
            <a:pPr algn="l"/>
            <a:endParaRPr lang="en-US" sz="2000">
              <a:latin typeface="Nunito"/>
            </a:endParaRPr>
          </a:p>
        </p:txBody>
      </p:sp>
      <p:pic>
        <p:nvPicPr>
          <p:cNvPr id="5" name="Picture 4" descr="A person writing on a piece of paper&#10;&#10;AI-generated content may be incorrect.">
            <a:extLst>
              <a:ext uri="{FF2B5EF4-FFF2-40B4-BE49-F238E27FC236}">
                <a16:creationId xmlns:a16="http://schemas.microsoft.com/office/drawing/2014/main" id="{28BE7534-0A3E-F241-BBE7-9BA1A43CD8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373" y="183753"/>
            <a:ext cx="2455106" cy="1636737"/>
          </a:xfrm>
          <a:prstGeom prst="rect">
            <a:avLst/>
          </a:prstGeom>
        </p:spPr>
      </p:pic>
    </p:spTree>
    <p:extLst>
      <p:ext uri="{BB962C8B-B14F-4D97-AF65-F5344CB8AC3E}">
        <p14:creationId xmlns:p14="http://schemas.microsoft.com/office/powerpoint/2010/main" val="411539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866A-581A-A0E7-B38F-246D7D848473}"/>
            </a:ext>
          </a:extLst>
        </p:cNvPr>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3E63F5AB-FC5B-3447-7395-0BF71F947418}"/>
              </a:ext>
            </a:extLst>
          </p:cNvPr>
          <p:cNvSpPr>
            <a:spLocks noGrp="1"/>
          </p:cNvSpPr>
          <p:nvPr>
            <p:ph type="sldNum" sz="quarter" idx="14"/>
          </p:nvPr>
        </p:nvSpPr>
        <p:spPr/>
        <p:txBody>
          <a:bodyPr/>
          <a:lstStyle/>
          <a:p>
            <a:fld id="{11F27F3A-B3E9-41ED-AF8F-A365F10BB65F}" type="slidenum">
              <a:rPr lang="en-US" b="0" smtClean="0"/>
              <a:pPr/>
              <a:t>18</a:t>
            </a:fld>
            <a:endParaRPr lang="en-US" b="0"/>
          </a:p>
        </p:txBody>
      </p:sp>
      <p:sp>
        <p:nvSpPr>
          <p:cNvPr id="2" name="Title 1">
            <a:extLst>
              <a:ext uri="{FF2B5EF4-FFF2-40B4-BE49-F238E27FC236}">
                <a16:creationId xmlns:a16="http://schemas.microsoft.com/office/drawing/2014/main" id="{FCDEAA06-9A35-668D-AAE9-31AEBA92FC2E}"/>
              </a:ext>
            </a:extLst>
          </p:cNvPr>
          <p:cNvSpPr>
            <a:spLocks noGrp="1"/>
          </p:cNvSpPr>
          <p:nvPr>
            <p:ph type="title"/>
          </p:nvPr>
        </p:nvSpPr>
        <p:spPr/>
        <p:txBody>
          <a:bodyPr/>
          <a:lstStyle/>
          <a:p>
            <a:r>
              <a:rPr lang="en-US" sz="2800" b="0">
                <a:latin typeface="Poppins" panose="00000500000000000000" pitchFamily="2" charset="0"/>
                <a:cs typeface="Poppins" panose="00000500000000000000" pitchFamily="2" charset="0"/>
              </a:rPr>
              <a:t>Know, Want to Know, Learned (KWL) Chart</a:t>
            </a:r>
          </a:p>
        </p:txBody>
      </p:sp>
      <p:cxnSp>
        <p:nvCxnSpPr>
          <p:cNvPr id="3" name="Straight Connector 2">
            <a:extLst>
              <a:ext uri="{FF2B5EF4-FFF2-40B4-BE49-F238E27FC236}">
                <a16:creationId xmlns:a16="http://schemas.microsoft.com/office/drawing/2014/main" id="{E3133852-B54B-FC9D-6AAD-78203E517AFD}"/>
              </a:ext>
            </a:extLst>
          </p:cNvPr>
          <p:cNvCxnSpPr>
            <a:cxnSpLocks/>
          </p:cNvCxnSpPr>
          <p:nvPr/>
        </p:nvCxnSpPr>
        <p:spPr>
          <a:xfrm flipV="1">
            <a:off x="2578712" y="2570624"/>
            <a:ext cx="3964364" cy="13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C0F08BD3-B8CC-EE22-B429-D9CA185928C9}"/>
              </a:ext>
            </a:extLst>
          </p:cNvPr>
          <p:cNvCxnSpPr>
            <a:cxnSpLocks/>
          </p:cNvCxnSpPr>
          <p:nvPr/>
        </p:nvCxnSpPr>
        <p:spPr>
          <a:xfrm>
            <a:off x="3810994" y="1930956"/>
            <a:ext cx="0" cy="4116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A770752-7573-1D27-F637-58030C31304B}"/>
              </a:ext>
            </a:extLst>
          </p:cNvPr>
          <p:cNvCxnSpPr>
            <a:cxnSpLocks/>
          </p:cNvCxnSpPr>
          <p:nvPr/>
        </p:nvCxnSpPr>
        <p:spPr>
          <a:xfrm flipH="1">
            <a:off x="5311980" y="1938063"/>
            <a:ext cx="3" cy="4116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A062E51-F100-D887-BDDD-6827929E2748}"/>
              </a:ext>
            </a:extLst>
          </p:cNvPr>
          <p:cNvSpPr txBox="1"/>
          <p:nvPr/>
        </p:nvSpPr>
        <p:spPr>
          <a:xfrm>
            <a:off x="2578712" y="2080914"/>
            <a:ext cx="1154466" cy="369332"/>
          </a:xfrm>
          <a:prstGeom prst="rect">
            <a:avLst/>
          </a:prstGeom>
          <a:noFill/>
        </p:spPr>
        <p:txBody>
          <a:bodyPr wrap="square" rtlCol="0">
            <a:spAutoFit/>
          </a:bodyPr>
          <a:lstStyle/>
          <a:p>
            <a:pPr algn="ctr"/>
            <a:r>
              <a:rPr lang="en-US">
                <a:latin typeface="Abadi" panose="020B0604020104020204" pitchFamily="34" charset="0"/>
              </a:rPr>
              <a:t>Know</a:t>
            </a:r>
          </a:p>
        </p:txBody>
      </p:sp>
      <p:sp>
        <p:nvSpPr>
          <p:cNvPr id="9" name="TextBox 8">
            <a:extLst>
              <a:ext uri="{FF2B5EF4-FFF2-40B4-BE49-F238E27FC236}">
                <a16:creationId xmlns:a16="http://schemas.microsoft.com/office/drawing/2014/main" id="{089CBFEC-7781-FD55-D4C6-C218C4740BD7}"/>
              </a:ext>
            </a:extLst>
          </p:cNvPr>
          <p:cNvSpPr txBox="1"/>
          <p:nvPr/>
        </p:nvSpPr>
        <p:spPr>
          <a:xfrm>
            <a:off x="3890680" y="1938063"/>
            <a:ext cx="1316135" cy="646331"/>
          </a:xfrm>
          <a:prstGeom prst="rect">
            <a:avLst/>
          </a:prstGeom>
          <a:noFill/>
        </p:spPr>
        <p:txBody>
          <a:bodyPr wrap="square" rtlCol="0">
            <a:spAutoFit/>
          </a:bodyPr>
          <a:lstStyle/>
          <a:p>
            <a:pPr algn="ctr"/>
            <a:r>
              <a:rPr lang="en-US">
                <a:latin typeface="Abadi" panose="020B0604020104020204" pitchFamily="34" charset="0"/>
              </a:rPr>
              <a:t>Want to Know</a:t>
            </a:r>
          </a:p>
        </p:txBody>
      </p:sp>
      <p:sp>
        <p:nvSpPr>
          <p:cNvPr id="10" name="TextBox 9">
            <a:extLst>
              <a:ext uri="{FF2B5EF4-FFF2-40B4-BE49-F238E27FC236}">
                <a16:creationId xmlns:a16="http://schemas.microsoft.com/office/drawing/2014/main" id="{FE91465D-BD82-7B8F-E6C3-8107F423B05C}"/>
              </a:ext>
            </a:extLst>
          </p:cNvPr>
          <p:cNvSpPr txBox="1"/>
          <p:nvPr/>
        </p:nvSpPr>
        <p:spPr>
          <a:xfrm>
            <a:off x="5270602" y="2103679"/>
            <a:ext cx="1422363" cy="369332"/>
          </a:xfrm>
          <a:prstGeom prst="rect">
            <a:avLst/>
          </a:prstGeom>
          <a:noFill/>
        </p:spPr>
        <p:txBody>
          <a:bodyPr wrap="square" rtlCol="0">
            <a:spAutoFit/>
          </a:bodyPr>
          <a:lstStyle/>
          <a:p>
            <a:pPr algn="ctr"/>
            <a:r>
              <a:rPr lang="en-US">
                <a:latin typeface="Abadi" panose="020B0604020104020204" pitchFamily="34" charset="0"/>
              </a:rPr>
              <a:t>Learned</a:t>
            </a:r>
          </a:p>
        </p:txBody>
      </p:sp>
      <p:sp>
        <p:nvSpPr>
          <p:cNvPr id="11" name="Rectangle 10">
            <a:extLst>
              <a:ext uri="{FF2B5EF4-FFF2-40B4-BE49-F238E27FC236}">
                <a16:creationId xmlns:a16="http://schemas.microsoft.com/office/drawing/2014/main" id="{A623F68B-D2D4-C0B0-88F6-C707651CE269}"/>
              </a:ext>
            </a:extLst>
          </p:cNvPr>
          <p:cNvSpPr/>
          <p:nvPr/>
        </p:nvSpPr>
        <p:spPr>
          <a:xfrm rot="20950107">
            <a:off x="2528144" y="2863636"/>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87574C-630C-2AA2-C584-AF5CA9851DD2}"/>
              </a:ext>
            </a:extLst>
          </p:cNvPr>
          <p:cNvSpPr/>
          <p:nvPr/>
        </p:nvSpPr>
        <p:spPr>
          <a:xfrm rot="493411">
            <a:off x="2974965" y="365607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90062C-FD73-D77A-0160-FDF285DB8506}"/>
              </a:ext>
            </a:extLst>
          </p:cNvPr>
          <p:cNvSpPr/>
          <p:nvPr/>
        </p:nvSpPr>
        <p:spPr>
          <a:xfrm rot="21448196">
            <a:off x="2646792" y="441413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4F862C-3F6B-61E9-9D21-C92859B9445E}"/>
              </a:ext>
            </a:extLst>
          </p:cNvPr>
          <p:cNvSpPr/>
          <p:nvPr/>
        </p:nvSpPr>
        <p:spPr>
          <a:xfrm rot="20950107">
            <a:off x="4056112" y="2799736"/>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02BC7E-4987-959F-B4F2-E3C2B40AD7A0}"/>
              </a:ext>
            </a:extLst>
          </p:cNvPr>
          <p:cNvSpPr/>
          <p:nvPr/>
        </p:nvSpPr>
        <p:spPr>
          <a:xfrm rot="493411">
            <a:off x="4661545" y="361054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69F68F-E28D-692F-2F8A-106DA71D3FB6}"/>
              </a:ext>
            </a:extLst>
          </p:cNvPr>
          <p:cNvSpPr/>
          <p:nvPr/>
        </p:nvSpPr>
        <p:spPr>
          <a:xfrm rot="21448196">
            <a:off x="4070702" y="4187919"/>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C26FCD1-E15C-594A-DD9C-923D463BDA02}"/>
              </a:ext>
            </a:extLst>
          </p:cNvPr>
          <p:cNvSpPr/>
          <p:nvPr/>
        </p:nvSpPr>
        <p:spPr>
          <a:xfrm rot="20950107">
            <a:off x="3926803" y="3403173"/>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B16BFF-C251-068F-2231-35D57C1CE7F9}"/>
              </a:ext>
            </a:extLst>
          </p:cNvPr>
          <p:cNvSpPr/>
          <p:nvPr/>
        </p:nvSpPr>
        <p:spPr>
          <a:xfrm rot="21448196">
            <a:off x="3941393" y="4855294"/>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DDF3F4-0627-9EC6-B503-17158EDCCFCF}"/>
              </a:ext>
            </a:extLst>
          </p:cNvPr>
          <p:cNvSpPr/>
          <p:nvPr/>
        </p:nvSpPr>
        <p:spPr>
          <a:xfrm>
            <a:off x="2429628" y="1881369"/>
            <a:ext cx="4284743" cy="42153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566BDB8-6F3B-A558-F115-6A7B752A7DD2}"/>
              </a:ext>
            </a:extLst>
          </p:cNvPr>
          <p:cNvSpPr/>
          <p:nvPr/>
        </p:nvSpPr>
        <p:spPr>
          <a:xfrm rot="20950107">
            <a:off x="5612396" y="375459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7449D0-9A80-AEAB-9D6C-C08872DB4A54}"/>
              </a:ext>
            </a:extLst>
          </p:cNvPr>
          <p:cNvSpPr/>
          <p:nvPr/>
        </p:nvSpPr>
        <p:spPr>
          <a:xfrm rot="493411">
            <a:off x="5977554" y="456357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D5E35C-028F-0497-764C-E7C2142D1527}"/>
              </a:ext>
            </a:extLst>
          </p:cNvPr>
          <p:cNvSpPr/>
          <p:nvPr/>
        </p:nvSpPr>
        <p:spPr>
          <a:xfrm rot="21448196">
            <a:off x="5626986" y="5142778"/>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995037-D1CA-EBFE-CE1F-9288155C50A8}"/>
              </a:ext>
            </a:extLst>
          </p:cNvPr>
          <p:cNvSpPr/>
          <p:nvPr/>
        </p:nvSpPr>
        <p:spPr>
          <a:xfrm rot="20950107">
            <a:off x="5483087" y="4358032"/>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7ACC15-5362-6779-8DC1-FC9B92CCBFBE}"/>
              </a:ext>
            </a:extLst>
          </p:cNvPr>
          <p:cNvSpPr/>
          <p:nvPr/>
        </p:nvSpPr>
        <p:spPr>
          <a:xfrm rot="996031">
            <a:off x="5612395" y="2851698"/>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89F457-9085-61BA-DB36-672E5E53F9AE}"/>
              </a:ext>
            </a:extLst>
          </p:cNvPr>
          <p:cNvSpPr/>
          <p:nvPr/>
        </p:nvSpPr>
        <p:spPr>
          <a:xfrm rot="20832274">
            <a:off x="6004940" y="3287887"/>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58D4EF2-53BD-94E1-14D2-976A622A5547}"/>
              </a:ext>
            </a:extLst>
          </p:cNvPr>
          <p:cNvSpPr/>
          <p:nvPr/>
        </p:nvSpPr>
        <p:spPr>
          <a:xfrm rot="21448196">
            <a:off x="5731043" y="4402197"/>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AA73F45-384B-E21B-AD46-BBB2F7196160}"/>
              </a:ext>
            </a:extLst>
          </p:cNvPr>
          <p:cNvSpPr/>
          <p:nvPr/>
        </p:nvSpPr>
        <p:spPr>
          <a:xfrm rot="160002">
            <a:off x="6057669" y="5470617"/>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22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2BE86-D8D5-4AE6-11E7-C97EABE3490B}"/>
            </a:ext>
          </a:extLst>
        </p:cNvPr>
        <p:cNvGrpSpPr/>
        <p:nvPr/>
      </p:nvGrpSpPr>
      <p:grpSpPr>
        <a:xfrm>
          <a:off x="0" y="0"/>
          <a:ext cx="0" cy="0"/>
          <a:chOff x="0" y="0"/>
          <a:chExt cx="0" cy="0"/>
        </a:xfrm>
      </p:grpSpPr>
      <p:sp>
        <p:nvSpPr>
          <p:cNvPr id="32" name="Slide Number Placeholder 31">
            <a:extLst>
              <a:ext uri="{FF2B5EF4-FFF2-40B4-BE49-F238E27FC236}">
                <a16:creationId xmlns:a16="http://schemas.microsoft.com/office/drawing/2014/main" id="{5DE6072B-714F-B951-5D92-F4819CB61623}"/>
              </a:ext>
            </a:extLst>
          </p:cNvPr>
          <p:cNvSpPr>
            <a:spLocks noGrp="1"/>
          </p:cNvSpPr>
          <p:nvPr>
            <p:ph type="sldNum" sz="quarter" idx="14"/>
          </p:nvPr>
        </p:nvSpPr>
        <p:spPr>
          <a:prstGeom prst="rect">
            <a:avLst/>
          </a:prstGeom>
        </p:spPr>
        <p:txBody>
          <a:bodyPr/>
          <a:lstStyle/>
          <a:p>
            <a:fld id="{11F27F3A-B3E9-41ED-AF8F-A365F10BB65F}" type="slidenum">
              <a:rPr lang="en-US" smtClean="0"/>
              <a:pPr/>
              <a:t>19</a:t>
            </a:fld>
            <a:endParaRPr lang="en-US"/>
          </a:p>
        </p:txBody>
      </p:sp>
      <p:sp>
        <p:nvSpPr>
          <p:cNvPr id="7" name="Title 6">
            <a:extLst>
              <a:ext uri="{FF2B5EF4-FFF2-40B4-BE49-F238E27FC236}">
                <a16:creationId xmlns:a16="http://schemas.microsoft.com/office/drawing/2014/main" id="{299BEF54-187A-CF49-CA35-7145D84EB122}"/>
              </a:ext>
            </a:extLst>
          </p:cNvPr>
          <p:cNvSpPr>
            <a:spLocks noGrp="1"/>
          </p:cNvSpPr>
          <p:nvPr>
            <p:ph type="title"/>
          </p:nvPr>
        </p:nvSpPr>
        <p:spPr>
          <a:xfrm>
            <a:off x="1327869" y="726079"/>
            <a:ext cx="7537836" cy="548640"/>
          </a:xfrm>
        </p:spPr>
        <p:txBody>
          <a:bodyPr/>
          <a:lstStyle/>
          <a:p>
            <a:r>
              <a:rPr lang="en-US" sz="4000" b="0">
                <a:latin typeface="Poppins"/>
                <a:cs typeface="Poppins"/>
              </a:rPr>
              <a:t>Post-assessment</a:t>
            </a:r>
            <a:br>
              <a:rPr lang="en-US" sz="4000" b="0">
                <a:latin typeface="Poppins"/>
                <a:cs typeface="Poppins"/>
              </a:rPr>
            </a:br>
            <a:r>
              <a:rPr lang="en-US" sz="2000">
                <a:latin typeface="Nunito"/>
                <a:cs typeface="Arial"/>
              </a:rPr>
              <a:t>https://forms.office.com/g/F4GYFp87hL</a:t>
            </a:r>
            <a:r>
              <a:rPr lang="en-US" sz="1200">
                <a:latin typeface="Nunito"/>
                <a:cs typeface="Arial"/>
              </a:rPr>
              <a:t> </a:t>
            </a:r>
            <a:endParaRPr lang="en-US" sz="1200">
              <a:latin typeface="Nunito"/>
            </a:endParaRPr>
          </a:p>
        </p:txBody>
      </p:sp>
      <p:pic>
        <p:nvPicPr>
          <p:cNvPr id="4" name="Picture 3">
            <a:extLst>
              <a:ext uri="{FF2B5EF4-FFF2-40B4-BE49-F238E27FC236}">
                <a16:creationId xmlns:a16="http://schemas.microsoft.com/office/drawing/2014/main" id="{3FA3DF93-FAA0-D917-14A8-D6D0D5828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0665" y="1225810"/>
            <a:ext cx="5662670" cy="5662670"/>
          </a:xfrm>
          <a:prstGeom prst="rect">
            <a:avLst/>
          </a:prstGeom>
        </p:spPr>
      </p:pic>
    </p:spTree>
    <p:extLst>
      <p:ext uri="{BB962C8B-B14F-4D97-AF65-F5344CB8AC3E}">
        <p14:creationId xmlns:p14="http://schemas.microsoft.com/office/powerpoint/2010/main" val="161950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4137E1-A9A8-8AA8-A7F0-611684E12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891" y="1384547"/>
            <a:ext cx="5219241" cy="5219241"/>
          </a:xfrm>
          <a:prstGeom prst="rect">
            <a:avLst/>
          </a:prstGeom>
        </p:spPr>
      </p:pic>
      <p:sp>
        <p:nvSpPr>
          <p:cNvPr id="32" name="Slide Number Placeholder 31"/>
          <p:cNvSpPr>
            <a:spLocks noGrp="1"/>
          </p:cNvSpPr>
          <p:nvPr>
            <p:ph type="sldNum" sz="quarter" idx="14"/>
          </p:nvPr>
        </p:nvSpPr>
        <p:spPr>
          <a:prstGeom prst="rect">
            <a:avLst/>
          </a:prstGeom>
        </p:spPr>
        <p:txBody>
          <a:bodyPr/>
          <a:lstStyle/>
          <a:p>
            <a:fld id="{11F27F3A-B3E9-41ED-AF8F-A365F10BB65F}" type="slidenum">
              <a:rPr lang="en-US" smtClean="0"/>
              <a:pPr/>
              <a:t>2</a:t>
            </a:fld>
            <a:endParaRPr lang="en-US"/>
          </a:p>
        </p:txBody>
      </p:sp>
      <p:sp>
        <p:nvSpPr>
          <p:cNvPr id="7" name="Title 6"/>
          <p:cNvSpPr>
            <a:spLocks noGrp="1"/>
          </p:cNvSpPr>
          <p:nvPr>
            <p:ph type="title"/>
          </p:nvPr>
        </p:nvSpPr>
        <p:spPr>
          <a:xfrm>
            <a:off x="1327869" y="726079"/>
            <a:ext cx="7537836" cy="548640"/>
          </a:xfrm>
        </p:spPr>
        <p:txBody>
          <a:bodyPr/>
          <a:lstStyle/>
          <a:p>
            <a:r>
              <a:rPr lang="en-US" sz="4000" b="0">
                <a:latin typeface="Poppins"/>
                <a:cs typeface="Poppins"/>
              </a:rPr>
              <a:t>Pre-assessment</a:t>
            </a:r>
            <a:r>
              <a:rPr lang="en-US">
                <a:latin typeface="Arial"/>
                <a:cs typeface="Arial"/>
              </a:rPr>
              <a:t> </a:t>
            </a:r>
            <a:br>
              <a:rPr lang="en-US">
                <a:latin typeface="Arial"/>
                <a:cs typeface="Arial"/>
              </a:rPr>
            </a:br>
            <a:r>
              <a:rPr lang="en-US" b="0">
                <a:latin typeface="Arial"/>
                <a:cs typeface="Arial"/>
              </a:rPr>
              <a:t>https://forms.office.com/g/8QhSJvQsqK</a:t>
            </a:r>
            <a:endParaRPr lang="en-US"/>
          </a:p>
        </p:txBody>
      </p:sp>
    </p:spTree>
    <p:extLst>
      <p:ext uri="{BB962C8B-B14F-4D97-AF65-F5344CB8AC3E}">
        <p14:creationId xmlns:p14="http://schemas.microsoft.com/office/powerpoint/2010/main" val="93810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B210-79A6-BEF0-5020-08DC0ADA2059}"/>
            </a:ext>
          </a:extLst>
        </p:cNvPr>
        <p:cNvGrpSpPr/>
        <p:nvPr/>
      </p:nvGrpSpPr>
      <p:grpSpPr>
        <a:xfrm>
          <a:off x="0" y="0"/>
          <a:ext cx="0" cy="0"/>
          <a:chOff x="0" y="0"/>
          <a:chExt cx="0" cy="0"/>
        </a:xfrm>
      </p:grpSpPr>
      <p:pic>
        <p:nvPicPr>
          <p:cNvPr id="8" name="Picture 7" descr="A picture containing indoor, window&#10;&#10;AI-generated content may be incorrect.">
            <a:extLst>
              <a:ext uri="{FF2B5EF4-FFF2-40B4-BE49-F238E27FC236}">
                <a16:creationId xmlns:a16="http://schemas.microsoft.com/office/drawing/2014/main" id="{28765027-3444-D33F-48FE-84807C545D47}"/>
              </a:ext>
            </a:extLst>
          </p:cNvPr>
          <p:cNvPicPr>
            <a:picLocks noChangeAspect="1"/>
          </p:cNvPicPr>
          <p:nvPr/>
        </p:nvPicPr>
        <p:blipFill>
          <a:blip r:embed="rId3" cstate="print">
            <a:extLst>
              <a:ext uri="{28A0092B-C50C-407E-A947-70E740481C1C}">
                <a14:useLocalDpi xmlns:a14="http://schemas.microsoft.com/office/drawing/2010/main" val="0"/>
              </a:ext>
            </a:extLst>
          </a:blip>
          <a:srcRect l="55507" t="34298" r="124" b="6125"/>
          <a:stretch>
            <a:fillRect/>
          </a:stretch>
        </p:blipFill>
        <p:spPr>
          <a:xfrm>
            <a:off x="3749" y="1663"/>
            <a:ext cx="9164713" cy="6880267"/>
          </a:xfrm>
          <a:prstGeom prst="rect">
            <a:avLst/>
          </a:prstGeom>
        </p:spPr>
      </p:pic>
      <p:sp>
        <p:nvSpPr>
          <p:cNvPr id="3" name="Rectangle 2">
            <a:extLst>
              <a:ext uri="{FF2B5EF4-FFF2-40B4-BE49-F238E27FC236}">
                <a16:creationId xmlns:a16="http://schemas.microsoft.com/office/drawing/2014/main" id="{6C886728-9E21-4FE9-CEA7-988E661F5EBC}"/>
              </a:ext>
            </a:extLst>
          </p:cNvPr>
          <p:cNvSpPr/>
          <p:nvPr/>
        </p:nvSpPr>
        <p:spPr>
          <a:xfrm>
            <a:off x="1320800" y="2273300"/>
            <a:ext cx="6604000" cy="2616200"/>
          </a:xfrm>
          <a:prstGeom prst="rect">
            <a:avLst/>
          </a:prstGeom>
          <a:solidFill>
            <a:schemeClr val="bg1">
              <a:alpha val="66000"/>
            </a:schemeClr>
          </a:solidFill>
          <a:ln w="76200">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D8DECD-7FD2-E85A-6F0E-C1AC5E670CA3}"/>
              </a:ext>
            </a:extLst>
          </p:cNvPr>
          <p:cNvSpPr>
            <a:spLocks noGrp="1"/>
          </p:cNvSpPr>
          <p:nvPr>
            <p:ph type="title"/>
          </p:nvPr>
        </p:nvSpPr>
        <p:spPr>
          <a:xfrm>
            <a:off x="579438" y="2728912"/>
            <a:ext cx="8086724" cy="1479833"/>
          </a:xfrm>
        </p:spPr>
        <p:txBody>
          <a:bodyPr vert="horz" lIns="68580" tIns="34290" rIns="68580" bIns="34290" rtlCol="0" anchor="ctr">
            <a:normAutofit/>
          </a:bodyPr>
          <a:lstStyle/>
          <a:p>
            <a:pPr algn="ctr">
              <a:spcAft>
                <a:spcPts val="1350"/>
              </a:spcAft>
            </a:pPr>
            <a:r>
              <a:rPr lang="en-US" sz="4950" b="0">
                <a:solidFill>
                  <a:schemeClr val="tx1">
                    <a:lumMod val="95000"/>
                    <a:lumOff val="5000"/>
                  </a:schemeClr>
                </a:solidFill>
                <a:latin typeface="Poppins" panose="00000500000000000000" pitchFamily="2" charset="0"/>
                <a:cs typeface="Poppins" panose="00000500000000000000" pitchFamily="2" charset="0"/>
              </a:rPr>
              <a:t>Thank you!</a:t>
            </a:r>
          </a:p>
        </p:txBody>
      </p:sp>
      <p:pic>
        <p:nvPicPr>
          <p:cNvPr id="4" name="Picture 3" descr="Text&#10;&#10;AI-generated content may be incorrect.">
            <a:extLst>
              <a:ext uri="{FF2B5EF4-FFF2-40B4-BE49-F238E27FC236}">
                <a16:creationId xmlns:a16="http://schemas.microsoft.com/office/drawing/2014/main" id="{369DDDE3-1E3F-8015-2F2E-ABA36EAC5D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512" y="3217"/>
            <a:ext cx="2994666" cy="1069523"/>
          </a:xfrm>
          <a:prstGeom prst="rect">
            <a:avLst/>
          </a:prstGeom>
        </p:spPr>
      </p:pic>
      <p:sp>
        <p:nvSpPr>
          <p:cNvPr id="5" name="Title 1">
            <a:extLst>
              <a:ext uri="{FF2B5EF4-FFF2-40B4-BE49-F238E27FC236}">
                <a16:creationId xmlns:a16="http://schemas.microsoft.com/office/drawing/2014/main" id="{753B8E0E-103E-C164-5976-8D1E9DF3464B}"/>
              </a:ext>
            </a:extLst>
          </p:cNvPr>
          <p:cNvSpPr txBox="1">
            <a:spLocks/>
          </p:cNvSpPr>
          <p:nvPr/>
        </p:nvSpPr>
        <p:spPr>
          <a:xfrm>
            <a:off x="2081411" y="3981451"/>
            <a:ext cx="5082777" cy="599512"/>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1350"/>
              </a:spcAft>
            </a:pPr>
            <a:r>
              <a:rPr lang="en-US" sz="2400">
                <a:solidFill>
                  <a:schemeClr val="tx1">
                    <a:lumMod val="75000"/>
                    <a:lumOff val="25000"/>
                  </a:schemeClr>
                </a:solidFill>
                <a:latin typeface="Poppins" panose="00000500000000000000" pitchFamily="2" charset="0"/>
                <a:cs typeface="Poppins" panose="00000500000000000000" pitchFamily="2" charset="0"/>
              </a:rPr>
              <a:t>infectionprevention@dhhs.nc.gov</a:t>
            </a:r>
          </a:p>
        </p:txBody>
      </p:sp>
    </p:spTree>
    <p:extLst>
      <p:ext uri="{BB962C8B-B14F-4D97-AF65-F5344CB8AC3E}">
        <p14:creationId xmlns:p14="http://schemas.microsoft.com/office/powerpoint/2010/main" val="340313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4"/>
          </p:nvPr>
        </p:nvSpPr>
        <p:spPr/>
        <p:txBody>
          <a:bodyPr/>
          <a:lstStyle/>
          <a:p>
            <a:fld id="{11F27F3A-B3E9-41ED-AF8F-A365F10BB65F}" type="slidenum">
              <a:rPr lang="en-US" b="0" smtClean="0"/>
              <a:pPr/>
              <a:t>3</a:t>
            </a:fld>
            <a:endParaRPr lang="en-US" b="0"/>
          </a:p>
        </p:txBody>
      </p:sp>
      <p:sp>
        <p:nvSpPr>
          <p:cNvPr id="2" name="Title 1"/>
          <p:cNvSpPr>
            <a:spLocks noGrp="1"/>
          </p:cNvSpPr>
          <p:nvPr>
            <p:ph type="title"/>
          </p:nvPr>
        </p:nvSpPr>
        <p:spPr/>
        <p:txBody>
          <a:bodyPr/>
          <a:lstStyle/>
          <a:p>
            <a:r>
              <a:rPr lang="en-US" sz="2800" b="0">
                <a:latin typeface="Poppins" panose="00000500000000000000" pitchFamily="2" charset="0"/>
                <a:cs typeface="Poppins" panose="00000500000000000000" pitchFamily="2" charset="0"/>
              </a:rPr>
              <a:t>Know, Want to Know, Learned (KWL) Chart</a:t>
            </a:r>
          </a:p>
        </p:txBody>
      </p:sp>
      <p:cxnSp>
        <p:nvCxnSpPr>
          <p:cNvPr id="3" name="Straight Connector 2">
            <a:extLst>
              <a:ext uri="{FF2B5EF4-FFF2-40B4-BE49-F238E27FC236}">
                <a16:creationId xmlns:a16="http://schemas.microsoft.com/office/drawing/2014/main" id="{5428C714-D825-845C-5B96-65308E0130DB}"/>
              </a:ext>
            </a:extLst>
          </p:cNvPr>
          <p:cNvCxnSpPr>
            <a:cxnSpLocks/>
          </p:cNvCxnSpPr>
          <p:nvPr/>
        </p:nvCxnSpPr>
        <p:spPr>
          <a:xfrm flipV="1">
            <a:off x="2578712" y="2570624"/>
            <a:ext cx="3964364" cy="1377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EFDFCC5E-F614-76C6-4093-54C65A63D26F}"/>
              </a:ext>
            </a:extLst>
          </p:cNvPr>
          <p:cNvCxnSpPr>
            <a:cxnSpLocks/>
          </p:cNvCxnSpPr>
          <p:nvPr/>
        </p:nvCxnSpPr>
        <p:spPr>
          <a:xfrm>
            <a:off x="3810994" y="1930956"/>
            <a:ext cx="0" cy="4116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A7BDA03D-C59A-8361-3EB9-7C43386AF8F5}"/>
              </a:ext>
            </a:extLst>
          </p:cNvPr>
          <p:cNvCxnSpPr>
            <a:cxnSpLocks/>
          </p:cNvCxnSpPr>
          <p:nvPr/>
        </p:nvCxnSpPr>
        <p:spPr>
          <a:xfrm flipH="1">
            <a:off x="5311980" y="1938063"/>
            <a:ext cx="3" cy="4116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76FFE76-DAA4-3834-B611-F2072E581FB4}"/>
              </a:ext>
            </a:extLst>
          </p:cNvPr>
          <p:cNvSpPr txBox="1"/>
          <p:nvPr/>
        </p:nvSpPr>
        <p:spPr>
          <a:xfrm>
            <a:off x="2578712" y="2080914"/>
            <a:ext cx="1154466" cy="369332"/>
          </a:xfrm>
          <a:prstGeom prst="rect">
            <a:avLst/>
          </a:prstGeom>
          <a:noFill/>
        </p:spPr>
        <p:txBody>
          <a:bodyPr wrap="square" rtlCol="0">
            <a:spAutoFit/>
          </a:bodyPr>
          <a:lstStyle/>
          <a:p>
            <a:pPr algn="ctr"/>
            <a:r>
              <a:rPr lang="en-US">
                <a:latin typeface="Abadi" panose="020B0604020104020204" pitchFamily="34" charset="0"/>
              </a:rPr>
              <a:t>Know</a:t>
            </a:r>
          </a:p>
        </p:txBody>
      </p:sp>
      <p:sp>
        <p:nvSpPr>
          <p:cNvPr id="9" name="TextBox 8">
            <a:extLst>
              <a:ext uri="{FF2B5EF4-FFF2-40B4-BE49-F238E27FC236}">
                <a16:creationId xmlns:a16="http://schemas.microsoft.com/office/drawing/2014/main" id="{6A501B11-23FA-E37F-71C3-93E5A0B039FB}"/>
              </a:ext>
            </a:extLst>
          </p:cNvPr>
          <p:cNvSpPr txBox="1"/>
          <p:nvPr/>
        </p:nvSpPr>
        <p:spPr>
          <a:xfrm>
            <a:off x="3890680" y="1938063"/>
            <a:ext cx="1316135" cy="646331"/>
          </a:xfrm>
          <a:prstGeom prst="rect">
            <a:avLst/>
          </a:prstGeom>
          <a:noFill/>
        </p:spPr>
        <p:txBody>
          <a:bodyPr wrap="square" rtlCol="0">
            <a:spAutoFit/>
          </a:bodyPr>
          <a:lstStyle/>
          <a:p>
            <a:pPr algn="ctr"/>
            <a:r>
              <a:rPr lang="en-US">
                <a:latin typeface="Abadi" panose="020B0604020104020204" pitchFamily="34" charset="0"/>
              </a:rPr>
              <a:t>Want to Know</a:t>
            </a:r>
          </a:p>
        </p:txBody>
      </p:sp>
      <p:sp>
        <p:nvSpPr>
          <p:cNvPr id="10" name="TextBox 9">
            <a:extLst>
              <a:ext uri="{FF2B5EF4-FFF2-40B4-BE49-F238E27FC236}">
                <a16:creationId xmlns:a16="http://schemas.microsoft.com/office/drawing/2014/main" id="{BB112791-7C1C-5943-E2BE-28A1A2CB18BB}"/>
              </a:ext>
            </a:extLst>
          </p:cNvPr>
          <p:cNvSpPr txBox="1"/>
          <p:nvPr/>
        </p:nvSpPr>
        <p:spPr>
          <a:xfrm>
            <a:off x="5270602" y="2103679"/>
            <a:ext cx="1422363" cy="369332"/>
          </a:xfrm>
          <a:prstGeom prst="rect">
            <a:avLst/>
          </a:prstGeom>
          <a:noFill/>
        </p:spPr>
        <p:txBody>
          <a:bodyPr wrap="square" rtlCol="0">
            <a:spAutoFit/>
          </a:bodyPr>
          <a:lstStyle/>
          <a:p>
            <a:pPr algn="ctr"/>
            <a:r>
              <a:rPr lang="en-US">
                <a:latin typeface="Abadi" panose="020B0604020104020204" pitchFamily="34" charset="0"/>
              </a:rPr>
              <a:t>Learned</a:t>
            </a:r>
          </a:p>
        </p:txBody>
      </p:sp>
      <p:sp>
        <p:nvSpPr>
          <p:cNvPr id="11" name="Rectangle 10">
            <a:extLst>
              <a:ext uri="{FF2B5EF4-FFF2-40B4-BE49-F238E27FC236}">
                <a16:creationId xmlns:a16="http://schemas.microsoft.com/office/drawing/2014/main" id="{4D6469CA-5902-1905-5A18-FFC68FEBBE57}"/>
              </a:ext>
            </a:extLst>
          </p:cNvPr>
          <p:cNvSpPr/>
          <p:nvPr/>
        </p:nvSpPr>
        <p:spPr>
          <a:xfrm rot="20950107">
            <a:off x="2528144" y="2863636"/>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8284D5-A3C1-FF68-3C0A-3A3BA88F1B3C}"/>
              </a:ext>
            </a:extLst>
          </p:cNvPr>
          <p:cNvSpPr/>
          <p:nvPr/>
        </p:nvSpPr>
        <p:spPr>
          <a:xfrm rot="493411">
            <a:off x="2974965" y="365607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1D155DA-C78B-F68B-D860-9F35B7723633}"/>
              </a:ext>
            </a:extLst>
          </p:cNvPr>
          <p:cNvSpPr/>
          <p:nvPr/>
        </p:nvSpPr>
        <p:spPr>
          <a:xfrm rot="21448196">
            <a:off x="2646792" y="441413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254D53-17F9-B176-447F-EC015AD6D65A}"/>
              </a:ext>
            </a:extLst>
          </p:cNvPr>
          <p:cNvSpPr/>
          <p:nvPr/>
        </p:nvSpPr>
        <p:spPr>
          <a:xfrm rot="20950107">
            <a:off x="4056112" y="2799736"/>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637C2B-46C3-7A75-B0AE-8D027DF7F148}"/>
              </a:ext>
            </a:extLst>
          </p:cNvPr>
          <p:cNvSpPr/>
          <p:nvPr/>
        </p:nvSpPr>
        <p:spPr>
          <a:xfrm rot="493411">
            <a:off x="4661545" y="3610545"/>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59F5DA-6C7E-F5E3-EA90-E01B555E8045}"/>
              </a:ext>
            </a:extLst>
          </p:cNvPr>
          <p:cNvSpPr/>
          <p:nvPr/>
        </p:nvSpPr>
        <p:spPr>
          <a:xfrm rot="21448196">
            <a:off x="4070702" y="4187919"/>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1A0A96-7879-A156-D11F-F2848F74554E}"/>
              </a:ext>
            </a:extLst>
          </p:cNvPr>
          <p:cNvSpPr/>
          <p:nvPr/>
        </p:nvSpPr>
        <p:spPr>
          <a:xfrm rot="20950107">
            <a:off x="3926803" y="3403173"/>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D5D41F-245A-D76F-84E9-60A0A904C10B}"/>
              </a:ext>
            </a:extLst>
          </p:cNvPr>
          <p:cNvSpPr/>
          <p:nvPr/>
        </p:nvSpPr>
        <p:spPr>
          <a:xfrm rot="21448196">
            <a:off x="3941393" y="4855294"/>
            <a:ext cx="529125" cy="434592"/>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39239A-B0F0-9344-33C6-EF33CB2F07E3}"/>
              </a:ext>
            </a:extLst>
          </p:cNvPr>
          <p:cNvSpPr/>
          <p:nvPr/>
        </p:nvSpPr>
        <p:spPr>
          <a:xfrm>
            <a:off x="2429628" y="1881369"/>
            <a:ext cx="4284743" cy="42153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99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7D62F-70A7-07BF-31AB-A134C4B13A74}"/>
              </a:ext>
            </a:extLst>
          </p:cNvPr>
          <p:cNvSpPr>
            <a:spLocks noGrp="1"/>
          </p:cNvSpPr>
          <p:nvPr>
            <p:ph type="sldNum" sz="quarter" idx="14"/>
          </p:nvPr>
        </p:nvSpPr>
        <p:spPr/>
        <p:txBody>
          <a:bodyPr/>
          <a:lstStyle/>
          <a:p>
            <a:fld id="{11F27F3A-B3E9-41ED-AF8F-A365F10BB65F}" type="slidenum">
              <a:rPr lang="en-US" smtClean="0"/>
              <a:pPr/>
              <a:t>4</a:t>
            </a:fld>
            <a:endParaRPr lang="en-US"/>
          </a:p>
        </p:txBody>
      </p:sp>
      <p:sp>
        <p:nvSpPr>
          <p:cNvPr id="2" name="Title 1">
            <a:extLst>
              <a:ext uri="{FF2B5EF4-FFF2-40B4-BE49-F238E27FC236}">
                <a16:creationId xmlns:a16="http://schemas.microsoft.com/office/drawing/2014/main" id="{B75A9D46-82ED-7C3D-FB02-D7AF6C01B064}"/>
              </a:ext>
            </a:extLst>
          </p:cNvPr>
          <p:cNvSpPr>
            <a:spLocks noGrp="1"/>
          </p:cNvSpPr>
          <p:nvPr>
            <p:ph type="title"/>
          </p:nvPr>
        </p:nvSpPr>
        <p:spPr>
          <a:xfrm>
            <a:off x="278295" y="2247900"/>
            <a:ext cx="2591789" cy="548640"/>
          </a:xfrm>
        </p:spPr>
        <p:txBody>
          <a:bodyPr/>
          <a:lstStyle/>
          <a:p>
            <a:r>
              <a:rPr lang="en-US" sz="4000" b="0">
                <a:latin typeface="Poppins" panose="00000500000000000000" pitchFamily="2" charset="0"/>
                <a:cs typeface="Poppins" panose="00000500000000000000" pitchFamily="2" charset="0"/>
              </a:rPr>
              <a:t>Overview</a:t>
            </a:r>
          </a:p>
        </p:txBody>
      </p:sp>
      <p:sp>
        <p:nvSpPr>
          <p:cNvPr id="5" name="Text Placeholder 4">
            <a:extLst>
              <a:ext uri="{FF2B5EF4-FFF2-40B4-BE49-F238E27FC236}">
                <a16:creationId xmlns:a16="http://schemas.microsoft.com/office/drawing/2014/main" id="{D9AA27A4-E4C8-EE2B-0D88-9D19A39C9319}"/>
              </a:ext>
            </a:extLst>
          </p:cNvPr>
          <p:cNvSpPr>
            <a:spLocks noGrp="1"/>
          </p:cNvSpPr>
          <p:nvPr>
            <p:ph type="body" sz="quarter" idx="15"/>
          </p:nvPr>
        </p:nvSpPr>
        <p:spPr>
          <a:xfrm>
            <a:off x="3694670" y="1748790"/>
            <a:ext cx="5285335" cy="3360420"/>
          </a:xfrm>
        </p:spPr>
        <p:txBody>
          <a:bodyPr/>
          <a:lstStyle/>
          <a:p>
            <a:r>
              <a:rPr lang="en-US" sz="2800" b="0">
                <a:latin typeface="Nunito" pitchFamily="2" charset="0"/>
              </a:rPr>
              <a:t>Pre-assessment </a:t>
            </a:r>
          </a:p>
          <a:p>
            <a:r>
              <a:rPr lang="en-US" sz="2800" b="0">
                <a:latin typeface="Nunito" pitchFamily="2" charset="0"/>
              </a:rPr>
              <a:t>KWL Chart</a:t>
            </a:r>
          </a:p>
          <a:p>
            <a:r>
              <a:rPr lang="en-US" sz="2800" b="0">
                <a:latin typeface="Nunito" pitchFamily="2" charset="0"/>
              </a:rPr>
              <a:t>Presentation</a:t>
            </a:r>
          </a:p>
          <a:p>
            <a:r>
              <a:rPr lang="en-US" sz="2800" b="0">
                <a:latin typeface="Nunito" pitchFamily="2" charset="0"/>
              </a:rPr>
              <a:t>Glucometer Disinfection Demo</a:t>
            </a:r>
          </a:p>
          <a:p>
            <a:r>
              <a:rPr lang="en-US" sz="2800" b="0">
                <a:latin typeface="Nunito" pitchFamily="2" charset="0"/>
              </a:rPr>
              <a:t>KWL Chart</a:t>
            </a:r>
          </a:p>
          <a:p>
            <a:r>
              <a:rPr lang="en-US" sz="2800" b="0">
                <a:latin typeface="Nunito" pitchFamily="2" charset="0"/>
              </a:rPr>
              <a:t>Post-assessment</a:t>
            </a:r>
          </a:p>
          <a:p>
            <a:pPr marL="0" indent="0">
              <a:buNone/>
            </a:pPr>
            <a:endParaRPr lang="en-US"/>
          </a:p>
        </p:txBody>
      </p:sp>
      <p:pic>
        <p:nvPicPr>
          <p:cNvPr id="3" name="Picture 2">
            <a:extLst>
              <a:ext uri="{FF2B5EF4-FFF2-40B4-BE49-F238E27FC236}">
                <a16:creationId xmlns:a16="http://schemas.microsoft.com/office/drawing/2014/main" id="{A7653A7F-089C-82CC-F70D-5A94889D8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63" y="2892462"/>
            <a:ext cx="4756722" cy="3496364"/>
          </a:xfrm>
          <a:prstGeom prst="rect">
            <a:avLst/>
          </a:prstGeom>
        </p:spPr>
      </p:pic>
    </p:spTree>
    <p:extLst>
      <p:ext uri="{BB962C8B-B14F-4D97-AF65-F5344CB8AC3E}">
        <p14:creationId xmlns:p14="http://schemas.microsoft.com/office/powerpoint/2010/main" val="2810318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CDDDA-0809-D5A9-44E2-703E39B1916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1D6AE8-78F3-EAA7-B0BE-DDA926E1DB38}"/>
              </a:ext>
            </a:extLst>
          </p:cNvPr>
          <p:cNvSpPr>
            <a:spLocks noGrp="1"/>
          </p:cNvSpPr>
          <p:nvPr>
            <p:ph type="sldNum" sz="quarter" idx="14"/>
          </p:nvPr>
        </p:nvSpPr>
        <p:spPr/>
        <p:txBody>
          <a:bodyPr/>
          <a:lstStyle/>
          <a:p>
            <a:fld id="{11F27F3A-B3E9-41ED-AF8F-A365F10BB65F}" type="slidenum">
              <a:rPr lang="en-US" smtClean="0"/>
              <a:pPr/>
              <a:t>5</a:t>
            </a:fld>
            <a:endParaRPr lang="en-US"/>
          </a:p>
        </p:txBody>
      </p:sp>
      <p:sp>
        <p:nvSpPr>
          <p:cNvPr id="2" name="Title 1">
            <a:extLst>
              <a:ext uri="{FF2B5EF4-FFF2-40B4-BE49-F238E27FC236}">
                <a16:creationId xmlns:a16="http://schemas.microsoft.com/office/drawing/2014/main" id="{D6B9A52B-DFBF-A3DF-F7B0-E99ECE9A50AD}"/>
              </a:ext>
            </a:extLst>
          </p:cNvPr>
          <p:cNvSpPr>
            <a:spLocks noGrp="1"/>
          </p:cNvSpPr>
          <p:nvPr>
            <p:ph type="title"/>
          </p:nvPr>
        </p:nvSpPr>
        <p:spPr>
          <a:xfrm>
            <a:off x="163995" y="2247900"/>
            <a:ext cx="2869854" cy="548640"/>
          </a:xfrm>
        </p:spPr>
        <p:txBody>
          <a:bodyPr/>
          <a:lstStyle/>
          <a:p>
            <a:r>
              <a:rPr lang="en-US" sz="3200" b="0">
                <a:latin typeface="Poppins" panose="00000500000000000000" pitchFamily="2" charset="0"/>
                <a:cs typeface="Poppins" panose="00000500000000000000" pitchFamily="2" charset="0"/>
              </a:rPr>
              <a:t>Transmission of infectious agents in the environment</a:t>
            </a:r>
          </a:p>
        </p:txBody>
      </p:sp>
      <p:sp>
        <p:nvSpPr>
          <p:cNvPr id="5" name="Text Placeholder 4">
            <a:extLst>
              <a:ext uri="{FF2B5EF4-FFF2-40B4-BE49-F238E27FC236}">
                <a16:creationId xmlns:a16="http://schemas.microsoft.com/office/drawing/2014/main" id="{6E10B294-03F9-2C33-5EF3-8D28150C6FBA}"/>
              </a:ext>
            </a:extLst>
          </p:cNvPr>
          <p:cNvSpPr>
            <a:spLocks noGrp="1"/>
          </p:cNvSpPr>
          <p:nvPr>
            <p:ph type="body" sz="quarter" idx="15"/>
          </p:nvPr>
        </p:nvSpPr>
        <p:spPr>
          <a:xfrm>
            <a:off x="3540034" y="1498509"/>
            <a:ext cx="5603966" cy="3360420"/>
          </a:xfrm>
        </p:spPr>
        <p:txBody>
          <a:bodyPr vert="horz" lIns="91440" tIns="45720" rIns="91440" bIns="45720" rtlCol="0" anchor="t">
            <a:noAutofit/>
          </a:bodyPr>
          <a:lstStyle/>
          <a:p>
            <a:r>
              <a:rPr lang="en-US" sz="2800" b="0">
                <a:latin typeface="Nunito"/>
                <a:cs typeface="Arial"/>
              </a:rPr>
              <a:t>MRSA, </a:t>
            </a:r>
            <a:r>
              <a:rPr lang="en-US" sz="2800" b="0" i="1">
                <a:latin typeface="Nunito"/>
                <a:cs typeface="Arial"/>
              </a:rPr>
              <a:t>C. difficile</a:t>
            </a:r>
            <a:r>
              <a:rPr lang="en-US" sz="2800" b="0">
                <a:latin typeface="Nunito"/>
                <a:cs typeface="Arial"/>
              </a:rPr>
              <a:t>, Norovirus and others are shed by colonized or infected patients and contaminate surfaces in their environments </a:t>
            </a:r>
          </a:p>
          <a:p>
            <a:r>
              <a:rPr lang="en-US" sz="2800" b="0">
                <a:latin typeface="Nunito"/>
                <a:cs typeface="Arial"/>
              </a:rPr>
              <a:t>Cleaning and disinfection is </a:t>
            </a:r>
            <a:r>
              <a:rPr lang="en-US" sz="2800">
                <a:latin typeface="Nunito"/>
                <a:cs typeface="Arial"/>
              </a:rPr>
              <a:t>essential</a:t>
            </a:r>
            <a:r>
              <a:rPr lang="en-US" sz="2800" b="0">
                <a:latin typeface="Nunito"/>
                <a:cs typeface="Arial"/>
              </a:rPr>
              <a:t> to interrupt transmission of organism(s)</a:t>
            </a:r>
          </a:p>
          <a:p>
            <a:pPr marL="0" indent="0">
              <a:buNone/>
            </a:pPr>
            <a:endParaRPr lang="en-US"/>
          </a:p>
        </p:txBody>
      </p:sp>
      <p:pic>
        <p:nvPicPr>
          <p:cNvPr id="6" name="Picture 5" descr="Background pattern&#10;&#10;AI-generated content may be incorrect.">
            <a:extLst>
              <a:ext uri="{FF2B5EF4-FFF2-40B4-BE49-F238E27FC236}">
                <a16:creationId xmlns:a16="http://schemas.microsoft.com/office/drawing/2014/main" id="{0D33BA1C-8397-858B-6485-1B163ABC403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68860" t="33500" r="-773" b="35234"/>
          <a:stretch>
            <a:fillRect/>
          </a:stretch>
        </p:blipFill>
        <p:spPr>
          <a:xfrm>
            <a:off x="5434616" y="221227"/>
            <a:ext cx="1001003" cy="980512"/>
          </a:xfrm>
          <a:prstGeom prst="rect">
            <a:avLst/>
          </a:prstGeom>
        </p:spPr>
      </p:pic>
      <p:grpSp>
        <p:nvGrpSpPr>
          <p:cNvPr id="7" name="Group 6">
            <a:extLst>
              <a:ext uri="{FF2B5EF4-FFF2-40B4-BE49-F238E27FC236}">
                <a16:creationId xmlns:a16="http://schemas.microsoft.com/office/drawing/2014/main" id="{D4776E8D-9C79-15B7-931E-CAD470BDF854}"/>
              </a:ext>
            </a:extLst>
          </p:cNvPr>
          <p:cNvGrpSpPr/>
          <p:nvPr/>
        </p:nvGrpSpPr>
        <p:grpSpPr>
          <a:xfrm>
            <a:off x="7625288" y="519287"/>
            <a:ext cx="741148" cy="630527"/>
            <a:chOff x="5175725" y="1266769"/>
            <a:chExt cx="741148" cy="630527"/>
          </a:xfrm>
        </p:grpSpPr>
        <p:pic>
          <p:nvPicPr>
            <p:cNvPr id="8" name="Picture 7" descr="Background pattern&#10;&#10;AI-generated content may be incorrect.">
              <a:extLst>
                <a:ext uri="{FF2B5EF4-FFF2-40B4-BE49-F238E27FC236}">
                  <a16:creationId xmlns:a16="http://schemas.microsoft.com/office/drawing/2014/main" id="{4173C3AD-2573-D2A7-1A40-68E86DC04C94}"/>
                </a:ext>
              </a:extLst>
            </p:cNvPr>
            <p:cNvPicPr>
              <a:picLocks noChangeAspect="1"/>
            </p:cNvPicPr>
            <p:nvPr/>
          </p:nvPicPr>
          <p:blipFill>
            <a:blip r:embed="rId4" cstate="print">
              <a:extLst>
                <a:ext uri="{28A0092B-C50C-407E-A947-70E740481C1C}">
                  <a14:useLocalDpi xmlns:a14="http://schemas.microsoft.com/office/drawing/2010/main" val="0"/>
                </a:ext>
              </a:extLst>
            </a:blip>
            <a:srcRect l="71681" t="42470" r="20088" b="40289"/>
            <a:stretch>
              <a:fillRect/>
            </a:stretch>
          </p:blipFill>
          <p:spPr>
            <a:xfrm rot="20570489">
              <a:off x="5175725" y="1467149"/>
              <a:ext cx="203570" cy="306557"/>
            </a:xfrm>
            <a:prstGeom prst="ellipse">
              <a:avLst/>
            </a:prstGeom>
          </p:spPr>
        </p:pic>
        <p:pic>
          <p:nvPicPr>
            <p:cNvPr id="9" name="Picture 8" descr="Background pattern&#10;&#10;AI-generated content may be incorrect.">
              <a:extLst>
                <a:ext uri="{FF2B5EF4-FFF2-40B4-BE49-F238E27FC236}">
                  <a16:creationId xmlns:a16="http://schemas.microsoft.com/office/drawing/2014/main" id="{93E970B7-906F-FAA1-59B4-9B090000F9FB}"/>
                </a:ext>
              </a:extLst>
            </p:cNvPr>
            <p:cNvPicPr>
              <a:picLocks noChangeAspect="1"/>
            </p:cNvPicPr>
            <p:nvPr/>
          </p:nvPicPr>
          <p:blipFill>
            <a:blip r:embed="rId4" cstate="print">
              <a:extLst>
                <a:ext uri="{28A0092B-C50C-407E-A947-70E740481C1C}">
                  <a14:useLocalDpi xmlns:a14="http://schemas.microsoft.com/office/drawing/2010/main" val="0"/>
                </a:ext>
              </a:extLst>
            </a:blip>
            <a:srcRect l="71681" t="42470" r="20088" b="40289"/>
            <a:stretch>
              <a:fillRect/>
            </a:stretch>
          </p:blipFill>
          <p:spPr>
            <a:xfrm rot="20570489">
              <a:off x="5387674" y="1590739"/>
              <a:ext cx="203570" cy="306557"/>
            </a:xfrm>
            <a:prstGeom prst="ellipse">
              <a:avLst/>
            </a:prstGeom>
          </p:spPr>
        </p:pic>
        <p:pic>
          <p:nvPicPr>
            <p:cNvPr id="10" name="Picture 9" descr="Background pattern&#10;&#10;AI-generated content may be incorrect.">
              <a:extLst>
                <a:ext uri="{FF2B5EF4-FFF2-40B4-BE49-F238E27FC236}">
                  <a16:creationId xmlns:a16="http://schemas.microsoft.com/office/drawing/2014/main" id="{AAFE47F0-B47C-4B3E-BCDE-2397EF887F5C}"/>
                </a:ext>
              </a:extLst>
            </p:cNvPr>
            <p:cNvPicPr>
              <a:picLocks noChangeAspect="1"/>
            </p:cNvPicPr>
            <p:nvPr/>
          </p:nvPicPr>
          <p:blipFill>
            <a:blip r:embed="rId4" cstate="print">
              <a:extLst>
                <a:ext uri="{28A0092B-C50C-407E-A947-70E740481C1C}">
                  <a14:useLocalDpi xmlns:a14="http://schemas.microsoft.com/office/drawing/2010/main" val="0"/>
                </a:ext>
              </a:extLst>
            </a:blip>
            <a:srcRect l="71681" t="42470" r="20088" b="40289"/>
            <a:stretch>
              <a:fillRect/>
            </a:stretch>
          </p:blipFill>
          <p:spPr>
            <a:xfrm>
              <a:off x="5521933" y="1378945"/>
              <a:ext cx="203570" cy="306557"/>
            </a:xfrm>
            <a:prstGeom prst="ellipse">
              <a:avLst/>
            </a:prstGeom>
          </p:spPr>
        </p:pic>
        <p:pic>
          <p:nvPicPr>
            <p:cNvPr id="11" name="Picture 10" descr="Background pattern&#10;&#10;AI-generated content may be incorrect.">
              <a:extLst>
                <a:ext uri="{FF2B5EF4-FFF2-40B4-BE49-F238E27FC236}">
                  <a16:creationId xmlns:a16="http://schemas.microsoft.com/office/drawing/2014/main" id="{8C3977AC-D6BB-E7AE-E1A7-631317DC18F1}"/>
                </a:ext>
              </a:extLst>
            </p:cNvPr>
            <p:cNvPicPr>
              <a:picLocks noChangeAspect="1"/>
            </p:cNvPicPr>
            <p:nvPr/>
          </p:nvPicPr>
          <p:blipFill>
            <a:blip r:embed="rId4" cstate="print">
              <a:extLst>
                <a:ext uri="{28A0092B-C50C-407E-A947-70E740481C1C}">
                  <a14:useLocalDpi xmlns:a14="http://schemas.microsoft.com/office/drawing/2010/main" val="0"/>
                </a:ext>
              </a:extLst>
            </a:blip>
            <a:srcRect l="71681" t="42470" r="20088" b="40289"/>
            <a:stretch>
              <a:fillRect/>
            </a:stretch>
          </p:blipFill>
          <p:spPr>
            <a:xfrm rot="472321">
              <a:off x="5713303" y="1266769"/>
              <a:ext cx="203570" cy="306557"/>
            </a:xfrm>
            <a:prstGeom prst="ellipse">
              <a:avLst/>
            </a:prstGeom>
          </p:spPr>
        </p:pic>
      </p:grpSp>
      <p:grpSp>
        <p:nvGrpSpPr>
          <p:cNvPr id="12" name="Group 11">
            <a:extLst>
              <a:ext uri="{FF2B5EF4-FFF2-40B4-BE49-F238E27FC236}">
                <a16:creationId xmlns:a16="http://schemas.microsoft.com/office/drawing/2014/main" id="{00A159D4-8B87-591A-CEC4-5DD4C3ACD678}"/>
              </a:ext>
            </a:extLst>
          </p:cNvPr>
          <p:cNvGrpSpPr/>
          <p:nvPr/>
        </p:nvGrpSpPr>
        <p:grpSpPr>
          <a:xfrm>
            <a:off x="3707105" y="612578"/>
            <a:ext cx="508764" cy="570013"/>
            <a:chOff x="5356549" y="2031995"/>
            <a:chExt cx="508764" cy="570013"/>
          </a:xfrm>
        </p:grpSpPr>
        <p:pic>
          <p:nvPicPr>
            <p:cNvPr id="13" name="Picture 12" descr="Background pattern&#10;&#10;AI-generated content may be incorrect.">
              <a:extLst>
                <a:ext uri="{FF2B5EF4-FFF2-40B4-BE49-F238E27FC236}">
                  <a16:creationId xmlns:a16="http://schemas.microsoft.com/office/drawing/2014/main" id="{39C4BD40-1713-A478-ADCA-4AC2A9571C1E}"/>
                </a:ext>
              </a:extLst>
            </p:cNvPr>
            <p:cNvPicPr>
              <a:picLocks noChangeAspect="1"/>
            </p:cNvPicPr>
            <p:nvPr/>
          </p:nvPicPr>
          <p:blipFill>
            <a:blip r:embed="rId5" cstate="print">
              <a:extLst>
                <a:ext uri="{28A0092B-C50C-407E-A947-70E740481C1C}">
                  <a14:useLocalDpi xmlns:a14="http://schemas.microsoft.com/office/drawing/2010/main" val="0"/>
                </a:ext>
              </a:extLst>
            </a:blip>
            <a:srcRect l="23197" t="42554" r="73187" b="50939"/>
            <a:stretch>
              <a:fillRect/>
            </a:stretch>
          </p:blipFill>
          <p:spPr>
            <a:xfrm rot="18370936">
              <a:off x="5478759" y="2108195"/>
              <a:ext cx="96994" cy="341413"/>
            </a:xfrm>
            <a:prstGeom prst="ellipse">
              <a:avLst/>
            </a:prstGeom>
          </p:spPr>
        </p:pic>
        <p:pic>
          <p:nvPicPr>
            <p:cNvPr id="14" name="Picture 13" descr="Background pattern&#10;&#10;AI-generated content may be incorrect.">
              <a:extLst>
                <a:ext uri="{FF2B5EF4-FFF2-40B4-BE49-F238E27FC236}">
                  <a16:creationId xmlns:a16="http://schemas.microsoft.com/office/drawing/2014/main" id="{13AF9816-D259-87DB-328A-80D6177A2D43}"/>
                </a:ext>
              </a:extLst>
            </p:cNvPr>
            <p:cNvPicPr>
              <a:picLocks noChangeAspect="1"/>
            </p:cNvPicPr>
            <p:nvPr/>
          </p:nvPicPr>
          <p:blipFill>
            <a:blip r:embed="rId5" cstate="print">
              <a:extLst>
                <a:ext uri="{28A0092B-C50C-407E-A947-70E740481C1C}">
                  <a14:useLocalDpi xmlns:a14="http://schemas.microsoft.com/office/drawing/2010/main" val="0"/>
                </a:ext>
              </a:extLst>
            </a:blip>
            <a:srcRect l="23197" t="42554" r="73187" b="50939"/>
            <a:stretch>
              <a:fillRect/>
            </a:stretch>
          </p:blipFill>
          <p:spPr>
            <a:xfrm rot="19520182">
              <a:off x="5619729" y="2031995"/>
              <a:ext cx="96994" cy="341413"/>
            </a:xfrm>
            <a:prstGeom prst="ellipse">
              <a:avLst/>
            </a:prstGeom>
          </p:spPr>
        </p:pic>
        <p:pic>
          <p:nvPicPr>
            <p:cNvPr id="15" name="Picture 14" descr="Background pattern&#10;&#10;AI-generated content may be incorrect.">
              <a:extLst>
                <a:ext uri="{FF2B5EF4-FFF2-40B4-BE49-F238E27FC236}">
                  <a16:creationId xmlns:a16="http://schemas.microsoft.com/office/drawing/2014/main" id="{6D6E98EC-BC78-10A2-AB42-C76E5AC456A4}"/>
                </a:ext>
              </a:extLst>
            </p:cNvPr>
            <p:cNvPicPr>
              <a:picLocks noChangeAspect="1"/>
            </p:cNvPicPr>
            <p:nvPr/>
          </p:nvPicPr>
          <p:blipFill>
            <a:blip r:embed="rId5" cstate="print">
              <a:extLst>
                <a:ext uri="{28A0092B-C50C-407E-A947-70E740481C1C}">
                  <a14:useLocalDpi xmlns:a14="http://schemas.microsoft.com/office/drawing/2010/main" val="0"/>
                </a:ext>
              </a:extLst>
            </a:blip>
            <a:srcRect l="23197" t="42554" r="73187" b="50939"/>
            <a:stretch>
              <a:fillRect/>
            </a:stretch>
          </p:blipFill>
          <p:spPr>
            <a:xfrm rot="1082466">
              <a:off x="5768319" y="2260595"/>
              <a:ext cx="96994" cy="341413"/>
            </a:xfrm>
            <a:prstGeom prst="ellipse">
              <a:avLst/>
            </a:prstGeom>
          </p:spPr>
        </p:pic>
      </p:grpSp>
      <p:pic>
        <p:nvPicPr>
          <p:cNvPr id="16" name="Picture 15" descr="Background pattern&#10;&#10;AI-generated content may be incorrect.">
            <a:extLst>
              <a:ext uri="{FF2B5EF4-FFF2-40B4-BE49-F238E27FC236}">
                <a16:creationId xmlns:a16="http://schemas.microsoft.com/office/drawing/2014/main" id="{8DC3B171-3722-207D-AB74-C7FE3F86F9E8}"/>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l="35800" t="32405" r="31896" b="36712"/>
          <a:stretch>
            <a:fillRect/>
          </a:stretch>
        </p:blipFill>
        <p:spPr>
          <a:xfrm>
            <a:off x="8305801" y="3783181"/>
            <a:ext cx="692338" cy="661774"/>
          </a:xfrm>
          <a:prstGeom prst="ellipse">
            <a:avLst/>
          </a:prstGeom>
        </p:spPr>
      </p:pic>
      <p:grpSp>
        <p:nvGrpSpPr>
          <p:cNvPr id="17" name="Group 16">
            <a:extLst>
              <a:ext uri="{FF2B5EF4-FFF2-40B4-BE49-F238E27FC236}">
                <a16:creationId xmlns:a16="http://schemas.microsoft.com/office/drawing/2014/main" id="{D7347E75-D9E5-F698-C1A2-6E4197DE24CD}"/>
              </a:ext>
            </a:extLst>
          </p:cNvPr>
          <p:cNvGrpSpPr/>
          <p:nvPr/>
        </p:nvGrpSpPr>
        <p:grpSpPr>
          <a:xfrm>
            <a:off x="4799332" y="5774049"/>
            <a:ext cx="635284" cy="634692"/>
            <a:chOff x="5311587" y="5047841"/>
            <a:chExt cx="635284" cy="634692"/>
          </a:xfrm>
        </p:grpSpPr>
        <p:pic>
          <p:nvPicPr>
            <p:cNvPr id="18" name="Picture 17" descr="Background pattern&#10;&#10;AI-generated content may be incorrect.">
              <a:extLst>
                <a:ext uri="{FF2B5EF4-FFF2-40B4-BE49-F238E27FC236}">
                  <a16:creationId xmlns:a16="http://schemas.microsoft.com/office/drawing/2014/main" id="{E6272DFA-DDE7-B726-2758-3C8663D9F18F}"/>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l="35800" t="32405" r="31896" b="36712"/>
            <a:stretch>
              <a:fillRect/>
            </a:stretch>
          </p:blipFill>
          <p:spPr>
            <a:xfrm>
              <a:off x="5311587" y="5050881"/>
              <a:ext cx="635284" cy="607239"/>
            </a:xfrm>
            <a:prstGeom prst="ellipse">
              <a:avLst/>
            </a:prstGeom>
          </p:spPr>
        </p:pic>
        <p:sp>
          <p:nvSpPr>
            <p:cNvPr id="19" name="Oval 18">
              <a:extLst>
                <a:ext uri="{FF2B5EF4-FFF2-40B4-BE49-F238E27FC236}">
                  <a16:creationId xmlns:a16="http://schemas.microsoft.com/office/drawing/2014/main" id="{F2B19E1F-44C0-19A9-18DE-4641FFDD10B4}"/>
                </a:ext>
              </a:extLst>
            </p:cNvPr>
            <p:cNvSpPr/>
            <p:nvPr/>
          </p:nvSpPr>
          <p:spPr>
            <a:xfrm>
              <a:off x="5587768" y="5047841"/>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AD55502-7A7A-90CC-4675-18A5B3C91690}"/>
                </a:ext>
              </a:extLst>
            </p:cNvPr>
            <p:cNvSpPr/>
            <p:nvPr/>
          </p:nvSpPr>
          <p:spPr>
            <a:xfrm>
              <a:off x="5812009" y="5183412"/>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678D057-DA81-D7D6-E284-AB352D307811}"/>
                </a:ext>
              </a:extLst>
            </p:cNvPr>
            <p:cNvSpPr/>
            <p:nvPr/>
          </p:nvSpPr>
          <p:spPr>
            <a:xfrm>
              <a:off x="5365649" y="5176610"/>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C7A4F35-9385-6636-7766-AEF231814F6C}"/>
                </a:ext>
              </a:extLst>
            </p:cNvPr>
            <p:cNvSpPr/>
            <p:nvPr/>
          </p:nvSpPr>
          <p:spPr>
            <a:xfrm>
              <a:off x="5339374" y="5458292"/>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D504950-F6F1-8901-E068-6A774723398F}"/>
                </a:ext>
              </a:extLst>
            </p:cNvPr>
            <p:cNvSpPr/>
            <p:nvPr/>
          </p:nvSpPr>
          <p:spPr>
            <a:xfrm>
              <a:off x="5601737" y="5600432"/>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24A3211-D42C-F674-15F3-7B59888515A9}"/>
                </a:ext>
              </a:extLst>
            </p:cNvPr>
            <p:cNvSpPr/>
            <p:nvPr/>
          </p:nvSpPr>
          <p:spPr>
            <a:xfrm>
              <a:off x="5837150" y="5471825"/>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67A095-5A2B-5E67-C814-FD87F9B96971}"/>
                </a:ext>
              </a:extLst>
            </p:cNvPr>
            <p:cNvSpPr/>
            <p:nvPr/>
          </p:nvSpPr>
          <p:spPr>
            <a:xfrm>
              <a:off x="5471546" y="5088891"/>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6A05762-1CE3-AAE6-6ADC-F03B7B8CEABC}"/>
                </a:ext>
              </a:extLst>
            </p:cNvPr>
            <p:cNvSpPr/>
            <p:nvPr/>
          </p:nvSpPr>
          <p:spPr>
            <a:xfrm>
              <a:off x="5713070" y="5084214"/>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7B88C9-0F35-C971-101C-99927383E846}"/>
                </a:ext>
              </a:extLst>
            </p:cNvPr>
            <p:cNvSpPr/>
            <p:nvPr/>
          </p:nvSpPr>
          <p:spPr>
            <a:xfrm>
              <a:off x="5313899" y="5321891"/>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D6C6632-1CE2-AC19-284F-387ABE6ABA90}"/>
                </a:ext>
              </a:extLst>
            </p:cNvPr>
            <p:cNvSpPr/>
            <p:nvPr/>
          </p:nvSpPr>
          <p:spPr>
            <a:xfrm>
              <a:off x="5448469" y="5559381"/>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A846285-F438-914F-39B9-DA65EFA1EE6D}"/>
                </a:ext>
              </a:extLst>
            </p:cNvPr>
            <p:cNvSpPr/>
            <p:nvPr/>
          </p:nvSpPr>
          <p:spPr>
            <a:xfrm>
              <a:off x="5721056" y="5543517"/>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6FE6805-D6B5-D06A-50CA-EFEB0EB2D538}"/>
                </a:ext>
              </a:extLst>
            </p:cNvPr>
            <p:cNvSpPr/>
            <p:nvPr/>
          </p:nvSpPr>
          <p:spPr>
            <a:xfrm>
              <a:off x="5851335" y="5313449"/>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3D7C451-9485-42ED-D47A-4D4F5EC9F977}"/>
                </a:ext>
              </a:extLst>
            </p:cNvPr>
            <p:cNvSpPr/>
            <p:nvPr/>
          </p:nvSpPr>
          <p:spPr>
            <a:xfrm>
              <a:off x="5652100" y="5455430"/>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BF11635-9C08-5A89-6857-C1AC3F0FCCE8}"/>
                </a:ext>
              </a:extLst>
            </p:cNvPr>
            <p:cNvSpPr/>
            <p:nvPr/>
          </p:nvSpPr>
          <p:spPr>
            <a:xfrm>
              <a:off x="5583828" y="5316380"/>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0A0B84F-1127-5B16-D969-C480426D3773}"/>
                </a:ext>
              </a:extLst>
            </p:cNvPr>
            <p:cNvSpPr/>
            <p:nvPr/>
          </p:nvSpPr>
          <p:spPr>
            <a:xfrm>
              <a:off x="5692484" y="5236643"/>
              <a:ext cx="95536" cy="82101"/>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56DC98CA-B6A2-2A25-3BD6-FF8F266B2164}"/>
                </a:ext>
              </a:extLst>
            </p:cNvPr>
            <p:cNvSpPr/>
            <p:nvPr/>
          </p:nvSpPr>
          <p:spPr>
            <a:xfrm>
              <a:off x="5568217" y="5188729"/>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6AF1B99-9DAF-DFD1-C255-EDA533F0E335}"/>
                </a:ext>
              </a:extLst>
            </p:cNvPr>
            <p:cNvSpPr/>
            <p:nvPr/>
          </p:nvSpPr>
          <p:spPr>
            <a:xfrm>
              <a:off x="5510476" y="5428734"/>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24CBF85-96E7-0E61-DFB5-49AE9FAE55D2}"/>
                </a:ext>
              </a:extLst>
            </p:cNvPr>
            <p:cNvSpPr/>
            <p:nvPr/>
          </p:nvSpPr>
          <p:spPr>
            <a:xfrm>
              <a:off x="5458545" y="5288287"/>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EDAD7C-5E05-80A6-D847-F990F86AC707}"/>
                </a:ext>
              </a:extLst>
            </p:cNvPr>
            <p:cNvSpPr/>
            <p:nvPr/>
          </p:nvSpPr>
          <p:spPr>
            <a:xfrm>
              <a:off x="5690847" y="5346157"/>
              <a:ext cx="95536" cy="82101"/>
            </a:xfrm>
            <a:prstGeom prst="ellipse">
              <a:avLst/>
            </a:prstGeom>
            <a:solidFill>
              <a:schemeClr val="tx2">
                <a:lumMod val="10000"/>
                <a:lumOff val="90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48CF88D-8124-A9A8-8409-C8BEF4B6262A}"/>
              </a:ext>
            </a:extLst>
          </p:cNvPr>
          <p:cNvGrpSpPr/>
          <p:nvPr/>
        </p:nvGrpSpPr>
        <p:grpSpPr>
          <a:xfrm>
            <a:off x="3532088" y="5629270"/>
            <a:ext cx="635284" cy="607239"/>
            <a:chOff x="5311587" y="5050881"/>
            <a:chExt cx="635284" cy="607239"/>
          </a:xfrm>
        </p:grpSpPr>
        <p:pic>
          <p:nvPicPr>
            <p:cNvPr id="39" name="Picture 38" descr="Background pattern&#10;&#10;AI-generated content may be incorrect.">
              <a:extLst>
                <a:ext uri="{FF2B5EF4-FFF2-40B4-BE49-F238E27FC236}">
                  <a16:creationId xmlns:a16="http://schemas.microsoft.com/office/drawing/2014/main" id="{7F764335-D7BE-1FB3-F8F6-F4F9FF836F40}"/>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l="35800" t="32405" r="31896" b="36712"/>
            <a:stretch>
              <a:fillRect/>
            </a:stretch>
          </p:blipFill>
          <p:spPr>
            <a:xfrm>
              <a:off x="5311587" y="5050881"/>
              <a:ext cx="635284" cy="607239"/>
            </a:xfrm>
            <a:prstGeom prst="ellipse">
              <a:avLst/>
            </a:prstGeom>
          </p:spPr>
        </p:pic>
        <p:sp>
          <p:nvSpPr>
            <p:cNvPr id="40" name="Oval 39">
              <a:extLst>
                <a:ext uri="{FF2B5EF4-FFF2-40B4-BE49-F238E27FC236}">
                  <a16:creationId xmlns:a16="http://schemas.microsoft.com/office/drawing/2014/main" id="{73DF05FD-C46C-8345-6E7C-60A2D71BC264}"/>
                </a:ext>
              </a:extLst>
            </p:cNvPr>
            <p:cNvSpPr/>
            <p:nvPr/>
          </p:nvSpPr>
          <p:spPr>
            <a:xfrm>
              <a:off x="5587768" y="5085941"/>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076436DC-069B-3AE1-3E71-FF77585622D3}"/>
                </a:ext>
              </a:extLst>
            </p:cNvPr>
            <p:cNvSpPr/>
            <p:nvPr/>
          </p:nvSpPr>
          <p:spPr>
            <a:xfrm>
              <a:off x="5773849" y="5196112"/>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346FFE6-F8A6-9B0C-F016-3D498725B801}"/>
                </a:ext>
              </a:extLst>
            </p:cNvPr>
            <p:cNvSpPr/>
            <p:nvPr/>
          </p:nvSpPr>
          <p:spPr>
            <a:xfrm>
              <a:off x="5397399" y="5195660"/>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F1340F4-7455-D2CB-7F3D-A79D92424B6C}"/>
                </a:ext>
              </a:extLst>
            </p:cNvPr>
            <p:cNvSpPr/>
            <p:nvPr/>
          </p:nvSpPr>
          <p:spPr>
            <a:xfrm>
              <a:off x="5377414" y="5432892"/>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14A290C-2BAF-8253-FABE-2EBA54DED624}"/>
                </a:ext>
              </a:extLst>
            </p:cNvPr>
            <p:cNvSpPr/>
            <p:nvPr/>
          </p:nvSpPr>
          <p:spPr>
            <a:xfrm>
              <a:off x="5601737" y="5536932"/>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A0F3E47-A75F-C130-CF7E-3715D7D45CE1}"/>
                </a:ext>
              </a:extLst>
            </p:cNvPr>
            <p:cNvSpPr/>
            <p:nvPr/>
          </p:nvSpPr>
          <p:spPr>
            <a:xfrm>
              <a:off x="5792700" y="5421025"/>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5EA757C4-EBA6-C3D6-F961-B3E59280CDC0}"/>
                </a:ext>
              </a:extLst>
            </p:cNvPr>
            <p:cNvSpPr/>
            <p:nvPr/>
          </p:nvSpPr>
          <p:spPr>
            <a:xfrm>
              <a:off x="5484246" y="5120641"/>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731E7F3-96A5-C36E-9838-40C59E7C5B9B}"/>
                </a:ext>
              </a:extLst>
            </p:cNvPr>
            <p:cNvSpPr/>
            <p:nvPr/>
          </p:nvSpPr>
          <p:spPr>
            <a:xfrm>
              <a:off x="5700370" y="5109614"/>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91B3555-1BD0-B158-2211-38DAC4271C31}"/>
                </a:ext>
              </a:extLst>
            </p:cNvPr>
            <p:cNvSpPr/>
            <p:nvPr/>
          </p:nvSpPr>
          <p:spPr>
            <a:xfrm>
              <a:off x="5364699" y="5321891"/>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9FDDF42-0285-609C-13A5-CD506DDFD862}"/>
                </a:ext>
              </a:extLst>
            </p:cNvPr>
            <p:cNvSpPr/>
            <p:nvPr/>
          </p:nvSpPr>
          <p:spPr>
            <a:xfrm>
              <a:off x="5473869" y="5514931"/>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8637080-CEA4-AB5D-EAEC-AEAAC4B9C34A}"/>
                </a:ext>
              </a:extLst>
            </p:cNvPr>
            <p:cNvSpPr/>
            <p:nvPr/>
          </p:nvSpPr>
          <p:spPr>
            <a:xfrm>
              <a:off x="5714706" y="5518117"/>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50446F31-288D-8E8C-B782-87509381F371}"/>
                </a:ext>
              </a:extLst>
            </p:cNvPr>
            <p:cNvSpPr/>
            <p:nvPr/>
          </p:nvSpPr>
          <p:spPr>
            <a:xfrm>
              <a:off x="5819585" y="5313449"/>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C18A7A6-45C5-BE18-20E5-4A5C485C0C33}"/>
                </a:ext>
              </a:extLst>
            </p:cNvPr>
            <p:cNvSpPr/>
            <p:nvPr/>
          </p:nvSpPr>
          <p:spPr>
            <a:xfrm>
              <a:off x="5652100" y="5455430"/>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CCB7065-F9E7-782A-6101-863698C3A7FD}"/>
                </a:ext>
              </a:extLst>
            </p:cNvPr>
            <p:cNvSpPr/>
            <p:nvPr/>
          </p:nvSpPr>
          <p:spPr>
            <a:xfrm>
              <a:off x="5583828" y="5316380"/>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AC7E0FEE-1956-D921-8D45-076CF3B27DDE}"/>
                </a:ext>
              </a:extLst>
            </p:cNvPr>
            <p:cNvSpPr/>
            <p:nvPr/>
          </p:nvSpPr>
          <p:spPr>
            <a:xfrm>
              <a:off x="5692484" y="5236643"/>
              <a:ext cx="95536" cy="82101"/>
            </a:xfrm>
            <a:prstGeom prst="ellipse">
              <a:avLst/>
            </a:prstGeom>
            <a:solidFill>
              <a:schemeClr val="accent5"/>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1D772D2-6B37-9B08-4056-8860C9CE2D7B}"/>
                </a:ext>
              </a:extLst>
            </p:cNvPr>
            <p:cNvSpPr/>
            <p:nvPr/>
          </p:nvSpPr>
          <p:spPr>
            <a:xfrm>
              <a:off x="5549107" y="5188729"/>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9FB929F-116D-3147-9F51-CECA6DD7418B}"/>
                </a:ext>
              </a:extLst>
            </p:cNvPr>
            <p:cNvSpPr/>
            <p:nvPr/>
          </p:nvSpPr>
          <p:spPr>
            <a:xfrm>
              <a:off x="5510476" y="5428734"/>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2F1F3A3-BBE9-109A-DEE2-5D2E2E250FED}"/>
                </a:ext>
              </a:extLst>
            </p:cNvPr>
            <p:cNvSpPr/>
            <p:nvPr/>
          </p:nvSpPr>
          <p:spPr>
            <a:xfrm>
              <a:off x="5439435" y="5288287"/>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136AE48-67B9-89ED-7090-97736A0C59B7}"/>
                </a:ext>
              </a:extLst>
            </p:cNvPr>
            <p:cNvSpPr/>
            <p:nvPr/>
          </p:nvSpPr>
          <p:spPr>
            <a:xfrm>
              <a:off x="5690847" y="5346157"/>
              <a:ext cx="95536" cy="82101"/>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9" name="Picture 58" descr="Background pattern&#10;&#10;AI-generated content may be incorrect.">
            <a:extLst>
              <a:ext uri="{FF2B5EF4-FFF2-40B4-BE49-F238E27FC236}">
                <a16:creationId xmlns:a16="http://schemas.microsoft.com/office/drawing/2014/main" id="{B12FDC2E-81EC-E0C8-6176-2096B004C93E}"/>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71213" t="41284" r="11851" b="38741"/>
          <a:stretch>
            <a:fillRect/>
          </a:stretch>
        </p:blipFill>
        <p:spPr>
          <a:xfrm rot="826817">
            <a:off x="8074815" y="5392313"/>
            <a:ext cx="623312" cy="528513"/>
          </a:xfrm>
          <a:prstGeom prst="ellipse">
            <a:avLst/>
          </a:prstGeom>
        </p:spPr>
      </p:pic>
      <p:pic>
        <p:nvPicPr>
          <p:cNvPr id="60" name="Picture 59" descr="Background pattern&#10;&#10;AI-generated content may be incorrect.">
            <a:extLst>
              <a:ext uri="{FF2B5EF4-FFF2-40B4-BE49-F238E27FC236}">
                <a16:creationId xmlns:a16="http://schemas.microsoft.com/office/drawing/2014/main" id="{AFEE5FAA-DFE1-2CEF-1E45-CA11133BBC54}"/>
              </a:ext>
            </a:extLst>
          </p:cNvPr>
          <p:cNvPicPr>
            <a:picLocks noChangeAspect="1"/>
          </p:cNvPicPr>
          <p:nvPr/>
        </p:nvPicPr>
        <p:blipFill>
          <a:blip r:embed="rId9" cstate="print">
            <a:extLst>
              <a:ext uri="{28A0092B-C50C-407E-A947-70E740481C1C}">
                <a14:useLocalDpi xmlns:a14="http://schemas.microsoft.com/office/drawing/2010/main" val="0"/>
              </a:ext>
            </a:extLst>
          </a:blip>
          <a:srcRect l="44259" t="39730" r="38383" b="43268"/>
          <a:stretch>
            <a:fillRect/>
          </a:stretch>
        </p:blipFill>
        <p:spPr>
          <a:xfrm>
            <a:off x="6789384" y="5774049"/>
            <a:ext cx="281399" cy="275582"/>
          </a:xfrm>
          <a:prstGeom prst="ellipse">
            <a:avLst/>
          </a:prstGeom>
        </p:spPr>
      </p:pic>
      <p:pic>
        <p:nvPicPr>
          <p:cNvPr id="61" name="Picture 60" descr="Background pattern&#10;&#10;AI-generated content may be incorrect.">
            <a:extLst>
              <a:ext uri="{FF2B5EF4-FFF2-40B4-BE49-F238E27FC236}">
                <a16:creationId xmlns:a16="http://schemas.microsoft.com/office/drawing/2014/main" id="{0B0113FB-EA03-051C-603F-E21E674EB6C8}"/>
              </a:ext>
            </a:extLst>
          </p:cNvPr>
          <p:cNvPicPr>
            <a:picLocks noChangeAspect="1"/>
          </p:cNvPicPr>
          <p:nvPr/>
        </p:nvPicPr>
        <p:blipFill>
          <a:blip r:embed="rId10" cstate="print">
            <a:extLst>
              <a:ext uri="{28A0092B-C50C-407E-A947-70E740481C1C}">
                <a14:useLocalDpi xmlns:a14="http://schemas.microsoft.com/office/drawing/2010/main" val="0"/>
              </a:ext>
            </a:extLst>
          </a:blip>
          <a:srcRect l="44259" t="39730" r="38383" b="43268"/>
          <a:stretch>
            <a:fillRect/>
          </a:stretch>
        </p:blipFill>
        <p:spPr>
          <a:xfrm>
            <a:off x="6541067" y="5972845"/>
            <a:ext cx="205029" cy="200791"/>
          </a:xfrm>
          <a:prstGeom prst="ellipse">
            <a:avLst/>
          </a:prstGeom>
        </p:spPr>
      </p:pic>
    </p:spTree>
    <p:extLst>
      <p:ext uri="{BB962C8B-B14F-4D97-AF65-F5344CB8AC3E}">
        <p14:creationId xmlns:p14="http://schemas.microsoft.com/office/powerpoint/2010/main" val="1697297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5D9A2B-F60F-45EA-0444-4ADF1599F352}"/>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622F001D-1C6E-8953-11FB-6CAE6F4B41E4}"/>
              </a:ext>
            </a:extLst>
          </p:cNvPr>
          <p:cNvPicPr>
            <a:picLocks noChangeAspect="1"/>
          </p:cNvPicPr>
          <p:nvPr/>
        </p:nvPicPr>
        <p:blipFill>
          <a:blip r:embed="rId3"/>
          <a:stretch>
            <a:fillRect/>
          </a:stretch>
        </p:blipFill>
        <p:spPr>
          <a:xfrm>
            <a:off x="1205804" y="2452721"/>
            <a:ext cx="6732392" cy="3635491"/>
          </a:xfrm>
          <a:prstGeom prst="rect">
            <a:avLst/>
          </a:prstGeom>
        </p:spPr>
      </p:pic>
      <p:sp>
        <p:nvSpPr>
          <p:cNvPr id="4" name="Slide Number Placeholder 3">
            <a:extLst>
              <a:ext uri="{FF2B5EF4-FFF2-40B4-BE49-F238E27FC236}">
                <a16:creationId xmlns:a16="http://schemas.microsoft.com/office/drawing/2014/main" id="{EAE112F0-47AC-9C1F-4834-D392FCE0BD29}"/>
              </a:ext>
            </a:extLst>
          </p:cNvPr>
          <p:cNvSpPr>
            <a:spLocks noGrp="1"/>
          </p:cNvSpPr>
          <p:nvPr>
            <p:ph type="sldNum" sz="quarter" idx="16"/>
          </p:nvPr>
        </p:nvSpPr>
        <p:spPr>
          <a:xfrm>
            <a:off x="6457950" y="6356350"/>
            <a:ext cx="2057400" cy="365125"/>
          </a:xfrm>
        </p:spPr>
        <p:txBody>
          <a:bodyPr vert="horz" lIns="91440" tIns="45720" rIns="91440" bIns="45720" rtlCol="0" anchor="ctr">
            <a:normAutofit/>
          </a:bodyPr>
          <a:lstStyle/>
          <a:p>
            <a:pPr>
              <a:spcAft>
                <a:spcPts val="600"/>
              </a:spcAft>
            </a:pPr>
            <a:fld id="{11F27F3A-B3E9-41ED-AF8F-A365F10BB65F}" type="slidenum">
              <a:rPr lang="en-US" sz="1200" smtClean="0">
                <a:solidFill>
                  <a:schemeClr val="tx1">
                    <a:tint val="75000"/>
                  </a:schemeClr>
                </a:solidFill>
                <a:latin typeface="+mn-lt"/>
                <a:ea typeface="+mn-ea"/>
                <a:cs typeface="+mn-cs"/>
              </a:rPr>
              <a:pPr>
                <a:spcAft>
                  <a:spcPts val="600"/>
                </a:spcAft>
              </a:pPr>
              <a:t>6</a:t>
            </a:fld>
            <a:endParaRPr lang="en-US" sz="1200">
              <a:solidFill>
                <a:schemeClr val="tx1">
                  <a:tint val="75000"/>
                </a:schemeClr>
              </a:solidFill>
              <a:latin typeface="+mn-lt"/>
              <a:ea typeface="+mn-ea"/>
              <a:cs typeface="+mn-cs"/>
            </a:endParaRPr>
          </a:p>
        </p:txBody>
      </p:sp>
      <p:sp>
        <p:nvSpPr>
          <p:cNvPr id="3" name="Title 5">
            <a:extLst>
              <a:ext uri="{FF2B5EF4-FFF2-40B4-BE49-F238E27FC236}">
                <a16:creationId xmlns:a16="http://schemas.microsoft.com/office/drawing/2014/main" id="{E81C7267-B957-605A-862B-923DAB948C48}"/>
              </a:ext>
            </a:extLst>
          </p:cNvPr>
          <p:cNvSpPr>
            <a:spLocks noGrp="1"/>
          </p:cNvSpPr>
          <p:nvPr>
            <p:ph type="title"/>
          </p:nvPr>
        </p:nvSpPr>
        <p:spPr>
          <a:xfrm>
            <a:off x="290223" y="1406237"/>
            <a:ext cx="8563554" cy="548640"/>
          </a:xfrm>
        </p:spPr>
        <p:txBody>
          <a:bodyPr/>
          <a:lstStyle/>
          <a:p>
            <a:r>
              <a:rPr lang="en-US" sz="3600" b="0">
                <a:latin typeface="Poppins" panose="00000500000000000000" pitchFamily="2" charset="0"/>
                <a:cs typeface="Poppins" panose="00000500000000000000" pitchFamily="2" charset="0"/>
              </a:rPr>
              <a:t>Pathogens Survival Timelines</a:t>
            </a:r>
          </a:p>
        </p:txBody>
      </p:sp>
    </p:spTree>
    <p:extLst>
      <p:ext uri="{BB962C8B-B14F-4D97-AF65-F5344CB8AC3E}">
        <p14:creationId xmlns:p14="http://schemas.microsoft.com/office/powerpoint/2010/main" val="275082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CDAC5E-6457-0CE5-AA39-62D4B4792581}"/>
              </a:ext>
            </a:extLst>
          </p:cNvPr>
          <p:cNvSpPr>
            <a:spLocks noGrp="1"/>
          </p:cNvSpPr>
          <p:nvPr>
            <p:ph type="sldNum" sz="quarter" idx="16"/>
          </p:nvPr>
        </p:nvSpPr>
        <p:spPr/>
        <p:txBody>
          <a:bodyPr/>
          <a:lstStyle/>
          <a:p>
            <a:fld id="{11F27F3A-B3E9-41ED-AF8F-A365F10BB65F}" type="slidenum">
              <a:rPr lang="en-US" smtClean="0"/>
              <a:pPr/>
              <a:t>7</a:t>
            </a:fld>
            <a:endParaRPr lang="en-US"/>
          </a:p>
        </p:txBody>
      </p:sp>
      <p:sp>
        <p:nvSpPr>
          <p:cNvPr id="6" name="Title 5">
            <a:extLst>
              <a:ext uri="{FF2B5EF4-FFF2-40B4-BE49-F238E27FC236}">
                <a16:creationId xmlns:a16="http://schemas.microsoft.com/office/drawing/2014/main" id="{CC07BC17-DB0C-B027-0593-9B2DFE7A5B0E}"/>
              </a:ext>
            </a:extLst>
          </p:cNvPr>
          <p:cNvSpPr>
            <a:spLocks noGrp="1"/>
          </p:cNvSpPr>
          <p:nvPr>
            <p:ph type="title"/>
          </p:nvPr>
        </p:nvSpPr>
        <p:spPr>
          <a:xfrm>
            <a:off x="302150" y="1327709"/>
            <a:ext cx="8730639" cy="548640"/>
          </a:xfrm>
        </p:spPr>
        <p:txBody>
          <a:bodyPr/>
          <a:lstStyle/>
          <a:p>
            <a:r>
              <a:rPr lang="en-US" sz="2800" b="0">
                <a:latin typeface="Poppins"/>
                <a:cs typeface="Poppins"/>
              </a:rPr>
              <a:t>The Chain of Infection</a:t>
            </a:r>
            <a:endParaRPr lang="en-US"/>
          </a:p>
        </p:txBody>
      </p:sp>
      <p:grpSp>
        <p:nvGrpSpPr>
          <p:cNvPr id="13" name="Group 12">
            <a:extLst>
              <a:ext uri="{FF2B5EF4-FFF2-40B4-BE49-F238E27FC236}">
                <a16:creationId xmlns:a16="http://schemas.microsoft.com/office/drawing/2014/main" id="{3C1BC769-7F97-0BF2-2A63-D6D2893AFF7E}"/>
              </a:ext>
            </a:extLst>
          </p:cNvPr>
          <p:cNvGrpSpPr/>
          <p:nvPr/>
        </p:nvGrpSpPr>
        <p:grpSpPr>
          <a:xfrm>
            <a:off x="1286403" y="1876349"/>
            <a:ext cx="6571193" cy="4269807"/>
            <a:chOff x="5405713" y="2400011"/>
            <a:chExt cx="3650766" cy="2090329"/>
          </a:xfrm>
        </p:grpSpPr>
        <p:sp>
          <p:nvSpPr>
            <p:cNvPr id="3" name="Oval 2">
              <a:extLst>
                <a:ext uri="{FF2B5EF4-FFF2-40B4-BE49-F238E27FC236}">
                  <a16:creationId xmlns:a16="http://schemas.microsoft.com/office/drawing/2014/main" id="{6E3964B8-E086-510F-B31A-AD82DFAFAAEB}"/>
                </a:ext>
              </a:extLst>
            </p:cNvPr>
            <p:cNvSpPr/>
            <p:nvPr/>
          </p:nvSpPr>
          <p:spPr>
            <a:xfrm>
              <a:off x="6531429" y="2400011"/>
              <a:ext cx="1406769" cy="753627"/>
            </a:xfrm>
            <a:prstGeom prst="ellipse">
              <a:avLst/>
            </a:prstGeom>
            <a:noFill/>
            <a:ln w="57150">
              <a:solidFill>
                <a:srgbClr val="568A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0111C1-AA86-446C-B9A4-96503835706C}"/>
                </a:ext>
              </a:extLst>
            </p:cNvPr>
            <p:cNvSpPr/>
            <p:nvPr/>
          </p:nvSpPr>
          <p:spPr>
            <a:xfrm rot="1594712">
              <a:off x="7558410" y="2725347"/>
              <a:ext cx="1406769" cy="753627"/>
            </a:xfrm>
            <a:prstGeom prst="ellipse">
              <a:avLst/>
            </a:prstGeom>
            <a:noFill/>
            <a:ln w="57150">
              <a:solidFill>
                <a:srgbClr val="568A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D564E9-1F4D-540E-0A56-951B2C89CF79}"/>
                </a:ext>
              </a:extLst>
            </p:cNvPr>
            <p:cNvSpPr/>
            <p:nvPr/>
          </p:nvSpPr>
          <p:spPr>
            <a:xfrm>
              <a:off x="6551527" y="3736713"/>
              <a:ext cx="1406769" cy="753627"/>
            </a:xfrm>
            <a:prstGeom prst="ellipse">
              <a:avLst/>
            </a:prstGeom>
            <a:noFill/>
            <a:ln w="57150">
              <a:solidFill>
                <a:srgbClr val="568A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933456E-AA67-173D-C012-359D938B2655}"/>
                </a:ext>
              </a:extLst>
            </p:cNvPr>
            <p:cNvSpPr/>
            <p:nvPr/>
          </p:nvSpPr>
          <p:spPr>
            <a:xfrm rot="12735445">
              <a:off x="5405713" y="3419457"/>
              <a:ext cx="1406769" cy="753627"/>
            </a:xfrm>
            <a:prstGeom prst="ellipse">
              <a:avLst/>
            </a:prstGeom>
            <a:noFill/>
            <a:ln w="57150">
              <a:solidFill>
                <a:srgbClr val="568A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8F2EBC-DAE4-4228-7E45-C986FF6DDE7F}"/>
                </a:ext>
              </a:extLst>
            </p:cNvPr>
            <p:cNvSpPr/>
            <p:nvPr/>
          </p:nvSpPr>
          <p:spPr>
            <a:xfrm rot="20183621">
              <a:off x="5439137" y="2700596"/>
              <a:ext cx="1406769" cy="753627"/>
            </a:xfrm>
            <a:prstGeom prst="ellipse">
              <a:avLst/>
            </a:prstGeom>
            <a:noFill/>
            <a:ln w="57150">
              <a:solidFill>
                <a:srgbClr val="568A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A4A639E-CC5F-CC93-1E67-98831F458A08}"/>
                </a:ext>
              </a:extLst>
            </p:cNvPr>
            <p:cNvSpPr/>
            <p:nvPr/>
          </p:nvSpPr>
          <p:spPr>
            <a:xfrm rot="19733537">
              <a:off x="7649710" y="3402523"/>
              <a:ext cx="1406769" cy="753627"/>
            </a:xfrm>
            <a:prstGeom prst="ellipse">
              <a:avLst/>
            </a:prstGeom>
            <a:noFill/>
            <a:ln w="57150">
              <a:solidFill>
                <a:srgbClr val="568A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5">
            <a:extLst>
              <a:ext uri="{FF2B5EF4-FFF2-40B4-BE49-F238E27FC236}">
                <a16:creationId xmlns:a16="http://schemas.microsoft.com/office/drawing/2014/main" id="{27CA3F23-B70A-DF51-3C51-11B76EBFFF13}"/>
              </a:ext>
            </a:extLst>
          </p:cNvPr>
          <p:cNvSpPr txBox="1">
            <a:spLocks/>
          </p:cNvSpPr>
          <p:nvPr/>
        </p:nvSpPr>
        <p:spPr>
          <a:xfrm>
            <a:off x="3687912" y="2345688"/>
            <a:ext cx="1768175" cy="52517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b="0">
                <a:solidFill>
                  <a:schemeClr val="accent5">
                    <a:lumMod val="60000"/>
                    <a:lumOff val="40000"/>
                  </a:schemeClr>
                </a:solidFill>
                <a:latin typeface="Poppins" panose="00000500000000000000" pitchFamily="2" charset="0"/>
                <a:cs typeface="Poppins" panose="00000500000000000000" pitchFamily="2" charset="0"/>
              </a:rPr>
              <a:t>Infectious agent</a:t>
            </a:r>
          </a:p>
        </p:txBody>
      </p:sp>
      <p:sp>
        <p:nvSpPr>
          <p:cNvPr id="16" name="Title 5">
            <a:extLst>
              <a:ext uri="{FF2B5EF4-FFF2-40B4-BE49-F238E27FC236}">
                <a16:creationId xmlns:a16="http://schemas.microsoft.com/office/drawing/2014/main" id="{769BEBD5-4BD4-FD7B-9D9F-82D1DA846F9B}"/>
              </a:ext>
            </a:extLst>
          </p:cNvPr>
          <p:cNvSpPr txBox="1">
            <a:spLocks/>
          </p:cNvSpPr>
          <p:nvPr/>
        </p:nvSpPr>
        <p:spPr>
          <a:xfrm>
            <a:off x="5297549" y="3118120"/>
            <a:ext cx="2259309" cy="52517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dirty="0">
                <a:solidFill>
                  <a:schemeClr val="accent5">
                    <a:lumMod val="60000"/>
                    <a:lumOff val="40000"/>
                  </a:schemeClr>
                </a:solidFill>
                <a:latin typeface="Poppins"/>
                <a:cs typeface="Poppins"/>
              </a:rPr>
              <a:t>Reservoirs</a:t>
            </a:r>
          </a:p>
        </p:txBody>
      </p:sp>
      <p:sp>
        <p:nvSpPr>
          <p:cNvPr id="17" name="Title 5">
            <a:extLst>
              <a:ext uri="{FF2B5EF4-FFF2-40B4-BE49-F238E27FC236}">
                <a16:creationId xmlns:a16="http://schemas.microsoft.com/office/drawing/2014/main" id="{1C105107-F97F-A833-C27A-BD70D025466F}"/>
              </a:ext>
            </a:extLst>
          </p:cNvPr>
          <p:cNvSpPr txBox="1">
            <a:spLocks/>
          </p:cNvSpPr>
          <p:nvPr/>
        </p:nvSpPr>
        <p:spPr>
          <a:xfrm>
            <a:off x="5678179" y="4510035"/>
            <a:ext cx="1826720" cy="52517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b="0">
                <a:solidFill>
                  <a:schemeClr val="accent5">
                    <a:lumMod val="60000"/>
                    <a:lumOff val="40000"/>
                  </a:schemeClr>
                </a:solidFill>
                <a:latin typeface="Poppins" panose="00000500000000000000" pitchFamily="2" charset="0"/>
                <a:cs typeface="Poppins" panose="00000500000000000000" pitchFamily="2" charset="0"/>
              </a:rPr>
              <a:t>Portal of exit</a:t>
            </a:r>
          </a:p>
        </p:txBody>
      </p:sp>
      <p:sp>
        <p:nvSpPr>
          <p:cNvPr id="18" name="Title 5">
            <a:extLst>
              <a:ext uri="{FF2B5EF4-FFF2-40B4-BE49-F238E27FC236}">
                <a16:creationId xmlns:a16="http://schemas.microsoft.com/office/drawing/2014/main" id="{892D927F-BDEA-8DFF-E08B-9A57181A8620}"/>
              </a:ext>
            </a:extLst>
          </p:cNvPr>
          <p:cNvSpPr txBox="1">
            <a:spLocks/>
          </p:cNvSpPr>
          <p:nvPr/>
        </p:nvSpPr>
        <p:spPr>
          <a:xfrm>
            <a:off x="3485211" y="5148390"/>
            <a:ext cx="2259309" cy="52517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b="0">
                <a:solidFill>
                  <a:schemeClr val="accent5">
                    <a:lumMod val="60000"/>
                    <a:lumOff val="40000"/>
                  </a:schemeClr>
                </a:solidFill>
                <a:latin typeface="Poppins" panose="00000500000000000000" pitchFamily="2" charset="0"/>
                <a:cs typeface="Poppins" panose="00000500000000000000" pitchFamily="2" charset="0"/>
              </a:rPr>
              <a:t>Mode of transmission</a:t>
            </a:r>
          </a:p>
        </p:txBody>
      </p:sp>
      <p:sp>
        <p:nvSpPr>
          <p:cNvPr id="19" name="Title 5">
            <a:extLst>
              <a:ext uri="{FF2B5EF4-FFF2-40B4-BE49-F238E27FC236}">
                <a16:creationId xmlns:a16="http://schemas.microsoft.com/office/drawing/2014/main" id="{1FB4CC3E-7AE9-72BD-6C8E-FF60A3B6980A}"/>
              </a:ext>
            </a:extLst>
          </p:cNvPr>
          <p:cNvSpPr txBox="1">
            <a:spLocks/>
          </p:cNvSpPr>
          <p:nvPr/>
        </p:nvSpPr>
        <p:spPr>
          <a:xfrm>
            <a:off x="1388104" y="2993036"/>
            <a:ext cx="2259309" cy="52517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b="0">
                <a:solidFill>
                  <a:schemeClr val="accent5">
                    <a:lumMod val="60000"/>
                    <a:lumOff val="40000"/>
                  </a:schemeClr>
                </a:solidFill>
                <a:latin typeface="Poppins" panose="00000500000000000000" pitchFamily="2" charset="0"/>
                <a:cs typeface="Poppins" panose="00000500000000000000" pitchFamily="2" charset="0"/>
              </a:rPr>
              <a:t>Susceptible host</a:t>
            </a:r>
          </a:p>
        </p:txBody>
      </p:sp>
      <p:sp>
        <p:nvSpPr>
          <p:cNvPr id="20" name="Title 5">
            <a:extLst>
              <a:ext uri="{FF2B5EF4-FFF2-40B4-BE49-F238E27FC236}">
                <a16:creationId xmlns:a16="http://schemas.microsoft.com/office/drawing/2014/main" id="{BB77DB2A-EDC6-9F82-86E3-6C73888DF87B}"/>
              </a:ext>
            </a:extLst>
          </p:cNvPr>
          <p:cNvSpPr txBox="1">
            <a:spLocks/>
          </p:cNvSpPr>
          <p:nvPr/>
        </p:nvSpPr>
        <p:spPr>
          <a:xfrm>
            <a:off x="1512566" y="4534541"/>
            <a:ext cx="2079786" cy="525171"/>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000" b="0">
                <a:solidFill>
                  <a:schemeClr val="accent5">
                    <a:lumMod val="60000"/>
                    <a:lumOff val="40000"/>
                  </a:schemeClr>
                </a:solidFill>
                <a:latin typeface="Poppins" panose="00000500000000000000" pitchFamily="2" charset="0"/>
                <a:cs typeface="Poppins" panose="00000500000000000000" pitchFamily="2" charset="0"/>
              </a:rPr>
              <a:t>Portal of entry</a:t>
            </a:r>
          </a:p>
        </p:txBody>
      </p:sp>
    </p:spTree>
    <p:extLst>
      <p:ext uri="{BB962C8B-B14F-4D97-AF65-F5344CB8AC3E}">
        <p14:creationId xmlns:p14="http://schemas.microsoft.com/office/powerpoint/2010/main" val="201053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797D5-660D-238B-3D97-E0E0E6D23CC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449D89-7E08-75E5-3B62-1323ED4460A8}"/>
              </a:ext>
            </a:extLst>
          </p:cNvPr>
          <p:cNvSpPr>
            <a:spLocks noGrp="1"/>
          </p:cNvSpPr>
          <p:nvPr>
            <p:ph type="sldNum" sz="quarter" idx="16"/>
          </p:nvPr>
        </p:nvSpPr>
        <p:spPr/>
        <p:txBody>
          <a:bodyPr/>
          <a:lstStyle/>
          <a:p>
            <a:fld id="{11F27F3A-B3E9-41ED-AF8F-A365F10BB65F}" type="slidenum">
              <a:rPr lang="en-US" smtClean="0"/>
              <a:pPr/>
              <a:t>8</a:t>
            </a:fld>
            <a:endParaRPr lang="en-US"/>
          </a:p>
        </p:txBody>
      </p:sp>
      <p:sp>
        <p:nvSpPr>
          <p:cNvPr id="6" name="Title 5">
            <a:extLst>
              <a:ext uri="{FF2B5EF4-FFF2-40B4-BE49-F238E27FC236}">
                <a16:creationId xmlns:a16="http://schemas.microsoft.com/office/drawing/2014/main" id="{66806F7C-0569-9178-75C2-C93B8CA33981}"/>
              </a:ext>
            </a:extLst>
          </p:cNvPr>
          <p:cNvSpPr>
            <a:spLocks noGrp="1"/>
          </p:cNvSpPr>
          <p:nvPr>
            <p:ph type="title"/>
          </p:nvPr>
        </p:nvSpPr>
        <p:spPr/>
        <p:txBody>
          <a:bodyPr/>
          <a:lstStyle/>
          <a:p>
            <a:r>
              <a:rPr lang="en-US" sz="3600" b="0">
                <a:latin typeface="Poppins" panose="00000500000000000000" pitchFamily="2" charset="0"/>
                <a:cs typeface="Poppins" panose="00000500000000000000" pitchFamily="2" charset="0"/>
              </a:rPr>
              <a:t>Cleaning vs. Disinfection</a:t>
            </a:r>
          </a:p>
        </p:txBody>
      </p:sp>
      <p:pic>
        <p:nvPicPr>
          <p:cNvPr id="8" name="Picture 7" descr="Icon&#10;&#10;AI-generated content may be incorrect.">
            <a:extLst>
              <a:ext uri="{FF2B5EF4-FFF2-40B4-BE49-F238E27FC236}">
                <a16:creationId xmlns:a16="http://schemas.microsoft.com/office/drawing/2014/main" id="{490D5BFA-39ED-7A23-DD15-8F86E6E048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445" y="1737215"/>
            <a:ext cx="4250787" cy="4250787"/>
          </a:xfrm>
          <a:prstGeom prst="rect">
            <a:avLst/>
          </a:prstGeom>
        </p:spPr>
      </p:pic>
      <p:sp>
        <p:nvSpPr>
          <p:cNvPr id="9" name="Oval 8">
            <a:extLst>
              <a:ext uri="{FF2B5EF4-FFF2-40B4-BE49-F238E27FC236}">
                <a16:creationId xmlns:a16="http://schemas.microsoft.com/office/drawing/2014/main" id="{B352F1EF-0A16-5E09-48B4-FC1F803FDD8E}"/>
              </a:ext>
            </a:extLst>
          </p:cNvPr>
          <p:cNvSpPr/>
          <p:nvPr/>
        </p:nvSpPr>
        <p:spPr>
          <a:xfrm>
            <a:off x="337143" y="2455817"/>
            <a:ext cx="3939086" cy="3121009"/>
          </a:xfrm>
          <a:prstGeom prst="ellipse">
            <a:avLst/>
          </a:prstGeom>
          <a:solidFill>
            <a:srgbClr val="D3EDE6"/>
          </a:solidFill>
          <a:ln w="76200">
            <a:solidFill>
              <a:srgbClr val="78CA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D2780C8-0D85-D643-1230-FF945901736F}"/>
              </a:ext>
            </a:extLst>
          </p:cNvPr>
          <p:cNvSpPr/>
          <p:nvPr/>
        </p:nvSpPr>
        <p:spPr>
          <a:xfrm>
            <a:off x="4874366" y="2442754"/>
            <a:ext cx="3939086" cy="3121009"/>
          </a:xfrm>
          <a:prstGeom prst="ellipse">
            <a:avLst/>
          </a:prstGeom>
          <a:solidFill>
            <a:srgbClr val="D3EDE6"/>
          </a:solidFill>
          <a:ln w="76200">
            <a:solidFill>
              <a:srgbClr val="78CAB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97BD7A80-9FFE-003A-A729-0D57BD3C96C1}"/>
              </a:ext>
            </a:extLst>
          </p:cNvPr>
          <p:cNvSpPr txBox="1">
            <a:spLocks/>
          </p:cNvSpPr>
          <p:nvPr/>
        </p:nvSpPr>
        <p:spPr>
          <a:xfrm>
            <a:off x="7820188" y="3132459"/>
            <a:ext cx="3506315" cy="3360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Nunito" pitchFamily="2" charset="0"/>
            </a:endParaRPr>
          </a:p>
        </p:txBody>
      </p:sp>
      <p:sp>
        <p:nvSpPr>
          <p:cNvPr id="14" name="Content Placeholder 2">
            <a:extLst>
              <a:ext uri="{FF2B5EF4-FFF2-40B4-BE49-F238E27FC236}">
                <a16:creationId xmlns:a16="http://schemas.microsoft.com/office/drawing/2014/main" id="{199FA74B-F478-8660-E4DC-915965EAC011}"/>
              </a:ext>
            </a:extLst>
          </p:cNvPr>
          <p:cNvSpPr txBox="1">
            <a:spLocks/>
          </p:cNvSpPr>
          <p:nvPr/>
        </p:nvSpPr>
        <p:spPr>
          <a:xfrm>
            <a:off x="641125" y="3700035"/>
            <a:ext cx="3355129" cy="727425"/>
          </a:xfrm>
          <a:prstGeom prst="rect">
            <a:avLst/>
          </a:prstGeom>
        </p:spPr>
        <p:txBody>
          <a:bodyPr vert="horz" lIns="91440" tIns="45720" rIns="91440" bIns="45720" rtlCol="0" anchor="t">
            <a:noAutofit/>
          </a:bodyPr>
          <a:lst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2000" b="0">
                <a:solidFill>
                  <a:schemeClr val="tx1"/>
                </a:solidFill>
                <a:latin typeface="Nunito"/>
              </a:rPr>
              <a:t>The process of removing debris, dirt, and germs from surfaces</a:t>
            </a:r>
          </a:p>
        </p:txBody>
      </p:sp>
      <p:sp>
        <p:nvSpPr>
          <p:cNvPr id="15" name="Content Placeholder 2">
            <a:extLst>
              <a:ext uri="{FF2B5EF4-FFF2-40B4-BE49-F238E27FC236}">
                <a16:creationId xmlns:a16="http://schemas.microsoft.com/office/drawing/2014/main" id="{4D5F5080-EFC7-EC25-A29C-3AA2D101C9AD}"/>
              </a:ext>
            </a:extLst>
          </p:cNvPr>
          <p:cNvSpPr txBox="1">
            <a:spLocks/>
          </p:cNvSpPr>
          <p:nvPr/>
        </p:nvSpPr>
        <p:spPr>
          <a:xfrm>
            <a:off x="5102221" y="3740751"/>
            <a:ext cx="3571680" cy="10360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Nunito"/>
              </a:rPr>
              <a:t>The process that kills or inactivates germs on surfaces or objects</a:t>
            </a:r>
          </a:p>
        </p:txBody>
      </p:sp>
      <p:sp>
        <p:nvSpPr>
          <p:cNvPr id="16" name="Content Placeholder 2">
            <a:extLst>
              <a:ext uri="{FF2B5EF4-FFF2-40B4-BE49-F238E27FC236}">
                <a16:creationId xmlns:a16="http://schemas.microsoft.com/office/drawing/2014/main" id="{12421527-D8B3-EB67-80A1-E2BB9EA8E8C1}"/>
              </a:ext>
            </a:extLst>
          </p:cNvPr>
          <p:cNvSpPr txBox="1">
            <a:spLocks/>
          </p:cNvSpPr>
          <p:nvPr/>
        </p:nvSpPr>
        <p:spPr>
          <a:xfrm>
            <a:off x="92868" y="5989145"/>
            <a:ext cx="8954532" cy="3280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i="1">
                <a:latin typeface="Nunito"/>
              </a:rPr>
              <a:t>Cleaning and disinfecting often occur at the same time when applying a disinfectant to a surface</a:t>
            </a:r>
          </a:p>
        </p:txBody>
      </p:sp>
      <p:sp>
        <p:nvSpPr>
          <p:cNvPr id="17" name="Content Placeholder 2">
            <a:extLst>
              <a:ext uri="{FF2B5EF4-FFF2-40B4-BE49-F238E27FC236}">
                <a16:creationId xmlns:a16="http://schemas.microsoft.com/office/drawing/2014/main" id="{73C17593-C496-73C0-90ED-B72A1C2CFE16}"/>
              </a:ext>
            </a:extLst>
          </p:cNvPr>
          <p:cNvSpPr txBox="1">
            <a:spLocks/>
          </p:cNvSpPr>
          <p:nvPr/>
        </p:nvSpPr>
        <p:spPr>
          <a:xfrm>
            <a:off x="1124123" y="3033238"/>
            <a:ext cx="2269669" cy="6112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latin typeface="Nunito"/>
              </a:rPr>
              <a:t>Cleaning</a:t>
            </a:r>
          </a:p>
        </p:txBody>
      </p:sp>
      <p:sp>
        <p:nvSpPr>
          <p:cNvPr id="18" name="Content Placeholder 2">
            <a:extLst>
              <a:ext uri="{FF2B5EF4-FFF2-40B4-BE49-F238E27FC236}">
                <a16:creationId xmlns:a16="http://schemas.microsoft.com/office/drawing/2014/main" id="{0993C004-6372-540D-3344-49046B98C3E3}"/>
              </a:ext>
            </a:extLst>
          </p:cNvPr>
          <p:cNvSpPr txBox="1">
            <a:spLocks/>
          </p:cNvSpPr>
          <p:nvPr/>
        </p:nvSpPr>
        <p:spPr>
          <a:xfrm>
            <a:off x="5379161" y="3093516"/>
            <a:ext cx="2929496" cy="4645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latin typeface="Nunito"/>
              </a:rPr>
              <a:t>Disinfection</a:t>
            </a:r>
          </a:p>
        </p:txBody>
      </p:sp>
    </p:spTree>
    <p:extLst>
      <p:ext uri="{BB962C8B-B14F-4D97-AF65-F5344CB8AC3E}">
        <p14:creationId xmlns:p14="http://schemas.microsoft.com/office/powerpoint/2010/main" val="393311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0CEB-A14C-9DFF-C093-56FC7A2C00D0}"/>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69C7A01-DB20-3A69-7D57-BBA5EF228D65}"/>
              </a:ext>
            </a:extLst>
          </p:cNvPr>
          <p:cNvSpPr>
            <a:spLocks noGrp="1"/>
          </p:cNvSpPr>
          <p:nvPr>
            <p:ph sz="quarter" idx="14"/>
          </p:nvPr>
        </p:nvSpPr>
        <p:spPr>
          <a:xfrm>
            <a:off x="302150" y="2270102"/>
            <a:ext cx="5480812" cy="4086226"/>
          </a:xfrm>
        </p:spPr>
        <p:txBody>
          <a:bodyPr vert="horz" lIns="91440" tIns="45720" rIns="91440" bIns="45720" rtlCol="0" anchor="t">
            <a:noAutofit/>
          </a:bodyPr>
          <a:lstStyle/>
          <a:p>
            <a:pPr marL="285750" indent="-285750" algn="l">
              <a:spcAft>
                <a:spcPts val="600"/>
              </a:spcAft>
              <a:buFont typeface="Arial" panose="020B0604020202020204" pitchFamily="34" charset="0"/>
              <a:buChar char="•"/>
            </a:pPr>
            <a:r>
              <a:rPr lang="en-US" sz="1800" b="0">
                <a:latin typeface="Nunito"/>
              </a:rPr>
              <a:t>Follow facility’s cleaning &amp; disinfection protocols</a:t>
            </a:r>
          </a:p>
          <a:p>
            <a:pPr marL="285750" indent="-285750" algn="l">
              <a:spcAft>
                <a:spcPts val="600"/>
              </a:spcAft>
              <a:buFont typeface="Arial" panose="020B0604020202020204" pitchFamily="34" charset="0"/>
              <a:buChar char="•"/>
            </a:pPr>
            <a:r>
              <a:rPr lang="en-US" sz="1800" b="0">
                <a:latin typeface="Nunito"/>
              </a:rPr>
              <a:t>Ensure high-touch surfaces are cleaned frequently</a:t>
            </a:r>
          </a:p>
          <a:p>
            <a:pPr marL="717550" lvl="1" indent="-285750">
              <a:buFont typeface="Arial" panose="020B0604020202020204" pitchFamily="34" charset="0"/>
              <a:buChar char="•"/>
            </a:pPr>
            <a:r>
              <a:rPr lang="en-US" sz="1600" b="0">
                <a:latin typeface="Nunito"/>
                <a:cs typeface="Arial"/>
              </a:rPr>
              <a:t>Bed rails, call bells</a:t>
            </a:r>
            <a:endParaRPr lang="en-US" sz="1600" b="0">
              <a:latin typeface="Nunito"/>
            </a:endParaRPr>
          </a:p>
          <a:p>
            <a:pPr marL="717550" lvl="1" indent="-285750">
              <a:buFont typeface="Arial" panose="020B0604020202020204" pitchFamily="34" charset="0"/>
              <a:buChar char="•"/>
            </a:pPr>
            <a:r>
              <a:rPr lang="en-US" sz="1600" b="0">
                <a:latin typeface="Nunito"/>
                <a:cs typeface="Arial"/>
              </a:rPr>
              <a:t>Bedside tables</a:t>
            </a:r>
            <a:endParaRPr lang="en-US" sz="1600" b="0">
              <a:latin typeface="Nunito"/>
            </a:endParaRPr>
          </a:p>
          <a:p>
            <a:pPr marL="717550" lvl="1" indent="-285750">
              <a:buFont typeface="Arial" panose="020B0604020202020204" pitchFamily="34" charset="0"/>
              <a:buChar char="•"/>
            </a:pPr>
            <a:r>
              <a:rPr lang="en-US" sz="1600" b="0">
                <a:latin typeface="Nunito"/>
                <a:cs typeface="Arial"/>
              </a:rPr>
              <a:t>Counter tops</a:t>
            </a:r>
            <a:endParaRPr lang="en-US" sz="1600" b="0">
              <a:latin typeface="Nunito"/>
            </a:endParaRPr>
          </a:p>
          <a:p>
            <a:pPr marL="285750" indent="-285750" algn="l">
              <a:spcAft>
                <a:spcPts val="600"/>
              </a:spcAft>
              <a:buFont typeface="Arial" panose="020B0604020202020204" pitchFamily="34" charset="0"/>
              <a:buChar char="•"/>
            </a:pPr>
            <a:r>
              <a:rPr lang="en-US" sz="1800" b="0">
                <a:latin typeface="Nunito"/>
              </a:rPr>
              <a:t>Dedicate equipment to patients whenever possible or clean and disinfect between each patient</a:t>
            </a:r>
          </a:p>
          <a:p>
            <a:pPr marL="717550" lvl="1" indent="-285750">
              <a:buFont typeface="Arial" panose="020B0604020202020204" pitchFamily="34" charset="0"/>
              <a:buChar char="•"/>
            </a:pPr>
            <a:r>
              <a:rPr lang="en-US" sz="1600" b="0">
                <a:latin typeface="Nunito"/>
                <a:cs typeface="Arial"/>
              </a:rPr>
              <a:t>Glucometers</a:t>
            </a:r>
          </a:p>
          <a:p>
            <a:pPr marL="717550" lvl="1" indent="-285750">
              <a:buFont typeface="Arial" panose="020B0604020202020204" pitchFamily="34" charset="0"/>
              <a:buChar char="•"/>
            </a:pPr>
            <a:r>
              <a:rPr lang="en-US" sz="1600" b="0">
                <a:latin typeface="Nunito"/>
                <a:cs typeface="Arial"/>
              </a:rPr>
              <a:t>Stethoscopes</a:t>
            </a:r>
            <a:endParaRPr lang="en-US">
              <a:cs typeface="Arial"/>
            </a:endParaRPr>
          </a:p>
          <a:p>
            <a:pPr marL="717550" lvl="1" indent="-285750">
              <a:buFont typeface="Arial" panose="020B0604020202020204" pitchFamily="34" charset="0"/>
              <a:buChar char="•"/>
            </a:pPr>
            <a:r>
              <a:rPr lang="en-US" sz="1600" b="0">
                <a:latin typeface="Nunito"/>
                <a:cs typeface="Arial"/>
              </a:rPr>
              <a:t>Vital sign machine</a:t>
            </a:r>
          </a:p>
          <a:p>
            <a:pPr marL="717550" lvl="1" indent="-285750">
              <a:buFont typeface="Arial" panose="020B0604020202020204" pitchFamily="34" charset="0"/>
              <a:buChar char="•"/>
            </a:pPr>
            <a:r>
              <a:rPr lang="en-US" sz="1600" b="0">
                <a:latin typeface="Nunito"/>
              </a:rPr>
              <a:t>Blood pressure cuffs</a:t>
            </a:r>
          </a:p>
          <a:p>
            <a:pPr marL="717550" lvl="1" indent="-285750">
              <a:buFont typeface="Arial" panose="020B0604020202020204" pitchFamily="34" charset="0"/>
              <a:buChar char="•"/>
            </a:pPr>
            <a:r>
              <a:rPr lang="en-US" sz="1600" b="0">
                <a:latin typeface="Nunito"/>
              </a:rPr>
              <a:t>Lifts</a:t>
            </a:r>
          </a:p>
          <a:p>
            <a:pPr marL="717550" lvl="1" indent="-285750">
              <a:buFont typeface="Arial" panose="020B0604020202020204" pitchFamily="34" charset="0"/>
              <a:buChar char="•"/>
            </a:pPr>
            <a:r>
              <a:rPr lang="en-US" sz="1600" b="0">
                <a:latin typeface="Nunito"/>
              </a:rPr>
              <a:t>PT/OT equipment</a:t>
            </a:r>
          </a:p>
          <a:p>
            <a:endParaRPr lang="en-US"/>
          </a:p>
        </p:txBody>
      </p:sp>
      <p:sp>
        <p:nvSpPr>
          <p:cNvPr id="4" name="Slide Number Placeholder 3">
            <a:extLst>
              <a:ext uri="{FF2B5EF4-FFF2-40B4-BE49-F238E27FC236}">
                <a16:creationId xmlns:a16="http://schemas.microsoft.com/office/drawing/2014/main" id="{ECCF713E-C1A5-C7DF-1407-E9411A819D1E}"/>
              </a:ext>
            </a:extLst>
          </p:cNvPr>
          <p:cNvSpPr>
            <a:spLocks noGrp="1"/>
          </p:cNvSpPr>
          <p:nvPr>
            <p:ph type="sldNum" sz="quarter" idx="16"/>
          </p:nvPr>
        </p:nvSpPr>
        <p:spPr/>
        <p:txBody>
          <a:bodyPr/>
          <a:lstStyle/>
          <a:p>
            <a:fld id="{11F27F3A-B3E9-41ED-AF8F-A365F10BB65F}" type="slidenum">
              <a:rPr lang="en-US" smtClean="0"/>
              <a:pPr/>
              <a:t>9</a:t>
            </a:fld>
            <a:endParaRPr lang="en-US"/>
          </a:p>
        </p:txBody>
      </p:sp>
      <p:sp>
        <p:nvSpPr>
          <p:cNvPr id="6" name="Title 5">
            <a:extLst>
              <a:ext uri="{FF2B5EF4-FFF2-40B4-BE49-F238E27FC236}">
                <a16:creationId xmlns:a16="http://schemas.microsoft.com/office/drawing/2014/main" id="{4312124A-4C4F-DE5F-E88D-B6FC1C627310}"/>
              </a:ext>
            </a:extLst>
          </p:cNvPr>
          <p:cNvSpPr>
            <a:spLocks noGrp="1"/>
          </p:cNvSpPr>
          <p:nvPr>
            <p:ph type="title"/>
          </p:nvPr>
        </p:nvSpPr>
        <p:spPr/>
        <p:txBody>
          <a:bodyPr/>
          <a:lstStyle/>
          <a:p>
            <a:r>
              <a:rPr lang="en-US" sz="3200" b="0">
                <a:latin typeface="Poppins" panose="00000500000000000000" pitchFamily="2" charset="0"/>
                <a:cs typeface="Poppins" panose="00000500000000000000" pitchFamily="2" charset="0"/>
              </a:rPr>
              <a:t>Steps to clean &amp; disinfect the patient environment and medical equipment: </a:t>
            </a:r>
          </a:p>
        </p:txBody>
      </p:sp>
      <p:pic>
        <p:nvPicPr>
          <p:cNvPr id="3" name="Picture 2">
            <a:extLst>
              <a:ext uri="{FF2B5EF4-FFF2-40B4-BE49-F238E27FC236}">
                <a16:creationId xmlns:a16="http://schemas.microsoft.com/office/drawing/2014/main" id="{93F2FA1A-369D-78B7-587D-05218E3E56C4}"/>
              </a:ext>
            </a:extLst>
          </p:cNvPr>
          <p:cNvPicPr>
            <a:picLocks noChangeAspect="1"/>
          </p:cNvPicPr>
          <p:nvPr/>
        </p:nvPicPr>
        <p:blipFill>
          <a:blip r:embed="rId3" cstate="print">
            <a:extLst>
              <a:ext uri="{28A0092B-C50C-407E-A947-70E740481C1C}">
                <a14:useLocalDpi xmlns:a14="http://schemas.microsoft.com/office/drawing/2010/main" val="0"/>
              </a:ext>
            </a:extLst>
          </a:blip>
          <a:srcRect l="39597"/>
          <a:stretch>
            <a:fillRect/>
          </a:stretch>
        </p:blipFill>
        <p:spPr>
          <a:xfrm>
            <a:off x="5782962" y="2652107"/>
            <a:ext cx="2744406" cy="3028983"/>
          </a:xfrm>
          <a:prstGeom prst="rect">
            <a:avLst/>
          </a:prstGeom>
        </p:spPr>
      </p:pic>
    </p:spTree>
    <p:extLst>
      <p:ext uri="{BB962C8B-B14F-4D97-AF65-F5344CB8AC3E}">
        <p14:creationId xmlns:p14="http://schemas.microsoft.com/office/powerpoint/2010/main" val="306887526"/>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81DC2D9AFD80479D08D7A061E1CECD" ma:contentTypeVersion="18" ma:contentTypeDescription="Create a new document." ma:contentTypeScope="" ma:versionID="4253c74389f9f8a1f7f22b19d064f4af">
  <xsd:schema xmlns:xsd="http://www.w3.org/2001/XMLSchema" xmlns:xs="http://www.w3.org/2001/XMLSchema" xmlns:p="http://schemas.microsoft.com/office/2006/metadata/properties" xmlns:ns2="74a3ceb1-6c66-4124-b9a0-8b445388b8a4" xmlns:ns3="e90556b4-525d-4530-90bf-0d4c6b1115ec" targetNamespace="http://schemas.microsoft.com/office/2006/metadata/properties" ma:root="true" ma:fieldsID="4ecb3da76898b96256112bfd75caf104" ns2:_="" ns3:_="">
    <xsd:import namespace="74a3ceb1-6c66-4124-b9a0-8b445388b8a4"/>
    <xsd:import namespace="e90556b4-525d-4530-90bf-0d4c6b1115ec"/>
    <xsd:element name="properties">
      <xsd:complexType>
        <xsd:sequence>
          <xsd:element name="documentManagement">
            <xsd:complexType>
              <xsd:all>
                <xsd:element ref="ns2:Person" minOccurs="0"/>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3ceb1-6c66-4124-b9a0-8b445388b8a4" elementFormDefault="qualified">
    <xsd:import namespace="http://schemas.microsoft.com/office/2006/documentManagement/types"/>
    <xsd:import namespace="http://schemas.microsoft.com/office/infopath/2007/PartnerControls"/>
    <xsd:element name="Person" ma:index="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0556b4-525d-4530-90bf-0d4c6b1115e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f1a74a7-cfd2-4e02-b3c0-da260bd4cce6}" ma:internalName="TaxCatchAll" ma:showField="CatchAllData" ma:web="e90556b4-525d-4530-90bf-0d4c6b1115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a3ceb1-6c66-4124-b9a0-8b445388b8a4">
      <Terms xmlns="http://schemas.microsoft.com/office/infopath/2007/PartnerControls"/>
    </lcf76f155ced4ddcb4097134ff3c332f>
    <TaxCatchAll xmlns="e90556b4-525d-4530-90bf-0d4c6b1115ec" xsi:nil="true"/>
    <Person xmlns="74a3ceb1-6c66-4124-b9a0-8b445388b8a4">
      <UserInfo>
        <DisplayName/>
        <AccountId xsi:nil="true"/>
        <AccountType/>
      </UserInfo>
    </Person>
  </documentManagement>
</p:properties>
</file>

<file path=customXml/itemProps1.xml><?xml version="1.0" encoding="utf-8"?>
<ds:datastoreItem xmlns:ds="http://schemas.openxmlformats.org/officeDocument/2006/customXml" ds:itemID="{73281F3B-BF70-4553-B5B6-51CCDF4704D7}">
  <ds:schemaRefs>
    <ds:schemaRef ds:uri="http://schemas.microsoft.com/sharepoint/v3/contenttype/forms"/>
  </ds:schemaRefs>
</ds:datastoreItem>
</file>

<file path=customXml/itemProps2.xml><?xml version="1.0" encoding="utf-8"?>
<ds:datastoreItem xmlns:ds="http://schemas.openxmlformats.org/officeDocument/2006/customXml" ds:itemID="{E51BF624-0C82-427A-B911-1081BBF40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a3ceb1-6c66-4124-b9a0-8b445388b8a4"/>
    <ds:schemaRef ds:uri="e90556b4-525d-4530-90bf-0d4c6b111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3D88C-3348-45EB-B075-20445B0EED91}">
  <ds:schemaRefs>
    <ds:schemaRef ds:uri="http://schemas.microsoft.com/office/2006/documentManagement/types"/>
    <ds:schemaRef ds:uri="http://purl.org/dc/terms/"/>
    <ds:schemaRef ds:uri="http://purl.org/dc/elements/1.1/"/>
    <ds:schemaRef ds:uri="e90556b4-525d-4530-90bf-0d4c6b1115ec"/>
    <ds:schemaRef ds:uri="http://purl.org/dc/dcmitype/"/>
    <ds:schemaRef ds:uri="74a3ceb1-6c66-4124-b9a0-8b445388b8a4"/>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16</TotalTime>
  <Words>2210</Words>
  <Application>Microsoft Office PowerPoint</Application>
  <PresentationFormat>On-screen Show (4:3)</PresentationFormat>
  <Paragraphs>175</Paragraphs>
  <Slides>20</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Abadi</vt:lpstr>
      <vt:lpstr>Aptos</vt:lpstr>
      <vt:lpstr>Aptos Display</vt:lpstr>
      <vt:lpstr>Arial</vt:lpstr>
      <vt:lpstr>Calibri</vt:lpstr>
      <vt:lpstr>Franklin Gothic Demi Cond</vt:lpstr>
      <vt:lpstr>Franklin Gothic Medium</vt:lpstr>
      <vt:lpstr>Nunito</vt:lpstr>
      <vt:lpstr>Poppins</vt:lpstr>
      <vt:lpstr>6_Office Theme</vt:lpstr>
      <vt:lpstr>Custom Design</vt:lpstr>
      <vt:lpstr>Cleaning and Disinfection</vt:lpstr>
      <vt:lpstr>Pre-assessment  https://forms.office.com/g/8QhSJvQsqK</vt:lpstr>
      <vt:lpstr>Know, Want to Know, Learned (KWL) Chart</vt:lpstr>
      <vt:lpstr>Overview</vt:lpstr>
      <vt:lpstr>Transmission of infectious agents in the environment</vt:lpstr>
      <vt:lpstr>Pathogens Survival Timelines</vt:lpstr>
      <vt:lpstr>The Chain of Infection</vt:lpstr>
      <vt:lpstr>Cleaning vs. Disinfection</vt:lpstr>
      <vt:lpstr>Steps to clean &amp; disinfect the patient environment and medical equipment: </vt:lpstr>
      <vt:lpstr>Different equipment may need different disinfectants</vt:lpstr>
      <vt:lpstr>Different pathogens may need different disinfectants</vt:lpstr>
      <vt:lpstr>PowerPoint Presentation</vt:lpstr>
      <vt:lpstr>Directions for use</vt:lpstr>
      <vt:lpstr>Contact Time  (kill time, wet time, etc.)</vt:lpstr>
      <vt:lpstr>Contact Time Example</vt:lpstr>
      <vt:lpstr>EPA Registration Number</vt:lpstr>
      <vt:lpstr>Disinfect the glucometer</vt:lpstr>
      <vt:lpstr>Know, Want to Know, Learned (KWL) Chart</vt:lpstr>
      <vt:lpstr>Post-assessment https://forms.office.com/g/F4GYFp87hL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Farr, Caralee</cp:lastModifiedBy>
  <cp:revision>115</cp:revision>
  <cp:lastPrinted>2017-07-14T22:50:57Z</cp:lastPrinted>
  <dcterms:created xsi:type="dcterms:W3CDTF">2015-07-07T20:02:11Z</dcterms:created>
  <dcterms:modified xsi:type="dcterms:W3CDTF">2026-07-01T16:02:29Z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0x010100B781DC2D9AFD80479D08D7A061E1CECD</vt:lpwstr>
  </property>
  <property fmtid="{D5CDD505-2E9C-101B-9397-08002B2CF9AE}" pid="3" name="MediaServiceImageTags">
    <vt:lpwstr/>
  </property>
</Properties>
</file>