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theme/themeOverride3.xml" ContentType="application/vnd.openxmlformats-officedocument.themeOverride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theme/themeOverride4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0.xml" ContentType="application/vnd.openxmlformats-officedocument.drawingml.chart+xml"/>
  <Override PartName="/ppt/notesSlides/notesSlide10.xml" ContentType="application/vnd.openxmlformats-officedocument.presentationml.notesSlide+xml"/>
  <Override PartName="/ppt/charts/chart11.xml" ContentType="application/vnd.openxmlformats-officedocument.drawingml.chart+xml"/>
  <Override PartName="/ppt/notesSlides/notesSlide11.xml" ContentType="application/vnd.openxmlformats-officedocument.presentationml.notesSlide+xml"/>
  <Override PartName="/ppt/charts/chart12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2.xml" ContentType="application/vnd.openxmlformats-officedocument.presentationml.notesSlide+xml"/>
  <Override PartName="/ppt/charts/chart13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486" r:id="rId2"/>
    <p:sldId id="487" r:id="rId3"/>
    <p:sldId id="501" r:id="rId4"/>
    <p:sldId id="502" r:id="rId5"/>
    <p:sldId id="504" r:id="rId6"/>
    <p:sldId id="531" r:id="rId7"/>
    <p:sldId id="532" r:id="rId8"/>
    <p:sldId id="533" r:id="rId9"/>
    <p:sldId id="534" r:id="rId10"/>
    <p:sldId id="503" r:id="rId11"/>
    <p:sldId id="517" r:id="rId12"/>
    <p:sldId id="507" r:id="rId13"/>
    <p:sldId id="508" r:id="rId14"/>
    <p:sldId id="509" r:id="rId15"/>
    <p:sldId id="510" r:id="rId16"/>
    <p:sldId id="535" r:id="rId17"/>
    <p:sldId id="53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0BB349A-3F65-4405-A77A-E191F058254A}" name="Swankie, Taylor A" initials="TS" userId="S::taylor.swankie@dhhs.nc.gov::876eb074-cc7d-47ba-b366-b5a65f1db720" providerId="AD"/>
  <p188:author id="{552E52B3-6741-3030-F80A-00B5D55D32E2}" name="McKeithen, Mary Catharine" initials="MMC" userId="S::marycatharine.mckeithen@dhhs.nc.gov::6350e9b6-9eea-478c-85c1-9676ca269ef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ams, Nicole" initials="AN" lastIdx="4" clrIdx="0">
    <p:extLst>
      <p:ext uri="{19B8F6BF-5375-455C-9EA6-DF929625EA0E}">
        <p15:presenceInfo xmlns:p15="http://schemas.microsoft.com/office/powerpoint/2012/main" userId="S::nicole.d.adams@dhhs.nc.gov::b35b702c-a4cc-46c2-9529-4cd74a31c3f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70963" autoAdjust="0"/>
  </p:normalViewPr>
  <p:slideViewPr>
    <p:cSldViewPr snapToGrid="0">
      <p:cViewPr varScale="1">
        <p:scale>
          <a:sx n="103" d="100"/>
          <a:sy n="103" d="100"/>
        </p:scale>
        <p:origin x="10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3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8279525414056226E-2"/>
          <c:y val="0.15221320731881005"/>
          <c:w val="0.84881585713013574"/>
          <c:h val="0.6883590875119123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6D2E75">
                <a:lumMod val="75000"/>
              </a:srgbClr>
            </a:solidFill>
            <a:ln>
              <a:noFill/>
            </a:ln>
          </c:spPr>
          <c:invertIfNegative val="0"/>
          <c:dPt>
            <c:idx val="15"/>
            <c:invertIfNegative val="0"/>
            <c:bubble3D val="0"/>
            <c:spPr>
              <a:solidFill>
                <a:srgbClr val="6D2E75">
                  <a:lumMod val="75000"/>
                </a:srgbClr>
              </a:solidFill>
              <a:ln>
                <a:noFill/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13-1470-4297-99BF-40A627EBC17C}"/>
              </c:ext>
            </c:extLst>
          </c:dPt>
          <c:dPt>
            <c:idx val="16"/>
            <c:invertIfNegative val="0"/>
            <c:bubble3D val="0"/>
            <c:spPr>
              <a:solidFill>
                <a:srgbClr val="6D2E75">
                  <a:lumMod val="75000"/>
                </a:srgbClr>
              </a:solidFill>
              <a:ln w="15875">
                <a:noFill/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1-1470-4297-99BF-40A627EBC17C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6EEC-4EEA-B5E6-B1BE6CB3BB83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E8C8-4E41-9AE2-61B7BFCC8D1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E8C8-4E41-9AE2-61B7BFCC8D1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E8C8-4E41-9AE2-61B7BFCC8D1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E8C8-4E41-9AE2-61B7BFCC8D1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E8C8-4E41-9AE2-61B7BFCC8D1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E8C8-4E41-9AE2-61B7BFCC8D10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E8C8-4E41-9AE2-61B7BFCC8D10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E8C8-4E41-9AE2-61B7BFCC8D10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E8C8-4E41-9AE2-61B7BFCC8D10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E8C8-4E41-9AE2-61B7BFCC8D10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E8C8-4E41-9AE2-61B7BFCC8D10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E8C8-4E41-9AE2-61B7BFCC8D10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E8C8-4E41-9AE2-61B7BFCC8D10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E8C8-4E41-9AE2-61B7BFCC8D10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E8C8-4E41-9AE2-61B7BFCC8D10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470-4297-99BF-40A627EBC17C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470-4297-99BF-40A627EBC17C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E8C8-4E41-9AE2-61B7BFCC8D10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E8C8-4E41-9AE2-61B7BFCC8D10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EEC-4EEA-B5E6-B1BE6CB3BB83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CEC-466B-AE2F-4698F0884188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E8C8-4E41-9AE2-61B7BFCC8D10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726-47A1-A13D-7FE41C79B185}"/>
                </c:ext>
              </c:extLst>
            </c:dLbl>
            <c:dLbl>
              <c:idx val="23"/>
              <c:layout>
                <c:manualLayout>
                  <c:x val="4.7122025579228677E-2"/>
                  <c:y val="-1.75438596491228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993-4E58-BBB7-BB74C7BB8624}"/>
                </c:ext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Sheet1!$A$2:$A$25</c:f>
              <c:strCach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2020*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strCache>
            </c:strRef>
          </c:cat>
          <c:val>
            <c:numRef>
              <c:f>Sheet1!$B$2:$B$25</c:f>
              <c:numCache>
                <c:formatCode>General</c:formatCode>
                <c:ptCount val="24"/>
                <c:pt idx="0">
                  <c:v>413</c:v>
                </c:pt>
                <c:pt idx="1">
                  <c:v>253</c:v>
                </c:pt>
                <c:pt idx="2">
                  <c:v>166</c:v>
                </c:pt>
                <c:pt idx="3">
                  <c:v>131</c:v>
                </c:pt>
                <c:pt idx="4">
                  <c:v>162</c:v>
                </c:pt>
                <c:pt idx="5">
                  <c:v>157</c:v>
                </c:pt>
                <c:pt idx="6">
                  <c:v>140</c:v>
                </c:pt>
                <c:pt idx="7">
                  <c:v>113</c:v>
                </c:pt>
                <c:pt idx="8">
                  <c:v>207</c:v>
                </c:pt>
                <c:pt idx="9">
                  <c:v>120</c:v>
                </c:pt>
                <c:pt idx="10">
                  <c:v>88</c:v>
                </c:pt>
                <c:pt idx="11">
                  <c:v>67</c:v>
                </c:pt>
                <c:pt idx="12">
                  <c:v>95</c:v>
                </c:pt>
                <c:pt idx="13">
                  <c:v>136</c:v>
                </c:pt>
                <c:pt idx="14" formatCode="#,##0">
                  <c:v>221</c:v>
                </c:pt>
                <c:pt idx="15" formatCode="#,##0">
                  <c:v>260</c:v>
                </c:pt>
                <c:pt idx="16" formatCode="#,##0">
                  <c:v>248</c:v>
                </c:pt>
                <c:pt idx="17" formatCode="#,##0">
                  <c:v>311</c:v>
                </c:pt>
                <c:pt idx="18" formatCode="########0">
                  <c:v>353</c:v>
                </c:pt>
                <c:pt idx="19" formatCode="########0">
                  <c:v>403</c:v>
                </c:pt>
                <c:pt idx="20" formatCode="########0">
                  <c:v>598</c:v>
                </c:pt>
                <c:pt idx="21" formatCode="########0">
                  <c:v>880</c:v>
                </c:pt>
                <c:pt idx="22" formatCode="########0">
                  <c:v>943</c:v>
                </c:pt>
                <c:pt idx="23" formatCode="#,##0">
                  <c:v>964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1470-4297-99BF-40A627EBC17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  <a:ln>
              <a:noFill/>
            </a:ln>
          </c:spPr>
          <c:invertIfNegative val="0"/>
          <c:dPt>
            <c:idx val="15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  <a:ln>
                <a:noFill/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29-1470-4297-99BF-40A627EBC17C}"/>
              </c:ext>
            </c:extLst>
          </c:dPt>
          <c:dPt>
            <c:idx val="16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  <a:ln w="15875">
                <a:noFill/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17-1470-4297-99BF-40A627EBC17C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6EEC-4EEA-B5E6-B1BE6CB3BB83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8C8-4E41-9AE2-61B7BFCC8D1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8C8-4E41-9AE2-61B7BFCC8D1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8C8-4E41-9AE2-61B7BFCC8D1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8C8-4E41-9AE2-61B7BFCC8D1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8C8-4E41-9AE2-61B7BFCC8D1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8C8-4E41-9AE2-61B7BFCC8D10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8C8-4E41-9AE2-61B7BFCC8D10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8C8-4E41-9AE2-61B7BFCC8D10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8C8-4E41-9AE2-61B7BFCC8D10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E8C8-4E41-9AE2-61B7BFCC8D10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E8C8-4E41-9AE2-61B7BFCC8D10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E8C8-4E41-9AE2-61B7BFCC8D10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E8C8-4E41-9AE2-61B7BFCC8D10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E8C8-4E41-9AE2-61B7BFCC8D10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E8C8-4E41-9AE2-61B7BFCC8D10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1470-4297-99BF-40A627EBC17C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470-4297-99BF-40A627EBC17C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E8C8-4E41-9AE2-61B7BFCC8D10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E8C8-4E41-9AE2-61B7BFCC8D10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EEC-4EEA-B5E6-B1BE6CB3BB83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CEC-466B-AE2F-4698F0884188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E8C8-4E41-9AE2-61B7BFCC8D10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726-47A1-A13D-7FE41C79B185}"/>
                </c:ext>
              </c:extLst>
            </c:dLbl>
            <c:dLbl>
              <c:idx val="23"/>
              <c:layout>
                <c:manualLayout>
                  <c:x val="4.3200496379132543E-2"/>
                  <c:y val="5.555555555555555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993-4E58-BBB7-BB74C7BB8624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Sheet1!$A$2:$A$25</c:f>
              <c:strCach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2020*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strCache>
            </c:strRef>
          </c:cat>
          <c:val>
            <c:numRef>
              <c:f>Sheet1!$C$2:$C$25</c:f>
              <c:numCache>
                <c:formatCode>General</c:formatCode>
                <c:ptCount val="24"/>
                <c:pt idx="0">
                  <c:v>491</c:v>
                </c:pt>
                <c:pt idx="1">
                  <c:v>308</c:v>
                </c:pt>
                <c:pt idx="2">
                  <c:v>251</c:v>
                </c:pt>
                <c:pt idx="3">
                  <c:v>301</c:v>
                </c:pt>
                <c:pt idx="4">
                  <c:v>356</c:v>
                </c:pt>
                <c:pt idx="5">
                  <c:v>416</c:v>
                </c:pt>
                <c:pt idx="6">
                  <c:v>414</c:v>
                </c:pt>
                <c:pt idx="7">
                  <c:v>434</c:v>
                </c:pt>
                <c:pt idx="8">
                  <c:v>662</c:v>
                </c:pt>
                <c:pt idx="9">
                  <c:v>577</c:v>
                </c:pt>
                <c:pt idx="10">
                  <c:v>609</c:v>
                </c:pt>
                <c:pt idx="11">
                  <c:v>497</c:v>
                </c:pt>
                <c:pt idx="12">
                  <c:v>590</c:v>
                </c:pt>
                <c:pt idx="13">
                  <c:v>974</c:v>
                </c:pt>
                <c:pt idx="14">
                  <c:v>1658</c:v>
                </c:pt>
                <c:pt idx="15">
                  <c:v>1562</c:v>
                </c:pt>
                <c:pt idx="16">
                  <c:v>1651</c:v>
                </c:pt>
                <c:pt idx="17">
                  <c:v>1589</c:v>
                </c:pt>
                <c:pt idx="18" formatCode="########0">
                  <c:v>1728</c:v>
                </c:pt>
                <c:pt idx="19" formatCode="########0">
                  <c:v>1912</c:v>
                </c:pt>
                <c:pt idx="20" formatCode="########0">
                  <c:v>2523</c:v>
                </c:pt>
                <c:pt idx="21" formatCode="########0">
                  <c:v>3181</c:v>
                </c:pt>
                <c:pt idx="22" formatCode="########0">
                  <c:v>2851</c:v>
                </c:pt>
                <c:pt idx="23">
                  <c:v>2649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B-1470-4297-99BF-40A627EBC17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Transgender</c:v>
                </c:pt>
              </c:strCache>
            </c:strRef>
          </c:tx>
          <c:spPr>
            <a:solidFill>
              <a:srgbClr val="FFFFFF">
                <a:lumMod val="65000"/>
              </a:srgbClr>
            </a:solidFill>
          </c:spPr>
          <c:invertIfNegative val="0"/>
          <c:dLbls>
            <c:delete val="1"/>
          </c:dLbls>
          <c:cat>
            <c:strRef>
              <c:f>Sheet1!$A$2:$A$25</c:f>
              <c:strCach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2020*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strCache>
            </c:strRef>
          </c:cat>
          <c:val>
            <c:numRef>
              <c:f>Sheet1!$D$2:$D$25</c:f>
              <c:numCache>
                <c:formatCode>General</c:formatCode>
                <c:ptCount val="24"/>
                <c:pt idx="12" formatCode="########0">
                  <c:v>2</c:v>
                </c:pt>
                <c:pt idx="13" formatCode="########0">
                  <c:v>1</c:v>
                </c:pt>
                <c:pt idx="14" formatCode="########0">
                  <c:v>7</c:v>
                </c:pt>
                <c:pt idx="15" formatCode="########0">
                  <c:v>16</c:v>
                </c:pt>
                <c:pt idx="16" formatCode="########0">
                  <c:v>18</c:v>
                </c:pt>
                <c:pt idx="17" formatCode="########0">
                  <c:v>27</c:v>
                </c:pt>
                <c:pt idx="18" formatCode="########0">
                  <c:v>25</c:v>
                </c:pt>
                <c:pt idx="19" formatCode="########0">
                  <c:v>24</c:v>
                </c:pt>
                <c:pt idx="20" formatCode="########0">
                  <c:v>45</c:v>
                </c:pt>
                <c:pt idx="21" formatCode="########0">
                  <c:v>63</c:v>
                </c:pt>
                <c:pt idx="22" formatCode="########0">
                  <c:v>64</c:v>
                </c:pt>
                <c:pt idx="23" formatCode="########0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E90-45F7-A65C-B6A88C9FED6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1"/>
        <c:overlap val="100"/>
        <c:axId val="51403008"/>
        <c:axId val="51413376"/>
      </c:barChart>
      <c:catAx>
        <c:axId val="514030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Year at Diagnosis</a:t>
                </a:r>
              </a:p>
            </c:rich>
          </c:tx>
          <c:layout>
            <c:manualLayout>
              <c:xMode val="edge"/>
              <c:yMode val="edge"/>
              <c:x val="0.44066466831934875"/>
              <c:y val="0.93680368081030974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 rot="-2040000"/>
          <a:lstStyle/>
          <a:p>
            <a:pPr>
              <a:defRPr/>
            </a:pPr>
            <a:endParaRPr lang="en-US"/>
          </a:p>
        </c:txPr>
        <c:crossAx val="51413376"/>
        <c:crosses val="autoZero"/>
        <c:auto val="1"/>
        <c:lblAlgn val="ctr"/>
        <c:lblOffset val="100"/>
        <c:noMultiLvlLbl val="0"/>
      </c:catAx>
      <c:valAx>
        <c:axId val="5141337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Number of Cases</a:t>
                </a:r>
              </a:p>
            </c:rich>
          </c:tx>
          <c:layout>
            <c:manualLayout>
              <c:xMode val="edge"/>
              <c:yMode val="edge"/>
              <c:x val="5.416818673200794E-3"/>
              <c:y val="0.3080004882857279"/>
            </c:manualLayout>
          </c:layout>
          <c:overlay val="0"/>
        </c:title>
        <c:numFmt formatCode="#,##0" sourceLinked="0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5140300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1968118364974627"/>
          <c:y val="6.5408066506256454E-2"/>
          <c:w val="0.3081648813678769"/>
          <c:h val="5.6362296818160892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046004666083409E-2"/>
          <c:y val="0.10663451107887267"/>
          <c:w val="0.90897868669194126"/>
          <c:h val="0.69610393328889075"/>
        </c:manualLayout>
      </c:layout>
      <c:barChart>
        <c:barDir val="col"/>
        <c:grouping val="stacked"/>
        <c:varyColors val="0"/>
        <c:ser>
          <c:idx val="1"/>
          <c:order val="1"/>
          <c:tx>
            <c:strRef>
              <c:f>Sheet1!$B$1</c:f>
              <c:strCache>
                <c:ptCount val="1"/>
                <c:pt idx="0">
                  <c:v>Presumptive/Probable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</c:spPr>
          <c:invertIfNegative val="0"/>
          <c:dPt>
            <c:idx val="5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 w="15875">
                <a:noFill/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1-F48A-43E2-AFEE-3366920FC95F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48A-43E2-AFEE-3366920FC95F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DAF-4182-942E-792FA84C04AC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DAF-4182-942E-792FA84C04A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DAF-4182-942E-792FA84C04A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DAF-4182-942E-792FA84C04A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DAF-4182-942E-792FA84C04A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8A-43E2-AFEE-3366920FC95F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DAF-4182-942E-792FA84C04AC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48A-43E2-AFEE-3366920FC95F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CC1-4EFB-BE55-08DA115CAA8E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DAF-4182-942E-792FA84C04AC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B17-444C-9D1B-1F48F3EA59E4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8D1-40B5-AF84-5F1873423EFD}"/>
                </c:ext>
              </c:extLst>
            </c:dLbl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Sheet1!$A$2:$A$15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2020*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  <c:extLst/>
            </c:strRef>
          </c:cat>
          <c:val>
            <c:numRef>
              <c:f>Sheet1!$B$2:$B$15</c:f>
              <c:numCache>
                <c:formatCode>General</c:formatCode>
                <c:ptCount val="13"/>
                <c:pt idx="0">
                  <c:v>1</c:v>
                </c:pt>
                <c:pt idx="1">
                  <c:v>3</c:v>
                </c:pt>
                <c:pt idx="2">
                  <c:v>5</c:v>
                </c:pt>
                <c:pt idx="3">
                  <c:v>11</c:v>
                </c:pt>
                <c:pt idx="4">
                  <c:v>16</c:v>
                </c:pt>
                <c:pt idx="5">
                  <c:v>23</c:v>
                </c:pt>
                <c:pt idx="6">
                  <c:v>18</c:v>
                </c:pt>
                <c:pt idx="7">
                  <c:v>26</c:v>
                </c:pt>
                <c:pt idx="8">
                  <c:v>32</c:v>
                </c:pt>
                <c:pt idx="9">
                  <c:v>40</c:v>
                </c:pt>
                <c:pt idx="10">
                  <c:v>57</c:v>
                </c:pt>
                <c:pt idx="11">
                  <c:v>63</c:v>
                </c:pt>
                <c:pt idx="12">
                  <c:v>90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8A05-48B1-B6E0-7545DCFDE5BA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Confirmed-Live Birth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c:spPr>
          <c:invertIfNegative val="0"/>
          <c:dPt>
            <c:idx val="5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5875">
                <a:noFill/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4-F48A-43E2-AFEE-3366920FC95F}"/>
              </c:ext>
            </c:extLst>
          </c:dPt>
          <c:cat>
            <c:strRef>
              <c:f>Sheet1!$A$2:$A$15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2020*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  <c:extLst/>
            </c:strRef>
          </c:cat>
          <c:val>
            <c:numRef>
              <c:f>Sheet1!$C$2:$C$15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8A05-48B1-B6E0-7545DCFDE5BA}"/>
            </c:ext>
          </c:extLst>
        </c:ser>
        <c:ser>
          <c:idx val="3"/>
          <c:order val="3"/>
          <c:tx>
            <c:strRef>
              <c:f>Sheet1!$D$1</c:f>
              <c:strCache>
                <c:ptCount val="1"/>
                <c:pt idx="0">
                  <c:v>Confirmed-Still Birth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8D1-40B5-AF84-5F1873423E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8D1-40B5-AF84-5F1873423EF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8D1-40B5-AF84-5F1873423E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8D1-40B5-AF84-5F1873423EF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8D1-40B5-AF84-5F1873423EF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8D1-40B5-AF84-5F1873423EF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8D1-40B5-AF84-5F1873423EF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8D1-40B5-AF84-5F1873423EF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8D1-40B5-AF84-5F1873423EFD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08D1-40B5-AF84-5F1873423EFD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8D1-40B5-AF84-5F1873423EFD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8D1-40B5-AF84-5F1873423EFD}"/>
                </c:ext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Sheet1!$A$2:$A$15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2020*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  <c:extLst/>
            </c:strRef>
          </c:cat>
          <c:val>
            <c:numRef>
              <c:f>Sheet1!$D$2:$D$15</c:f>
              <c:numCache>
                <c:formatCode>General</c:formatCode>
                <c:ptCount val="1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2</c:v>
                </c:pt>
                <c:pt idx="10">
                  <c:v>0</c:v>
                </c:pt>
                <c:pt idx="11">
                  <c:v>10</c:v>
                </c:pt>
                <c:pt idx="12">
                  <c:v>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8A05-48B1-B6E0-7545DCFDE5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5786496"/>
        <c:axId val="5579276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Sheet1!$A$1</c15:sqref>
                        </c15:formulaRef>
                      </c:ext>
                    </c:extLst>
                    <c:strCache>
                      <c:ptCount val="1"/>
                      <c:pt idx="0">
                        <c:v> </c:v>
                      </c:pt>
                    </c:strCache>
                  </c:strRef>
                </c:tx>
                <c:spPr>
                  <a:solidFill>
                    <a:srgbClr val="002060"/>
                  </a:solidFill>
                  <a:ln>
                    <a:noFill/>
                  </a:ln>
                </c:spPr>
                <c:invertIfNegative val="0"/>
                <c:dPt>
                  <c:idx val="5"/>
                  <c:invertIfNegative val="0"/>
                  <c:bubble3D val="0"/>
                  <c:spPr>
                    <a:solidFill>
                      <a:srgbClr val="002060"/>
                    </a:solidFill>
                    <a:ln w="15875">
                      <a:noFill/>
                      <a:prstDash val="dash"/>
                    </a:ln>
                  </c:spPr>
                  <c:extLst>
                    <c:ext xmlns:c16="http://schemas.microsoft.com/office/drawing/2014/chart" uri="{C3380CC4-5D6E-409C-BE32-E72D297353CC}">
                      <c16:uniqueId val="{00000006-F48A-43E2-AFEE-3366920FC95F}"/>
                    </c:ext>
                  </c:extLst>
                </c:dPt>
                <c:cat>
                  <c:strRef>
                    <c:extLst>
                      <c:ext uri="{02D57815-91ED-43cb-92C2-25804820EDAC}">
                        <c15:formulaRef>
                          <c15:sqref>Sheet1!$A$2:$A$15</c15:sqref>
                        </c15:formulaRef>
                      </c:ext>
                    </c:extLst>
                    <c:strCache>
                      <c:ptCount val="13"/>
                      <c:pt idx="0">
                        <c:v>2012</c:v>
                      </c:pt>
                      <c:pt idx="1">
                        <c:v>2013</c:v>
                      </c:pt>
                      <c:pt idx="2">
                        <c:v>2014</c:v>
                      </c:pt>
                      <c:pt idx="3">
                        <c:v>2015</c:v>
                      </c:pt>
                      <c:pt idx="4">
                        <c:v>2016</c:v>
                      </c:pt>
                      <c:pt idx="5">
                        <c:v>2017</c:v>
                      </c:pt>
                      <c:pt idx="6">
                        <c:v>2018</c:v>
                      </c:pt>
                      <c:pt idx="7">
                        <c:v>2019</c:v>
                      </c:pt>
                      <c:pt idx="8">
                        <c:v>2020*</c:v>
                      </c:pt>
                      <c:pt idx="9">
                        <c:v>2021</c:v>
                      </c:pt>
                      <c:pt idx="10">
                        <c:v>2022</c:v>
                      </c:pt>
                      <c:pt idx="11">
                        <c:v>2023</c:v>
                      </c:pt>
                      <c:pt idx="12">
                        <c:v>2024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Sheet1!$A$2:$A$15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2012</c:v>
                      </c:pt>
                      <c:pt idx="1">
                        <c:v>2013</c:v>
                      </c:pt>
                      <c:pt idx="2">
                        <c:v>2014</c:v>
                      </c:pt>
                      <c:pt idx="3">
                        <c:v>2015</c:v>
                      </c:pt>
                      <c:pt idx="4">
                        <c:v>2016</c:v>
                      </c:pt>
                      <c:pt idx="5">
                        <c:v>2017</c:v>
                      </c:pt>
                      <c:pt idx="6">
                        <c:v>2018</c:v>
                      </c:pt>
                      <c:pt idx="7">
                        <c:v>2019</c:v>
                      </c:pt>
                      <c:pt idx="8">
                        <c:v>0</c:v>
                      </c:pt>
                      <c:pt idx="9">
                        <c:v>2021</c:v>
                      </c:pt>
                      <c:pt idx="10">
                        <c:v>2022</c:v>
                      </c:pt>
                      <c:pt idx="11">
                        <c:v>2023</c:v>
                      </c:pt>
                      <c:pt idx="12">
                        <c:v>2024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9-8A05-48B1-B6E0-7545DCFDE5BA}"/>
                  </c:ext>
                </c:extLst>
              </c15:ser>
            </c15:filteredBarSeries>
          </c:ext>
        </c:extLst>
      </c:barChart>
      <c:catAx>
        <c:axId val="557864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r>
                  <a:rPr lang="en-US">
                    <a:solidFill>
                      <a:schemeClr val="tx1"/>
                    </a:solidFill>
                  </a:rPr>
                  <a:t>Birth Year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 rot="-2040000"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55792768"/>
        <c:crosses val="autoZero"/>
        <c:auto val="1"/>
        <c:lblAlgn val="ctr"/>
        <c:lblOffset val="100"/>
        <c:noMultiLvlLbl val="0"/>
      </c:catAx>
      <c:valAx>
        <c:axId val="5579276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r>
                  <a:rPr lang="en-US">
                    <a:solidFill>
                      <a:schemeClr val="tx1"/>
                    </a:solidFill>
                  </a:rPr>
                  <a:t>Cases Reported</a:t>
                </a:r>
              </a:p>
            </c:rich>
          </c:tx>
          <c:layout>
            <c:manualLayout>
              <c:xMode val="edge"/>
              <c:yMode val="edge"/>
              <c:x val="9.2592592592592587E-3"/>
              <c:y val="0.29941098796372295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crossAx val="5578649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20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03223157405366"/>
          <c:y val="7.9218524947372304E-2"/>
          <c:w val="0.87566607460035528"/>
          <c:h val="0.734454342235812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A-B9B4-4C27-AD86-34F3B694D3B3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9B4-4C27-AD86-34F3B694D3B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9B4-4C27-AD86-34F3B694D3B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9B4-4C27-AD86-34F3B694D3B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9B4-4C27-AD86-34F3B694D3B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B9B4-4C27-AD86-34F3B694D3B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B9B4-4C27-AD86-34F3B694D3B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B9B4-4C27-AD86-34F3B694D3B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B9B4-4C27-AD86-34F3B694D3B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B9B4-4C27-AD86-34F3B694D3B3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B9B4-4C27-AD86-34F3B694D3B3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B9B4-4C27-AD86-34F3B694D3B3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B9B4-4C27-AD86-34F3B694D3B3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B9B4-4C27-AD86-34F3B694D3B3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B9B4-4C27-AD86-34F3B694D3B3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B9B4-4C27-AD86-34F3B694D3B3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B9B4-4C27-AD86-34F3B694D3B3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B9B4-4C27-AD86-34F3B694D3B3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B9B4-4C27-AD86-34F3B694D3B3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B9B4-4C27-AD86-34F3B694D3B3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B9B4-4C27-AD86-34F3B694D3B3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9D3-459F-8C8B-512F533D1301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042-4BB6-B53A-C237BF2FE1A8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25D-43B4-ACFE-39DFD769109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i="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Sheet1!$B$1:$Y$1</c:f>
              <c:strCach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2020*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strCache>
            </c:strRef>
          </c:cat>
          <c:val>
            <c:numRef>
              <c:f>Sheet1!$B$2:$Y$2</c:f>
              <c:numCache>
                <c:formatCode>0.0%</c:formatCode>
                <c:ptCount val="24"/>
                <c:pt idx="0">
                  <c:v>7.7393075356415472E-2</c:v>
                </c:pt>
                <c:pt idx="1">
                  <c:v>9.4155844155844159E-2</c:v>
                </c:pt>
                <c:pt idx="2">
                  <c:v>0.19521912350597609</c:v>
                </c:pt>
                <c:pt idx="3">
                  <c:v>0.24584717607973422</c:v>
                </c:pt>
                <c:pt idx="4">
                  <c:v>0.2949438202247191</c:v>
                </c:pt>
                <c:pt idx="5">
                  <c:v>0.32451923076923078</c:v>
                </c:pt>
                <c:pt idx="6">
                  <c:v>0.37681159420289856</c:v>
                </c:pt>
                <c:pt idx="7">
                  <c:v>0.42165898617511521</c:v>
                </c:pt>
                <c:pt idx="8">
                  <c:v>0.41087613293051362</c:v>
                </c:pt>
                <c:pt idx="9">
                  <c:v>0.44714038128249567</c:v>
                </c:pt>
                <c:pt idx="10">
                  <c:v>0.48275862068965519</c:v>
                </c:pt>
                <c:pt idx="11">
                  <c:v>0.48490945674044267</c:v>
                </c:pt>
                <c:pt idx="12">
                  <c:v>0.46101694915254238</c:v>
                </c:pt>
                <c:pt idx="13">
                  <c:v>0.48973305954825463</c:v>
                </c:pt>
                <c:pt idx="14">
                  <c:v>0.49517490952955368</c:v>
                </c:pt>
                <c:pt idx="15">
                  <c:v>0.50857843137254899</c:v>
                </c:pt>
                <c:pt idx="16">
                  <c:v>0.45176752546434989</c:v>
                </c:pt>
                <c:pt idx="17">
                  <c:v>0.48503740648379051</c:v>
                </c:pt>
                <c:pt idx="18">
                  <c:v>0.48385269121813029</c:v>
                </c:pt>
                <c:pt idx="19">
                  <c:v>0.375</c:v>
                </c:pt>
                <c:pt idx="20">
                  <c:v>0.39400000000000002</c:v>
                </c:pt>
                <c:pt idx="21" formatCode="0.00%">
                  <c:v>0.35299999999999998</c:v>
                </c:pt>
                <c:pt idx="22" formatCode="0.00%">
                  <c:v>0.36099999999999999</c:v>
                </c:pt>
                <c:pt idx="23">
                  <c:v>0.36799999999999999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9C-461F-BC35-9D448005102C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8346-4BCB-8474-B8E83DA36357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346-4BCB-8474-B8E83DA3635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346-4BCB-8474-B8E83DA3635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346-4BCB-8474-B8E83DA3635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346-4BCB-8474-B8E83DA3635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346-4BCB-8474-B8E83DA3635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>
                  <c15:layout>
                    <c:manualLayout>
                      <c:w val="5.1432432084124909E-2"/>
                      <c:h val="4.599507994838750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8346-4BCB-8474-B8E83DA3635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346-4BCB-8474-B8E83DA3635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346-4BCB-8474-B8E83DA36357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346-4BCB-8474-B8E83DA36357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346-4BCB-8474-B8E83DA36357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346-4BCB-8474-B8E83DA36357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346-4BCB-8474-B8E83DA36357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346-4BCB-8474-B8E83DA36357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346-4BCB-8474-B8E83DA36357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346-4BCB-8474-B8E83DA36357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346-4BCB-8474-B8E83DA36357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346-4BCB-8474-B8E83DA36357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346-4BCB-8474-B8E83DA36357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346-4BCB-8474-B8E83DA36357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346-4BCB-8474-B8E83DA36357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346-4BCB-8474-B8E83DA36357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8346-4BCB-8474-B8E83DA36357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8346-4BCB-8474-B8E83DA36357}"/>
                </c:ext>
              </c:extLst>
            </c:dLbl>
            <c:dLbl>
              <c:idx val="23"/>
              <c:layout>
                <c:manualLayout>
                  <c:x val="9.2643228011032568E-3"/>
                  <c:y val="-1.245210352306286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5D-43B4-ACFE-39DFD769109A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Sheet1!$B$1:$Y$1</c:f>
              <c:strCach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2020*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strCache>
            </c:strRef>
          </c:cat>
          <c:val>
            <c:numRef>
              <c:f>Sheet1!$B$3:$Y$3</c:f>
              <c:numCache>
                <c:formatCode>0.0%</c:formatCode>
                <c:ptCount val="24"/>
                <c:pt idx="0">
                  <c:v>4.8426150121065374E-2</c:v>
                </c:pt>
                <c:pt idx="1">
                  <c:v>2.766798418972332E-2</c:v>
                </c:pt>
                <c:pt idx="2">
                  <c:v>4.8192771084337352E-2</c:v>
                </c:pt>
                <c:pt idx="3">
                  <c:v>5.3435114503816793E-2</c:v>
                </c:pt>
                <c:pt idx="4">
                  <c:v>4.9382716049382713E-2</c:v>
                </c:pt>
                <c:pt idx="5">
                  <c:v>5.0955414012738856E-2</c:v>
                </c:pt>
                <c:pt idx="6">
                  <c:v>8.5714285714285715E-2</c:v>
                </c:pt>
                <c:pt idx="7">
                  <c:v>3.5398230088495575E-2</c:v>
                </c:pt>
                <c:pt idx="8">
                  <c:v>7.7294685990338161E-2</c:v>
                </c:pt>
                <c:pt idx="9">
                  <c:v>3.3333333333333333E-2</c:v>
                </c:pt>
                <c:pt idx="10">
                  <c:v>3.4090909090909088E-2</c:v>
                </c:pt>
                <c:pt idx="11">
                  <c:v>2.9850746268656716E-2</c:v>
                </c:pt>
                <c:pt idx="12">
                  <c:v>2.1052631578947368E-2</c:v>
                </c:pt>
                <c:pt idx="13">
                  <c:v>5.1470588235294115E-2</c:v>
                </c:pt>
                <c:pt idx="14">
                  <c:v>3.6199095022624438E-2</c:v>
                </c:pt>
                <c:pt idx="15">
                  <c:v>6.6420664206642069E-2</c:v>
                </c:pt>
                <c:pt idx="16">
                  <c:v>4.3999999999999997E-2</c:v>
                </c:pt>
                <c:pt idx="17">
                  <c:v>5.1612903225806452E-2</c:v>
                </c:pt>
                <c:pt idx="18">
                  <c:v>5.113636363636364E-2</c:v>
                </c:pt>
                <c:pt idx="19">
                  <c:v>5.3999999999999999E-2</c:v>
                </c:pt>
                <c:pt idx="20">
                  <c:v>3.5000000000000003E-2</c:v>
                </c:pt>
                <c:pt idx="21" formatCode="0.00%">
                  <c:v>4.2000000000000003E-2</c:v>
                </c:pt>
                <c:pt idx="22" formatCode="0.00%">
                  <c:v>3.7999999999999999E-2</c:v>
                </c:pt>
                <c:pt idx="23" formatCode="0.00%">
                  <c:v>3.1E-2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5D-43B4-ACFE-39DFD769109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6078336"/>
        <c:axId val="56080256"/>
      </c:barChart>
      <c:catAx>
        <c:axId val="560783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 dirty="0"/>
                  <a:t>Year at Diagnosis</a:t>
                </a:r>
              </a:p>
            </c:rich>
          </c:tx>
          <c:layout>
            <c:manualLayout>
              <c:xMode val="edge"/>
              <c:yMode val="edge"/>
              <c:x val="0.43456269112095514"/>
              <c:y val="0.91826743620454054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3169">
            <a:solidFill>
              <a:srgbClr val="000000"/>
            </a:solidFill>
            <a:prstDash val="solid"/>
          </a:ln>
        </c:spPr>
        <c:txPr>
          <a:bodyPr rot="-2040000" vert="horz"/>
          <a:lstStyle/>
          <a:p>
            <a:pPr>
              <a:defRPr sz="1200" b="0"/>
            </a:pPr>
            <a:endParaRPr lang="en-US"/>
          </a:p>
        </c:txPr>
        <c:crossAx val="56080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6080256"/>
        <c:scaling>
          <c:orientation val="minMax"/>
          <c:max val="1"/>
        </c:scaling>
        <c:delete val="0"/>
        <c:axPos val="l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/>
                  <a:t>Percent  of people with syphilis who</a:t>
                </a:r>
                <a:r>
                  <a:rPr lang="en-US" sz="1400" baseline="0" dirty="0"/>
                  <a:t> also have </a:t>
                </a:r>
                <a:r>
                  <a:rPr lang="en-US" sz="1400" dirty="0"/>
                  <a:t>HIV</a:t>
                </a:r>
              </a:p>
            </c:rich>
          </c:tx>
          <c:layout>
            <c:manualLayout>
              <c:xMode val="edge"/>
              <c:yMode val="edge"/>
              <c:x val="1.5015015015015015E-3"/>
              <c:y val="0.10302737250199324"/>
            </c:manualLayout>
          </c:layout>
          <c:overlay val="0"/>
          <c:spPr>
            <a:noFill/>
            <a:ln w="25355">
              <a:noFill/>
            </a:ln>
          </c:spPr>
        </c:title>
        <c:numFmt formatCode="0%" sourceLinked="0"/>
        <c:majorTickMark val="none"/>
        <c:minorTickMark val="none"/>
        <c:tickLblPos val="nextTo"/>
        <c:spPr>
          <a:ln w="316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0"/>
            </a:pPr>
            <a:endParaRPr lang="en-US"/>
          </a:p>
        </c:txPr>
        <c:crossAx val="56078336"/>
        <c:crosses val="autoZero"/>
        <c:crossBetween val="between"/>
        <c:majorUnit val="0.2"/>
      </c:valAx>
      <c:spPr>
        <a:noFill/>
        <a:ln w="12678">
          <a:noFill/>
          <a:prstDash val="solid"/>
        </a:ln>
      </c:spPr>
    </c:plotArea>
    <c:legend>
      <c:legendPos val="t"/>
      <c:overlay val="0"/>
      <c:spPr>
        <a:noFill/>
        <a:ln w="3169">
          <a:noFill/>
          <a:prstDash val="solid"/>
        </a:ln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noFill/>
    <a:ln w="12678">
      <a:noFill/>
      <a:prstDash val="solid"/>
    </a:ln>
  </c:spPr>
  <c:txPr>
    <a:bodyPr/>
    <a:lstStyle/>
    <a:p>
      <a:pPr>
        <a:defRPr sz="1198" b="1" i="0" u="none" strike="noStrike" baseline="0">
          <a:solidFill>
            <a:srgbClr val="000000"/>
          </a:solidFill>
          <a:latin typeface="Arial" panose="020B0604020202020204" pitchFamily="34" charset="0"/>
          <a:ea typeface="Arial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5982-4B9A-B42C-B8BF8717CBF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5982-4B9A-B42C-B8BF8717CBF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5982-4B9A-B42C-B8BF8717CBF9}"/>
                </c:ext>
              </c:extLst>
            </c:dLbl>
            <c:dLbl>
              <c:idx val="4"/>
              <c:layout>
                <c:manualLayout>
                  <c:x val="7.1320095660384775E-2"/>
                  <c:y val="-1.39646805738757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455-493D-B783-34BD5CF0A1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  <c:extLst/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7.0000000000000001E-3</c:v>
                </c:pt>
                <c:pt idx="1">
                  <c:v>1.0999999999999999E-2</c:v>
                </c:pt>
                <c:pt idx="2">
                  <c:v>6.0000000000000001E-3</c:v>
                </c:pt>
                <c:pt idx="3">
                  <c:v>7.0000000000000001E-3</c:v>
                </c:pt>
                <c:pt idx="4">
                  <c:v>8.0000000000000002E-3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5982-4B9A-B42C-B8BF8717CBF9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Black/African American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5982-4B9A-B42C-B8BF8717CBF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5982-4B9A-B42C-B8BF8717CBF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5982-4B9A-B42C-B8BF8717CBF9}"/>
                </c:ext>
              </c:extLst>
            </c:dLbl>
            <c:dLbl>
              <c:idx val="4"/>
              <c:layout>
                <c:manualLayout>
                  <c:x val="6.7923900628937758E-2"/>
                  <c:y val="-1.0240647453342336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455-493D-B783-34BD5CF0A1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  <c:extLst/>
            </c:strRef>
          </c:cat>
          <c:val>
            <c:numRef>
              <c:f>Sheet1!$D$2:$D$6</c:f>
              <c:numCache>
                <c:formatCode>0.0%</c:formatCode>
                <c:ptCount val="5"/>
                <c:pt idx="0">
                  <c:v>0.69399999999999995</c:v>
                </c:pt>
                <c:pt idx="1">
                  <c:v>0.68899999999999995</c:v>
                </c:pt>
                <c:pt idx="2">
                  <c:v>0.67600000000000005</c:v>
                </c:pt>
                <c:pt idx="3">
                  <c:v>0.64200000000000002</c:v>
                </c:pt>
                <c:pt idx="4">
                  <c:v>0.61199999999999999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5982-4B9A-B42C-B8BF8717CBF9}"/>
            </c:ext>
          </c:extLst>
        </c:ser>
        <c:ser>
          <c:idx val="1"/>
          <c:order val="2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5982-4B9A-B42C-B8BF8717CBF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5982-4B9A-B42C-B8BF8717CBF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5982-4B9A-B42C-B8BF8717CBF9}"/>
                </c:ext>
              </c:extLst>
            </c:dLbl>
            <c:dLbl>
              <c:idx val="4"/>
              <c:layout>
                <c:manualLayout>
                  <c:x val="7.1320095660384775E-2"/>
                  <c:y val="2.79293611477515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455-493D-B783-34BD5CF0A1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  <c:extLst/>
            </c:strRef>
          </c:cat>
          <c:val>
            <c:numRef>
              <c:f>Sheet1!$C$2:$C$6</c:f>
              <c:numCache>
                <c:formatCode>0.0%</c:formatCode>
                <c:ptCount val="5"/>
                <c:pt idx="0">
                  <c:v>3.0000000000000001E-3</c:v>
                </c:pt>
                <c:pt idx="1">
                  <c:v>4.0000000000000001E-3</c:v>
                </c:pt>
                <c:pt idx="2">
                  <c:v>2E-3</c:v>
                </c:pt>
                <c:pt idx="3">
                  <c:v>7.0000000000000001E-3</c:v>
                </c:pt>
                <c:pt idx="4">
                  <c:v>7.0000000000000001E-3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5982-4B9A-B42C-B8BF8717CBF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White/Caucasian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982-4B9A-B42C-B8BF8717CBF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982-4B9A-B42C-B8BF8717CBF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5982-4B9A-B42C-B8BF8717CBF9}"/>
                </c:ext>
              </c:extLst>
            </c:dLbl>
            <c:dLbl>
              <c:idx val="4"/>
              <c:layout>
                <c:manualLayout>
                  <c:x val="6.7923900628937758E-2"/>
                  <c:y val="-2.79293611477515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455-493D-B783-34BD5CF0A1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  <c:extLst/>
            </c:strRef>
          </c:cat>
          <c:val>
            <c:numRef>
              <c:f>Sheet1!$E$2:$E$6</c:f>
              <c:numCache>
                <c:formatCode>0.0%</c:formatCode>
                <c:ptCount val="5"/>
                <c:pt idx="0">
                  <c:v>0.23499999999999999</c:v>
                </c:pt>
                <c:pt idx="1">
                  <c:v>0.216</c:v>
                </c:pt>
                <c:pt idx="2">
                  <c:v>0.21099999999999999</c:v>
                </c:pt>
                <c:pt idx="3">
                  <c:v>0.246</c:v>
                </c:pt>
                <c:pt idx="4">
                  <c:v>0.26300000000000001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5982-4B9A-B42C-B8BF8717CBF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Multiple Races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1C0-4697-9355-FAA49A12522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1C0-4697-9355-FAA49A12522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1C0-4697-9355-FAA49A125225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58C-4848-B738-0226FD078A79}"/>
                </c:ext>
              </c:extLst>
            </c:dLbl>
            <c:dLbl>
              <c:idx val="4"/>
              <c:layout>
                <c:manualLayout>
                  <c:x val="6.4527705597490992E-2"/>
                  <c:y val="-2.792936114775159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455-493D-B783-34BD5CF0A1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  <c:extLst/>
            </c:strRef>
          </c:cat>
          <c:val>
            <c:numRef>
              <c:f>Sheet1!$F$2:$F$6</c:f>
              <c:numCache>
                <c:formatCode>0.0%</c:formatCode>
                <c:ptCount val="5"/>
                <c:pt idx="0">
                  <c:v>5.8999999999999997E-2</c:v>
                </c:pt>
                <c:pt idx="1">
                  <c:v>8.1000000000000003E-2</c:v>
                </c:pt>
                <c:pt idx="2">
                  <c:v>0.10299999999999999</c:v>
                </c:pt>
                <c:pt idx="3">
                  <c:v>9.1999999999999998E-2</c:v>
                </c:pt>
                <c:pt idx="4">
                  <c:v>0.108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5982-4B9A-B42C-B8BF8717CBF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Unknown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82-4B9A-B42C-B8BF8717CBF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82-4B9A-B42C-B8BF8717CBF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5982-4B9A-B42C-B8BF8717CBF9}"/>
                </c:ext>
              </c:extLst>
            </c:dLbl>
            <c:dLbl>
              <c:idx val="4"/>
              <c:layout>
                <c:manualLayout>
                  <c:x val="6.9621998144661204E-2"/>
                  <c:y val="-1.955055280342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455-493D-B783-34BD5CF0A1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  <c:extLst/>
            </c:strRef>
          </c:cat>
          <c:val>
            <c:numRef>
              <c:f>Sheet1!$G$2:$G$6</c:f>
              <c:numCache>
                <c:formatCode>0.0%</c:formatCode>
                <c:ptCount val="5"/>
                <c:pt idx="0">
                  <c:v>3.0000000000000001E-3</c:v>
                </c:pt>
                <c:pt idx="1">
                  <c:v>0</c:v>
                </c:pt>
                <c:pt idx="2">
                  <c:v>3.0000000000000001E-3</c:v>
                </c:pt>
                <c:pt idx="3">
                  <c:v>6.0000000000000001E-3</c:v>
                </c:pt>
                <c:pt idx="4">
                  <c:v>3.0000000000000001E-3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5982-4B9A-B42C-B8BF8717CBF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514274879"/>
        <c:axId val="1479247375"/>
      </c:barChart>
      <c:catAx>
        <c:axId val="15142748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Year of Diagnosis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9247375"/>
        <c:crosses val="autoZero"/>
        <c:auto val="1"/>
        <c:lblAlgn val="ctr"/>
        <c:lblOffset val="100"/>
        <c:noMultiLvlLbl val="0"/>
      </c:catAx>
      <c:valAx>
        <c:axId val="1479247375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0" baseline="0" dirty="0">
                    <a:solidFill>
                      <a:schemeClr val="tx1"/>
                    </a:solidFill>
                    <a:effectLst/>
                  </a:rPr>
                  <a:t>Percent  of Syphilis Cases Co-Infected with HIV</a:t>
                </a:r>
                <a:endParaRPr lang="en-US" sz="1200" dirty="0">
                  <a:solidFill>
                    <a:schemeClr val="tx1"/>
                  </a:solidFill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4274879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Hispanic/Latine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21E-4425-85E0-F90E000DDF1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21E-4425-85E0-F90E000DDF1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21E-4425-85E0-F90E000DDF1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21E-4425-85E0-F90E000DDF10}"/>
                </c:ext>
              </c:extLst>
            </c:dLbl>
            <c:dLbl>
              <c:idx val="4"/>
              <c:layout>
                <c:manualLayout>
                  <c:x val="6.159551656996734E-2"/>
                  <c:y val="-5.790560884214193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21E-4425-85E0-F90E000DDF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Sheet1!$A$3:$A$7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Sheet1!$B$3:$B$7</c:f>
              <c:numCache>
                <c:formatCode>0.0%</c:formatCode>
                <c:ptCount val="5"/>
                <c:pt idx="0">
                  <c:v>0.08</c:v>
                </c:pt>
                <c:pt idx="1">
                  <c:v>9.0999999999999998E-2</c:v>
                </c:pt>
                <c:pt idx="2">
                  <c:v>8.2000000000000003E-2</c:v>
                </c:pt>
                <c:pt idx="3">
                  <c:v>8.8999999999999996E-2</c:v>
                </c:pt>
                <c:pt idx="4">
                  <c:v>0.13400000000000001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1E-4425-85E0-F90E000DDF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Non-Hispanic/Non-Latine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1E-4425-85E0-F90E000DDF1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21E-4425-85E0-F90E000DDF1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21E-4425-85E0-F90E000DDF1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21E-4425-85E0-F90E000DDF10}"/>
                </c:ext>
              </c:extLst>
            </c:dLbl>
            <c:dLbl>
              <c:idx val="4"/>
              <c:layout>
                <c:manualLayout>
                  <c:x val="6.8254491334288014E-2"/>
                  <c:y val="1.158112176842817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21E-4425-85E0-F90E000DDF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Sheet1!$A$3:$A$7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Sheet1!$C$3:$C$7</c:f>
              <c:numCache>
                <c:formatCode>0.0%</c:formatCode>
                <c:ptCount val="5"/>
                <c:pt idx="0">
                  <c:v>0.89100000000000001</c:v>
                </c:pt>
                <c:pt idx="1">
                  <c:v>0.88600000000000001</c:v>
                </c:pt>
                <c:pt idx="2">
                  <c:v>0.89100000000000001</c:v>
                </c:pt>
                <c:pt idx="3">
                  <c:v>0.88</c:v>
                </c:pt>
                <c:pt idx="4">
                  <c:v>0.85599999999999998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1E-4425-85E0-F90E000DDF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Unknown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21E-4425-85E0-F90E000DDF1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21E-4425-85E0-F90E000DDF1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21E-4425-85E0-F90E000DDF1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21E-4425-85E0-F90E000DDF10}"/>
                </c:ext>
              </c:extLst>
            </c:dLbl>
            <c:dLbl>
              <c:idx val="4"/>
              <c:layout>
                <c:manualLayout>
                  <c:x val="6.4925003952127733E-2"/>
                  <c:y val="-3.184808486317748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21E-4425-85E0-F90E000DDF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Sheet1!$A$3:$A$7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Sheet1!$D$3:$D$7</c:f>
              <c:numCache>
                <c:formatCode>0.0%</c:formatCode>
                <c:ptCount val="5"/>
                <c:pt idx="0">
                  <c:v>2.8000000000000001E-2</c:v>
                </c:pt>
                <c:pt idx="1">
                  <c:v>2.1999999999999999E-2</c:v>
                </c:pt>
                <c:pt idx="2">
                  <c:v>2.7E-2</c:v>
                </c:pt>
                <c:pt idx="3">
                  <c:v>3.1E-2</c:v>
                </c:pt>
                <c:pt idx="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1E-4425-85E0-F90E000DDF1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682279903"/>
        <c:axId val="1479255055"/>
      </c:barChart>
      <c:catAx>
        <c:axId val="168227990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Year of Diagnosis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9255055"/>
        <c:crosses val="autoZero"/>
        <c:auto val="1"/>
        <c:lblAlgn val="ctr"/>
        <c:lblOffset val="100"/>
        <c:noMultiLvlLbl val="0"/>
      </c:catAx>
      <c:valAx>
        <c:axId val="1479255055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0" baseline="0" dirty="0">
                    <a:solidFill>
                      <a:schemeClr val="tx1"/>
                    </a:solidFill>
                    <a:effectLst/>
                  </a:rPr>
                  <a:t>Percent  of Syphilis Cases Co-Infected with HIV</a:t>
                </a:r>
                <a:endParaRPr lang="en-US" sz="1200" dirty="0">
                  <a:solidFill>
                    <a:schemeClr val="tx1"/>
                  </a:solidFill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2279903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8779598876903847E-2"/>
          <c:y val="0.10433850649652794"/>
          <c:w val="0.87646446971906278"/>
          <c:h val="0.7233393202728347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Early Syphilis^</c:v>
                </c:pt>
              </c:strCache>
            </c:strRef>
          </c:tx>
          <c:spPr>
            <a:ln w="57150">
              <a:solidFill>
                <a:srgbClr val="7F9E3F"/>
              </a:solidFill>
              <a:prstDash val="solid"/>
            </a:ln>
          </c:spPr>
          <c:marker>
            <c:symbol val="none"/>
          </c:marker>
          <c:dPt>
            <c:idx val="15"/>
            <c:bubble3D val="0"/>
            <c:extLst>
              <c:ext xmlns:c16="http://schemas.microsoft.com/office/drawing/2014/chart" uri="{C3380CC4-5D6E-409C-BE32-E72D297353CC}">
                <c16:uniqueId val="{00000011-B35D-4467-8781-6942C68E533F}"/>
              </c:ext>
            </c:extLst>
          </c:dPt>
          <c:dPt>
            <c:idx val="19"/>
            <c:bubble3D val="0"/>
            <c:extLst>
              <c:ext xmlns:c16="http://schemas.microsoft.com/office/drawing/2014/chart" uri="{C3380CC4-5D6E-409C-BE32-E72D297353CC}">
                <c16:uniqueId val="{00000005-5166-4F75-A5D8-1DE924CBC08C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35D-4467-8781-6942C68E533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5D-4467-8781-6942C68E533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35D-4467-8781-6942C68E533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5D-4467-8781-6942C68E533F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35D-4467-8781-6942C68E533F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35D-4467-8781-6942C68E533F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35D-4467-8781-6942C68E533F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35D-4467-8781-6942C68E533F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35D-4467-8781-6942C68E533F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35D-4467-8781-6942C68E533F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35D-4467-8781-6942C68E533F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35D-4467-8781-6942C68E533F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35D-4467-8781-6942C68E533F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35D-4467-8781-6942C68E533F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35D-4467-8781-6942C68E533F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35D-4467-8781-6942C68E533F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35D-4467-8781-6942C68E533F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35D-4467-8781-6942C68E533F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F86-4BF7-8FC5-0E86ACD6FAB6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166-4F75-A5D8-1DE924CBC08C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786-43AE-99A0-149B30897D06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786-43AE-99A0-149B30897D06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75E-4DC6-9944-B164956D3CE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i="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Sheet1!$A$2:$A$25</c:f>
              <c:strCach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2020*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strCache>
            </c:strRef>
          </c:cat>
          <c:val>
            <c:numRef>
              <c:f>Sheet1!$B$2:$B$25</c:f>
              <c:numCache>
                <c:formatCode>General</c:formatCode>
                <c:ptCount val="24"/>
                <c:pt idx="0">
                  <c:v>11</c:v>
                </c:pt>
                <c:pt idx="1">
                  <c:v>6.7</c:v>
                </c:pt>
                <c:pt idx="2">
                  <c:v>5</c:v>
                </c:pt>
                <c:pt idx="3">
                  <c:v>5.0999999999999996</c:v>
                </c:pt>
                <c:pt idx="4">
                  <c:v>6</c:v>
                </c:pt>
                <c:pt idx="5">
                  <c:v>6.5</c:v>
                </c:pt>
                <c:pt idx="6">
                  <c:v>6.1</c:v>
                </c:pt>
                <c:pt idx="7">
                  <c:v>5.9</c:v>
                </c:pt>
                <c:pt idx="8">
                  <c:v>9.3000000000000007</c:v>
                </c:pt>
                <c:pt idx="9">
                  <c:v>7.3</c:v>
                </c:pt>
                <c:pt idx="10">
                  <c:v>7.2</c:v>
                </c:pt>
                <c:pt idx="11">
                  <c:v>5.8</c:v>
                </c:pt>
                <c:pt idx="12">
                  <c:v>7</c:v>
                </c:pt>
                <c:pt idx="13">
                  <c:v>11.2</c:v>
                </c:pt>
                <c:pt idx="14">
                  <c:v>18.7</c:v>
                </c:pt>
                <c:pt idx="15" formatCode="0.0">
                  <c:v>18.7</c:v>
                </c:pt>
                <c:pt idx="16">
                  <c:v>18.399999999999999</c:v>
                </c:pt>
                <c:pt idx="17">
                  <c:v>18.3</c:v>
                </c:pt>
                <c:pt idx="18">
                  <c:v>20.100000000000001</c:v>
                </c:pt>
                <c:pt idx="19">
                  <c:v>22.4</c:v>
                </c:pt>
                <c:pt idx="20">
                  <c:v>30</c:v>
                </c:pt>
                <c:pt idx="21">
                  <c:v>38.6</c:v>
                </c:pt>
                <c:pt idx="22">
                  <c:v>35.6</c:v>
                </c:pt>
                <c:pt idx="23">
                  <c:v>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B35D-4467-8781-6942C68E533F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Primary and Secondary</c:v>
                </c:pt>
              </c:strCache>
            </c:strRef>
          </c:tx>
          <c:spPr>
            <a:ln w="57150">
              <a:solidFill>
                <a:srgbClr val="0070C0"/>
              </a:solidFill>
              <a:prstDash val="solid"/>
            </a:ln>
          </c:spPr>
          <c:marker>
            <c:symbol val="none"/>
          </c:marker>
          <c:dPt>
            <c:idx val="15"/>
            <c:bubble3D val="0"/>
            <c:extLst>
              <c:ext xmlns:c16="http://schemas.microsoft.com/office/drawing/2014/chart" uri="{C3380CC4-5D6E-409C-BE32-E72D297353CC}">
                <c16:uniqueId val="{00000024-B35D-4467-8781-6942C68E533F}"/>
              </c:ext>
            </c:extLst>
          </c:dPt>
          <c:dPt>
            <c:idx val="19"/>
            <c:bubble3D val="0"/>
            <c:extLst>
              <c:ext xmlns:c16="http://schemas.microsoft.com/office/drawing/2014/chart" uri="{C3380CC4-5D6E-409C-BE32-E72D297353CC}">
                <c16:uniqueId val="{00000004-5166-4F75-A5D8-1DE924CBC08C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35D-4467-8781-6942C68E533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B35D-4467-8781-6942C68E533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B35D-4467-8781-6942C68E533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B35D-4467-8781-6942C68E533F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B35D-4467-8781-6942C68E533F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B35D-4467-8781-6942C68E533F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B35D-4467-8781-6942C68E533F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B35D-4467-8781-6942C68E533F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B35D-4467-8781-6942C68E533F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B35D-4467-8781-6942C68E533F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B35D-4467-8781-6942C68E533F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B35D-4467-8781-6942C68E533F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B35D-4467-8781-6942C68E533F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B35D-4467-8781-6942C68E533F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B35D-4467-8781-6942C68E533F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B35D-4467-8781-6942C68E533F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35D-4467-8781-6942C68E533F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B35D-4467-8781-6942C68E533F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F86-4BF7-8FC5-0E86ACD6FAB6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166-4F75-A5D8-1DE924CBC08C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786-43AE-99A0-149B30897D06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786-43AE-99A0-149B30897D06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75E-4DC6-9944-B164956D3CE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i="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Sheet1!$A$2:$A$25</c:f>
              <c:strCach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2020*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strCache>
            </c:strRef>
          </c:cat>
          <c:val>
            <c:numRef>
              <c:f>Sheet1!$C$2:$C$25</c:f>
              <c:numCache>
                <c:formatCode>General</c:formatCode>
                <c:ptCount val="24"/>
                <c:pt idx="0">
                  <c:v>5.4</c:v>
                </c:pt>
                <c:pt idx="1">
                  <c:v>3</c:v>
                </c:pt>
                <c:pt idx="2">
                  <c:v>1.8</c:v>
                </c:pt>
                <c:pt idx="3">
                  <c:v>2.4</c:v>
                </c:pt>
                <c:pt idx="4">
                  <c:v>3.3</c:v>
                </c:pt>
                <c:pt idx="5">
                  <c:v>3.5</c:v>
                </c:pt>
                <c:pt idx="6">
                  <c:v>3.4</c:v>
                </c:pt>
                <c:pt idx="7">
                  <c:v>3.6</c:v>
                </c:pt>
                <c:pt idx="8">
                  <c:v>5.7</c:v>
                </c:pt>
                <c:pt idx="9">
                  <c:v>4</c:v>
                </c:pt>
                <c:pt idx="10">
                  <c:v>4</c:v>
                </c:pt>
                <c:pt idx="11">
                  <c:v>3.4</c:v>
                </c:pt>
                <c:pt idx="12">
                  <c:v>4.3</c:v>
                </c:pt>
                <c:pt idx="13">
                  <c:v>6.9</c:v>
                </c:pt>
                <c:pt idx="14">
                  <c:v>11.5</c:v>
                </c:pt>
                <c:pt idx="15" formatCode="0.0">
                  <c:v>10.8</c:v>
                </c:pt>
                <c:pt idx="16">
                  <c:v>11</c:v>
                </c:pt>
                <c:pt idx="17">
                  <c:v>10.6</c:v>
                </c:pt>
                <c:pt idx="18">
                  <c:v>10.8</c:v>
                </c:pt>
                <c:pt idx="19">
                  <c:v>12.2</c:v>
                </c:pt>
                <c:pt idx="20">
                  <c:v>17.7</c:v>
                </c:pt>
                <c:pt idx="21">
                  <c:v>22.9</c:v>
                </c:pt>
                <c:pt idx="22">
                  <c:v>19.899999999999999</c:v>
                </c:pt>
                <c:pt idx="23">
                  <c:v>18.600000000000001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6-B35D-4467-8781-6942C68E533F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4584448"/>
        <c:axId val="54586368"/>
      </c:lineChart>
      <c:catAx>
        <c:axId val="545844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Year at Diagnosis</a:t>
                </a:r>
              </a:p>
            </c:rich>
          </c:tx>
          <c:layout>
            <c:manualLayout>
              <c:xMode val="edge"/>
              <c:yMode val="edge"/>
              <c:x val="0.44316151453290559"/>
              <c:y val="0.92891877375047038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3173">
            <a:solidFill>
              <a:schemeClr val="tx1"/>
            </a:solidFill>
            <a:prstDash val="solid"/>
          </a:ln>
        </c:spPr>
        <c:txPr>
          <a:bodyPr rot="-2040000" vert="horz"/>
          <a:lstStyle/>
          <a:p>
            <a:pPr>
              <a:defRPr sz="1200" b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4586368"/>
        <c:crosses val="autoZero"/>
        <c:auto val="1"/>
        <c:lblAlgn val="ctr"/>
        <c:lblOffset val="100"/>
        <c:noMultiLvlLbl val="0"/>
      </c:catAx>
      <c:valAx>
        <c:axId val="54586368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Rate per 100,000 population</a:t>
                </a:r>
              </a:p>
            </c:rich>
          </c:tx>
          <c:layout>
            <c:manualLayout>
              <c:xMode val="edge"/>
              <c:yMode val="edge"/>
              <c:x val="1.2860041800330515E-2"/>
              <c:y val="0.19556081214097418"/>
            </c:manualLayout>
          </c:layout>
          <c:overlay val="0"/>
          <c:spPr>
            <a:noFill/>
            <a:ln w="25380">
              <a:noFill/>
            </a:ln>
          </c:spPr>
        </c:title>
        <c:numFmt formatCode="General" sourceLinked="1"/>
        <c:majorTickMark val="none"/>
        <c:minorTickMark val="none"/>
        <c:tickLblPos val="nextTo"/>
        <c:spPr>
          <a:ln w="3173">
            <a:solidFill>
              <a:sysClr val="windowText" lastClr="000000"/>
            </a:solidFill>
            <a:prstDash val="solid"/>
          </a:ln>
        </c:spPr>
        <c:txPr>
          <a:bodyPr rot="0" vert="horz"/>
          <a:lstStyle/>
          <a:p>
            <a:pPr>
              <a:defRPr sz="1200" b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458444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  <c:spPr>
        <a:noFill/>
        <a:ln w="3173">
          <a:noFill/>
          <a:prstDash val="solid"/>
        </a:ln>
      </c:spPr>
      <c:txPr>
        <a:bodyPr/>
        <a:lstStyle/>
        <a:p>
          <a:pPr>
            <a:defRPr sz="1200" b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Georgia" panose="02040502050405020303" pitchFamily="18" charset="0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60726002999624"/>
          <c:y val="0.10067364350537664"/>
          <c:w val="0.88392845425571809"/>
          <c:h val="0.724757720141012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558ED5"/>
            </a:solidFill>
            <a:ln w="12700">
              <a:noFill/>
              <a:prstDash val="sysDash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Sheet1!$B$1:$L$1</c:f>
              <c:strCache>
                <c:ptCount val="11"/>
                <c:pt idx="0">
                  <c:v>Less than 10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25-29</c:v>
                </c:pt>
                <c:pt idx="5">
                  <c:v>30-34</c:v>
                </c:pt>
                <c:pt idx="6">
                  <c:v>35-39</c:v>
                </c:pt>
                <c:pt idx="7">
                  <c:v>40-44</c:v>
                </c:pt>
                <c:pt idx="8">
                  <c:v>45-54</c:v>
                </c:pt>
                <c:pt idx="9">
                  <c:v>55-64</c:v>
                </c:pt>
                <c:pt idx="10">
                  <c:v>65+</c:v>
                </c:pt>
              </c:strCache>
            </c:strRef>
          </c:cat>
          <c:val>
            <c:numRef>
              <c:f>Sheet1!$B$2:$L$2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65</c:v>
                </c:pt>
                <c:pt idx="3">
                  <c:v>293</c:v>
                </c:pt>
                <c:pt idx="4">
                  <c:v>435</c:v>
                </c:pt>
                <c:pt idx="5">
                  <c:v>524</c:v>
                </c:pt>
                <c:pt idx="6">
                  <c:v>379</c:v>
                </c:pt>
                <c:pt idx="7">
                  <c:v>256</c:v>
                </c:pt>
                <c:pt idx="8">
                  <c:v>339</c:v>
                </c:pt>
                <c:pt idx="9">
                  <c:v>286</c:v>
                </c:pt>
                <c:pt idx="10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AC-4AB9-ADAE-EEC2B640CB7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522358"/>
            </a:solidFill>
            <a:ln w="15875">
              <a:noFill/>
              <a:prstDash val="dash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Sheet1!$B$1:$L$1</c:f>
              <c:strCache>
                <c:ptCount val="11"/>
                <c:pt idx="0">
                  <c:v>Less than 10</c:v>
                </c:pt>
                <c:pt idx="1">
                  <c:v>10-14</c:v>
                </c:pt>
                <c:pt idx="2">
                  <c:v>15-19</c:v>
                </c:pt>
                <c:pt idx="3">
                  <c:v>20-24</c:v>
                </c:pt>
                <c:pt idx="4">
                  <c:v>25-29</c:v>
                </c:pt>
                <c:pt idx="5">
                  <c:v>30-34</c:v>
                </c:pt>
                <c:pt idx="6">
                  <c:v>35-39</c:v>
                </c:pt>
                <c:pt idx="7">
                  <c:v>40-44</c:v>
                </c:pt>
                <c:pt idx="8">
                  <c:v>45-54</c:v>
                </c:pt>
                <c:pt idx="9">
                  <c:v>55-64</c:v>
                </c:pt>
                <c:pt idx="10">
                  <c:v>65+</c:v>
                </c:pt>
              </c:strCache>
            </c:strRef>
          </c:cat>
          <c:val>
            <c:numRef>
              <c:f>Sheet1!$B$3:$L$3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40</c:v>
                </c:pt>
                <c:pt idx="3">
                  <c:v>171</c:v>
                </c:pt>
                <c:pt idx="4">
                  <c:v>192</c:v>
                </c:pt>
                <c:pt idx="5">
                  <c:v>170</c:v>
                </c:pt>
                <c:pt idx="6">
                  <c:v>137</c:v>
                </c:pt>
                <c:pt idx="7">
                  <c:v>87</c:v>
                </c:pt>
                <c:pt idx="8">
                  <c:v>107</c:v>
                </c:pt>
                <c:pt idx="9">
                  <c:v>50</c:v>
                </c:pt>
                <c:pt idx="1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AC-4AB9-ADAE-EEC2B640CB7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6"/>
        <c:axId val="55342208"/>
        <c:axId val="55344128"/>
      </c:barChart>
      <c:catAx>
        <c:axId val="553422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Age at Diagnosis (Year)</a:t>
                </a:r>
              </a:p>
            </c:rich>
          </c:tx>
          <c:layout>
            <c:manualLayout>
              <c:xMode val="edge"/>
              <c:yMode val="edge"/>
              <c:x val="0.44738845144356953"/>
              <c:y val="0.92309926784393714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crossAx val="55344128"/>
        <c:crosses val="autoZero"/>
        <c:auto val="1"/>
        <c:lblAlgn val="ctr"/>
        <c:lblOffset val="100"/>
        <c:noMultiLvlLbl val="0"/>
      </c:catAx>
      <c:valAx>
        <c:axId val="55344128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Number of Cases</a:t>
                </a:r>
              </a:p>
            </c:rich>
          </c:tx>
          <c:layout>
            <c:manualLayout>
              <c:xMode val="edge"/>
              <c:yMode val="edge"/>
              <c:x val="2.1958661417322833E-2"/>
              <c:y val="0.33332327605400636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crossAx val="5534220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200" baseline="0">
          <a:solidFill>
            <a:schemeClr val="bg1">
              <a:lumMod val="1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19F-4FF5-B3C9-9ED907DE4F9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463-4EF3-9817-AFCF26B85AC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A53-434E-9FCE-9CE71059EABA}"/>
                </c:ext>
              </c:extLst>
            </c:dLbl>
            <c:dLbl>
              <c:idx val="4"/>
              <c:layout>
                <c:manualLayout>
                  <c:x val="5.5860054236633781E-2"/>
                  <c:y val="-1.838790030655473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A53-434E-9FCE-9CE71059EA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Sheet1!$B$2:$B$8</c:f>
              <c:numCache>
                <c:formatCode>########0</c:formatCode>
                <c:ptCount val="5"/>
                <c:pt idx="0">
                  <c:v>15</c:v>
                </c:pt>
                <c:pt idx="1">
                  <c:v>31</c:v>
                </c:pt>
                <c:pt idx="2">
                  <c:v>39</c:v>
                </c:pt>
                <c:pt idx="3">
                  <c:v>34</c:v>
                </c:pt>
                <c:pt idx="4" formatCode="General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82-4B9A-B42C-B8BF8717CBF9}"/>
            </c:ext>
          </c:extLst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Black/African American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19F-4FF5-B3C9-9ED907DE4F9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463-4EF3-9817-AFCF26B85AC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A53-434E-9FCE-9CE71059EABA}"/>
                </c:ext>
              </c:extLst>
            </c:dLbl>
            <c:dLbl>
              <c:idx val="4"/>
              <c:layout>
                <c:manualLayout>
                  <c:x val="6.7709156650465341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A53-434E-9FCE-9CE71059EA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Sheet1!$D$2:$D$8</c:f>
              <c:numCache>
                <c:formatCode>########0</c:formatCode>
                <c:ptCount val="5"/>
                <c:pt idx="0">
                  <c:v>1390</c:v>
                </c:pt>
                <c:pt idx="1">
                  <c:v>1832</c:v>
                </c:pt>
                <c:pt idx="2">
                  <c:v>2278</c:v>
                </c:pt>
                <c:pt idx="3">
                  <c:v>2164</c:v>
                </c:pt>
                <c:pt idx="4" formatCode="General">
                  <c:v>2003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82-4B9A-B42C-B8BF8717CBF9}"/>
            </c:ext>
          </c:extLst>
        </c:ser>
        <c:ser>
          <c:idx val="1"/>
          <c:order val="2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19F-4FF5-B3C9-9ED907DE4F9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463-4EF3-9817-AFCF26B85AC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A53-434E-9FCE-9CE71059EABA}"/>
                </c:ext>
              </c:extLst>
            </c:dLbl>
            <c:dLbl>
              <c:idx val="4"/>
              <c:layout>
                <c:manualLayout>
                  <c:x val="5.5860054236633781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A53-434E-9FCE-9CE71059EA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Sheet1!$C$2:$C$8</c:f>
              <c:numCache>
                <c:formatCode>########0</c:formatCode>
                <c:ptCount val="5"/>
                <c:pt idx="0">
                  <c:v>10</c:v>
                </c:pt>
                <c:pt idx="1">
                  <c:v>15</c:v>
                </c:pt>
                <c:pt idx="2">
                  <c:v>36</c:v>
                </c:pt>
                <c:pt idx="3">
                  <c:v>28</c:v>
                </c:pt>
                <c:pt idx="4" formatCode="General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82-4B9A-B42C-B8BF8717CBF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White/Caucasian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19F-4FF5-B3C9-9ED907DE4F9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463-4EF3-9817-AFCF26B85AC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A53-434E-9FCE-9CE71059EABA}"/>
                </c:ext>
              </c:extLst>
            </c:dLbl>
            <c:dLbl>
              <c:idx val="4"/>
              <c:layout>
                <c:manualLayout>
                  <c:x val="6.7709156650465341E-2"/>
                  <c:y val="-1.313421450468188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A53-434E-9FCE-9CE71059EA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Sheet1!$E$2:$E$8</c:f>
              <c:numCache>
                <c:formatCode>########0</c:formatCode>
                <c:ptCount val="5"/>
                <c:pt idx="0">
                  <c:v>754</c:v>
                </c:pt>
                <c:pt idx="1">
                  <c:v>1914</c:v>
                </c:pt>
                <c:pt idx="2">
                  <c:v>1355</c:v>
                </c:pt>
                <c:pt idx="3">
                  <c:v>1270</c:v>
                </c:pt>
                <c:pt idx="4" formatCode="General">
                  <c:v>1233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982-4B9A-B42C-B8BF8717CBF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Multiple Races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19F-4FF5-B3C9-9ED907DE4F9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19F-4FF5-B3C9-9ED907DE4F9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463-4EF3-9817-AFCF26B85AC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A53-434E-9FCE-9CE71059EABA}"/>
                </c:ext>
              </c:extLst>
            </c:dLbl>
            <c:dLbl>
              <c:idx val="4"/>
              <c:layout>
                <c:manualLayout>
                  <c:x val="6.0938240985418807E-2"/>
                  <c:y val="-2.626842900936376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A53-434E-9FCE-9CE71059EA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Sheet1!$F$2:$F$8</c:f>
              <c:numCache>
                <c:formatCode>########0</c:formatCode>
                <c:ptCount val="5"/>
                <c:pt idx="0">
                  <c:v>166</c:v>
                </c:pt>
                <c:pt idx="1">
                  <c:v>271</c:v>
                </c:pt>
                <c:pt idx="2">
                  <c:v>393</c:v>
                </c:pt>
                <c:pt idx="3">
                  <c:v>337</c:v>
                </c:pt>
                <c:pt idx="4" formatCode="General">
                  <c:v>321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982-4B9A-B42C-B8BF8717CBF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Unknown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5982-4B9A-B42C-B8BF8717CBF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19F-4FF5-B3C9-9ED907DE4F9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463-4EF3-9817-AFCF26B85AC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A53-434E-9FCE-9CE71059EABA}"/>
                </c:ext>
              </c:extLst>
            </c:dLbl>
            <c:dLbl>
              <c:idx val="4"/>
              <c:layout>
                <c:manualLayout>
                  <c:x val="5.9245512069157048E-2"/>
                  <c:y val="-1.31342145046819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A53-434E-9FCE-9CE71059EA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Sheet1!$G$2:$G$8</c:f>
              <c:numCache>
                <c:formatCode>########0</c:formatCode>
                <c:ptCount val="5"/>
                <c:pt idx="0">
                  <c:v>4</c:v>
                </c:pt>
                <c:pt idx="1">
                  <c:v>3</c:v>
                </c:pt>
                <c:pt idx="2">
                  <c:v>23</c:v>
                </c:pt>
                <c:pt idx="3">
                  <c:v>25</c:v>
                </c:pt>
                <c:pt idx="4" formatCode="General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982-4B9A-B42C-B8BF8717CBF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514274879"/>
        <c:axId val="1479247375"/>
      </c:barChart>
      <c:catAx>
        <c:axId val="15142748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Year of Diagnosis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9247375"/>
        <c:crosses val="autoZero"/>
        <c:auto val="1"/>
        <c:lblAlgn val="ctr"/>
        <c:lblOffset val="100"/>
        <c:noMultiLvlLbl val="0"/>
      </c:catAx>
      <c:valAx>
        <c:axId val="1479247375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Number of Cases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#######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4274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Hispanic/Latine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21E-4425-85E0-F90E000DDF1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21E-4425-85E0-F90E000DDF1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21E-4425-85E0-F90E000DDF1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21E-4425-85E0-F90E000DDF10}"/>
                </c:ext>
              </c:extLst>
            </c:dLbl>
            <c:dLbl>
              <c:idx val="4"/>
              <c:layout>
                <c:manualLayout>
                  <c:x val="6.6589747643207811E-2"/>
                  <c:y val="-1.651853457619780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21E-4425-85E0-F90E000DDF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Sheet1!$A$4:$A$8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Sheet1!$B$4:$B$8</c:f>
              <c:numCache>
                <c:formatCode>########0</c:formatCode>
                <c:ptCount val="5"/>
                <c:pt idx="0">
                  <c:v>192</c:v>
                </c:pt>
                <c:pt idx="1">
                  <c:v>317</c:v>
                </c:pt>
                <c:pt idx="2">
                  <c:v>431</c:v>
                </c:pt>
                <c:pt idx="3">
                  <c:v>392</c:v>
                </c:pt>
                <c:pt idx="4" formatCode="General">
                  <c:v>490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1E-4425-85E0-F90E000DDF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Non-Hispanic/Non-Latine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1E-4425-85E0-F90E000DDF1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21E-4425-85E0-F90E000DDF1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21E-4425-85E0-F90E000DDF1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21E-4425-85E0-F90E000DDF10}"/>
                </c:ext>
              </c:extLst>
            </c:dLbl>
            <c:dLbl>
              <c:idx val="4"/>
              <c:layout>
                <c:manualLayout>
                  <c:x val="6.6589747643207936E-2"/>
                  <c:y val="-2.753089096032950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21E-4425-85E0-F90E000DDF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Sheet1!$A$4:$A$8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Sheet1!$C$4:$C$8</c:f>
              <c:numCache>
                <c:formatCode>########0</c:formatCode>
                <c:ptCount val="5"/>
                <c:pt idx="0">
                  <c:v>2053</c:v>
                </c:pt>
                <c:pt idx="1">
                  <c:v>2755</c:v>
                </c:pt>
                <c:pt idx="2">
                  <c:v>3550</c:v>
                </c:pt>
                <c:pt idx="3">
                  <c:v>3326</c:v>
                </c:pt>
                <c:pt idx="4" formatCode="General">
                  <c:v>3103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1E-4425-85E0-F90E000DDF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Unknown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21E-4425-85E0-F90E000DDF1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21E-4425-85E0-F90E000DDF10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21E-4425-85E0-F90E000DDF10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21E-4425-85E0-F90E000DDF10}"/>
                </c:ext>
              </c:extLst>
            </c:dLbl>
            <c:dLbl>
              <c:idx val="4"/>
              <c:layout>
                <c:manualLayout>
                  <c:x val="5.9930772878887144E-2"/>
                  <c:y val="-2.523635851440165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21E-4425-85E0-F90E000DDF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Sheet1!$A$4:$A$8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Sheet1!$D$4:$D$8</c:f>
              <c:numCache>
                <c:formatCode>########0</c:formatCode>
                <c:ptCount val="5"/>
                <c:pt idx="0">
                  <c:v>94</c:v>
                </c:pt>
                <c:pt idx="1">
                  <c:v>94</c:v>
                </c:pt>
                <c:pt idx="2">
                  <c:v>143</c:v>
                </c:pt>
                <c:pt idx="3">
                  <c:v>140</c:v>
                </c:pt>
                <c:pt idx="4" formatCode="General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1E-4425-85E0-F90E000DDF1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682279903"/>
        <c:axId val="1479255055"/>
      </c:barChart>
      <c:catAx>
        <c:axId val="168227990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Year of Diagnosis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9255055"/>
        <c:crosses val="autoZero"/>
        <c:auto val="1"/>
        <c:lblAlgn val="ctr"/>
        <c:lblOffset val="100"/>
        <c:noMultiLvlLbl val="0"/>
      </c:catAx>
      <c:valAx>
        <c:axId val="1479255055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Number of Cases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#######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22799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405-48B9-BA31-59875248AC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405-48B9-BA31-59875248ACF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405-48B9-BA31-59875248AC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405-48B9-BA31-59875248ACF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Sheet1!$A$4:$A$8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Sheet1!$B$4:$B$8</c:f>
              <c:numCache>
                <c:formatCode>####0.0</c:formatCode>
                <c:ptCount val="5"/>
                <c:pt idx="0">
                  <c:v>9.1999999999999993</c:v>
                </c:pt>
                <c:pt idx="1">
                  <c:v>18.7</c:v>
                </c:pt>
                <c:pt idx="2">
                  <c:v>23</c:v>
                </c:pt>
                <c:pt idx="3">
                  <c:v>19.7</c:v>
                </c:pt>
                <c:pt idx="4" formatCode="General">
                  <c:v>35.9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405-48B9-BA31-59875248ACF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405-48B9-BA31-59875248AC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405-48B9-BA31-59875248ACF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405-48B9-BA31-59875248AC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5405-48B9-BA31-59875248ACF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Sheet1!$A$4:$A$8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Sheet1!$C$4:$C$8</c:f>
              <c:numCache>
                <c:formatCode>####0.0</c:formatCode>
                <c:ptCount val="5"/>
                <c:pt idx="0">
                  <c:v>2.8</c:v>
                </c:pt>
                <c:pt idx="1">
                  <c:v>3.9544864967467799</c:v>
                </c:pt>
                <c:pt idx="2">
                  <c:v>9.1</c:v>
                </c:pt>
                <c:pt idx="3">
                  <c:v>6.7</c:v>
                </c:pt>
                <c:pt idx="4" formatCode="General">
                  <c:v>7.2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405-48B9-BA31-59875248ACF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Black/African American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405-48B9-BA31-59875248AC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405-48B9-BA31-59875248ACF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405-48B9-BA31-59875248AC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405-48B9-BA31-59875248AC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Sheet1!$A$4:$A$8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Sheet1!$D$4:$D$8</c:f>
              <c:numCache>
                <c:formatCode>####0.0</c:formatCode>
                <c:ptCount val="5"/>
                <c:pt idx="0">
                  <c:v>60.1</c:v>
                </c:pt>
                <c:pt idx="1">
                  <c:v>78.3</c:v>
                </c:pt>
                <c:pt idx="2">
                  <c:v>96.3</c:v>
                </c:pt>
                <c:pt idx="3">
                  <c:v>90.5</c:v>
                </c:pt>
                <c:pt idx="4" formatCode="General">
                  <c:v>83.7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405-48B9-BA31-59875248ACF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White/Caucasian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405-48B9-BA31-59875248AC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405-48B9-BA31-59875248ACF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405-48B9-BA31-59875248AC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405-48B9-BA31-59875248ACF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Sheet1!$A$4:$A$8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Sheet1!$E$4:$E$8</c:f>
              <c:numCache>
                <c:formatCode>####0.0</c:formatCode>
                <c:ptCount val="5"/>
                <c:pt idx="0">
                  <c:v>10.3</c:v>
                </c:pt>
                <c:pt idx="1">
                  <c:v>13.7</c:v>
                </c:pt>
                <c:pt idx="2">
                  <c:v>18.100000000000001</c:v>
                </c:pt>
                <c:pt idx="3">
                  <c:v>16.8</c:v>
                </c:pt>
                <c:pt idx="4" formatCode="General">
                  <c:v>16.3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405-48B9-BA31-59875248ACF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Multiple Races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5405-48B9-BA31-59875248ACF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5405-48B9-BA31-59875248ACF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5405-48B9-BA31-59875248ACF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5405-48B9-BA31-59875248ACF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Sheet1!$A$4:$A$8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Sheet1!$F$4:$F$8</c:f>
              <c:numCache>
                <c:formatCode>####0.0</c:formatCode>
                <c:ptCount val="5"/>
                <c:pt idx="0">
                  <c:v>65.099999999999994</c:v>
                </c:pt>
                <c:pt idx="1">
                  <c:v>101.3</c:v>
                </c:pt>
                <c:pt idx="2">
                  <c:v>141.1</c:v>
                </c:pt>
                <c:pt idx="3">
                  <c:v>116.3</c:v>
                </c:pt>
                <c:pt idx="4" formatCode="General">
                  <c:v>110.8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405-48B9-BA31-59875248ACFD}"/>
            </c:ext>
          </c:extLst>
        </c:ser>
        <c:dLbls>
          <c:dLblPos val="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2916879"/>
        <c:axId val="1688979567"/>
      </c:lineChart>
      <c:catAx>
        <c:axId val="229168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Year of Diagnosis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88979567"/>
        <c:crosses val="autoZero"/>
        <c:auto val="1"/>
        <c:lblAlgn val="ctr"/>
        <c:lblOffset val="100"/>
        <c:noMultiLvlLbl val="0"/>
      </c:catAx>
      <c:valAx>
        <c:axId val="1688979567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Rate per 100,000 Population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916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Hispanic/Latine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206-4D77-9559-5CD674498BE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206-4D77-9559-5CD674498BE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206-4D77-9559-5CD674498BE5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06-4D77-9559-5CD674498BE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Sheet1!$A$4:$A$8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Sheet1!$B$4:$B$8</c:f>
              <c:numCache>
                <c:formatCode>####0.0</c:formatCode>
                <c:ptCount val="5"/>
                <c:pt idx="0">
                  <c:v>17.2</c:v>
                </c:pt>
                <c:pt idx="1">
                  <c:v>27.5</c:v>
                </c:pt>
                <c:pt idx="2">
                  <c:v>36.1</c:v>
                </c:pt>
                <c:pt idx="3">
                  <c:v>31.7</c:v>
                </c:pt>
                <c:pt idx="4" formatCode="General">
                  <c:v>39.6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06-4D77-9559-5CD674498BE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Non-Hispanic/Non-Latine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206-4D77-9559-5CD674498BE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06-4D77-9559-5CD674498BE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206-4D77-9559-5CD674498BE5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06-4D77-9559-5CD674498BE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Sheet1!$A$4:$A$8</c:f>
              <c:strCache>
                <c:ptCount val="5"/>
                <c:pt idx="0">
                  <c:v>2020*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strCache>
            </c:strRef>
          </c:cat>
          <c:val>
            <c:numRef>
              <c:f>Sheet1!$C$4:$C$8</c:f>
              <c:numCache>
                <c:formatCode>####0.0</c:formatCode>
                <c:ptCount val="5"/>
                <c:pt idx="0">
                  <c:v>22</c:v>
                </c:pt>
                <c:pt idx="1">
                  <c:v>29.3</c:v>
                </c:pt>
                <c:pt idx="2">
                  <c:v>37.4</c:v>
                </c:pt>
                <c:pt idx="3">
                  <c:v>34.700000000000003</c:v>
                </c:pt>
                <c:pt idx="4" formatCode="General">
                  <c:v>32.299999999999997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206-4D77-9559-5CD674498BE5}"/>
            </c:ext>
          </c:extLst>
        </c:ser>
        <c:dLbls>
          <c:dLblPos val="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98922831"/>
        <c:axId val="1479227551"/>
      </c:lineChart>
      <c:catAx>
        <c:axId val="119892283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Year of Diagnosis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79227551"/>
        <c:crosses val="autoZero"/>
        <c:auto val="1"/>
        <c:lblAlgn val="ctr"/>
        <c:lblOffset val="100"/>
        <c:noMultiLvlLbl val="0"/>
      </c:catAx>
      <c:valAx>
        <c:axId val="1479227551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>
                    <a:solidFill>
                      <a:schemeClr val="tx1"/>
                    </a:solidFill>
                  </a:rPr>
                  <a:t>Rate per 100,000 Population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8922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8117618110236218E-2"/>
          <c:y val="0.15293418003140366"/>
          <c:w val="0.89551333427071611"/>
          <c:h val="0.66669690786519475"/>
        </c:manualLayout>
      </c:layout>
      <c:lineChart>
        <c:grouping val="standar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Primary and Secondary - Women</c:v>
                </c:pt>
              </c:strCache>
            </c:strRef>
          </c:tx>
          <c:spPr>
            <a:ln w="57150">
              <a:solidFill>
                <a:srgbClr val="6D2E75">
                  <a:lumMod val="75000"/>
                </a:srgbClr>
              </a:solidFill>
              <a:prstDash val="solid"/>
            </a:ln>
          </c:spPr>
          <c:marker>
            <c:symbol val="none"/>
          </c:marker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9-3C63-460B-BA70-458B4F3ADBCB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9-C252-4E9C-BF61-9D880688A85B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02F8-4E13-A986-B805FFCF206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02F8-4E13-A986-B805FFCF206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02F8-4E13-A986-B805FFCF206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C63-460B-BA70-458B4F3ADBC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02F8-4E13-A986-B805FFCF206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252-4E9C-BF61-9D880688A85B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252-4E9C-BF61-9D880688A85B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CE7-4F6F-8F34-3D509DBD325E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CE7-4F6F-8F34-3D509DBD325E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CE7-4F6F-8F34-3D509DBD32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Sheet1!$A$2:$A$15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2020*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Sheet1!$D$2:$D$15</c:f>
              <c:numCache>
                <c:formatCode>General</c:formatCode>
                <c:ptCount val="11"/>
                <c:pt idx="0">
                  <c:v>1.3</c:v>
                </c:pt>
                <c:pt idx="1">
                  <c:v>2.1</c:v>
                </c:pt>
                <c:pt idx="2" formatCode="0.0">
                  <c:v>2.1</c:v>
                </c:pt>
                <c:pt idx="3">
                  <c:v>2.5</c:v>
                </c:pt>
                <c:pt idx="4">
                  <c:v>3</c:v>
                </c:pt>
                <c:pt idx="5">
                  <c:v>3.4</c:v>
                </c:pt>
                <c:pt idx="6" formatCode="0.0">
                  <c:v>3.5</c:v>
                </c:pt>
                <c:pt idx="7">
                  <c:v>6.2</c:v>
                </c:pt>
                <c:pt idx="8">
                  <c:v>9.4</c:v>
                </c:pt>
                <c:pt idx="9">
                  <c:v>8.6</c:v>
                </c:pt>
                <c:pt idx="10">
                  <c:v>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C63-460B-BA70-458B4F3ADBCB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Other Early Syphilis^ - Women</c:v>
                </c:pt>
              </c:strCache>
            </c:strRef>
          </c:tx>
          <c:spPr>
            <a:ln w="57150">
              <a:solidFill>
                <a:srgbClr val="6D2E75">
                  <a:lumMod val="75000"/>
                  <a:alpha val="50000"/>
                </a:srgbClr>
              </a:solidFill>
              <a:prstDash val="sysDash"/>
            </a:ln>
          </c:spPr>
          <c:marker>
            <c:symbol val="none"/>
          </c:marker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14-3C63-460B-BA70-458B4F3ADBCB}"/>
              </c:ext>
            </c:extLst>
          </c:dPt>
          <c:dPt>
            <c:idx val="5"/>
            <c:bubble3D val="0"/>
            <c:spPr>
              <a:ln w="57150">
                <a:solidFill>
                  <a:srgbClr val="6D2E75">
                    <a:lumMod val="75000"/>
                    <a:alpha val="50000"/>
                  </a:srgbClr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C-3C63-460B-BA70-458B4F3ADBCB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02F8-4E13-A986-B805FFCF206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02F8-4E13-A986-B805FFCF206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02F8-4E13-A986-B805FFCF206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3C63-460B-BA70-458B4F3ADBC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02F8-4E13-A986-B805FFCF206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C63-460B-BA70-458B4F3ADBCB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65E-4D19-A229-EDE07C412940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CE7-4F6F-8F34-3D509DBD325E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CE7-4F6F-8F34-3D509DBD325E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CE7-4F6F-8F34-3D509DBD325E}"/>
                </c:ext>
              </c:extLst>
            </c:dLbl>
            <c:dLbl>
              <c:idx val="10"/>
              <c:layout>
                <c:manualLayout>
                  <c:x val="1.488095238095238E-3"/>
                  <c:y val="-3.69969158139134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EDF-4D10-B5BA-9C7B152164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Sheet1!$A$2:$A$15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2020*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Sheet1!$E$2:$E$15</c:f>
              <c:numCache>
                <c:formatCode>General</c:formatCode>
                <c:ptCount val="11"/>
                <c:pt idx="0">
                  <c:v>1.4</c:v>
                </c:pt>
                <c:pt idx="1">
                  <c:v>2.2000000000000002</c:v>
                </c:pt>
                <c:pt idx="2" formatCode="0.0">
                  <c:v>3.1</c:v>
                </c:pt>
                <c:pt idx="3">
                  <c:v>2.2000000000000002</c:v>
                </c:pt>
                <c:pt idx="4">
                  <c:v>2.8</c:v>
                </c:pt>
                <c:pt idx="5">
                  <c:v>3.1</c:v>
                </c:pt>
                <c:pt idx="6" formatCode="0.0">
                  <c:v>4</c:v>
                </c:pt>
                <c:pt idx="7">
                  <c:v>4.9000000000000004</c:v>
                </c:pt>
                <c:pt idx="8">
                  <c:v>6.7</c:v>
                </c:pt>
                <c:pt idx="9">
                  <c:v>8.4</c:v>
                </c:pt>
                <c:pt idx="10">
                  <c:v>8.8000000000000007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3C63-460B-BA70-458B4F3ADBCB}"/>
            </c:ext>
          </c:extLst>
        </c:ser>
        <c:ser>
          <c:idx val="2"/>
          <c:order val="2"/>
          <c:tx>
            <c:strRef>
              <c:f>Sheet1!$B$1</c:f>
              <c:strCache>
                <c:ptCount val="1"/>
                <c:pt idx="0">
                  <c:v>Primary and Secondary - Men</c:v>
                </c:pt>
              </c:strCache>
            </c:strRef>
          </c:tx>
          <c:spPr>
            <a:ln w="57150" cmpd="sng">
              <a:solidFill>
                <a:srgbClr val="1F497D">
                  <a:lumMod val="60000"/>
                  <a:lumOff val="40000"/>
                </a:srgbClr>
              </a:solidFill>
              <a:prstDash val="solid"/>
            </a:ln>
          </c:spPr>
          <c:marker>
            <c:symbol val="none"/>
          </c:marker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20-3C63-460B-BA70-458B4F3ADBCB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7-C252-4E9C-BF61-9D880688A85B}"/>
              </c:ext>
            </c:extLst>
          </c:dPt>
          <c:dLbls>
            <c:dLbl>
              <c:idx val="10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B1F-4944-B402-62DEF47F7C5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Sheet1!$A$2:$A$15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2020*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1"/>
                <c:pt idx="0">
                  <c:v>12.8</c:v>
                </c:pt>
                <c:pt idx="1">
                  <c:v>12.4</c:v>
                </c:pt>
                <c:pt idx="2" formatCode="0.0">
                  <c:v>19.899999999999999</c:v>
                </c:pt>
                <c:pt idx="3">
                  <c:v>20.100000000000001</c:v>
                </c:pt>
                <c:pt idx="4">
                  <c:v>18.600000000000001</c:v>
                </c:pt>
                <c:pt idx="5">
                  <c:v>18.5</c:v>
                </c:pt>
                <c:pt idx="6" formatCode="0.0">
                  <c:v>20.9</c:v>
                </c:pt>
                <c:pt idx="7">
                  <c:v>29.1</c:v>
                </c:pt>
                <c:pt idx="8">
                  <c:v>36.5</c:v>
                </c:pt>
                <c:pt idx="9">
                  <c:v>31.2</c:v>
                </c:pt>
                <c:pt idx="10">
                  <c:v>28.8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2-3C63-460B-BA70-458B4F3ADBCB}"/>
            </c:ext>
          </c:extLst>
        </c:ser>
        <c:ser>
          <c:idx val="3"/>
          <c:order val="3"/>
          <c:tx>
            <c:strRef>
              <c:f>Sheet1!$C$1</c:f>
              <c:strCache>
                <c:ptCount val="1"/>
                <c:pt idx="0">
                  <c:v>Other Early Syphilis^ - Men</c:v>
                </c:pt>
              </c:strCache>
            </c:strRef>
          </c:tx>
          <c:spPr>
            <a:ln w="57150">
              <a:solidFill>
                <a:srgbClr val="1F497D">
                  <a:lumMod val="60000"/>
                  <a:lumOff val="40000"/>
                  <a:alpha val="62000"/>
                </a:srgbClr>
              </a:solidFill>
              <a:prstDash val="dash"/>
            </a:ln>
          </c:spPr>
          <c:marker>
            <c:symbol val="none"/>
          </c:marker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2B-3C63-460B-BA70-458B4F3ADBCB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8-C252-4E9C-BF61-9D880688A85B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2F8-4E13-A986-B805FFCF206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02F8-4E13-A986-B805FFCF206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2F8-4E13-A986-B805FFCF206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3C63-460B-BA70-458B4F3ADBC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2F8-4E13-A986-B805FFCF206A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252-4E9C-BF61-9D880688A85B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65E-4D19-A229-EDE07C412940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CE7-4F6F-8F34-3D509DBD325E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CE7-4F6F-8F34-3D509DBD325E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EDF-4D10-B5BA-9C7B152164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Sheet1!$A$2:$A$15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2020*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Sheet1!$C$2:$C$15</c:f>
              <c:numCache>
                <c:formatCode>General</c:formatCode>
                <c:ptCount val="11"/>
                <c:pt idx="0">
                  <c:v>7.3</c:v>
                </c:pt>
                <c:pt idx="1">
                  <c:v>12.5</c:v>
                </c:pt>
                <c:pt idx="2" formatCode="0.0">
                  <c:v>13.1</c:v>
                </c:pt>
                <c:pt idx="3">
                  <c:v>13</c:v>
                </c:pt>
                <c:pt idx="4">
                  <c:v>12.9</c:v>
                </c:pt>
                <c:pt idx="5">
                  <c:v>15.3</c:v>
                </c:pt>
                <c:pt idx="6" formatCode="0.0">
                  <c:v>16.5</c:v>
                </c:pt>
                <c:pt idx="7">
                  <c:v>19.7</c:v>
                </c:pt>
                <c:pt idx="8">
                  <c:v>24.3</c:v>
                </c:pt>
                <c:pt idx="9">
                  <c:v>22.7</c:v>
                </c:pt>
                <c:pt idx="10">
                  <c:v>21.2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D-3C63-460B-BA70-458B4F3ADBCB}"/>
            </c:ext>
          </c:extLst>
        </c:ser>
        <c:dLbls>
          <c:dLblPos val="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5253632"/>
        <c:axId val="55276288"/>
      </c:lineChart>
      <c:catAx>
        <c:axId val="552536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Year at Diagnosis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20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5276288"/>
        <c:crosses val="autoZero"/>
        <c:auto val="1"/>
        <c:lblAlgn val="ctr"/>
        <c:lblOffset val="100"/>
        <c:noMultiLvlLbl val="0"/>
      </c:catAx>
      <c:valAx>
        <c:axId val="55276288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Rate per 100,000 population</a:t>
                </a:r>
              </a:p>
            </c:rich>
          </c:tx>
          <c:layout>
            <c:manualLayout>
              <c:xMode val="edge"/>
              <c:yMode val="edge"/>
              <c:x val="1.4518185226846643E-2"/>
              <c:y val="0.17476501685939544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525363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0963488938882641"/>
          <c:y val="1.9478730518876542E-2"/>
          <c:w val="0.85364688788901377"/>
          <c:h val="0.13221424252248218"/>
        </c:manualLayout>
      </c:layout>
      <c:overlay val="0"/>
      <c:txPr>
        <a:bodyPr/>
        <a:lstStyle/>
        <a:p>
          <a:pPr>
            <a:defRPr sz="1100" baseline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baseline="0">
          <a:latin typeface="Georgia" panose="02040502050405020303" pitchFamily="18" charset="0"/>
        </a:defRPr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8779598876903847E-2"/>
          <c:y val="0.20895352256948194"/>
          <c:w val="0.87646446971906278"/>
          <c:h val="0.6187242400272323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Other Early Syphilis^-NC</c:v>
                </c:pt>
              </c:strCache>
            </c:strRef>
          </c:tx>
          <c:spPr>
            <a:ln w="57150">
              <a:solidFill>
                <a:srgbClr val="7F9E3F"/>
              </a:solidFill>
              <a:prstDash val="solid"/>
            </a:ln>
          </c:spPr>
          <c:marker>
            <c:symbol val="none"/>
          </c:marker>
          <c:dPt>
            <c:idx val="15"/>
            <c:bubble3D val="0"/>
            <c:extLst>
              <c:ext xmlns:c16="http://schemas.microsoft.com/office/drawing/2014/chart" uri="{C3380CC4-5D6E-409C-BE32-E72D297353CC}">
                <c16:uniqueId val="{00000001-B35D-4467-8781-6942C68E533F}"/>
              </c:ext>
            </c:extLst>
          </c:dPt>
          <c:dPt>
            <c:idx val="19"/>
            <c:bubble3D val="0"/>
            <c:extLst>
              <c:ext xmlns:c16="http://schemas.microsoft.com/office/drawing/2014/chart" uri="{C3380CC4-5D6E-409C-BE32-E72D297353CC}">
                <c16:uniqueId val="{00000003-FC89-4F13-B144-E085EF1CBF9C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2CE-4560-A200-1205268ED7D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2CE-4560-A200-1205268ED7D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2CE-4560-A200-1205268ED7D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E76-4BEA-8B4F-3B538BCFB70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2CE-4560-A200-1205268ED7D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007-4BF2-BFF4-91DE336EF2B3}"/>
                </c:ext>
              </c:extLst>
            </c:dLbl>
            <c:dLbl>
              <c:idx val="6"/>
              <c:layout>
                <c:manualLayout>
                  <c:x val="-2.6805403622093732E-4"/>
                  <c:y val="-1.16754130576074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E88-4C03-8DC5-67BD27C9B5F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Sheet1!$A$4:$A$10</c:f>
              <c:strCache>
                <c:ptCount val="7"/>
                <c:pt idx="0">
                  <c:v>2018</c:v>
                </c:pt>
                <c:pt idx="1">
                  <c:v>2019</c:v>
                </c:pt>
                <c:pt idx="2">
                  <c:v>2020*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strCache>
            </c:strRef>
          </c:cat>
          <c:val>
            <c:numRef>
              <c:f>Sheet1!$B$4:$B$10</c:f>
              <c:numCache>
                <c:formatCode>General</c:formatCode>
                <c:ptCount val="7"/>
                <c:pt idx="0">
                  <c:v>7.7</c:v>
                </c:pt>
                <c:pt idx="1">
                  <c:v>9.1999999999999993</c:v>
                </c:pt>
                <c:pt idx="2">
                  <c:v>10.199999999999999</c:v>
                </c:pt>
                <c:pt idx="3">
                  <c:v>12.3</c:v>
                </c:pt>
                <c:pt idx="4">
                  <c:v>15.6</c:v>
                </c:pt>
                <c:pt idx="5">
                  <c:v>15.7</c:v>
                </c:pt>
                <c:pt idx="6">
                  <c:v>15.2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B35D-4467-8781-6942C68E533F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Primary and Secondary-NC</c:v>
                </c:pt>
              </c:strCache>
            </c:strRef>
          </c:tx>
          <c:spPr>
            <a:ln w="57150">
              <a:solidFill>
                <a:srgbClr val="0070C0"/>
              </a:solidFill>
              <a:prstDash val="solid"/>
            </a:ln>
          </c:spPr>
          <c:marker>
            <c:symbol val="none"/>
          </c:marker>
          <c:dPt>
            <c:idx val="15"/>
            <c:bubble3D val="0"/>
            <c:extLst>
              <c:ext xmlns:c16="http://schemas.microsoft.com/office/drawing/2014/chart" uri="{C3380CC4-5D6E-409C-BE32-E72D297353CC}">
                <c16:uniqueId val="{00000014-B35D-4467-8781-6942C68E533F}"/>
              </c:ext>
            </c:extLst>
          </c:dPt>
          <c:dPt>
            <c:idx val="19"/>
            <c:bubble3D val="0"/>
            <c:extLst>
              <c:ext xmlns:c16="http://schemas.microsoft.com/office/drawing/2014/chart" uri="{C3380CC4-5D6E-409C-BE32-E72D297353CC}">
                <c16:uniqueId val="{00000004-FC89-4F13-B144-E085EF1CBF9C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2CE-4560-A200-1205268ED7D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2CE-4560-A200-1205268ED7D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2CE-4560-A200-1205268ED7D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E76-4BEA-8B4F-3B538BCFB70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2CE-4560-A200-1205268ED7D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007-4BF2-BFF4-91DE336EF2B3}"/>
                </c:ext>
              </c:extLst>
            </c:dLbl>
            <c:dLbl>
              <c:idx val="6"/>
              <c:layout>
                <c:manualLayout>
                  <c:x val="1.26333879329139E-3"/>
                  <c:y val="-5.691887540815771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E88-4C03-8DC5-67BD27C9B5F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Sheet1!$A$4:$A$10</c:f>
              <c:strCache>
                <c:ptCount val="7"/>
                <c:pt idx="0">
                  <c:v>2018</c:v>
                </c:pt>
                <c:pt idx="1">
                  <c:v>2019</c:v>
                </c:pt>
                <c:pt idx="2">
                  <c:v>2020*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strCache>
            </c:strRef>
          </c:cat>
          <c:val>
            <c:numRef>
              <c:f>Sheet1!$C$4:$C$10</c:f>
              <c:numCache>
                <c:formatCode>General</c:formatCode>
                <c:ptCount val="7"/>
                <c:pt idx="0">
                  <c:v>10.6</c:v>
                </c:pt>
                <c:pt idx="1">
                  <c:v>10.8</c:v>
                </c:pt>
                <c:pt idx="2">
                  <c:v>12.2</c:v>
                </c:pt>
                <c:pt idx="3">
                  <c:v>17.7</c:v>
                </c:pt>
                <c:pt idx="4">
                  <c:v>22.9</c:v>
                </c:pt>
                <c:pt idx="5">
                  <c:v>19.899999999999999</c:v>
                </c:pt>
                <c:pt idx="6">
                  <c:v>18.600000000000001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6-B35D-4467-8781-6942C68E533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 Early Syphilis^-US</c:v>
                </c:pt>
              </c:strCache>
            </c:strRef>
          </c:tx>
          <c:spPr>
            <a:ln w="38100">
              <a:solidFill>
                <a:srgbClr val="7F9E3F"/>
              </a:solidFill>
              <a:prstDash val="dash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52CE-4560-A200-1205268ED7D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2CE-4560-A200-1205268ED7D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2CE-4560-A200-1205268ED7D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>
                  <c15:layout>
                    <c:manualLayout>
                      <c:w val="6.8552739722063036E-2"/>
                      <c:h val="7.012691905679849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BE76-4BEA-8B4F-3B538BCFB70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2CE-4560-A200-1205268ED7D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D7C-40FD-AF30-3DEAE4FA4407}"/>
                </c:ext>
              </c:extLst>
            </c:dLbl>
            <c:dLbl>
              <c:idx val="6"/>
              <c:layout>
                <c:manualLayout>
                  <c:x val="-1.799446865733377E-3"/>
                  <c:y val="3.283400734371695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E88-4C03-8DC5-67BD27C9B5F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Sheet1!$A$4:$A$10</c:f>
              <c:strCache>
                <c:ptCount val="7"/>
                <c:pt idx="0">
                  <c:v>2018</c:v>
                </c:pt>
                <c:pt idx="1">
                  <c:v>2019</c:v>
                </c:pt>
                <c:pt idx="2">
                  <c:v>2020*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strCache>
            </c:strRef>
          </c:cat>
          <c:val>
            <c:numRef>
              <c:f>Sheet1!$D$4:$D$10</c:f>
              <c:numCache>
                <c:formatCode>General</c:formatCode>
                <c:ptCount val="7"/>
                <c:pt idx="0">
                  <c:v>11.8</c:v>
                </c:pt>
                <c:pt idx="1">
                  <c:v>12.7</c:v>
                </c:pt>
                <c:pt idx="2">
                  <c:v>13</c:v>
                </c:pt>
                <c:pt idx="3">
                  <c:v>15.6</c:v>
                </c:pt>
                <c:pt idx="4">
                  <c:v>17.100000000000001</c:v>
                </c:pt>
                <c:pt idx="5">
                  <c:v>16</c:v>
                </c:pt>
                <c:pt idx="6">
                  <c:v>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85-4414-A78D-5057EC709CE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Primary and Secondary-US</c:v>
                </c:pt>
              </c:strCache>
            </c:strRef>
          </c:tx>
          <c:spPr>
            <a:ln w="38100">
              <a:solidFill>
                <a:srgbClr val="0070C0"/>
              </a:solidFill>
              <a:prstDash val="dash"/>
            </a:ln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2CE-4560-A200-1205268ED7D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2CE-4560-A200-1205268ED7DB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2CE-4560-A200-1205268ED7DB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E76-4BEA-8B4F-3B538BCFB70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2CE-4560-A200-1205268ED7D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D7C-40FD-AF30-3DEAE4FA4407}"/>
                </c:ext>
              </c:extLst>
            </c:dLbl>
            <c:dLbl>
              <c:idx val="6"/>
              <c:layout>
                <c:manualLayout>
                  <c:x val="-1.799446865733377E-3"/>
                  <c:y val="2.12339772847467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E88-4C03-8DC5-67BD27C9B5FA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Sheet1!$A$4:$A$10</c:f>
              <c:strCache>
                <c:ptCount val="7"/>
                <c:pt idx="0">
                  <c:v>2018</c:v>
                </c:pt>
                <c:pt idx="1">
                  <c:v>2019</c:v>
                </c:pt>
                <c:pt idx="2">
                  <c:v>2020*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strCache>
            </c:strRef>
          </c:cat>
          <c:val>
            <c:numRef>
              <c:f>Sheet1!$E$4:$E$10</c:f>
              <c:numCache>
                <c:formatCode>General</c:formatCode>
                <c:ptCount val="7"/>
                <c:pt idx="0">
                  <c:v>10.7</c:v>
                </c:pt>
                <c:pt idx="1">
                  <c:v>11.9</c:v>
                </c:pt>
                <c:pt idx="2">
                  <c:v>12.6</c:v>
                </c:pt>
                <c:pt idx="3">
                  <c:v>16.2</c:v>
                </c:pt>
                <c:pt idx="4">
                  <c:v>17.7</c:v>
                </c:pt>
                <c:pt idx="5">
                  <c:v>15.8</c:v>
                </c:pt>
                <c:pt idx="6">
                  <c:v>12.2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185-4414-A78D-5057EC709CE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4584448"/>
        <c:axId val="54586368"/>
      </c:lineChart>
      <c:catAx>
        <c:axId val="545844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Year at Diagnosis</a:t>
                </a:r>
              </a:p>
            </c:rich>
          </c:tx>
          <c:layout>
            <c:manualLayout>
              <c:xMode val="edge"/>
              <c:yMode val="edge"/>
              <c:x val="0.44316151453290559"/>
              <c:y val="0.92891877375047038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3173">
            <a:solidFill>
              <a:schemeClr val="tx1"/>
            </a:solidFill>
            <a:prstDash val="solid"/>
          </a:ln>
        </c:spPr>
        <c:txPr>
          <a:bodyPr rot="-2040000" vert="horz"/>
          <a:lstStyle/>
          <a:p>
            <a:pPr>
              <a:defRPr sz="1200" b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4586368"/>
        <c:crosses val="autoZero"/>
        <c:auto val="1"/>
        <c:lblAlgn val="ctr"/>
        <c:lblOffset val="100"/>
        <c:noMultiLvlLbl val="0"/>
      </c:catAx>
      <c:valAx>
        <c:axId val="54586368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r>
                  <a:rPr lang="en-US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Rate per 100,000 population</a:t>
                </a:r>
              </a:p>
            </c:rich>
          </c:tx>
          <c:layout>
            <c:manualLayout>
              <c:xMode val="edge"/>
              <c:yMode val="edge"/>
              <c:x val="1.2860041800330515E-2"/>
              <c:y val="0.19556081214097418"/>
            </c:manualLayout>
          </c:layout>
          <c:overlay val="0"/>
          <c:spPr>
            <a:noFill/>
            <a:ln w="25380">
              <a:noFill/>
            </a:ln>
          </c:spPr>
        </c:title>
        <c:numFmt formatCode="0" sourceLinked="0"/>
        <c:majorTickMark val="none"/>
        <c:minorTickMark val="none"/>
        <c:tickLblPos val="nextTo"/>
        <c:spPr>
          <a:ln w="317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458444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6009998808192361"/>
          <c:y val="5.6548657336731895E-2"/>
          <c:w val="0.66870383679141121"/>
          <c:h val="0.10476150826400743"/>
        </c:manualLayout>
      </c:layout>
      <c:overlay val="0"/>
      <c:spPr>
        <a:noFill/>
        <a:ln w="3173">
          <a:noFill/>
          <a:prstDash val="solid"/>
        </a:ln>
      </c:spPr>
      <c:txPr>
        <a:bodyPr/>
        <a:lstStyle/>
        <a:p>
          <a:pPr>
            <a:defRPr sz="1200" b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 b="1" i="0" u="none" strike="noStrike" baseline="0">
          <a:solidFill>
            <a:schemeClr val="tx1"/>
          </a:solidFill>
          <a:latin typeface="Georgia" panose="02040502050405020303" pitchFamily="18" charset="0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0.89042</cdr:x>
      <cdr:y>0.19445</cdr:y>
    </cdr:from>
    <cdr:to>
      <cdr:x>0.9725</cdr:x>
      <cdr:y>0.26261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439379" y="844587"/>
          <a:ext cx="685771" cy="2960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3,665</a:t>
          </a:r>
          <a:endParaRPr lang="en-US" sz="1200" b="1" i="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0.94017</cdr:x>
      <cdr:y>0.23358</cdr:y>
    </cdr:from>
    <cdr:to>
      <cdr:x>0.98665</cdr:x>
      <cdr:y>0.31574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148FE78A-DE26-F74D-3576-98CB238297C2}"/>
            </a:ext>
          </a:extLst>
        </cdr:cNvPr>
        <cdr:cNvSpPr txBox="1"/>
      </cdr:nvSpPr>
      <cdr:spPr>
        <a:xfrm xmlns:a="http://schemas.openxmlformats.org/drawingml/2006/main">
          <a:off x="7854994" y="1014537"/>
          <a:ext cx="388398" cy="3568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52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A4394F2-032F-4879-9DA2-CE6C1A5872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7E19FF-9179-44CA-931F-8E8986D1D05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B78E8F-AF24-419D-8C06-3841F28A733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DEB73-7E63-4A7E-85DC-B1C5A75EDCB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A52CD0A-A36E-4E31-A3B7-08F8FEB8DD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91848-7F1E-4D18-860D-7C96BF592C39}" type="datetimeFigureOut">
              <a:rPr lang="en-US" smtClean="0"/>
              <a:t>10/6/2025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7415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2D1CA-64BE-468B-A3F6-E85C740170BE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5FA963-735D-4D19-8CA9-7EE414A444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326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40154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55453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27520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5833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0951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6702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5447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8288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FA963-735D-4D19-8CA9-7EE414A444A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2157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FA963-735D-4D19-8CA9-7EE414A444A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3931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51290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001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Photo header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6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7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7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7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0FD344B-6B01-554D-8ED2-3BB8677B5CA3}"/>
              </a:ext>
            </a:extLst>
          </p:cNvPr>
          <p:cNvSpPr/>
          <p:nvPr userDrawn="1"/>
        </p:nvSpPr>
        <p:spPr>
          <a:xfrm>
            <a:off x="0" y="-2388"/>
            <a:ext cx="9144000" cy="166790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55F9543-F264-E749-BE41-F4DED20160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34" y="230731"/>
            <a:ext cx="1824946" cy="121663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7FB28BE-95CF-A648-9958-233FA3E2FD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087" y="232220"/>
            <a:ext cx="1820301" cy="121365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36632A4-6418-EB46-8B31-F39C39E1D0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716" y="230098"/>
            <a:ext cx="1617803" cy="12178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2ACDB17-9B72-2747-AC8F-8FD41A14435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786" y="231327"/>
            <a:ext cx="1823652" cy="121543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764052B-33F9-6041-8EFF-89AD41BE985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473" y="231327"/>
            <a:ext cx="1823625" cy="121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69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953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6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7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7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7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55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7" y="2061987"/>
            <a:ext cx="2023733" cy="199887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7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7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7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07501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447802"/>
            <a:ext cx="7888288" cy="47953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8" y="624310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7474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&amp;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335574"/>
            <a:ext cx="7888288" cy="12128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spcBef>
                <a:spcPts val="0"/>
              </a:spcBef>
              <a:buFont typeface="Franklin Gothic Medium" panose="020B0603020102020204" pitchFamily="34" charset="0"/>
              <a:buChar char="−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8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2548467"/>
            <a:ext cx="7894638" cy="36942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057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Table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4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1335573"/>
            <a:ext cx="7894638" cy="490289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2365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4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299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665132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6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6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2025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22301" y="1849440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4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6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6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665450" y="1840561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67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70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360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 txBox="1">
            <a:spLocks/>
          </p:cNvSpPr>
          <p:nvPr userDrawn="1"/>
        </p:nvSpPr>
        <p:spPr>
          <a:xfrm>
            <a:off x="522288" y="6603332"/>
            <a:ext cx="7994651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i="0" dirty="0">
                <a:latin typeface="Arial" panose="020B0604020202020204" pitchFamily="34" charset="0"/>
                <a:cs typeface="Arial" panose="020B0604020202020204" pitchFamily="34" charset="0"/>
              </a:rPr>
              <a:t>NC DHHS Division of Public Health | Early Syphilis Epidemiology in NC 2024 | September 2025</a:t>
            </a:r>
          </a:p>
        </p:txBody>
      </p:sp>
      <p:sp>
        <p:nvSpPr>
          <p:cNvPr id="5" name="Text Placeholder 13"/>
          <p:cNvSpPr txBox="1">
            <a:spLocks/>
          </p:cNvSpPr>
          <p:nvPr userDrawn="1"/>
        </p:nvSpPr>
        <p:spPr>
          <a:xfrm>
            <a:off x="8627269" y="6600159"/>
            <a:ext cx="406400" cy="269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D8F5E8-15B1-AB47-A7E0-4212F4A2D8F9}" type="slidenum">
              <a:rPr lang="en-US" sz="900" b="1" i="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900" b="1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78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epi.publichealth.nc.gov/cd/stds/figures.html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1800" dirty="0">
                <a:latin typeface="Gotham Light" pitchFamily="50" charset="0"/>
                <a:cs typeface="Arial"/>
              </a:rPr>
              <a:t>NC Department of Health and Human Services </a:t>
            </a:r>
          </a:p>
          <a:p>
            <a:r>
              <a:rPr lang="en-US" dirty="0"/>
              <a:t>Early Syphilis Epidemiology in North Carolina 2024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000" dirty="0"/>
              <a:t>Division of Public Health/Epidemiology Section/Communicable Disease Branch</a:t>
            </a:r>
          </a:p>
          <a:p>
            <a:r>
              <a:rPr lang="en-US" sz="2000" dirty="0"/>
              <a:t>HIV/STD/Viral Hepatitis Surveillance Unit</a:t>
            </a:r>
            <a:endParaRPr lang="en-US" sz="18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September 2025</a:t>
            </a:r>
          </a:p>
        </p:txBody>
      </p:sp>
    </p:spTree>
    <p:extLst>
      <p:ext uri="{BB962C8B-B14F-4D97-AF65-F5344CB8AC3E}">
        <p14:creationId xmlns:p14="http://schemas.microsoft.com/office/powerpoint/2010/main" val="2563944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Primary, Secondary, and Other Early^ Syphilis Rates by Gender, 2014-2024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FE50C51D-9692-47E0-A8BC-EF96F1B9E1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1677446"/>
              </p:ext>
            </p:extLst>
          </p:nvPr>
        </p:nvGraphicFramePr>
        <p:xfrm>
          <a:off x="192505" y="1428140"/>
          <a:ext cx="8534400" cy="4805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AB86808-0B94-4FB7-B0B0-4937FB7B20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75997" y="6092501"/>
            <a:ext cx="7992005" cy="497835"/>
          </a:xfrm>
        </p:spPr>
        <p:txBody>
          <a:bodyPr/>
          <a:lstStyle/>
          <a:p>
            <a:r>
              <a:rPr lang="en-US" sz="1100" b="0" dirty="0">
                <a:latin typeface="Arial Narrow" panose="020B0606020202030204" pitchFamily="34" charset="0"/>
              </a:rPr>
              <a:t>^Other early syphilis is defined as early non-primary non-secondary (formerly early latent) syphilis. </a:t>
            </a:r>
          </a:p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</a:t>
            </a: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</p:spTree>
    <p:extLst>
      <p:ext uri="{BB962C8B-B14F-4D97-AF65-F5344CB8AC3E}">
        <p14:creationId xmlns:p14="http://schemas.microsoft.com/office/powerpoint/2010/main" val="3802681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70" y="624054"/>
            <a:ext cx="8164830" cy="548640"/>
          </a:xfrm>
        </p:spPr>
        <p:txBody>
          <a:bodyPr/>
          <a:lstStyle/>
          <a:p>
            <a:r>
              <a:rPr lang="en-US" sz="2800" dirty="0"/>
              <a:t>Primary, Secondary, and Other Early^ Syphilis Rates in North Carolina and the United States, 2018-2024</a:t>
            </a: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8F769220-97F7-47CE-91B3-22E099512C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89274"/>
              </p:ext>
            </p:extLst>
          </p:nvPr>
        </p:nvGraphicFramePr>
        <p:xfrm>
          <a:off x="318978" y="1558219"/>
          <a:ext cx="8293104" cy="4244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A4E9B2C2-3991-4225-9F6E-B8B5E94C26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8064" y="6070378"/>
            <a:ext cx="8474018" cy="497835"/>
          </a:xfrm>
        </p:spPr>
        <p:txBody>
          <a:bodyPr/>
          <a:lstStyle/>
          <a:p>
            <a:r>
              <a:rPr lang="en-US" sz="1100" b="0" dirty="0">
                <a:latin typeface="Arial Narrow" panose="020B0606020202030204" pitchFamily="34" charset="0"/>
              </a:rPr>
              <a:t>^Other early syphilis non-primary non-secondary (formerly early latent) syphilis. </a:t>
            </a:r>
          </a:p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 </a:t>
            </a:r>
            <a:endParaRPr lang="en-US" sz="1100" b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 and 2024 Sexually </a:t>
            </a:r>
            <a:r>
              <a:rPr lang="en-US" sz="1100" b="0">
                <a:latin typeface="Arial Narrow" panose="020B0606020202030204" pitchFamily="34" charset="0"/>
              </a:rPr>
              <a:t>Transmitted Infections </a:t>
            </a:r>
            <a:r>
              <a:rPr lang="en-US" sz="1100" b="0" dirty="0">
                <a:latin typeface="Arial Narrow" panose="020B0606020202030204" pitchFamily="34" charset="0"/>
              </a:rPr>
              <a:t>Surveillance (Provisional Data), CDC (https://www.cdc.gov/sti-statistics/annual/index.html).  </a:t>
            </a:r>
          </a:p>
        </p:txBody>
      </p:sp>
    </p:spTree>
    <p:extLst>
      <p:ext uri="{BB962C8B-B14F-4D97-AF65-F5344CB8AC3E}">
        <p14:creationId xmlns:p14="http://schemas.microsoft.com/office/powerpoint/2010/main" val="246047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BB9625-2837-18B9-C165-0338DC36D16C}"/>
              </a:ext>
            </a:extLst>
          </p:cNvPr>
          <p:cNvSpPr txBox="1">
            <a:spLocks/>
          </p:cNvSpPr>
          <p:nvPr/>
        </p:nvSpPr>
        <p:spPr>
          <a:xfrm>
            <a:off x="524934" y="6131910"/>
            <a:ext cx="7992005" cy="447748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0">
                <a:latin typeface="Arial Narrow" panose="020B0606020202030204" pitchFamily="34" charset="0"/>
              </a:rPr>
              <a:t>^Early syphilis is defined as primary, secondary, or early non-primary non-secondary (formerly early latent) syphilis.</a:t>
            </a:r>
          </a:p>
          <a:p>
            <a:r>
              <a:rPr lang="en-US" sz="1100" b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  <a:endParaRPr lang="en-US" sz="1100" b="0" dirty="0">
              <a:latin typeface="Arial Narrow" panose="020B060602020203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934" y="624054"/>
            <a:ext cx="8402090" cy="548640"/>
          </a:xfrm>
        </p:spPr>
        <p:txBody>
          <a:bodyPr/>
          <a:lstStyle/>
          <a:p>
            <a:r>
              <a:rPr lang="en-US"/>
              <a:t>Early Syphilis^ Rates by County, 2024</a:t>
            </a:r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7FC92FF-0798-0087-B2E9-5729A4BFEDFC}"/>
              </a:ext>
            </a:extLst>
          </p:cNvPr>
          <p:cNvGrpSpPr/>
          <p:nvPr/>
        </p:nvGrpSpPr>
        <p:grpSpPr>
          <a:xfrm>
            <a:off x="475314" y="1424527"/>
            <a:ext cx="8143752" cy="4785751"/>
            <a:chOff x="475314" y="1424527"/>
            <a:chExt cx="8143752" cy="4785751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E4B5727-FEE8-7177-FD36-5DF76CB0D25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96" b="16496"/>
            <a:stretch/>
          </p:blipFill>
          <p:spPr>
            <a:xfrm>
              <a:off x="475314" y="1424527"/>
              <a:ext cx="8143752" cy="3376106"/>
            </a:xfrm>
            <a:prstGeom prst="rect">
              <a:avLst/>
            </a:prstGeom>
          </p:spPr>
        </p:pic>
        <p:sp>
          <p:nvSpPr>
            <p:cNvPr id="7" name="Title 2">
              <a:extLst>
                <a:ext uri="{FF2B5EF4-FFF2-40B4-BE49-F238E27FC236}">
                  <a16:creationId xmlns:a16="http://schemas.microsoft.com/office/drawing/2014/main" id="{E0AC8462-D195-F4C9-DF2F-940076C3919B}"/>
                </a:ext>
              </a:extLst>
            </p:cNvPr>
            <p:cNvSpPr txBox="1">
              <a:spLocks/>
            </p:cNvSpPr>
            <p:nvPr/>
          </p:nvSpPr>
          <p:spPr>
            <a:xfrm>
              <a:off x="524934" y="3816511"/>
              <a:ext cx="3294396" cy="330200"/>
            </a:xfrm>
            <a:prstGeom prst="rect">
              <a:avLst/>
            </a:prstGeom>
          </p:spPr>
          <p:txBody>
            <a:bodyPr anchor="t">
              <a:noAutofit/>
            </a:bodyPr>
            <a:lstStyle>
              <a:lvl1pPr algn="l" defTabSz="6858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3200" b="1" i="0" kern="1200" baseline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r>
                <a:rPr lang="en-US" sz="1400" dirty="0">
                  <a:solidFill>
                    <a:schemeClr val="tx1"/>
                  </a:solidFill>
                </a:rPr>
                <a:t>Rate per 100,000 Population</a:t>
              </a:r>
            </a:p>
          </p:txBody>
        </p:sp>
        <p:pic>
          <p:nvPicPr>
            <p:cNvPr id="9" name="Picture 8" descr="A row of blue squares&#10;&#10;Description automatically generated">
              <a:extLst>
                <a:ext uri="{FF2B5EF4-FFF2-40B4-BE49-F238E27FC236}">
                  <a16:creationId xmlns:a16="http://schemas.microsoft.com/office/drawing/2014/main" id="{1FF2C353-7EDB-2767-3640-DBA02E0635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4934" y="4068344"/>
              <a:ext cx="1706897" cy="21419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9112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69" y="624054"/>
            <a:ext cx="8345266" cy="548640"/>
          </a:xfrm>
        </p:spPr>
        <p:txBody>
          <a:bodyPr/>
          <a:lstStyle/>
          <a:p>
            <a:r>
              <a:rPr lang="en-US" dirty="0"/>
              <a:t>Congenital Syphilis Cases by Birth Year</a:t>
            </a:r>
            <a:br>
              <a:rPr lang="en-US" dirty="0"/>
            </a:br>
            <a:r>
              <a:rPr lang="en-US" dirty="0"/>
              <a:t>2012-2024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9BF21-1ADC-495E-A87B-B0265D141A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10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0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 </a:t>
            </a:r>
            <a:r>
              <a:rPr lang="en-US" sz="1000" b="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000" b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000" b="0" dirty="0">
                <a:latin typeface="Arial Narrow" panose="020B0606020202030204" pitchFamily="34" charset="0"/>
              </a:rPr>
              <a:t>Data Source: Sexually Transmitted Disease Management Information System (STD*MIS) and North Carolina Electronic Disease Surveillance System (NC EDSS) (data as of July 1, 2025).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BA7CD84-6FBC-485D-BDE2-C2F1D3FA11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3436329"/>
              </p:ext>
            </p:extLst>
          </p:nvPr>
        </p:nvGraphicFramePr>
        <p:xfrm>
          <a:off x="304800" y="1594852"/>
          <a:ext cx="8530856" cy="4486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E509B32-D4D8-61CB-412A-D9D4A98DB86F}"/>
              </a:ext>
            </a:extLst>
          </p:cNvPr>
          <p:cNvSpPr txBox="1"/>
          <p:nvPr/>
        </p:nvSpPr>
        <p:spPr>
          <a:xfrm>
            <a:off x="8065619" y="2346697"/>
            <a:ext cx="685771" cy="29604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96</a:t>
            </a:r>
            <a:endParaRPr lang="en-US" sz="1200" b="1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4877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B6015B2-0FF4-49CB-B5A6-5F4C796FD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12" y="624054"/>
            <a:ext cx="8846049" cy="548640"/>
          </a:xfrm>
        </p:spPr>
        <p:txBody>
          <a:bodyPr/>
          <a:lstStyle/>
          <a:p>
            <a:r>
              <a:rPr lang="en-US" sz="2800" dirty="0"/>
              <a:t>Syphilis Coinfection with HIV</a:t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8746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69" y="624054"/>
            <a:ext cx="8345266" cy="548640"/>
          </a:xfrm>
        </p:spPr>
        <p:txBody>
          <a:bodyPr/>
          <a:lstStyle/>
          <a:p>
            <a:r>
              <a:rPr lang="en-US" sz="2800" dirty="0"/>
              <a:t>People with Early Syphilis^ Coinfected with HIV^^ by Gender, 2001-2024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9BF21-1ADC-495E-A87B-B0265D141A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4933" y="6388692"/>
            <a:ext cx="8494702" cy="190966"/>
          </a:xfrm>
        </p:spPr>
        <p:txBody>
          <a:bodyPr/>
          <a:lstStyle/>
          <a:p>
            <a:r>
              <a:rPr lang="en-US" sz="1000" b="0" dirty="0">
                <a:solidFill>
                  <a:schemeClr val="bg1">
                    <a:lumMod val="10000"/>
                  </a:schemeClr>
                </a:solidFill>
                <a:latin typeface="Arial Narrow" panose="020B0606020202030204" pitchFamily="34" charset="0"/>
              </a:rPr>
              <a:t>^</a:t>
            </a:r>
            <a:r>
              <a:rPr lang="en-US" sz="1000" b="0" dirty="0">
                <a:latin typeface="Arial Narrow" panose="020B0606020202030204" pitchFamily="34" charset="0"/>
              </a:rPr>
              <a:t>Early syphilis is defined as having primary, secondary, or early non-primary non-secondary (formerly early latent) syphilis. </a:t>
            </a:r>
          </a:p>
          <a:p>
            <a:r>
              <a:rPr lang="en-US" sz="1000" b="0" dirty="0">
                <a:latin typeface="Arial Narrow" panose="020B0606020202030204" pitchFamily="34" charset="0"/>
              </a:rPr>
              <a:t>^^HIV diagnosed prior to OR within 30 days of syphilis diagnosis.</a:t>
            </a:r>
          </a:p>
          <a:p>
            <a:r>
              <a:rPr lang="en-US" sz="10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0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</a:t>
            </a:r>
            <a:r>
              <a:rPr lang="en-US" sz="1000" b="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000" b="0" dirty="0">
                <a:latin typeface="Arial Narrow" panose="020B0606020202030204" pitchFamily="34" charset="0"/>
              </a:rPr>
              <a:t>Data Source: North Carolina Electronic Disease Surveillance System (NC EDSS) (data as of July 1, 2025) and enhanced HIV/AIDS Reporting System (eHARS) (data as of July 1, 2025). </a:t>
            </a:r>
          </a:p>
        </p:txBody>
      </p:sp>
      <p:graphicFrame>
        <p:nvGraphicFramePr>
          <p:cNvPr id="6" name="Object 23">
            <a:extLst>
              <a:ext uri="{FF2B5EF4-FFF2-40B4-BE49-F238E27FC236}">
                <a16:creationId xmlns:a16="http://schemas.microsoft.com/office/drawing/2014/main" id="{B4B0925D-8ACA-4B45-85C6-ED918489AB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1627617"/>
              </p:ext>
            </p:extLst>
          </p:nvPr>
        </p:nvGraphicFramePr>
        <p:xfrm>
          <a:off x="459449" y="1695484"/>
          <a:ext cx="8225102" cy="4079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604910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997" y="468823"/>
            <a:ext cx="8446705" cy="548640"/>
          </a:xfrm>
        </p:spPr>
        <p:txBody>
          <a:bodyPr/>
          <a:lstStyle/>
          <a:p>
            <a:r>
              <a:rPr lang="en-US" sz="2800" dirty="0"/>
              <a:t>People with Early Syphilis^ Coinfected with HIV^^ by Race 2020-2024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F1AA4DA-72C7-AE3B-C17A-62D58C7C7454}"/>
              </a:ext>
            </a:extLst>
          </p:cNvPr>
          <p:cNvSpPr txBox="1">
            <a:spLocks/>
          </p:cNvSpPr>
          <p:nvPr/>
        </p:nvSpPr>
        <p:spPr>
          <a:xfrm>
            <a:off x="575997" y="6015817"/>
            <a:ext cx="7992005" cy="5722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0" dirty="0">
                <a:latin typeface="Arial Narrow" panose="020B0606020202030204" pitchFamily="34" charset="0"/>
              </a:rPr>
              <a:t>^Early syphilis is defined as primary, secondary, or early non-primary non-secondary (formerly early latent) syphilis. </a:t>
            </a:r>
          </a:p>
          <a:p>
            <a:r>
              <a:rPr lang="en-US" sz="1100" b="0" dirty="0">
                <a:latin typeface="Arial Narrow" panose="020B0606020202030204" pitchFamily="34" charset="0"/>
              </a:rPr>
              <a:t>^^HIV diagnosed prior to OR within 30 days of syphilis diagnosis.</a:t>
            </a:r>
          </a:p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</a:t>
            </a:r>
            <a:r>
              <a:rPr lang="en-US" sz="1100" b="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100" b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9217D0-1F6D-4780-2502-E8E10F876A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4370" y="5149000"/>
            <a:ext cx="7992005" cy="57226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6D02080B-9DA2-2A0F-FC09-CC537FFCF2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490750"/>
              </p:ext>
            </p:extLst>
          </p:nvPr>
        </p:nvGraphicFramePr>
        <p:xfrm>
          <a:off x="832520" y="1312017"/>
          <a:ext cx="7478958" cy="4547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391251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806" y="559623"/>
            <a:ext cx="8870846" cy="548640"/>
          </a:xfrm>
        </p:spPr>
        <p:txBody>
          <a:bodyPr/>
          <a:lstStyle/>
          <a:p>
            <a:r>
              <a:rPr lang="en-US" sz="2800" dirty="0"/>
              <a:t>People with Early Syphilis^ Coinfected with HIV^^ by Ethnicity 2020-2024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F1AA4DA-72C7-AE3B-C17A-62D58C7C7454}"/>
              </a:ext>
            </a:extLst>
          </p:cNvPr>
          <p:cNvSpPr txBox="1">
            <a:spLocks/>
          </p:cNvSpPr>
          <p:nvPr/>
        </p:nvSpPr>
        <p:spPr>
          <a:xfrm>
            <a:off x="575997" y="5947814"/>
            <a:ext cx="7992005" cy="5722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0" dirty="0">
                <a:latin typeface="Arial Narrow" panose="020B0606020202030204" pitchFamily="34" charset="0"/>
              </a:rPr>
              <a:t>^Early syphilis is defined as primary, secondary, or early non-primary non-secondary (formerly early latent) syphilis. </a:t>
            </a:r>
          </a:p>
          <a:p>
            <a:r>
              <a:rPr lang="en-US" sz="1100" b="0" dirty="0">
                <a:latin typeface="Arial Narrow" panose="020B0606020202030204" pitchFamily="34" charset="0"/>
              </a:rPr>
              <a:t>^^HIV diagnosed prior to OR within 30 days of syphilis diagnosis.</a:t>
            </a:r>
          </a:p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</a:t>
            </a:r>
            <a:r>
              <a:rPr lang="en-US" sz="1100" b="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100" b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9217D0-1F6D-4780-2502-E8E10F876A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4370" y="5149000"/>
            <a:ext cx="7992005" cy="57226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6DC49BB-5562-1FE0-076D-44F000E7CC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0789347"/>
              </p:ext>
            </p:extLst>
          </p:nvPr>
        </p:nvGraphicFramePr>
        <p:xfrm>
          <a:off x="840828" y="1361938"/>
          <a:ext cx="7628802" cy="4386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09161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Where to find STI Surveillance information?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0E6156-8759-4FBF-A6CF-5C5C7D049475}"/>
              </a:ext>
            </a:extLst>
          </p:cNvPr>
          <p:cNvSpPr txBox="1"/>
          <p:nvPr/>
        </p:nvSpPr>
        <p:spPr>
          <a:xfrm>
            <a:off x="1104900" y="6073665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2"/>
              </a:rPr>
              <a:t>http://epi.publichealth.nc.gov/cd/stds/figures.html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083E50-4B82-43BD-B3ED-AC23366A7B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783" y="1312510"/>
            <a:ext cx="3356345" cy="457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476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Syphilis^ Cases by Gender</a:t>
            </a:r>
            <a:br>
              <a:rPr lang="en-US" dirty="0"/>
            </a:br>
            <a:r>
              <a:rPr lang="en-US" dirty="0"/>
              <a:t>2001-2024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9BF21-1ADC-495E-A87B-B0265D141A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0000" y="6011385"/>
            <a:ext cx="7992005" cy="497835"/>
          </a:xfrm>
        </p:spPr>
        <p:txBody>
          <a:bodyPr/>
          <a:lstStyle/>
          <a:p>
            <a:r>
              <a:rPr lang="en-US" sz="1100" b="0" dirty="0">
                <a:latin typeface="Arial Narrow" panose="020B0606020202030204" pitchFamily="34" charset="0"/>
              </a:rPr>
              <a:t>^Early syphilis is defined as primary, secondary, or early non-primary non-secondary (formerly early latent) syphilis. </a:t>
            </a:r>
          </a:p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 </a:t>
            </a:r>
            <a:r>
              <a:rPr lang="en-US" sz="1100" b="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b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C143A18F-676C-4E22-A33A-DDEC94701C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7162626"/>
              </p:ext>
            </p:extLst>
          </p:nvPr>
        </p:nvGraphicFramePr>
        <p:xfrm>
          <a:off x="189096" y="1472184"/>
          <a:ext cx="8354904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7709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Syphilis^ Rates, 2001-2024</a:t>
            </a: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8F769220-97F7-47CE-91B3-22E099512C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274109"/>
              </p:ext>
            </p:extLst>
          </p:nvPr>
        </p:nvGraphicFramePr>
        <p:xfrm>
          <a:off x="531918" y="1346186"/>
          <a:ext cx="8080163" cy="44917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A4E9B2C2-3991-4225-9F6E-B8B5E94C26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0000" y="6011385"/>
            <a:ext cx="7992005" cy="497835"/>
          </a:xfrm>
        </p:spPr>
        <p:txBody>
          <a:bodyPr/>
          <a:lstStyle/>
          <a:p>
            <a:r>
              <a:rPr lang="en-US" sz="1100" b="0" dirty="0">
                <a:latin typeface="Arial Narrow" panose="020B0606020202030204" pitchFamily="34" charset="0"/>
              </a:rPr>
              <a:t>^Early syphilis is defined as primary, secondary, or early non-primary non-secondary (formerly early latent) syphilis. </a:t>
            </a:r>
          </a:p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 </a:t>
            </a:r>
            <a:r>
              <a:rPr lang="en-US" sz="1100" b="0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b="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</p:spTree>
    <p:extLst>
      <p:ext uri="{BB962C8B-B14F-4D97-AF65-F5344CB8AC3E}">
        <p14:creationId xmlns:p14="http://schemas.microsoft.com/office/powerpoint/2010/main" val="3975858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68" y="502145"/>
            <a:ext cx="7843267" cy="548640"/>
          </a:xfrm>
        </p:spPr>
        <p:txBody>
          <a:bodyPr/>
          <a:lstStyle/>
          <a:p>
            <a:r>
              <a:rPr lang="en-US" dirty="0"/>
              <a:t>Age Distribution of Early Syphilis^ Cases by Gender, 2024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D2198B89-B60F-42E5-87D1-DE2217965F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576103"/>
              </p:ext>
            </p:extLst>
          </p:nvPr>
        </p:nvGraphicFramePr>
        <p:xfrm>
          <a:off x="57605" y="1411710"/>
          <a:ext cx="8534400" cy="4395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72A91C2-6CB7-4EA8-8D55-B68FFC35943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0000" y="6011385"/>
            <a:ext cx="7992005" cy="497835"/>
          </a:xfrm>
        </p:spPr>
        <p:txBody>
          <a:bodyPr/>
          <a:lstStyle/>
          <a:p>
            <a:r>
              <a:rPr lang="en-US" sz="1100" b="0" dirty="0">
                <a:latin typeface="Arial Narrow" panose="020B0606020202030204" pitchFamily="34" charset="0"/>
              </a:rPr>
              <a:t>^Early syphilis is defined as primary, secondary, or early non-primary non-secondary (formerly early latent) syphilis. </a:t>
            </a: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</p:spTree>
    <p:extLst>
      <p:ext uri="{BB962C8B-B14F-4D97-AF65-F5344CB8AC3E}">
        <p14:creationId xmlns:p14="http://schemas.microsoft.com/office/powerpoint/2010/main" val="1427306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70" y="624054"/>
            <a:ext cx="8348332" cy="548640"/>
          </a:xfrm>
        </p:spPr>
        <p:txBody>
          <a:bodyPr/>
          <a:lstStyle/>
          <a:p>
            <a:r>
              <a:rPr lang="en-US" sz="3200" dirty="0"/>
              <a:t>Early Syphilis^</a:t>
            </a:r>
            <a:r>
              <a:rPr lang="en-US" dirty="0"/>
              <a:t> Cases by Race 2020-2024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F1AA4DA-72C7-AE3B-C17A-62D58C7C7454}"/>
              </a:ext>
            </a:extLst>
          </p:cNvPr>
          <p:cNvSpPr txBox="1">
            <a:spLocks/>
          </p:cNvSpPr>
          <p:nvPr/>
        </p:nvSpPr>
        <p:spPr>
          <a:xfrm>
            <a:off x="575997" y="5947814"/>
            <a:ext cx="7992005" cy="5722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0" dirty="0">
                <a:latin typeface="Arial Narrow" panose="020B0606020202030204" pitchFamily="34" charset="0"/>
              </a:rPr>
              <a:t>^Early syphilis is defined as primary, secondary, or early non-primary non-secondary (formerly early latent) syphilis. </a:t>
            </a:r>
          </a:p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</a:t>
            </a: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9217D0-1F6D-4780-2502-E8E10F876A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4370" y="5149000"/>
            <a:ext cx="7992005" cy="57226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6D02080B-9DA2-2A0F-FC09-CC537FFCF2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6900569"/>
              </p:ext>
            </p:extLst>
          </p:nvPr>
        </p:nvGraphicFramePr>
        <p:xfrm>
          <a:off x="966952" y="1172694"/>
          <a:ext cx="7502678" cy="4834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2CCA5EDF-113E-14F1-F2A9-AF654DCBCE58}"/>
              </a:ext>
            </a:extLst>
          </p:cNvPr>
          <p:cNvSpPr txBox="1"/>
          <p:nvPr/>
        </p:nvSpPr>
        <p:spPr>
          <a:xfrm>
            <a:off x="6062676" y="2068086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3,858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78AB016-2614-CBBB-089B-AB044E5604A1}"/>
              </a:ext>
            </a:extLst>
          </p:cNvPr>
          <p:cNvSpPr txBox="1"/>
          <p:nvPr/>
        </p:nvSpPr>
        <p:spPr>
          <a:xfrm>
            <a:off x="2095140" y="3252736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/>
              <a:t>2,339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E1A974-2B51-56EC-394A-D8902EF35BE8}"/>
              </a:ext>
            </a:extLst>
          </p:cNvPr>
          <p:cNvSpPr txBox="1"/>
          <p:nvPr/>
        </p:nvSpPr>
        <p:spPr>
          <a:xfrm>
            <a:off x="3487801" y="1929587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3,166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29D1E57-D713-FE9F-DB0D-0746658A5CA9}"/>
              </a:ext>
            </a:extLst>
          </p:cNvPr>
          <p:cNvSpPr txBox="1"/>
          <p:nvPr/>
        </p:nvSpPr>
        <p:spPr>
          <a:xfrm>
            <a:off x="4748226" y="1845337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4,124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F2E7577-4A00-3AE9-1075-B44F3661783E}"/>
              </a:ext>
            </a:extLst>
          </p:cNvPr>
          <p:cNvSpPr txBox="1"/>
          <p:nvPr/>
        </p:nvSpPr>
        <p:spPr>
          <a:xfrm>
            <a:off x="7377126" y="2206585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3,665</a:t>
            </a:r>
          </a:p>
        </p:txBody>
      </p:sp>
    </p:spTree>
    <p:extLst>
      <p:ext uri="{BB962C8B-B14F-4D97-AF65-F5344CB8AC3E}">
        <p14:creationId xmlns:p14="http://schemas.microsoft.com/office/powerpoint/2010/main" val="4065400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806" y="647744"/>
            <a:ext cx="8870846" cy="548640"/>
          </a:xfrm>
        </p:spPr>
        <p:txBody>
          <a:bodyPr/>
          <a:lstStyle/>
          <a:p>
            <a:r>
              <a:rPr lang="en-US" dirty="0"/>
              <a:t>Early Syphilis^ Cases by Ethnicity 2020-2024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F1AA4DA-72C7-AE3B-C17A-62D58C7C7454}"/>
              </a:ext>
            </a:extLst>
          </p:cNvPr>
          <p:cNvSpPr txBox="1">
            <a:spLocks/>
          </p:cNvSpPr>
          <p:nvPr/>
        </p:nvSpPr>
        <p:spPr>
          <a:xfrm>
            <a:off x="575997" y="5947814"/>
            <a:ext cx="7992005" cy="5722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i="0" kern="1200" baseline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0" dirty="0">
                <a:latin typeface="Arial Narrow" panose="020B0606020202030204" pitchFamily="34" charset="0"/>
              </a:rPr>
              <a:t>^Early syphilis is defined as primary, secondary, or early non-primary non-secondary (formerly early latent) syphilis. </a:t>
            </a:r>
          </a:p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 </a:t>
            </a: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9217D0-1F6D-4780-2502-E8E10F876A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74370" y="5149000"/>
            <a:ext cx="7992005" cy="57226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6DC49BB-5562-1FE0-076D-44F000E7CC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6979746"/>
              </p:ext>
            </p:extLst>
          </p:nvPr>
        </p:nvGraphicFramePr>
        <p:xfrm>
          <a:off x="840828" y="1334814"/>
          <a:ext cx="7628802" cy="461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0797A3D-9D64-6048-6A88-29939CADFB50}"/>
              </a:ext>
            </a:extLst>
          </p:cNvPr>
          <p:cNvSpPr txBox="1"/>
          <p:nvPr/>
        </p:nvSpPr>
        <p:spPr>
          <a:xfrm>
            <a:off x="6042169" y="2050064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3,858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6947E9-EADE-F22B-AE8E-ABCA4844A1A0}"/>
              </a:ext>
            </a:extLst>
          </p:cNvPr>
          <p:cNvSpPr txBox="1"/>
          <p:nvPr/>
        </p:nvSpPr>
        <p:spPr>
          <a:xfrm>
            <a:off x="2042933" y="3239027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/>
              <a:t>2,339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993127-9B45-4083-2CA6-875A28D9FB52}"/>
              </a:ext>
            </a:extLst>
          </p:cNvPr>
          <p:cNvSpPr txBox="1"/>
          <p:nvPr/>
        </p:nvSpPr>
        <p:spPr>
          <a:xfrm>
            <a:off x="3375289" y="2568308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3,166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3F74AF-2E56-4423-A5E7-45E21AB07486}"/>
              </a:ext>
            </a:extLst>
          </p:cNvPr>
          <p:cNvSpPr txBox="1"/>
          <p:nvPr/>
        </p:nvSpPr>
        <p:spPr>
          <a:xfrm>
            <a:off x="4726105" y="1804964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4,124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9B9C7E2-D150-13D1-830D-63AB845B5599}"/>
              </a:ext>
            </a:extLst>
          </p:cNvPr>
          <p:cNvSpPr txBox="1"/>
          <p:nvPr/>
        </p:nvSpPr>
        <p:spPr>
          <a:xfrm>
            <a:off x="7358233" y="2188563"/>
            <a:ext cx="6572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3,665</a:t>
            </a:r>
          </a:p>
        </p:txBody>
      </p:sp>
    </p:spTree>
    <p:extLst>
      <p:ext uri="{BB962C8B-B14F-4D97-AF65-F5344CB8AC3E}">
        <p14:creationId xmlns:p14="http://schemas.microsoft.com/office/powerpoint/2010/main" val="467869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370" y="624054"/>
            <a:ext cx="8171679" cy="548640"/>
          </a:xfrm>
        </p:spPr>
        <p:txBody>
          <a:bodyPr/>
          <a:lstStyle/>
          <a:p>
            <a:r>
              <a:rPr lang="en-US" dirty="0"/>
              <a:t>Early Syphilis^ Rates by Race 2020-2024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D86E157-461E-41B8-8A8D-689E60DE2C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4933" y="6249458"/>
            <a:ext cx="8321116" cy="330200"/>
          </a:xfrm>
        </p:spPr>
        <p:txBody>
          <a:bodyPr/>
          <a:lstStyle/>
          <a:p>
            <a:r>
              <a:rPr lang="en-US" sz="1100" b="0" dirty="0">
                <a:latin typeface="Arial Narrow" panose="020B0606020202030204" pitchFamily="34" charset="0"/>
              </a:rPr>
              <a:t>^Early syphilis is defined as primary, secondary, or early non-primary non-secondary (formerly early latent) syphilis. </a:t>
            </a:r>
          </a:p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</a:t>
            </a: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10A0D78-5EB6-F47E-F8A4-D4D9D4141E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3638981"/>
              </p:ext>
            </p:extLst>
          </p:nvPr>
        </p:nvGraphicFramePr>
        <p:xfrm>
          <a:off x="752475" y="1396999"/>
          <a:ext cx="8093574" cy="4441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324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F818A8-73F5-451B-BB48-FABC00364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185" y="624054"/>
            <a:ext cx="8897815" cy="548640"/>
          </a:xfrm>
        </p:spPr>
        <p:txBody>
          <a:bodyPr/>
          <a:lstStyle/>
          <a:p>
            <a:r>
              <a:rPr lang="en-US" dirty="0"/>
              <a:t>Early Syphilis^ Rates by Ethnicity 2020-2024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4D86E157-461E-41B8-8A8D-689E60DE2C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4933" y="6249458"/>
            <a:ext cx="8321116" cy="330200"/>
          </a:xfrm>
        </p:spPr>
        <p:txBody>
          <a:bodyPr/>
          <a:lstStyle/>
          <a:p>
            <a:r>
              <a:rPr lang="en-US" sz="1100" b="0" dirty="0">
                <a:latin typeface="Arial Narrow" panose="020B0606020202030204" pitchFamily="34" charset="0"/>
              </a:rPr>
              <a:t>^Early syphilis is defined as primary, secondary, or early non-primary non-secondary (formerly early latent) syphilis. </a:t>
            </a:r>
          </a:p>
          <a:p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100" b="0" dirty="0"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2020 data should be treated with caution due to reduced availability of testing caused by the COVID-19 pandemic.</a:t>
            </a:r>
          </a:p>
          <a:p>
            <a:r>
              <a:rPr lang="en-US" sz="1100" b="0" dirty="0">
                <a:latin typeface="Arial Narrow" panose="020B0606020202030204" pitchFamily="34" charset="0"/>
              </a:rPr>
              <a:t>Data Source: North Carolina Electronic Disease Surveillance System (NC EDSS) (data as of July 1, 2025).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48F3408-E506-ACDE-9616-934F9EE25D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3822894"/>
              </p:ext>
            </p:extLst>
          </p:nvPr>
        </p:nvGraphicFramePr>
        <p:xfrm>
          <a:off x="1312545" y="1438275"/>
          <a:ext cx="6859905" cy="4361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61154855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TNR/Aria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tream 1">
    <a:dk1>
      <a:srgbClr val="000514"/>
    </a:dk1>
    <a:lt1>
      <a:srgbClr val="FFFFFF"/>
    </a:lt1>
    <a:dk2>
      <a:srgbClr val="003399"/>
    </a:dk2>
    <a:lt2>
      <a:srgbClr val="E5E5FF"/>
    </a:lt2>
    <a:accent1>
      <a:srgbClr val="0099CC"/>
    </a:accent1>
    <a:accent2>
      <a:srgbClr val="A886E0"/>
    </a:accent2>
    <a:accent3>
      <a:srgbClr val="AAADCA"/>
    </a:accent3>
    <a:accent4>
      <a:srgbClr val="DADADA"/>
    </a:accent4>
    <a:accent5>
      <a:srgbClr val="AACAE2"/>
    </a:accent5>
    <a:accent6>
      <a:srgbClr val="9879CB"/>
    </a:accent6>
    <a:hlink>
      <a:srgbClr val="FFCC00"/>
    </a:hlink>
    <a:folHlink>
      <a:srgbClr val="FFFFCC"/>
    </a:folHlink>
  </a:clrScheme>
  <a:fontScheme name="Stream">
    <a:majorFont>
      <a:latin typeface="Garamond"/>
      <a:ea typeface=""/>
      <a:cs typeface=""/>
    </a:majorFont>
    <a:minorFont>
      <a:latin typeface="Garamond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tream 1">
    <a:dk1>
      <a:srgbClr val="000514"/>
    </a:dk1>
    <a:lt1>
      <a:srgbClr val="FFFFFF"/>
    </a:lt1>
    <a:dk2>
      <a:srgbClr val="003399"/>
    </a:dk2>
    <a:lt2>
      <a:srgbClr val="E5E5FF"/>
    </a:lt2>
    <a:accent1>
      <a:srgbClr val="0099CC"/>
    </a:accent1>
    <a:accent2>
      <a:srgbClr val="A886E0"/>
    </a:accent2>
    <a:accent3>
      <a:srgbClr val="AAADCA"/>
    </a:accent3>
    <a:accent4>
      <a:srgbClr val="DADADA"/>
    </a:accent4>
    <a:accent5>
      <a:srgbClr val="AACAE2"/>
    </a:accent5>
    <a:accent6>
      <a:srgbClr val="9879CB"/>
    </a:accent6>
    <a:hlink>
      <a:srgbClr val="FFCC00"/>
    </a:hlink>
    <a:folHlink>
      <a:srgbClr val="FFFFCC"/>
    </a:folHlink>
  </a:clrScheme>
  <a:fontScheme name="Stream">
    <a:majorFont>
      <a:latin typeface="Garamond"/>
      <a:ea typeface=""/>
      <a:cs typeface=""/>
    </a:majorFont>
    <a:minorFont>
      <a:latin typeface="Garamond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Stream 1">
    <a:dk1>
      <a:srgbClr val="000514"/>
    </a:dk1>
    <a:lt1>
      <a:srgbClr val="FFFFFF"/>
    </a:lt1>
    <a:dk2>
      <a:srgbClr val="003399"/>
    </a:dk2>
    <a:lt2>
      <a:srgbClr val="E5E5FF"/>
    </a:lt2>
    <a:accent1>
      <a:srgbClr val="0099CC"/>
    </a:accent1>
    <a:accent2>
      <a:srgbClr val="A886E0"/>
    </a:accent2>
    <a:accent3>
      <a:srgbClr val="AAADCA"/>
    </a:accent3>
    <a:accent4>
      <a:srgbClr val="DADADA"/>
    </a:accent4>
    <a:accent5>
      <a:srgbClr val="AACAE2"/>
    </a:accent5>
    <a:accent6>
      <a:srgbClr val="9879CB"/>
    </a:accent6>
    <a:hlink>
      <a:srgbClr val="FFCC00"/>
    </a:hlink>
    <a:folHlink>
      <a:srgbClr val="FFFFCC"/>
    </a:folHlink>
  </a:clrScheme>
  <a:fontScheme name="Stream">
    <a:majorFont>
      <a:latin typeface="Garamond"/>
      <a:ea typeface=""/>
      <a:cs typeface=""/>
    </a:majorFont>
    <a:minorFont>
      <a:latin typeface="Garamond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Stream 1">
    <a:dk1>
      <a:srgbClr val="000514"/>
    </a:dk1>
    <a:lt1>
      <a:srgbClr val="FFFFFF"/>
    </a:lt1>
    <a:dk2>
      <a:srgbClr val="003399"/>
    </a:dk2>
    <a:lt2>
      <a:srgbClr val="E5E5FF"/>
    </a:lt2>
    <a:accent1>
      <a:srgbClr val="0099CC"/>
    </a:accent1>
    <a:accent2>
      <a:srgbClr val="A886E0"/>
    </a:accent2>
    <a:accent3>
      <a:srgbClr val="AAADCA"/>
    </a:accent3>
    <a:accent4>
      <a:srgbClr val="DADADA"/>
    </a:accent4>
    <a:accent5>
      <a:srgbClr val="AACAE2"/>
    </a:accent5>
    <a:accent6>
      <a:srgbClr val="9879CB"/>
    </a:accent6>
    <a:hlink>
      <a:srgbClr val="FFCC00"/>
    </a:hlink>
    <a:folHlink>
      <a:srgbClr val="FFFFCC"/>
    </a:folHlink>
  </a:clrScheme>
  <a:fontScheme name="Stream">
    <a:majorFont>
      <a:latin typeface="Garamond"/>
      <a:ea typeface=""/>
      <a:cs typeface=""/>
    </a:majorFont>
    <a:minorFont>
      <a:latin typeface="Garamond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4548</TotalTime>
  <Words>1266</Words>
  <Application>Microsoft Office PowerPoint</Application>
  <PresentationFormat>On-screen Show (4:3)</PresentationFormat>
  <Paragraphs>151</Paragraphs>
  <Slides>17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Arial Narrow</vt:lpstr>
      <vt:lpstr>Calibri</vt:lpstr>
      <vt:lpstr>Franklin Gothic Demi Cond</vt:lpstr>
      <vt:lpstr>Franklin Gothic Medium</vt:lpstr>
      <vt:lpstr>Franklin Gothic Medium Cond</vt:lpstr>
      <vt:lpstr>Gotham Bold</vt:lpstr>
      <vt:lpstr>Gotham Light</vt:lpstr>
      <vt:lpstr>Helvetica</vt:lpstr>
      <vt:lpstr>3_Office Theme</vt:lpstr>
      <vt:lpstr>PowerPoint Presentation</vt:lpstr>
      <vt:lpstr>Where to find STI Surveillance information? </vt:lpstr>
      <vt:lpstr>Early Syphilis^ Cases by Gender 2001-2024</vt:lpstr>
      <vt:lpstr>Early Syphilis^ Rates, 2001-2024</vt:lpstr>
      <vt:lpstr>Age Distribution of Early Syphilis^ Cases by Gender, 2024 </vt:lpstr>
      <vt:lpstr>Early Syphilis^ Cases by Race 2020-2024</vt:lpstr>
      <vt:lpstr>Early Syphilis^ Cases by Ethnicity 2020-2024</vt:lpstr>
      <vt:lpstr>Early Syphilis^ Rates by Race 2020-2024</vt:lpstr>
      <vt:lpstr>Early Syphilis^ Rates by Ethnicity 2020-2024</vt:lpstr>
      <vt:lpstr>Primary, Secondary, and Other Early^ Syphilis Rates by Gender, 2014-2024</vt:lpstr>
      <vt:lpstr>Primary, Secondary, and Other Early^ Syphilis Rates in North Carolina and the United States, 2018-2024</vt:lpstr>
      <vt:lpstr>Early Syphilis^ Rates by County, 2024</vt:lpstr>
      <vt:lpstr>Congenital Syphilis Cases by Birth Year 2012-2024</vt:lpstr>
      <vt:lpstr>Syphilis Coinfection with HIV </vt:lpstr>
      <vt:lpstr>People with Early Syphilis^ Coinfected with HIV^^ by Gender, 2001-2024</vt:lpstr>
      <vt:lpstr>People with Early Syphilis^ Coinfected with HIV^^ by Race 2020-2024</vt:lpstr>
      <vt:lpstr>People with Early Syphilis^ Coinfected with HIV^^ by Ethnicity 2020-2024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Adams, Nicole</dc:creator>
  <cp:lastModifiedBy>Swankie, Taylor A</cp:lastModifiedBy>
  <cp:revision>137</cp:revision>
  <dcterms:created xsi:type="dcterms:W3CDTF">2020-12-09T12:15:22Z</dcterms:created>
  <dcterms:modified xsi:type="dcterms:W3CDTF">2025-10-06T18:11:17Z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2024-09-11T13:55:45Z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3fab4f52-71de-458a-aab5-e5c9f6593c1c</vt:lpwstr>
  </property>
  <property fmtid="{D5CDD505-2E9C-101B-9397-08002B2CF9AE}" pid="8" name="MSIP_Label_7b94a7b8-f06c-4dfe-bdcc-9b548fd58c31_ContentBits">
    <vt:lpwstr>0</vt:lpwstr>
  </property>
</Properties>
</file>