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86" r:id="rId2"/>
    <p:sldId id="487" r:id="rId3"/>
    <p:sldId id="495" r:id="rId4"/>
    <p:sldId id="496" r:id="rId5"/>
    <p:sldId id="497" r:id="rId6"/>
    <p:sldId id="526" r:id="rId7"/>
    <p:sldId id="527" r:id="rId8"/>
    <p:sldId id="528" r:id="rId9"/>
    <p:sldId id="529" r:id="rId10"/>
    <p:sldId id="539" r:id="rId11"/>
    <p:sldId id="512" r:id="rId12"/>
    <p:sldId id="513" r:id="rId13"/>
    <p:sldId id="537" r:id="rId14"/>
    <p:sldId id="53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BB349A-3F65-4405-A77A-E191F058254A}" name="Swankie, Taylor A" initials="TS" userId="S::taylor.swankie@dhhs.nc.gov::876eb074-cc7d-47ba-b366-b5a65f1db720" providerId="AD"/>
  <p188:author id="{552E52B3-6741-3030-F80A-00B5D55D32E2}" name="McKeithen, Mary Catharine" initials="MMC" userId="S::marycatharine.mckeithen@dhhs.nc.gov::6350e9b6-9eea-478c-85c1-9676ca269e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ams, Nicole" initials="AN" lastIdx="4" clrIdx="0">
    <p:extLst>
      <p:ext uri="{19B8F6BF-5375-455C-9EA6-DF929625EA0E}">
        <p15:presenceInfo xmlns:p15="http://schemas.microsoft.com/office/powerpoint/2012/main" userId="S::nicole.d.adams@dhhs.nc.gov::b35b702c-a4cc-46c2-9529-4cd74a31c3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81167979002624"/>
          <c:y val="0.10376973916932153"/>
          <c:w val="0.82663276465441815"/>
          <c:h val="0.756045288041462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</c:spPr>
          <c:invertIfNegative val="0"/>
          <c:dPt>
            <c:idx val="4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12-2284-4FE6-ACAB-CF3FBDF7883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2284-4FE6-ACAB-CF3FBDF7883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284-4FE6-ACAB-CF3FBDF7883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284-4FE6-ACAB-CF3FBDF7883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284-4FE6-ACAB-CF3FBDF7883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284-4FE6-ACAB-CF3FBDF7883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284-4FE6-ACAB-CF3FBDF7883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284-4FE6-ACAB-CF3FBDF7883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284-4FE6-ACAB-CF3FBDF7883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B5B-4CCF-A1B9-B8828899835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284-4FE6-ACAB-CF3FBDF7883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B5B-4CCF-A1B9-B88288998350}"/>
                </c:ext>
              </c:extLst>
            </c:dLbl>
            <c:dLbl>
              <c:idx val="10"/>
              <c:layout>
                <c:manualLayout>
                  <c:x val="6.1022120518688022E-2"/>
                  <c:y val="-8.593125003806009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5B7-44FE-A7D6-41320B77D5A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Sheet1!$A$5:$A$15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Sheet1!$B$5:$B$15</c:f>
              <c:numCache>
                <c:formatCode>#,##0</c:formatCode>
                <c:ptCount val="11"/>
                <c:pt idx="0">
                  <c:v>8079</c:v>
                </c:pt>
                <c:pt idx="1">
                  <c:v>8576</c:v>
                </c:pt>
                <c:pt idx="2">
                  <c:v>9568</c:v>
                </c:pt>
                <c:pt idx="3" formatCode="General">
                  <c:v>11033</c:v>
                </c:pt>
                <c:pt idx="4" formatCode="General">
                  <c:v>11485</c:v>
                </c:pt>
                <c:pt idx="5" formatCode="########0">
                  <c:v>12633</c:v>
                </c:pt>
                <c:pt idx="6" formatCode="########0">
                  <c:v>13263</c:v>
                </c:pt>
                <c:pt idx="7" formatCode="########0">
                  <c:v>13584</c:v>
                </c:pt>
                <c:pt idx="8" formatCode="########0">
                  <c:v>12209</c:v>
                </c:pt>
                <c:pt idx="9" formatCode="########0">
                  <c:v>11380</c:v>
                </c:pt>
                <c:pt idx="10" formatCode="General">
                  <c:v>9340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B5B-4CCF-A1B9-B882889983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558ED5"/>
            </a:solidFill>
            <a:ln>
              <a:noFill/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558ED5"/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B-2284-4FE6-ACAB-CF3FBDF7883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2284-4FE6-ACAB-CF3FBDF7883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84-4FE6-ACAB-CF3FBDF7883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84-4FE6-ACAB-CF3FBDF7883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84-4FE6-ACAB-CF3FBDF7883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284-4FE6-ACAB-CF3FBDF7883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284-4FE6-ACAB-CF3FBDF7883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284-4FE6-ACAB-CF3FBDF7883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284-4FE6-ACAB-CF3FBDF7883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B5B-4CCF-A1B9-B8828899835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84-4FE6-ACAB-CF3FBDF7883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B5B-4CCF-A1B9-B88288998350}"/>
                </c:ext>
              </c:extLst>
            </c:dLbl>
            <c:dLbl>
              <c:idx val="10"/>
              <c:layout>
                <c:manualLayout>
                  <c:x val="5.1868802440884709E-2"/>
                  <c:y val="-1.050258701120375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5B7-44FE-A7D6-41320B77D5AD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Sheet1!$A$5:$A$15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Sheet1!$C$5:$C$15</c:f>
              <c:numCache>
                <c:formatCode>#,##0</c:formatCode>
                <c:ptCount val="11"/>
                <c:pt idx="0">
                  <c:v>6896</c:v>
                </c:pt>
                <c:pt idx="1">
                  <c:v>8475</c:v>
                </c:pt>
                <c:pt idx="2">
                  <c:v>10029</c:v>
                </c:pt>
                <c:pt idx="3" formatCode="General">
                  <c:v>11696</c:v>
                </c:pt>
                <c:pt idx="4" formatCode="General">
                  <c:v>12051</c:v>
                </c:pt>
                <c:pt idx="5" formatCode="########0">
                  <c:v>14218</c:v>
                </c:pt>
                <c:pt idx="6" formatCode="########0">
                  <c:v>14829</c:v>
                </c:pt>
                <c:pt idx="7" formatCode="########0">
                  <c:v>15640</c:v>
                </c:pt>
                <c:pt idx="8" formatCode="########0">
                  <c:v>14668</c:v>
                </c:pt>
                <c:pt idx="9" formatCode="########0">
                  <c:v>15009</c:v>
                </c:pt>
                <c:pt idx="10" formatCode="General">
                  <c:v>12913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6B5B-4CCF-A1B9-B8828899835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100"/>
        <c:axId val="48951296"/>
        <c:axId val="48953216"/>
      </c:barChart>
      <c:catAx>
        <c:axId val="48951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0071279284533878"/>
              <c:y val="0.9312521998080850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48953216"/>
        <c:crosses val="autoZero"/>
        <c:auto val="1"/>
        <c:lblAlgn val="ctr"/>
        <c:lblOffset val="100"/>
        <c:noMultiLvlLbl val="0"/>
      </c:catAx>
      <c:valAx>
        <c:axId val="489532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Cases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48951296"/>
        <c:crosses val="autoZero"/>
        <c:crossBetween val="between"/>
        <c:majorUnit val="4000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 baseline="0">
          <a:solidFill>
            <a:schemeClr val="bg1">
              <a:lumMod val="1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2211705061947"/>
          <c:y val="0.12266742213584397"/>
          <c:w val="0.82496570234749833"/>
          <c:h val="0.73976616594835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21E-4425-85E0-F90E000DDF10}"/>
                </c:ext>
              </c:extLst>
            </c:dLbl>
            <c:dLbl>
              <c:idx val="4"/>
              <c:layout>
                <c:manualLayout>
                  <c:x val="6.1595516569967222E-2"/>
                  <c:y val="-2.753089096033051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6.7000000000000004E-2</c:v>
                </c:pt>
                <c:pt idx="1">
                  <c:v>8.5999999999999993E-2</c:v>
                </c:pt>
                <c:pt idx="2">
                  <c:v>9.0999999999999998E-2</c:v>
                </c:pt>
                <c:pt idx="3">
                  <c:v>0.10199999999999999</c:v>
                </c:pt>
                <c:pt idx="4">
                  <c:v>0.11799999999999999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E-4425-85E0-F90E000DDF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21E-4425-85E0-F90E000DDF10}"/>
                </c:ext>
              </c:extLst>
            </c:dLbl>
            <c:dLbl>
              <c:idx val="4"/>
              <c:layout>
                <c:manualLayout>
                  <c:x val="6.8254491334288014E-2"/>
                  <c:y val="8.25926728809885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0.79100000000000004</c:v>
                </c:pt>
                <c:pt idx="1">
                  <c:v>0.81399999999999995</c:v>
                </c:pt>
                <c:pt idx="2">
                  <c:v>0.81399999999999995</c:v>
                </c:pt>
                <c:pt idx="3">
                  <c:v>0.83</c:v>
                </c:pt>
                <c:pt idx="4">
                  <c:v>0.83199999999999996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E-4425-85E0-F90E000DDF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1E-4425-85E0-F90E000DDF10}"/>
                </c:ext>
              </c:extLst>
            </c:dLbl>
            <c:dLbl>
              <c:idx val="4"/>
              <c:layout>
                <c:manualLayout>
                  <c:x val="6.6589747643207811E-2"/>
                  <c:y val="-2.753089096032950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0.0%</c:formatCode>
                <c:ptCount val="5"/>
                <c:pt idx="0">
                  <c:v>0.14099999999999999</c:v>
                </c:pt>
                <c:pt idx="1">
                  <c:v>0.1</c:v>
                </c:pt>
                <c:pt idx="2">
                  <c:v>9.5000000000000001E-2</c:v>
                </c:pt>
                <c:pt idx="3">
                  <c:v>6.8000000000000005E-2</c:v>
                </c:pt>
                <c:pt idx="4">
                  <c:v>5.0999999999999997E-2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E-4425-85E0-F90E000DDF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82279903"/>
        <c:axId val="1479255055"/>
      </c:barChart>
      <c:catAx>
        <c:axId val="16822799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55055"/>
        <c:crosses val="autoZero"/>
        <c:auto val="1"/>
        <c:lblAlgn val="ctr"/>
        <c:lblOffset val="100"/>
        <c:noMultiLvlLbl val="0"/>
      </c:catAx>
      <c:valAx>
        <c:axId val="147925505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baseline="0" dirty="0">
                    <a:solidFill>
                      <a:schemeClr val="tx1"/>
                    </a:solidFill>
                    <a:effectLst/>
                  </a:rPr>
                  <a:t>Percent  of Syphilis Cases Co-Infected with HIV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2279903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9532319753481608"/>
          <c:y val="2.6921367254653609E-2"/>
          <c:w val="0.60935360493036783"/>
          <c:h val="5.03151961846954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02099737532807E-2"/>
          <c:y val="9.0322435247482138E-2"/>
          <c:w val="0.89144075740532436"/>
          <c:h val="0.7434106288540141"/>
        </c:manualLayout>
      </c:layout>
      <c:lineChart>
        <c:grouping val="standar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NC Women</c:v>
                </c:pt>
              </c:strCache>
            </c:strRef>
          </c:tx>
          <c:spPr>
            <a:ln w="44450">
              <a:solidFill>
                <a:srgbClr val="522358"/>
              </a:solidFill>
            </a:ln>
          </c:spPr>
          <c:marker>
            <c:symbol val="none"/>
          </c:marker>
          <c:dPt>
            <c:idx val="2"/>
            <c:bubble3D val="0"/>
            <c:spPr>
              <a:ln w="44450">
                <a:solidFill>
                  <a:srgbClr val="522358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C54D-4511-91D3-204C99340724}"/>
              </c:ext>
            </c:extLst>
          </c:dPt>
          <c:dPt>
            <c:idx val="4"/>
            <c:bubble3D val="0"/>
            <c:spPr>
              <a:ln w="44450">
                <a:solidFill>
                  <a:srgbClr val="522358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54D-4511-91D3-204C99340724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54D-4511-91D3-204C9934072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54D-4511-91D3-204C9934072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54D-4511-91D3-204C9934072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54D-4511-91D3-204C9934072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4D-4511-91D3-204C9934072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37-4B4E-A5E8-23FF2C1BE88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737-4B4E-A5E8-23FF2C1BE88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E89-4C59-8A0F-C92547A76F1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89-4C59-8A0F-C92547A76F1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E89-4C59-8A0F-C92547A76F1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290-4AF9-80BE-EB8CA1D8CBB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290-4AF9-80BE-EB8CA1D8CBB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90-4AF9-80BE-EB8CA1D8CBB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 i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2020*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181.2</c:v>
                </c:pt>
                <c:pt idx="1">
                  <c:v>155</c:v>
                </c:pt>
                <c:pt idx="2">
                  <c:v>153.4</c:v>
                </c:pt>
                <c:pt idx="3">
                  <c:v>158.5</c:v>
                </c:pt>
                <c:pt idx="4" formatCode="#,##0.0">
                  <c:v>166.6</c:v>
                </c:pt>
                <c:pt idx="5" formatCode="#,##0.0">
                  <c:v>183.6</c:v>
                </c:pt>
                <c:pt idx="6">
                  <c:v>209.2</c:v>
                </c:pt>
                <c:pt idx="7">
                  <c:v>215.2</c:v>
                </c:pt>
                <c:pt idx="8" formatCode="####0.0">
                  <c:v>234.21531011326999</c:v>
                </c:pt>
                <c:pt idx="9" formatCode="####0.0">
                  <c:v>248.9</c:v>
                </c:pt>
                <c:pt idx="10" formatCode="####0.0">
                  <c:v>251.7</c:v>
                </c:pt>
                <c:pt idx="11" formatCode="####0.0">
                  <c:v>223.3</c:v>
                </c:pt>
                <c:pt idx="12" formatCode="####0.0">
                  <c:v>205.5</c:v>
                </c:pt>
                <c:pt idx="13">
                  <c:v>168.6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C54D-4511-91D3-204C99340724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NC Men</c:v>
                </c:pt>
              </c:strCache>
            </c:strRef>
          </c:tx>
          <c:spPr>
            <a:ln w="38100">
              <a:solidFill>
                <a:srgbClr val="558ED5"/>
              </a:solidFill>
              <a:prstDash val="solid"/>
            </a:ln>
          </c:spPr>
          <c:marker>
            <c:symbol val="none"/>
          </c:marker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5-A26E-4ACF-B875-5461F416D97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54D-4511-91D3-204C9934072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54D-4511-91D3-204C9934072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54D-4511-91D3-204C9934072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54D-4511-91D3-204C9934072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6E-4ACF-B875-5461F416D97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1A-460C-AD03-50F0443D036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284-42AC-B5A2-3589A96DABF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89-4C59-8A0F-C92547A76F1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E89-4C59-8A0F-C92547A76F1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89-4C59-8A0F-C92547A76F1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90-4AF9-80BE-EB8CA1D8CBB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90-4AF9-80BE-EB8CA1D8CBB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90-4AF9-80BE-EB8CA1D8CBB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 i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2020*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134.19999999999999</c:v>
                </c:pt>
                <c:pt idx="1">
                  <c:v>125.5</c:v>
                </c:pt>
                <c:pt idx="2">
                  <c:v>132.69999999999999</c:v>
                </c:pt>
                <c:pt idx="3">
                  <c:v>142.6</c:v>
                </c:pt>
                <c:pt idx="4" formatCode="#,##0.0">
                  <c:v>173.5</c:v>
                </c:pt>
                <c:pt idx="5" formatCode="#,##0.0">
                  <c:v>202.9</c:v>
                </c:pt>
                <c:pt idx="6">
                  <c:v>233.9</c:v>
                </c:pt>
                <c:pt idx="7">
                  <c:v>238.4</c:v>
                </c:pt>
                <c:pt idx="8" formatCode="####0.0">
                  <c:v>278.36790808416202</c:v>
                </c:pt>
                <c:pt idx="9" formatCode="####0.0">
                  <c:v>290.10000000000002</c:v>
                </c:pt>
                <c:pt idx="10" formatCode="####0.0">
                  <c:v>302.5</c:v>
                </c:pt>
                <c:pt idx="11" formatCode="####0.0">
                  <c:v>280.5</c:v>
                </c:pt>
                <c:pt idx="12" formatCode="####0.0">
                  <c:v>283.39999999999998</c:v>
                </c:pt>
                <c:pt idx="13">
                  <c:v>243.8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C54D-4511-91D3-204C99340724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US Total Women</c:v>
                </c:pt>
              </c:strCache>
            </c:strRef>
          </c:tx>
          <c:spPr>
            <a:ln w="44450">
              <a:solidFill>
                <a:srgbClr val="522358">
                  <a:alpha val="62000"/>
                </a:srgbClr>
              </a:solidFill>
              <a:prstDash val="sysDot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C54D-4511-91D3-204C9934072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54D-4511-91D3-204C9934072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C54D-4511-91D3-204C9934072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54D-4511-91D3-204C9934072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AB-40DB-A2ED-9C5D638F4E0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284-42AC-B5A2-3589A96DABF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E89-4C59-8A0F-C92547A76F1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E89-4C59-8A0F-C92547A76F1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89-4C59-8A0F-C92547A76F1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290-4AF9-80BE-EB8CA1D8CBB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290-4AF9-80BE-EB8CA1D8CBB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290-4AF9-80BE-EB8CA1D8CBB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290-4AF9-80BE-EB8CA1D8CBB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 i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2020*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108</c:v>
                </c:pt>
                <c:pt idx="1">
                  <c:v>107.9</c:v>
                </c:pt>
                <c:pt idx="2">
                  <c:v>101.7</c:v>
                </c:pt>
                <c:pt idx="3">
                  <c:v>100.4</c:v>
                </c:pt>
                <c:pt idx="4">
                  <c:v>106.3</c:v>
                </c:pt>
                <c:pt idx="5">
                  <c:v>120.4</c:v>
                </c:pt>
                <c:pt idx="6">
                  <c:v>140.69999999999999</c:v>
                </c:pt>
                <c:pt idx="7">
                  <c:v>145.19999999999999</c:v>
                </c:pt>
                <c:pt idx="8">
                  <c:v>152.1</c:v>
                </c:pt>
                <c:pt idx="9">
                  <c:v>173.8</c:v>
                </c:pt>
                <c:pt idx="10">
                  <c:v>177.9</c:v>
                </c:pt>
                <c:pt idx="11">
                  <c:v>152.1</c:v>
                </c:pt>
                <c:pt idx="12">
                  <c:v>130.69999999999999</c:v>
                </c:pt>
                <c:pt idx="13">
                  <c:v>115.8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1-C54D-4511-91D3-204C99340724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US Total Men</c:v>
                </c:pt>
              </c:strCache>
            </c:strRef>
          </c:tx>
          <c:spPr>
            <a:ln w="38100">
              <a:solidFill>
                <a:srgbClr val="558ED5">
                  <a:alpha val="50000"/>
                </a:srgbClr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C54D-4511-91D3-204C9934072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C54D-4511-91D3-204C9934072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C54D-4511-91D3-204C9934072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C54D-4511-91D3-204C9934072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AB-40DB-A2ED-9C5D638F4E0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AB-40DB-A2ED-9C5D638F4E0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89-4C59-8A0F-C92547A76F1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89-4C59-8A0F-C92547A76F1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E89-4C59-8A0F-C92547A76F1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290-4AF9-80BE-EB8CA1D8CBB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290-4AF9-80BE-EB8CA1D8CBB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290-4AF9-80BE-EB8CA1D8CBB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290-4AF9-80BE-EB8CA1D8CBB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 i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2020*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strCache>
            </c:str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97.7</c:v>
                </c:pt>
                <c:pt idx="1">
                  <c:v>105</c:v>
                </c:pt>
                <c:pt idx="2">
                  <c:v>108.7</c:v>
                </c:pt>
                <c:pt idx="3">
                  <c:v>119.1</c:v>
                </c:pt>
                <c:pt idx="4">
                  <c:v>139.69999999999999</c:v>
                </c:pt>
                <c:pt idx="5">
                  <c:v>169.7</c:v>
                </c:pt>
                <c:pt idx="6">
                  <c:v>200.8</c:v>
                </c:pt>
                <c:pt idx="7">
                  <c:v>211.9</c:v>
                </c:pt>
                <c:pt idx="8">
                  <c:v>223.7</c:v>
                </c:pt>
                <c:pt idx="9">
                  <c:v>234.8</c:v>
                </c:pt>
                <c:pt idx="10">
                  <c:v>249.7</c:v>
                </c:pt>
                <c:pt idx="11">
                  <c:v>236.3</c:v>
                </c:pt>
                <c:pt idx="12">
                  <c:v>228.3</c:v>
                </c:pt>
                <c:pt idx="13">
                  <c:v>203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B-C54D-4511-91D3-204C9934072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0980736"/>
        <c:axId val="50995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 </c:v>
                      </c:pt>
                    </c:strCache>
                  </c:strRef>
                </c:tx>
                <c:spPr>
                  <a:ln w="57150">
                    <a:solidFill>
                      <a:srgbClr val="522358"/>
                    </a:solidFill>
                  </a:ln>
                </c:spPr>
                <c:marker>
                  <c:symbol val="none"/>
                </c:marker>
                <c:dPt>
                  <c:idx val="2"/>
                  <c:bubble3D val="0"/>
                  <c:spPr>
                    <a:ln w="57150">
                      <a:solidFill>
                        <a:srgbClr val="522358"/>
                      </a:solidFill>
                      <a:prstDash val="solid"/>
                    </a:ln>
                  </c:spPr>
                  <c:extLst>
                    <c:ext xmlns:c16="http://schemas.microsoft.com/office/drawing/2014/chart" uri="{C3380CC4-5D6E-409C-BE32-E72D297353CC}">
                      <c16:uniqueId val="{00000035-C54D-4511-91D3-204C99340724}"/>
                    </c:ext>
                  </c:extLst>
                </c:dPt>
                <c:dLbls>
                  <c:dLbl>
                    <c:idx val="0"/>
                    <c:delete val="1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33-C54D-4511-91D3-204C99340724}"/>
                      </c:ext>
                    </c:extLst>
                  </c:dLbl>
                  <c:dLbl>
                    <c:idx val="1"/>
                    <c:delete val="1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34-C54D-4511-91D3-204C99340724}"/>
                      </c:ext>
                    </c:extLst>
                  </c:dLbl>
                  <c:dLbl>
                    <c:idx val="2"/>
                    <c:layout>
                      <c:manualLayout>
                        <c:x val="-1.1186843832021107E-2"/>
                        <c:y val="-2.4980761000476585E-2"/>
                      </c:manualLayout>
                    </c:layout>
                    <c:spPr>
                      <a:noFill/>
                      <a:ln>
                        <a:noFill/>
                      </a:ln>
                      <a:effectLst/>
                    </c:spPr>
                    <c:txPr>
                      <a:bodyPr wrap="square" lIns="38100" tIns="19050" rIns="38100" bIns="19050" anchor="ctr">
                        <a:spAutoFit/>
                      </a:bodyPr>
                      <a:lstStyle/>
                      <a:p>
                        <a:pPr>
                          <a:defRPr b="1"/>
                        </a:pPr>
                        <a:endParaRPr lang="en-US"/>
                      </a:p>
                    </c:txPr>
                    <c:dLblPos val="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35-C54D-4511-91D3-204C99340724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Sheet1!$A$2:$A$15</c15:sqref>
                        </c15:formulaRef>
                      </c:ext>
                    </c:extLst>
                    <c:strCache>
                      <c:ptCount val="14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  <c:pt idx="6">
                        <c:v>2017</c:v>
                      </c:pt>
                      <c:pt idx="7">
                        <c:v>2018</c:v>
                      </c:pt>
                      <c:pt idx="8">
                        <c:v>2019</c:v>
                      </c:pt>
                      <c:pt idx="9">
                        <c:v>2020*</c:v>
                      </c:pt>
                      <c:pt idx="10">
                        <c:v>2021</c:v>
                      </c:pt>
                      <c:pt idx="11">
                        <c:v>2022</c:v>
                      </c:pt>
                      <c:pt idx="12">
                        <c:v>2023</c:v>
                      </c:pt>
                      <c:pt idx="13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Sheet1!$A$2:$A$15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  <c:pt idx="6">
                        <c:v>2017</c:v>
                      </c:pt>
                      <c:pt idx="7">
                        <c:v>2018</c:v>
                      </c:pt>
                      <c:pt idx="8">
                        <c:v>2019</c:v>
                      </c:pt>
                      <c:pt idx="9">
                        <c:v>0</c:v>
                      </c:pt>
                      <c:pt idx="10">
                        <c:v>2021</c:v>
                      </c:pt>
                      <c:pt idx="11">
                        <c:v>2022</c:v>
                      </c:pt>
                      <c:pt idx="12">
                        <c:v>2023</c:v>
                      </c:pt>
                      <c:pt idx="13">
                        <c:v>2024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37-C54D-4511-91D3-204C99340724}"/>
                  </c:ext>
                </c:extLst>
              </c15:ser>
            </c15:filteredLineSeries>
          </c:ext>
        </c:extLst>
      </c:lineChart>
      <c:catAx>
        <c:axId val="50980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452653965129359"/>
              <c:y val="0.9295685802115483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50995200"/>
        <c:crosses val="autoZero"/>
        <c:auto val="1"/>
        <c:lblAlgn val="ctr"/>
        <c:lblOffset val="100"/>
        <c:noMultiLvlLbl val="0"/>
      </c:catAx>
      <c:valAx>
        <c:axId val="5099520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Rate per 100,000 population</a:t>
                </a:r>
              </a:p>
            </c:rich>
          </c:tx>
          <c:layout>
            <c:manualLayout>
              <c:xMode val="edge"/>
              <c:yMode val="edge"/>
              <c:x val="1.0416666666666666E-2"/>
              <c:y val="0.25385603019733038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509807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4426954443194601"/>
          <c:y val="1.9642228626261415E-2"/>
          <c:w val="0.70848472065991752"/>
          <c:h val="5.40888204344578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bg1">
              <a:lumMod val="1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33061145134636"/>
          <c:y val="0.10101714401414065"/>
          <c:w val="0.86127782638281314"/>
          <c:h val="0.773520243095226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558ED5"/>
            </a:solidFill>
            <a:ln w="15875">
              <a:noFill/>
              <a:prstDash val="dash"/>
            </a:ln>
          </c:spPr>
          <c:invertIfNegative val="0"/>
          <c:dLbls>
            <c:dLbl>
              <c:idx val="2"/>
              <c:layout>
                <c:manualLayout>
                  <c:x val="-1.2345679012345678E-2"/>
                  <c:y val="-2.9556638781801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30-435B-AB91-F0452F767464}"/>
                </c:ext>
              </c:extLst>
            </c:dLbl>
            <c:dLbl>
              <c:idx val="3"/>
              <c:layout>
                <c:manualLayout>
                  <c:x val="-2.1604938271604996E-2"/>
                  <c:y val="5.9113277563602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30-435B-AB91-F0452F767464}"/>
                </c:ext>
              </c:extLst>
            </c:dLbl>
            <c:dLbl>
              <c:idx val="6"/>
              <c:layout>
                <c:manualLayout>
                  <c:x val="1.8518518518518517E-2"/>
                  <c:y val="5.9113277563602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92-4F30-BF52-8130C53185C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Sheet1!$B$1:$L$1</c:f>
              <c:strCache>
                <c:ptCount val="11"/>
                <c:pt idx="0">
                  <c:v>Less than 10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25-29</c:v>
                </c:pt>
                <c:pt idx="5">
                  <c:v>30-34</c:v>
                </c:pt>
                <c:pt idx="6">
                  <c:v>35-39</c:v>
                </c:pt>
                <c:pt idx="7">
                  <c:v>40-44</c:v>
                </c:pt>
                <c:pt idx="8">
                  <c:v>45-54</c:v>
                </c:pt>
                <c:pt idx="9">
                  <c:v>55-64</c:v>
                </c:pt>
                <c:pt idx="10">
                  <c:v>65 +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5</c:v>
                </c:pt>
                <c:pt idx="1">
                  <c:v>21</c:v>
                </c:pt>
                <c:pt idx="2" formatCode="#,##0">
                  <c:v>1555</c:v>
                </c:pt>
                <c:pt idx="3" formatCode="#,##0">
                  <c:v>3135</c:v>
                </c:pt>
                <c:pt idx="4" formatCode="#,##0">
                  <c:v>2625</c:v>
                </c:pt>
                <c:pt idx="5" formatCode="#,##0">
                  <c:v>2212</c:v>
                </c:pt>
                <c:pt idx="6" formatCode="#,##0">
                  <c:v>1335</c:v>
                </c:pt>
                <c:pt idx="7">
                  <c:v>727</c:v>
                </c:pt>
                <c:pt idx="8">
                  <c:v>783</c:v>
                </c:pt>
                <c:pt idx="9">
                  <c:v>392</c:v>
                </c:pt>
                <c:pt idx="10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BB-4881-B336-12F36E6B4FA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522358"/>
            </a:solidFill>
            <a:ln w="15875">
              <a:noFill/>
              <a:prstDash val="dash"/>
            </a:ln>
          </c:spPr>
          <c:invertIfNegative val="0"/>
          <c:dLbls>
            <c:dLbl>
              <c:idx val="3"/>
              <c:layout>
                <c:manualLayout>
                  <c:x val="1.5432098765432098E-2"/>
                  <c:y val="-5.9113277563602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92-4F30-BF52-8130C53185CB}"/>
                </c:ext>
              </c:extLst>
            </c:dLbl>
            <c:dLbl>
              <c:idx val="4"/>
              <c:layout>
                <c:manualLayout>
                  <c:x val="2.1604938271604882E-2"/>
                  <c:y val="-3.54679665381612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1A-4456-A2F3-4C89B4D0524E}"/>
                </c:ext>
              </c:extLst>
            </c:dLbl>
            <c:dLbl>
              <c:idx val="5"/>
              <c:layout>
                <c:manualLayout>
                  <c:x val="1.8518518518518406E-2"/>
                  <c:y val="-2.3645311025440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30-435B-AB91-F0452F767464}"/>
                </c:ext>
              </c:extLst>
            </c:dLbl>
            <c:dLbl>
              <c:idx val="6"/>
              <c:layout>
                <c:manualLayout>
                  <c:x val="9.259259259259258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1A-4456-A2F3-4C89B4D0524E}"/>
                </c:ext>
              </c:extLst>
            </c:dLbl>
            <c:dLbl>
              <c:idx val="7"/>
              <c:layout>
                <c:manualLayout>
                  <c:x val="9.25925925925914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1A-4456-A2F3-4C89B4D0524E}"/>
                </c:ext>
              </c:extLst>
            </c:dLbl>
            <c:dLbl>
              <c:idx val="8"/>
              <c:layout>
                <c:manualLayout>
                  <c:x val="7.716049382716049E-3"/>
                  <c:y val="1.1636471972176295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0161976280742688E-2"/>
                      <c:h val="4.96700478375362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E1A-4456-A2F3-4C89B4D0524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Sheet1!$B$1:$L$1</c:f>
              <c:strCache>
                <c:ptCount val="11"/>
                <c:pt idx="0">
                  <c:v>Less than 10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25-29</c:v>
                </c:pt>
                <c:pt idx="5">
                  <c:v>30-34</c:v>
                </c:pt>
                <c:pt idx="6">
                  <c:v>35-39</c:v>
                </c:pt>
                <c:pt idx="7">
                  <c:v>40-44</c:v>
                </c:pt>
                <c:pt idx="8">
                  <c:v>45-54</c:v>
                </c:pt>
                <c:pt idx="9">
                  <c:v>55-64</c:v>
                </c:pt>
                <c:pt idx="10">
                  <c:v>65 +</c:v>
                </c:pt>
              </c:strCache>
            </c:strRef>
          </c:cat>
          <c:val>
            <c:numRef>
              <c:f>Sheet1!$B$3:$L$3</c:f>
              <c:numCache>
                <c:formatCode>General</c:formatCode>
                <c:ptCount val="11"/>
                <c:pt idx="0">
                  <c:v>5</c:v>
                </c:pt>
                <c:pt idx="1">
                  <c:v>76</c:v>
                </c:pt>
                <c:pt idx="2" formatCode="#,##0">
                  <c:v>2253</c:v>
                </c:pt>
                <c:pt idx="3" formatCode="#,##0">
                  <c:v>2900</c:v>
                </c:pt>
                <c:pt idx="4" formatCode="#,##0">
                  <c:v>1605</c:v>
                </c:pt>
                <c:pt idx="5" formatCode="#,##0">
                  <c:v>1111</c:v>
                </c:pt>
                <c:pt idx="6">
                  <c:v>635</c:v>
                </c:pt>
                <c:pt idx="7">
                  <c:v>384</c:v>
                </c:pt>
                <c:pt idx="8">
                  <c:v>291</c:v>
                </c:pt>
                <c:pt idx="9">
                  <c:v>68</c:v>
                </c:pt>
                <c:pt idx="1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BB-4881-B336-12F36E6B4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axId val="47708032"/>
        <c:axId val="47190016"/>
      </c:barChart>
      <c:catAx>
        <c:axId val="47708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at Diagnosis (Year)</a:t>
                </a:r>
              </a:p>
            </c:rich>
          </c:tx>
          <c:layout>
            <c:manualLayout>
              <c:xMode val="edge"/>
              <c:yMode val="edge"/>
              <c:x val="0.43652656265189071"/>
              <c:y val="0.9423126083885352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47190016"/>
        <c:crosses val="autoZero"/>
        <c:auto val="1"/>
        <c:lblAlgn val="ctr"/>
        <c:lblOffset val="100"/>
        <c:noMultiLvlLbl val="0"/>
      </c:catAx>
      <c:valAx>
        <c:axId val="471900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Cases</a:t>
                </a:r>
              </a:p>
            </c:rich>
          </c:tx>
          <c:layout>
            <c:manualLayout>
              <c:xMode val="edge"/>
              <c:yMode val="edge"/>
              <c:x val="1.5432098765432098E-3"/>
              <c:y val="0.3663999199410729"/>
            </c:manualLayout>
          </c:layout>
          <c:overlay val="0"/>
        </c:title>
        <c:numFmt formatCode="#,##0" sourceLinked="0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4770803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 baseline="0">
          <a:solidFill>
            <a:schemeClr val="bg1">
              <a:lumMod val="1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85D6-418D-B778-A285A358C707}"/>
                </c:ext>
              </c:extLst>
            </c:dLbl>
            <c:dLbl>
              <c:idx val="4"/>
              <c:layout>
                <c:manualLayout>
                  <c:x val="5.5111103396520832E-2"/>
                  <c:y val="-2.51396648044691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Sheet1!$B$2:$B$6</c:f>
              <c:numCache>
                <c:formatCode>########0</c:formatCode>
                <c:ptCount val="5"/>
                <c:pt idx="0">
                  <c:v>370</c:v>
                </c:pt>
                <c:pt idx="1">
                  <c:v>363</c:v>
                </c:pt>
                <c:pt idx="2">
                  <c:v>415</c:v>
                </c:pt>
                <c:pt idx="3">
                  <c:v>403</c:v>
                </c:pt>
                <c:pt idx="4">
                  <c:v>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6-418D-B778-A285A358C707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85D6-418D-B778-A285A358C707}"/>
                </c:ext>
              </c:extLst>
            </c:dLbl>
            <c:dLbl>
              <c:idx val="4"/>
              <c:layout>
                <c:manualLayout>
                  <c:x val="6.9333323627881083E-2"/>
                  <c:y val="-1.0241967344999323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Sheet1!$D$2:$D$6</c:f>
              <c:numCache>
                <c:formatCode>########0</c:formatCode>
                <c:ptCount val="5"/>
                <c:pt idx="0">
                  <c:v>16043</c:v>
                </c:pt>
                <c:pt idx="1">
                  <c:v>15886</c:v>
                </c:pt>
                <c:pt idx="2">
                  <c:v>15897</c:v>
                </c:pt>
                <c:pt idx="3">
                  <c:v>16855</c:v>
                </c:pt>
                <c:pt idx="4">
                  <c:v>13810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D6-418D-B778-A285A358C707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5D6-418D-B778-A285A358C707}"/>
                </c:ext>
              </c:extLst>
            </c:dLbl>
            <c:dLbl>
              <c:idx val="4"/>
              <c:layout>
                <c:manualLayout>
                  <c:x val="6.04444359832809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Sheet1!$C$2:$C$6</c:f>
              <c:numCache>
                <c:formatCode>########0</c:formatCode>
                <c:ptCount val="5"/>
                <c:pt idx="0">
                  <c:v>112</c:v>
                </c:pt>
                <c:pt idx="1">
                  <c:v>140</c:v>
                </c:pt>
                <c:pt idx="2">
                  <c:v>176</c:v>
                </c:pt>
                <c:pt idx="3">
                  <c:v>204</c:v>
                </c:pt>
                <c:pt idx="4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6-418D-B778-A285A358C70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5D6-418D-B778-A285A358C707}"/>
                </c:ext>
              </c:extLst>
            </c:dLbl>
            <c:dLbl>
              <c:idx val="4"/>
              <c:layout>
                <c:manualLayout>
                  <c:x val="6.755554609896118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Sheet1!$E$2:$E$6</c:f>
              <c:numCache>
                <c:formatCode>########0</c:formatCode>
                <c:ptCount val="5"/>
                <c:pt idx="0">
                  <c:v>5127</c:v>
                </c:pt>
                <c:pt idx="1">
                  <c:v>5139</c:v>
                </c:pt>
                <c:pt idx="2">
                  <c:v>5279</c:v>
                </c:pt>
                <c:pt idx="3">
                  <c:v>5213</c:v>
                </c:pt>
                <c:pt idx="4">
                  <c:v>4658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D6-418D-B778-A285A358C70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5D6-418D-B778-A285A358C707}"/>
                </c:ext>
              </c:extLst>
            </c:dLbl>
            <c:dLbl>
              <c:idx val="4"/>
              <c:layout>
                <c:manualLayout>
                  <c:x val="6.2222213512200954E-2"/>
                  <c:y val="-5.58659217877094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Sheet1!$F$2:$F$6</c:f>
              <c:numCache>
                <c:formatCode>########0</c:formatCode>
                <c:ptCount val="5"/>
                <c:pt idx="0">
                  <c:v>152</c:v>
                </c:pt>
                <c:pt idx="1">
                  <c:v>181</c:v>
                </c:pt>
                <c:pt idx="2">
                  <c:v>255</c:v>
                </c:pt>
                <c:pt idx="3">
                  <c:v>322</c:v>
                </c:pt>
                <c:pt idx="4">
                  <c:v>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D6-418D-B778-A285A358C707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5D6-418D-B778-A285A358C707}"/>
                </c:ext>
              </c:extLst>
            </c:dLbl>
            <c:dLbl>
              <c:idx val="4"/>
              <c:layout>
                <c:manualLayout>
                  <c:x val="6.399999104112111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Sheet1!$G$2:$G$6</c:f>
              <c:numCache>
                <c:formatCode>########0</c:formatCode>
                <c:ptCount val="5"/>
                <c:pt idx="0">
                  <c:v>6288</c:v>
                </c:pt>
                <c:pt idx="1">
                  <c:v>7515</c:v>
                </c:pt>
                <c:pt idx="2">
                  <c:v>4855</c:v>
                </c:pt>
                <c:pt idx="3">
                  <c:v>3393</c:v>
                </c:pt>
                <c:pt idx="4">
                  <c:v>2956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D6-418D-B778-A285A358C7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58799983"/>
        <c:axId val="1689002127"/>
      </c:barChart>
      <c:catAx>
        <c:axId val="175879998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9002127"/>
        <c:crosses val="autoZero"/>
        <c:auto val="1"/>
        <c:lblAlgn val="ctr"/>
        <c:lblOffset val="100"/>
        <c:noMultiLvlLbl val="0"/>
      </c:catAx>
      <c:valAx>
        <c:axId val="1689002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##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799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85D6-418D-B778-A285A358C707}"/>
                </c:ext>
              </c:extLst>
            </c:dLbl>
            <c:dLbl>
              <c:idx val="4"/>
              <c:layout>
                <c:manualLayout>
                  <c:x val="6.3999991041121113E-2"/>
                  <c:y val="-3.35195530726256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########0</c:formatCode>
                <c:ptCount val="5"/>
                <c:pt idx="0">
                  <c:v>1189</c:v>
                </c:pt>
                <c:pt idx="1">
                  <c:v>1446</c:v>
                </c:pt>
                <c:pt idx="2">
                  <c:v>1507</c:v>
                </c:pt>
                <c:pt idx="3">
                  <c:v>1608</c:v>
                </c:pt>
                <c:pt idx="4">
                  <c:v>1510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6-418D-B778-A285A358C707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85D6-418D-B778-A285A358C707}"/>
                </c:ext>
              </c:extLst>
            </c:dLbl>
            <c:dLbl>
              <c:idx val="4"/>
              <c:layout>
                <c:manualLayout>
                  <c:x val="6.577776857004114E-2"/>
                  <c:y val="-1.0241967344999323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########0</c:formatCode>
                <c:ptCount val="5"/>
                <c:pt idx="0">
                  <c:v>10114</c:v>
                </c:pt>
                <c:pt idx="1">
                  <c:v>10333</c:v>
                </c:pt>
                <c:pt idx="2">
                  <c:v>7729</c:v>
                </c:pt>
                <c:pt idx="3">
                  <c:v>5938</c:v>
                </c:pt>
                <c:pt idx="4">
                  <c:v>4673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D6-418D-B778-A285A358C707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5D6-418D-B778-A285A358C70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5D6-418D-B778-A285A358C7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5D6-418D-B778-A285A358C70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5D6-418D-B778-A285A358C707}"/>
                </c:ext>
              </c:extLst>
            </c:dLbl>
            <c:dLbl>
              <c:idx val="4"/>
              <c:layout>
                <c:manualLayout>
                  <c:x val="6.3999991041120988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5D6-418D-B778-A285A358C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########0</c:formatCode>
                <c:ptCount val="5"/>
                <c:pt idx="0">
                  <c:v>16789</c:v>
                </c:pt>
                <c:pt idx="1">
                  <c:v>17445</c:v>
                </c:pt>
                <c:pt idx="2">
                  <c:v>17641</c:v>
                </c:pt>
                <c:pt idx="3">
                  <c:v>18844</c:v>
                </c:pt>
                <c:pt idx="4">
                  <c:v>16072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6-418D-B778-A285A358C7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58799983"/>
        <c:axId val="1689002127"/>
      </c:barChart>
      <c:catAx>
        <c:axId val="175879998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9002127"/>
        <c:crosses val="autoZero"/>
        <c:auto val="1"/>
        <c:lblAlgn val="ctr"/>
        <c:lblOffset val="100"/>
        <c:noMultiLvlLbl val="0"/>
      </c:catAx>
      <c:valAx>
        <c:axId val="1689002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##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799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####0.0</c:formatCode>
                <c:ptCount val="5"/>
                <c:pt idx="0">
                  <c:v>227.26574736648101</c:v>
                </c:pt>
                <c:pt idx="1">
                  <c:v>218.56146815505201</c:v>
                </c:pt>
                <c:pt idx="2">
                  <c:v>245.154506412415</c:v>
                </c:pt>
                <c:pt idx="3">
                  <c:v>233.20814550336499</c:v>
                </c:pt>
                <c:pt idx="4">
                  <c:v>157.97971147002201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05-48B9-BA31-59875248AC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405-48B9-BA31-59875248ACFD}"/>
                </c:ext>
              </c:extLst>
            </c:dLbl>
            <c:dLbl>
              <c:idx val="4"/>
              <c:layout>
                <c:manualLayout>
                  <c:x val="2.6675483537927744E-2"/>
                  <c:y val="2.28734810578983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####0.0</c:formatCode>
                <c:ptCount val="5"/>
                <c:pt idx="0">
                  <c:v>30.9288030000939</c:v>
                </c:pt>
                <c:pt idx="1">
                  <c:v>37.099261724691701</c:v>
                </c:pt>
                <c:pt idx="2">
                  <c:v>44.499957017086999</c:v>
                </c:pt>
                <c:pt idx="3">
                  <c:v>49.034336053457103</c:v>
                </c:pt>
                <c:pt idx="4">
                  <c:v>45.4288701671734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05-48B9-BA31-59875248AC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05-48B9-BA31-59875248ACFD}"/>
                </c:ext>
              </c:extLst>
            </c:dLbl>
            <c:dLbl>
              <c:idx val="4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405-48B9-BA31-59875248AC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####0.0</c:formatCode>
                <c:ptCount val="5"/>
                <c:pt idx="0">
                  <c:v>693.85006558770999</c:v>
                </c:pt>
                <c:pt idx="1">
                  <c:v>679.37345055084199</c:v>
                </c:pt>
                <c:pt idx="2">
                  <c:v>671.91791417608601</c:v>
                </c:pt>
                <c:pt idx="3">
                  <c:v>704.51764888813295</c:v>
                </c:pt>
                <c:pt idx="4">
                  <c:v>577.24050614922101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05-48B9-BA31-59875248ACF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405-48B9-BA31-59875248ACFD}"/>
                </c:ext>
              </c:extLst>
            </c:dLbl>
            <c:dLbl>
              <c:idx val="4"/>
              <c:layout>
                <c:manualLayout>
                  <c:x val="0"/>
                  <c:y val="2.859185132237312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590-43E8-81DF-8F6C79F28F90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Sheet1!$E$2:$E$6</c:f>
              <c:numCache>
                <c:formatCode>####0.0</c:formatCode>
                <c:ptCount val="5"/>
                <c:pt idx="0">
                  <c:v>69.778997787405601</c:v>
                </c:pt>
                <c:pt idx="1">
                  <c:v>69.280524649994504</c:v>
                </c:pt>
                <c:pt idx="2">
                  <c:v>70.512046486926593</c:v>
                </c:pt>
                <c:pt idx="3">
                  <c:v>68.9137693491965</c:v>
                </c:pt>
                <c:pt idx="4">
                  <c:v>61.576891929514197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405-48B9-BA31-59875248ACF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405-48B9-BA31-59875248ACFD}"/>
                </c:ext>
              </c:extLst>
            </c:dLbl>
            <c:dLbl>
              <c:idx val="4"/>
              <c:layout>
                <c:manualLayout>
                  <c:x val="1.5691460904663265E-2"/>
                  <c:y val="2.859185132237312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Sheet1!$F$2:$F$6</c:f>
              <c:numCache>
                <c:formatCode>####0.0</c:formatCode>
                <c:ptCount val="5"/>
                <c:pt idx="0">
                  <c:v>59.636375050024</c:v>
                </c:pt>
                <c:pt idx="1">
                  <c:v>67.626135820181801</c:v>
                </c:pt>
                <c:pt idx="2">
                  <c:v>91.5290739411343</c:v>
                </c:pt>
                <c:pt idx="3">
                  <c:v>111.147162985924</c:v>
                </c:pt>
                <c:pt idx="4">
                  <c:v>127.37050665157101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405-48B9-BA31-59875248ACFD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2916879"/>
        <c:axId val="1688979567"/>
      </c:lineChart>
      <c:catAx>
        <c:axId val="22916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8979567"/>
        <c:crosses val="autoZero"/>
        <c:auto val="1"/>
        <c:lblAlgn val="ctr"/>
        <c:lblOffset val="100"/>
        <c:noMultiLvlLbl val="0"/>
      </c:catAx>
      <c:valAx>
        <c:axId val="1688979567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Rate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16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06-4D77-9559-5CD674498BE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06-4D77-9559-5CD674498BE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06-4D77-9559-5CD674498BE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06-4D77-9559-5CD674498B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####0.0</c:formatCode>
                <c:ptCount val="5"/>
                <c:pt idx="0">
                  <c:v>106.5</c:v>
                </c:pt>
                <c:pt idx="1">
                  <c:v>125.4</c:v>
                </c:pt>
                <c:pt idx="2">
                  <c:v>126.1</c:v>
                </c:pt>
                <c:pt idx="3">
                  <c:v>129.80000000000001</c:v>
                </c:pt>
                <c:pt idx="4">
                  <c:v>121.9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06-4D77-9559-5CD674498B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206-4D77-9559-5CD674498BE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6-4D77-9559-5CD674498BE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06-4D77-9559-5CD674498BE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06-4D77-9559-5CD674498B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####0.0</c:formatCode>
                <c:ptCount val="5"/>
                <c:pt idx="0">
                  <c:v>180.1</c:v>
                </c:pt>
                <c:pt idx="1">
                  <c:v>185.3</c:v>
                </c:pt>
                <c:pt idx="2">
                  <c:v>185.7</c:v>
                </c:pt>
                <c:pt idx="3">
                  <c:v>196.4</c:v>
                </c:pt>
                <c:pt idx="4">
                  <c:v>167.5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06-4D77-9559-5CD674498BE5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98922831"/>
        <c:axId val="1479227551"/>
      </c:lineChart>
      <c:catAx>
        <c:axId val="119892283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27551"/>
        <c:crosses val="autoZero"/>
        <c:auto val="1"/>
        <c:lblAlgn val="ctr"/>
        <c:lblOffset val="100"/>
        <c:noMultiLvlLbl val="0"/>
      </c:catAx>
      <c:valAx>
        <c:axId val="1479227551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Rate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8922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03223157405366"/>
          <c:y val="7.9218524947372304E-2"/>
          <c:w val="0.87566607460035528"/>
          <c:h val="0.7502644352165879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256C-468F-AA22-0C9F3808756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56C-468F-AA22-0C9F3808756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56C-468F-AA22-0C9F3808756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56C-468F-AA22-0C9F3808756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56C-468F-AA22-0C9F3808756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56C-468F-AA22-0C9F3808756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56C-468F-AA22-0C9F3808756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6C-468F-AA22-0C9F3808756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6C-468F-AA22-0C9F3808756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6C-468F-AA22-0C9F3808756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6C-468F-AA22-0C9F3808756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i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Sheet1!$E$1:$O$1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2020^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Sheet1!$E$2:$O$2</c:f>
              <c:numCache>
                <c:formatCode>0.00%</c:formatCode>
                <c:ptCount val="11"/>
                <c:pt idx="0">
                  <c:v>6.1135371179039298E-2</c:v>
                </c:pt>
                <c:pt idx="1">
                  <c:v>7.1079653075466057E-2</c:v>
                </c:pt>
                <c:pt idx="2">
                  <c:v>7.8218498888698917E-2</c:v>
                </c:pt>
                <c:pt idx="3">
                  <c:v>8.8320793433652525E-2</c:v>
                </c:pt>
                <c:pt idx="4">
                  <c:v>9.4846900672143394E-2</c:v>
                </c:pt>
                <c:pt idx="5">
                  <c:v>0.10720125115518589</c:v>
                </c:pt>
                <c:pt idx="6">
                  <c:v>7.8799999999999995E-2</c:v>
                </c:pt>
                <c:pt idx="7">
                  <c:v>8.6800000000000002E-2</c:v>
                </c:pt>
                <c:pt idx="8">
                  <c:v>9.3399999999999997E-2</c:v>
                </c:pt>
                <c:pt idx="9">
                  <c:v>0.11700000000000001</c:v>
                </c:pt>
                <c:pt idx="10">
                  <c:v>0.13739999999999999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2-4A99-8AA1-03706053951F}"/>
            </c:ext>
          </c:extLst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256C-468F-AA22-0C9F3808756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56C-468F-AA22-0C9F3808756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56C-468F-AA22-0C9F3808756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56C-468F-AA22-0C9F3808756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56C-468F-AA22-0C9F3808756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56C-468F-AA22-0C9F3808756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56C-468F-AA22-0C9F3808756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56C-468F-AA22-0C9F3808756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56C-468F-AA22-0C9F3808756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56C-468F-AA22-0C9F3808756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56C-468F-AA22-0C9F3808756B}"/>
                </c:ext>
              </c:extLst>
            </c:dLbl>
            <c:dLbl>
              <c:idx val="10"/>
              <c:layout>
                <c:manualLayout>
                  <c:x val="1.6516516516516408E-2"/>
                  <c:y val="-2.75120386832261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2-43C1-8F0B-1FE3C85F34A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i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Sheet1!$E$1:$O$1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2020^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Sheet1!$E$3:$O$3</c:f>
              <c:numCache>
                <c:formatCode>0.00%</c:formatCode>
                <c:ptCount val="11"/>
                <c:pt idx="0">
                  <c:v>4.1977611940298507E-3</c:v>
                </c:pt>
                <c:pt idx="1">
                  <c:v>4.4941471571906351E-3</c:v>
                </c:pt>
                <c:pt idx="2">
                  <c:v>5.6174685149950167E-3</c:v>
                </c:pt>
                <c:pt idx="3">
                  <c:v>6.5258769147104141E-3</c:v>
                </c:pt>
                <c:pt idx="4">
                  <c:v>6.7914671310404873E-3</c:v>
                </c:pt>
                <c:pt idx="5">
                  <c:v>5.8544303797468354E-3</c:v>
                </c:pt>
                <c:pt idx="6">
                  <c:v>4.7999999999999996E-3</c:v>
                </c:pt>
                <c:pt idx="7">
                  <c:v>5.7999999999999996E-3</c:v>
                </c:pt>
                <c:pt idx="8">
                  <c:v>6.6E-3</c:v>
                </c:pt>
                <c:pt idx="9">
                  <c:v>7.6E-3</c:v>
                </c:pt>
                <c:pt idx="10">
                  <c:v>7.0000000000000001E-3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2-4A99-8AA1-0370605395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6657024"/>
        <c:axId val="56658944"/>
      </c:barChart>
      <c:catAx>
        <c:axId val="56657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3456269112095514"/>
              <c:y val="0.9182674362045405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169">
            <a:solidFill>
              <a:srgbClr val="000000"/>
            </a:solidFill>
            <a:prstDash val="solid"/>
          </a:ln>
        </c:spPr>
        <c:txPr>
          <a:bodyPr rot="-2040000" vert="horz"/>
          <a:lstStyle/>
          <a:p>
            <a:pPr>
              <a:defRPr sz="1200" b="0"/>
            </a:pPr>
            <a:endParaRPr lang="en-US"/>
          </a:p>
        </c:txPr>
        <c:crossAx val="56658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65894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Percent  of Gonorrhea Cases Co-Infected</a:t>
                </a:r>
                <a:r>
                  <a:rPr lang="en-US" sz="1400" baseline="0" dirty="0"/>
                  <a:t> with HIV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1.3100423257903572E-2"/>
              <c:y val="9.6819598539827953E-2"/>
            </c:manualLayout>
          </c:layout>
          <c:overlay val="0"/>
          <c:spPr>
            <a:noFill/>
            <a:ln w="25355">
              <a:noFill/>
            </a:ln>
          </c:spPr>
        </c:title>
        <c:numFmt formatCode="0%" sourceLinked="0"/>
        <c:majorTickMark val="none"/>
        <c:minorTickMark val="none"/>
        <c:tickLblPos val="nextTo"/>
        <c:spPr>
          <a:ln w="31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/>
            </a:pPr>
            <a:endParaRPr lang="en-US"/>
          </a:p>
        </c:txPr>
        <c:crossAx val="56657024"/>
        <c:crosses val="autoZero"/>
        <c:crossBetween val="between"/>
      </c:valAx>
      <c:spPr>
        <a:noFill/>
        <a:ln w="12678">
          <a:noFill/>
          <a:prstDash val="solid"/>
        </a:ln>
      </c:spPr>
    </c:plotArea>
    <c:legend>
      <c:legendPos val="t"/>
      <c:overlay val="0"/>
      <c:spPr>
        <a:noFill/>
        <a:ln w="3169">
          <a:noFill/>
          <a:prstDash val="solid"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noFill/>
    <a:ln w="12678">
      <a:noFill/>
      <a:prstDash val="solid"/>
    </a:ln>
  </c:spPr>
  <c:txPr>
    <a:bodyPr/>
    <a:lstStyle/>
    <a:p>
      <a:pPr>
        <a:defRPr sz="1198" b="1" i="0" u="none" strike="noStrike" baseline="0">
          <a:solidFill>
            <a:srgbClr val="000000"/>
          </a:solidFill>
          <a:latin typeface="Arial" panose="020B0604020202020204" pitchFamily="34" charset="0"/>
          <a:ea typeface="Arial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5982-4B9A-B42C-B8BF8717CBF9}"/>
                </c:ext>
              </c:extLst>
            </c:dLbl>
            <c:dLbl>
              <c:idx val="4"/>
              <c:layout>
                <c:manualLayout>
                  <c:x val="6.0938240985418932E-2"/>
                  <c:y val="-1.0507371603745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8.9999999999999993E-3</c:v>
                </c:pt>
                <c:pt idx="1">
                  <c:v>1.2999999999999999E-2</c:v>
                </c:pt>
                <c:pt idx="2">
                  <c:v>8.9999999999999993E-3</c:v>
                </c:pt>
                <c:pt idx="3">
                  <c:v>1.4E-2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2-4B9A-B42C-B8BF8717CBF9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982-4B9A-B42C-B8BF8717CBF9}"/>
                </c:ext>
              </c:extLst>
            </c:dLbl>
            <c:dLbl>
              <c:idx val="4"/>
              <c:layout>
                <c:manualLayout>
                  <c:x val="6.601642773420358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0.0%</c:formatCode>
                <c:ptCount val="5"/>
                <c:pt idx="0">
                  <c:v>0.71</c:v>
                </c:pt>
                <c:pt idx="1">
                  <c:v>0.68899999999999995</c:v>
                </c:pt>
                <c:pt idx="2">
                  <c:v>0.68600000000000005</c:v>
                </c:pt>
                <c:pt idx="3">
                  <c:v>0.70199999999999996</c:v>
                </c:pt>
                <c:pt idx="4">
                  <c:v>0.67400000000000004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82-4B9A-B42C-B8BF8717CBF9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982-4B9A-B42C-B8BF8717CBF9}"/>
                </c:ext>
              </c:extLst>
            </c:dLbl>
            <c:dLbl>
              <c:idx val="4"/>
              <c:layout>
                <c:manualLayout>
                  <c:x val="5.9245512069157173E-2"/>
                  <c:y val="3.414895771217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6.0000000000000001E-3</c:v>
                </c:pt>
                <c:pt idx="1">
                  <c:v>6.0000000000000001E-3</c:v>
                </c:pt>
                <c:pt idx="2">
                  <c:v>8.0000000000000002E-3</c:v>
                </c:pt>
                <c:pt idx="3">
                  <c:v>6.0000000000000001E-3</c:v>
                </c:pt>
                <c:pt idx="4">
                  <c:v>7.0000000000000001E-3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82-4B9A-B42C-B8BF8717CBF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982-4B9A-B42C-B8BF8717CBF9}"/>
                </c:ext>
              </c:extLst>
            </c:dLbl>
            <c:dLbl>
              <c:idx val="4"/>
              <c:layout>
                <c:manualLayout>
                  <c:x val="6.6016427734203589E-2"/>
                  <c:y val="-1.0507371603745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Sheet1!$E$2:$E$6</c:f>
              <c:numCache>
                <c:formatCode>0.0%</c:formatCode>
                <c:ptCount val="5"/>
                <c:pt idx="0">
                  <c:v>0.185</c:v>
                </c:pt>
                <c:pt idx="1">
                  <c:v>0.20300000000000001</c:v>
                </c:pt>
                <c:pt idx="2">
                  <c:v>0.20599999999999999</c:v>
                </c:pt>
                <c:pt idx="3">
                  <c:v>0.20399999999999999</c:v>
                </c:pt>
                <c:pt idx="4">
                  <c:v>0.20399999999999999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82-4B9A-B42C-B8BF8717CBF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C71-42F0-A1C3-4B75124AD2A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71-42F0-A1C3-4B75124AD2A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C71-42F0-A1C3-4B75124AD2A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71-42F0-A1C3-4B75124AD2A5}"/>
                </c:ext>
              </c:extLst>
            </c:dLbl>
            <c:dLbl>
              <c:idx val="4"/>
              <c:layout>
                <c:manualLayout>
                  <c:x val="6.26309699016804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71-42F0-A1C3-4B75124AD2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Sheet1!$F$2:$F$6</c:f>
              <c:numCache>
                <c:formatCode>0.0%</c:formatCode>
                <c:ptCount val="5"/>
                <c:pt idx="0">
                  <c:v>2.1999999999999999E-2</c:v>
                </c:pt>
                <c:pt idx="1">
                  <c:v>2.4E-2</c:v>
                </c:pt>
                <c:pt idx="2">
                  <c:v>3.1E-2</c:v>
                </c:pt>
                <c:pt idx="3">
                  <c:v>4.1000000000000002E-2</c:v>
                </c:pt>
                <c:pt idx="4">
                  <c:v>5.8999999999999997E-2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82-4B9A-B42C-B8BF8717CBF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82-4B9A-B42C-B8BF8717CBF9}"/>
                </c:ext>
              </c:extLst>
            </c:dLbl>
            <c:dLbl>
              <c:idx val="4"/>
              <c:layout>
                <c:manualLayout>
                  <c:x val="6.4410067978393853E-2"/>
                  <c:y val="-1.576105740561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Sheet1!$G$2:$G$6</c:f>
              <c:numCache>
                <c:formatCode>0.0%</c:formatCode>
                <c:ptCount val="5"/>
                <c:pt idx="0">
                  <c:v>6.8000000000000005E-2</c:v>
                </c:pt>
                <c:pt idx="1">
                  <c:v>6.4500000000000002E-2</c:v>
                </c:pt>
                <c:pt idx="2">
                  <c:v>6.0999999999999999E-2</c:v>
                </c:pt>
                <c:pt idx="3">
                  <c:v>3.3000000000000002E-2</c:v>
                </c:pt>
                <c:pt idx="4">
                  <c:v>4.7E-2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82-4B9A-B42C-B8BF8717C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14274879"/>
        <c:axId val="1479247375"/>
      </c:barChart>
      <c:catAx>
        <c:axId val="1514274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47375"/>
        <c:crosses val="autoZero"/>
        <c:auto val="1"/>
        <c:lblAlgn val="ctr"/>
        <c:lblOffset val="100"/>
        <c:noMultiLvlLbl val="0"/>
      </c:catAx>
      <c:valAx>
        <c:axId val="147924737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baseline="0" dirty="0">
                    <a:solidFill>
                      <a:schemeClr val="tx1"/>
                    </a:solidFill>
                    <a:effectLst/>
                  </a:rPr>
                  <a:t>Percent  of Syphilis Cases Co-Infected with HIV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7487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4394F2-032F-4879-9DA2-CE6C1A5872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7E19FF-9179-44CA-931F-8E8986D1D0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78E8F-AF24-419D-8C06-3841F28A73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DEB73-7E63-4A7E-85DC-B1C5A75EDC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A52CD0A-A36E-4E31-A3B7-08F8FEB8DD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91848-7F1E-4D18-860D-7C96BF592C39}" type="datetimeFigureOut">
              <a:rPr lang="en-US" smtClean="0"/>
              <a:t>10/6/2025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41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2D1CA-64BE-468B-A3F6-E85C740170B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FA963-735D-4D19-8CA9-7EE414A4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26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25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0510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630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136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404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6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31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7" y="232220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6" y="230098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6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5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6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5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7" y="2061987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07501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2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47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4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57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36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02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1" y="1849440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50" y="1840561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67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36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522288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i="0" dirty="0">
                <a:latin typeface="Arial" panose="020B0604020202020204" pitchFamily="34" charset="0"/>
                <a:cs typeface="Arial" panose="020B0604020202020204" pitchFamily="34" charset="0"/>
              </a:rPr>
              <a:t>NC DHHS Division of Public Health | Gonorrhea Epidemiology in NC 2024 | September 2025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9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9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epi.publichealth.nc.gov/cd/stds/figures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>
                <a:latin typeface="Gotham Light" pitchFamily="50" charset="0"/>
                <a:cs typeface="Arial"/>
              </a:rPr>
              <a:t>NC Department of Health and Human Services </a:t>
            </a:r>
          </a:p>
          <a:p>
            <a:r>
              <a:rPr lang="en-US" dirty="0"/>
              <a:t>Gonorrhea Epidemiology in North Carolina 2024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000" dirty="0"/>
              <a:t>Division of Public Health/Epidemiology Section/Communicable Disease Branch</a:t>
            </a:r>
          </a:p>
          <a:p>
            <a:r>
              <a:rPr lang="en-US" sz="2000" dirty="0"/>
              <a:t>HIV/STD/Viral Hepatitis Surveillance Unit</a:t>
            </a:r>
            <a:endParaRPr lang="en-US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56394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72" y="699095"/>
            <a:ext cx="7843267" cy="548640"/>
          </a:xfrm>
        </p:spPr>
        <p:txBody>
          <a:bodyPr/>
          <a:lstStyle/>
          <a:p>
            <a:r>
              <a:rPr lang="en-US" dirty="0"/>
              <a:t>Gonorrhea Rates by County, 2024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66B53C9-5501-4064-76FA-139F0BBEA0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4" y="6249458"/>
            <a:ext cx="7992005" cy="330200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E707BB-0994-1229-674E-15F5A0A2813C}"/>
              </a:ext>
            </a:extLst>
          </p:cNvPr>
          <p:cNvGrpSpPr/>
          <p:nvPr/>
        </p:nvGrpSpPr>
        <p:grpSpPr>
          <a:xfrm>
            <a:off x="348886" y="1263247"/>
            <a:ext cx="7992006" cy="4970699"/>
            <a:chOff x="348886" y="1263247"/>
            <a:chExt cx="7992006" cy="497069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3ADF470-DFFB-BD6D-9EA7-151324024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549" b="15549"/>
            <a:stretch/>
          </p:blipFill>
          <p:spPr>
            <a:xfrm>
              <a:off x="348886" y="1263247"/>
              <a:ext cx="7992006" cy="3406937"/>
            </a:xfrm>
            <a:prstGeom prst="rect">
              <a:avLst/>
            </a:prstGeom>
          </p:spPr>
        </p:pic>
        <p:sp>
          <p:nvSpPr>
            <p:cNvPr id="4" name="Title 2">
              <a:extLst>
                <a:ext uri="{FF2B5EF4-FFF2-40B4-BE49-F238E27FC236}">
                  <a16:creationId xmlns:a16="http://schemas.microsoft.com/office/drawing/2014/main" id="{73622A4C-681B-6385-5D15-AAB3BAA5483B}"/>
                </a:ext>
              </a:extLst>
            </p:cNvPr>
            <p:cNvSpPr txBox="1">
              <a:spLocks/>
            </p:cNvSpPr>
            <p:nvPr/>
          </p:nvSpPr>
          <p:spPr>
            <a:xfrm>
              <a:off x="524934" y="3816511"/>
              <a:ext cx="3294396" cy="33020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b="1" i="0" kern="1200" baseline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sz="1400" dirty="0">
                  <a:solidFill>
                    <a:schemeClr val="tx1"/>
                  </a:solidFill>
                </a:rPr>
                <a:t>Rate per 100,000 Population</a:t>
              </a:r>
            </a:p>
          </p:txBody>
        </p:sp>
        <p:pic>
          <p:nvPicPr>
            <p:cNvPr id="6" name="Picture 5" descr="A row of blue squares&#10;&#10;Description automatically generated">
              <a:extLst>
                <a:ext uri="{FF2B5EF4-FFF2-40B4-BE49-F238E27FC236}">
                  <a16:creationId xmlns:a16="http://schemas.microsoft.com/office/drawing/2014/main" id="{C18A248E-8FDD-C186-09DB-38556ABDA8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934" y="4092012"/>
              <a:ext cx="1706897" cy="21419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265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6015B2-0FF4-49CB-B5A6-5F4C796F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624054"/>
            <a:ext cx="8846049" cy="548640"/>
          </a:xfrm>
        </p:spPr>
        <p:txBody>
          <a:bodyPr/>
          <a:lstStyle/>
          <a:p>
            <a:r>
              <a:rPr lang="en-US" sz="2800" dirty="0"/>
              <a:t>Gonorrhea Coinfection with HIV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7270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345266" cy="548640"/>
          </a:xfrm>
        </p:spPr>
        <p:txBody>
          <a:bodyPr/>
          <a:lstStyle/>
          <a:p>
            <a:r>
              <a:rPr lang="en-US" dirty="0"/>
              <a:t>People with Gonorrhea Coinfected with HIV^^ by Gender, 2014-2024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9BF21-1ADC-495E-A87B-B0265D141A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2" y="6388691"/>
            <a:ext cx="8619067" cy="190967"/>
          </a:xfrm>
        </p:spPr>
        <p:txBody>
          <a:bodyPr/>
          <a:lstStyle/>
          <a:p>
            <a:r>
              <a:rPr lang="en-US" sz="1000" b="0" dirty="0">
                <a:latin typeface="Arial Narrow" panose="020B0606020202030204" pitchFamily="34" charset="0"/>
              </a:rPr>
              <a:t>^^HIV diagnosed prior to OR within 30 days of gonorrhea diagnosis.</a:t>
            </a:r>
          </a:p>
          <a:p>
            <a:r>
              <a:rPr lang="en-US" sz="10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0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0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0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00" b="0" dirty="0">
                <a:latin typeface="Arial Narrow" panose="020B0606020202030204" pitchFamily="34" charset="0"/>
              </a:rPr>
              <a:t>Data Source: North Carolina Electronic Disease Surveillance System (NC EDSS) (data as of July 1, 2025) and enhanced HIV/AIDS Reporting System (eHARS) (data as of July 2025). </a:t>
            </a:r>
          </a:p>
        </p:txBody>
      </p:sp>
      <p:graphicFrame>
        <p:nvGraphicFramePr>
          <p:cNvPr id="5" name="Object 23">
            <a:extLst>
              <a:ext uri="{FF2B5EF4-FFF2-40B4-BE49-F238E27FC236}">
                <a16:creationId xmlns:a16="http://schemas.microsoft.com/office/drawing/2014/main" id="{6D87DAF3-475E-45AF-B724-5DA2E98F33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612337"/>
              </p:ext>
            </p:extLst>
          </p:nvPr>
        </p:nvGraphicFramePr>
        <p:xfrm>
          <a:off x="342900" y="1495472"/>
          <a:ext cx="8458200" cy="4616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5603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997" y="468823"/>
            <a:ext cx="8446705" cy="548640"/>
          </a:xfrm>
        </p:spPr>
        <p:txBody>
          <a:bodyPr/>
          <a:lstStyle/>
          <a:p>
            <a:r>
              <a:rPr lang="en-US" sz="2800" dirty="0"/>
              <a:t>People with Gonorrhea Coinfected with HIV^^ by Race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^^HIV diagnosed prior to OR within 30 days of gonorrhea diagnosis.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D02080B-9DA2-2A0F-FC09-CC537FFC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3576835"/>
              </p:ext>
            </p:extLst>
          </p:nvPr>
        </p:nvGraphicFramePr>
        <p:xfrm>
          <a:off x="966952" y="1352169"/>
          <a:ext cx="7502678" cy="47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71309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806" y="559623"/>
            <a:ext cx="8870846" cy="548640"/>
          </a:xfrm>
        </p:spPr>
        <p:txBody>
          <a:bodyPr/>
          <a:lstStyle/>
          <a:p>
            <a:r>
              <a:rPr lang="en-US" sz="2800" dirty="0"/>
              <a:t>People with Gonorrhea Coinfected with HIV^^ by Ethnicity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^^HIV diagnosed prior to OR within 30 days of gonorrhea diagnosis.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6DC49BB-5562-1FE0-076D-44F000E7CC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7255131"/>
              </p:ext>
            </p:extLst>
          </p:nvPr>
        </p:nvGraphicFramePr>
        <p:xfrm>
          <a:off x="840828" y="1704976"/>
          <a:ext cx="7628802" cy="4242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6917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Where to find STI Surveillance information?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0E6156-8759-4FBF-A6CF-5C5C7D049475}"/>
              </a:ext>
            </a:extLst>
          </p:cNvPr>
          <p:cNvSpPr txBox="1"/>
          <p:nvPr/>
        </p:nvSpPr>
        <p:spPr>
          <a:xfrm>
            <a:off x="1104900" y="6073665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http://epi.publichealth.nc.gov/cd/stds/figures.html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083E50-4B82-43BD-B3ED-AC23366A7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783" y="1312510"/>
            <a:ext cx="3356345" cy="45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76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229600" cy="548640"/>
          </a:xfrm>
        </p:spPr>
        <p:txBody>
          <a:bodyPr/>
          <a:lstStyle/>
          <a:p>
            <a:r>
              <a:rPr lang="en-US" dirty="0"/>
              <a:t>Gonorrhea Cases by Gender, 2014-2024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BFE360C-8428-4B76-BA16-8232755EE6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6892598"/>
              </p:ext>
            </p:extLst>
          </p:nvPr>
        </p:nvGraphicFramePr>
        <p:xfrm>
          <a:off x="457200" y="1332897"/>
          <a:ext cx="8324850" cy="4433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B9D4034-B5F6-4985-8B3A-FFEA9604DC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4" y="6249458"/>
            <a:ext cx="7992005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endParaRPr lang="en-US" sz="1100" b="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DA72A5-E9E4-4661-802D-6DCDE8D717CB}"/>
              </a:ext>
            </a:extLst>
          </p:cNvPr>
          <p:cNvSpPr txBox="1"/>
          <p:nvPr/>
        </p:nvSpPr>
        <p:spPr>
          <a:xfrm>
            <a:off x="7550439" y="2536352"/>
            <a:ext cx="82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22,255</a:t>
            </a:r>
          </a:p>
        </p:txBody>
      </p:sp>
    </p:spTree>
    <p:extLst>
      <p:ext uri="{BB962C8B-B14F-4D97-AF65-F5344CB8AC3E}">
        <p14:creationId xmlns:p14="http://schemas.microsoft.com/office/powerpoint/2010/main" val="11619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469631" cy="548640"/>
          </a:xfrm>
        </p:spPr>
        <p:txBody>
          <a:bodyPr/>
          <a:lstStyle/>
          <a:p>
            <a:r>
              <a:rPr lang="en-US" dirty="0"/>
              <a:t>Gonorrhea Rates by Gender</a:t>
            </a:r>
            <a:br>
              <a:rPr lang="en-US" dirty="0"/>
            </a:br>
            <a:r>
              <a:rPr lang="en-US" dirty="0"/>
              <a:t>North Carolina and United States, </a:t>
            </a:r>
            <a:br>
              <a:rPr lang="en-US" dirty="0"/>
            </a:br>
            <a:r>
              <a:rPr lang="en-US" dirty="0"/>
              <a:t>2014-2024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AD8EDFB8-2B90-4945-B2A2-9DAE57393F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953931"/>
              </p:ext>
            </p:extLst>
          </p:nvPr>
        </p:nvGraphicFramePr>
        <p:xfrm>
          <a:off x="304800" y="1998921"/>
          <a:ext cx="8534400" cy="3871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365512E-B5EC-49E0-9A5A-B54CC1B89E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and 2024 Sexually Transmitted Infections Surveillance (Provisional Data), CDC (https://www.cdc.gov/sti-statistics/annual/index.html).  </a:t>
            </a:r>
          </a:p>
        </p:txBody>
      </p:sp>
    </p:spTree>
    <p:extLst>
      <p:ext uri="{BB962C8B-B14F-4D97-AF65-F5344CB8AC3E}">
        <p14:creationId xmlns:p14="http://schemas.microsoft.com/office/powerpoint/2010/main" val="95306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 Distribution of Gonorrhea Cases by Gender, 2024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A9DBFAD-2407-47E7-846F-FAEA2304F3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118854"/>
              </p:ext>
            </p:extLst>
          </p:nvPr>
        </p:nvGraphicFramePr>
        <p:xfrm>
          <a:off x="457200" y="1593798"/>
          <a:ext cx="8229600" cy="4296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01D0838-9EF8-4877-B3C8-3322AB47A0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4" y="6249458"/>
            <a:ext cx="7992005" cy="330200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</p:spTree>
    <p:extLst>
      <p:ext uri="{BB962C8B-B14F-4D97-AF65-F5344CB8AC3E}">
        <p14:creationId xmlns:p14="http://schemas.microsoft.com/office/powerpoint/2010/main" val="287647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Gonorrhea Cases by Race 2020-2024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C6EF4DE-D28B-401B-A6DE-BE4C11081B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is italicized for this reason.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485714B-6B7A-5175-52A7-39F5F7509C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8197966"/>
              </p:ext>
            </p:extLst>
          </p:nvPr>
        </p:nvGraphicFramePr>
        <p:xfrm>
          <a:off x="876299" y="1397000"/>
          <a:ext cx="7143751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1982242" y="2419730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28,092</a:t>
            </a: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3208895" y="2325902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29,224</a:t>
            </a:r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4420849" y="2571088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26,877</a:t>
            </a:r>
          </a:p>
        </p:txBody>
      </p:sp>
      <p:sp>
        <p:nvSpPr>
          <p:cNvPr id="11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5609619" y="2631614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26,390</a:t>
            </a:r>
          </a:p>
        </p:txBody>
      </p:sp>
      <p:sp>
        <p:nvSpPr>
          <p:cNvPr id="12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6791093" y="2936892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22,255</a:t>
            </a:r>
          </a:p>
        </p:txBody>
      </p:sp>
    </p:spTree>
    <p:extLst>
      <p:ext uri="{BB962C8B-B14F-4D97-AF65-F5344CB8AC3E}">
        <p14:creationId xmlns:p14="http://schemas.microsoft.com/office/powerpoint/2010/main" val="2010512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Gonorrhea Cases by Ethnicity 2020-2024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C6EF4DE-D28B-401B-A6DE-BE4C11081B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is italicized for this reason.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485714B-6B7A-5175-52A7-39F5F7509C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4501483"/>
              </p:ext>
            </p:extLst>
          </p:nvPr>
        </p:nvGraphicFramePr>
        <p:xfrm>
          <a:off x="876299" y="1397000"/>
          <a:ext cx="7143751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1946165" y="2304070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28,092</a:t>
            </a: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3195560" y="2190278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29,224</a:t>
            </a:r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4425475" y="2396069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26,877</a:t>
            </a:r>
          </a:p>
        </p:txBody>
      </p:sp>
      <p:sp>
        <p:nvSpPr>
          <p:cNvPr id="11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5631597" y="2467290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26,390</a:t>
            </a:r>
          </a:p>
        </p:txBody>
      </p:sp>
      <p:sp>
        <p:nvSpPr>
          <p:cNvPr id="12" name="TextBox 17">
            <a:extLst>
              <a:ext uri="{FF2B5EF4-FFF2-40B4-BE49-F238E27FC236}">
                <a16:creationId xmlns:a16="http://schemas.microsoft.com/office/drawing/2014/main" id="{6375D8A2-380A-F7B2-7D3B-CF1DFE1B4342}"/>
              </a:ext>
            </a:extLst>
          </p:cNvPr>
          <p:cNvSpPr txBox="1"/>
          <p:nvPr/>
        </p:nvSpPr>
        <p:spPr>
          <a:xfrm>
            <a:off x="6837720" y="2871302"/>
            <a:ext cx="892031" cy="27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22,255</a:t>
            </a:r>
          </a:p>
        </p:txBody>
      </p:sp>
    </p:spTree>
    <p:extLst>
      <p:ext uri="{BB962C8B-B14F-4D97-AF65-F5344CB8AC3E}">
        <p14:creationId xmlns:p14="http://schemas.microsoft.com/office/powerpoint/2010/main" val="228351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Gonorrhea Rates by Race 2020-2024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86E157-461E-41B8-8A8D-689E60DE2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0A0D78-5EB6-F47E-F8A4-D4D9D4141E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8630888"/>
              </p:ext>
            </p:extLst>
          </p:nvPr>
        </p:nvGraphicFramePr>
        <p:xfrm>
          <a:off x="752475" y="1396999"/>
          <a:ext cx="8093574" cy="444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988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050530" cy="548640"/>
          </a:xfrm>
        </p:spPr>
        <p:txBody>
          <a:bodyPr/>
          <a:lstStyle/>
          <a:p>
            <a:r>
              <a:rPr lang="en-US" dirty="0"/>
              <a:t>Gonorrhea Rates by Ethnicity 2020-2024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86E157-461E-41B8-8A8D-689E60DE2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48F3408-E506-ACDE-9616-934F9EE25D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1717156"/>
              </p:ext>
            </p:extLst>
          </p:nvPr>
        </p:nvGraphicFramePr>
        <p:xfrm>
          <a:off x="1312545" y="1438275"/>
          <a:ext cx="6859905" cy="4361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971735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3055</TotalTime>
  <Words>801</Words>
  <Application>Microsoft Office PowerPoint</Application>
  <PresentationFormat>On-screen Show (4:3)</PresentationFormat>
  <Paragraphs>118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Arial Narrow</vt:lpstr>
      <vt:lpstr>Calibri</vt:lpstr>
      <vt:lpstr>Franklin Gothic Demi Cond</vt:lpstr>
      <vt:lpstr>Franklin Gothic Medium</vt:lpstr>
      <vt:lpstr>Franklin Gothic Medium Cond</vt:lpstr>
      <vt:lpstr>Gotham Bold</vt:lpstr>
      <vt:lpstr>Gotham Light</vt:lpstr>
      <vt:lpstr>Helvetica</vt:lpstr>
      <vt:lpstr>3_Office Theme</vt:lpstr>
      <vt:lpstr>PowerPoint Presentation</vt:lpstr>
      <vt:lpstr>Where to find STI Surveillance information? </vt:lpstr>
      <vt:lpstr>Gonorrhea Cases by Gender, 2014-2024</vt:lpstr>
      <vt:lpstr>Gonorrhea Rates by Gender North Carolina and United States,  2014-2024</vt:lpstr>
      <vt:lpstr>Age Distribution of Gonorrhea Cases by Gender, 2024</vt:lpstr>
      <vt:lpstr>Gonorrhea Cases by Race 2020-2024</vt:lpstr>
      <vt:lpstr>Gonorrhea Cases by Ethnicity 2020-2024</vt:lpstr>
      <vt:lpstr>Gonorrhea Rates by Race 2020-2024</vt:lpstr>
      <vt:lpstr>Gonorrhea Rates by Ethnicity 2020-2024</vt:lpstr>
      <vt:lpstr>Gonorrhea Rates by County, 2024</vt:lpstr>
      <vt:lpstr>Gonorrhea Coinfection with HIV </vt:lpstr>
      <vt:lpstr>People with Gonorrhea Coinfected with HIV^^ by Gender, 2014-2024 </vt:lpstr>
      <vt:lpstr>People with Gonorrhea Coinfected with HIV^^ by Race 2020-2024</vt:lpstr>
      <vt:lpstr>People with Gonorrhea Coinfected with HIV^^ by Ethnicity 2020-2024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Nicole</dc:creator>
  <cp:lastModifiedBy>Swankie, Taylor A</cp:lastModifiedBy>
  <cp:revision>131</cp:revision>
  <dcterms:created xsi:type="dcterms:W3CDTF">2020-12-09T12:15:22Z</dcterms:created>
  <dcterms:modified xsi:type="dcterms:W3CDTF">2025-10-06T18:12:57Z</dcterms:modified>
</cp:coreProperties>
</file>