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2" r:id="rId5"/>
  </p:sldMasterIdLst>
  <p:notesMasterIdLst>
    <p:notesMasterId r:id="rId55"/>
  </p:notesMasterIdLst>
  <p:handoutMasterIdLst>
    <p:handoutMasterId r:id="rId56"/>
  </p:handoutMasterIdLst>
  <p:sldIdLst>
    <p:sldId id="257" r:id="rId6"/>
    <p:sldId id="463" r:id="rId7"/>
    <p:sldId id="462" r:id="rId8"/>
    <p:sldId id="466" r:id="rId9"/>
    <p:sldId id="492" r:id="rId10"/>
    <p:sldId id="512" r:id="rId11"/>
    <p:sldId id="511" r:id="rId12"/>
    <p:sldId id="505" r:id="rId13"/>
    <p:sldId id="509" r:id="rId14"/>
    <p:sldId id="507" r:id="rId15"/>
    <p:sldId id="522" r:id="rId16"/>
    <p:sldId id="539" r:id="rId17"/>
    <p:sldId id="540" r:id="rId18"/>
    <p:sldId id="514" r:id="rId19"/>
    <p:sldId id="508" r:id="rId20"/>
    <p:sldId id="547" r:id="rId21"/>
    <p:sldId id="548" r:id="rId22"/>
    <p:sldId id="513" r:id="rId23"/>
    <p:sldId id="518" r:id="rId24"/>
    <p:sldId id="520" r:id="rId25"/>
    <p:sldId id="521" r:id="rId26"/>
    <p:sldId id="530" r:id="rId27"/>
    <p:sldId id="476" r:id="rId28"/>
    <p:sldId id="495" r:id="rId29"/>
    <p:sldId id="532" r:id="rId30"/>
    <p:sldId id="533" r:id="rId31"/>
    <p:sldId id="541" r:id="rId32"/>
    <p:sldId id="534" r:id="rId33"/>
    <p:sldId id="542" r:id="rId34"/>
    <p:sldId id="535" r:id="rId35"/>
    <p:sldId id="550" r:id="rId36"/>
    <p:sldId id="549" r:id="rId37"/>
    <p:sldId id="543" r:id="rId38"/>
    <p:sldId id="536" r:id="rId39"/>
    <p:sldId id="544" r:id="rId40"/>
    <p:sldId id="537" r:id="rId41"/>
    <p:sldId id="545" r:id="rId42"/>
    <p:sldId id="538" r:id="rId43"/>
    <p:sldId id="546" r:id="rId44"/>
    <p:sldId id="499" r:id="rId45"/>
    <p:sldId id="500" r:id="rId46"/>
    <p:sldId id="501" r:id="rId47"/>
    <p:sldId id="531" r:id="rId48"/>
    <p:sldId id="504" r:id="rId49"/>
    <p:sldId id="510" r:id="rId50"/>
    <p:sldId id="506" r:id="rId51"/>
    <p:sldId id="515" r:id="rId52"/>
    <p:sldId id="517" r:id="rId53"/>
    <p:sldId id="524" r:id="rId5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Pjmao4OQH+7b6rddCJJSA==" hashData="cxl6GZ+4LeXpGa7ZZ16vlBh69PzP5AFqax9rIMxXJVRj4MlmgPF7cvUZSZ/vRPMVQHt9SBgGp4T+nwpX28TJZ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06A01D-941B-630A-CFF3-A2D3D52C3657}" name="Johnson, Marilee" initials="JM" userId="S::marilee.johnson@dhhs.nc.gov::81824a99-4393-42a8-84e9-69155a7e8166" providerId="AD"/>
  <p188:author id="{319AE12E-9D61-63F4-9B9B-9875AB89A0F0}" name="Colburn, Caroline L" initials="CC" userId="S::caroline.colburn@dhhs.nc.gov::f4d4bd6d-931b-4721-9001-6e9754926a53" providerId="AD"/>
  <p188:author id="{1F8B0031-A185-C138-D660-B95BB2308298}" name="Jones, Jim" initials="JJ" userId="S::Jim.Jones@dhhs.nc.gov::caa01b78-bb3f-4558-94c1-0e5d910d4519" providerId="AD"/>
  <p188:author id="{5FCE3589-E6FA-BFCB-2253-230FD72AECC0}" name="Farr, Caralee" initials="CF" userId="S::caralee.farr@dhhs.nc.gov::49860b9c-db7d-49b3-b465-a1443b07b9aa" providerId="AD"/>
  <p188:author id="{35636DA4-C6BD-C14F-EA29-DB44901680AA}" name="Breeyear, Taylor L" initials="BT" userId="S::taylor.breeyear@dhhs.nc.gov::12851bdd-091b-46a8-9312-44b2b60b6c6c" providerId="AD"/>
  <p188:author id="{DE829EC4-98F2-6BBD-8D3C-6BCBCC184326}" name="Klayman, Evan" initials="KE" userId="S::evan.klayman@dhhs.nc.gov::9aaa6827-c7bc-4fff-b06b-c0f4936478de" providerId="AD"/>
  <p188:author id="{54E9A9C6-A59D-CC7E-044B-A56124CC5592}" name="Davies, Megan M" initials="DM" userId="S::megan.davies@dhhs.nc.gov::b127b18c-931d-471c-bfc3-fd73d05d4a92" providerId="AD"/>
  <p188:author id="{F7BBBAD8-ABB1-3184-3900-505278D6A8C6}" name="Godwin-Akpan, Tiawanlyn G" initials="GT" userId="S::tiawanlyn.godwin-akpan@dhhs.nc.gov::ffca0843-1c6d-4a06-b8d0-ebe44b5865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5B92D5"/>
    <a:srgbClr val="002E5E"/>
    <a:srgbClr val="FFFFFF"/>
    <a:srgbClr val="F7EAE4"/>
    <a:srgbClr val="FFF89B"/>
    <a:srgbClr val="D3EDE6"/>
    <a:srgbClr val="78CAB4"/>
    <a:srgbClr val="568AA4"/>
    <a:srgbClr val="5C93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380" y="9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7/15/2026</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7/15/2026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Welcome participants</a:t>
            </a:r>
          </a:p>
        </p:txBody>
      </p:sp>
      <p:sp>
        <p:nvSpPr>
          <p:cNvPr id="4" name="Slide Number Placeholder 3"/>
          <p:cNvSpPr>
            <a:spLocks noGrp="1"/>
          </p:cNvSpPr>
          <p:nvPr>
            <p:ph type="sldNum" sz="quarter" idx="5"/>
          </p:nvPr>
        </p:nvSpPr>
        <p:spPr/>
        <p:txBody>
          <a:bodyPr/>
          <a:lstStyle/>
          <a:p>
            <a:fld id="{1277428A-A190-4C79-A76B-3A39E45D5B57}" type="slidenum">
              <a:rPr lang="en-US" smtClean="0"/>
              <a:t>1</a:t>
            </a:fld>
            <a:endParaRPr lang="en-US"/>
          </a:p>
        </p:txBody>
      </p:sp>
    </p:spTree>
    <p:extLst>
      <p:ext uri="{BB962C8B-B14F-4D97-AF65-F5344CB8AC3E}">
        <p14:creationId xmlns:p14="http://schemas.microsoft.com/office/powerpoint/2010/main" val="115575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5B8EC-9C9D-6390-2199-537FB9272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248EF-1932-A262-C354-5CF4B521F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8A9E3-5E87-665E-DF90-931C8779AFB8}"/>
              </a:ext>
            </a:extLst>
          </p:cNvPr>
          <p:cNvSpPr>
            <a:spLocks noGrp="1"/>
          </p:cNvSpPr>
          <p:nvPr>
            <p:ph type="body" idx="1"/>
          </p:nvPr>
        </p:nvSpPr>
        <p:spPr/>
        <p:txBody>
          <a:bodyPr/>
          <a:lstStyle/>
          <a:p>
            <a:r>
              <a:rPr lang="en-US" sz="1200" b="0" i="0" kern="1200">
                <a:solidFill>
                  <a:schemeClr val="tx1"/>
                </a:solidFill>
                <a:effectLst/>
                <a:latin typeface="+mn-lt"/>
                <a:ea typeface="+mn-ea"/>
                <a:cs typeface="+mn-cs"/>
              </a:rPr>
              <a:t>Hand hygiene is the number one way to stop the spread of infections. Hand hygiene protects both healthcare personnel and patients. Hand hygiene means using an antiseptic hand rub (like alcohol-based foam or gel hand sanitizer) or cleaning your hands by washing them with soap and water.</a:t>
            </a:r>
          </a:p>
          <a:p>
            <a:r>
              <a:rPr lang="en-US" sz="1200" b="0" i="0" kern="1200">
                <a:solidFill>
                  <a:schemeClr val="tx1"/>
                </a:solidFill>
                <a:effectLst/>
                <a:latin typeface="+mn-lt"/>
                <a:ea typeface="+mn-ea"/>
                <a:cs typeface="+mn-cs"/>
              </a:rPr>
              <a:t>Cleaning your hands reduces:</a:t>
            </a:r>
          </a:p>
          <a:p>
            <a:r>
              <a:rPr lang="en-US" sz="1200" b="0" i="0" kern="1200">
                <a:solidFill>
                  <a:schemeClr val="tx1"/>
                </a:solidFill>
                <a:effectLst/>
                <a:latin typeface="+mn-lt"/>
                <a:ea typeface="+mn-ea"/>
                <a:cs typeface="+mn-cs"/>
              </a:rPr>
              <a:t>The potential spread of deadly germs to patients.</a:t>
            </a:r>
          </a:p>
          <a:p>
            <a:r>
              <a:rPr lang="en-US" sz="1200" b="0" i="0" kern="1200">
                <a:solidFill>
                  <a:schemeClr val="tx1"/>
                </a:solidFill>
                <a:effectLst/>
                <a:latin typeface="+mn-lt"/>
                <a:ea typeface="+mn-ea"/>
                <a:cs typeface="+mn-cs"/>
              </a:rPr>
              <a:t>The spread of germs, including those resistant to antibiotics.</a:t>
            </a:r>
          </a:p>
          <a:p>
            <a:r>
              <a:rPr lang="en-US" sz="1200" b="0" i="0" kern="1200">
                <a:solidFill>
                  <a:schemeClr val="tx1"/>
                </a:solidFill>
                <a:effectLst/>
                <a:latin typeface="+mn-lt"/>
                <a:ea typeface="+mn-ea"/>
                <a:cs typeface="+mn-cs"/>
              </a:rPr>
              <a:t>The risk of healthcare personnel colonization or infection caused by germs received from the patient.</a:t>
            </a:r>
          </a:p>
          <a:p>
            <a:r>
              <a:rPr lang="en-US" sz="1200" b="0" i="0" kern="1200">
                <a:solidFill>
                  <a:schemeClr val="tx1"/>
                </a:solidFill>
                <a:effectLst/>
                <a:latin typeface="+mn-lt"/>
                <a:ea typeface="+mn-ea"/>
                <a:cs typeface="+mn-cs"/>
              </a:rPr>
              <a:t>Some healthcare personnel may need to clean their hands as often as 100 times during a work shift to keep themselves, patients and staff safe.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https://www.cdc.gov/clean-hands/hcp/clinical-safety/index.html</a:t>
            </a:r>
          </a:p>
          <a:p>
            <a:endParaRPr lang="en-US"/>
          </a:p>
        </p:txBody>
      </p:sp>
      <p:sp>
        <p:nvSpPr>
          <p:cNvPr id="4" name="Slide Number Placeholder 3">
            <a:extLst>
              <a:ext uri="{FF2B5EF4-FFF2-40B4-BE49-F238E27FC236}">
                <a16:creationId xmlns:a16="http://schemas.microsoft.com/office/drawing/2014/main" id="{85A8D6E8-96E4-8750-8C72-AA90B7858320}"/>
              </a:ext>
            </a:extLst>
          </p:cNvPr>
          <p:cNvSpPr>
            <a:spLocks noGrp="1"/>
          </p:cNvSpPr>
          <p:nvPr>
            <p:ph type="sldNum" sz="quarter" idx="5"/>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1167661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FEE40-EA1A-3DE9-E6EE-A7FBEF193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5DE7F-C5E3-C222-D100-D97E8909F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D44D1-81C6-3FBD-43DD-973EF7302736}"/>
              </a:ext>
            </a:extLst>
          </p:cNvPr>
          <p:cNvSpPr>
            <a:spLocks noGrp="1"/>
          </p:cNvSpPr>
          <p:nvPr>
            <p:ph type="body" idx="1"/>
          </p:nvPr>
        </p:nvSpPr>
        <p:spPr/>
        <p:txBody>
          <a:bodyPr/>
          <a:lstStyle/>
          <a:p>
            <a:pPr marL="0" indent="0" algn="l">
              <a:spcBef>
                <a:spcPts val="0"/>
              </a:spcBef>
              <a:buFont typeface="Arial" panose="020B0604020202020204" pitchFamily="34" charset="0"/>
              <a:buNone/>
            </a:pPr>
            <a:r>
              <a:rPr lang="en-US" sz="1200" b="0" dirty="0">
                <a:latin typeface="Nunito"/>
              </a:rPr>
              <a:t>When should you perform hand hygiene?</a:t>
            </a:r>
          </a:p>
          <a:p>
            <a:pPr marL="192024" indent="-192024" algn="l">
              <a:spcBef>
                <a:spcPts val="0"/>
              </a:spcBef>
              <a:buFont typeface="Arial" panose="020B0604020202020204" pitchFamily="34" charset="0"/>
              <a:buChar char="•"/>
            </a:pPr>
            <a:r>
              <a:rPr lang="en-US" sz="1200" b="0" dirty="0">
                <a:latin typeface="Nunito"/>
              </a:rPr>
              <a:t>Immediately before touching a patient.</a:t>
            </a:r>
          </a:p>
          <a:p>
            <a:pPr marL="192024" indent="-192024" algn="l">
              <a:spcBef>
                <a:spcPts val="0"/>
              </a:spcBef>
              <a:buFont typeface="Arial" panose="020B0604020202020204" pitchFamily="34" charset="0"/>
              <a:buChar char="•"/>
            </a:pPr>
            <a:r>
              <a:rPr lang="en-US" sz="1200" b="0" dirty="0">
                <a:latin typeface="Nunito"/>
              </a:rPr>
              <a:t>Before performing an aseptic task such as placing an indwelling device or handling invasive medical devices.</a:t>
            </a:r>
          </a:p>
          <a:p>
            <a:pPr marL="192024" indent="-192024" algn="l">
              <a:spcBef>
                <a:spcPts val="0"/>
              </a:spcBef>
              <a:buFont typeface="Arial" panose="020B0604020202020204" pitchFamily="34" charset="0"/>
              <a:buChar char="•"/>
            </a:pPr>
            <a:r>
              <a:rPr lang="en-US" sz="1200" b="0" dirty="0">
                <a:latin typeface="Nunito"/>
              </a:rPr>
              <a:t>Before moving from work on a soiled body site to a clean body site on the same patient.</a:t>
            </a:r>
          </a:p>
          <a:p>
            <a:pPr marL="192024" indent="-192024" algn="l">
              <a:spcBef>
                <a:spcPts val="0"/>
              </a:spcBef>
              <a:buFont typeface="Arial" panose="020B0604020202020204" pitchFamily="34" charset="0"/>
              <a:buChar char="•"/>
            </a:pPr>
            <a:r>
              <a:rPr lang="en-US" sz="1200" b="0" dirty="0">
                <a:latin typeface="Nunito"/>
              </a:rPr>
              <a:t>After touching a patient or patient's surroundings.</a:t>
            </a:r>
          </a:p>
          <a:p>
            <a:pPr marL="192024" indent="-192024" algn="l">
              <a:spcBef>
                <a:spcPts val="0"/>
              </a:spcBef>
              <a:buFont typeface="Arial" panose="020B0604020202020204" pitchFamily="34" charset="0"/>
              <a:buChar char="•"/>
            </a:pPr>
            <a:r>
              <a:rPr lang="en-US" sz="1200" b="0" dirty="0">
                <a:latin typeface="Nunito"/>
              </a:rPr>
              <a:t>After contact with blood, body fluids, or contaminated surfaces.</a:t>
            </a:r>
          </a:p>
          <a:p>
            <a:pPr marL="192024" indent="-192024" algn="l">
              <a:spcBef>
                <a:spcPts val="0"/>
              </a:spcBef>
              <a:buFont typeface="Arial" panose="020B0604020202020204" pitchFamily="34" charset="0"/>
              <a:buChar char="•"/>
            </a:pPr>
            <a:r>
              <a:rPr lang="en-US" sz="1200" b="0" dirty="0">
                <a:latin typeface="Nunito"/>
              </a:rPr>
              <a:t>Immediately after glove removal.</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https://www.cdc.gov/clean-hands/hcp/clinical-safety/index.html</a:t>
            </a:r>
          </a:p>
          <a:p>
            <a:endParaRPr lang="en-US" dirty="0"/>
          </a:p>
        </p:txBody>
      </p:sp>
      <p:sp>
        <p:nvSpPr>
          <p:cNvPr id="4" name="Slide Number Placeholder 3">
            <a:extLst>
              <a:ext uri="{FF2B5EF4-FFF2-40B4-BE49-F238E27FC236}">
                <a16:creationId xmlns:a16="http://schemas.microsoft.com/office/drawing/2014/main" id="{42777BAE-2EEC-48FA-4D05-640D778C4493}"/>
              </a:ext>
            </a:extLst>
          </p:cNvPr>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512787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57124-3A39-4F52-8D57-3A8B9F665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593CA-A92D-F668-4379-5C52EDE2A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C63C3-824D-F2BF-95D1-E45C02AAC884}"/>
              </a:ext>
            </a:extLst>
          </p:cNvPr>
          <p:cNvSpPr>
            <a:spLocks noGrp="1"/>
          </p:cNvSpPr>
          <p:nvPr>
            <p:ph type="body" idx="1"/>
          </p:nvPr>
        </p:nvSpPr>
        <p:spPr/>
        <p:txBody>
          <a:bodyPr/>
          <a:lstStyle/>
          <a:p>
            <a:r>
              <a:rPr lang="en-US"/>
              <a:t>To use alcohol-based hand sanitizer:</a:t>
            </a:r>
          </a:p>
          <a:p>
            <a:pPr marL="0" indent="0">
              <a:buNone/>
            </a:pPr>
            <a:r>
              <a:rPr lang="en-US"/>
              <a:t>Put an adequate amount of product on your hands and rub your hands together. Cover all surfaces and rub until hands feel dry. This should take around 20 seconds. </a:t>
            </a:r>
          </a:p>
          <a:p>
            <a:pPr marL="0" indent="0">
              <a:buNone/>
            </a:pPr>
            <a:r>
              <a:rPr lang="en-US"/>
              <a:t>Pay attention to areas frequently missed such as thumbs, fingertips and between the fingers for at least 15 second. Rinse your hands. Dry your hands completely using a clean, single-use towel.</a:t>
            </a:r>
          </a:p>
          <a:p>
            <a:pPr marL="0" indent="0">
              <a:buNone/>
            </a:pPr>
            <a:endParaRPr lang="en-US"/>
          </a:p>
          <a:p>
            <a:pPr marL="0" indent="0">
              <a:buNone/>
            </a:pPr>
            <a:r>
              <a:rPr lang="en-US"/>
              <a:t>To wash your hands with soap and water:</a:t>
            </a:r>
          </a:p>
          <a:p>
            <a:pPr marL="0" indent="0">
              <a:buNone/>
            </a:pPr>
            <a:r>
              <a:rPr lang="en-US"/>
              <a:t>Wet your hands with water, apply an adequate amount of soap. Rub your hands together to cover all surfaces of the hands </a:t>
            </a:r>
          </a:p>
          <a:p>
            <a:endParaRPr lang="en-US"/>
          </a:p>
          <a:p>
            <a:r>
              <a:rPr lang="en-US" dirty="0"/>
              <a:t>https://</a:t>
            </a:r>
            <a:r>
              <a:rPr lang="en-US"/>
              <a:t>www</a:t>
            </a:r>
            <a:r>
              <a:rPr lang="en-US" dirty="0"/>
              <a:t>.cdc.gov/</a:t>
            </a:r>
            <a:r>
              <a:rPr lang="en-US"/>
              <a:t>clean-hands/hcp</a:t>
            </a:r>
            <a:r>
              <a:rPr lang="en-US" dirty="0"/>
              <a:t>/</a:t>
            </a:r>
            <a:r>
              <a:rPr lang="en-US"/>
              <a:t>clinical-safety</a:t>
            </a:r>
            <a:r>
              <a:rPr lang="en-US" dirty="0"/>
              <a:t>/</a:t>
            </a:r>
            <a:r>
              <a:rPr lang="en-US"/>
              <a:t>index.html</a:t>
            </a:r>
            <a:endParaRPr lang="en-US" dirty="0"/>
          </a:p>
        </p:txBody>
      </p:sp>
      <p:sp>
        <p:nvSpPr>
          <p:cNvPr id="4" name="Slide Number Placeholder 3">
            <a:extLst>
              <a:ext uri="{FF2B5EF4-FFF2-40B4-BE49-F238E27FC236}">
                <a16:creationId xmlns:a16="http://schemas.microsoft.com/office/drawing/2014/main" id="{2CBD5EA5-17C6-0194-7B80-C80255A03C6C}"/>
              </a:ext>
            </a:extLst>
          </p:cNvPr>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1343022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081DE-A2B5-B023-2B85-34C2D964B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F0D08-4EA8-B649-0A29-611E2A4DC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A5D43-8B89-92F6-2471-02A9A73A1E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Use soap and water, rather than using hand sanitizer, when hands are visibly soiled; before, during and after preparing food; after using the restroom; and during the care of patients with suspected or confirmed infection during outbreaks of C. diff and norovirus. </a:t>
            </a:r>
          </a:p>
          <a:p>
            <a:endParaRPr lang="en-US"/>
          </a:p>
          <a:p>
            <a:r>
              <a:rPr lang="en-US" dirty="0"/>
              <a:t>https://</a:t>
            </a:r>
            <a:r>
              <a:rPr lang="en-US"/>
              <a:t>www</a:t>
            </a:r>
            <a:r>
              <a:rPr lang="en-US" dirty="0"/>
              <a:t>.cdc.gov/</a:t>
            </a:r>
            <a:r>
              <a:rPr lang="en-US"/>
              <a:t>clean-hands/hcp</a:t>
            </a:r>
            <a:r>
              <a:rPr lang="en-US" dirty="0"/>
              <a:t>/</a:t>
            </a:r>
            <a:r>
              <a:rPr lang="en-US"/>
              <a:t>clinical-safety</a:t>
            </a:r>
            <a:r>
              <a:rPr lang="en-US" dirty="0"/>
              <a:t>/</a:t>
            </a:r>
            <a:r>
              <a:rPr lang="en-US"/>
              <a:t>index.html</a:t>
            </a:r>
            <a:endParaRPr lang="en-US" dirty="0"/>
          </a:p>
        </p:txBody>
      </p:sp>
      <p:sp>
        <p:nvSpPr>
          <p:cNvPr id="4" name="Slide Number Placeholder 3">
            <a:extLst>
              <a:ext uri="{FF2B5EF4-FFF2-40B4-BE49-F238E27FC236}">
                <a16:creationId xmlns:a16="http://schemas.microsoft.com/office/drawing/2014/main" id="{1AFC2206-BA85-B100-0DC3-F52F2FCC8B7B}"/>
              </a:ext>
            </a:extLst>
          </p:cNvPr>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104062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792BE-C92F-B3D9-B60C-E65D99A09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2BB54-24D3-1D13-3E69-82A20FC11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15B3F-22E8-A9EB-997B-3FD9BAC0AFA9}"/>
              </a:ext>
            </a:extLst>
          </p:cNvPr>
          <p:cNvSpPr>
            <a:spLocks noGrp="1"/>
          </p:cNvSpPr>
          <p:nvPr>
            <p:ph type="body" idx="1"/>
          </p:nvPr>
        </p:nvSpPr>
        <p:spPr/>
        <p:txBody>
          <a:bodyPr/>
          <a:lstStyle/>
          <a:p>
            <a:r>
              <a:rPr lang="en-US"/>
              <a:t>Another tactic to break the change is to follow standard precautions, which includes hand hygiene. Standard Precautions are used for all patient care, every patient, every time. They're based on a risk assessment and make use of common sense practices and personal protective equipment that protect healthcare providers from infection and prevent the spread of infection from patient to patient.</a:t>
            </a:r>
          </a:p>
          <a:p>
            <a:r>
              <a:rPr lang="en-US"/>
              <a:t>Standard precautions include: hand hygiene, PPE for anticipated exposure, respiratory hygiene, appropriate patient placement, cleaning and disinfection of equipment, careful handling of textiles, and safe injection practices.</a:t>
            </a:r>
          </a:p>
        </p:txBody>
      </p:sp>
      <p:sp>
        <p:nvSpPr>
          <p:cNvPr id="4" name="Slide Number Placeholder 3">
            <a:extLst>
              <a:ext uri="{FF2B5EF4-FFF2-40B4-BE49-F238E27FC236}">
                <a16:creationId xmlns:a16="http://schemas.microsoft.com/office/drawing/2014/main" id="{395B5E28-C8A5-7026-F565-F9B16F8057BC}"/>
              </a:ext>
            </a:extLst>
          </p:cNvPr>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2886928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5BC7F-2C15-C9A8-E231-ACF9C3023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D558A-7E0B-5FCE-73C1-3F9D08604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AE975-E716-96D0-D773-1F0B39BC4473}"/>
              </a:ext>
            </a:extLst>
          </p:cNvPr>
          <p:cNvSpPr>
            <a:spLocks noGrp="1"/>
          </p:cNvSpPr>
          <p:nvPr>
            <p:ph type="body" idx="1"/>
          </p:nvPr>
        </p:nvSpPr>
        <p:spPr/>
        <p:txBody>
          <a:bodyPr/>
          <a:lstStyle/>
          <a:p>
            <a:pPr rtl="0" fontAlgn="base"/>
            <a:r>
              <a:rPr lang="en-US"/>
              <a:t>Another part of standard precautions (remember, every patient every time) is using appropriate PPE for the situation/type of care you are providing. You can always wear PPE to protect yourself. For example, if you are touching bodily fluids, wear gloves. If the care you are providing may get your clothes dirty, you may want to wear a gown. </a:t>
            </a:r>
          </a:p>
        </p:txBody>
      </p:sp>
      <p:sp>
        <p:nvSpPr>
          <p:cNvPr id="4" name="Slide Number Placeholder 3">
            <a:extLst>
              <a:ext uri="{FF2B5EF4-FFF2-40B4-BE49-F238E27FC236}">
                <a16:creationId xmlns:a16="http://schemas.microsoft.com/office/drawing/2014/main" id="{7C3AE693-1AE6-D777-C79E-1D000B3ECB6F}"/>
              </a:ext>
            </a:extLst>
          </p:cNvPr>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1012354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2D9B7-8366-2AB4-61DB-547EF7BE49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C087F-42E0-544D-33CE-2B3F7F7D4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884F9-70A2-169F-6D17-ABFA1311B43D}"/>
              </a:ext>
            </a:extLst>
          </p:cNvPr>
          <p:cNvSpPr>
            <a:spLocks noGrp="1"/>
          </p:cNvSpPr>
          <p:nvPr>
            <p:ph type="body" idx="1"/>
          </p:nvPr>
        </p:nvSpPr>
        <p:spPr/>
        <p:txBody>
          <a:bodyPr/>
          <a:lstStyle/>
          <a:p>
            <a:pPr rtl="0" fontAlgn="base"/>
            <a:r>
              <a:rPr lang="en-US"/>
              <a:t>If someone is coughing or sneezing, consider wearing a mask and/or goggles to protect your mouth, nose and eyes </a:t>
            </a:r>
          </a:p>
        </p:txBody>
      </p:sp>
      <p:sp>
        <p:nvSpPr>
          <p:cNvPr id="4" name="Slide Number Placeholder 3">
            <a:extLst>
              <a:ext uri="{FF2B5EF4-FFF2-40B4-BE49-F238E27FC236}">
                <a16:creationId xmlns:a16="http://schemas.microsoft.com/office/drawing/2014/main" id="{96593FA4-918D-C59E-E3D7-8E300D9A6C7A}"/>
              </a:ext>
            </a:extLst>
          </p:cNvPr>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1392410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CC20B-DF71-4178-037D-27AD6572C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81CBEF-DEA9-9A9B-E3F5-EEC679D41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B666D-6954-AD02-13DB-BC4621FAF3B7}"/>
              </a:ext>
            </a:extLst>
          </p:cNvPr>
          <p:cNvSpPr>
            <a:spLocks noGrp="1"/>
          </p:cNvSpPr>
          <p:nvPr>
            <p:ph type="body" idx="1"/>
          </p:nvPr>
        </p:nvSpPr>
        <p:spPr/>
        <p:txBody>
          <a:bodyPr/>
          <a:lstStyle/>
          <a:p>
            <a:pPr rtl="0" fontAlgn="base"/>
            <a:r>
              <a:rPr lang="en-US"/>
              <a:t>If there is a risk of splash, you may want to use a face shield or goggles to protect your mouth nose and eyes; and perhaps a gown and gloves to protect your hands and clothing.</a:t>
            </a:r>
          </a:p>
        </p:txBody>
      </p:sp>
      <p:sp>
        <p:nvSpPr>
          <p:cNvPr id="4" name="Slide Number Placeholder 3">
            <a:extLst>
              <a:ext uri="{FF2B5EF4-FFF2-40B4-BE49-F238E27FC236}">
                <a16:creationId xmlns:a16="http://schemas.microsoft.com/office/drawing/2014/main" id="{314E26A6-6A99-733E-9844-DA101AAB1BC4}"/>
              </a:ext>
            </a:extLst>
          </p:cNvPr>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4180216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3AA1-F4CD-7295-626B-9076AF761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FA575-64F2-27C3-C3D6-C4F5B0EC7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F6964-D047-A502-4701-1957B7C123A3}"/>
              </a:ext>
            </a:extLst>
          </p:cNvPr>
          <p:cNvSpPr>
            <a:spLocks noGrp="1"/>
          </p:cNvSpPr>
          <p:nvPr>
            <p:ph type="body" idx="1"/>
          </p:nvPr>
        </p:nvSpPr>
        <p:spPr/>
        <p:txBody>
          <a:bodyPr/>
          <a:lstStyle/>
          <a:p>
            <a:pPr fontAlgn="base"/>
            <a:r>
              <a:rPr lang="en-US" sz="1200" b="0" i="0" kern="1200">
                <a:solidFill>
                  <a:schemeClr val="tx1"/>
                </a:solidFill>
                <a:effectLst/>
                <a:latin typeface="+mn-lt"/>
                <a:ea typeface="+mn-ea"/>
                <a:cs typeface="+mn-cs"/>
              </a:rPr>
              <a:t>Transmission-Based Precautions are to be used in addition to Standard Precautions for patients who may be infected or colonized with certain infectious agents for which additional precautions are needed to prevent infection transmission. Those include contact precautions, droplet precautions, and airborne precautions. </a:t>
            </a:r>
            <a:r>
              <a:rPr lang="en-US"/>
              <a:t>There are other types of transmission-based precautions you may see in your facility, such as enhanced barrier precautions in nursing homes, or "special droplet" for use with COVID patients. Your</a:t>
            </a:r>
            <a:r>
              <a:rPr lang="en-US" sz="1200" b="0" i="0" kern="1200">
                <a:solidFill>
                  <a:schemeClr val="tx1"/>
                </a:solidFill>
                <a:effectLst/>
                <a:latin typeface="+mn-lt"/>
                <a:ea typeface="+mn-ea"/>
                <a:cs typeface="+mn-cs"/>
              </a:rPr>
              <a:t> facility should let you know when a patient is on transmission-based precautions by hanging a sign at their door. Wear your PPE appropriately and r</a:t>
            </a:r>
            <a:r>
              <a:rPr lang="en-US"/>
              <a:t>emove your PPE before caring for the next patient and before leaving the room. </a:t>
            </a:r>
            <a:r>
              <a:rPr lang="en-US" sz="1200" b="0" i="0" kern="1200">
                <a:solidFill>
                  <a:schemeClr val="tx1"/>
                </a:solidFill>
                <a:effectLst/>
                <a:latin typeface="+mn-lt"/>
                <a:ea typeface="+mn-ea"/>
                <a:cs typeface="+mn-cs"/>
              </a:rPr>
              <a:t>Always follow your facility’s specific guidelines. In the next few slides, we will go over what each precautionary measure should include.</a:t>
            </a:r>
            <a:endParaRPr lang="en-US"/>
          </a:p>
        </p:txBody>
      </p:sp>
      <p:sp>
        <p:nvSpPr>
          <p:cNvPr id="4" name="Slide Number Placeholder 3">
            <a:extLst>
              <a:ext uri="{FF2B5EF4-FFF2-40B4-BE49-F238E27FC236}">
                <a16:creationId xmlns:a16="http://schemas.microsoft.com/office/drawing/2014/main" id="{D8DC0CAE-A205-4562-D45E-D1C6C8F8CA6B}"/>
              </a:ext>
            </a:extLst>
          </p:cNvPr>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4036980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1DFF0-4941-1157-ACBF-8E1DD77B3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C6DEB-27F6-15C1-CD34-B2AAE21B1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EB600-607D-A535-C3AA-4ACEE01BC790}"/>
              </a:ext>
            </a:extLst>
          </p:cNvPr>
          <p:cNvSpPr>
            <a:spLocks noGrp="1"/>
          </p:cNvSpPr>
          <p:nvPr>
            <p:ph type="body" idx="1"/>
          </p:nvPr>
        </p:nvSpPr>
        <p:spPr/>
        <p:txBody>
          <a:bodyPr/>
          <a:lstStyle/>
          <a:p>
            <a:pPr rtl="0" fontAlgn="base"/>
            <a:r>
              <a:rPr lang="en-US"/>
              <a:t>Use contact precautions for patients with known or suspected infections that represent an increased risk for contact transmission. </a:t>
            </a:r>
          </a:p>
          <a:p>
            <a:pPr rtl="0" fontAlgn="base"/>
            <a:r>
              <a:rPr lang="en-US" sz="1200" b="0" i="0" kern="1200">
                <a:solidFill>
                  <a:schemeClr val="tx1"/>
                </a:solidFill>
                <a:effectLst/>
                <a:latin typeface="+mn-lt"/>
                <a:ea typeface="+mn-ea"/>
                <a:cs typeface="+mn-cs"/>
              </a:rPr>
              <a:t>-</a:t>
            </a:r>
            <a:r>
              <a:rPr lang="en-US" sz="1200" b="1" i="0" kern="1200">
                <a:solidFill>
                  <a:schemeClr val="tx1"/>
                </a:solidFill>
                <a:effectLst/>
                <a:latin typeface="+mn-lt"/>
                <a:ea typeface="+mn-ea"/>
                <a:cs typeface="+mn-cs"/>
              </a:rPr>
              <a:t>Wear a gown and gloves </a:t>
            </a:r>
            <a:r>
              <a:rPr lang="en-US" sz="1200" b="0" i="0" kern="1200">
                <a:solidFill>
                  <a:schemeClr val="tx1"/>
                </a:solidFill>
                <a:effectLst/>
                <a:latin typeface="+mn-lt"/>
                <a:ea typeface="+mn-ea"/>
                <a:cs typeface="+mn-cs"/>
              </a:rPr>
              <a:t>when caring for patients on contact precautions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-Choose room placement and roommates carefully to reduce risk of transmission to others </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r>
              <a:rPr lang="en-US" sz="1200" b="1" i="0" kern="1200">
                <a:solidFill>
                  <a:schemeClr val="tx1"/>
                </a:solidFill>
                <a:effectLst/>
                <a:latin typeface="+mn-lt"/>
                <a:ea typeface="+mn-ea"/>
                <a:cs typeface="+mn-cs"/>
              </a:rPr>
              <a:t>Limit transport and movement of patients</a:t>
            </a:r>
            <a:r>
              <a:rPr lang="en-US" sz="1200" b="0" i="0" kern="1200">
                <a:solidFill>
                  <a:schemeClr val="tx1"/>
                </a:solidFill>
                <a:effectLst/>
                <a:latin typeface="+mn-lt"/>
                <a:ea typeface="+mn-ea"/>
                <a:cs typeface="+mn-cs"/>
              </a:rPr>
              <a:t> outside of the room to medically-necessary purposes. When transport or movement is necessary, cover or contain the infected of the patient's body.</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t>
            </a:r>
            <a:r>
              <a:rPr lang="en-US" sz="1200" b="1" i="0" kern="1200">
                <a:solidFill>
                  <a:schemeClr val="tx1"/>
                </a:solidFill>
                <a:effectLst/>
                <a:latin typeface="+mn-lt"/>
                <a:ea typeface="+mn-ea"/>
                <a:cs typeface="+mn-cs"/>
              </a:rPr>
              <a:t>Use disposable or dedicated patient-care equipment</a:t>
            </a:r>
            <a:r>
              <a:rPr lang="en-US" sz="1200" b="0" i="0" kern="1200">
                <a:solidFill>
                  <a:schemeClr val="tx1"/>
                </a:solidFill>
                <a:effectLst/>
                <a:latin typeface="+mn-lt"/>
                <a:ea typeface="+mn-ea"/>
                <a:cs typeface="+mn-cs"/>
              </a:rPr>
              <a:t> (e.g., blood pressure cuffs). If common use of equipment for multiple patients is unavoidable, clean and disinfect such equipment before use on another patient.</a:t>
            </a:r>
          </a:p>
          <a:p>
            <a:pPr rtl="0" fontAlgn="base"/>
            <a:r>
              <a:rPr lang="en-US"/>
              <a:t>-</a:t>
            </a:r>
            <a:r>
              <a:rPr lang="en-US" sz="1200" b="1" i="0" kern="1200">
                <a:solidFill>
                  <a:schemeClr val="tx1"/>
                </a:solidFill>
                <a:effectLst/>
                <a:latin typeface="+mn-lt"/>
                <a:ea typeface="+mn-ea"/>
                <a:cs typeface="+mn-cs"/>
              </a:rPr>
              <a:t>Prioritize cleaning and disinfection of the rooms</a:t>
            </a:r>
            <a:r>
              <a:rPr lang="en-US" sz="1200" b="0" i="0" kern="1200">
                <a:solidFill>
                  <a:schemeClr val="tx1"/>
                </a:solidFill>
                <a:effectLst/>
                <a:latin typeface="+mn-lt"/>
                <a:ea typeface="+mn-ea"/>
                <a:cs typeface="+mn-cs"/>
              </a:rPr>
              <a:t> of patients on contact precautions ensuring rooms are frequently cleaned and disinfected</a:t>
            </a:r>
            <a:endParaRPr lang="en-US"/>
          </a:p>
          <a:p>
            <a:pPr rtl="0" fontAlgn="base"/>
            <a:endParaRPr lang="en-US"/>
          </a:p>
          <a:p>
            <a:pPr rtl="0" fontAlgn="base"/>
            <a:r>
              <a:rPr lang="en-US"/>
              <a:t>https://www.cdc.gov/infection-control/hcp/basics/transmission-based-precautions.html</a:t>
            </a:r>
          </a:p>
        </p:txBody>
      </p:sp>
      <p:sp>
        <p:nvSpPr>
          <p:cNvPr id="4" name="Slide Number Placeholder 3">
            <a:extLst>
              <a:ext uri="{FF2B5EF4-FFF2-40B4-BE49-F238E27FC236}">
                <a16:creationId xmlns:a16="http://schemas.microsoft.com/office/drawing/2014/main" id="{B1D97591-82FD-BE78-CC85-FBDA659216CE}"/>
              </a:ext>
            </a:extLst>
          </p:cNvPr>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363715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take 3 minutes to complete this pre-assessment. If you do not have a smart phone, please partner up with another participant. All responses will be kept anonymous. This assessment allows the infection prevention team to monitor the impact of our modules. https://forms.office.com/Pages/ResponsePage.aspx?id=3IF2etC5mkSFw-zCbNftGZwLhkl927NJtGWhRDsHuapUOElJUUs1VlNNNkxEUTQ2NFFUVjBKVUQ4Ny4u</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54601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23EBE-75A0-A9EC-EB3B-B0109B34F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84E45B-9981-C21C-61B7-A67AF9883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45AB7-7881-9928-090D-78E8744BC17D}"/>
              </a:ext>
            </a:extLst>
          </p:cNvPr>
          <p:cNvSpPr>
            <a:spLocks noGrp="1"/>
          </p:cNvSpPr>
          <p:nvPr>
            <p:ph type="body" idx="1"/>
          </p:nvPr>
        </p:nvSpPr>
        <p:spPr/>
        <p:txBody>
          <a:bodyPr/>
          <a:lstStyle/>
          <a:p>
            <a:pPr rtl="0" fontAlgn="base"/>
            <a:r>
              <a:rPr lang="en-US"/>
              <a:t>Use droplet precautions for patients known or suspected to be infected with pathogens transmitted by respiratory droplets that are generated by a patient who is coughing, sneezing or talking.</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t>
            </a:r>
            <a:r>
              <a:rPr lang="en-US" sz="1200" b="1" i="0" kern="1200">
                <a:solidFill>
                  <a:schemeClr val="tx1"/>
                </a:solidFill>
                <a:effectLst/>
                <a:latin typeface="+mn-lt"/>
                <a:ea typeface="+mn-ea"/>
                <a:cs typeface="+mn-cs"/>
              </a:rPr>
              <a:t>Wear a mask when caring for patients on droplet precautions</a:t>
            </a:r>
            <a:endParaRPr lang="en-US"/>
          </a:p>
          <a:p>
            <a:pPr marL="0" marR="0" lvl="0" indent="0" algn="l" defTabSz="914400" rtl="0" eaLnBrk="1" fontAlgn="base" latinLnBrk="0" hangingPunct="1">
              <a:lnSpc>
                <a:spcPct val="100000"/>
              </a:lnSpc>
              <a:spcBef>
                <a:spcPts val="0"/>
              </a:spcBef>
              <a:spcAft>
                <a:spcPts val="0"/>
              </a:spcAft>
              <a:buClrTx/>
              <a:buSzTx/>
              <a:buFontTx/>
              <a:buNone/>
              <a:tabLst/>
              <a:defRPr/>
            </a:pPr>
            <a:r>
              <a:rPr lang="en-US"/>
              <a:t>-</a:t>
            </a:r>
            <a:r>
              <a:rPr lang="en-US" sz="1200" b="1" i="0" kern="1200">
                <a:solidFill>
                  <a:schemeClr val="tx1"/>
                </a:solidFill>
                <a:effectLst/>
                <a:latin typeface="+mn-lt"/>
                <a:ea typeface="+mn-ea"/>
                <a:cs typeface="+mn-cs"/>
              </a:rPr>
              <a:t>Contain pathogens at the source, </a:t>
            </a:r>
            <a:r>
              <a:rPr lang="en-US" sz="1200" b="0" i="0" kern="1200">
                <a:solidFill>
                  <a:schemeClr val="tx1"/>
                </a:solidFill>
                <a:effectLst/>
                <a:latin typeface="+mn-lt"/>
                <a:ea typeface="+mn-ea"/>
                <a:cs typeface="+mn-cs"/>
              </a:rPr>
              <a:t>have the patient wear a mask if they are able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a:t>-</a:t>
            </a:r>
            <a:r>
              <a:rPr lang="en-US" sz="1200" b="1" i="0" kern="1200">
                <a:solidFill>
                  <a:schemeClr val="tx1"/>
                </a:solidFill>
                <a:effectLst/>
                <a:latin typeface="+mn-lt"/>
                <a:ea typeface="+mn-ea"/>
                <a:cs typeface="+mn-cs"/>
              </a:rPr>
              <a:t>Choose room placement and roommates carefully to reduce risk of transmission to others. </a:t>
            </a:r>
            <a:r>
              <a:rPr lang="en-US" sz="1200" b="0" i="0" kern="1200">
                <a:solidFill>
                  <a:schemeClr val="tx1"/>
                </a:solidFill>
                <a:effectLst/>
                <a:latin typeface="+mn-lt"/>
                <a:ea typeface="+mn-ea"/>
                <a:cs typeface="+mn-cs"/>
              </a:rPr>
              <a:t>Those on droplet precautions should have a private room when possible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t>
            </a:r>
            <a:r>
              <a:rPr lang="en-US" sz="1200" b="1" i="0" kern="1200">
                <a:solidFill>
                  <a:schemeClr val="tx1"/>
                </a:solidFill>
                <a:effectLst/>
                <a:latin typeface="+mn-lt"/>
                <a:ea typeface="+mn-ea"/>
                <a:cs typeface="+mn-cs"/>
              </a:rPr>
              <a:t>Limit transport and movement of patients</a:t>
            </a:r>
            <a:r>
              <a:rPr lang="en-US" sz="1200" b="0" i="0" kern="1200">
                <a:solidFill>
                  <a:schemeClr val="tx1"/>
                </a:solidFill>
                <a:effectLst/>
                <a:latin typeface="+mn-lt"/>
                <a:ea typeface="+mn-ea"/>
                <a:cs typeface="+mn-cs"/>
              </a:rPr>
              <a:t> outside of the room to medically-necessary purposes. If transport or movement outside of the room is necessary, instruct patient to wear a mask and follow Respiratory Hygiene/Cough Etiquette.</a:t>
            </a:r>
          </a:p>
          <a:p>
            <a:pPr rtl="0" fontAlgn="base"/>
            <a:endParaRPr lang="en-US"/>
          </a:p>
          <a:p>
            <a:pPr rtl="0" fontAlgn="base"/>
            <a:endParaRPr lang="en-US"/>
          </a:p>
          <a:p>
            <a:pPr rtl="0" fontAlgn="base"/>
            <a:r>
              <a:rPr lang="en-US"/>
              <a:t>https://www.cdc.gov/infection-control/hcp/basics/transmission-based-precautions.html</a:t>
            </a:r>
          </a:p>
        </p:txBody>
      </p:sp>
      <p:sp>
        <p:nvSpPr>
          <p:cNvPr id="4" name="Slide Number Placeholder 3">
            <a:extLst>
              <a:ext uri="{FF2B5EF4-FFF2-40B4-BE49-F238E27FC236}">
                <a16:creationId xmlns:a16="http://schemas.microsoft.com/office/drawing/2014/main" id="{8A7980A1-8CC4-ABBC-28BF-6118C1DCC368}"/>
              </a:ext>
            </a:extLst>
          </p:cNvPr>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424744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9BFD6-BDA2-55D4-5D75-9C0F86506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C3D09-B3A3-63A0-591F-FE656A6A2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BC9ED-E72D-5859-3637-C19ABD055901}"/>
              </a:ext>
            </a:extLst>
          </p:cNvPr>
          <p:cNvSpPr>
            <a:spLocks noGrp="1"/>
          </p:cNvSpPr>
          <p:nvPr>
            <p:ph type="body" idx="1"/>
          </p:nvPr>
        </p:nvSpPr>
        <p:spPr/>
        <p:txBody>
          <a:bodyPr/>
          <a:lstStyle/>
          <a:p>
            <a:pPr rtl="0" fontAlgn="base"/>
            <a:r>
              <a:rPr lang="en-US"/>
              <a:t>Use airborne precautions for patients known or suspected to be infected with pathogens transmitted by the airborne route like TB, measles, chickenpox).</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-Use personal protective equipment (PPE) appropriately</a:t>
            </a:r>
            <a:r>
              <a:rPr lang="en-US" sz="1200" b="0" i="0" kern="1200">
                <a:solidFill>
                  <a:schemeClr val="tx1"/>
                </a:solidFill>
                <a:effectLst/>
                <a:latin typeface="+mn-lt"/>
                <a:ea typeface="+mn-ea"/>
                <a:cs typeface="+mn-cs"/>
              </a:rPr>
              <a:t>, including a fit-tested NIOSH-approved N95 or higher level respirator for healthcare personnel</a:t>
            </a:r>
            <a:endParaRPr lang="en-US"/>
          </a:p>
          <a:p>
            <a:pPr marL="0" marR="0" lvl="0" indent="0" algn="l" defTabSz="914400" rtl="0" eaLnBrk="1" fontAlgn="base" latinLnBrk="0" hangingPunct="1">
              <a:lnSpc>
                <a:spcPct val="100000"/>
              </a:lnSpc>
              <a:spcBef>
                <a:spcPts val="0"/>
              </a:spcBef>
              <a:spcAft>
                <a:spcPts val="0"/>
              </a:spcAft>
              <a:buClrTx/>
              <a:buSzTx/>
              <a:buFontTx/>
              <a:buNone/>
              <a:tabLst/>
              <a:defRPr/>
            </a:pPr>
            <a:r>
              <a:rPr lang="en-US"/>
              <a:t>-</a:t>
            </a:r>
            <a:r>
              <a:rPr lang="en-US" sz="1200" b="1" i="0" kern="1200">
                <a:solidFill>
                  <a:schemeClr val="tx1"/>
                </a:solidFill>
                <a:effectLst/>
                <a:latin typeface="+mn-lt"/>
                <a:ea typeface="+mn-ea"/>
                <a:cs typeface="+mn-cs"/>
              </a:rPr>
              <a:t>Contain pathogens at the source, </a:t>
            </a:r>
            <a:r>
              <a:rPr lang="en-US" sz="1200" b="0" i="0" kern="1200">
                <a:solidFill>
                  <a:schemeClr val="tx1"/>
                </a:solidFill>
                <a:effectLst/>
                <a:latin typeface="+mn-lt"/>
                <a:ea typeface="+mn-ea"/>
                <a:cs typeface="+mn-cs"/>
              </a:rPr>
              <a:t>have the patient wear a mask if they are able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a:t>-</a:t>
            </a:r>
            <a:r>
              <a:rPr lang="en-US" sz="1200" b="1" i="0" kern="1200">
                <a:solidFill>
                  <a:schemeClr val="tx1"/>
                </a:solidFill>
                <a:effectLst/>
                <a:latin typeface="+mn-lt"/>
                <a:ea typeface="+mn-ea"/>
                <a:cs typeface="+mn-cs"/>
              </a:rPr>
              <a:t>Ensure appropriate patient placement in an airborne infection isolation room (AIIR) </a:t>
            </a:r>
            <a:r>
              <a:rPr lang="en-US" sz="1200" b="0" i="0" kern="1200">
                <a:solidFill>
                  <a:schemeClr val="tx1"/>
                </a:solidFill>
                <a:effectLst/>
                <a:latin typeface="+mn-lt"/>
                <a:ea typeface="+mn-ea"/>
                <a:cs typeface="+mn-cs"/>
              </a:rPr>
              <a:t>constructed according to the Guideline for Isolation Precautions. This may require the patient being transferred to another facility if your facility does not have an airborne infection isolation room</a:t>
            </a:r>
          </a:p>
          <a:p>
            <a:pPr rtl="0" fontAlgn="base"/>
            <a:r>
              <a:rPr lang="en-US"/>
              <a:t>-</a:t>
            </a:r>
            <a:r>
              <a:rPr lang="en-US" sz="1200" b="1" i="0" kern="1200">
                <a:solidFill>
                  <a:schemeClr val="tx1"/>
                </a:solidFill>
                <a:effectLst/>
                <a:latin typeface="+mn-lt"/>
                <a:ea typeface="+mn-ea"/>
                <a:cs typeface="+mn-cs"/>
              </a:rPr>
              <a:t>Limit transport and movement of patients</a:t>
            </a:r>
            <a:r>
              <a:rPr lang="en-US" sz="1200" b="0" i="0" kern="1200">
                <a:solidFill>
                  <a:schemeClr val="tx1"/>
                </a:solidFill>
                <a:effectLst/>
                <a:latin typeface="+mn-lt"/>
                <a:ea typeface="+mn-ea"/>
                <a:cs typeface="+mn-cs"/>
              </a:rPr>
              <a:t> outside of the room to medically-necessary purposes</a:t>
            </a:r>
            <a:endParaRPr lang="en-US"/>
          </a:p>
          <a:p>
            <a:pPr rtl="0" fontAlgn="base"/>
            <a:endParaRPr lang="en-US"/>
          </a:p>
          <a:p>
            <a:pPr rtl="0" fontAlgn="base"/>
            <a:r>
              <a:rPr lang="en-US"/>
              <a:t>https://www.cdc.gov/infection-control/hcp/basics/transmission-based-precautions.html</a:t>
            </a:r>
          </a:p>
        </p:txBody>
      </p:sp>
      <p:sp>
        <p:nvSpPr>
          <p:cNvPr id="4" name="Slide Number Placeholder 3">
            <a:extLst>
              <a:ext uri="{FF2B5EF4-FFF2-40B4-BE49-F238E27FC236}">
                <a16:creationId xmlns:a16="http://schemas.microsoft.com/office/drawing/2014/main" id="{9E4B4CB0-C736-1560-AA32-2794A93B02B3}"/>
              </a:ext>
            </a:extLst>
          </p:cNvPr>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918983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a resident in a long-term care facility, specifically nursing homes, may be placed on enhanced barrier precautions due to colonization or infection with a Multidrug-resistant organism also called a MDRO. Patients on EBP will have a sign hanging outside of their room to notify staff. When a patient is on EBP, it is important to clean hands before entering and leaving a residents room, wear gloves and gowns for high-contact care activities, dispose of PPE in resident’s room, do not wear the same PPE to care for more than one resident.</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2097677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E462-1EB1-12E1-BE04-25A677B6B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64FC-80E5-C44D-67B5-0425BDDE5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397FA-17CB-4122-95D1-F21EBB6FEA0C}"/>
              </a:ext>
            </a:extLst>
          </p:cNvPr>
          <p:cNvSpPr>
            <a:spLocks noGrp="1"/>
          </p:cNvSpPr>
          <p:nvPr>
            <p:ph type="body" idx="1"/>
          </p:nvPr>
        </p:nvSpPr>
        <p:spPr/>
        <p:txBody>
          <a:bodyPr/>
          <a:lstStyle/>
          <a:p>
            <a:r>
              <a:rPr lang="en-US"/>
              <a:t>Pathogens can be transmitted via contaminated surfaces. To adequately clean and disinfect the patient environment, follow your facility’s cleaning and disinfection protocols. Clean high-touch surfaces frequently such as bed rails and call buttons. When possible, dedicate equipment to individual patients or clean and disinfect all equipment between patients. </a:t>
            </a:r>
          </a:p>
        </p:txBody>
      </p:sp>
      <p:sp>
        <p:nvSpPr>
          <p:cNvPr id="4" name="Slide Number Placeholder 3">
            <a:extLst>
              <a:ext uri="{FF2B5EF4-FFF2-40B4-BE49-F238E27FC236}">
                <a16:creationId xmlns:a16="http://schemas.microsoft.com/office/drawing/2014/main" id="{37DFD981-8E6B-D50E-B548-A16879207482}"/>
              </a:ext>
            </a:extLst>
          </p:cNvPr>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1289675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B9B26-5262-55AF-5826-D2351DE85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9D17-B823-2B8C-423C-86FDAEB07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EE705-7BAC-AB5B-F17C-54024105525B}"/>
              </a:ext>
            </a:extLst>
          </p:cNvPr>
          <p:cNvSpPr>
            <a:spLocks noGrp="1"/>
          </p:cNvSpPr>
          <p:nvPr>
            <p:ph type="body" idx="1"/>
          </p:nvPr>
        </p:nvSpPr>
        <p:spPr/>
        <p:txBody>
          <a:bodyPr/>
          <a:lstStyle/>
          <a:p>
            <a:pPr>
              <a:defRPr/>
            </a:pPr>
            <a:r>
              <a:rPr lang="en-US">
                <a:ea typeface="Calibri"/>
                <a:cs typeface="Calibri"/>
              </a:rPr>
              <a:t>When using cleaning and disinfectant products, it is important to read and understand the disinfectant label. Disinfectant labels have important information to make sure your disinfectant kills the harmful pathogens we want to kill. The disinfectant label will tell you what pathogens it is effective against. The disinfectant label will also tell you how to use the disinfectant, like what surfaces it can be used on, how to apply the product, and what the contact time, also called wet time or kill time, is for the product. Contact time is the time a disinfectant has to stay wet on a surface to effective kill germs.</a:t>
            </a:r>
            <a:endParaRPr lang="en-US"/>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1EDC1C4C-C4C3-A687-9202-E9CFA274DD5A}"/>
              </a:ext>
            </a:extLst>
          </p:cNvPr>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576474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4C39-365D-F915-B6A0-80E921CCB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321D7-DE09-E1E8-8567-9F8C74C27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A8777-E6DB-0893-C5DC-9DA2DC3ADA2A}"/>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8E938577-142C-926A-71DD-5DBDC7827B8F}"/>
              </a:ext>
            </a:extLst>
          </p:cNvPr>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1668371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04BC-0A48-3392-4946-26AF80972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24C13-1CD2-C97D-735E-4D2A9A421D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6081E-34C7-B807-21BD-1395AC37EF8C}"/>
              </a:ext>
            </a:extLst>
          </p:cNvPr>
          <p:cNvSpPr>
            <a:spLocks noGrp="1"/>
          </p:cNvSpPr>
          <p:nvPr>
            <p:ph type="body" idx="1"/>
          </p:nvPr>
        </p:nvSpPr>
        <p:spPr/>
        <p:txBody>
          <a:bodyPr/>
          <a:lstStyle/>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BFE96E85-F567-6A70-0001-D4B48DDCA487}"/>
              </a:ext>
            </a:extLst>
          </p:cNvPr>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286678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8BCB-3053-8B12-12B9-EC4854B4F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3124EA-0F2F-00C1-2AAD-7E8206108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A7F62-5A5C-9248-8B21-0DEAF23ADE61}"/>
              </a:ext>
            </a:extLst>
          </p:cNvPr>
          <p:cNvSpPr>
            <a:spLocks noGrp="1"/>
          </p:cNvSpPr>
          <p:nvPr>
            <p:ph type="body" idx="1"/>
          </p:nvPr>
        </p:nvSpPr>
        <p:spPr/>
        <p:txBody>
          <a:bodyPr/>
          <a:lstStyle/>
          <a:p>
            <a:pPr>
              <a:defRPr/>
            </a:pPr>
            <a:r>
              <a:rPr lang="en-US">
                <a:ea typeface="Calibri"/>
                <a:cs typeface="Calibri"/>
              </a:rPr>
              <a:t>Answer: perform hand hygiene</a:t>
            </a:r>
          </a:p>
        </p:txBody>
      </p:sp>
      <p:sp>
        <p:nvSpPr>
          <p:cNvPr id="4" name="Slide Number Placeholder 3">
            <a:extLst>
              <a:ext uri="{FF2B5EF4-FFF2-40B4-BE49-F238E27FC236}">
                <a16:creationId xmlns:a16="http://schemas.microsoft.com/office/drawing/2014/main" id="{BED08730-F2FA-9354-92D8-834D985CD050}"/>
              </a:ext>
            </a:extLst>
          </p:cNvPr>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2817962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55D1-0F91-D924-1079-F03C8B5EA0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A5234-092F-E11F-9A7D-4EAE0FAB9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B4EEA-E768-38FF-5458-15D861AE60B4}"/>
              </a:ext>
            </a:extLst>
          </p:cNvPr>
          <p:cNvSpPr>
            <a:spLocks noGrp="1"/>
          </p:cNvSpPr>
          <p:nvPr>
            <p:ph type="body" idx="1"/>
          </p:nvPr>
        </p:nvSpPr>
        <p:spPr/>
        <p:txBody>
          <a:bodyPr/>
          <a:lstStyle/>
          <a:p>
            <a:pPr marL="0" indent="0" algn="l">
              <a:spcBef>
                <a:spcPts val="0"/>
              </a:spcBef>
              <a:buFont typeface="Arial" panose="020B0604020202020204" pitchFamily="34" charset="0"/>
              <a:buNone/>
            </a:pPr>
            <a:r>
              <a:rPr lang="en-US" sz="1200" b="0" dirty="0">
                <a:latin typeface="Nunito"/>
              </a:rPr>
              <a:t>For example, you should perform hand hygiene immediately after removing gloves. So now you only have to come up with 2 additional scenarios in which hand hygiene is required. You can receive a bonus point for every additional scenario.</a:t>
            </a: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6664E6F2-8CC7-CA71-4545-EEB8E3579F4E}"/>
              </a:ext>
            </a:extLst>
          </p:cNvPr>
          <p:cNvSpPr>
            <a:spLocks noGrp="1"/>
          </p:cNvSpPr>
          <p:nvPr>
            <p:ph type="sldNum" sz="quarter" idx="5"/>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3105472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FDE17-2351-71EB-684F-73FFC00CF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F213C-2B7A-4F7B-8E0A-FDA7D4BCB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B88E7-8DAC-A755-AF99-5EC5A680CAAE}"/>
              </a:ext>
            </a:extLst>
          </p:cNvPr>
          <p:cNvSpPr>
            <a:spLocks noGrp="1"/>
          </p:cNvSpPr>
          <p:nvPr>
            <p:ph type="body" idx="1"/>
          </p:nvPr>
        </p:nvSpPr>
        <p:spPr/>
        <p:txBody>
          <a:bodyPr/>
          <a:lstStyle/>
          <a:p>
            <a:pPr marL="192024" indent="-192024" algn="l">
              <a:spcBef>
                <a:spcPts val="0"/>
              </a:spcBef>
              <a:buFont typeface="Arial" panose="020B0604020202020204" pitchFamily="34" charset="0"/>
              <a:buChar char="•"/>
            </a:pPr>
            <a:r>
              <a:rPr lang="en-US" sz="1200" b="0" dirty="0">
                <a:latin typeface="Nunito"/>
              </a:rPr>
              <a:t>Immediately before touching a patient.</a:t>
            </a:r>
          </a:p>
          <a:p>
            <a:pPr marL="192024" indent="-192024" algn="l">
              <a:spcBef>
                <a:spcPts val="0"/>
              </a:spcBef>
              <a:buFont typeface="Arial" panose="020B0604020202020204" pitchFamily="34" charset="0"/>
              <a:buChar char="•"/>
            </a:pPr>
            <a:r>
              <a:rPr lang="en-US" sz="1200" b="0" dirty="0">
                <a:latin typeface="Nunito"/>
              </a:rPr>
              <a:t>Before performing an aseptic task such as placing an indwelling device or handling invasive medical devices.</a:t>
            </a:r>
          </a:p>
          <a:p>
            <a:pPr marL="192024" indent="-192024" algn="l">
              <a:spcBef>
                <a:spcPts val="0"/>
              </a:spcBef>
              <a:buFont typeface="Arial" panose="020B0604020202020204" pitchFamily="34" charset="0"/>
              <a:buChar char="•"/>
            </a:pPr>
            <a:r>
              <a:rPr lang="en-US" sz="1200" b="0" dirty="0">
                <a:latin typeface="Nunito"/>
              </a:rPr>
              <a:t>Before moving from work on a soiled body site to a clean body site on the same patient.</a:t>
            </a:r>
          </a:p>
          <a:p>
            <a:pPr marL="192024" indent="-192024" algn="l">
              <a:spcBef>
                <a:spcPts val="0"/>
              </a:spcBef>
              <a:buFont typeface="Arial" panose="020B0604020202020204" pitchFamily="34" charset="0"/>
              <a:buChar char="•"/>
            </a:pPr>
            <a:r>
              <a:rPr lang="en-US" sz="1200" b="0" dirty="0">
                <a:latin typeface="Nunito"/>
              </a:rPr>
              <a:t>After touching a patient or patient's surroundings.</a:t>
            </a:r>
          </a:p>
          <a:p>
            <a:pPr marL="192024" indent="-192024" algn="l">
              <a:spcBef>
                <a:spcPts val="0"/>
              </a:spcBef>
              <a:buFont typeface="Arial" panose="020B0604020202020204" pitchFamily="34" charset="0"/>
              <a:buChar char="•"/>
            </a:pPr>
            <a:r>
              <a:rPr lang="en-US" sz="1200" b="0" dirty="0">
                <a:latin typeface="Nunito"/>
              </a:rPr>
              <a:t>After contact with blood, body fluids, or contaminated surfaces.</a:t>
            </a:r>
          </a:p>
          <a:p>
            <a:pPr marL="192024" indent="-192024" algn="l">
              <a:spcBef>
                <a:spcPts val="0"/>
              </a:spcBef>
              <a:buFont typeface="Arial" panose="020B0604020202020204" pitchFamily="34" charset="0"/>
              <a:buChar char="•"/>
            </a:pPr>
            <a:r>
              <a:rPr lang="en-US" sz="1200" b="0" dirty="0">
                <a:latin typeface="Nunito"/>
              </a:rPr>
              <a:t>Immediately after glove removal.</a:t>
            </a: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975B9EA5-D547-9A86-AB0F-D917E78415CF}"/>
              </a:ext>
            </a:extLst>
          </p:cNvPr>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300975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Before we start today’s module, we will complete the first two sections of a KWL chart. A KWL chart is a “Know, Want to Know, Learned” chart. Please partner up in groups of three. With your sticky notes, please write down everything you already know about the chain of infection and what you would like to know about it. You will have 7 minutes to brainstorm ideas. Please select one representative from your group to share what you all came up with and add your sticky notes to the group chart.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a:p>
        </p:txBody>
      </p:sp>
    </p:spTree>
    <p:extLst>
      <p:ext uri="{BB962C8B-B14F-4D97-AF65-F5344CB8AC3E}">
        <p14:creationId xmlns:p14="http://schemas.microsoft.com/office/powerpoint/2010/main" val="1975542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7A3F-09D9-2AD8-D696-FAE70EEB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ED587-8458-1A09-F13A-A2609124D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30990-F29E-3ED5-C0C3-DF04F8EA83F4}"/>
              </a:ext>
            </a:extLst>
          </p:cNvPr>
          <p:cNvSpPr>
            <a:spLocks noGrp="1"/>
          </p:cNvSpPr>
          <p:nvPr>
            <p:ph type="body" idx="1"/>
          </p:nvPr>
        </p:nvSpPr>
        <p:spPr/>
        <p:txBody>
          <a:bodyPr/>
          <a:lstStyle/>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C37C3B14-1CCD-B947-9490-151777EA2349}"/>
              </a:ext>
            </a:extLst>
          </p:cNvPr>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4253557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4DCE-94E9-F151-AC6C-9F91FEA19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D2ADA-AE46-1314-6A40-5C1265BA1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C32F8-61E2-B7EB-3DAC-4C35BDFB1042}"/>
              </a:ext>
            </a:extLst>
          </p:cNvPr>
          <p:cNvSpPr>
            <a:spLocks noGrp="1"/>
          </p:cNvSpPr>
          <p:nvPr>
            <p:ph type="body" idx="1"/>
          </p:nvPr>
        </p:nvSpPr>
        <p:spPr/>
        <p:txBody>
          <a:bodyPr/>
          <a:lstStyle/>
          <a:p>
            <a:pPr>
              <a:defRPr/>
            </a:pPr>
            <a:r>
              <a:rPr lang="en-US">
                <a:ea typeface="Calibri"/>
                <a:cs typeface="Calibri"/>
              </a:rPr>
              <a:t>Answer: alcohol-based hand sanitizer</a:t>
            </a:r>
          </a:p>
          <a:p>
            <a:pPr>
              <a:defRPr/>
            </a:pPr>
            <a:endParaRPr lang="en-US">
              <a:ea typeface="Calibri"/>
              <a:cs typeface="Calibri"/>
            </a:endParaRPr>
          </a:p>
          <a:p>
            <a:pPr>
              <a:defRPr/>
            </a:pPr>
            <a:r>
              <a:rPr lang="en-US">
                <a:ea typeface="Calibri"/>
                <a:cs typeface="Calibri"/>
              </a:rPr>
              <a:t>Use soap and water when hands are visibly soiled and after caring for patients with suspected or confirmed infection during outbreaks of C. diff and norovirus </a:t>
            </a:r>
          </a:p>
        </p:txBody>
      </p:sp>
      <p:sp>
        <p:nvSpPr>
          <p:cNvPr id="4" name="Slide Number Placeholder 3">
            <a:extLst>
              <a:ext uri="{FF2B5EF4-FFF2-40B4-BE49-F238E27FC236}">
                <a16:creationId xmlns:a16="http://schemas.microsoft.com/office/drawing/2014/main" id="{6E2CB638-05FD-8661-871E-6D3A95AB4C65}"/>
              </a:ext>
            </a:extLst>
          </p:cNvPr>
          <p:cNvSpPr>
            <a:spLocks noGrp="1"/>
          </p:cNvSpPr>
          <p:nvPr>
            <p:ph type="sldNum" sz="quarter" idx="5"/>
          </p:nvPr>
        </p:nvSpPr>
        <p:spPr/>
        <p:txBody>
          <a:bodyPr/>
          <a:lstStyle/>
          <a:p>
            <a:fld id="{DBCC7D24-0DC9-4E9C-89C0-35D79A09D337}" type="slidenum">
              <a:rPr lang="en-US" smtClean="0"/>
              <a:t>31</a:t>
            </a:fld>
            <a:endParaRPr lang="en-US"/>
          </a:p>
        </p:txBody>
      </p:sp>
    </p:spTree>
    <p:extLst>
      <p:ext uri="{BB962C8B-B14F-4D97-AF65-F5344CB8AC3E}">
        <p14:creationId xmlns:p14="http://schemas.microsoft.com/office/powerpoint/2010/main" val="3341526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F5611-A60C-A223-B09F-93500955B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32F9A-D5C5-EEC8-E7C4-910931E9F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0C53B2-73B5-39B1-91A8-7A14E7CD1333}"/>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906DFD3C-3764-9454-2F83-EFB24F92D133}"/>
              </a:ext>
            </a:extLst>
          </p:cNvPr>
          <p:cNvSpPr>
            <a:spLocks noGrp="1"/>
          </p:cNvSpPr>
          <p:nvPr>
            <p:ph type="sldNum" sz="quarter" idx="5"/>
          </p:nvPr>
        </p:nvSpPr>
        <p:spPr/>
        <p:txBody>
          <a:bodyPr/>
          <a:lstStyle/>
          <a:p>
            <a:fld id="{DBCC7D24-0DC9-4E9C-89C0-35D79A09D337}" type="slidenum">
              <a:rPr lang="en-US" smtClean="0"/>
              <a:t>32</a:t>
            </a:fld>
            <a:endParaRPr lang="en-US"/>
          </a:p>
        </p:txBody>
      </p:sp>
    </p:spTree>
    <p:extLst>
      <p:ext uri="{BB962C8B-B14F-4D97-AF65-F5344CB8AC3E}">
        <p14:creationId xmlns:p14="http://schemas.microsoft.com/office/powerpoint/2010/main" val="9475263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CFBFB-4008-5F3F-494F-00BF91FD6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76EA5-0802-8008-60BA-182A63A85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C6E04-2577-5CB7-1B67-4A12BB98AA05}"/>
              </a:ext>
            </a:extLst>
          </p:cNvPr>
          <p:cNvSpPr>
            <a:spLocks noGrp="1"/>
          </p:cNvSpPr>
          <p:nvPr>
            <p:ph type="body" idx="1"/>
          </p:nvPr>
        </p:nvSpPr>
        <p:spPr/>
        <p:txBody>
          <a:bodyPr/>
          <a:lstStyle/>
          <a:p>
            <a:pPr>
              <a:defRPr/>
            </a:pPr>
            <a:r>
              <a:rPr lang="en-US">
                <a:ea typeface="Calibri"/>
                <a:cs typeface="Calibri"/>
              </a:rPr>
              <a:t>Answer: Clean/Disinfect</a:t>
            </a:r>
          </a:p>
        </p:txBody>
      </p:sp>
      <p:sp>
        <p:nvSpPr>
          <p:cNvPr id="4" name="Slide Number Placeholder 3">
            <a:extLst>
              <a:ext uri="{FF2B5EF4-FFF2-40B4-BE49-F238E27FC236}">
                <a16:creationId xmlns:a16="http://schemas.microsoft.com/office/drawing/2014/main" id="{D56E2F34-6F66-E14E-6961-BF245209CB53}"/>
              </a:ext>
            </a:extLst>
          </p:cNvPr>
          <p:cNvSpPr>
            <a:spLocks noGrp="1"/>
          </p:cNvSpPr>
          <p:nvPr>
            <p:ph type="sldNum" sz="quarter" idx="5"/>
          </p:nvPr>
        </p:nvSpPr>
        <p:spPr/>
        <p:txBody>
          <a:bodyPr/>
          <a:lstStyle/>
          <a:p>
            <a:fld id="{DBCC7D24-0DC9-4E9C-89C0-35D79A09D337}" type="slidenum">
              <a:rPr lang="en-US" smtClean="0"/>
              <a:t>33</a:t>
            </a:fld>
            <a:endParaRPr lang="en-US"/>
          </a:p>
        </p:txBody>
      </p:sp>
    </p:spTree>
    <p:extLst>
      <p:ext uri="{BB962C8B-B14F-4D97-AF65-F5344CB8AC3E}">
        <p14:creationId xmlns:p14="http://schemas.microsoft.com/office/powerpoint/2010/main" val="1325890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D6D5-8189-4E0A-6B5C-E2D698A23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0E8F6-EC16-EB79-3E72-4CC2A56AD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C6AB-D02F-ED99-98B3-9B77076C36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FCBAAC-3686-A1BF-4C9A-DFAB70F9B561}"/>
              </a:ext>
            </a:extLst>
          </p:cNvPr>
          <p:cNvSpPr>
            <a:spLocks noGrp="1"/>
          </p:cNvSpPr>
          <p:nvPr>
            <p:ph type="sldNum" sz="quarter" idx="5"/>
          </p:nvPr>
        </p:nvSpPr>
        <p:spPr/>
        <p:txBody>
          <a:bodyPr/>
          <a:lstStyle/>
          <a:p>
            <a:fld id="{DBCC7D24-0DC9-4E9C-89C0-35D79A09D337}" type="slidenum">
              <a:rPr lang="en-US" smtClean="0"/>
              <a:t>34</a:t>
            </a:fld>
            <a:endParaRPr lang="en-US"/>
          </a:p>
        </p:txBody>
      </p:sp>
    </p:spTree>
    <p:extLst>
      <p:ext uri="{BB962C8B-B14F-4D97-AF65-F5344CB8AC3E}">
        <p14:creationId xmlns:p14="http://schemas.microsoft.com/office/powerpoint/2010/main" val="21473346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18F5B-0A71-9FF7-1280-44DDDD194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65787-8BBC-45B4-9004-C325E7CF9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7169E-B324-50E1-BB6B-8843089171BC}"/>
              </a:ext>
            </a:extLst>
          </p:cNvPr>
          <p:cNvSpPr>
            <a:spLocks noGrp="1"/>
          </p:cNvSpPr>
          <p:nvPr>
            <p:ph type="body" idx="1"/>
          </p:nvPr>
        </p:nvSpPr>
        <p:spPr/>
        <p:txBody>
          <a:bodyPr/>
          <a:lstStyle/>
          <a:p>
            <a:r>
              <a:rPr lang="en-US" dirty="0"/>
              <a:t>Answer: </a:t>
            </a:r>
            <a:r>
              <a:rPr lang="en-US"/>
              <a:t>Mask </a:t>
            </a:r>
            <a:r>
              <a:rPr lang="en-US" dirty="0"/>
              <a:t>and</a:t>
            </a:r>
            <a:r>
              <a:rPr lang="en-US"/>
              <a:t>/or a face shield/googles </a:t>
            </a:r>
            <a:endParaRPr lang="en-US" dirty="0"/>
          </a:p>
        </p:txBody>
      </p:sp>
      <p:sp>
        <p:nvSpPr>
          <p:cNvPr id="4" name="Slide Number Placeholder 3">
            <a:extLst>
              <a:ext uri="{FF2B5EF4-FFF2-40B4-BE49-F238E27FC236}">
                <a16:creationId xmlns:a16="http://schemas.microsoft.com/office/drawing/2014/main" id="{7D21182F-A27B-EAFB-D27E-3B6FB91D7A15}"/>
              </a:ext>
            </a:extLst>
          </p:cNvPr>
          <p:cNvSpPr>
            <a:spLocks noGrp="1"/>
          </p:cNvSpPr>
          <p:nvPr>
            <p:ph type="sldNum" sz="quarter" idx="5"/>
          </p:nvPr>
        </p:nvSpPr>
        <p:spPr/>
        <p:txBody>
          <a:bodyPr/>
          <a:lstStyle/>
          <a:p>
            <a:fld id="{DBCC7D24-0DC9-4E9C-89C0-35D79A09D337}" type="slidenum">
              <a:rPr lang="en-US" smtClean="0"/>
              <a:t>35</a:t>
            </a:fld>
            <a:endParaRPr lang="en-US"/>
          </a:p>
        </p:txBody>
      </p:sp>
    </p:spTree>
    <p:extLst>
      <p:ext uri="{BB962C8B-B14F-4D97-AF65-F5344CB8AC3E}">
        <p14:creationId xmlns:p14="http://schemas.microsoft.com/office/powerpoint/2010/main" val="2386575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7F554-8FB0-F7E0-118D-AB8A383F5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6186D-4AB0-2544-FB58-00E53EF02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33BF59-E986-CEE6-2051-8C3E5548F7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EEA07B-6754-2466-E8D0-C8ED62E82BDF}"/>
              </a:ext>
            </a:extLst>
          </p:cNvPr>
          <p:cNvSpPr>
            <a:spLocks noGrp="1"/>
          </p:cNvSpPr>
          <p:nvPr>
            <p:ph type="sldNum" sz="quarter" idx="5"/>
          </p:nvPr>
        </p:nvSpPr>
        <p:spPr/>
        <p:txBody>
          <a:bodyPr/>
          <a:lstStyle/>
          <a:p>
            <a:fld id="{DBCC7D24-0DC9-4E9C-89C0-35D79A09D337}" type="slidenum">
              <a:rPr lang="en-US" smtClean="0"/>
              <a:t>36</a:t>
            </a:fld>
            <a:endParaRPr lang="en-US"/>
          </a:p>
        </p:txBody>
      </p:sp>
    </p:spTree>
    <p:extLst>
      <p:ext uri="{BB962C8B-B14F-4D97-AF65-F5344CB8AC3E}">
        <p14:creationId xmlns:p14="http://schemas.microsoft.com/office/powerpoint/2010/main" val="36112043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7D00-5C18-C873-0D0B-8E9F102CD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92C42-2D51-88D8-BD82-1C860C0F8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29586-C8DB-B7E3-758F-F210CB422050}"/>
              </a:ext>
            </a:extLst>
          </p:cNvPr>
          <p:cNvSpPr>
            <a:spLocks noGrp="1"/>
          </p:cNvSpPr>
          <p:nvPr>
            <p:ph type="body" idx="1"/>
          </p:nvPr>
        </p:nvSpPr>
        <p:spPr/>
        <p:txBody>
          <a:bodyPr/>
          <a:lstStyle/>
          <a:p>
            <a:r>
              <a:rPr lang="en-US" dirty="0"/>
              <a:t>Answer: Gown and gloves</a:t>
            </a:r>
          </a:p>
        </p:txBody>
      </p:sp>
      <p:sp>
        <p:nvSpPr>
          <p:cNvPr id="4" name="Slide Number Placeholder 3">
            <a:extLst>
              <a:ext uri="{FF2B5EF4-FFF2-40B4-BE49-F238E27FC236}">
                <a16:creationId xmlns:a16="http://schemas.microsoft.com/office/drawing/2014/main" id="{1D1F0152-3D97-692E-A848-971DCBF92981}"/>
              </a:ext>
            </a:extLst>
          </p:cNvPr>
          <p:cNvSpPr>
            <a:spLocks noGrp="1"/>
          </p:cNvSpPr>
          <p:nvPr>
            <p:ph type="sldNum" sz="quarter" idx="5"/>
          </p:nvPr>
        </p:nvSpPr>
        <p:spPr/>
        <p:txBody>
          <a:bodyPr/>
          <a:lstStyle/>
          <a:p>
            <a:fld id="{DBCC7D24-0DC9-4E9C-89C0-35D79A09D337}" type="slidenum">
              <a:rPr lang="en-US" smtClean="0"/>
              <a:t>37</a:t>
            </a:fld>
            <a:endParaRPr lang="en-US"/>
          </a:p>
        </p:txBody>
      </p:sp>
    </p:spTree>
    <p:extLst>
      <p:ext uri="{BB962C8B-B14F-4D97-AF65-F5344CB8AC3E}">
        <p14:creationId xmlns:p14="http://schemas.microsoft.com/office/powerpoint/2010/main" val="24296923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FC2B4-FFE2-E751-C7C9-F0D016307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31744-C428-1E5E-9558-8E5859E64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2BB49-54E9-883C-6940-EAD6EC8742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2E5DD5-F623-16F5-36FA-505888C529A7}"/>
              </a:ext>
            </a:extLst>
          </p:cNvPr>
          <p:cNvSpPr>
            <a:spLocks noGrp="1"/>
          </p:cNvSpPr>
          <p:nvPr>
            <p:ph type="sldNum" sz="quarter" idx="5"/>
          </p:nvPr>
        </p:nvSpPr>
        <p:spPr/>
        <p:txBody>
          <a:bodyPr/>
          <a:lstStyle/>
          <a:p>
            <a:fld id="{DBCC7D24-0DC9-4E9C-89C0-35D79A09D337}" type="slidenum">
              <a:rPr lang="en-US" smtClean="0"/>
              <a:t>38</a:t>
            </a:fld>
            <a:endParaRPr lang="en-US"/>
          </a:p>
        </p:txBody>
      </p:sp>
    </p:spTree>
    <p:extLst>
      <p:ext uri="{BB962C8B-B14F-4D97-AF65-F5344CB8AC3E}">
        <p14:creationId xmlns:p14="http://schemas.microsoft.com/office/powerpoint/2010/main" val="32078860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C9ED-BF0E-3C2C-32E3-857D27331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BC396-C5B5-F807-E38E-F7392F90E7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47E4E-EBA2-8369-AEA0-561025579382}"/>
              </a:ext>
            </a:extLst>
          </p:cNvPr>
          <p:cNvSpPr>
            <a:spLocks noGrp="1"/>
          </p:cNvSpPr>
          <p:nvPr>
            <p:ph type="body" idx="1"/>
          </p:nvPr>
        </p:nvSpPr>
        <p:spPr/>
        <p:txBody>
          <a:bodyPr/>
          <a:lstStyle/>
          <a:p>
            <a:r>
              <a:rPr lang="en-US" dirty="0"/>
              <a:t>Answer: The amount of time a disinfectant has to stay wet on a surface to effectively kill germs.</a:t>
            </a:r>
          </a:p>
        </p:txBody>
      </p:sp>
      <p:sp>
        <p:nvSpPr>
          <p:cNvPr id="4" name="Slide Number Placeholder 3">
            <a:extLst>
              <a:ext uri="{FF2B5EF4-FFF2-40B4-BE49-F238E27FC236}">
                <a16:creationId xmlns:a16="http://schemas.microsoft.com/office/drawing/2014/main" id="{8BAB8CE9-DCA6-0DA7-FF01-236E4E6D52C4}"/>
              </a:ext>
            </a:extLst>
          </p:cNvPr>
          <p:cNvSpPr>
            <a:spLocks noGrp="1"/>
          </p:cNvSpPr>
          <p:nvPr>
            <p:ph type="sldNum" sz="quarter" idx="5"/>
          </p:nvPr>
        </p:nvSpPr>
        <p:spPr/>
        <p:txBody>
          <a:bodyPr/>
          <a:lstStyle/>
          <a:p>
            <a:fld id="{DBCC7D24-0DC9-4E9C-89C0-35D79A09D337}" type="slidenum">
              <a:rPr lang="en-US" smtClean="0"/>
              <a:t>39</a:t>
            </a:fld>
            <a:endParaRPr lang="en-US"/>
          </a:p>
        </p:txBody>
      </p:sp>
    </p:spTree>
    <p:extLst>
      <p:ext uri="{BB962C8B-B14F-4D97-AF65-F5344CB8AC3E}">
        <p14:creationId xmlns:p14="http://schemas.microsoft.com/office/powerpoint/2010/main" val="2899475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today’s module, we will focus on these 6 focus areas, two of which you’ve already completed! </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2314520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2E668-1074-CBB3-A133-7F14CB817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8E59-672D-D721-2AA4-714302182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20B92-91C2-D8F5-F1F6-C6DCC6F6E6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Great work everyone! Now we will revisit our KWL chart from the beginning of this presentation. In your groups, please brainstorm different things you learned from today. Fill out your sticky notes and select one representative again to share your thoughts with the larger group.</a:t>
            </a:r>
          </a:p>
        </p:txBody>
      </p:sp>
      <p:sp>
        <p:nvSpPr>
          <p:cNvPr id="4" name="Slide Number Placeholder 3">
            <a:extLst>
              <a:ext uri="{FF2B5EF4-FFF2-40B4-BE49-F238E27FC236}">
                <a16:creationId xmlns:a16="http://schemas.microsoft.com/office/drawing/2014/main" id="{41BC6235-12C5-57ED-6B72-6AEE20D79714}"/>
              </a:ext>
            </a:extLst>
          </p:cNvPr>
          <p:cNvSpPr>
            <a:spLocks noGrp="1"/>
          </p:cNvSpPr>
          <p:nvPr>
            <p:ph type="sldNum" sz="quarter" idx="5"/>
          </p:nvPr>
        </p:nvSpPr>
        <p:spPr/>
        <p:txBody>
          <a:bodyPr/>
          <a:lstStyle/>
          <a:p>
            <a:fld id="{DBCC7D24-0DC9-4E9C-89C0-35D79A09D337}" type="slidenum">
              <a:rPr lang="en-US" smtClean="0"/>
              <a:t>40</a:t>
            </a:fld>
            <a:endParaRPr lang="en-US"/>
          </a:p>
        </p:txBody>
      </p:sp>
    </p:spTree>
    <p:extLst>
      <p:ext uri="{BB962C8B-B14F-4D97-AF65-F5344CB8AC3E}">
        <p14:creationId xmlns:p14="http://schemas.microsoft.com/office/powerpoint/2010/main" val="8786597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2954-7FE4-E972-8F53-39F46BDC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64BA0-AC35-4E68-C504-BF1B494D5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C7872-63AF-54C0-57D7-3800D0938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take 3 minutes to complete this post-assessment. All responses will be kept </a:t>
            </a:r>
            <a:r>
              <a:rPr lang="en-US" err="1"/>
              <a:t>ano</a:t>
            </a:r>
            <a:r>
              <a:rPr lang="en-US"/>
              <a:t> </a:t>
            </a:r>
            <a:r>
              <a:rPr lang="en-US" err="1"/>
              <a:t>nymous</a:t>
            </a:r>
            <a:r>
              <a:rPr lang="en-US"/>
              <a:t>. This assessment allows the infection prevention team to monitor the impact of our modules. https://forms.office.com/Pages/ResponsePage.aspx?id=3IF2etC5mkSFw-zCbNftGZwLhkl927NJtGWhRDsHuapUN1BUUk1OQlIyS0JCQlJMSzhJMFA2UlZSTC4u</a:t>
            </a:r>
          </a:p>
        </p:txBody>
      </p:sp>
      <p:sp>
        <p:nvSpPr>
          <p:cNvPr id="4" name="Slide Number Placeholder 3">
            <a:extLst>
              <a:ext uri="{FF2B5EF4-FFF2-40B4-BE49-F238E27FC236}">
                <a16:creationId xmlns:a16="http://schemas.microsoft.com/office/drawing/2014/main" id="{515528CD-3D13-01B4-376D-A3A7D3E16925}"/>
              </a:ext>
            </a:extLst>
          </p:cNvPr>
          <p:cNvSpPr>
            <a:spLocks noGrp="1"/>
          </p:cNvSpPr>
          <p:nvPr>
            <p:ph type="sldNum" sz="quarter" idx="5"/>
          </p:nvPr>
        </p:nvSpPr>
        <p:spPr/>
        <p:txBody>
          <a:bodyPr/>
          <a:lstStyle/>
          <a:p>
            <a:fld id="{DBCC7D24-0DC9-4E9C-89C0-35D79A09D337}" type="slidenum">
              <a:rPr lang="en-US" smtClean="0"/>
              <a:t>41</a:t>
            </a:fld>
            <a:endParaRPr lang="en-US"/>
          </a:p>
        </p:txBody>
      </p:sp>
    </p:spTree>
    <p:extLst>
      <p:ext uri="{BB962C8B-B14F-4D97-AF65-F5344CB8AC3E}">
        <p14:creationId xmlns:p14="http://schemas.microsoft.com/office/powerpoint/2010/main" val="1190835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A2E86-F1F5-3C81-BE07-D03C82705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97F3B-8EC2-CC6B-8DEC-19A714D0EB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E18F2-BF64-6203-F75B-B757DE708925}"/>
              </a:ext>
            </a:extLst>
          </p:cNvPr>
          <p:cNvSpPr>
            <a:spLocks noGrp="1"/>
          </p:cNvSpPr>
          <p:nvPr>
            <p:ph type="body" idx="1"/>
          </p:nvPr>
        </p:nvSpPr>
        <p:spPr/>
        <p:txBody>
          <a:bodyPr/>
          <a:lstStyle/>
          <a:p>
            <a:r>
              <a:rPr lang="en-US">
                <a:latin typeface="Calibri"/>
                <a:ea typeface="Calibri"/>
                <a:cs typeface="Calibri"/>
              </a:rPr>
              <a:t>Congratulations! You have completed the infection prevention and control education module. If there are no further questions at this time, we will conclude for today. If any questions arise in the future, please feel free to email them to our team at  infectionprevention@dhhs.nc.gov.</a:t>
            </a:r>
          </a:p>
        </p:txBody>
      </p:sp>
      <p:sp>
        <p:nvSpPr>
          <p:cNvPr id="4" name="Slide Number Placeholder 3">
            <a:extLst>
              <a:ext uri="{FF2B5EF4-FFF2-40B4-BE49-F238E27FC236}">
                <a16:creationId xmlns:a16="http://schemas.microsoft.com/office/drawing/2014/main" id="{EAFC9F80-E6CF-049F-CFB0-0C15085B926C}"/>
              </a:ext>
            </a:extLst>
          </p:cNvPr>
          <p:cNvSpPr>
            <a:spLocks noGrp="1"/>
          </p:cNvSpPr>
          <p:nvPr>
            <p:ph type="sldNum" sz="quarter" idx="5"/>
          </p:nvPr>
        </p:nvSpPr>
        <p:spPr/>
        <p:txBody>
          <a:bodyPr/>
          <a:lstStyle/>
          <a:p>
            <a:fld id="{1277428A-A190-4C79-A76B-3A39E45D5B57}" type="slidenum">
              <a:rPr lang="en-US" smtClean="0"/>
              <a:t>42</a:t>
            </a:fld>
            <a:endParaRPr lang="en-US"/>
          </a:p>
        </p:txBody>
      </p:sp>
    </p:spTree>
    <p:extLst>
      <p:ext uri="{BB962C8B-B14F-4D97-AF65-F5344CB8AC3E}">
        <p14:creationId xmlns:p14="http://schemas.microsoft.com/office/powerpoint/2010/main" val="7598989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4579B-63C2-4BED-488E-F9C0D691E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4A5C0-B4EE-D296-A35A-E2B531F83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4AF60-BFE0-BB0D-9F5A-B29FF960DBF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84E741E0-862D-1344-B98B-B68E6FC60CB9}"/>
              </a:ext>
            </a:extLst>
          </p:cNvPr>
          <p:cNvSpPr>
            <a:spLocks noGrp="1"/>
          </p:cNvSpPr>
          <p:nvPr>
            <p:ph type="sldNum" sz="quarter" idx="5"/>
          </p:nvPr>
        </p:nvSpPr>
        <p:spPr/>
        <p:txBody>
          <a:bodyPr/>
          <a:lstStyle/>
          <a:p>
            <a:fld id="{1277428A-A190-4C79-A76B-3A39E45D5B57}" type="slidenum">
              <a:rPr lang="en-US" smtClean="0"/>
              <a:t>43</a:t>
            </a:fld>
            <a:endParaRPr lang="en-US"/>
          </a:p>
        </p:txBody>
      </p:sp>
    </p:spTree>
    <p:extLst>
      <p:ext uri="{BB962C8B-B14F-4D97-AF65-F5344CB8AC3E}">
        <p14:creationId xmlns:p14="http://schemas.microsoft.com/office/powerpoint/2010/main" val="2691130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3A4E1-E41D-CAAC-A405-9BF8788FD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813EE-2353-76AE-E724-FA17E046A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E04CE-259C-3C4F-146C-F304A80363BD}"/>
              </a:ext>
            </a:extLst>
          </p:cNvPr>
          <p:cNvSpPr>
            <a:spLocks noGrp="1"/>
          </p:cNvSpPr>
          <p:nvPr>
            <p:ph type="body" idx="1"/>
          </p:nvPr>
        </p:nvSpPr>
        <p:spPr/>
        <p:txBody>
          <a:bodyPr/>
          <a:lstStyle/>
          <a:p>
            <a:r>
              <a:rPr lang="en-US"/>
              <a:t>One way to stop the spread of infection is to vaccinate against diseasses we have vaccines for. For reservoirs, we can focus on cleaning, disinfection and hand hygiene. </a:t>
            </a:r>
          </a:p>
        </p:txBody>
      </p:sp>
      <p:sp>
        <p:nvSpPr>
          <p:cNvPr id="4" name="Slide Number Placeholder 3">
            <a:extLst>
              <a:ext uri="{FF2B5EF4-FFF2-40B4-BE49-F238E27FC236}">
                <a16:creationId xmlns:a16="http://schemas.microsoft.com/office/drawing/2014/main" id="{B5C1F7CC-2041-C0FF-FDFD-AF53E107754E}"/>
              </a:ext>
            </a:extLst>
          </p:cNvPr>
          <p:cNvSpPr>
            <a:spLocks noGrp="1"/>
          </p:cNvSpPr>
          <p:nvPr>
            <p:ph type="sldNum" sz="quarter" idx="5"/>
          </p:nvPr>
        </p:nvSpPr>
        <p:spPr/>
        <p:txBody>
          <a:bodyPr/>
          <a:lstStyle/>
          <a:p>
            <a:fld id="{DBCC7D24-0DC9-4E9C-89C0-35D79A09D337}" type="slidenum">
              <a:rPr lang="en-US" smtClean="0"/>
              <a:t>44</a:t>
            </a:fld>
            <a:endParaRPr lang="en-US"/>
          </a:p>
        </p:txBody>
      </p:sp>
    </p:spTree>
    <p:extLst>
      <p:ext uri="{BB962C8B-B14F-4D97-AF65-F5344CB8AC3E}">
        <p14:creationId xmlns:p14="http://schemas.microsoft.com/office/powerpoint/2010/main" val="42109956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EAE17-B884-9BC9-4434-280D4CAA0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0740F-960D-421B-462B-EBC9FC8D0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5CFDB2-4951-F91C-3BBF-9D0A430CE1B5}"/>
              </a:ext>
            </a:extLst>
          </p:cNvPr>
          <p:cNvSpPr>
            <a:spLocks noGrp="1"/>
          </p:cNvSpPr>
          <p:nvPr>
            <p:ph type="body" idx="1"/>
          </p:nvPr>
        </p:nvSpPr>
        <p:spPr/>
        <p:txBody>
          <a:bodyPr/>
          <a:lstStyle/>
          <a:p>
            <a:r>
              <a:rPr lang="en-US"/>
              <a:t>To continue to break the chain, the portal of exit can be broke through source control, covering wounds and containing bodily fluids, as well as hand hygiene. As for the mode of transmission link, we can break the chain through standard and transmission-based precautions, hand hygiene, the correct handling of linen, and insect repellant.</a:t>
            </a:r>
          </a:p>
        </p:txBody>
      </p:sp>
      <p:sp>
        <p:nvSpPr>
          <p:cNvPr id="4" name="Slide Number Placeholder 3">
            <a:extLst>
              <a:ext uri="{FF2B5EF4-FFF2-40B4-BE49-F238E27FC236}">
                <a16:creationId xmlns:a16="http://schemas.microsoft.com/office/drawing/2014/main" id="{1EC84ECC-C9DD-9B56-2674-3225ECC3DB1B}"/>
              </a:ext>
            </a:extLst>
          </p:cNvPr>
          <p:cNvSpPr>
            <a:spLocks noGrp="1"/>
          </p:cNvSpPr>
          <p:nvPr>
            <p:ph type="sldNum" sz="quarter" idx="5"/>
          </p:nvPr>
        </p:nvSpPr>
        <p:spPr/>
        <p:txBody>
          <a:bodyPr/>
          <a:lstStyle/>
          <a:p>
            <a:fld id="{DBCC7D24-0DC9-4E9C-89C0-35D79A09D337}" type="slidenum">
              <a:rPr lang="en-US" smtClean="0"/>
              <a:t>45</a:t>
            </a:fld>
            <a:endParaRPr lang="en-US"/>
          </a:p>
        </p:txBody>
      </p:sp>
    </p:spTree>
    <p:extLst>
      <p:ext uri="{BB962C8B-B14F-4D97-AF65-F5344CB8AC3E}">
        <p14:creationId xmlns:p14="http://schemas.microsoft.com/office/powerpoint/2010/main" val="17796272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B273C-C262-22CE-D780-96290115C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D8D11-592C-BDDE-494D-2583A21A88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E655E-7B16-C758-092F-C48E345DD9F4}"/>
              </a:ext>
            </a:extLst>
          </p:cNvPr>
          <p:cNvSpPr>
            <a:spLocks noGrp="1"/>
          </p:cNvSpPr>
          <p:nvPr>
            <p:ph type="body" idx="1"/>
          </p:nvPr>
        </p:nvSpPr>
        <p:spPr/>
        <p:txBody>
          <a:bodyPr/>
          <a:lstStyle/>
          <a:p>
            <a:r>
              <a:rPr lang="en-US"/>
              <a:t>For the portal of entry, we can break the chain of infection with standard and transmission based precautions, hand hygiene, and removing indwelling devices. For susceptible hosts, we can make sure patients are receiving good nutrition, getting adequate rest, are full immunized, and controlling glycemic levels.</a:t>
            </a:r>
          </a:p>
        </p:txBody>
      </p:sp>
      <p:sp>
        <p:nvSpPr>
          <p:cNvPr id="4" name="Slide Number Placeholder 3">
            <a:extLst>
              <a:ext uri="{FF2B5EF4-FFF2-40B4-BE49-F238E27FC236}">
                <a16:creationId xmlns:a16="http://schemas.microsoft.com/office/drawing/2014/main" id="{B3C19545-DE4B-382C-93C1-9CFB51ACB451}"/>
              </a:ext>
            </a:extLst>
          </p:cNvPr>
          <p:cNvSpPr>
            <a:spLocks noGrp="1"/>
          </p:cNvSpPr>
          <p:nvPr>
            <p:ph type="sldNum" sz="quarter" idx="5"/>
          </p:nvPr>
        </p:nvSpPr>
        <p:spPr/>
        <p:txBody>
          <a:bodyPr/>
          <a:lstStyle/>
          <a:p>
            <a:fld id="{DBCC7D24-0DC9-4E9C-89C0-35D79A09D337}" type="slidenum">
              <a:rPr lang="en-US" smtClean="0"/>
              <a:t>46</a:t>
            </a:fld>
            <a:endParaRPr lang="en-US"/>
          </a:p>
        </p:txBody>
      </p:sp>
    </p:spTree>
    <p:extLst>
      <p:ext uri="{BB962C8B-B14F-4D97-AF65-F5344CB8AC3E}">
        <p14:creationId xmlns:p14="http://schemas.microsoft.com/office/powerpoint/2010/main" val="4770128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C8800-F6A9-764B-1A0B-A0ACA4985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80305-79FA-F3AB-ECE9-D8B01F4C08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B1DFF-476A-73C3-AD10-2CDBCDCE8AF0}"/>
              </a:ext>
            </a:extLst>
          </p:cNvPr>
          <p:cNvSpPr>
            <a:spLocks noGrp="1"/>
          </p:cNvSpPr>
          <p:nvPr>
            <p:ph type="body" idx="1"/>
          </p:nvPr>
        </p:nvSpPr>
        <p:spPr/>
        <p:txBody>
          <a:bodyPr/>
          <a:lstStyle/>
          <a:p>
            <a:pPr rtl="0" fontAlgn="base"/>
            <a:r>
              <a:rPr lang="en-US"/>
              <a:t>Wear gloves when anticipating contact with a patient’s: • Blood or body substances (i.e., fluids or solids) • Mucous membranes (e.g., nasal, oral, genital area) • Non-intact skin (e.g., wound or surgical incision) • Insertion point of a patient’s invasive or indwelling device. If wearing gloves with an isolation gown, ensure gloves cover your wrist</a:t>
            </a:r>
          </a:p>
        </p:txBody>
      </p:sp>
      <p:sp>
        <p:nvSpPr>
          <p:cNvPr id="4" name="Slide Number Placeholder 3">
            <a:extLst>
              <a:ext uri="{FF2B5EF4-FFF2-40B4-BE49-F238E27FC236}">
                <a16:creationId xmlns:a16="http://schemas.microsoft.com/office/drawing/2014/main" id="{5D517275-B51B-1496-AD11-A4C1A7855502}"/>
              </a:ext>
            </a:extLst>
          </p:cNvPr>
          <p:cNvSpPr>
            <a:spLocks noGrp="1"/>
          </p:cNvSpPr>
          <p:nvPr>
            <p:ph type="sldNum" sz="quarter" idx="5"/>
          </p:nvPr>
        </p:nvSpPr>
        <p:spPr/>
        <p:txBody>
          <a:bodyPr/>
          <a:lstStyle/>
          <a:p>
            <a:fld id="{DBCC7D24-0DC9-4E9C-89C0-35D79A09D337}" type="slidenum">
              <a:rPr lang="en-US" smtClean="0"/>
              <a:t>47</a:t>
            </a:fld>
            <a:endParaRPr lang="en-US"/>
          </a:p>
        </p:txBody>
      </p:sp>
    </p:spTree>
    <p:extLst>
      <p:ext uri="{BB962C8B-B14F-4D97-AF65-F5344CB8AC3E}">
        <p14:creationId xmlns:p14="http://schemas.microsoft.com/office/powerpoint/2010/main" val="8088333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9BE32-B5B0-A451-135C-00633A03E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A6637A-C298-25D0-2368-8F958D999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4A7F8-7A17-F5C6-D7F6-E815E303C7C9}"/>
              </a:ext>
            </a:extLst>
          </p:cNvPr>
          <p:cNvSpPr>
            <a:spLocks noGrp="1"/>
          </p:cNvSpPr>
          <p:nvPr>
            <p:ph type="body" idx="1"/>
          </p:nvPr>
        </p:nvSpPr>
        <p:spPr/>
        <p:txBody>
          <a:bodyPr/>
          <a:lstStyle/>
          <a:p>
            <a:pPr rtl="0" fontAlgn="base"/>
            <a:r>
              <a:rPr lang="en-US"/>
              <a:t>Wear when contact between clothing or skin with patient blood or body substances is expected. For example: • Contact with patient’s non-intact skin (e.g., wounds) • During procedures likely to generate a splash or spray of blood or body fluid • Handling containers or patient fluids likely to leak, splash or spill</a:t>
            </a:r>
          </a:p>
        </p:txBody>
      </p:sp>
      <p:sp>
        <p:nvSpPr>
          <p:cNvPr id="4" name="Slide Number Placeholder 3">
            <a:extLst>
              <a:ext uri="{FF2B5EF4-FFF2-40B4-BE49-F238E27FC236}">
                <a16:creationId xmlns:a16="http://schemas.microsoft.com/office/drawing/2014/main" id="{8A31AAB6-BF4E-E589-87D3-1635015A549F}"/>
              </a:ext>
            </a:extLst>
          </p:cNvPr>
          <p:cNvSpPr>
            <a:spLocks noGrp="1"/>
          </p:cNvSpPr>
          <p:nvPr>
            <p:ph type="sldNum" sz="quarter" idx="5"/>
          </p:nvPr>
        </p:nvSpPr>
        <p:spPr/>
        <p:txBody>
          <a:bodyPr/>
          <a:lstStyle/>
          <a:p>
            <a:fld id="{DBCC7D24-0DC9-4E9C-89C0-35D79A09D337}" type="slidenum">
              <a:rPr lang="en-US" smtClean="0"/>
              <a:t>48</a:t>
            </a:fld>
            <a:endParaRPr lang="en-US"/>
          </a:p>
        </p:txBody>
      </p:sp>
    </p:spTree>
    <p:extLst>
      <p:ext uri="{BB962C8B-B14F-4D97-AF65-F5344CB8AC3E}">
        <p14:creationId xmlns:p14="http://schemas.microsoft.com/office/powerpoint/2010/main" val="21756538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8792F-5E7C-83AF-841A-644A3A654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9FC24-CB76-2EB1-DCC9-F73C56589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9C61E-60ED-E72F-D885-92B5F64FA686}"/>
              </a:ext>
            </a:extLst>
          </p:cNvPr>
          <p:cNvSpPr>
            <a:spLocks noGrp="1"/>
          </p:cNvSpPr>
          <p:nvPr>
            <p:ph type="body" idx="1"/>
          </p:nvPr>
        </p:nvSpPr>
        <p:spPr/>
        <p:txBody>
          <a:bodyPr/>
          <a:lstStyle/>
          <a:p>
            <a:pPr rtl="0" fontAlgn="base"/>
            <a:r>
              <a:rPr lang="en-US"/>
              <a:t>Wear when anticipating potential splashes or sprays of blood/body substances during patient care Face Masks–protect nose and mouth Goggles–protect eyes Face shields–protect face (i.e., nose, mouth and eyes) Personal eyeglasses and contact lenses are not considered adequate eye protection</a:t>
            </a:r>
          </a:p>
        </p:txBody>
      </p:sp>
      <p:sp>
        <p:nvSpPr>
          <p:cNvPr id="4" name="Slide Number Placeholder 3">
            <a:extLst>
              <a:ext uri="{FF2B5EF4-FFF2-40B4-BE49-F238E27FC236}">
                <a16:creationId xmlns:a16="http://schemas.microsoft.com/office/drawing/2014/main" id="{4C899EC2-0FE6-E92C-13A1-0CF724DA57F9}"/>
              </a:ext>
            </a:extLst>
          </p:cNvPr>
          <p:cNvSpPr>
            <a:spLocks noGrp="1"/>
          </p:cNvSpPr>
          <p:nvPr>
            <p:ph type="sldNum" sz="quarter" idx="5"/>
          </p:nvPr>
        </p:nvSpPr>
        <p:spPr/>
        <p:txBody>
          <a:bodyPr/>
          <a:lstStyle/>
          <a:p>
            <a:fld id="{DBCC7D24-0DC9-4E9C-89C0-35D79A09D337}" type="slidenum">
              <a:rPr lang="en-US" smtClean="0"/>
              <a:t>49</a:t>
            </a:fld>
            <a:endParaRPr lang="en-US"/>
          </a:p>
        </p:txBody>
      </p:sp>
    </p:spTree>
    <p:extLst>
      <p:ext uri="{BB962C8B-B14F-4D97-AF65-F5344CB8AC3E}">
        <p14:creationId xmlns:p14="http://schemas.microsoft.com/office/powerpoint/2010/main" val="2242532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70F14-31F2-FD7A-2EA9-116BF37FF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AE28-5164-CED1-9558-B2B9ABD9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8F50C-CCAC-F26B-8A8B-40D580A0DD05}"/>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The chain of infection is a model that outlines the interconnected steps necessary for the transmission of infectious diseases, consisting of six key links: Infectious Agent, Reservoir, Portal of Exit, Mode of Transmission, Portal of Entry, and Susceptible Host.</a:t>
            </a:r>
            <a:r>
              <a:rPr lang="en-US"/>
              <a:t> All these links in the chain have to happen for someone to get an infection (</a:t>
            </a:r>
            <a:r>
              <a:rPr lang="en-US" i="1"/>
              <a:t>make a circular motion with your hands</a:t>
            </a:r>
            <a:r>
              <a:rPr lang="en-US"/>
              <a:t>).</a:t>
            </a:r>
            <a:endParaRPr lang="en-US" b="0"/>
          </a:p>
        </p:txBody>
      </p:sp>
      <p:sp>
        <p:nvSpPr>
          <p:cNvPr id="4" name="Slide Number Placeholder 3">
            <a:extLst>
              <a:ext uri="{FF2B5EF4-FFF2-40B4-BE49-F238E27FC236}">
                <a16:creationId xmlns:a16="http://schemas.microsoft.com/office/drawing/2014/main" id="{9EF697CE-B6A8-5CD2-8CD4-2C44B6158E4C}"/>
              </a:ext>
            </a:extLst>
          </p:cNvPr>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251605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7D3C0-8BC7-FAC8-5386-0BD6FB933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53346-7AE7-420D-9281-D8D5AA1CC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EC5E5D-5030-7CAE-8891-447973EB519D}"/>
              </a:ext>
            </a:extLst>
          </p:cNvPr>
          <p:cNvSpPr>
            <a:spLocks noGrp="1"/>
          </p:cNvSpPr>
          <p:nvPr>
            <p:ph type="body" idx="1"/>
          </p:nvPr>
        </p:nvSpPr>
        <p:spPr/>
        <p:txBody>
          <a:bodyPr/>
          <a:lstStyle/>
          <a:p>
            <a:r>
              <a:rPr lang="en-US"/>
              <a:t>Infectious Agent: This is the pathogen (bacteria, virus or fungus) that causes disease. </a:t>
            </a:r>
          </a:p>
          <a:p>
            <a:r>
              <a:rPr lang="en-US"/>
              <a:t>Reservoir: The place where the infectious agent lives, grows, and multiplies. Reservoirs can be humans, animals, or environmental sources like soil and water. For example, a person with a cold acts as a human reservoir, while a contaminated doorknob can serve as an environmental reservoir.</a:t>
            </a:r>
            <a:endParaRPr lang="en-US">
              <a:ea typeface="Calibri"/>
              <a:cs typeface="Calibri"/>
            </a:endParaRPr>
          </a:p>
        </p:txBody>
      </p:sp>
      <p:sp>
        <p:nvSpPr>
          <p:cNvPr id="4" name="Slide Number Placeholder 3">
            <a:extLst>
              <a:ext uri="{FF2B5EF4-FFF2-40B4-BE49-F238E27FC236}">
                <a16:creationId xmlns:a16="http://schemas.microsoft.com/office/drawing/2014/main" id="{F0D7FE4D-66E0-DAB3-5A23-546196DCEBAB}"/>
              </a:ext>
            </a:extLst>
          </p:cNvPr>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123368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BFBCA-559C-0E4F-16B3-3B18E9145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EDF34-9422-2343-783C-9F5C86A6B9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78296-B83F-76F3-6504-BCD3A2F0D3C0}"/>
              </a:ext>
            </a:extLst>
          </p:cNvPr>
          <p:cNvSpPr>
            <a:spLocks noGrp="1"/>
          </p:cNvSpPr>
          <p:nvPr>
            <p:ph type="body" idx="1"/>
          </p:nvPr>
        </p:nvSpPr>
        <p:spPr/>
        <p:txBody>
          <a:bodyPr/>
          <a:lstStyle/>
          <a:p>
            <a:r>
              <a:rPr lang="en-US"/>
              <a:t>Portal of Exit: The route by which the infectious agent leaves its reservoir (or how its leaves our bodies). This can occur through various means, such as respiratory droplets from coughing or sneezing, blood from an open wound, or fecal matter. </a:t>
            </a:r>
          </a:p>
          <a:p>
            <a:r>
              <a:rPr lang="en-US"/>
              <a:t>Mode of Transmission: This describes how the pathogen travels from the reservoir to a new host (or person-to-person or the environment to the person). Transmission can occur through direct contact (e.g., touching or kissing), indirect contact (e.g., touching contaminated surfaces), airborne transmission, or vector-borne transmission (e.g., through insects like ticks and mosquitoes).</a:t>
            </a:r>
            <a:endParaRPr lang="en-US">
              <a:ea typeface="Calibri"/>
              <a:cs typeface="Calibri"/>
            </a:endParaRPr>
          </a:p>
        </p:txBody>
      </p:sp>
      <p:sp>
        <p:nvSpPr>
          <p:cNvPr id="4" name="Slide Number Placeholder 3">
            <a:extLst>
              <a:ext uri="{FF2B5EF4-FFF2-40B4-BE49-F238E27FC236}">
                <a16:creationId xmlns:a16="http://schemas.microsoft.com/office/drawing/2014/main" id="{6A5C1841-EE97-AEC3-EECC-CBF685DCCE2D}"/>
              </a:ext>
            </a:extLst>
          </p:cNvPr>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2093567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027F7-5B4D-3B88-662B-5D9D3A33D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7735F-1FC7-F558-C6B0-07645C1EB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20700-3DE4-3AA5-77FA-3CC585D7F5FE}"/>
              </a:ext>
            </a:extLst>
          </p:cNvPr>
          <p:cNvSpPr>
            <a:spLocks noGrp="1"/>
          </p:cNvSpPr>
          <p:nvPr>
            <p:ph type="body" idx="1"/>
          </p:nvPr>
        </p:nvSpPr>
        <p:spPr/>
        <p:txBody>
          <a:bodyPr/>
          <a:lstStyle/>
          <a:p>
            <a:r>
              <a:rPr lang="en-US"/>
              <a:t>Portal of Entry: The pathway through which the infectious agent enters our bodies. Germs can enter our bodies through mucous membranes (like our nose or mouth), openings in the skin (like a cut), or </a:t>
            </a:r>
            <a:r>
              <a:rPr lang="en-US" err="1"/>
              <a:t>gastrointestional</a:t>
            </a:r>
            <a:r>
              <a:rPr lang="en-US"/>
              <a:t> tract (through our  stomach). </a:t>
            </a:r>
          </a:p>
          <a:p>
            <a:r>
              <a:rPr lang="en-US"/>
              <a:t>Susceptible Host: Someone who is at risk of infection. Some people are more likely to get infections due to factors like age, health status, or lack of immunity. That could include infants, the elderly, and individuals with weakened immune systems. </a:t>
            </a:r>
            <a:endParaRPr lang="en-US">
              <a:ea typeface="Calibri"/>
              <a:cs typeface="Calibri"/>
            </a:endParaRPr>
          </a:p>
        </p:txBody>
      </p:sp>
      <p:sp>
        <p:nvSpPr>
          <p:cNvPr id="4" name="Slide Number Placeholder 3">
            <a:extLst>
              <a:ext uri="{FF2B5EF4-FFF2-40B4-BE49-F238E27FC236}">
                <a16:creationId xmlns:a16="http://schemas.microsoft.com/office/drawing/2014/main" id="{996AB4DE-8D57-EA6D-4AFD-FF2560B1D8EF}"/>
              </a:ext>
            </a:extLst>
          </p:cNvPr>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2131421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21300-9425-A70A-5906-6802B56B0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C5AEBB-C993-BBA1-145C-30EC45AB3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C1634-74AB-D70C-2953-97EE981EEF94}"/>
              </a:ext>
            </a:extLst>
          </p:cNvPr>
          <p:cNvSpPr>
            <a:spLocks noGrp="1"/>
          </p:cNvSpPr>
          <p:nvPr>
            <p:ph type="body" idx="1"/>
          </p:nvPr>
        </p:nvSpPr>
        <p:spPr/>
        <p:txBody>
          <a:bodyPr/>
          <a:lstStyle/>
          <a:p>
            <a:r>
              <a:rPr lang="en-US"/>
              <a:t>As healthcare providers, it’s important to stop the spread to the best of your ability. We call this breaking the chain. There are multiple ways we can break the chain, some of which we will review now.</a:t>
            </a:r>
          </a:p>
        </p:txBody>
      </p:sp>
      <p:sp>
        <p:nvSpPr>
          <p:cNvPr id="4" name="Slide Number Placeholder 3">
            <a:extLst>
              <a:ext uri="{FF2B5EF4-FFF2-40B4-BE49-F238E27FC236}">
                <a16:creationId xmlns:a16="http://schemas.microsoft.com/office/drawing/2014/main" id="{14757368-8964-79DC-8A61-A73F3151449B}"/>
              </a:ext>
            </a:extLst>
          </p:cNvPr>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2977300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6460-F4A3-4ACD-2491-04A3BAC0F0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F9A8A-7FB7-766C-66DE-3C6CF6552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82094-9196-D806-979C-6BCCA7D6759F}"/>
              </a:ext>
            </a:extLst>
          </p:cNvPr>
          <p:cNvSpPr>
            <a:spLocks noGrp="1"/>
          </p:cNvSpPr>
          <p:nvPr>
            <p:ph type="dt" sz="half" idx="10"/>
          </p:nvPr>
        </p:nvSpPr>
        <p:spPr/>
        <p:txBody>
          <a:bodyPr/>
          <a:lstStyle/>
          <a:p>
            <a:fld id="{2A2D9305-0E49-4790-8010-D1BE8FBAD710}" type="datetimeFigureOut">
              <a:rPr lang="en-US" smtClean="0"/>
              <a:t>7/15/2026</a:t>
            </a:fld>
            <a:endParaRPr lang="en-US"/>
          </a:p>
        </p:txBody>
      </p:sp>
      <p:sp>
        <p:nvSpPr>
          <p:cNvPr id="5" name="Footer Placeholder 4">
            <a:extLst>
              <a:ext uri="{FF2B5EF4-FFF2-40B4-BE49-F238E27FC236}">
                <a16:creationId xmlns:a16="http://schemas.microsoft.com/office/drawing/2014/main" id="{D1396F4B-409C-1FC8-79E4-41E8144B9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7CEE-2C88-B7BA-B09D-E7ADD4DD2A19}"/>
              </a:ext>
            </a:extLst>
          </p:cNvPr>
          <p:cNvSpPr>
            <a:spLocks noGrp="1"/>
          </p:cNvSpPr>
          <p:nvPr>
            <p:ph type="sldNum" sz="quarter" idx="12"/>
          </p:nvPr>
        </p:nvSpPr>
        <p:spPr/>
        <p:txBody>
          <a:bodyPr/>
          <a:lstStyle/>
          <a:p>
            <a:fld id="{F53D0B18-DE83-401E-A8BD-EE7CEA737C03}" type="slidenum">
              <a:rPr lang="en-US" smtClean="0"/>
              <a:t>‹#›</a:t>
            </a:fld>
            <a:endParaRPr lang="en-US"/>
          </a:p>
        </p:txBody>
      </p:sp>
    </p:spTree>
    <p:extLst>
      <p:ext uri="{BB962C8B-B14F-4D97-AF65-F5344CB8AC3E}">
        <p14:creationId xmlns:p14="http://schemas.microsoft.com/office/powerpoint/2010/main" val="420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AEE5-E7AA-022B-C4DD-4D4F8F7520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1FF276-7187-EB80-2817-7C10D8EDBCD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1A11D-1D4E-1ACB-7492-3DFA7AAE5287}"/>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6F82C923-7238-9E1D-3220-6967E5E2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C3BBF-6F83-26DA-3D7D-D3E57C36B32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89556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17318-5AD3-D3E8-60EC-A60E3CE6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F88087-A997-B741-44E5-2C0C50462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59AF-E42E-F058-040A-790472FF70AA}"/>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DB057F7C-D1F5-7C51-F6C9-A03D624E5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749FB-D0F6-0247-47CF-67BC8AA974FC}"/>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48584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0560-A2BE-7295-77BE-FB97DF11AA9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9C934-95F9-95A8-8072-838C4D648BFD}"/>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BDD8CB-DFA4-791A-57F2-67B76E73B9BC}"/>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E593E60C-B650-717A-7370-ECD329C50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3B7F9-EB6C-5833-79B7-B9471F4347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9016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77F-B3A1-2334-7C76-5C557D18A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B23B2-0E03-DF33-54E6-F83C4A70F53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926E8F-4BAC-51A2-7487-627211711B0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53B4ED-6195-F94A-85D9-519F9BA4FCDC}"/>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6" name="Footer Placeholder 5">
            <a:extLst>
              <a:ext uri="{FF2B5EF4-FFF2-40B4-BE49-F238E27FC236}">
                <a16:creationId xmlns:a16="http://schemas.microsoft.com/office/drawing/2014/main" id="{2CD9B08E-5F6D-461D-1E6E-0CCADEA3C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2AC9C-4636-8BC5-F2C5-2A774B39DF4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71539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9739-C5EA-55C2-6665-88318BF2294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A7029-3C02-ECE5-D84D-15B3C4CE761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36FB-3CB9-8F5B-1AD2-22D48CFC045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0D28B9-2858-7109-F17F-F2A6486B40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EF474-54A8-41D9-D4A8-2FE797E158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C8098D-7573-003A-07A1-225E3FB88DBD}"/>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8" name="Footer Placeholder 7">
            <a:extLst>
              <a:ext uri="{FF2B5EF4-FFF2-40B4-BE49-F238E27FC236}">
                <a16:creationId xmlns:a16="http://schemas.microsoft.com/office/drawing/2014/main" id="{415540F0-9C9F-EDB1-4840-8E072992DF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304AA-BFDA-AD64-36F0-3F7BEADF3B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978275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EFFE-94FD-9B7A-153C-BD6B5B7AAD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43DDF-828C-1C89-91A0-4958A0C96706}"/>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4" name="Footer Placeholder 3">
            <a:extLst>
              <a:ext uri="{FF2B5EF4-FFF2-40B4-BE49-F238E27FC236}">
                <a16:creationId xmlns:a16="http://schemas.microsoft.com/office/drawing/2014/main" id="{8068A1B7-12CF-1596-297C-FBD32B5C8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BBDD0C-8389-8391-BD24-5DACE74BE39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67710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EC8011-BE2A-E7A7-889D-8EEE512C3A70}"/>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3" name="Footer Placeholder 2">
            <a:extLst>
              <a:ext uri="{FF2B5EF4-FFF2-40B4-BE49-F238E27FC236}">
                <a16:creationId xmlns:a16="http://schemas.microsoft.com/office/drawing/2014/main" id="{3A8838AF-C6F6-EC7A-9A0E-66A7FA4EA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517712-B629-B8CA-1222-5E0263E2CF0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222581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6B9-039D-62D9-AD0B-80C6EE6DFDF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A9B8A-A164-399E-89F8-4447B4ED657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37B23-2AE7-209C-3592-3DD74EB475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9411F-FBB5-876F-7E24-007668611888}"/>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6" name="Footer Placeholder 5">
            <a:extLst>
              <a:ext uri="{FF2B5EF4-FFF2-40B4-BE49-F238E27FC236}">
                <a16:creationId xmlns:a16="http://schemas.microsoft.com/office/drawing/2014/main" id="{C84B564D-BB45-C781-0C83-049D23665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CC7DC-3FD2-4BCA-99B0-8EA4179CC32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16746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789B-F88A-15CC-AFB6-6B5E266394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66720-19D9-6104-E4C1-31236366CD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D7355F-7CE9-A993-57D1-902EF91955D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61BEF-3691-09C6-0AC5-6CD52CF792FD}"/>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6" name="Footer Placeholder 5">
            <a:extLst>
              <a:ext uri="{FF2B5EF4-FFF2-40B4-BE49-F238E27FC236}">
                <a16:creationId xmlns:a16="http://schemas.microsoft.com/office/drawing/2014/main" id="{97999557-52A1-EDB5-3A7A-AF87C3804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7FC823-03FC-0664-0DC9-E47B5F64289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05435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F230-B225-B15E-DFE9-0018BDD6C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D2DCC-166C-F6CE-7A8B-F50E2CC8E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89787-412E-EE01-26A3-3044196825E7}"/>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0DA6D062-B419-1F5E-1515-F8E72F51D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BF58A-2738-37D4-931C-64BC86C29B33}"/>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250833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87A3DB-E543-A373-4916-B7B86785BE5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F0F430-6B64-6526-D59D-AC1F9C2082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A645F-4CF3-C982-D0E4-5228FB8D21CF}"/>
              </a:ext>
            </a:extLst>
          </p:cNvPr>
          <p:cNvSpPr>
            <a:spLocks noGrp="1"/>
          </p:cNvSpPr>
          <p:nvPr>
            <p:ph type="dt" sz="half" idx="10"/>
          </p:nvPr>
        </p:nvSpPr>
        <p:spPr/>
        <p:txBody>
          <a:body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87C88259-A83F-9866-2CC6-4AA312203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2620-E6FD-1038-021D-840A3ECC04DA}"/>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12182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16248" y="6476454"/>
            <a:ext cx="5691252"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528948" y="6470438"/>
            <a:ext cx="5664167"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Infection Prevention &amp; Control | June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3D0B2-E65F-7972-D7D7-B107510A42B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6E4D7-D59D-848E-24FE-D0011A7F96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DFE7D-4482-832C-7667-88C60F04319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B9101-CE57-40D5-B62C-EEFC0D949DE4}" type="datetimeFigureOut">
              <a:rPr lang="en-US" smtClean="0"/>
              <a:t>7/15/2026</a:t>
            </a:fld>
            <a:endParaRPr lang="en-US"/>
          </a:p>
        </p:txBody>
      </p:sp>
      <p:sp>
        <p:nvSpPr>
          <p:cNvPr id="5" name="Footer Placeholder 4">
            <a:extLst>
              <a:ext uri="{FF2B5EF4-FFF2-40B4-BE49-F238E27FC236}">
                <a16:creationId xmlns:a16="http://schemas.microsoft.com/office/drawing/2014/main" id="{B8CD6E68-D8E2-342A-BC60-D17DCDACA4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F41DA-EBC1-2B77-491E-BD52994EF02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D378-D090-450A-9FCF-5922637D68F3}" type="slidenum">
              <a:rPr lang="en-US" smtClean="0"/>
              <a:t>‹#›</a:t>
            </a:fld>
            <a:endParaRPr lang="en-US"/>
          </a:p>
        </p:txBody>
      </p:sp>
    </p:spTree>
    <p:extLst>
      <p:ext uri="{BB962C8B-B14F-4D97-AF65-F5344CB8AC3E}">
        <p14:creationId xmlns:p14="http://schemas.microsoft.com/office/powerpoint/2010/main" val="367964264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4.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10" Type="http://schemas.microsoft.com/office/2007/relationships/hdphoto" Target="../media/hdphoto2.wdp"/><Relationship Id="rId4" Type="http://schemas.openxmlformats.org/officeDocument/2006/relationships/image" Target="../media/image37.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64.jpeg"/></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jpeg"/><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06112C-D08E-DF6A-080D-EBEB0A60E467}"/>
              </a:ext>
            </a:extLst>
          </p:cNvPr>
          <p:cNvPicPr>
            <a:picLocks noChangeAspect="1"/>
          </p:cNvPicPr>
          <p:nvPr/>
        </p:nvPicPr>
        <p:blipFill>
          <a:blip r:embed="rId3">
            <a:extLst>
              <a:ext uri="{28A0092B-C50C-407E-A947-70E740481C1C}">
                <a14:useLocalDpi xmlns:a14="http://schemas.microsoft.com/office/drawing/2010/main" val="0"/>
              </a:ext>
            </a:extLst>
          </a:blip>
          <a:srcRect l="5527" r="5557"/>
          <a:stretch>
            <a:fillRect/>
          </a:stretch>
        </p:blipFill>
        <p:spPr>
          <a:xfrm>
            <a:off x="0" y="2061"/>
            <a:ext cx="9144000" cy="6855940"/>
          </a:xfrm>
          <a:prstGeom prst="rect">
            <a:avLst/>
          </a:prstGeom>
        </p:spPr>
      </p:pic>
      <p:sp>
        <p:nvSpPr>
          <p:cNvPr id="3" name="Rectangle 2">
            <a:extLst>
              <a:ext uri="{FF2B5EF4-FFF2-40B4-BE49-F238E27FC236}">
                <a16:creationId xmlns:a16="http://schemas.microsoft.com/office/drawing/2014/main" id="{5F754115-12C8-843C-CE71-AB8AA85BD726}"/>
              </a:ext>
            </a:extLst>
          </p:cNvPr>
          <p:cNvSpPr/>
          <p:nvPr/>
        </p:nvSpPr>
        <p:spPr>
          <a:xfrm>
            <a:off x="12700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677B6-7F7A-0C41-EF8E-C85F84B571BD}"/>
              </a:ext>
            </a:extLst>
          </p:cNvPr>
          <p:cNvSpPr>
            <a:spLocks noGrp="1"/>
          </p:cNvSpPr>
          <p:nvPr>
            <p:ph type="title"/>
          </p:nvPr>
        </p:nvSpPr>
        <p:spPr>
          <a:xfrm>
            <a:off x="1259583" y="2722880"/>
            <a:ext cx="6624835" cy="1487171"/>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Infection Prevention and Control</a:t>
            </a:r>
          </a:p>
        </p:txBody>
      </p:sp>
      <p:pic>
        <p:nvPicPr>
          <p:cNvPr id="4" name="Picture 3" descr="Text&#10;&#10;AI-generated content may be incorrect.">
            <a:extLst>
              <a:ext uri="{FF2B5EF4-FFF2-40B4-BE49-F238E27FC236}">
                <a16:creationId xmlns:a16="http://schemas.microsoft.com/office/drawing/2014/main" id="{20E57899-37B2-D10A-FF5B-93AAAC616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2707" y="5678713"/>
            <a:ext cx="2994666" cy="1069523"/>
          </a:xfrm>
          <a:prstGeom prst="rect">
            <a:avLst/>
          </a:prstGeom>
        </p:spPr>
      </p:pic>
      <p:sp>
        <p:nvSpPr>
          <p:cNvPr id="5" name="Title 1">
            <a:extLst>
              <a:ext uri="{FF2B5EF4-FFF2-40B4-BE49-F238E27FC236}">
                <a16:creationId xmlns:a16="http://schemas.microsoft.com/office/drawing/2014/main" id="{145E7CDE-4893-022D-408C-C79A4451BFFB}"/>
              </a:ext>
            </a:extLst>
          </p:cNvPr>
          <p:cNvSpPr txBox="1">
            <a:spLocks/>
          </p:cNvSpPr>
          <p:nvPr/>
        </p:nvSpPr>
        <p:spPr>
          <a:xfrm>
            <a:off x="2081411" y="4149091"/>
            <a:ext cx="5082777" cy="59951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 Prevention Education</a:t>
            </a:r>
          </a:p>
        </p:txBody>
      </p:sp>
    </p:spTree>
    <p:extLst>
      <p:ext uri="{BB962C8B-B14F-4D97-AF65-F5344CB8AC3E}">
        <p14:creationId xmlns:p14="http://schemas.microsoft.com/office/powerpoint/2010/main" val="36049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CBFC-C211-5D50-2D03-51AAAA9188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4C3A26-6C35-7A19-4547-C672441FDF17}"/>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10</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53DAEABD-EF00-5B6A-7FC3-49EBEE3B3036}"/>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a:t>
            </a:r>
          </a:p>
        </p:txBody>
      </p:sp>
      <p:grpSp>
        <p:nvGrpSpPr>
          <p:cNvPr id="6" name="Group 5">
            <a:extLst>
              <a:ext uri="{FF2B5EF4-FFF2-40B4-BE49-F238E27FC236}">
                <a16:creationId xmlns:a16="http://schemas.microsoft.com/office/drawing/2014/main" id="{D798D3D6-F649-5EF4-4FE8-EA0196BF39B3}"/>
              </a:ext>
            </a:extLst>
          </p:cNvPr>
          <p:cNvGrpSpPr/>
          <p:nvPr/>
        </p:nvGrpSpPr>
        <p:grpSpPr>
          <a:xfrm>
            <a:off x="8053778" y="74142"/>
            <a:ext cx="1046713" cy="876729"/>
            <a:chOff x="8046052" y="136525"/>
            <a:chExt cx="1046713" cy="876729"/>
          </a:xfrm>
        </p:grpSpPr>
        <p:sp>
          <p:nvSpPr>
            <p:cNvPr id="7" name="Rectangle: Rounded Corners 6">
              <a:extLst>
                <a:ext uri="{FF2B5EF4-FFF2-40B4-BE49-F238E27FC236}">
                  <a16:creationId xmlns:a16="http://schemas.microsoft.com/office/drawing/2014/main" id="{31EF60D9-BF7D-EAB2-22FD-8B2D6C843DD4}"/>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0913CB-C68E-6C02-AEBA-84A7EF6F79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9" name="Content Placeholder 7">
            <a:extLst>
              <a:ext uri="{FF2B5EF4-FFF2-40B4-BE49-F238E27FC236}">
                <a16:creationId xmlns:a16="http://schemas.microsoft.com/office/drawing/2014/main" id="{933F462C-3FCC-527C-448D-81DD777373ED}"/>
              </a:ext>
            </a:extLst>
          </p:cNvPr>
          <p:cNvSpPr txBox="1">
            <a:spLocks/>
          </p:cNvSpPr>
          <p:nvPr/>
        </p:nvSpPr>
        <p:spPr>
          <a:xfrm>
            <a:off x="369818" y="2716763"/>
            <a:ext cx="4775666" cy="1779601"/>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1770" indent="-191770" algn="l">
              <a:spcBef>
                <a:spcPts val="1200"/>
              </a:spcBef>
              <a:spcAft>
                <a:spcPts val="1200"/>
              </a:spcAft>
              <a:buFont typeface="Arial" panose="020B0604020202020204" pitchFamily="34" charset="0"/>
              <a:buChar char="•"/>
            </a:pPr>
            <a:r>
              <a:rPr lang="en-US" sz="2400" b="0" dirty="0">
                <a:latin typeface="Nunito"/>
                <a:cs typeface="Arial"/>
              </a:rPr>
              <a:t>Alcohol based hand sanitizer (gel or foam)</a:t>
            </a:r>
          </a:p>
          <a:p>
            <a:pPr marL="191770" indent="-191770" algn="l">
              <a:spcBef>
                <a:spcPts val="1200"/>
              </a:spcBef>
              <a:spcAft>
                <a:spcPts val="1200"/>
              </a:spcAft>
              <a:buFont typeface="Arial" panose="020B0604020202020204" pitchFamily="34" charset="0"/>
              <a:buChar char="•"/>
            </a:pPr>
            <a:r>
              <a:rPr lang="en-US" sz="2400" b="0" dirty="0">
                <a:latin typeface="Nunito"/>
                <a:cs typeface="Arial"/>
              </a:rPr>
              <a:t>Handwashing with soap</a:t>
            </a:r>
            <a:r>
              <a:rPr lang="en-US" sz="2400" b="0">
                <a:latin typeface="Nunito"/>
                <a:cs typeface="Arial"/>
              </a:rPr>
              <a:t> and water</a:t>
            </a:r>
            <a:endParaRPr lang="en-US" sz="2400" b="0" dirty="0">
              <a:latin typeface="Nunito"/>
            </a:endParaRPr>
          </a:p>
        </p:txBody>
      </p:sp>
      <p:sp>
        <p:nvSpPr>
          <p:cNvPr id="12" name="Content Placeholder 7">
            <a:extLst>
              <a:ext uri="{FF2B5EF4-FFF2-40B4-BE49-F238E27FC236}">
                <a16:creationId xmlns:a16="http://schemas.microsoft.com/office/drawing/2014/main" id="{FB9556C1-7248-9560-2213-25A22D966C72}"/>
              </a:ext>
            </a:extLst>
          </p:cNvPr>
          <p:cNvSpPr txBox="1">
            <a:spLocks/>
          </p:cNvSpPr>
          <p:nvPr/>
        </p:nvSpPr>
        <p:spPr>
          <a:xfrm>
            <a:off x="369818" y="5390730"/>
            <a:ext cx="8574413" cy="933925"/>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Bef>
                <a:spcPts val="0"/>
              </a:spcBef>
              <a:spcAft>
                <a:spcPts val="1200"/>
              </a:spcAft>
            </a:pPr>
            <a:r>
              <a:rPr lang="en-US" sz="2400" b="0" dirty="0">
                <a:latin typeface="Nunito"/>
              </a:rPr>
              <a:t>Reduces spread to patients, Reduces spread of resistant germs, Reduces risk to you!</a:t>
            </a:r>
          </a:p>
        </p:txBody>
      </p:sp>
      <p:pic>
        <p:nvPicPr>
          <p:cNvPr id="14" name="Picture 13">
            <a:extLst>
              <a:ext uri="{FF2B5EF4-FFF2-40B4-BE49-F238E27FC236}">
                <a16:creationId xmlns:a16="http://schemas.microsoft.com/office/drawing/2014/main" id="{009015C5-8F7D-C431-505E-BC9AE3E213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1267" y="2462680"/>
            <a:ext cx="3431650" cy="2287766"/>
          </a:xfrm>
          <a:prstGeom prst="flowChartAlternateProcess">
            <a:avLst/>
          </a:prstGeom>
        </p:spPr>
      </p:pic>
    </p:spTree>
    <p:extLst>
      <p:ext uri="{BB962C8B-B14F-4D97-AF65-F5344CB8AC3E}">
        <p14:creationId xmlns:p14="http://schemas.microsoft.com/office/powerpoint/2010/main" val="1030893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021C-3376-97C1-755D-33568DBCEE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A486E3-1FDB-071B-3EDA-5571428E700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11</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FD5EB5FA-22B8-2210-F022-521729B1F077}"/>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 – When to clean your hands</a:t>
            </a:r>
          </a:p>
        </p:txBody>
      </p:sp>
      <p:pic>
        <p:nvPicPr>
          <p:cNvPr id="5" name="Picture 4">
            <a:extLst>
              <a:ext uri="{FF2B5EF4-FFF2-40B4-BE49-F238E27FC236}">
                <a16:creationId xmlns:a16="http://schemas.microsoft.com/office/drawing/2014/main" id="{3D7D65EF-82FE-D01E-5895-DC17A0C3C7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2747839"/>
            <a:ext cx="3431650" cy="2287766"/>
          </a:xfrm>
          <a:prstGeom prst="flowChartAlternateProcess">
            <a:avLst/>
          </a:prstGeom>
        </p:spPr>
      </p:pic>
      <p:grpSp>
        <p:nvGrpSpPr>
          <p:cNvPr id="6" name="Group 5">
            <a:extLst>
              <a:ext uri="{FF2B5EF4-FFF2-40B4-BE49-F238E27FC236}">
                <a16:creationId xmlns:a16="http://schemas.microsoft.com/office/drawing/2014/main" id="{C3A0EAF9-76E9-9DA6-80B1-1E1DC309BFA4}"/>
              </a:ext>
            </a:extLst>
          </p:cNvPr>
          <p:cNvGrpSpPr/>
          <p:nvPr/>
        </p:nvGrpSpPr>
        <p:grpSpPr>
          <a:xfrm>
            <a:off x="8053778" y="74142"/>
            <a:ext cx="1046713" cy="876729"/>
            <a:chOff x="8046052" y="136525"/>
            <a:chExt cx="1046713" cy="876729"/>
          </a:xfrm>
        </p:grpSpPr>
        <p:sp>
          <p:nvSpPr>
            <p:cNvPr id="7" name="Rectangle: Rounded Corners 6">
              <a:extLst>
                <a:ext uri="{FF2B5EF4-FFF2-40B4-BE49-F238E27FC236}">
                  <a16:creationId xmlns:a16="http://schemas.microsoft.com/office/drawing/2014/main" id="{9F386679-C1CE-AE38-AD64-1E6228C40921}"/>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DD44AD7-959A-263C-E5A2-1AD9398910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9" name="Content Placeholder 7">
            <a:extLst>
              <a:ext uri="{FF2B5EF4-FFF2-40B4-BE49-F238E27FC236}">
                <a16:creationId xmlns:a16="http://schemas.microsoft.com/office/drawing/2014/main" id="{B1C31875-1125-64F2-9784-CC26023A17E3}"/>
              </a:ext>
            </a:extLst>
          </p:cNvPr>
          <p:cNvSpPr txBox="1">
            <a:spLocks/>
          </p:cNvSpPr>
          <p:nvPr/>
        </p:nvSpPr>
        <p:spPr>
          <a:xfrm>
            <a:off x="302150" y="2136260"/>
            <a:ext cx="5108050" cy="2585480"/>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spcAft>
                <a:spcPts val="1200"/>
              </a:spcAft>
              <a:buFont typeface="Arial" panose="020B0604020202020204" pitchFamily="34" charset="0"/>
              <a:buChar char="•"/>
            </a:pPr>
            <a:r>
              <a:rPr lang="en-US" sz="2000" b="0" dirty="0">
                <a:latin typeface="Nunito"/>
              </a:rPr>
              <a:t>Immediately before touching a patient</a:t>
            </a:r>
          </a:p>
          <a:p>
            <a:pPr marL="192024" indent="-192024" algn="l">
              <a:spcBef>
                <a:spcPts val="0"/>
              </a:spcBef>
              <a:spcAft>
                <a:spcPts val="1200"/>
              </a:spcAft>
              <a:buFont typeface="Arial" panose="020B0604020202020204" pitchFamily="34" charset="0"/>
              <a:buChar char="•"/>
            </a:pPr>
            <a:r>
              <a:rPr lang="en-US" sz="2000" b="0" dirty="0">
                <a:latin typeface="Nunito"/>
              </a:rPr>
              <a:t>Before performing an aseptic task such as dressing a wound or inserting a catheter </a:t>
            </a:r>
          </a:p>
          <a:p>
            <a:pPr marL="192024" indent="-192024" algn="l">
              <a:spcBef>
                <a:spcPts val="0"/>
              </a:spcBef>
              <a:spcAft>
                <a:spcPts val="1200"/>
              </a:spcAft>
              <a:buFont typeface="Arial" panose="020B0604020202020204" pitchFamily="34" charset="0"/>
              <a:buChar char="•"/>
            </a:pPr>
            <a:r>
              <a:rPr lang="en-US" sz="2000" b="0" dirty="0">
                <a:latin typeface="Nunito"/>
              </a:rPr>
              <a:t>Before moving from work on a soiled body site to a clean body site </a:t>
            </a:r>
          </a:p>
          <a:p>
            <a:pPr marL="192024" indent="-192024" algn="l">
              <a:spcBef>
                <a:spcPts val="0"/>
              </a:spcBef>
              <a:spcAft>
                <a:spcPts val="1200"/>
              </a:spcAft>
              <a:buFont typeface="Arial" panose="020B0604020202020204" pitchFamily="34" charset="0"/>
              <a:buChar char="•"/>
            </a:pPr>
            <a:r>
              <a:rPr lang="en-US" sz="2000" b="0" dirty="0">
                <a:latin typeface="Nunito"/>
              </a:rPr>
              <a:t>After touching a patient or patient's surroundings</a:t>
            </a:r>
          </a:p>
          <a:p>
            <a:pPr marL="192024" indent="-192024" algn="l">
              <a:spcBef>
                <a:spcPts val="0"/>
              </a:spcBef>
              <a:spcAft>
                <a:spcPts val="1200"/>
              </a:spcAft>
              <a:buFont typeface="Arial" panose="020B0604020202020204" pitchFamily="34" charset="0"/>
              <a:buChar char="•"/>
            </a:pPr>
            <a:r>
              <a:rPr lang="en-US" sz="2000" b="0" dirty="0">
                <a:latin typeface="Nunito"/>
              </a:rPr>
              <a:t>After contact with blood, body fluids, or contaminated surfaces</a:t>
            </a:r>
          </a:p>
          <a:p>
            <a:pPr marL="192024" indent="-192024" algn="l">
              <a:spcBef>
                <a:spcPts val="0"/>
              </a:spcBef>
              <a:spcAft>
                <a:spcPts val="1200"/>
              </a:spcAft>
              <a:buFont typeface="Arial" panose="020B0604020202020204" pitchFamily="34" charset="0"/>
              <a:buChar char="•"/>
            </a:pPr>
            <a:r>
              <a:rPr lang="en-US" sz="2000" b="0" dirty="0">
                <a:latin typeface="Nunito"/>
              </a:rPr>
              <a:t>Immediately after glove removal</a:t>
            </a:r>
          </a:p>
        </p:txBody>
      </p:sp>
    </p:spTree>
    <p:extLst>
      <p:ext uri="{BB962C8B-B14F-4D97-AF65-F5344CB8AC3E}">
        <p14:creationId xmlns:p14="http://schemas.microsoft.com/office/powerpoint/2010/main" val="2312079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D1B6F-2F74-7AF0-7707-DBC6E9CC50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E59326-578E-E3FB-BF21-89CAE669BB1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12</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2D54D4E9-C2AD-9CE2-F437-37E8758E6A6A}"/>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 – How to clean your hands</a:t>
            </a:r>
          </a:p>
        </p:txBody>
      </p:sp>
      <p:grpSp>
        <p:nvGrpSpPr>
          <p:cNvPr id="6" name="Group 5">
            <a:extLst>
              <a:ext uri="{FF2B5EF4-FFF2-40B4-BE49-F238E27FC236}">
                <a16:creationId xmlns:a16="http://schemas.microsoft.com/office/drawing/2014/main" id="{BA5E579A-E48C-0F0D-1771-DF917B02080C}"/>
              </a:ext>
            </a:extLst>
          </p:cNvPr>
          <p:cNvGrpSpPr/>
          <p:nvPr/>
        </p:nvGrpSpPr>
        <p:grpSpPr>
          <a:xfrm>
            <a:off x="8053778" y="74142"/>
            <a:ext cx="1046713" cy="876729"/>
            <a:chOff x="8046052" y="136525"/>
            <a:chExt cx="1046713" cy="876729"/>
          </a:xfrm>
        </p:grpSpPr>
        <p:sp>
          <p:nvSpPr>
            <p:cNvPr id="7" name="Rectangle: Rounded Corners 6">
              <a:extLst>
                <a:ext uri="{FF2B5EF4-FFF2-40B4-BE49-F238E27FC236}">
                  <a16:creationId xmlns:a16="http://schemas.microsoft.com/office/drawing/2014/main" id="{32840403-D9BD-44DA-7B09-00312DD172AE}"/>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43AD42F-43D9-9C24-DDEF-5782A965B6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graphicFrame>
        <p:nvGraphicFramePr>
          <p:cNvPr id="3" name="Table 2">
            <a:extLst>
              <a:ext uri="{FF2B5EF4-FFF2-40B4-BE49-F238E27FC236}">
                <a16:creationId xmlns:a16="http://schemas.microsoft.com/office/drawing/2014/main" id="{3BDBFF69-89FE-4A22-9DDB-9F4F62CBEBCB}"/>
              </a:ext>
            </a:extLst>
          </p:cNvPr>
          <p:cNvGraphicFramePr>
            <a:graphicFrameLocks noGrp="1"/>
          </p:cNvGraphicFramePr>
          <p:nvPr>
            <p:extLst>
              <p:ext uri="{D42A27DB-BD31-4B8C-83A1-F6EECF244321}">
                <p14:modId xmlns:p14="http://schemas.microsoft.com/office/powerpoint/2010/main" val="1834437540"/>
              </p:ext>
            </p:extLst>
          </p:nvPr>
        </p:nvGraphicFramePr>
        <p:xfrm>
          <a:off x="712571" y="1871086"/>
          <a:ext cx="7742712" cy="4587493"/>
        </p:xfrm>
        <a:graphic>
          <a:graphicData uri="http://schemas.openxmlformats.org/drawingml/2006/table">
            <a:tbl>
              <a:tblPr firstRow="1" bandRow="1">
                <a:tableStyleId>{5C22544A-7EE6-4342-B048-85BDC9FD1C3A}</a:tableStyleId>
              </a:tblPr>
              <a:tblGrid>
                <a:gridCol w="3871356">
                  <a:extLst>
                    <a:ext uri="{9D8B030D-6E8A-4147-A177-3AD203B41FA5}">
                      <a16:colId xmlns:a16="http://schemas.microsoft.com/office/drawing/2014/main" val="1002631127"/>
                    </a:ext>
                  </a:extLst>
                </a:gridCol>
                <a:gridCol w="3871356">
                  <a:extLst>
                    <a:ext uri="{9D8B030D-6E8A-4147-A177-3AD203B41FA5}">
                      <a16:colId xmlns:a16="http://schemas.microsoft.com/office/drawing/2014/main" val="3672477866"/>
                    </a:ext>
                  </a:extLst>
                </a:gridCol>
              </a:tblGrid>
              <a:tr h="548637">
                <a:tc>
                  <a:txBody>
                    <a:bodyPr/>
                    <a:lstStyle/>
                    <a:p>
                      <a:pPr algn="ctr"/>
                      <a:r>
                        <a:rPr lang="en-US" sz="1600">
                          <a:solidFill>
                            <a:srgbClr val="003B70"/>
                          </a:solidFill>
                        </a:rPr>
                        <a:t>Alcohol-based hand sanitizer</a:t>
                      </a:r>
                    </a:p>
                  </a:txBody>
                  <a:tcPr anchor="ctr">
                    <a:solidFill>
                      <a:schemeClr val="accent4">
                        <a:lumMod val="40000"/>
                        <a:lumOff val="60000"/>
                      </a:schemeClr>
                    </a:solid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B70"/>
                          </a:solidFill>
                          <a:effectLst/>
                          <a:uLnTx/>
                          <a:uFillTx/>
                          <a:latin typeface="+mn-lt"/>
                          <a:ea typeface="+mn-ea"/>
                          <a:cs typeface="+mn-cs"/>
                        </a:rPr>
                        <a:t>Soap and Water</a:t>
                      </a:r>
                    </a:p>
                  </a:txBody>
                  <a:tcPr anchor="ctr">
                    <a:solidFill>
                      <a:schemeClr val="accent4">
                        <a:lumMod val="40000"/>
                        <a:lumOff val="60000"/>
                      </a:schemeClr>
                    </a:solidFill>
                  </a:tcPr>
                </a:tc>
                <a:extLst>
                  <a:ext uri="{0D108BD9-81ED-4DB2-BD59-A6C34878D82A}">
                    <a16:rowId xmlns:a16="http://schemas.microsoft.com/office/drawing/2014/main" val="1763390162"/>
                  </a:ext>
                </a:extLst>
              </a:tr>
              <a:tr h="4038856">
                <a:tc>
                  <a:txBody>
                    <a:bodyPr/>
                    <a:lstStyle/>
                    <a:p>
                      <a:endParaRPr lang="en-US" sz="500"/>
                    </a:p>
                    <a:p>
                      <a:pPr marL="457200" indent="-457200" algn="l">
                        <a:lnSpc>
                          <a:spcPct val="100000"/>
                        </a:lnSpc>
                        <a:spcBef>
                          <a:spcPts val="0"/>
                        </a:spcBef>
                        <a:spcAft>
                          <a:spcPts val="600"/>
                        </a:spcAft>
                        <a:buFont typeface="+mj-lt"/>
                        <a:buAutoNum type="arabicPeriod"/>
                      </a:pPr>
                      <a:r>
                        <a:rPr lang="en-US" sz="1600" b="0">
                          <a:latin typeface="Nunito"/>
                        </a:rPr>
                        <a:t>Put product on hands and rub hands together</a:t>
                      </a:r>
                    </a:p>
                    <a:p>
                      <a:pPr marL="457200" indent="-457200" algn="l">
                        <a:lnSpc>
                          <a:spcPct val="100000"/>
                        </a:lnSpc>
                        <a:spcBef>
                          <a:spcPts val="0"/>
                        </a:spcBef>
                        <a:spcAft>
                          <a:spcPts val="600"/>
                        </a:spcAft>
                        <a:buFont typeface="+mj-lt"/>
                        <a:buAutoNum type="arabicPeriod"/>
                      </a:pPr>
                      <a:r>
                        <a:rPr lang="en-US" sz="1600" b="0">
                          <a:latin typeface="Nunito"/>
                        </a:rPr>
                        <a:t>Cover all surfaces and rub until hands feel dry</a:t>
                      </a:r>
                    </a:p>
                    <a:p>
                      <a:pPr marL="889397" lvl="1" indent="-457200">
                        <a:lnSpc>
                          <a:spcPct val="100000"/>
                        </a:lnSpc>
                        <a:spcBef>
                          <a:spcPts val="0"/>
                        </a:spcBef>
                        <a:spcAft>
                          <a:spcPts val="600"/>
                        </a:spcAft>
                        <a:buFont typeface="+mj-lt"/>
                        <a:buAutoNum type="alphaLcPeriod"/>
                      </a:pPr>
                      <a:r>
                        <a:rPr lang="en-US" sz="1600" b="0">
                          <a:latin typeface="Nunito"/>
                        </a:rPr>
                        <a:t>This should take around 20 seconds</a:t>
                      </a:r>
                    </a:p>
                    <a:p>
                      <a:pPr marL="0" indent="0" algn="l">
                        <a:lnSpc>
                          <a:spcPct val="100000"/>
                        </a:lnSpc>
                        <a:spcBef>
                          <a:spcPts val="0"/>
                        </a:spcBef>
                        <a:spcAft>
                          <a:spcPts val="600"/>
                        </a:spcAft>
                        <a:buFont typeface="+mj-lt"/>
                        <a:buNone/>
                      </a:pPr>
                      <a:r>
                        <a:rPr lang="en-US" sz="1600" b="0">
                          <a:latin typeface="Nunito"/>
                        </a:rPr>
                        <a:t>Pay attention to the areas frequently missed:</a:t>
                      </a:r>
                    </a:p>
                    <a:p>
                      <a:pPr marL="889397" lvl="1" indent="-457200">
                        <a:lnSpc>
                          <a:spcPct val="100000"/>
                        </a:lnSpc>
                        <a:spcBef>
                          <a:spcPts val="0"/>
                        </a:spcBef>
                        <a:spcAft>
                          <a:spcPts val="600"/>
                        </a:spcAft>
                        <a:buFont typeface="+mj-lt"/>
                        <a:buAutoNum type="alphaLcPeriod"/>
                      </a:pPr>
                      <a:r>
                        <a:rPr lang="en-US" sz="1400" b="0">
                          <a:latin typeface="Nunito"/>
                        </a:rPr>
                        <a:t>Thumbs</a:t>
                      </a:r>
                    </a:p>
                    <a:p>
                      <a:pPr marL="889397" lvl="1" indent="-457200">
                        <a:lnSpc>
                          <a:spcPct val="100000"/>
                        </a:lnSpc>
                        <a:spcBef>
                          <a:spcPts val="0"/>
                        </a:spcBef>
                        <a:spcAft>
                          <a:spcPts val="600"/>
                        </a:spcAft>
                        <a:buFont typeface="+mj-lt"/>
                        <a:buAutoNum type="alphaLcPeriod"/>
                      </a:pPr>
                      <a:r>
                        <a:rPr lang="en-US" sz="1400" b="0">
                          <a:latin typeface="Nunito"/>
                        </a:rPr>
                        <a:t>Fingertips</a:t>
                      </a:r>
                    </a:p>
                    <a:p>
                      <a:pPr marL="889397" lvl="1" indent="-457200">
                        <a:lnSpc>
                          <a:spcPct val="100000"/>
                        </a:lnSpc>
                        <a:spcBef>
                          <a:spcPts val="0"/>
                        </a:spcBef>
                        <a:spcAft>
                          <a:spcPts val="600"/>
                        </a:spcAft>
                        <a:buFont typeface="+mj-lt"/>
                        <a:buAutoNum type="alphaLcPeriod"/>
                      </a:pPr>
                      <a:r>
                        <a:rPr lang="en-US" sz="1400" b="0">
                          <a:latin typeface="Nunito"/>
                        </a:rPr>
                        <a:t>Between fingers </a:t>
                      </a:r>
                    </a:p>
                    <a:p>
                      <a:endParaRPr lang="en-US"/>
                    </a:p>
                  </a:txBody>
                  <a:tcPr>
                    <a:solidFill>
                      <a:schemeClr val="accent4">
                        <a:lumMod val="20000"/>
                        <a:lumOff val="80000"/>
                      </a:schemeClr>
                    </a:solidFill>
                  </a:tcPr>
                </a:tc>
                <a:tc>
                  <a:txBody>
                    <a:bodyPr/>
                    <a:lstStyle/>
                    <a:p>
                      <a:pPr marL="0" marR="0" lvl="0" indent="0" algn="l" defTabSz="514350" rtl="0" eaLnBrk="1" fontAlgn="auto" latinLnBrk="0" hangingPunct="1">
                        <a:lnSpc>
                          <a:spcPct val="100000"/>
                        </a:lnSpc>
                        <a:spcBef>
                          <a:spcPts val="0"/>
                        </a:spcBef>
                        <a:spcAft>
                          <a:spcPts val="600"/>
                        </a:spcAft>
                        <a:buClrTx/>
                        <a:buSzTx/>
                        <a:buFont typeface="+mj-lt"/>
                        <a:buNone/>
                        <a:tabLst/>
                        <a:defRPr/>
                      </a:pPr>
                      <a:endParaRPr kumimoji="0" lang="en-US" sz="500" b="0" i="0" u="none" strike="noStrike" kern="1200" cap="none" spc="0" normalizeH="0" baseline="0" noProof="0">
                        <a:ln>
                          <a:noFill/>
                        </a:ln>
                        <a:solidFill>
                          <a:prstClr val="black"/>
                        </a:solidFill>
                        <a:effectLst/>
                        <a:uLnTx/>
                        <a:uFillTx/>
                        <a:latin typeface="Nunito"/>
                        <a:ea typeface="+mn-ea"/>
                        <a:cs typeface="+mn-cs"/>
                      </a:endParaRP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Nunito"/>
                          <a:ea typeface="+mn-ea"/>
                          <a:cs typeface="+mn-cs"/>
                        </a:rPr>
                        <a:t>Wet hands with water</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Nunito"/>
                          <a:ea typeface="+mn-ea"/>
                          <a:cs typeface="+mn-cs"/>
                        </a:rPr>
                        <a:t>Apply soap</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Nunito"/>
                          <a:ea typeface="+mn-ea"/>
                          <a:cs typeface="+mn-cs"/>
                        </a:rPr>
                        <a:t>Rub hands together to cover all surfaces of the hands and fingers for at least 15 seconds</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Nunito"/>
                          <a:ea typeface="+mn-ea"/>
                          <a:cs typeface="+mn-cs"/>
                        </a:rPr>
                        <a:t>Rinse hands with water</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Nunito"/>
                          <a:ea typeface="+mn-ea"/>
                          <a:cs typeface="+mn-cs"/>
                        </a:rPr>
                        <a:t>Dry hands completely using a clean, single-use towel</a:t>
                      </a:r>
                      <a:endParaRPr lang="en-US"/>
                    </a:p>
                  </a:txBody>
                  <a:tcPr>
                    <a:solidFill>
                      <a:schemeClr val="accent4">
                        <a:lumMod val="20000"/>
                        <a:lumOff val="80000"/>
                      </a:schemeClr>
                    </a:solidFill>
                  </a:tcPr>
                </a:tc>
                <a:extLst>
                  <a:ext uri="{0D108BD9-81ED-4DB2-BD59-A6C34878D82A}">
                    <a16:rowId xmlns:a16="http://schemas.microsoft.com/office/drawing/2014/main" val="241308601"/>
                  </a:ext>
                </a:extLst>
              </a:tr>
            </a:tbl>
          </a:graphicData>
        </a:graphic>
      </p:graphicFrame>
      <p:sp>
        <p:nvSpPr>
          <p:cNvPr id="10" name="Slide Number Placeholder 3">
            <a:extLst>
              <a:ext uri="{FF2B5EF4-FFF2-40B4-BE49-F238E27FC236}">
                <a16:creationId xmlns:a16="http://schemas.microsoft.com/office/drawing/2014/main" id="{E869FDCF-F476-3DD1-02D4-DDFFDEA0960A}"/>
              </a:ext>
            </a:extLst>
          </p:cNvPr>
          <p:cNvSpPr txBox="1">
            <a:spLocks/>
          </p:cNvSpPr>
          <p:nvPr/>
        </p:nvSpPr>
        <p:spPr>
          <a:xfrm>
            <a:off x="7416678" y="6633845"/>
            <a:ext cx="1098672" cy="87630"/>
          </a:xfrm>
          <a:prstGeom prst="rect">
            <a:avLst/>
          </a:prstGeom>
        </p:spPr>
        <p:txBody>
          <a:bodyPr vert="horz" lIns="91440" tIns="45720" rIns="91440" bIns="45720" rtlCol="0" anchor="ctr">
            <a:normAutofit fontScale="25000" lnSpcReduction="20000"/>
          </a:bodyPr>
          <a:lstStyle>
            <a:defPPr>
              <a:defRPr lang="en-US"/>
            </a:defPPr>
            <a:lvl1pPr marL="0" algn="r" defTabSz="914400" rtl="0" eaLnBrk="1" latinLnBrk="0" hangingPunct="1">
              <a:defRPr sz="675"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12</a:t>
            </a:fld>
            <a:endParaRPr lang="en-US" sz="1200">
              <a:solidFill>
                <a:schemeClr val="tx1">
                  <a:tint val="75000"/>
                </a:schemeClr>
              </a:solidFill>
              <a:latin typeface="+mn-lt"/>
              <a:ea typeface="+mn-ea"/>
              <a:cs typeface="+mn-cs"/>
            </a:endParaRPr>
          </a:p>
        </p:txBody>
      </p:sp>
      <p:pic>
        <p:nvPicPr>
          <p:cNvPr id="11" name="Picture 10">
            <a:extLst>
              <a:ext uri="{FF2B5EF4-FFF2-40B4-BE49-F238E27FC236}">
                <a16:creationId xmlns:a16="http://schemas.microsoft.com/office/drawing/2014/main" id="{00E8AD0E-CB42-7E45-85B4-A9E30D3591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4956" y="5273964"/>
            <a:ext cx="1627662" cy="1220747"/>
          </a:xfrm>
          <a:prstGeom prst="rect">
            <a:avLst/>
          </a:prstGeom>
        </p:spPr>
      </p:pic>
      <p:pic>
        <p:nvPicPr>
          <p:cNvPr id="12" name="Picture 11">
            <a:extLst>
              <a:ext uri="{FF2B5EF4-FFF2-40B4-BE49-F238E27FC236}">
                <a16:creationId xmlns:a16="http://schemas.microsoft.com/office/drawing/2014/main" id="{7ACC1164-5B8D-55D2-0D49-D043C40812DA}"/>
              </a:ext>
            </a:extLst>
          </p:cNvPr>
          <p:cNvPicPr>
            <a:picLocks noChangeAspect="1"/>
          </p:cNvPicPr>
          <p:nvPr/>
        </p:nvPicPr>
        <p:blipFill>
          <a:blip r:embed="rId5" cstate="print">
            <a:extLst>
              <a:ext uri="{28A0092B-C50C-407E-A947-70E740481C1C}">
                <a14:useLocalDpi xmlns:a14="http://schemas.microsoft.com/office/drawing/2010/main" val="0"/>
              </a:ext>
            </a:extLst>
          </a:blip>
          <a:srcRect l="5598" t="65721" r="69093" b="7951"/>
          <a:stretch>
            <a:fillRect/>
          </a:stretch>
        </p:blipFill>
        <p:spPr>
          <a:xfrm>
            <a:off x="1163793" y="5486184"/>
            <a:ext cx="1098672" cy="893073"/>
          </a:xfrm>
          <a:prstGeom prst="rect">
            <a:avLst/>
          </a:prstGeom>
        </p:spPr>
      </p:pic>
      <p:sp>
        <p:nvSpPr>
          <p:cNvPr id="13" name="Title 1">
            <a:extLst>
              <a:ext uri="{FF2B5EF4-FFF2-40B4-BE49-F238E27FC236}">
                <a16:creationId xmlns:a16="http://schemas.microsoft.com/office/drawing/2014/main" id="{CA73F0B6-7F9D-92F6-7E89-C147B9308547}"/>
              </a:ext>
            </a:extLst>
          </p:cNvPr>
          <p:cNvSpPr txBox="1">
            <a:spLocks/>
          </p:cNvSpPr>
          <p:nvPr/>
        </p:nvSpPr>
        <p:spPr>
          <a:xfrm>
            <a:off x="2209015" y="5688536"/>
            <a:ext cx="785263" cy="131674"/>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dirty="0">
                <a:solidFill>
                  <a:schemeClr val="tx1"/>
                </a:solidFill>
                <a:latin typeface="Poppins" panose="00000500000000000000" pitchFamily="2" charset="0"/>
                <a:cs typeface="Poppins" panose="00000500000000000000" pitchFamily="2" charset="0"/>
              </a:rPr>
              <a:t>20 sec</a:t>
            </a:r>
          </a:p>
        </p:txBody>
      </p:sp>
      <p:pic>
        <p:nvPicPr>
          <p:cNvPr id="15" name="Picture 14">
            <a:extLst>
              <a:ext uri="{FF2B5EF4-FFF2-40B4-BE49-F238E27FC236}">
                <a16:creationId xmlns:a16="http://schemas.microsoft.com/office/drawing/2014/main" id="{3EFB3314-8935-ED87-0B94-15B2DAC9BB86}"/>
              </a:ext>
            </a:extLst>
          </p:cNvPr>
          <p:cNvPicPr>
            <a:picLocks noChangeAspect="1"/>
          </p:cNvPicPr>
          <p:nvPr/>
        </p:nvPicPr>
        <p:blipFill>
          <a:blip r:embed="rId6" cstate="print">
            <a:extLst>
              <a:ext uri="{28A0092B-C50C-407E-A947-70E740481C1C}">
                <a14:useLocalDpi xmlns:a14="http://schemas.microsoft.com/office/drawing/2010/main" val="0"/>
              </a:ext>
            </a:extLst>
          </a:blip>
          <a:srcRect l="31927" t="12437" r="52435" b="67749"/>
          <a:stretch>
            <a:fillRect/>
          </a:stretch>
        </p:blipFill>
        <p:spPr>
          <a:xfrm>
            <a:off x="6073401" y="5010187"/>
            <a:ext cx="880974" cy="744186"/>
          </a:xfrm>
          <a:prstGeom prst="rect">
            <a:avLst/>
          </a:prstGeom>
        </p:spPr>
      </p:pic>
      <p:pic>
        <p:nvPicPr>
          <p:cNvPr id="17" name="Picture 16">
            <a:extLst>
              <a:ext uri="{FF2B5EF4-FFF2-40B4-BE49-F238E27FC236}">
                <a16:creationId xmlns:a16="http://schemas.microsoft.com/office/drawing/2014/main" id="{E345956E-9B1F-CDAA-E6D0-FF5988502D8B}"/>
              </a:ext>
            </a:extLst>
          </p:cNvPr>
          <p:cNvPicPr>
            <a:picLocks noChangeAspect="1"/>
          </p:cNvPicPr>
          <p:nvPr/>
        </p:nvPicPr>
        <p:blipFill>
          <a:blip r:embed="rId7" cstate="print">
            <a:extLst>
              <a:ext uri="{28A0092B-C50C-407E-A947-70E740481C1C}">
                <a14:useLocalDpi xmlns:a14="http://schemas.microsoft.com/office/drawing/2010/main" val="0"/>
              </a:ext>
            </a:extLst>
          </a:blip>
          <a:srcRect l="11045" t="12529" r="73317" b="66869"/>
          <a:stretch>
            <a:fillRect/>
          </a:stretch>
        </p:blipFill>
        <p:spPr>
          <a:xfrm>
            <a:off x="4875110" y="4999822"/>
            <a:ext cx="859109" cy="754551"/>
          </a:xfrm>
          <a:prstGeom prst="rect">
            <a:avLst/>
          </a:prstGeom>
        </p:spPr>
      </p:pic>
      <p:pic>
        <p:nvPicPr>
          <p:cNvPr id="19" name="Picture 18">
            <a:extLst>
              <a:ext uri="{FF2B5EF4-FFF2-40B4-BE49-F238E27FC236}">
                <a16:creationId xmlns:a16="http://schemas.microsoft.com/office/drawing/2014/main" id="{DAEF0CDF-911A-BCBF-839B-A0333F504B14}"/>
              </a:ext>
            </a:extLst>
          </p:cNvPr>
          <p:cNvPicPr>
            <a:picLocks noChangeAspect="1"/>
          </p:cNvPicPr>
          <p:nvPr/>
        </p:nvPicPr>
        <p:blipFill>
          <a:blip r:embed="rId7" cstate="print">
            <a:extLst>
              <a:ext uri="{28A0092B-C50C-407E-A947-70E740481C1C}">
                <a14:useLocalDpi xmlns:a14="http://schemas.microsoft.com/office/drawing/2010/main" val="0"/>
              </a:ext>
            </a:extLst>
          </a:blip>
          <a:srcRect l="72899" t="11191" r="11463" b="67165"/>
          <a:stretch>
            <a:fillRect/>
          </a:stretch>
        </p:blipFill>
        <p:spPr>
          <a:xfrm>
            <a:off x="7284341" y="5002931"/>
            <a:ext cx="859109" cy="792757"/>
          </a:xfrm>
          <a:prstGeom prst="rect">
            <a:avLst/>
          </a:prstGeom>
        </p:spPr>
      </p:pic>
      <p:pic>
        <p:nvPicPr>
          <p:cNvPr id="21" name="Picture 20">
            <a:extLst>
              <a:ext uri="{FF2B5EF4-FFF2-40B4-BE49-F238E27FC236}">
                <a16:creationId xmlns:a16="http://schemas.microsoft.com/office/drawing/2014/main" id="{B366516F-B6DD-9201-2688-53479CA0C35A}"/>
              </a:ext>
            </a:extLst>
          </p:cNvPr>
          <p:cNvPicPr>
            <a:picLocks noChangeAspect="1"/>
          </p:cNvPicPr>
          <p:nvPr/>
        </p:nvPicPr>
        <p:blipFill>
          <a:blip r:embed="rId7" cstate="print">
            <a:extLst>
              <a:ext uri="{28A0092B-C50C-407E-A947-70E740481C1C}">
                <a14:useLocalDpi xmlns:a14="http://schemas.microsoft.com/office/drawing/2010/main" val="0"/>
              </a:ext>
            </a:extLst>
          </a:blip>
          <a:srcRect l="41756" t="67111" r="42606" b="11245"/>
          <a:stretch>
            <a:fillRect/>
          </a:stretch>
        </p:blipFill>
        <p:spPr>
          <a:xfrm>
            <a:off x="5437162" y="5665822"/>
            <a:ext cx="859109" cy="792757"/>
          </a:xfrm>
          <a:prstGeom prst="rect">
            <a:avLst/>
          </a:prstGeom>
        </p:spPr>
      </p:pic>
      <p:pic>
        <p:nvPicPr>
          <p:cNvPr id="23" name="Picture 22">
            <a:extLst>
              <a:ext uri="{FF2B5EF4-FFF2-40B4-BE49-F238E27FC236}">
                <a16:creationId xmlns:a16="http://schemas.microsoft.com/office/drawing/2014/main" id="{6FDE8AC3-F443-309D-D27C-B1263F350DA2}"/>
              </a:ext>
            </a:extLst>
          </p:cNvPr>
          <p:cNvPicPr>
            <a:picLocks noChangeAspect="1"/>
          </p:cNvPicPr>
          <p:nvPr/>
        </p:nvPicPr>
        <p:blipFill>
          <a:blip r:embed="rId7" cstate="print">
            <a:extLst>
              <a:ext uri="{28A0092B-C50C-407E-A947-70E740481C1C}">
                <a14:useLocalDpi xmlns:a14="http://schemas.microsoft.com/office/drawing/2010/main" val="0"/>
              </a:ext>
            </a:extLst>
          </a:blip>
          <a:srcRect l="63426" t="66379" r="20936" b="11977"/>
          <a:stretch>
            <a:fillRect/>
          </a:stretch>
        </p:blipFill>
        <p:spPr>
          <a:xfrm>
            <a:off x="6635453" y="5595890"/>
            <a:ext cx="859109" cy="792757"/>
          </a:xfrm>
          <a:prstGeom prst="rect">
            <a:avLst/>
          </a:prstGeom>
        </p:spPr>
      </p:pic>
      <p:sp>
        <p:nvSpPr>
          <p:cNvPr id="25" name="Title 1">
            <a:extLst>
              <a:ext uri="{FF2B5EF4-FFF2-40B4-BE49-F238E27FC236}">
                <a16:creationId xmlns:a16="http://schemas.microsoft.com/office/drawing/2014/main" id="{ECA3B438-F48B-2E59-87DB-21B12EDFB8E7}"/>
              </a:ext>
            </a:extLst>
          </p:cNvPr>
          <p:cNvSpPr txBox="1">
            <a:spLocks/>
          </p:cNvSpPr>
          <p:nvPr/>
        </p:nvSpPr>
        <p:spPr>
          <a:xfrm>
            <a:off x="7494562" y="5622699"/>
            <a:ext cx="785263" cy="131674"/>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000">
                <a:solidFill>
                  <a:schemeClr val="tx1"/>
                </a:solidFill>
                <a:latin typeface="Poppins"/>
                <a:cs typeface="Poppins"/>
              </a:rPr>
              <a:t>15 sec</a:t>
            </a:r>
          </a:p>
        </p:txBody>
      </p:sp>
    </p:spTree>
    <p:extLst>
      <p:ext uri="{BB962C8B-B14F-4D97-AF65-F5344CB8AC3E}">
        <p14:creationId xmlns:p14="http://schemas.microsoft.com/office/powerpoint/2010/main" val="1937713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0222B-B704-6D1F-1F5B-5BA14C091F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5C5E61-0D16-0F7B-2BB6-00CA2B13CBDE}"/>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13</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966A1F8D-7B24-FCCD-B52B-1CF2C26A79B2}"/>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Hand Hygiene – When to use</a:t>
            </a:r>
            <a:r>
              <a:rPr lang="en-US" sz="2800" b="0">
                <a:latin typeface="Poppins" panose="00000500000000000000" pitchFamily="2" charset="0"/>
                <a:cs typeface="Poppins" panose="00000500000000000000" pitchFamily="2" charset="0"/>
              </a:rPr>
              <a:t> soap and water</a:t>
            </a:r>
            <a:endParaRPr lang="en-US" sz="2800" b="0" dirty="0">
              <a:latin typeface="Poppins" panose="00000500000000000000" pitchFamily="2" charset="0"/>
              <a:cs typeface="Poppins" panose="00000500000000000000" pitchFamily="2" charset="0"/>
            </a:endParaRPr>
          </a:p>
        </p:txBody>
      </p:sp>
      <p:grpSp>
        <p:nvGrpSpPr>
          <p:cNvPr id="6" name="Group 5">
            <a:extLst>
              <a:ext uri="{FF2B5EF4-FFF2-40B4-BE49-F238E27FC236}">
                <a16:creationId xmlns:a16="http://schemas.microsoft.com/office/drawing/2014/main" id="{F9DAF536-C689-1262-C73C-453E0580A01A}"/>
              </a:ext>
            </a:extLst>
          </p:cNvPr>
          <p:cNvGrpSpPr/>
          <p:nvPr/>
        </p:nvGrpSpPr>
        <p:grpSpPr>
          <a:xfrm>
            <a:off x="8053778" y="74142"/>
            <a:ext cx="1046713" cy="876729"/>
            <a:chOff x="8046052" y="136525"/>
            <a:chExt cx="1046713" cy="876729"/>
          </a:xfrm>
        </p:grpSpPr>
        <p:sp>
          <p:nvSpPr>
            <p:cNvPr id="7" name="Rectangle: Rounded Corners 6">
              <a:extLst>
                <a:ext uri="{FF2B5EF4-FFF2-40B4-BE49-F238E27FC236}">
                  <a16:creationId xmlns:a16="http://schemas.microsoft.com/office/drawing/2014/main" id="{56782448-7645-FB7C-39A4-82941CD77389}"/>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5B814C0-8EDB-B403-5A00-00674E7E88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graphicFrame>
        <p:nvGraphicFramePr>
          <p:cNvPr id="3" name="Table 2">
            <a:extLst>
              <a:ext uri="{FF2B5EF4-FFF2-40B4-BE49-F238E27FC236}">
                <a16:creationId xmlns:a16="http://schemas.microsoft.com/office/drawing/2014/main" id="{1E72B14B-E8DE-30BB-487F-9841F8B8C4C4}"/>
              </a:ext>
            </a:extLst>
          </p:cNvPr>
          <p:cNvGraphicFramePr>
            <a:graphicFrameLocks noGrp="1"/>
          </p:cNvGraphicFramePr>
          <p:nvPr>
            <p:extLst>
              <p:ext uri="{D42A27DB-BD31-4B8C-83A1-F6EECF244321}">
                <p14:modId xmlns:p14="http://schemas.microsoft.com/office/powerpoint/2010/main" val="2318612196"/>
              </p:ext>
            </p:extLst>
          </p:nvPr>
        </p:nvGraphicFramePr>
        <p:xfrm>
          <a:off x="1146192" y="2088089"/>
          <a:ext cx="6851616" cy="3740334"/>
        </p:xfrm>
        <a:graphic>
          <a:graphicData uri="http://schemas.openxmlformats.org/drawingml/2006/table">
            <a:tbl>
              <a:tblPr firstRow="1" bandRow="1">
                <a:tableStyleId>{5C22544A-7EE6-4342-B048-85BDC9FD1C3A}</a:tableStyleId>
              </a:tblPr>
              <a:tblGrid>
                <a:gridCol w="6851616">
                  <a:extLst>
                    <a:ext uri="{9D8B030D-6E8A-4147-A177-3AD203B41FA5}">
                      <a16:colId xmlns:a16="http://schemas.microsoft.com/office/drawing/2014/main" val="3672477866"/>
                    </a:ext>
                  </a:extLst>
                </a:gridCol>
              </a:tblGrid>
              <a:tr h="408483">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3B70"/>
                          </a:solidFill>
                          <a:effectLst/>
                          <a:uLnTx/>
                          <a:uFillTx/>
                          <a:latin typeface="+mn-lt"/>
                          <a:ea typeface="+mn-ea"/>
                          <a:cs typeface="+mn-cs"/>
                        </a:rPr>
                        <a:t>Use soap and water (rather than alcohol-based hand sanitizer) when:</a:t>
                      </a:r>
                    </a:p>
                  </a:txBody>
                  <a:tcPr anchor="ctr">
                    <a:solidFill>
                      <a:schemeClr val="accent4">
                        <a:lumMod val="40000"/>
                        <a:lumOff val="60000"/>
                      </a:schemeClr>
                    </a:solidFill>
                  </a:tcPr>
                </a:tc>
                <a:extLst>
                  <a:ext uri="{0D108BD9-81ED-4DB2-BD59-A6C34878D82A}">
                    <a16:rowId xmlns:a16="http://schemas.microsoft.com/office/drawing/2014/main" val="1763390162"/>
                  </a:ext>
                </a:extLst>
              </a:tr>
              <a:tr h="3331851">
                <a:tc>
                  <a:txBody>
                    <a:bodyPr/>
                    <a:lstStyle/>
                    <a:p>
                      <a:pPr marL="175022" lvl="0" indent="0">
                        <a:spcBef>
                          <a:spcPts val="600"/>
                        </a:spcBef>
                        <a:spcAft>
                          <a:spcPts val="1200"/>
                        </a:spcAft>
                        <a:buFont typeface="Arial" panose="020B0604020202020204" pitchFamily="34" charset="0"/>
                        <a:buNone/>
                      </a:pPr>
                      <a:endParaRPr lang="en-US" sz="500" b="0">
                        <a:latin typeface="Nunito"/>
                      </a:endParaRPr>
                    </a:p>
                    <a:p>
                      <a:pPr marL="367046" lvl="0" indent="-192024">
                        <a:spcBef>
                          <a:spcPts val="600"/>
                        </a:spcBef>
                        <a:spcAft>
                          <a:spcPts val="1200"/>
                        </a:spcAft>
                        <a:buFont typeface="Arial" panose="020B0604020202020204" pitchFamily="34" charset="0"/>
                        <a:buChar char="•"/>
                      </a:pPr>
                      <a:r>
                        <a:rPr lang="en-US" sz="2000" b="0">
                          <a:latin typeface="Nunito"/>
                        </a:rPr>
                        <a:t>When hands are visibly soiled</a:t>
                      </a:r>
                    </a:p>
                    <a:p>
                      <a:pPr marL="367046" lvl="0" indent="-192024">
                        <a:spcBef>
                          <a:spcPts val="600"/>
                        </a:spcBef>
                        <a:spcAft>
                          <a:spcPts val="1200"/>
                        </a:spcAft>
                        <a:buFont typeface="Arial" panose="020B0604020202020204" pitchFamily="34" charset="0"/>
                        <a:buChar char="•"/>
                      </a:pPr>
                      <a:r>
                        <a:rPr lang="en-US" sz="2000" b="0">
                          <a:latin typeface="Nunito"/>
                        </a:rPr>
                        <a:t>Before, during and after preparing food</a:t>
                      </a:r>
                    </a:p>
                    <a:p>
                      <a:pPr marL="367046" lvl="0" indent="-192024">
                        <a:spcBef>
                          <a:spcPts val="600"/>
                        </a:spcBef>
                        <a:spcAft>
                          <a:spcPts val="1200"/>
                        </a:spcAft>
                        <a:buFont typeface="Arial" panose="020B0604020202020204" pitchFamily="34" charset="0"/>
                        <a:buChar char="•"/>
                      </a:pPr>
                      <a:r>
                        <a:rPr lang="en-US" sz="2000" b="0">
                          <a:latin typeface="Nunito"/>
                        </a:rPr>
                        <a:t>After using the restroom</a:t>
                      </a:r>
                    </a:p>
                    <a:p>
                      <a:pPr marL="367046" lvl="0" indent="-192024">
                        <a:spcBef>
                          <a:spcPts val="600"/>
                        </a:spcBef>
                        <a:spcAft>
                          <a:spcPts val="1200"/>
                        </a:spcAft>
                        <a:buFont typeface="Arial" panose="020B0604020202020204" pitchFamily="34" charset="0"/>
                        <a:buChar char="•"/>
                      </a:pPr>
                      <a:r>
                        <a:rPr lang="en-US" sz="2000" b="0">
                          <a:latin typeface="Nunito"/>
                        </a:rPr>
                        <a:t>During the care of patients with suspected or confirmed infection during outbreaks of </a:t>
                      </a:r>
                      <a:r>
                        <a:rPr lang="en-US" sz="2000" b="0" i="1">
                          <a:latin typeface="Nunito"/>
                        </a:rPr>
                        <a:t>C. diff </a:t>
                      </a:r>
                      <a:r>
                        <a:rPr lang="en-US" sz="2000" b="0">
                          <a:latin typeface="Nunito"/>
                        </a:rPr>
                        <a:t>and norovirus</a:t>
                      </a:r>
                    </a:p>
                    <a:p>
                      <a:endParaRPr lang="en-US"/>
                    </a:p>
                  </a:txBody>
                  <a:tcPr>
                    <a:solidFill>
                      <a:schemeClr val="accent4">
                        <a:lumMod val="20000"/>
                        <a:lumOff val="80000"/>
                      </a:schemeClr>
                    </a:solidFill>
                  </a:tcPr>
                </a:tc>
                <a:extLst>
                  <a:ext uri="{0D108BD9-81ED-4DB2-BD59-A6C34878D82A}">
                    <a16:rowId xmlns:a16="http://schemas.microsoft.com/office/drawing/2014/main" val="241308601"/>
                  </a:ext>
                </a:extLst>
              </a:tr>
            </a:tbl>
          </a:graphicData>
        </a:graphic>
      </p:graphicFrame>
      <p:sp>
        <p:nvSpPr>
          <p:cNvPr id="10" name="Slide Number Placeholder 3">
            <a:extLst>
              <a:ext uri="{FF2B5EF4-FFF2-40B4-BE49-F238E27FC236}">
                <a16:creationId xmlns:a16="http://schemas.microsoft.com/office/drawing/2014/main" id="{DB067DF5-798F-13AE-C875-86EB63FBA591}"/>
              </a:ext>
            </a:extLst>
          </p:cNvPr>
          <p:cNvSpPr txBox="1">
            <a:spLocks/>
          </p:cNvSpPr>
          <p:nvPr/>
        </p:nvSpPr>
        <p:spPr>
          <a:xfrm>
            <a:off x="7416678" y="6633845"/>
            <a:ext cx="1098672" cy="87630"/>
          </a:xfrm>
          <a:prstGeom prst="rect">
            <a:avLst/>
          </a:prstGeom>
        </p:spPr>
        <p:txBody>
          <a:bodyPr vert="horz" lIns="91440" tIns="45720" rIns="91440" bIns="45720" rtlCol="0" anchor="ctr">
            <a:normAutofit fontScale="25000" lnSpcReduction="20000"/>
          </a:bodyPr>
          <a:lstStyle>
            <a:defPPr>
              <a:defRPr lang="en-US"/>
            </a:defPPr>
            <a:lvl1pPr marL="0" algn="r" defTabSz="914400" rtl="0" eaLnBrk="1" latinLnBrk="0" hangingPunct="1">
              <a:defRPr sz="675"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13</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045114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25B37-F77D-2B50-0D61-6917821078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E89112-D9DC-E84F-A749-DF203E328E9D}"/>
              </a:ext>
            </a:extLst>
          </p:cNvPr>
          <p:cNvSpPr>
            <a:spLocks noGrp="1"/>
          </p:cNvSpPr>
          <p:nvPr>
            <p:ph type="sldNum" sz="quarter" idx="16"/>
          </p:nvPr>
        </p:nvSpPr>
        <p:spPr>
          <a:xfrm>
            <a:off x="8454462" y="6545962"/>
            <a:ext cx="573695" cy="294729"/>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14</a:t>
            </a:fld>
            <a:endParaRPr lang="en-US" sz="1200" dirty="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83E3CDE5-F7D7-EE36-CB8E-60FC86B26925}"/>
              </a:ext>
            </a:extLst>
          </p:cNvPr>
          <p:cNvSpPr>
            <a:spLocks noGrp="1"/>
          </p:cNvSpPr>
          <p:nvPr>
            <p:ph type="title"/>
          </p:nvPr>
        </p:nvSpPr>
        <p:spPr>
          <a:xfrm>
            <a:off x="302150" y="1273757"/>
            <a:ext cx="8841850" cy="548640"/>
          </a:xfrm>
        </p:spPr>
        <p:txBody>
          <a:bodyPr/>
          <a:lstStyle/>
          <a:p>
            <a:r>
              <a:rPr lang="en-US" sz="2800" b="0">
                <a:latin typeface="Poppins" panose="00000500000000000000" pitchFamily="2" charset="0"/>
                <a:cs typeface="Poppins" panose="00000500000000000000" pitchFamily="2" charset="0"/>
              </a:rPr>
              <a:t>Standard Precautions – every patient every time</a:t>
            </a:r>
          </a:p>
        </p:txBody>
      </p:sp>
      <p:grpSp>
        <p:nvGrpSpPr>
          <p:cNvPr id="7" name="Group 6">
            <a:extLst>
              <a:ext uri="{FF2B5EF4-FFF2-40B4-BE49-F238E27FC236}">
                <a16:creationId xmlns:a16="http://schemas.microsoft.com/office/drawing/2014/main" id="{E612CF9D-363D-1D03-B266-D93192E36F78}"/>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BC035557-DCE6-8904-A31E-637BB5782005}"/>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D2EA138-04F9-3F90-51CF-69BEAFC1CF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DDE7D627-BBF0-BE54-25D8-0089E9F36197}"/>
              </a:ext>
            </a:extLst>
          </p:cNvPr>
          <p:cNvSpPr txBox="1">
            <a:spLocks/>
          </p:cNvSpPr>
          <p:nvPr/>
        </p:nvSpPr>
        <p:spPr>
          <a:xfrm>
            <a:off x="286816" y="1918813"/>
            <a:ext cx="7986234" cy="3496154"/>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lnSpc>
                <a:spcPct val="150000"/>
              </a:lnSpc>
              <a:spcBef>
                <a:spcPts val="0"/>
              </a:spcBef>
              <a:buFont typeface="Arial" panose="020B0604020202020204" pitchFamily="34" charset="0"/>
              <a:buChar char="•"/>
            </a:pPr>
            <a:r>
              <a:rPr lang="en-US" sz="2000" b="0" dirty="0">
                <a:latin typeface="Nunito"/>
              </a:rPr>
              <a:t>Perform hand hygiene</a:t>
            </a:r>
          </a:p>
          <a:p>
            <a:pPr marL="192024" indent="-192024" algn="l">
              <a:lnSpc>
                <a:spcPct val="150000"/>
              </a:lnSpc>
              <a:spcBef>
                <a:spcPts val="0"/>
              </a:spcBef>
              <a:buFont typeface="Arial" panose="020B0604020202020204" pitchFamily="34" charset="0"/>
              <a:buChar char="•"/>
            </a:pPr>
            <a:r>
              <a:rPr lang="en-US" sz="2000" b="0" dirty="0">
                <a:latin typeface="Nunito"/>
              </a:rPr>
              <a:t>Wear PPE if there is an “anticipated exposure” to blood, body fluids, secretions, or excretions​</a:t>
            </a:r>
          </a:p>
          <a:p>
            <a:pPr marL="192024" indent="-192024" algn="l">
              <a:lnSpc>
                <a:spcPct val="150000"/>
              </a:lnSpc>
              <a:spcBef>
                <a:spcPts val="0"/>
              </a:spcBef>
              <a:buFont typeface="Arial" panose="020B0604020202020204" pitchFamily="34" charset="0"/>
              <a:buChar char="•"/>
            </a:pPr>
            <a:r>
              <a:rPr lang="en-US" sz="2000" b="0" dirty="0">
                <a:latin typeface="Nunito"/>
              </a:rPr>
              <a:t>Follow respiratory hygiene/cough etiquette </a:t>
            </a:r>
          </a:p>
          <a:p>
            <a:pPr marL="192024" indent="-192024" algn="l">
              <a:lnSpc>
                <a:spcPct val="150000"/>
              </a:lnSpc>
              <a:spcBef>
                <a:spcPts val="0"/>
              </a:spcBef>
              <a:buFont typeface="Arial" panose="020B0604020202020204" pitchFamily="34" charset="0"/>
              <a:buChar char="•"/>
            </a:pPr>
            <a:r>
              <a:rPr lang="en-US" sz="2000" b="0" dirty="0">
                <a:latin typeface="Nunito"/>
              </a:rPr>
              <a:t>Ensure appropriate patient placement</a:t>
            </a:r>
          </a:p>
          <a:p>
            <a:pPr marL="192024" indent="-192024" algn="l">
              <a:lnSpc>
                <a:spcPct val="150000"/>
              </a:lnSpc>
              <a:spcBef>
                <a:spcPts val="0"/>
              </a:spcBef>
              <a:buFont typeface="Arial" panose="020B0604020202020204" pitchFamily="34" charset="0"/>
              <a:buChar char="•"/>
            </a:pPr>
            <a:r>
              <a:rPr lang="en-US" sz="2000" b="0" dirty="0">
                <a:latin typeface="Nunito"/>
              </a:rPr>
              <a:t>Properly handle, clean and disinfect patient care equipment and instruments/devices</a:t>
            </a:r>
          </a:p>
          <a:p>
            <a:pPr marL="192024" indent="-192024" algn="l">
              <a:lnSpc>
                <a:spcPct val="150000"/>
              </a:lnSpc>
              <a:spcBef>
                <a:spcPts val="0"/>
              </a:spcBef>
              <a:buFont typeface="Arial" panose="020B0604020202020204" pitchFamily="34" charset="0"/>
              <a:buChar char="•"/>
            </a:pPr>
            <a:r>
              <a:rPr lang="en-US" sz="2000" b="0" dirty="0">
                <a:latin typeface="Nunito"/>
              </a:rPr>
              <a:t>Handle textiles carefully</a:t>
            </a:r>
          </a:p>
          <a:p>
            <a:pPr marL="192024" indent="-192024" algn="l">
              <a:lnSpc>
                <a:spcPct val="150000"/>
              </a:lnSpc>
              <a:spcBef>
                <a:spcPts val="0"/>
              </a:spcBef>
              <a:buFont typeface="Arial" panose="020B0604020202020204" pitchFamily="34" charset="0"/>
              <a:buChar char="•"/>
            </a:pPr>
            <a:r>
              <a:rPr lang="en-US" sz="2000" b="0" dirty="0">
                <a:latin typeface="Nunito"/>
              </a:rPr>
              <a:t>Follow safe injection practices</a:t>
            </a:r>
          </a:p>
          <a:p>
            <a:pPr marL="192024" indent="-192024" algn="l">
              <a:spcBef>
                <a:spcPts val="0"/>
              </a:spcBef>
              <a:buFont typeface="Arial" panose="020B0604020202020204" pitchFamily="34" charset="0"/>
              <a:buChar char="•"/>
            </a:pPr>
            <a:endParaRPr lang="en-US" sz="2000" b="0" dirty="0">
              <a:latin typeface="Nunito"/>
            </a:endParaRPr>
          </a:p>
        </p:txBody>
      </p:sp>
      <p:pic>
        <p:nvPicPr>
          <p:cNvPr id="5" name="Graphic 4" descr="Water with solid fill">
            <a:extLst>
              <a:ext uri="{FF2B5EF4-FFF2-40B4-BE49-F238E27FC236}">
                <a16:creationId xmlns:a16="http://schemas.microsoft.com/office/drawing/2014/main" id="{1AB0D3C9-C0A0-829B-A95E-A23E0973E6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70806" y="5060432"/>
            <a:ext cx="1337701" cy="1337701"/>
          </a:xfrm>
          <a:prstGeom prst="rect">
            <a:avLst/>
          </a:prstGeom>
        </p:spPr>
      </p:pic>
      <p:pic>
        <p:nvPicPr>
          <p:cNvPr id="6" name="Picture 5" descr="Icon&#10;&#10;AI-generated content may be incorrect.">
            <a:extLst>
              <a:ext uri="{FF2B5EF4-FFF2-40B4-BE49-F238E27FC236}">
                <a16:creationId xmlns:a16="http://schemas.microsoft.com/office/drawing/2014/main" id="{E847AD77-BE6E-14E5-BCA8-A01E34515D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9887" y="5002496"/>
            <a:ext cx="1453571" cy="1453571"/>
          </a:xfrm>
          <a:prstGeom prst="rect">
            <a:avLst/>
          </a:prstGeom>
        </p:spPr>
      </p:pic>
      <p:pic>
        <p:nvPicPr>
          <p:cNvPr id="11" name="Picture 10" descr="A picture containing silhouette&#10;&#10;AI-generated content may be incorrect.">
            <a:extLst>
              <a:ext uri="{FF2B5EF4-FFF2-40B4-BE49-F238E27FC236}">
                <a16:creationId xmlns:a16="http://schemas.microsoft.com/office/drawing/2014/main" id="{1D37A808-66A1-98A6-527F-EC8A11340E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6352" y="5002496"/>
            <a:ext cx="1416145" cy="1416145"/>
          </a:xfrm>
          <a:prstGeom prst="rect">
            <a:avLst/>
          </a:prstGeom>
        </p:spPr>
      </p:pic>
      <p:pic>
        <p:nvPicPr>
          <p:cNvPr id="12" name="Picture 11" descr="Diagram&#10;&#10;AI-generated content may be incorrect.">
            <a:extLst>
              <a:ext uri="{FF2B5EF4-FFF2-40B4-BE49-F238E27FC236}">
                <a16:creationId xmlns:a16="http://schemas.microsoft.com/office/drawing/2014/main" id="{FC4E8CD2-C5C0-134E-54C4-FEAD62527EDB}"/>
              </a:ext>
            </a:extLst>
          </p:cNvPr>
          <p:cNvPicPr>
            <a:picLocks noChangeAspect="1"/>
          </p:cNvPicPr>
          <p:nvPr/>
        </p:nvPicPr>
        <p:blipFill>
          <a:blip r:embed="rId7" cstate="print">
            <a:extLst>
              <a:ext uri="{28A0092B-C50C-407E-A947-70E740481C1C}">
                <a14:useLocalDpi xmlns:a14="http://schemas.microsoft.com/office/drawing/2010/main" val="0"/>
              </a:ext>
            </a:extLst>
          </a:blip>
          <a:srcRect l="15106" t="3896" r="60698" b="70370"/>
          <a:stretch>
            <a:fillRect/>
          </a:stretch>
        </p:blipFill>
        <p:spPr>
          <a:xfrm>
            <a:off x="5240848" y="4914513"/>
            <a:ext cx="1081380" cy="1339459"/>
          </a:xfrm>
          <a:prstGeom prst="rect">
            <a:avLst/>
          </a:prstGeom>
        </p:spPr>
      </p:pic>
    </p:spTree>
    <p:extLst>
      <p:ext uri="{BB962C8B-B14F-4D97-AF65-F5344CB8AC3E}">
        <p14:creationId xmlns:p14="http://schemas.microsoft.com/office/powerpoint/2010/main" val="1372396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89FAD-A53B-E1B5-78E2-999540FF94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796BBB-14DD-1E74-35C7-4C5330739521}"/>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15</a:t>
            </a:fld>
            <a:endParaRPr lang="en-US" sz="1200">
              <a:solidFill>
                <a:schemeClr val="tx1">
                  <a:tint val="75000"/>
                </a:schemeClr>
              </a:solidFill>
              <a:latin typeface="+mn-lt"/>
              <a:ea typeface="+mn-ea"/>
              <a:cs typeface="+mn-cs"/>
            </a:endParaRPr>
          </a:p>
        </p:txBody>
      </p:sp>
      <p:grpSp>
        <p:nvGrpSpPr>
          <p:cNvPr id="7" name="Group 6">
            <a:extLst>
              <a:ext uri="{FF2B5EF4-FFF2-40B4-BE49-F238E27FC236}">
                <a16:creationId xmlns:a16="http://schemas.microsoft.com/office/drawing/2014/main" id="{5C960576-501C-394C-371B-7725BE9576E9}"/>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6453C2E0-DD36-8AEF-1215-8C31B1F9DA74}"/>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CBBFF36-52BE-2367-39F0-B3F1A44B2B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3" name="Rectangle 2">
            <a:extLst>
              <a:ext uri="{FF2B5EF4-FFF2-40B4-BE49-F238E27FC236}">
                <a16:creationId xmlns:a16="http://schemas.microsoft.com/office/drawing/2014/main" id="{D09ACA94-AF3D-A3A3-071B-FAAD94954033}"/>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ECFB8E6-E84C-7996-068F-B7E32FDD915F}"/>
              </a:ext>
            </a:extLst>
          </p:cNvPr>
          <p:cNvPicPr>
            <a:picLocks noChangeAspect="1"/>
          </p:cNvPicPr>
          <p:nvPr/>
        </p:nvPicPr>
        <p:blipFill>
          <a:blip r:embed="rId4"/>
          <a:stretch>
            <a:fillRect/>
          </a:stretch>
        </p:blipFill>
        <p:spPr>
          <a:xfrm>
            <a:off x="234643" y="1169061"/>
            <a:ext cx="5820587" cy="1305107"/>
          </a:xfrm>
          <a:prstGeom prst="rect">
            <a:avLst/>
          </a:prstGeom>
        </p:spPr>
      </p:pic>
      <p:pic>
        <p:nvPicPr>
          <p:cNvPr id="15" name="Picture 14">
            <a:extLst>
              <a:ext uri="{FF2B5EF4-FFF2-40B4-BE49-F238E27FC236}">
                <a16:creationId xmlns:a16="http://schemas.microsoft.com/office/drawing/2014/main" id="{F5372F84-BF0E-52C7-C513-C319C7B65572}"/>
              </a:ext>
            </a:extLst>
          </p:cNvPr>
          <p:cNvPicPr>
            <a:picLocks noChangeAspect="1"/>
          </p:cNvPicPr>
          <p:nvPr/>
        </p:nvPicPr>
        <p:blipFill>
          <a:blip r:embed="rId5"/>
          <a:stretch>
            <a:fillRect/>
          </a:stretch>
        </p:blipFill>
        <p:spPr>
          <a:xfrm>
            <a:off x="234643" y="2635164"/>
            <a:ext cx="8674713" cy="3009376"/>
          </a:xfrm>
          <a:prstGeom prst="rect">
            <a:avLst/>
          </a:prstGeom>
        </p:spPr>
      </p:pic>
    </p:spTree>
    <p:extLst>
      <p:ext uri="{BB962C8B-B14F-4D97-AF65-F5344CB8AC3E}">
        <p14:creationId xmlns:p14="http://schemas.microsoft.com/office/powerpoint/2010/main" val="397730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9B8D5-E211-6E4E-CF2A-E254CD07B65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DCDB79-9A4B-5383-4908-E8C03F000A31}"/>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16</a:t>
            </a:fld>
            <a:endParaRPr lang="en-US" sz="1200">
              <a:solidFill>
                <a:schemeClr val="tx1">
                  <a:tint val="75000"/>
                </a:schemeClr>
              </a:solidFill>
              <a:latin typeface="+mn-lt"/>
              <a:ea typeface="+mn-ea"/>
              <a:cs typeface="+mn-cs"/>
            </a:endParaRPr>
          </a:p>
        </p:txBody>
      </p:sp>
      <p:grpSp>
        <p:nvGrpSpPr>
          <p:cNvPr id="7" name="Group 6">
            <a:extLst>
              <a:ext uri="{FF2B5EF4-FFF2-40B4-BE49-F238E27FC236}">
                <a16:creationId xmlns:a16="http://schemas.microsoft.com/office/drawing/2014/main" id="{3DB31378-BF8C-596C-67CB-28D3C3FEA49E}"/>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42DB5B83-D61A-05AE-72FC-0B7EF36D7735}"/>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CA001A1-276D-6B6C-EEAD-A8ECA9F46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3" name="Rectangle 2">
            <a:extLst>
              <a:ext uri="{FF2B5EF4-FFF2-40B4-BE49-F238E27FC236}">
                <a16:creationId xmlns:a16="http://schemas.microsoft.com/office/drawing/2014/main" id="{4B6045CF-A2B8-33C3-378C-DDE54FC97F19}"/>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F47B4A0-007D-C5AF-ABE2-B8B9A1F14886}"/>
              </a:ext>
            </a:extLst>
          </p:cNvPr>
          <p:cNvPicPr>
            <a:picLocks noChangeAspect="1"/>
          </p:cNvPicPr>
          <p:nvPr/>
        </p:nvPicPr>
        <p:blipFill>
          <a:blip r:embed="rId4"/>
          <a:stretch>
            <a:fillRect/>
          </a:stretch>
        </p:blipFill>
        <p:spPr>
          <a:xfrm>
            <a:off x="234643" y="1169061"/>
            <a:ext cx="5820587" cy="1305107"/>
          </a:xfrm>
          <a:prstGeom prst="rect">
            <a:avLst/>
          </a:prstGeom>
        </p:spPr>
      </p:pic>
      <p:pic>
        <p:nvPicPr>
          <p:cNvPr id="5" name="Picture 4">
            <a:extLst>
              <a:ext uri="{FF2B5EF4-FFF2-40B4-BE49-F238E27FC236}">
                <a16:creationId xmlns:a16="http://schemas.microsoft.com/office/drawing/2014/main" id="{1240B47A-8B33-0918-A649-5CE164330442}"/>
              </a:ext>
            </a:extLst>
          </p:cNvPr>
          <p:cNvPicPr>
            <a:picLocks noChangeAspect="1"/>
          </p:cNvPicPr>
          <p:nvPr/>
        </p:nvPicPr>
        <p:blipFill>
          <a:blip r:embed="rId5"/>
          <a:stretch>
            <a:fillRect/>
          </a:stretch>
        </p:blipFill>
        <p:spPr>
          <a:xfrm>
            <a:off x="234643" y="2743200"/>
            <a:ext cx="8632910" cy="2986638"/>
          </a:xfrm>
          <a:prstGeom prst="rect">
            <a:avLst/>
          </a:prstGeom>
        </p:spPr>
      </p:pic>
    </p:spTree>
    <p:extLst>
      <p:ext uri="{BB962C8B-B14F-4D97-AF65-F5344CB8AC3E}">
        <p14:creationId xmlns:p14="http://schemas.microsoft.com/office/powerpoint/2010/main" val="87751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1C46D-3DF4-8BA2-D6FE-655B26A891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F1B929-1259-11BD-9CD8-F82BE7D5E8B6}"/>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17</a:t>
            </a:fld>
            <a:endParaRPr lang="en-US" sz="1200">
              <a:solidFill>
                <a:schemeClr val="tx1">
                  <a:tint val="75000"/>
                </a:schemeClr>
              </a:solidFill>
              <a:latin typeface="+mn-lt"/>
              <a:ea typeface="+mn-ea"/>
              <a:cs typeface="+mn-cs"/>
            </a:endParaRPr>
          </a:p>
        </p:txBody>
      </p:sp>
      <p:grpSp>
        <p:nvGrpSpPr>
          <p:cNvPr id="7" name="Group 6">
            <a:extLst>
              <a:ext uri="{FF2B5EF4-FFF2-40B4-BE49-F238E27FC236}">
                <a16:creationId xmlns:a16="http://schemas.microsoft.com/office/drawing/2014/main" id="{6E08FE0D-2AE7-8724-79D4-BA866C358624}"/>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8E0749FD-4FD9-179E-220B-DBC4F0FEFC2D}"/>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BAFF0AF-BE77-0852-0023-BC475DBDA7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3" name="Rectangle 2">
            <a:extLst>
              <a:ext uri="{FF2B5EF4-FFF2-40B4-BE49-F238E27FC236}">
                <a16:creationId xmlns:a16="http://schemas.microsoft.com/office/drawing/2014/main" id="{19FE32AE-BE59-2BAB-D05D-2C078601414A}"/>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C352BA2-1DA3-977E-A586-79F0C01452C3}"/>
              </a:ext>
            </a:extLst>
          </p:cNvPr>
          <p:cNvPicPr>
            <a:picLocks noChangeAspect="1"/>
          </p:cNvPicPr>
          <p:nvPr/>
        </p:nvPicPr>
        <p:blipFill>
          <a:blip r:embed="rId4"/>
          <a:stretch>
            <a:fillRect/>
          </a:stretch>
        </p:blipFill>
        <p:spPr>
          <a:xfrm>
            <a:off x="234643" y="1169061"/>
            <a:ext cx="5820587" cy="1305107"/>
          </a:xfrm>
          <a:prstGeom prst="rect">
            <a:avLst/>
          </a:prstGeom>
        </p:spPr>
      </p:pic>
      <p:pic>
        <p:nvPicPr>
          <p:cNvPr id="6" name="Picture 5">
            <a:extLst>
              <a:ext uri="{FF2B5EF4-FFF2-40B4-BE49-F238E27FC236}">
                <a16:creationId xmlns:a16="http://schemas.microsoft.com/office/drawing/2014/main" id="{FF779A7B-8803-3D53-8E6B-9B8F18592B4D}"/>
              </a:ext>
            </a:extLst>
          </p:cNvPr>
          <p:cNvPicPr>
            <a:picLocks noChangeAspect="1"/>
          </p:cNvPicPr>
          <p:nvPr/>
        </p:nvPicPr>
        <p:blipFill>
          <a:blip r:embed="rId5"/>
          <a:stretch>
            <a:fillRect/>
          </a:stretch>
        </p:blipFill>
        <p:spPr>
          <a:xfrm>
            <a:off x="234643" y="2743199"/>
            <a:ext cx="8738842" cy="2775099"/>
          </a:xfrm>
          <a:prstGeom prst="rect">
            <a:avLst/>
          </a:prstGeom>
        </p:spPr>
      </p:pic>
    </p:spTree>
    <p:extLst>
      <p:ext uri="{BB962C8B-B14F-4D97-AF65-F5344CB8AC3E}">
        <p14:creationId xmlns:p14="http://schemas.microsoft.com/office/powerpoint/2010/main" val="123168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7AC3-FF96-010A-D8A8-355B949F63D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727106-6E45-D3B3-B47E-4FB3BF762ECE}"/>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18</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AEEC3FA7-47A8-FA5D-DC7F-A7258010B1DD}"/>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Transmission-Based Precautions</a:t>
            </a:r>
          </a:p>
        </p:txBody>
      </p:sp>
      <p:grpSp>
        <p:nvGrpSpPr>
          <p:cNvPr id="7" name="Group 6">
            <a:extLst>
              <a:ext uri="{FF2B5EF4-FFF2-40B4-BE49-F238E27FC236}">
                <a16:creationId xmlns:a16="http://schemas.microsoft.com/office/drawing/2014/main" id="{C3F049E3-F785-FB26-6DFF-4F6504688980}"/>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82DD49CD-CE20-60F4-FA52-4F498DA26F6E}"/>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232B64E-E806-8FE2-AA63-38B049769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7AD8547B-9F6C-B863-16FE-64BB8520A24B}"/>
              </a:ext>
            </a:extLst>
          </p:cNvPr>
          <p:cNvSpPr txBox="1">
            <a:spLocks/>
          </p:cNvSpPr>
          <p:nvPr/>
        </p:nvSpPr>
        <p:spPr>
          <a:xfrm>
            <a:off x="302150" y="1870456"/>
            <a:ext cx="4412308" cy="4200144"/>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Bef>
                <a:spcPts val="0"/>
              </a:spcBef>
            </a:pPr>
            <a:r>
              <a:rPr lang="en-US" sz="2400" b="0" dirty="0">
                <a:latin typeface="Nunito"/>
              </a:rPr>
              <a:t>Contact Precautions</a:t>
            </a:r>
          </a:p>
          <a:p>
            <a:pPr marL="717947" lvl="1" indent="-285750">
              <a:spcBef>
                <a:spcPts val="0"/>
              </a:spcBef>
              <a:buFont typeface="Arial" panose="020B0604020202020204" pitchFamily="34" charset="0"/>
              <a:buChar char="•"/>
            </a:pPr>
            <a:r>
              <a:rPr lang="en-US" sz="1600" b="0" dirty="0">
                <a:latin typeface="Nunito"/>
              </a:rPr>
              <a:t>Spread through touch </a:t>
            </a:r>
          </a:p>
          <a:p>
            <a:pPr marL="717947" lvl="1" indent="-285750">
              <a:spcBef>
                <a:spcPts val="0"/>
              </a:spcBef>
              <a:buFont typeface="Arial" panose="020B0604020202020204" pitchFamily="34" charset="0"/>
              <a:buChar char="•"/>
            </a:pPr>
            <a:r>
              <a:rPr lang="en-US" sz="1600" b="0" dirty="0">
                <a:latin typeface="Nunito"/>
              </a:rPr>
              <a:t>Example: Multidrug-resistant organisms (MDRO)</a:t>
            </a:r>
          </a:p>
          <a:p>
            <a:pPr algn="l">
              <a:spcBef>
                <a:spcPts val="0"/>
              </a:spcBef>
            </a:pPr>
            <a:endParaRPr lang="en-US" sz="1600" dirty="0"/>
          </a:p>
          <a:p>
            <a:pPr algn="l">
              <a:spcBef>
                <a:spcPts val="0"/>
              </a:spcBef>
            </a:pPr>
            <a:r>
              <a:rPr lang="en-US" sz="2400" b="0" dirty="0">
                <a:latin typeface="Nunito"/>
              </a:rPr>
              <a:t>Droplet Precautions</a:t>
            </a:r>
          </a:p>
          <a:p>
            <a:pPr marL="717947" lvl="1" indent="-285750">
              <a:spcBef>
                <a:spcPts val="0"/>
              </a:spcBef>
              <a:buFont typeface="Arial" panose="020B0604020202020204" pitchFamily="34" charset="0"/>
              <a:buChar char="•"/>
            </a:pPr>
            <a:r>
              <a:rPr lang="en-US" sz="1600" b="0" dirty="0">
                <a:latin typeface="Nunito"/>
              </a:rPr>
              <a:t>Spread through respiratory droplets</a:t>
            </a:r>
          </a:p>
          <a:p>
            <a:pPr marL="717947" lvl="1" indent="-285750">
              <a:spcBef>
                <a:spcPts val="0"/>
              </a:spcBef>
              <a:buFont typeface="Arial" panose="020B0604020202020204" pitchFamily="34" charset="0"/>
              <a:buChar char="•"/>
            </a:pPr>
            <a:r>
              <a:rPr lang="en-US" sz="1600" b="0" dirty="0">
                <a:latin typeface="Nunito"/>
              </a:rPr>
              <a:t>Example: Influenza</a:t>
            </a:r>
          </a:p>
          <a:p>
            <a:pPr algn="l">
              <a:spcBef>
                <a:spcPts val="0"/>
              </a:spcBef>
            </a:pPr>
            <a:endParaRPr lang="en-US" sz="1400" b="0" dirty="0">
              <a:latin typeface="Nunito"/>
            </a:endParaRPr>
          </a:p>
          <a:p>
            <a:pPr algn="l">
              <a:spcBef>
                <a:spcPts val="0"/>
              </a:spcBef>
            </a:pPr>
            <a:r>
              <a:rPr lang="en-US" sz="2400" b="0" dirty="0">
                <a:latin typeface="Nunito"/>
              </a:rPr>
              <a:t>Airborne Precautions</a:t>
            </a:r>
          </a:p>
          <a:p>
            <a:pPr marL="717947" lvl="1" indent="-285750">
              <a:spcBef>
                <a:spcPts val="0"/>
              </a:spcBef>
              <a:buFont typeface="Arial" panose="020B0604020202020204" pitchFamily="34" charset="0"/>
              <a:buChar char="•"/>
            </a:pPr>
            <a:r>
              <a:rPr lang="en-US" sz="1600" b="0" dirty="0">
                <a:latin typeface="Nunito"/>
              </a:rPr>
              <a:t>Spread through small respiratory particles that linger in the air</a:t>
            </a:r>
          </a:p>
          <a:p>
            <a:pPr marL="717947" lvl="1" indent="-285750">
              <a:spcBef>
                <a:spcPts val="0"/>
              </a:spcBef>
              <a:buFont typeface="Arial" panose="020B0604020202020204" pitchFamily="34" charset="0"/>
              <a:buChar char="•"/>
            </a:pPr>
            <a:r>
              <a:rPr lang="en-US" sz="1600" b="0" dirty="0">
                <a:latin typeface="Nunito"/>
              </a:rPr>
              <a:t>Example: Tuberculosis</a:t>
            </a:r>
          </a:p>
          <a:p>
            <a:pPr algn="l">
              <a:spcBef>
                <a:spcPts val="0"/>
              </a:spcBef>
            </a:pPr>
            <a:endParaRPr lang="en-US" sz="1600" b="0" dirty="0">
              <a:latin typeface="Nunito"/>
            </a:endParaRPr>
          </a:p>
          <a:p>
            <a:pPr algn="l">
              <a:spcBef>
                <a:spcPts val="0"/>
              </a:spcBef>
            </a:pPr>
            <a:r>
              <a:rPr lang="en-US" sz="2400" b="0" dirty="0">
                <a:latin typeface="Nunito"/>
                <a:cs typeface="Arial"/>
              </a:rPr>
              <a:t>Enhanced Barrier Precautions </a:t>
            </a:r>
            <a:r>
              <a:rPr lang="en-US" sz="1600" b="0" dirty="0">
                <a:latin typeface="Nunito"/>
                <a:cs typeface="Arial"/>
              </a:rPr>
              <a:t>(nursing homes only) </a:t>
            </a:r>
          </a:p>
          <a:p>
            <a:pPr marL="717947" lvl="1" indent="-285750">
              <a:spcBef>
                <a:spcPts val="0"/>
              </a:spcBef>
              <a:buFont typeface="Arial" panose="020B0604020202020204" pitchFamily="34" charset="0"/>
              <a:buChar char="•"/>
            </a:pPr>
            <a:r>
              <a:rPr lang="en-US" sz="1600" b="0" dirty="0">
                <a:latin typeface="Nunito"/>
                <a:cs typeface="Arial"/>
              </a:rPr>
              <a:t>Spread through touch</a:t>
            </a:r>
          </a:p>
          <a:p>
            <a:pPr marL="717947" lvl="1" indent="-285750">
              <a:spcBef>
                <a:spcPts val="0"/>
              </a:spcBef>
              <a:buFont typeface="Arial" panose="020B0604020202020204" pitchFamily="34" charset="0"/>
              <a:buChar char="•"/>
            </a:pPr>
            <a:r>
              <a:rPr lang="en-US" sz="1600" b="0" dirty="0">
                <a:latin typeface="Nunito"/>
                <a:cs typeface="Arial"/>
              </a:rPr>
              <a:t>Example: MDRO, large wounds, indwelling devices</a:t>
            </a:r>
            <a:endParaRPr lang="en-US" sz="1600" b="0" dirty="0">
              <a:latin typeface="Nunito"/>
            </a:endParaRPr>
          </a:p>
        </p:txBody>
      </p:sp>
      <p:pic>
        <p:nvPicPr>
          <p:cNvPr id="13" name="Picture 12">
            <a:extLst>
              <a:ext uri="{FF2B5EF4-FFF2-40B4-BE49-F238E27FC236}">
                <a16:creationId xmlns:a16="http://schemas.microsoft.com/office/drawing/2014/main" id="{DF995117-79D8-33A5-FE8B-ED8C58181A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4458" y="2452203"/>
            <a:ext cx="4151246" cy="2767497"/>
          </a:xfrm>
          <a:prstGeom prst="flowChartAlternateProcess">
            <a:avLst/>
          </a:prstGeom>
        </p:spPr>
      </p:pic>
    </p:spTree>
    <p:extLst>
      <p:ext uri="{BB962C8B-B14F-4D97-AF65-F5344CB8AC3E}">
        <p14:creationId xmlns:p14="http://schemas.microsoft.com/office/powerpoint/2010/main" val="1179999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1FE03-28C5-6720-22AF-9AC15F1B62BB}"/>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E1AC02BC-624F-1226-CB25-F62EDFCE4363}"/>
              </a:ext>
            </a:extLst>
          </p:cNvPr>
          <p:cNvSpPr/>
          <p:nvPr/>
        </p:nvSpPr>
        <p:spPr>
          <a:xfrm>
            <a:off x="444320" y="5118161"/>
            <a:ext cx="1371344" cy="1324550"/>
          </a:xfrm>
          <a:prstGeom prst="ellipse">
            <a:avLst/>
          </a:prstGeom>
          <a:solidFill>
            <a:srgbClr val="F7EAE4"/>
          </a:solidFill>
          <a:ln>
            <a:solidFill>
              <a:srgbClr val="F7EA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42546CB-26CD-81B9-DBDD-2E0CD886F066}"/>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19</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F5400371-A498-D087-706F-FCA98B5C0DC0}"/>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Contact Precautions – spread by touch</a:t>
            </a:r>
          </a:p>
        </p:txBody>
      </p:sp>
      <p:grpSp>
        <p:nvGrpSpPr>
          <p:cNvPr id="7" name="Group 6">
            <a:extLst>
              <a:ext uri="{FF2B5EF4-FFF2-40B4-BE49-F238E27FC236}">
                <a16:creationId xmlns:a16="http://schemas.microsoft.com/office/drawing/2014/main" id="{D98B5E27-F999-F619-93EA-3D67672C8FA3}"/>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1EEF8529-B051-8917-5C6D-9996575B9F91}"/>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C29A2BB-3EC2-FA97-B251-635C0C7F38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44E3D420-1624-1427-70FA-6E4937812804}"/>
              </a:ext>
            </a:extLst>
          </p:cNvPr>
          <p:cNvSpPr txBox="1">
            <a:spLocks/>
          </p:cNvSpPr>
          <p:nvPr/>
        </p:nvSpPr>
        <p:spPr>
          <a:xfrm>
            <a:off x="302150" y="2282349"/>
            <a:ext cx="8563554" cy="705215"/>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624221" lvl="1" indent="-192024">
              <a:lnSpc>
                <a:spcPct val="150000"/>
              </a:lnSpc>
              <a:spcBef>
                <a:spcPts val="0"/>
              </a:spcBef>
              <a:buFont typeface="Arial" panose="020B0604020202020204" pitchFamily="34" charset="0"/>
              <a:buChar char="•"/>
            </a:pPr>
            <a:r>
              <a:rPr lang="en-US" sz="2000" b="0">
                <a:latin typeface="Nunito"/>
              </a:rPr>
              <a:t>Use PPE appropriately – Gown and Gloves</a:t>
            </a:r>
          </a:p>
          <a:p>
            <a:pPr marL="624221" lvl="1" indent="-192024">
              <a:lnSpc>
                <a:spcPct val="150000"/>
              </a:lnSpc>
              <a:spcBef>
                <a:spcPts val="0"/>
              </a:spcBef>
              <a:buFont typeface="Arial" panose="020B0604020202020204" pitchFamily="34" charset="0"/>
              <a:buChar char="•"/>
            </a:pPr>
            <a:r>
              <a:rPr lang="en-US" sz="2000" b="0">
                <a:latin typeface="Nunito"/>
              </a:rPr>
              <a:t>Place in a private room or choose roommates with a similar condition</a:t>
            </a:r>
          </a:p>
          <a:p>
            <a:pPr marL="624221" lvl="1" indent="-192024">
              <a:lnSpc>
                <a:spcPct val="150000"/>
              </a:lnSpc>
              <a:spcBef>
                <a:spcPts val="0"/>
              </a:spcBef>
              <a:buFont typeface="Arial" panose="020B0604020202020204" pitchFamily="34" charset="0"/>
              <a:buChar char="•"/>
            </a:pPr>
            <a:r>
              <a:rPr lang="en-US" sz="2000" b="0">
                <a:latin typeface="Nunito"/>
              </a:rPr>
              <a:t>Limit transport and movement of patients</a:t>
            </a:r>
          </a:p>
          <a:p>
            <a:pPr marL="624221" lvl="1" indent="-192024">
              <a:lnSpc>
                <a:spcPct val="150000"/>
              </a:lnSpc>
              <a:spcBef>
                <a:spcPts val="0"/>
              </a:spcBef>
              <a:buFont typeface="Arial" panose="020B0604020202020204" pitchFamily="34" charset="0"/>
              <a:buChar char="•"/>
            </a:pPr>
            <a:r>
              <a:rPr lang="en-US" sz="2000" b="0">
                <a:latin typeface="Nunito"/>
              </a:rPr>
              <a:t>Use disposable or dedicated patient-care equipment</a:t>
            </a:r>
          </a:p>
          <a:p>
            <a:pPr marL="624221" lvl="1" indent="-192024">
              <a:lnSpc>
                <a:spcPct val="150000"/>
              </a:lnSpc>
              <a:spcBef>
                <a:spcPts val="0"/>
              </a:spcBef>
              <a:buFont typeface="Arial" panose="020B0604020202020204" pitchFamily="34" charset="0"/>
              <a:buChar char="•"/>
            </a:pPr>
            <a:r>
              <a:rPr lang="en-US" sz="2000" b="0">
                <a:latin typeface="Nunito"/>
              </a:rPr>
              <a:t>Prioritize cleaning and disinfection of rooms </a:t>
            </a:r>
            <a:endParaRPr lang="en-US" sz="2300" b="0" dirty="0">
              <a:latin typeface="Nunito"/>
            </a:endParaRPr>
          </a:p>
        </p:txBody>
      </p:sp>
      <p:pic>
        <p:nvPicPr>
          <p:cNvPr id="12" name="Picture 11" descr="Icon&#10;&#10;AI-generated content may be incorrect.">
            <a:extLst>
              <a:ext uri="{FF2B5EF4-FFF2-40B4-BE49-F238E27FC236}">
                <a16:creationId xmlns:a16="http://schemas.microsoft.com/office/drawing/2014/main" id="{20431B01-4622-528F-85FE-20244DEAC1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2338" y="5292848"/>
            <a:ext cx="1371344" cy="1371344"/>
          </a:xfrm>
          <a:prstGeom prst="rect">
            <a:avLst/>
          </a:prstGeom>
        </p:spPr>
      </p:pic>
      <p:pic>
        <p:nvPicPr>
          <p:cNvPr id="13" name="Picture 12" descr="A picture containing silhouette&#10;&#10;AI-generated content may be incorrect.">
            <a:extLst>
              <a:ext uri="{FF2B5EF4-FFF2-40B4-BE49-F238E27FC236}">
                <a16:creationId xmlns:a16="http://schemas.microsoft.com/office/drawing/2014/main" id="{0BB41D96-815B-91C9-71BA-5BF8A67035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8950" y="4869458"/>
            <a:ext cx="1336035" cy="1336035"/>
          </a:xfrm>
          <a:prstGeom prst="rect">
            <a:avLst/>
          </a:prstGeom>
        </p:spPr>
      </p:pic>
      <p:pic>
        <p:nvPicPr>
          <p:cNvPr id="14" name="Picture 13">
            <a:extLst>
              <a:ext uri="{FF2B5EF4-FFF2-40B4-BE49-F238E27FC236}">
                <a16:creationId xmlns:a16="http://schemas.microsoft.com/office/drawing/2014/main" id="{3DB0C685-32C9-5B2B-91D8-0796DECFA1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4237" y="5168720"/>
            <a:ext cx="1644100" cy="1370192"/>
          </a:xfrm>
          <a:prstGeom prst="rect">
            <a:avLst/>
          </a:prstGeom>
        </p:spPr>
      </p:pic>
      <p:pic>
        <p:nvPicPr>
          <p:cNvPr id="16" name="Picture 15">
            <a:extLst>
              <a:ext uri="{FF2B5EF4-FFF2-40B4-BE49-F238E27FC236}">
                <a16:creationId xmlns:a16="http://schemas.microsoft.com/office/drawing/2014/main" id="{B8B41C77-22FC-0DD0-4F13-C6A01F8A0104}"/>
              </a:ext>
            </a:extLst>
          </p:cNvPr>
          <p:cNvPicPr>
            <a:picLocks noChangeAspect="1"/>
          </p:cNvPicPr>
          <p:nvPr/>
        </p:nvPicPr>
        <p:blipFill>
          <a:blip r:embed="rId7" cstate="print">
            <a:extLst>
              <a:ext uri="{28A0092B-C50C-407E-A947-70E740481C1C}">
                <a14:useLocalDpi xmlns:a14="http://schemas.microsoft.com/office/drawing/2010/main" val="0"/>
              </a:ext>
            </a:extLst>
          </a:blip>
          <a:srcRect r="84829" b="47314"/>
          <a:stretch>
            <a:fillRect/>
          </a:stretch>
        </p:blipFill>
        <p:spPr>
          <a:xfrm rot="1520538">
            <a:off x="5877620" y="4943783"/>
            <a:ext cx="1132403" cy="1700996"/>
          </a:xfrm>
          <a:prstGeom prst="rect">
            <a:avLst/>
          </a:prstGeom>
        </p:spPr>
      </p:pic>
      <p:pic>
        <p:nvPicPr>
          <p:cNvPr id="19" name="Picture 18">
            <a:extLst>
              <a:ext uri="{FF2B5EF4-FFF2-40B4-BE49-F238E27FC236}">
                <a16:creationId xmlns:a16="http://schemas.microsoft.com/office/drawing/2014/main" id="{9D6CF207-994A-93F0-F566-0251283C19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74510" y="4880971"/>
            <a:ext cx="2472083" cy="1854003"/>
          </a:xfrm>
          <a:prstGeom prst="rect">
            <a:avLst/>
          </a:prstGeom>
        </p:spPr>
      </p:pic>
      <p:pic>
        <p:nvPicPr>
          <p:cNvPr id="21" name="Picture 20">
            <a:extLst>
              <a:ext uri="{FF2B5EF4-FFF2-40B4-BE49-F238E27FC236}">
                <a16:creationId xmlns:a16="http://schemas.microsoft.com/office/drawing/2014/main" id="{16A940AF-01CD-D328-9424-F0CA7BD3713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625" b="45250" l="65035" r="93085">
                        <a14:foregroundMark x1="66511" y1="34625" x2="66434" y2="30875"/>
                        <a14:foregroundMark x1="73193" y1="44500" x2="72883" y2="41375"/>
                        <a14:foregroundMark x1="93007" y1="35500" x2="93085" y2="27500"/>
                        <a14:foregroundMark x1="86713" y1="39375" x2="77778" y2="45250"/>
                        <a14:foregroundMark x1="65190" y1="36625" x2="65113" y2="32375"/>
                        <a14:foregroundMark x1="65113" y1="32375" x2="65035" y2="32250"/>
                        <a14:foregroundMark x1="82207" y1="28250" x2="79565" y2="27250"/>
                        <a14:foregroundMark x1="79565" y1="27250" x2="79565" y2="27125"/>
                        <a14:backgroundMark x1="76768" y1="14375" x2="75369" y2="24750"/>
                        <a14:backgroundMark x1="75369" y1="24750" x2="75447" y2="18750"/>
                        <a14:backgroundMark x1="75447" y1="18750" x2="75136" y2="24250"/>
                        <a14:backgroundMark x1="75136" y1="24250" x2="76535" y2="19875"/>
                        <a14:backgroundMark x1="76535" y1="19875" x2="75913" y2="23875"/>
                        <a14:backgroundMark x1="75913" y1="23875" x2="76379" y2="18625"/>
                        <a14:backgroundMark x1="76379" y1="18625" x2="72106" y2="26625"/>
                        <a14:backgroundMark x1="72106" y1="26625" x2="73349" y2="20875"/>
                        <a14:backgroundMark x1="73349" y1="20875" x2="73660" y2="26250"/>
                        <a14:backgroundMark x1="73660" y1="26250" x2="74204" y2="24625"/>
                        <a14:backgroundMark x1="77312" y1="18250" x2="80342" y2="22500"/>
                        <a14:backgroundMark x1="76535" y1="24125" x2="79099" y2="26000"/>
                        <a14:backgroundMark x1="70629" y1="41500" x2="71562" y2="42375"/>
                        <a14:backgroundMark x1="70940" y1="40750" x2="71018" y2="41125"/>
                        <a14:backgroundMark x1="73660" y1="41500" x2="74126" y2="41750"/>
                        <a14:backgroundMark x1="75835" y1="13625" x2="76612" y2="13125"/>
                      </a14:backgroundRemoval>
                    </a14:imgEffect>
                  </a14:imgLayer>
                </a14:imgProps>
              </a:ext>
              <a:ext uri="{28A0092B-C50C-407E-A947-70E740481C1C}">
                <a14:useLocalDpi xmlns:a14="http://schemas.microsoft.com/office/drawing/2010/main" val="0"/>
              </a:ext>
            </a:extLst>
          </a:blip>
          <a:srcRect l="63411" t="4455" r="4640" b="52711"/>
          <a:stretch>
            <a:fillRect/>
          </a:stretch>
        </p:blipFill>
        <p:spPr>
          <a:xfrm>
            <a:off x="108641" y="4880971"/>
            <a:ext cx="2158603" cy="1798930"/>
          </a:xfrm>
          <a:prstGeom prst="rect">
            <a:avLst/>
          </a:prstGeom>
        </p:spPr>
      </p:pic>
      <p:sp>
        <p:nvSpPr>
          <p:cNvPr id="23" name="Title 1">
            <a:extLst>
              <a:ext uri="{FF2B5EF4-FFF2-40B4-BE49-F238E27FC236}">
                <a16:creationId xmlns:a16="http://schemas.microsoft.com/office/drawing/2014/main" id="{8B2AC721-0CC4-499F-88BF-103EF5825CD8}"/>
              </a:ext>
            </a:extLst>
          </p:cNvPr>
          <p:cNvSpPr txBox="1">
            <a:spLocks/>
          </p:cNvSpPr>
          <p:nvPr/>
        </p:nvSpPr>
        <p:spPr>
          <a:xfrm>
            <a:off x="308500" y="1894574"/>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2000">
                <a:latin typeface="Poppins" panose="00000500000000000000" pitchFamily="2" charset="0"/>
                <a:cs typeface="Poppins" panose="00000500000000000000" pitchFamily="2" charset="0"/>
              </a:rPr>
              <a:t>Always follow facility specific guidelines</a:t>
            </a:r>
          </a:p>
        </p:txBody>
      </p:sp>
    </p:spTree>
    <p:extLst>
      <p:ext uri="{BB962C8B-B14F-4D97-AF65-F5344CB8AC3E}">
        <p14:creationId xmlns:p14="http://schemas.microsoft.com/office/powerpoint/2010/main" val="2311967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23EC47-4094-AFE5-5A11-5AAA8122A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5579" y="1492832"/>
            <a:ext cx="4892842" cy="4892842"/>
          </a:xfrm>
          <a:prstGeom prst="rect">
            <a:avLst/>
          </a:prstGeom>
        </p:spPr>
      </p:pic>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2</a:t>
            </a:fld>
            <a:endParaRPr lang="en-US"/>
          </a:p>
        </p:txBody>
      </p:sp>
      <p:sp>
        <p:nvSpPr>
          <p:cNvPr id="7" name="Title 6"/>
          <p:cNvSpPr>
            <a:spLocks noGrp="1"/>
          </p:cNvSpPr>
          <p:nvPr>
            <p:ph type="title"/>
          </p:nvPr>
        </p:nvSpPr>
        <p:spPr>
          <a:xfrm>
            <a:off x="1327869" y="726079"/>
            <a:ext cx="7537836" cy="548640"/>
          </a:xfrm>
        </p:spPr>
        <p:txBody>
          <a:bodyPr/>
          <a:lstStyle/>
          <a:p>
            <a:r>
              <a:rPr lang="en-US" sz="4000" b="0">
                <a:latin typeface="Poppins" panose="00000500000000000000" pitchFamily="2" charset="0"/>
                <a:cs typeface="Poppins" panose="00000500000000000000" pitchFamily="2" charset="0"/>
              </a:rPr>
              <a:t>Pre-assessment</a:t>
            </a:r>
            <a:br>
              <a:rPr lang="en-US" sz="4000" b="0">
                <a:latin typeface="Poppins" panose="00000500000000000000" pitchFamily="2" charset="0"/>
                <a:cs typeface="Poppins" panose="00000500000000000000" pitchFamily="2" charset="0"/>
              </a:rPr>
            </a:br>
            <a:r>
              <a:rPr lang="en-US"/>
              <a:t> https://forms.office.com/g/8QhSJvQsqK</a:t>
            </a:r>
          </a:p>
        </p:txBody>
      </p:sp>
    </p:spTree>
    <p:extLst>
      <p:ext uri="{BB962C8B-B14F-4D97-AF65-F5344CB8AC3E}">
        <p14:creationId xmlns:p14="http://schemas.microsoft.com/office/powerpoint/2010/main" val="93810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C523-5A48-9DB7-A80D-0601601C882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D6CAD77-5281-DC16-3310-02B4F39A1FD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20</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936938F1-69E9-4707-ADD4-32A48EC7F2B6}"/>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Droplet Precautions – spread by respiratory droplets</a:t>
            </a:r>
          </a:p>
        </p:txBody>
      </p:sp>
      <p:grpSp>
        <p:nvGrpSpPr>
          <p:cNvPr id="7" name="Group 6">
            <a:extLst>
              <a:ext uri="{FF2B5EF4-FFF2-40B4-BE49-F238E27FC236}">
                <a16:creationId xmlns:a16="http://schemas.microsoft.com/office/drawing/2014/main" id="{7226171C-DF17-8290-9735-F7A57245AD39}"/>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81DF5091-A67A-8210-8277-69E5A3947C9D}"/>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CFA454E-4B71-1658-23D4-7293DF695B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B41B6AD7-74C9-9896-AB29-71A886B3EB0C}"/>
              </a:ext>
            </a:extLst>
          </p:cNvPr>
          <p:cNvSpPr txBox="1">
            <a:spLocks/>
          </p:cNvSpPr>
          <p:nvPr/>
        </p:nvSpPr>
        <p:spPr>
          <a:xfrm>
            <a:off x="302150" y="2583786"/>
            <a:ext cx="8563554" cy="705215"/>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624221" lvl="1" indent="-192024">
              <a:lnSpc>
                <a:spcPct val="150000"/>
              </a:lnSpc>
              <a:spcBef>
                <a:spcPts val="0"/>
              </a:spcBef>
              <a:buFont typeface="Arial" panose="020B0604020202020204" pitchFamily="34" charset="0"/>
              <a:buChar char="•"/>
            </a:pPr>
            <a:r>
              <a:rPr lang="en-US" sz="2300" b="0" dirty="0">
                <a:latin typeface="Nunito"/>
              </a:rPr>
              <a:t>Use PPE appropriately - Mask</a:t>
            </a:r>
          </a:p>
          <a:p>
            <a:pPr marL="624221" lvl="1" indent="-192024">
              <a:lnSpc>
                <a:spcPct val="150000"/>
              </a:lnSpc>
              <a:spcBef>
                <a:spcPts val="0"/>
              </a:spcBef>
              <a:buFont typeface="Arial" panose="020B0604020202020204" pitchFamily="34" charset="0"/>
              <a:buChar char="•"/>
            </a:pPr>
            <a:r>
              <a:rPr lang="en-US" sz="2300" b="0" dirty="0">
                <a:latin typeface="Nunito"/>
              </a:rPr>
              <a:t>Have the patient wear a mask (if able) </a:t>
            </a:r>
          </a:p>
          <a:p>
            <a:pPr marL="624221" lvl="1" indent="-192024">
              <a:lnSpc>
                <a:spcPct val="150000"/>
              </a:lnSpc>
              <a:spcBef>
                <a:spcPts val="0"/>
              </a:spcBef>
              <a:buFont typeface="Arial" panose="020B0604020202020204" pitchFamily="34" charset="0"/>
              <a:buChar char="•"/>
            </a:pPr>
            <a:r>
              <a:rPr lang="en-US" sz="2300" b="0">
                <a:latin typeface="Nunito"/>
              </a:rPr>
              <a:t>Place in a private room or chose</a:t>
            </a:r>
            <a:r>
              <a:rPr lang="en-US" sz="2300" b="0" dirty="0">
                <a:latin typeface="Nunito"/>
              </a:rPr>
              <a:t> roommates with similar condition</a:t>
            </a:r>
          </a:p>
          <a:p>
            <a:pPr marL="624221" lvl="1" indent="-192024">
              <a:lnSpc>
                <a:spcPct val="150000"/>
              </a:lnSpc>
              <a:spcBef>
                <a:spcPts val="0"/>
              </a:spcBef>
              <a:buFont typeface="Arial" panose="020B0604020202020204" pitchFamily="34" charset="0"/>
              <a:buChar char="•"/>
            </a:pPr>
            <a:r>
              <a:rPr lang="en-US" sz="2300" b="0" dirty="0">
                <a:latin typeface="Nunito"/>
              </a:rPr>
              <a:t>Limit transport and movement of patients</a:t>
            </a:r>
          </a:p>
        </p:txBody>
      </p:sp>
      <p:pic>
        <p:nvPicPr>
          <p:cNvPr id="3" name="Picture 2">
            <a:extLst>
              <a:ext uri="{FF2B5EF4-FFF2-40B4-BE49-F238E27FC236}">
                <a16:creationId xmlns:a16="http://schemas.microsoft.com/office/drawing/2014/main" id="{11BA6372-8968-B928-FAEC-8C32855C00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694" y="4779614"/>
            <a:ext cx="2033337" cy="2033337"/>
          </a:xfrm>
          <a:prstGeom prst="rect">
            <a:avLst/>
          </a:prstGeom>
        </p:spPr>
      </p:pic>
      <p:pic>
        <p:nvPicPr>
          <p:cNvPr id="5" name="Picture 4">
            <a:extLst>
              <a:ext uri="{FF2B5EF4-FFF2-40B4-BE49-F238E27FC236}">
                <a16:creationId xmlns:a16="http://schemas.microsoft.com/office/drawing/2014/main" id="{E2C63931-B375-7969-2155-9A2F516C2C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8054" y="5173086"/>
            <a:ext cx="1976738" cy="1176034"/>
          </a:xfrm>
          <a:prstGeom prst="rect">
            <a:avLst/>
          </a:prstGeom>
        </p:spPr>
      </p:pic>
      <p:pic>
        <p:nvPicPr>
          <p:cNvPr id="6" name="Picture 5">
            <a:extLst>
              <a:ext uri="{FF2B5EF4-FFF2-40B4-BE49-F238E27FC236}">
                <a16:creationId xmlns:a16="http://schemas.microsoft.com/office/drawing/2014/main" id="{C83DF86E-7E8C-F1BB-1B45-50045A07B1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0792" y="4889746"/>
            <a:ext cx="1976738" cy="1647412"/>
          </a:xfrm>
          <a:prstGeom prst="rect">
            <a:avLst/>
          </a:prstGeom>
        </p:spPr>
      </p:pic>
      <p:pic>
        <p:nvPicPr>
          <p:cNvPr id="11" name="Picture 10" descr="Icon&#10;&#10;AI-generated content may be incorrect.">
            <a:extLst>
              <a:ext uri="{FF2B5EF4-FFF2-40B4-BE49-F238E27FC236}">
                <a16:creationId xmlns:a16="http://schemas.microsoft.com/office/drawing/2014/main" id="{F94AF579-870F-14BD-85D9-691E446CE2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18589" y="5162104"/>
            <a:ext cx="1371344" cy="1371344"/>
          </a:xfrm>
          <a:prstGeom prst="rect">
            <a:avLst/>
          </a:prstGeom>
        </p:spPr>
      </p:pic>
      <p:pic>
        <p:nvPicPr>
          <p:cNvPr id="12" name="Picture 11" descr="A picture containing silhouette&#10;&#10;AI-generated content may be incorrect.">
            <a:extLst>
              <a:ext uri="{FF2B5EF4-FFF2-40B4-BE49-F238E27FC236}">
                <a16:creationId xmlns:a16="http://schemas.microsoft.com/office/drawing/2014/main" id="{4AA8F8D5-325E-3665-8492-669115F3CD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06937" y="5197413"/>
            <a:ext cx="1336035" cy="1336035"/>
          </a:xfrm>
          <a:prstGeom prst="rect">
            <a:avLst/>
          </a:prstGeom>
        </p:spPr>
      </p:pic>
      <p:sp>
        <p:nvSpPr>
          <p:cNvPr id="13" name="Title 1">
            <a:extLst>
              <a:ext uri="{FF2B5EF4-FFF2-40B4-BE49-F238E27FC236}">
                <a16:creationId xmlns:a16="http://schemas.microsoft.com/office/drawing/2014/main" id="{5FABE700-28AE-1AC4-53F1-464F14750F31}"/>
              </a:ext>
            </a:extLst>
          </p:cNvPr>
          <p:cNvSpPr txBox="1">
            <a:spLocks/>
          </p:cNvSpPr>
          <p:nvPr/>
        </p:nvSpPr>
        <p:spPr>
          <a:xfrm>
            <a:off x="308500" y="2226806"/>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2000" dirty="0">
                <a:latin typeface="Poppins" panose="00000500000000000000" pitchFamily="2" charset="0"/>
                <a:cs typeface="Poppins" panose="00000500000000000000" pitchFamily="2" charset="0"/>
              </a:rPr>
              <a:t>Always follow facility specific guidelines</a:t>
            </a:r>
          </a:p>
        </p:txBody>
      </p:sp>
    </p:spTree>
    <p:extLst>
      <p:ext uri="{BB962C8B-B14F-4D97-AF65-F5344CB8AC3E}">
        <p14:creationId xmlns:p14="http://schemas.microsoft.com/office/powerpoint/2010/main" val="1926126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BB62-2303-0563-6059-0339BAC7FD4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A55CF5-9C0A-29B0-E4C2-26B91448C1DE}"/>
              </a:ext>
            </a:extLst>
          </p:cNvPr>
          <p:cNvSpPr>
            <a:spLocks noGrp="1"/>
          </p:cNvSpPr>
          <p:nvPr>
            <p:ph type="sldNum" sz="quarter" idx="16"/>
          </p:nvPr>
        </p:nvSpPr>
        <p:spPr>
          <a:xfrm>
            <a:off x="6808304" y="6406021"/>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21</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9296A576-7CB8-4713-274D-01FA9D8BE86A}"/>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Airborne Precautions – spread by particles in the air</a:t>
            </a:r>
          </a:p>
        </p:txBody>
      </p:sp>
      <p:grpSp>
        <p:nvGrpSpPr>
          <p:cNvPr id="7" name="Group 6">
            <a:extLst>
              <a:ext uri="{FF2B5EF4-FFF2-40B4-BE49-F238E27FC236}">
                <a16:creationId xmlns:a16="http://schemas.microsoft.com/office/drawing/2014/main" id="{F2062965-8063-50F7-A1BE-6CA0997150F4}"/>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FF2F2EBB-6198-B9FF-F7B1-40E0DD7FF5CF}"/>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EE8A11C-963F-60F7-C498-6446CB7206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1BC9BC07-6965-3697-5E37-BD815D1712B7}"/>
              </a:ext>
            </a:extLst>
          </p:cNvPr>
          <p:cNvSpPr txBox="1">
            <a:spLocks/>
          </p:cNvSpPr>
          <p:nvPr/>
        </p:nvSpPr>
        <p:spPr>
          <a:xfrm>
            <a:off x="308500" y="2489770"/>
            <a:ext cx="8563554" cy="705215"/>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624221" lvl="1" indent="-192024">
              <a:lnSpc>
                <a:spcPct val="150000"/>
              </a:lnSpc>
              <a:spcBef>
                <a:spcPts val="0"/>
              </a:spcBef>
              <a:buFont typeface="Arial" panose="020B0604020202020204" pitchFamily="34" charset="0"/>
              <a:buChar char="•"/>
            </a:pPr>
            <a:r>
              <a:rPr lang="en-US" sz="2300" b="0" dirty="0">
                <a:latin typeface="Nunito"/>
              </a:rPr>
              <a:t>Use PPE appropriately – N95 Mask</a:t>
            </a:r>
          </a:p>
          <a:p>
            <a:pPr marL="624221" lvl="1" indent="-192024">
              <a:lnSpc>
                <a:spcPct val="150000"/>
              </a:lnSpc>
              <a:spcBef>
                <a:spcPts val="0"/>
              </a:spcBef>
              <a:buFont typeface="Arial" panose="020B0604020202020204" pitchFamily="34" charset="0"/>
              <a:buChar char="•"/>
            </a:pPr>
            <a:r>
              <a:rPr lang="en-US" sz="2300" b="0" dirty="0">
                <a:latin typeface="Nunito"/>
              </a:rPr>
              <a:t>Have the patient wear a mask (if able)</a:t>
            </a:r>
          </a:p>
          <a:p>
            <a:pPr marL="624221" lvl="1" indent="-192024">
              <a:lnSpc>
                <a:spcPct val="150000"/>
              </a:lnSpc>
              <a:spcBef>
                <a:spcPts val="0"/>
              </a:spcBef>
              <a:buFont typeface="Arial" panose="020B0604020202020204" pitchFamily="34" charset="0"/>
              <a:buChar char="•"/>
            </a:pPr>
            <a:r>
              <a:rPr lang="en-US" sz="2300" b="0" dirty="0">
                <a:latin typeface="Nunito"/>
              </a:rPr>
              <a:t>Place patient in an airborne infection isolation room (AIIR)</a:t>
            </a:r>
          </a:p>
          <a:p>
            <a:pPr marL="1092137" lvl="3" indent="-192024">
              <a:lnSpc>
                <a:spcPct val="150000"/>
              </a:lnSpc>
              <a:spcBef>
                <a:spcPts val="0"/>
              </a:spcBef>
            </a:pPr>
            <a:r>
              <a:rPr lang="en-US" sz="1513" b="0" dirty="0">
                <a:latin typeface="Nunito"/>
              </a:rPr>
              <a:t>Patient may need to transfer to a different facility</a:t>
            </a:r>
          </a:p>
          <a:p>
            <a:pPr marL="624221" lvl="1" indent="-192024">
              <a:lnSpc>
                <a:spcPct val="150000"/>
              </a:lnSpc>
              <a:spcBef>
                <a:spcPts val="0"/>
              </a:spcBef>
              <a:buFont typeface="Arial" panose="020B0604020202020204" pitchFamily="34" charset="0"/>
              <a:buChar char="•"/>
            </a:pPr>
            <a:r>
              <a:rPr lang="en-US" sz="2300" b="0" dirty="0">
                <a:latin typeface="Nunito"/>
              </a:rPr>
              <a:t>Limit transport and movement of patients</a:t>
            </a:r>
          </a:p>
        </p:txBody>
      </p:sp>
      <p:pic>
        <p:nvPicPr>
          <p:cNvPr id="12" name="Picture 11">
            <a:extLst>
              <a:ext uri="{FF2B5EF4-FFF2-40B4-BE49-F238E27FC236}">
                <a16:creationId xmlns:a16="http://schemas.microsoft.com/office/drawing/2014/main" id="{CAA48706-82F3-BADC-8B6E-2D34ABA74ABD}"/>
              </a:ext>
            </a:extLst>
          </p:cNvPr>
          <p:cNvPicPr>
            <a:picLocks noChangeAspect="1"/>
          </p:cNvPicPr>
          <p:nvPr/>
        </p:nvPicPr>
        <p:blipFill>
          <a:blip r:embed="rId4" cstate="print">
            <a:extLst>
              <a:ext uri="{28A0092B-C50C-407E-A947-70E740481C1C}">
                <a14:useLocalDpi xmlns:a14="http://schemas.microsoft.com/office/drawing/2010/main" val="0"/>
              </a:ext>
            </a:extLst>
          </a:blip>
          <a:srcRect l="23377" t="73365" r="51091" b="-1"/>
          <a:stretch>
            <a:fillRect/>
          </a:stretch>
        </p:blipFill>
        <p:spPr>
          <a:xfrm>
            <a:off x="451020" y="4977425"/>
            <a:ext cx="1678018" cy="1720516"/>
          </a:xfrm>
          <a:prstGeom prst="rect">
            <a:avLst/>
          </a:prstGeom>
        </p:spPr>
      </p:pic>
      <p:pic>
        <p:nvPicPr>
          <p:cNvPr id="24" name="Picture 23">
            <a:extLst>
              <a:ext uri="{FF2B5EF4-FFF2-40B4-BE49-F238E27FC236}">
                <a16:creationId xmlns:a16="http://schemas.microsoft.com/office/drawing/2014/main" id="{552600BC-0A1B-14E1-8617-3DDE9C8D1D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6391" y="5096005"/>
            <a:ext cx="2421609" cy="1440704"/>
          </a:xfrm>
          <a:prstGeom prst="rect">
            <a:avLst/>
          </a:prstGeom>
        </p:spPr>
      </p:pic>
      <p:pic>
        <p:nvPicPr>
          <p:cNvPr id="26" name="Picture 25">
            <a:extLst>
              <a:ext uri="{FF2B5EF4-FFF2-40B4-BE49-F238E27FC236}">
                <a16:creationId xmlns:a16="http://schemas.microsoft.com/office/drawing/2014/main" id="{F2607F95-E0A7-FE69-F979-BBF6C6C461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5353" y="5207434"/>
            <a:ext cx="1512476" cy="1260497"/>
          </a:xfrm>
          <a:prstGeom prst="rect">
            <a:avLst/>
          </a:prstGeom>
        </p:spPr>
      </p:pic>
      <p:sp>
        <p:nvSpPr>
          <p:cNvPr id="27" name="Title 1">
            <a:extLst>
              <a:ext uri="{FF2B5EF4-FFF2-40B4-BE49-F238E27FC236}">
                <a16:creationId xmlns:a16="http://schemas.microsoft.com/office/drawing/2014/main" id="{2DD6C9CB-5CAC-20C4-D48C-E7546ADC8D80}"/>
              </a:ext>
            </a:extLst>
          </p:cNvPr>
          <p:cNvSpPr txBox="1">
            <a:spLocks/>
          </p:cNvSpPr>
          <p:nvPr/>
        </p:nvSpPr>
        <p:spPr>
          <a:xfrm>
            <a:off x="308500" y="2141462"/>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2000" dirty="0">
                <a:latin typeface="Poppins" panose="00000500000000000000" pitchFamily="2" charset="0"/>
                <a:cs typeface="Poppins" panose="00000500000000000000" pitchFamily="2" charset="0"/>
              </a:rPr>
              <a:t>Always follow facility specific guidelines</a:t>
            </a:r>
          </a:p>
        </p:txBody>
      </p:sp>
    </p:spTree>
    <p:extLst>
      <p:ext uri="{BB962C8B-B14F-4D97-AF65-F5344CB8AC3E}">
        <p14:creationId xmlns:p14="http://schemas.microsoft.com/office/powerpoint/2010/main" val="1634732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626848-E433-176D-1499-2043D3D74DE1}"/>
              </a:ext>
            </a:extLst>
          </p:cNvPr>
          <p:cNvSpPr>
            <a:spLocks noGrp="1"/>
          </p:cNvSpPr>
          <p:nvPr>
            <p:ph type="body" sz="quarter" idx="10"/>
          </p:nvPr>
        </p:nvSpPr>
        <p:spPr>
          <a:xfrm>
            <a:off x="290223" y="2146961"/>
            <a:ext cx="8563554" cy="4142629"/>
          </a:xfrm>
        </p:spPr>
        <p:txBody>
          <a:bodyPr/>
          <a:lstStyle/>
          <a:p>
            <a:r>
              <a:rPr lang="en-US" sz="2000" b="0">
                <a:latin typeface="Nunito" pitchFamily="2" charset="0"/>
              </a:rPr>
              <a:t>Wear </a:t>
            </a:r>
            <a:r>
              <a:rPr lang="en-US" sz="2000" b="0" dirty="0">
                <a:latin typeface="Nunito" pitchFamily="2" charset="0"/>
              </a:rPr>
              <a:t>gloves and </a:t>
            </a:r>
            <a:r>
              <a:rPr lang="en-US" sz="2000" b="0">
                <a:latin typeface="Nunito" pitchFamily="2" charset="0"/>
              </a:rPr>
              <a:t>a gown </a:t>
            </a:r>
            <a:r>
              <a:rPr lang="en-US" sz="2000" b="0" dirty="0">
                <a:latin typeface="Nunito" pitchFamily="2" charset="0"/>
              </a:rPr>
              <a:t>for high-contact care activities</a:t>
            </a:r>
            <a:r>
              <a:rPr lang="en-US" sz="2000" b="0">
                <a:latin typeface="Nunito" pitchFamily="2" charset="0"/>
              </a:rPr>
              <a:t>. Do</a:t>
            </a:r>
            <a:r>
              <a:rPr lang="en-US" sz="2000" b="0" dirty="0">
                <a:latin typeface="Nunito" pitchFamily="2" charset="0"/>
              </a:rPr>
              <a:t> not wear the same PPE to care for more than one resident</a:t>
            </a:r>
          </a:p>
          <a:p>
            <a:r>
              <a:rPr lang="en-US" sz="2000" b="0" dirty="0">
                <a:latin typeface="Nunito" pitchFamily="2" charset="0"/>
              </a:rPr>
              <a:t>Residents with indwelling medical devices, wounds, or those who are colonized or infected with a MDRO should be placed on EBP</a:t>
            </a:r>
          </a:p>
          <a:p>
            <a:pPr lvl="1"/>
            <a:r>
              <a:rPr lang="en-US" sz="1600" b="0" dirty="0">
                <a:latin typeface="Nunito" pitchFamily="2" charset="0"/>
              </a:rPr>
              <a:t>Each resident on EBP should have a sign hanging outside their door</a:t>
            </a:r>
          </a:p>
          <a:p>
            <a:r>
              <a:rPr lang="en-US" sz="2000" b="0" dirty="0">
                <a:latin typeface="Nunito" pitchFamily="2" charset="0"/>
              </a:rPr>
              <a:t>Use EBP during high-contact patient care activities:</a:t>
            </a:r>
          </a:p>
          <a:p>
            <a:pPr lvl="1">
              <a:buFont typeface="Arial" panose="020B0604020202020204" pitchFamily="34" charset="0"/>
              <a:buChar char="•"/>
            </a:pPr>
            <a:r>
              <a:rPr lang="en-US" sz="1600" b="0" dirty="0">
                <a:latin typeface="Nunito" pitchFamily="2" charset="0"/>
              </a:rPr>
              <a:t>Dressing or bathing</a:t>
            </a:r>
          </a:p>
          <a:p>
            <a:pPr lvl="1">
              <a:buFont typeface="Arial" panose="020B0604020202020204" pitchFamily="34" charset="0"/>
              <a:buChar char="•"/>
            </a:pPr>
            <a:r>
              <a:rPr lang="en-US" sz="1600" b="0" dirty="0">
                <a:latin typeface="Nunito" pitchFamily="2" charset="0"/>
              </a:rPr>
              <a:t>Transferring</a:t>
            </a:r>
          </a:p>
          <a:p>
            <a:pPr lvl="1">
              <a:buFont typeface="Arial" panose="020B0604020202020204" pitchFamily="34" charset="0"/>
              <a:buChar char="•"/>
            </a:pPr>
            <a:r>
              <a:rPr lang="en-US" sz="1600" b="0" dirty="0">
                <a:latin typeface="Nunito" pitchFamily="2" charset="0"/>
              </a:rPr>
              <a:t>Changing linens</a:t>
            </a:r>
          </a:p>
          <a:p>
            <a:pPr lvl="1">
              <a:buFont typeface="Arial" panose="020B0604020202020204" pitchFamily="34" charset="0"/>
              <a:buChar char="•"/>
            </a:pPr>
            <a:r>
              <a:rPr lang="en-US" sz="1600" b="0" dirty="0">
                <a:latin typeface="Nunito" pitchFamily="2" charset="0"/>
              </a:rPr>
              <a:t>Assisting with toileting</a:t>
            </a:r>
          </a:p>
          <a:p>
            <a:pPr lvl="1">
              <a:buFont typeface="Arial" panose="020B0604020202020204" pitchFamily="34" charset="0"/>
              <a:buChar char="•"/>
            </a:pPr>
            <a:r>
              <a:rPr lang="en-US" sz="1600" b="0" dirty="0">
                <a:latin typeface="Nunito" pitchFamily="2" charset="0"/>
              </a:rPr>
              <a:t>Accessing indwelling medical devices</a:t>
            </a:r>
          </a:p>
          <a:p>
            <a:pPr lvl="1">
              <a:buFont typeface="Arial" panose="020B0604020202020204" pitchFamily="34" charset="0"/>
              <a:buChar char="•"/>
            </a:pPr>
            <a:r>
              <a:rPr lang="en-US" sz="1600" b="0" dirty="0">
                <a:latin typeface="Nunito" pitchFamily="2" charset="0"/>
              </a:rPr>
              <a:t>Providing wound care</a:t>
            </a:r>
          </a:p>
          <a:p>
            <a:endParaRPr lang="en-US" dirty="0"/>
          </a:p>
        </p:txBody>
      </p:sp>
      <p:sp>
        <p:nvSpPr>
          <p:cNvPr id="4" name="Slide Number Placeholder 3">
            <a:extLst>
              <a:ext uri="{FF2B5EF4-FFF2-40B4-BE49-F238E27FC236}">
                <a16:creationId xmlns:a16="http://schemas.microsoft.com/office/drawing/2014/main" id="{6B82FD2F-A98F-6B2A-BD12-17C233411886}"/>
              </a:ext>
            </a:extLst>
          </p:cNvPr>
          <p:cNvSpPr>
            <a:spLocks noGrp="1"/>
          </p:cNvSpPr>
          <p:nvPr>
            <p:ph type="sldNum" sz="quarter" idx="14"/>
          </p:nvPr>
        </p:nvSpPr>
        <p:spPr/>
        <p:txBody>
          <a:bodyPr/>
          <a:lstStyle/>
          <a:p>
            <a:fld id="{11F27F3A-B3E9-41ED-AF8F-A365F10BB65F}" type="slidenum">
              <a:rPr lang="en-US" smtClean="0"/>
              <a:pPr/>
              <a:t>22</a:t>
            </a:fld>
            <a:endParaRPr lang="en-US"/>
          </a:p>
        </p:txBody>
      </p:sp>
      <p:sp>
        <p:nvSpPr>
          <p:cNvPr id="5" name="Title 4">
            <a:extLst>
              <a:ext uri="{FF2B5EF4-FFF2-40B4-BE49-F238E27FC236}">
                <a16:creationId xmlns:a16="http://schemas.microsoft.com/office/drawing/2014/main" id="{9C1EF7B8-716D-AC5F-3FAC-C818463468CC}"/>
              </a:ext>
            </a:extLst>
          </p:cNvPr>
          <p:cNvSpPr>
            <a:spLocks noGrp="1"/>
          </p:cNvSpPr>
          <p:nvPr>
            <p:ph type="title"/>
          </p:nvPr>
        </p:nvSpPr>
        <p:spPr/>
        <p:txBody>
          <a:bodyPr/>
          <a:lstStyle/>
          <a:p>
            <a:r>
              <a:rPr lang="en-US" b="0" dirty="0">
                <a:latin typeface="Poppins" panose="00000500000000000000" pitchFamily="2" charset="0"/>
                <a:cs typeface="Poppins" panose="00000500000000000000" pitchFamily="2" charset="0"/>
              </a:rPr>
              <a:t>Enhanced Barrier Precautions (EBP) – spread by touch  </a:t>
            </a:r>
            <a:br>
              <a:rPr lang="en-US" b="0" dirty="0">
                <a:latin typeface="Poppins" panose="00000500000000000000" pitchFamily="2" charset="0"/>
                <a:cs typeface="Poppins" panose="00000500000000000000" pitchFamily="2" charset="0"/>
              </a:rPr>
            </a:br>
            <a:r>
              <a:rPr lang="en-US" sz="2000" u="sng" dirty="0">
                <a:latin typeface="Poppins" panose="00000500000000000000" pitchFamily="2" charset="0"/>
                <a:cs typeface="Poppins" panose="00000500000000000000" pitchFamily="2" charset="0"/>
              </a:rPr>
              <a:t>Nursing Homes Only</a:t>
            </a:r>
            <a:endParaRPr lang="en-US" u="sng" dirty="0">
              <a:latin typeface="Poppins" panose="00000500000000000000" pitchFamily="2" charset="0"/>
              <a:cs typeface="Poppins" panose="00000500000000000000" pitchFamily="2" charset="0"/>
            </a:endParaRPr>
          </a:p>
        </p:txBody>
      </p:sp>
      <p:pic>
        <p:nvPicPr>
          <p:cNvPr id="6" name="Picture 5">
            <a:extLst>
              <a:ext uri="{FF2B5EF4-FFF2-40B4-BE49-F238E27FC236}">
                <a16:creationId xmlns:a16="http://schemas.microsoft.com/office/drawing/2014/main" id="{40AB940A-37C2-73CF-760F-2C97987DE0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418" t="35715" r="7342" b="15054"/>
          <a:stretch>
            <a:fillRect/>
          </a:stretch>
        </p:blipFill>
        <p:spPr>
          <a:xfrm>
            <a:off x="7519885" y="5403876"/>
            <a:ext cx="1168563" cy="1064340"/>
          </a:xfrm>
          <a:prstGeom prst="rect">
            <a:avLst/>
          </a:prstGeom>
        </p:spPr>
      </p:pic>
      <p:pic>
        <p:nvPicPr>
          <p:cNvPr id="7" name="Picture 6" descr="A picture containing silhouette&#10;&#10;AI-generated content may be incorrect.">
            <a:extLst>
              <a:ext uri="{FF2B5EF4-FFF2-40B4-BE49-F238E27FC236}">
                <a16:creationId xmlns:a16="http://schemas.microsoft.com/office/drawing/2014/main" id="{4955269E-5727-DEA2-4FD9-88FA197AB4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94638">
            <a:off x="6174553" y="4251614"/>
            <a:ext cx="1405434" cy="1405434"/>
          </a:xfrm>
          <a:prstGeom prst="rect">
            <a:avLst/>
          </a:prstGeom>
        </p:spPr>
      </p:pic>
      <p:pic>
        <p:nvPicPr>
          <p:cNvPr id="8" name="Picture 7" descr="Icon&#10;&#10;AI-generated content may be incorrect.">
            <a:extLst>
              <a:ext uri="{FF2B5EF4-FFF2-40B4-BE49-F238E27FC236}">
                <a16:creationId xmlns:a16="http://schemas.microsoft.com/office/drawing/2014/main" id="{A14C0843-7B93-B0F6-708B-9ED8AFC6B7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23579">
            <a:off x="5177738" y="4717240"/>
            <a:ext cx="1460704" cy="1460704"/>
          </a:xfrm>
          <a:prstGeom prst="rect">
            <a:avLst/>
          </a:prstGeom>
        </p:spPr>
      </p:pic>
      <p:pic>
        <p:nvPicPr>
          <p:cNvPr id="9" name="Picture 8">
            <a:extLst>
              <a:ext uri="{FF2B5EF4-FFF2-40B4-BE49-F238E27FC236}">
                <a16:creationId xmlns:a16="http://schemas.microsoft.com/office/drawing/2014/main" id="{941F471B-14C0-2FB6-BDB0-F448AF61471A}"/>
              </a:ext>
            </a:extLst>
          </p:cNvPr>
          <p:cNvPicPr>
            <a:picLocks noChangeAspect="1"/>
          </p:cNvPicPr>
          <p:nvPr/>
        </p:nvPicPr>
        <p:blipFill>
          <a:blip r:embed="rId6" cstate="print">
            <a:extLst>
              <a:ext uri="{28A0092B-C50C-407E-A947-70E740481C1C}">
                <a14:useLocalDpi xmlns:a14="http://schemas.microsoft.com/office/drawing/2010/main" val="0"/>
              </a:ext>
            </a:extLst>
          </a:blip>
          <a:srcRect l="69701" t="38807" r="6063" b="35166"/>
          <a:stretch>
            <a:fillRect/>
          </a:stretch>
        </p:blipFill>
        <p:spPr>
          <a:xfrm>
            <a:off x="7508147" y="3702074"/>
            <a:ext cx="1492286" cy="1252257"/>
          </a:xfrm>
          <a:prstGeom prst="rect">
            <a:avLst/>
          </a:prstGeom>
        </p:spPr>
      </p:pic>
      <p:grpSp>
        <p:nvGrpSpPr>
          <p:cNvPr id="12" name="Group 11">
            <a:extLst>
              <a:ext uri="{FF2B5EF4-FFF2-40B4-BE49-F238E27FC236}">
                <a16:creationId xmlns:a16="http://schemas.microsoft.com/office/drawing/2014/main" id="{4FB4E84C-E337-8B1D-AB0A-0B267C7A8616}"/>
              </a:ext>
            </a:extLst>
          </p:cNvPr>
          <p:cNvGrpSpPr/>
          <p:nvPr/>
        </p:nvGrpSpPr>
        <p:grpSpPr>
          <a:xfrm>
            <a:off x="8053778" y="74142"/>
            <a:ext cx="1046713" cy="876729"/>
            <a:chOff x="8046052" y="136525"/>
            <a:chExt cx="1046713" cy="876729"/>
          </a:xfrm>
        </p:grpSpPr>
        <p:sp>
          <p:nvSpPr>
            <p:cNvPr id="10" name="Rectangle: Rounded Corners 9">
              <a:extLst>
                <a:ext uri="{FF2B5EF4-FFF2-40B4-BE49-F238E27FC236}">
                  <a16:creationId xmlns:a16="http://schemas.microsoft.com/office/drawing/2014/main" id="{0E0F4E1E-20C2-D193-A79A-D3F6B5DE6409}"/>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88DB19E-DB5C-9B0C-16DD-523E10680B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Tree>
    <p:extLst>
      <p:ext uri="{BB962C8B-B14F-4D97-AF65-F5344CB8AC3E}">
        <p14:creationId xmlns:p14="http://schemas.microsoft.com/office/powerpoint/2010/main" val="927264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0CEB-A14C-9DFF-C093-56FC7A2C00D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69C7A01-DB20-3A69-7D57-BBA5EF228D65}"/>
              </a:ext>
            </a:extLst>
          </p:cNvPr>
          <p:cNvSpPr>
            <a:spLocks noGrp="1"/>
          </p:cNvSpPr>
          <p:nvPr>
            <p:ph sz="quarter" idx="14"/>
          </p:nvPr>
        </p:nvSpPr>
        <p:spPr>
          <a:xfrm>
            <a:off x="302150" y="2326130"/>
            <a:ext cx="5480812" cy="4086226"/>
          </a:xfrm>
        </p:spPr>
        <p:txBody>
          <a:bodyPr/>
          <a:lstStyle/>
          <a:p>
            <a:pPr marL="285750" indent="-285750" algn="l">
              <a:spcAft>
                <a:spcPts val="600"/>
              </a:spcAft>
              <a:buFont typeface="Arial" panose="020B0604020202020204" pitchFamily="34" charset="0"/>
              <a:buChar char="•"/>
            </a:pPr>
            <a:r>
              <a:rPr lang="en-US" sz="1800" b="0" dirty="0">
                <a:latin typeface="Nunito"/>
              </a:rPr>
              <a:t>Follow facility’s cleaning &amp; disinfection protocols</a:t>
            </a:r>
          </a:p>
          <a:p>
            <a:pPr marL="285750" indent="-285750" algn="l">
              <a:spcAft>
                <a:spcPts val="600"/>
              </a:spcAft>
              <a:buFont typeface="Arial" panose="020B0604020202020204" pitchFamily="34" charset="0"/>
              <a:buChar char="•"/>
            </a:pPr>
            <a:r>
              <a:rPr lang="en-US" sz="1800" b="0" dirty="0">
                <a:latin typeface="Nunito"/>
              </a:rPr>
              <a:t>Ensure high-touch surfaces are cleaned frequently</a:t>
            </a:r>
          </a:p>
          <a:p>
            <a:pPr marL="717947" lvl="1" indent="-285750">
              <a:buFont typeface="Arial" panose="020B0604020202020204" pitchFamily="34" charset="0"/>
              <a:buChar char="•"/>
            </a:pPr>
            <a:r>
              <a:rPr lang="en-US" sz="1600" b="0" dirty="0">
                <a:latin typeface="Nunito"/>
              </a:rPr>
              <a:t>Bed rails</a:t>
            </a:r>
          </a:p>
          <a:p>
            <a:pPr marL="717947" lvl="1" indent="-285750">
              <a:buFont typeface="Arial" panose="020B0604020202020204" pitchFamily="34" charset="0"/>
              <a:buChar char="•"/>
            </a:pPr>
            <a:r>
              <a:rPr lang="en-US" sz="1600" b="0" dirty="0">
                <a:latin typeface="Nunito"/>
              </a:rPr>
              <a:t>Light switches</a:t>
            </a:r>
          </a:p>
          <a:p>
            <a:pPr marL="717947" lvl="1" indent="-285750">
              <a:buFont typeface="Arial" panose="020B0604020202020204" pitchFamily="34" charset="0"/>
              <a:buChar char="•"/>
            </a:pPr>
            <a:r>
              <a:rPr lang="en-US" sz="1600" b="0" dirty="0">
                <a:latin typeface="Nunito"/>
              </a:rPr>
              <a:t>Call buttons</a:t>
            </a:r>
          </a:p>
          <a:p>
            <a:pPr marL="285750" indent="-285750" algn="l">
              <a:spcAft>
                <a:spcPts val="600"/>
              </a:spcAft>
              <a:buFont typeface="Arial" panose="020B0604020202020204" pitchFamily="34" charset="0"/>
              <a:buChar char="•"/>
            </a:pPr>
            <a:r>
              <a:rPr lang="en-US" sz="1800" b="0" dirty="0">
                <a:latin typeface="Nunito"/>
              </a:rPr>
              <a:t>Dedicate equipment to patients whenever possible or </a:t>
            </a:r>
            <a:r>
              <a:rPr lang="en-US" sz="1800" dirty="0">
                <a:latin typeface="Nunito"/>
              </a:rPr>
              <a:t>clean and disinfect between each patient</a:t>
            </a:r>
          </a:p>
          <a:p>
            <a:pPr marL="717947" lvl="1" indent="-285750">
              <a:buFont typeface="Arial" panose="020B0604020202020204" pitchFamily="34" charset="0"/>
              <a:buChar char="•"/>
            </a:pPr>
            <a:r>
              <a:rPr lang="en-US" sz="1600" b="0" dirty="0">
                <a:latin typeface="Nunito"/>
              </a:rPr>
              <a:t>Stethoscopes</a:t>
            </a:r>
          </a:p>
          <a:p>
            <a:pPr marL="717947" lvl="1" indent="-285750">
              <a:buFont typeface="Arial" panose="020B0604020202020204" pitchFamily="34" charset="0"/>
              <a:buChar char="•"/>
            </a:pPr>
            <a:r>
              <a:rPr lang="en-US" sz="1600" b="0" dirty="0">
                <a:latin typeface="Nunito"/>
              </a:rPr>
              <a:t>Blood pressure cuffs</a:t>
            </a:r>
          </a:p>
          <a:p>
            <a:pPr marL="717947" lvl="1" indent="-285750">
              <a:buFont typeface="Arial" panose="020B0604020202020204" pitchFamily="34" charset="0"/>
              <a:buChar char="•"/>
            </a:pPr>
            <a:r>
              <a:rPr lang="en-US" sz="1600" b="0" dirty="0">
                <a:latin typeface="Nunito"/>
              </a:rPr>
              <a:t>Lifts</a:t>
            </a:r>
          </a:p>
          <a:p>
            <a:pPr marL="717947" lvl="1" indent="-285750">
              <a:buFont typeface="Arial" panose="020B0604020202020204" pitchFamily="34" charset="0"/>
              <a:buChar char="•"/>
            </a:pPr>
            <a:r>
              <a:rPr lang="en-US" sz="1600" b="0" dirty="0">
                <a:latin typeface="Nunito"/>
              </a:rPr>
              <a:t>PT/OT equipment</a:t>
            </a:r>
          </a:p>
          <a:p>
            <a:endParaRPr lang="en-US" dirty="0"/>
          </a:p>
        </p:txBody>
      </p:sp>
      <p:sp>
        <p:nvSpPr>
          <p:cNvPr id="4" name="Slide Number Placeholder 3">
            <a:extLst>
              <a:ext uri="{FF2B5EF4-FFF2-40B4-BE49-F238E27FC236}">
                <a16:creationId xmlns:a16="http://schemas.microsoft.com/office/drawing/2014/main" id="{ECCF713E-C1A5-C7DF-1407-E9411A819D1E}"/>
              </a:ext>
            </a:extLst>
          </p:cNvPr>
          <p:cNvSpPr>
            <a:spLocks noGrp="1"/>
          </p:cNvSpPr>
          <p:nvPr>
            <p:ph type="sldNum" sz="quarter" idx="16"/>
          </p:nvPr>
        </p:nvSpPr>
        <p:spPr/>
        <p:txBody>
          <a:bodyPr/>
          <a:lstStyle/>
          <a:p>
            <a:fld id="{11F27F3A-B3E9-41ED-AF8F-A365F10BB65F}" type="slidenum">
              <a:rPr lang="en-US" smtClean="0"/>
              <a:pPr/>
              <a:t>23</a:t>
            </a:fld>
            <a:endParaRPr lang="en-US"/>
          </a:p>
        </p:txBody>
      </p:sp>
      <p:sp>
        <p:nvSpPr>
          <p:cNvPr id="6" name="Title 5">
            <a:extLst>
              <a:ext uri="{FF2B5EF4-FFF2-40B4-BE49-F238E27FC236}">
                <a16:creationId xmlns:a16="http://schemas.microsoft.com/office/drawing/2014/main" id="{4312124A-4C4F-DE5F-E88D-B6FC1C627310}"/>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Steps to clean &amp; disinfect the patient, environment and medical equipment: </a:t>
            </a:r>
          </a:p>
        </p:txBody>
      </p:sp>
      <p:pic>
        <p:nvPicPr>
          <p:cNvPr id="5" name="Picture 4" descr="A picture containing indoor, window&#10;&#10;AI-generated content may be incorrect.">
            <a:extLst>
              <a:ext uri="{FF2B5EF4-FFF2-40B4-BE49-F238E27FC236}">
                <a16:creationId xmlns:a16="http://schemas.microsoft.com/office/drawing/2014/main" id="{EAE3A3D7-0D23-B3DA-1539-36AF95E32975}"/>
              </a:ext>
            </a:extLst>
          </p:cNvPr>
          <p:cNvPicPr>
            <a:picLocks noChangeAspect="1"/>
          </p:cNvPicPr>
          <p:nvPr/>
        </p:nvPicPr>
        <p:blipFill>
          <a:blip r:embed="rId3" cstate="print">
            <a:extLst>
              <a:ext uri="{28A0092B-C50C-407E-A947-70E740481C1C}">
                <a14:useLocalDpi xmlns:a14="http://schemas.microsoft.com/office/drawing/2010/main" val="0"/>
              </a:ext>
            </a:extLst>
          </a:blip>
          <a:srcRect l="44737" t="-380" r="4215" b="2064"/>
          <a:stretch>
            <a:fillRect/>
          </a:stretch>
        </p:blipFill>
        <p:spPr>
          <a:xfrm>
            <a:off x="5782962" y="2542141"/>
            <a:ext cx="3082742" cy="3340303"/>
          </a:xfrm>
          <a:prstGeom prst="flowChartAlternateProcess">
            <a:avLst/>
          </a:prstGeom>
        </p:spPr>
      </p:pic>
      <p:grpSp>
        <p:nvGrpSpPr>
          <p:cNvPr id="2" name="Group 1">
            <a:extLst>
              <a:ext uri="{FF2B5EF4-FFF2-40B4-BE49-F238E27FC236}">
                <a16:creationId xmlns:a16="http://schemas.microsoft.com/office/drawing/2014/main" id="{0A76F4E9-F797-153C-5059-932848628BEC}"/>
              </a:ext>
            </a:extLst>
          </p:cNvPr>
          <p:cNvGrpSpPr/>
          <p:nvPr/>
        </p:nvGrpSpPr>
        <p:grpSpPr>
          <a:xfrm>
            <a:off x="8053778" y="74142"/>
            <a:ext cx="1046713" cy="876729"/>
            <a:chOff x="8046052" y="136525"/>
            <a:chExt cx="1046713" cy="876729"/>
          </a:xfrm>
        </p:grpSpPr>
        <p:sp>
          <p:nvSpPr>
            <p:cNvPr id="3" name="Rectangle: Rounded Corners 2">
              <a:extLst>
                <a:ext uri="{FF2B5EF4-FFF2-40B4-BE49-F238E27FC236}">
                  <a16:creationId xmlns:a16="http://schemas.microsoft.com/office/drawing/2014/main" id="{2A476C7D-2947-ED4D-38C5-4BA730EB775C}"/>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0F9BFD-013E-07F7-F3C9-4A20435250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Tree>
    <p:extLst>
      <p:ext uri="{BB962C8B-B14F-4D97-AF65-F5344CB8AC3E}">
        <p14:creationId xmlns:p14="http://schemas.microsoft.com/office/powerpoint/2010/main" val="306887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5129D1-295C-F2A6-96F4-71417F0A71EB}"/>
            </a:ext>
          </a:extLst>
        </p:cNvPr>
        <p:cNvGrpSpPr/>
        <p:nvPr/>
      </p:nvGrpSpPr>
      <p:grpSpPr>
        <a:xfrm>
          <a:off x="0" y="0"/>
          <a:ext cx="0" cy="0"/>
          <a:chOff x="0" y="0"/>
          <a:chExt cx="0" cy="0"/>
        </a:xfrm>
      </p:grpSpPr>
      <p:pic>
        <p:nvPicPr>
          <p:cNvPr id="7" name="Picture 6" descr="Timeline&#10;&#10;AI-generated content may be incorrect.">
            <a:extLst>
              <a:ext uri="{FF2B5EF4-FFF2-40B4-BE49-F238E27FC236}">
                <a16:creationId xmlns:a16="http://schemas.microsoft.com/office/drawing/2014/main" id="{9752994A-BF4E-10C3-3CB6-3E592E0CA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18" y="263163"/>
            <a:ext cx="4922874" cy="6331674"/>
          </a:xfrm>
          <a:prstGeom prst="rect">
            <a:avLst/>
          </a:prstGeom>
        </p:spPr>
      </p:pic>
      <p:sp>
        <p:nvSpPr>
          <p:cNvPr id="4" name="Slide Number Placeholder 3">
            <a:extLst>
              <a:ext uri="{FF2B5EF4-FFF2-40B4-BE49-F238E27FC236}">
                <a16:creationId xmlns:a16="http://schemas.microsoft.com/office/drawing/2014/main" id="{AB85DDBF-5DBF-6CAE-3CB2-F514EA3ED39F}"/>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24</a:t>
            </a:fld>
            <a:endParaRPr lang="en-US" sz="1200">
              <a:solidFill>
                <a:schemeClr val="tx1">
                  <a:tint val="75000"/>
                </a:schemeClr>
              </a:solidFill>
              <a:latin typeface="+mn-lt"/>
              <a:ea typeface="+mn-ea"/>
              <a:cs typeface="+mn-cs"/>
            </a:endParaRPr>
          </a:p>
        </p:txBody>
      </p:sp>
      <p:grpSp>
        <p:nvGrpSpPr>
          <p:cNvPr id="2" name="Group 1">
            <a:extLst>
              <a:ext uri="{FF2B5EF4-FFF2-40B4-BE49-F238E27FC236}">
                <a16:creationId xmlns:a16="http://schemas.microsoft.com/office/drawing/2014/main" id="{B7C17E7E-E211-2697-4E28-DFBDC30A8FB6}"/>
              </a:ext>
            </a:extLst>
          </p:cNvPr>
          <p:cNvGrpSpPr/>
          <p:nvPr/>
        </p:nvGrpSpPr>
        <p:grpSpPr>
          <a:xfrm>
            <a:off x="8053778" y="74142"/>
            <a:ext cx="1046713" cy="876729"/>
            <a:chOff x="8046052" y="136525"/>
            <a:chExt cx="1046713" cy="876729"/>
          </a:xfrm>
        </p:grpSpPr>
        <p:sp>
          <p:nvSpPr>
            <p:cNvPr id="3" name="Rectangle: Rounded Corners 2">
              <a:extLst>
                <a:ext uri="{FF2B5EF4-FFF2-40B4-BE49-F238E27FC236}">
                  <a16:creationId xmlns:a16="http://schemas.microsoft.com/office/drawing/2014/main" id="{46960230-FD6D-C851-BDA6-0660F5709889}"/>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E8445A5-0AD9-5E69-3E47-EF7241F7E9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6" name="Oval 5">
            <a:extLst>
              <a:ext uri="{FF2B5EF4-FFF2-40B4-BE49-F238E27FC236}">
                <a16:creationId xmlns:a16="http://schemas.microsoft.com/office/drawing/2014/main" id="{D4C2F8EC-449B-E73B-8702-54B3FE1026B1}"/>
              </a:ext>
            </a:extLst>
          </p:cNvPr>
          <p:cNvSpPr/>
          <p:nvPr/>
        </p:nvSpPr>
        <p:spPr>
          <a:xfrm>
            <a:off x="1746109" y="4752754"/>
            <a:ext cx="805687" cy="563526"/>
          </a:xfrm>
          <a:prstGeom prst="ellipse">
            <a:avLst/>
          </a:prstGeom>
          <a:noFill/>
          <a:ln w="57150">
            <a:solidFill>
              <a:srgbClr val="5B9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20CD275-870F-D67E-EBF2-2FD4FC2DDBE5}"/>
              </a:ext>
            </a:extLst>
          </p:cNvPr>
          <p:cNvPicPr>
            <a:picLocks noChangeAspect="1"/>
          </p:cNvPicPr>
          <p:nvPr/>
        </p:nvPicPr>
        <p:blipFill>
          <a:blip r:embed="rId5"/>
          <a:stretch>
            <a:fillRect/>
          </a:stretch>
        </p:blipFill>
        <p:spPr>
          <a:xfrm>
            <a:off x="5658795" y="3169854"/>
            <a:ext cx="2467319" cy="895475"/>
          </a:xfrm>
          <a:prstGeom prst="rect">
            <a:avLst/>
          </a:prstGeom>
        </p:spPr>
      </p:pic>
      <p:pic>
        <p:nvPicPr>
          <p:cNvPr id="17" name="Picture 16">
            <a:extLst>
              <a:ext uri="{FF2B5EF4-FFF2-40B4-BE49-F238E27FC236}">
                <a16:creationId xmlns:a16="http://schemas.microsoft.com/office/drawing/2014/main" id="{CF4D4372-C054-DDFD-8651-28590198CAF4}"/>
              </a:ext>
            </a:extLst>
          </p:cNvPr>
          <p:cNvPicPr>
            <a:picLocks noChangeAspect="1"/>
          </p:cNvPicPr>
          <p:nvPr/>
        </p:nvPicPr>
        <p:blipFill>
          <a:blip r:embed="rId6"/>
          <a:stretch>
            <a:fillRect/>
          </a:stretch>
        </p:blipFill>
        <p:spPr>
          <a:xfrm>
            <a:off x="5537100" y="1293269"/>
            <a:ext cx="2978250" cy="1720613"/>
          </a:xfrm>
          <a:prstGeom prst="rect">
            <a:avLst/>
          </a:prstGeom>
        </p:spPr>
      </p:pic>
      <p:cxnSp>
        <p:nvCxnSpPr>
          <p:cNvPr id="28" name="Straight Arrow Connector 27">
            <a:extLst>
              <a:ext uri="{FF2B5EF4-FFF2-40B4-BE49-F238E27FC236}">
                <a16:creationId xmlns:a16="http://schemas.microsoft.com/office/drawing/2014/main" id="{E899E803-1383-4429-1BBF-6EB4A7B70477}"/>
              </a:ext>
            </a:extLst>
          </p:cNvPr>
          <p:cNvCxnSpPr>
            <a:cxnSpLocks/>
            <a:stCxn id="6" idx="6"/>
          </p:cNvCxnSpPr>
          <p:nvPr/>
        </p:nvCxnSpPr>
        <p:spPr>
          <a:xfrm flipV="1">
            <a:off x="2551796" y="3474197"/>
            <a:ext cx="2985304" cy="1560320"/>
          </a:xfrm>
          <a:prstGeom prst="straightConnector1">
            <a:avLst/>
          </a:prstGeom>
          <a:ln w="5715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808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E93524-7FE5-FF7A-9A19-F0FCA694F78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FC95EC-1001-84A6-7171-A9A9F16DCAE0}"/>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25</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0E7D5B34-4B52-F44F-2D14-8C38F782329A}"/>
              </a:ext>
            </a:extLst>
          </p:cNvPr>
          <p:cNvSpPr>
            <a:spLocks noGrp="1"/>
          </p:cNvSpPr>
          <p:nvPr>
            <p:ph type="title"/>
          </p:nvPr>
        </p:nvSpPr>
        <p:spPr>
          <a:xfrm>
            <a:off x="290223" y="2668193"/>
            <a:ext cx="8563554" cy="548640"/>
          </a:xfrm>
        </p:spPr>
        <p:txBody>
          <a:bodyPr/>
          <a:lstStyle/>
          <a:p>
            <a:pPr algn="ctr"/>
            <a:r>
              <a:rPr lang="en-US" sz="8000" b="0">
                <a:latin typeface="Poppins" panose="00000500000000000000" pitchFamily="2" charset="0"/>
                <a:cs typeface="Poppins" panose="00000500000000000000" pitchFamily="2" charset="0"/>
              </a:rPr>
              <a:t>Team Trivia!</a:t>
            </a:r>
          </a:p>
        </p:txBody>
      </p:sp>
      <p:sp>
        <p:nvSpPr>
          <p:cNvPr id="8" name="Content Placeholder 7">
            <a:extLst>
              <a:ext uri="{FF2B5EF4-FFF2-40B4-BE49-F238E27FC236}">
                <a16:creationId xmlns:a16="http://schemas.microsoft.com/office/drawing/2014/main" id="{1979C59B-9804-4640-720B-3929CB55BCFC}"/>
              </a:ext>
            </a:extLst>
          </p:cNvPr>
          <p:cNvSpPr>
            <a:spLocks noGrp="1"/>
          </p:cNvSpPr>
          <p:nvPr>
            <p:ph sz="quarter" idx="14"/>
          </p:nvPr>
        </p:nvSpPr>
        <p:spPr>
          <a:xfrm>
            <a:off x="290223" y="4138041"/>
            <a:ext cx="8563554" cy="677799"/>
          </a:xfrm>
        </p:spPr>
        <p:txBody>
          <a:bodyPr/>
          <a:lstStyle/>
          <a:p>
            <a:pPr>
              <a:spcAft>
                <a:spcPts val="600"/>
              </a:spcAft>
            </a:pPr>
            <a:r>
              <a:rPr lang="en-US" sz="1800" b="0">
                <a:latin typeface="Nunito"/>
              </a:rPr>
              <a:t>In your KWL groups, do your best to answer the following questions. The team with the most correct answers wins bragging rights!</a:t>
            </a:r>
            <a:endParaRPr lang="en-US" sz="1600" b="0">
              <a:latin typeface="Nunito"/>
            </a:endParaRPr>
          </a:p>
          <a:p>
            <a:endParaRPr lang="en-US"/>
          </a:p>
        </p:txBody>
      </p:sp>
    </p:spTree>
    <p:extLst>
      <p:ext uri="{BB962C8B-B14F-4D97-AF65-F5344CB8AC3E}">
        <p14:creationId xmlns:p14="http://schemas.microsoft.com/office/powerpoint/2010/main" val="3438723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23A9BC-AFAB-3CD1-6274-13B327F84D2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5EA3F6-221B-CFCC-6638-59DE0153CF37}"/>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26</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2CCAE8A7-DF20-6B2A-802A-4ED2674B8AEC}"/>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Question 1: </a:t>
            </a:r>
            <a:br>
              <a:rPr lang="en-US" sz="5400" b="0" dirty="0">
                <a:latin typeface="Poppins" panose="00000500000000000000" pitchFamily="2" charset="0"/>
                <a:cs typeface="Poppins" panose="00000500000000000000" pitchFamily="2" charset="0"/>
              </a:rPr>
            </a:br>
            <a:r>
              <a:rPr lang="en-US" sz="4400" b="0" dirty="0">
                <a:latin typeface="Poppins" panose="00000500000000000000" pitchFamily="2" charset="0"/>
                <a:cs typeface="Poppins" panose="00000500000000000000" pitchFamily="2" charset="0"/>
              </a:rPr>
              <a:t>What is the number one thing you can do as a health care provider to stop the spread of infections? </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160750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90135E-23CB-E5C4-0EB0-A24628D49C1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F326EB-BCD1-AB54-132A-E547BA6F2547}"/>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27</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9B59ADC5-87A6-B7E3-1E4B-126648C99DA4}"/>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Answer: </a:t>
            </a:r>
            <a:br>
              <a:rPr lang="en-US" sz="5400" b="0" dirty="0">
                <a:latin typeface="Poppins" panose="00000500000000000000" pitchFamily="2" charset="0"/>
                <a:cs typeface="Poppins" panose="00000500000000000000" pitchFamily="2" charset="0"/>
              </a:rPr>
            </a:br>
            <a:br>
              <a:rPr lang="en-US" sz="5400" b="0" dirty="0">
                <a:latin typeface="Poppins" panose="00000500000000000000" pitchFamily="2" charset="0"/>
                <a:cs typeface="Poppins" panose="00000500000000000000" pitchFamily="2" charset="0"/>
              </a:rPr>
            </a:br>
            <a:r>
              <a:rPr lang="en-US" sz="4400" b="0" dirty="0">
                <a:latin typeface="Poppins" panose="00000500000000000000" pitchFamily="2" charset="0"/>
                <a:cs typeface="Poppins" panose="00000500000000000000" pitchFamily="2" charset="0"/>
              </a:rPr>
              <a:t>Perform hand hygiene</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929285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CE25C4-26AD-F0A7-8A60-B66C2DA972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49CFC4-1E5C-FB8B-F3E8-2DAF200FD101}"/>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28</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BD803EB6-210F-A338-AD18-A126D8BAED66}"/>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Question 2: </a:t>
            </a:r>
            <a:br>
              <a:rPr lang="en-US" sz="5400" b="0" dirty="0">
                <a:latin typeface="Poppins" panose="00000500000000000000" pitchFamily="2" charset="0"/>
                <a:cs typeface="Poppins" panose="00000500000000000000" pitchFamily="2" charset="0"/>
              </a:rPr>
            </a:br>
            <a:r>
              <a:rPr lang="en-US" sz="4400" b="0" dirty="0">
                <a:latin typeface="Poppins" panose="00000500000000000000" pitchFamily="2" charset="0"/>
                <a:cs typeface="Poppins" panose="00000500000000000000" pitchFamily="2" charset="0"/>
              </a:rPr>
              <a:t>Name at least 3 of the 6 health care scenarios when you should perform hand hygiene</a:t>
            </a:r>
            <a:br>
              <a:rPr lang="en-US" sz="4400" b="0" dirty="0">
                <a:latin typeface="Poppins" panose="00000500000000000000" pitchFamily="2" charset="0"/>
                <a:cs typeface="Poppins" panose="00000500000000000000" pitchFamily="2" charset="0"/>
              </a:rPr>
            </a:br>
            <a:r>
              <a:rPr lang="en-US" b="0" dirty="0">
                <a:latin typeface="Poppins" panose="00000500000000000000" pitchFamily="2" charset="0"/>
                <a:cs typeface="Poppins" panose="00000500000000000000" pitchFamily="2" charset="0"/>
              </a:rPr>
              <a:t>(bonus point for each additional scenario)</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711694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6772BA-8EC3-C125-B24C-58F94EA48DA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7853A3-2B45-44DE-D519-D58369CEBFD3}"/>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29</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6C62367E-CCB9-4FCE-53CC-088BF7AE39BB}"/>
              </a:ext>
            </a:extLst>
          </p:cNvPr>
          <p:cNvSpPr>
            <a:spLocks noGrp="1"/>
          </p:cNvSpPr>
          <p:nvPr>
            <p:ph type="title"/>
          </p:nvPr>
        </p:nvSpPr>
        <p:spPr>
          <a:xfrm>
            <a:off x="1262711" y="2103805"/>
            <a:ext cx="6618577" cy="548640"/>
          </a:xfrm>
        </p:spPr>
        <p:txBody>
          <a:bodyPr/>
          <a:lstStyle/>
          <a:p>
            <a:r>
              <a:rPr lang="en-US" sz="2000" b="0" dirty="0">
                <a:latin typeface="Poppins" panose="00000500000000000000" pitchFamily="2" charset="0"/>
                <a:cs typeface="Poppins" panose="00000500000000000000" pitchFamily="2" charset="0"/>
              </a:rPr>
              <a:t>Immediately before touching a patient.</a:t>
            </a:r>
            <a:br>
              <a:rPr lang="en-US" sz="2000" b="0" dirty="0">
                <a:latin typeface="Poppins" panose="00000500000000000000" pitchFamily="2" charset="0"/>
                <a:cs typeface="Poppins" panose="00000500000000000000" pitchFamily="2" charset="0"/>
              </a:rPr>
            </a:br>
            <a:br>
              <a:rPr lang="en-US" sz="2000" b="0" dirty="0">
                <a:latin typeface="Poppins" panose="00000500000000000000" pitchFamily="2" charset="0"/>
                <a:cs typeface="Poppins" panose="00000500000000000000" pitchFamily="2" charset="0"/>
              </a:rPr>
            </a:br>
            <a:r>
              <a:rPr lang="en-US" sz="2000" b="0" dirty="0">
                <a:latin typeface="Poppins" panose="00000500000000000000" pitchFamily="2" charset="0"/>
                <a:cs typeface="Poppins" panose="00000500000000000000" pitchFamily="2" charset="0"/>
              </a:rPr>
              <a:t>Before performing an aseptic task such as placing an indwelling device or handling invasive medical devices.</a:t>
            </a:r>
            <a:br>
              <a:rPr lang="en-US" sz="2000" b="0" dirty="0">
                <a:latin typeface="Poppins" panose="00000500000000000000" pitchFamily="2" charset="0"/>
                <a:cs typeface="Poppins" panose="00000500000000000000" pitchFamily="2" charset="0"/>
              </a:rPr>
            </a:br>
            <a:br>
              <a:rPr lang="en-US" sz="2000" b="0" dirty="0">
                <a:latin typeface="Poppins" panose="00000500000000000000" pitchFamily="2" charset="0"/>
                <a:cs typeface="Poppins" panose="00000500000000000000" pitchFamily="2" charset="0"/>
              </a:rPr>
            </a:br>
            <a:r>
              <a:rPr lang="en-US" sz="2000" b="0" dirty="0">
                <a:latin typeface="Poppins" panose="00000500000000000000" pitchFamily="2" charset="0"/>
                <a:cs typeface="Poppins" panose="00000500000000000000" pitchFamily="2" charset="0"/>
              </a:rPr>
              <a:t>Before moving from work on a soiled body site to a clean body site on the same patient.</a:t>
            </a:r>
            <a:br>
              <a:rPr lang="en-US" sz="2000" b="0" dirty="0">
                <a:latin typeface="Poppins" panose="00000500000000000000" pitchFamily="2" charset="0"/>
                <a:cs typeface="Poppins" panose="00000500000000000000" pitchFamily="2" charset="0"/>
              </a:rPr>
            </a:br>
            <a:br>
              <a:rPr lang="en-US" sz="2000" b="0" dirty="0">
                <a:latin typeface="Poppins" panose="00000500000000000000" pitchFamily="2" charset="0"/>
                <a:cs typeface="Poppins" panose="00000500000000000000" pitchFamily="2" charset="0"/>
              </a:rPr>
            </a:br>
            <a:r>
              <a:rPr lang="en-US" sz="2000" b="0" dirty="0">
                <a:latin typeface="Poppins" panose="00000500000000000000" pitchFamily="2" charset="0"/>
                <a:cs typeface="Poppins" panose="00000500000000000000" pitchFamily="2" charset="0"/>
              </a:rPr>
              <a:t>After touching a patient or patient's surroundings.</a:t>
            </a:r>
            <a:br>
              <a:rPr lang="en-US" sz="2000" b="0" dirty="0">
                <a:latin typeface="Poppins" panose="00000500000000000000" pitchFamily="2" charset="0"/>
                <a:cs typeface="Poppins" panose="00000500000000000000" pitchFamily="2" charset="0"/>
              </a:rPr>
            </a:br>
            <a:br>
              <a:rPr lang="en-US" sz="2000" b="0" dirty="0">
                <a:latin typeface="Poppins" panose="00000500000000000000" pitchFamily="2" charset="0"/>
                <a:cs typeface="Poppins" panose="00000500000000000000" pitchFamily="2" charset="0"/>
              </a:rPr>
            </a:br>
            <a:r>
              <a:rPr lang="en-US" sz="2000" b="0" dirty="0">
                <a:latin typeface="Poppins" panose="00000500000000000000" pitchFamily="2" charset="0"/>
                <a:cs typeface="Poppins" panose="00000500000000000000" pitchFamily="2" charset="0"/>
              </a:rPr>
              <a:t>After contact with blood, body fluids, or contaminated surfaces.</a:t>
            </a:r>
            <a:br>
              <a:rPr lang="en-US" sz="2000" b="0" dirty="0">
                <a:latin typeface="Poppins" panose="00000500000000000000" pitchFamily="2" charset="0"/>
                <a:cs typeface="Poppins" panose="00000500000000000000" pitchFamily="2" charset="0"/>
              </a:rPr>
            </a:br>
            <a:br>
              <a:rPr lang="en-US" sz="2000" b="0" dirty="0">
                <a:latin typeface="Poppins" panose="00000500000000000000" pitchFamily="2" charset="0"/>
                <a:cs typeface="Poppins" panose="00000500000000000000" pitchFamily="2" charset="0"/>
              </a:rPr>
            </a:br>
            <a:r>
              <a:rPr lang="en-US" sz="2000" b="0" dirty="0">
                <a:latin typeface="Poppins" panose="00000500000000000000" pitchFamily="2" charset="0"/>
                <a:cs typeface="Poppins" panose="00000500000000000000" pitchFamily="2" charset="0"/>
              </a:rPr>
              <a:t>Immediately after glove removal.</a:t>
            </a:r>
            <a:br>
              <a:rPr lang="en-US" b="0" dirty="0">
                <a:latin typeface="Poppins" panose="00000500000000000000" pitchFamily="2" charset="0"/>
                <a:cs typeface="Poppins" panose="00000500000000000000" pitchFamily="2" charset="0"/>
              </a:rPr>
            </a:br>
            <a:endParaRPr lang="en-US" sz="5400" b="0" dirty="0">
              <a:latin typeface="Poppins" panose="00000500000000000000" pitchFamily="2" charset="0"/>
              <a:cs typeface="Poppins" panose="00000500000000000000" pitchFamily="2" charset="0"/>
            </a:endParaRPr>
          </a:p>
        </p:txBody>
      </p:sp>
      <p:sp>
        <p:nvSpPr>
          <p:cNvPr id="2" name="Title 5">
            <a:extLst>
              <a:ext uri="{FF2B5EF4-FFF2-40B4-BE49-F238E27FC236}">
                <a16:creationId xmlns:a16="http://schemas.microsoft.com/office/drawing/2014/main" id="{645097F5-D858-17BC-2015-3DCB484F2A1D}"/>
              </a:ext>
            </a:extLst>
          </p:cNvPr>
          <p:cNvSpPr txBox="1">
            <a:spLocks/>
          </p:cNvSpPr>
          <p:nvPr/>
        </p:nvSpPr>
        <p:spPr>
          <a:xfrm>
            <a:off x="290222" y="1224965"/>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5400" dirty="0">
                <a:latin typeface="Poppins" panose="00000500000000000000" pitchFamily="2" charset="0"/>
                <a:cs typeface="Poppins" panose="00000500000000000000" pitchFamily="2" charset="0"/>
              </a:rPr>
              <a:t>Answer:</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06354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a:p>
        </p:txBody>
      </p:sp>
      <p:sp>
        <p:nvSpPr>
          <p:cNvPr id="2" name="Title 1"/>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5428C714-D825-845C-5B96-65308E0130D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DFCC5E-F614-76C6-4093-54C65A63D26F}"/>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7BDA03D-C59A-8361-3EB9-7C43386AF8F5}"/>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6FFE76-DAA4-3834-B611-F2072E581FB4}"/>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A501B11-23FA-E37F-71C3-93E5A0B039FB}"/>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BB112791-7C1C-5943-E2BE-28A1A2CB18BB}"/>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D6469CA-5902-1905-5A18-FFC68FEBBE57}"/>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8284D5-A3C1-FF68-3C0A-3A3BA88F1B3C}"/>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D155DA-C78B-F68B-D860-9F35B7723633}"/>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254D53-17F9-B176-447F-EC015AD6D65A}"/>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637C2B-46C3-7A75-B0AE-8D027DF7F148}"/>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59F5DA-6C7E-F5E3-EA90-E01B555E8045}"/>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1A0A96-7879-A156-D11F-F2848F74554E}"/>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D5D41F-245A-D76F-84E9-60A0A904C10B}"/>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9239A-B0F0-9344-33C6-EF33CB2F07E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995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2E84F-654E-FD26-7443-39B1EF90B65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888ABA-F9AE-D175-3736-E60A8D707FAF}"/>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30</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21D4F8EB-39BB-F278-316A-563DC7BDE6B9}"/>
              </a:ext>
            </a:extLst>
          </p:cNvPr>
          <p:cNvSpPr>
            <a:spLocks noGrp="1"/>
          </p:cNvSpPr>
          <p:nvPr>
            <p:ph type="title"/>
          </p:nvPr>
        </p:nvSpPr>
        <p:spPr>
          <a:xfrm>
            <a:off x="290223" y="1887905"/>
            <a:ext cx="8563554" cy="548640"/>
          </a:xfrm>
        </p:spPr>
        <p:txBody>
          <a:bodyPr/>
          <a:lstStyle/>
          <a:p>
            <a:pPr algn="ctr"/>
            <a:r>
              <a:rPr lang="en-US" sz="5400">
                <a:latin typeface="Poppins" panose="00000500000000000000" pitchFamily="2" charset="0"/>
                <a:cs typeface="Poppins" panose="00000500000000000000" pitchFamily="2" charset="0"/>
              </a:rPr>
              <a:t>Question 3: </a:t>
            </a:r>
            <a:br>
              <a:rPr lang="en-US" sz="5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What is the preferred method of hand hygiene in most clinical situations?</a:t>
            </a:r>
            <a:endParaRPr lang="en-US" sz="5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05735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76839D-F152-D670-3FCB-B2ECB8A12D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5BA8AE-980C-D0CF-8A61-A9342F835ABC}"/>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31</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930AA948-4BD7-A936-1184-4D7D559A556F}"/>
              </a:ext>
            </a:extLst>
          </p:cNvPr>
          <p:cNvSpPr>
            <a:spLocks noGrp="1"/>
          </p:cNvSpPr>
          <p:nvPr>
            <p:ph type="title"/>
          </p:nvPr>
        </p:nvSpPr>
        <p:spPr>
          <a:xfrm>
            <a:off x="290223" y="1887905"/>
            <a:ext cx="8563554" cy="548640"/>
          </a:xfrm>
        </p:spPr>
        <p:txBody>
          <a:bodyPr/>
          <a:lstStyle/>
          <a:p>
            <a:pPr algn="ctr"/>
            <a:r>
              <a:rPr lang="en-US" sz="5400">
                <a:latin typeface="Poppins" panose="00000500000000000000" pitchFamily="2" charset="0"/>
                <a:cs typeface="Poppins" panose="00000500000000000000" pitchFamily="2" charset="0"/>
              </a:rPr>
              <a:t>Answer: </a:t>
            </a:r>
            <a:br>
              <a:rPr lang="en-US" sz="5400" b="0">
                <a:latin typeface="Poppins" panose="00000500000000000000" pitchFamily="2" charset="0"/>
                <a:cs typeface="Poppins" panose="00000500000000000000" pitchFamily="2" charset="0"/>
              </a:rPr>
            </a:br>
            <a:br>
              <a:rPr lang="en-US" sz="5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Alcohol-based hand sanitizer</a:t>
            </a:r>
          </a:p>
        </p:txBody>
      </p:sp>
    </p:spTree>
    <p:extLst>
      <p:ext uri="{BB962C8B-B14F-4D97-AF65-F5344CB8AC3E}">
        <p14:creationId xmlns:p14="http://schemas.microsoft.com/office/powerpoint/2010/main" val="3791802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A52B46-3F34-83E4-D444-F199E911115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C31A21-814C-8D3C-EBCB-254D4B787F00}"/>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32</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FF816AE4-C72F-8A46-5498-E4B5CC03F2FC}"/>
              </a:ext>
            </a:extLst>
          </p:cNvPr>
          <p:cNvSpPr>
            <a:spLocks noGrp="1"/>
          </p:cNvSpPr>
          <p:nvPr>
            <p:ph type="title"/>
          </p:nvPr>
        </p:nvSpPr>
        <p:spPr>
          <a:xfrm>
            <a:off x="290223" y="1887905"/>
            <a:ext cx="8563554" cy="548640"/>
          </a:xfrm>
        </p:spPr>
        <p:txBody>
          <a:bodyPr/>
          <a:lstStyle/>
          <a:p>
            <a:pPr algn="ctr"/>
            <a:r>
              <a:rPr lang="en-US" sz="5400">
                <a:latin typeface="Poppins" panose="00000500000000000000" pitchFamily="2" charset="0"/>
                <a:cs typeface="Poppins" panose="00000500000000000000" pitchFamily="2" charset="0"/>
              </a:rPr>
              <a:t>Question 4: </a:t>
            </a:r>
            <a:br>
              <a:rPr lang="en-US" sz="5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What should you do with equipment before using it with another patient?</a:t>
            </a:r>
            <a:endParaRPr lang="en-US" sz="5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853193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2565C2-1739-855A-B15A-B29B315E52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296962-375C-498E-9EB5-E5E4CBD8CF6B}"/>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33</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D7B507C0-E7BB-1FC2-B727-AC0BE00ED71D}"/>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Answer: </a:t>
            </a:r>
            <a:br>
              <a:rPr lang="en-US" sz="5400" b="0" dirty="0">
                <a:latin typeface="Poppins" panose="00000500000000000000" pitchFamily="2" charset="0"/>
                <a:cs typeface="Poppins" panose="00000500000000000000" pitchFamily="2" charset="0"/>
              </a:rPr>
            </a:br>
            <a:br>
              <a:rPr lang="en-US" sz="5400" b="0" dirty="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Clean/</a:t>
            </a:r>
            <a:r>
              <a:rPr lang="en-US" sz="4400" b="0" dirty="0">
                <a:latin typeface="Poppins" panose="00000500000000000000" pitchFamily="2" charset="0"/>
                <a:cs typeface="Poppins" panose="00000500000000000000" pitchFamily="2" charset="0"/>
              </a:rPr>
              <a:t>Disinfect</a:t>
            </a:r>
            <a:endParaRPr lang="en-US" sz="4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322190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F6FAAC-6508-40A3-E1A4-07E5CC432A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676A2D-45ED-7B04-C0C2-D330C1D9FCAE}"/>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34</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B14F8448-BA67-2877-385B-51D5DDDA75B6}"/>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Question </a:t>
            </a:r>
            <a:r>
              <a:rPr lang="en-US" sz="5400">
                <a:latin typeface="Poppins" panose="00000500000000000000" pitchFamily="2" charset="0"/>
                <a:cs typeface="Poppins" panose="00000500000000000000" pitchFamily="2" charset="0"/>
              </a:rPr>
              <a:t>5</a:t>
            </a:r>
            <a:r>
              <a:rPr lang="en-US" sz="5400" dirty="0">
                <a:latin typeface="Poppins" panose="00000500000000000000" pitchFamily="2" charset="0"/>
                <a:cs typeface="Poppins" panose="00000500000000000000" pitchFamily="2" charset="0"/>
              </a:rPr>
              <a:t>: </a:t>
            </a:r>
            <a:br>
              <a:rPr lang="en-US" sz="5400" b="0" dirty="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What PPE should you consider wearing if there is a risk </a:t>
            </a:r>
            <a:r>
              <a:rPr lang="en-US" sz="4400" b="0" dirty="0">
                <a:latin typeface="Poppins" panose="00000500000000000000" pitchFamily="2" charset="0"/>
                <a:cs typeface="Poppins" panose="00000500000000000000" pitchFamily="2" charset="0"/>
              </a:rPr>
              <a:t>of </a:t>
            </a:r>
            <a:r>
              <a:rPr lang="en-US" sz="4400" b="0">
                <a:latin typeface="Poppins" panose="00000500000000000000" pitchFamily="2" charset="0"/>
                <a:cs typeface="Poppins" panose="00000500000000000000" pitchFamily="2" charset="0"/>
              </a:rPr>
              <a:t>splash?</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724033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65A8D2-44F1-E1A3-ED5D-06FBC208810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1888F5-7268-6B55-3CAD-E3BFDAB45BD9}"/>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35</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F87DA513-87B4-17A7-F19C-EA024817BE90}"/>
              </a:ext>
            </a:extLst>
          </p:cNvPr>
          <p:cNvSpPr>
            <a:spLocks noGrp="1"/>
          </p:cNvSpPr>
          <p:nvPr>
            <p:ph type="title"/>
          </p:nvPr>
        </p:nvSpPr>
        <p:spPr>
          <a:xfrm>
            <a:off x="290223" y="1976804"/>
            <a:ext cx="8563554" cy="2503757"/>
          </a:xfrm>
        </p:spPr>
        <p:txBody>
          <a:bodyPr/>
          <a:lstStyle/>
          <a:p>
            <a:pPr algn="ctr">
              <a:spcAft>
                <a:spcPts val="1200"/>
              </a:spcAft>
            </a:pPr>
            <a:br>
              <a:rPr lang="en-US" sz="4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Mask</a:t>
            </a:r>
            <a:br>
              <a:rPr lang="en-US" sz="4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Face shield/goggles </a:t>
            </a:r>
            <a:br>
              <a:rPr lang="en-US" sz="4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 </a:t>
            </a:r>
            <a:br>
              <a:rPr lang="en-US" sz="4400" b="0">
                <a:latin typeface="Poppins" panose="00000500000000000000" pitchFamily="2" charset="0"/>
                <a:cs typeface="Poppins" panose="00000500000000000000" pitchFamily="2" charset="0"/>
              </a:rPr>
            </a:br>
            <a:r>
              <a:rPr lang="en-US" b="0">
                <a:latin typeface="Poppins" panose="00000500000000000000" pitchFamily="2" charset="0"/>
                <a:cs typeface="Poppins" panose="00000500000000000000" pitchFamily="2" charset="0"/>
              </a:rPr>
              <a:t>Consider adding a gown and gloves if your hands/clothes could also get dirty</a:t>
            </a:r>
            <a:endParaRPr lang="en-US" sz="4400" b="0">
              <a:latin typeface="Poppins" panose="00000500000000000000" pitchFamily="2" charset="0"/>
              <a:cs typeface="Poppins" panose="00000500000000000000" pitchFamily="2" charset="0"/>
            </a:endParaRPr>
          </a:p>
        </p:txBody>
      </p:sp>
      <p:sp>
        <p:nvSpPr>
          <p:cNvPr id="2" name="Title 5">
            <a:extLst>
              <a:ext uri="{FF2B5EF4-FFF2-40B4-BE49-F238E27FC236}">
                <a16:creationId xmlns:a16="http://schemas.microsoft.com/office/drawing/2014/main" id="{7CAA9BFB-DDE3-1335-8ABD-3FAFB89270B5}"/>
              </a:ext>
            </a:extLst>
          </p:cNvPr>
          <p:cNvSpPr txBox="1">
            <a:spLocks/>
          </p:cNvSpPr>
          <p:nvPr/>
        </p:nvSpPr>
        <p:spPr>
          <a:xfrm>
            <a:off x="442623" y="1075104"/>
            <a:ext cx="8563554" cy="1302335"/>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5400" dirty="0">
                <a:latin typeface="Poppins" panose="00000500000000000000" pitchFamily="2" charset="0"/>
                <a:cs typeface="Poppins" panose="00000500000000000000" pitchFamily="2" charset="0"/>
              </a:rPr>
              <a:t>Answer: </a:t>
            </a:r>
            <a:br>
              <a:rPr lang="en-US" sz="5400" b="0" dirty="0">
                <a:latin typeface="Poppins" panose="00000500000000000000" pitchFamily="2" charset="0"/>
                <a:cs typeface="Poppins" panose="00000500000000000000" pitchFamily="2" charset="0"/>
              </a:rPr>
            </a:br>
            <a:endParaRPr lang="en-US" sz="5400" b="0" dirty="0">
              <a:latin typeface="Poppins" panose="00000500000000000000" pitchFamily="2" charset="0"/>
              <a:cs typeface="Poppins" panose="00000500000000000000" pitchFamily="2" charset="0"/>
            </a:endParaRPr>
          </a:p>
          <a:p>
            <a:pPr algn="ctr"/>
            <a:endParaRPr lang="en-US" sz="5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772274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4D6A4E-A02D-438B-E690-2DD5ED062F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A16232-3DB4-55A0-9711-5CCDD47871A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36</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EACDD5A5-8852-69CA-5655-40DCB6AF053C}"/>
              </a:ext>
            </a:extLst>
          </p:cNvPr>
          <p:cNvSpPr>
            <a:spLocks noGrp="1"/>
          </p:cNvSpPr>
          <p:nvPr>
            <p:ph type="title"/>
          </p:nvPr>
        </p:nvSpPr>
        <p:spPr>
          <a:xfrm>
            <a:off x="290223" y="1887905"/>
            <a:ext cx="8563554" cy="548640"/>
          </a:xfrm>
        </p:spPr>
        <p:txBody>
          <a:bodyPr/>
          <a:lstStyle/>
          <a:p>
            <a:pPr algn="ctr"/>
            <a:r>
              <a:rPr lang="en-US" sz="5400">
                <a:latin typeface="Poppins" panose="00000500000000000000" pitchFamily="2" charset="0"/>
                <a:cs typeface="Poppins" panose="00000500000000000000" pitchFamily="2" charset="0"/>
              </a:rPr>
              <a:t>Question 6: </a:t>
            </a:r>
            <a:br>
              <a:rPr lang="en-US" sz="5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What is the minimum type(s) of PPE should you wear for Contact Precautions?</a:t>
            </a:r>
            <a:endParaRPr lang="en-US" sz="5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214575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35B572-630D-06F0-C664-A371E0C8812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8D89A2-28F4-AA34-EDF5-158710E6AF3F}"/>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37</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EB8EBE3A-B938-6F94-8F38-B66A8F30119F}"/>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Answer: </a:t>
            </a:r>
            <a:br>
              <a:rPr lang="en-US" sz="5400" b="0" dirty="0">
                <a:latin typeface="Poppins" panose="00000500000000000000" pitchFamily="2" charset="0"/>
                <a:cs typeface="Poppins" panose="00000500000000000000" pitchFamily="2" charset="0"/>
              </a:rPr>
            </a:br>
            <a:br>
              <a:rPr lang="en-US" sz="4400" b="0" dirty="0">
                <a:latin typeface="Poppins" panose="00000500000000000000" pitchFamily="2" charset="0"/>
                <a:cs typeface="Poppins" panose="00000500000000000000" pitchFamily="2" charset="0"/>
              </a:rPr>
            </a:br>
            <a:r>
              <a:rPr lang="en-US" sz="4400" b="0" dirty="0">
                <a:latin typeface="Poppins" panose="00000500000000000000" pitchFamily="2" charset="0"/>
                <a:cs typeface="Poppins" panose="00000500000000000000" pitchFamily="2" charset="0"/>
              </a:rPr>
              <a:t>Gown and gloves</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571639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E2D5D8-8849-6527-91A3-52AF5CC4D0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C7FD06-EDC1-1B34-2B48-6FD15FAA27C0}"/>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38</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CBA54AB7-C0DF-CEA6-FFB4-F8D7FBE6B580}"/>
              </a:ext>
            </a:extLst>
          </p:cNvPr>
          <p:cNvSpPr>
            <a:spLocks noGrp="1"/>
          </p:cNvSpPr>
          <p:nvPr>
            <p:ph type="title"/>
          </p:nvPr>
        </p:nvSpPr>
        <p:spPr>
          <a:xfrm>
            <a:off x="290223" y="1887905"/>
            <a:ext cx="8563554" cy="548640"/>
          </a:xfrm>
        </p:spPr>
        <p:txBody>
          <a:bodyPr/>
          <a:lstStyle/>
          <a:p>
            <a:pPr algn="ctr"/>
            <a:r>
              <a:rPr lang="en-US" sz="5400">
                <a:latin typeface="Poppins" panose="00000500000000000000" pitchFamily="2" charset="0"/>
                <a:cs typeface="Poppins" panose="00000500000000000000" pitchFamily="2" charset="0"/>
              </a:rPr>
              <a:t>Question 7: </a:t>
            </a:r>
            <a:br>
              <a:rPr lang="en-US" sz="5400" b="0">
                <a:latin typeface="Poppins" panose="00000500000000000000" pitchFamily="2" charset="0"/>
                <a:cs typeface="Poppins" panose="00000500000000000000" pitchFamily="2" charset="0"/>
              </a:rPr>
            </a:br>
            <a:r>
              <a:rPr lang="en-US" sz="4400" b="0">
                <a:latin typeface="Poppins" panose="00000500000000000000" pitchFamily="2" charset="0"/>
                <a:cs typeface="Poppins" panose="00000500000000000000" pitchFamily="2" charset="0"/>
              </a:rPr>
              <a:t>What does contact time/kill time mean for a disinfectant?</a:t>
            </a:r>
            <a:endParaRPr lang="en-US" sz="5400" b="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412944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81782D-1404-9DE6-2D72-D1FEBA4CDE7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0023FE-3492-7FEC-B552-A108114A0CFD}"/>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39</a:t>
            </a:fld>
            <a:endParaRPr lang="en-US" sz="1200">
              <a:solidFill>
                <a:schemeClr val="tx1">
                  <a:tint val="75000"/>
                </a:schemeClr>
              </a:solidFill>
              <a:latin typeface="+mn-lt"/>
              <a:ea typeface="+mn-ea"/>
              <a:cs typeface="+mn-cs"/>
            </a:endParaRPr>
          </a:p>
        </p:txBody>
      </p:sp>
      <p:sp>
        <p:nvSpPr>
          <p:cNvPr id="6" name="Title 5">
            <a:extLst>
              <a:ext uri="{FF2B5EF4-FFF2-40B4-BE49-F238E27FC236}">
                <a16:creationId xmlns:a16="http://schemas.microsoft.com/office/drawing/2014/main" id="{8E60D7A6-A134-8210-A5BA-4C7CCB741BB3}"/>
              </a:ext>
            </a:extLst>
          </p:cNvPr>
          <p:cNvSpPr>
            <a:spLocks noGrp="1"/>
          </p:cNvSpPr>
          <p:nvPr>
            <p:ph type="title"/>
          </p:nvPr>
        </p:nvSpPr>
        <p:spPr>
          <a:xfrm>
            <a:off x="290223" y="1887905"/>
            <a:ext cx="8563554" cy="548640"/>
          </a:xfrm>
        </p:spPr>
        <p:txBody>
          <a:bodyPr/>
          <a:lstStyle/>
          <a:p>
            <a:pPr algn="ctr"/>
            <a:r>
              <a:rPr lang="en-US" sz="5400" dirty="0">
                <a:latin typeface="Poppins" panose="00000500000000000000" pitchFamily="2" charset="0"/>
                <a:cs typeface="Poppins" panose="00000500000000000000" pitchFamily="2" charset="0"/>
              </a:rPr>
              <a:t>Answer: </a:t>
            </a:r>
            <a:br>
              <a:rPr lang="en-US" sz="5400" b="0" dirty="0">
                <a:latin typeface="Poppins" panose="00000500000000000000" pitchFamily="2" charset="0"/>
                <a:cs typeface="Poppins" panose="00000500000000000000" pitchFamily="2" charset="0"/>
              </a:rPr>
            </a:br>
            <a:r>
              <a:rPr lang="en-US" sz="4400" b="0" dirty="0">
                <a:latin typeface="Poppins" panose="00000500000000000000" pitchFamily="2" charset="0"/>
                <a:cs typeface="Poppins" panose="00000500000000000000" pitchFamily="2" charset="0"/>
              </a:rPr>
              <a:t>The amount of time a disinfectant has to stay wet on a surface to effectively kill germs.</a:t>
            </a:r>
            <a:endParaRPr lang="en-US" sz="5400" b="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8261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4</a:t>
            </a:fld>
            <a:endParaRPr lang="en-US"/>
          </a:p>
        </p:txBody>
      </p:sp>
      <p:sp>
        <p:nvSpPr>
          <p:cNvPr id="2" name="Title 1">
            <a:extLst>
              <a:ext uri="{FF2B5EF4-FFF2-40B4-BE49-F238E27FC236}">
                <a16:creationId xmlns:a16="http://schemas.microsoft.com/office/drawing/2014/main" id="{B75A9D46-82ED-7C3D-FB02-D7AF6C01B064}"/>
              </a:ext>
            </a:extLst>
          </p:cNvPr>
          <p:cNvSpPr>
            <a:spLocks noGrp="1"/>
          </p:cNvSpPr>
          <p:nvPr>
            <p:ph type="title"/>
          </p:nvPr>
        </p:nvSpPr>
        <p:spPr>
          <a:xfrm>
            <a:off x="278295" y="2247900"/>
            <a:ext cx="2591789" cy="548640"/>
          </a:xfrm>
        </p:spPr>
        <p:txBody>
          <a:bodyPr/>
          <a:lstStyle/>
          <a:p>
            <a:r>
              <a:rPr lang="en-US" sz="4000" b="0">
                <a:latin typeface="Poppins" panose="00000500000000000000" pitchFamily="2" charset="0"/>
                <a:cs typeface="Poppins" panose="00000500000000000000" pitchFamily="2" charset="0"/>
              </a:rPr>
              <a:t>Overview</a:t>
            </a:r>
          </a:p>
        </p:txBody>
      </p:sp>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5"/>
          </p:nvPr>
        </p:nvSpPr>
        <p:spPr>
          <a:xfrm>
            <a:off x="3608174" y="1748790"/>
            <a:ext cx="5371832" cy="3360420"/>
          </a:xfrm>
        </p:spPr>
        <p:txBody>
          <a:bodyPr/>
          <a:lstStyle/>
          <a:p>
            <a:r>
              <a:rPr lang="en-US" sz="2800" b="0">
                <a:latin typeface="Nunito" pitchFamily="2" charset="0"/>
              </a:rPr>
              <a:t>Pre-assessment </a:t>
            </a:r>
          </a:p>
          <a:p>
            <a:r>
              <a:rPr lang="en-US" sz="2800" b="0">
                <a:latin typeface="Nunito" pitchFamily="2" charset="0"/>
              </a:rPr>
              <a:t>KWL Chart</a:t>
            </a:r>
          </a:p>
          <a:p>
            <a:r>
              <a:rPr lang="en-US" sz="2800" b="0">
                <a:latin typeface="Nunito" pitchFamily="2" charset="0"/>
              </a:rPr>
              <a:t>Infection Prevention and Control</a:t>
            </a:r>
          </a:p>
          <a:p>
            <a:r>
              <a:rPr lang="en-US" sz="2800" b="0">
                <a:latin typeface="Nunito" pitchFamily="2" charset="0"/>
              </a:rPr>
              <a:t>KWL Chart</a:t>
            </a:r>
          </a:p>
          <a:p>
            <a:r>
              <a:rPr lang="en-US" sz="2800" b="0">
                <a:latin typeface="Nunito" pitchFamily="2" charset="0"/>
              </a:rPr>
              <a:t>Post-assessment</a:t>
            </a:r>
          </a:p>
          <a:p>
            <a:pPr marL="0" indent="0">
              <a:buNone/>
            </a:pPr>
            <a:endParaRPr lang="en-US"/>
          </a:p>
        </p:txBody>
      </p:sp>
    </p:spTree>
    <p:extLst>
      <p:ext uri="{BB962C8B-B14F-4D97-AF65-F5344CB8AC3E}">
        <p14:creationId xmlns:p14="http://schemas.microsoft.com/office/powerpoint/2010/main" val="2810318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1866A-581A-A0E7-B38F-246D7D848473}"/>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3E63F5AB-FC5B-3447-7395-0BF71F947418}"/>
              </a:ext>
            </a:extLst>
          </p:cNvPr>
          <p:cNvSpPr>
            <a:spLocks noGrp="1"/>
          </p:cNvSpPr>
          <p:nvPr>
            <p:ph type="sldNum" sz="quarter" idx="14"/>
          </p:nvPr>
        </p:nvSpPr>
        <p:spPr/>
        <p:txBody>
          <a:bodyPr/>
          <a:lstStyle/>
          <a:p>
            <a:fld id="{11F27F3A-B3E9-41ED-AF8F-A365F10BB65F}" type="slidenum">
              <a:rPr lang="en-US" b="0" smtClean="0"/>
              <a:pPr/>
              <a:t>40</a:t>
            </a:fld>
            <a:endParaRPr lang="en-US" b="0"/>
          </a:p>
        </p:txBody>
      </p:sp>
      <p:sp>
        <p:nvSpPr>
          <p:cNvPr id="2" name="Title 1">
            <a:extLst>
              <a:ext uri="{FF2B5EF4-FFF2-40B4-BE49-F238E27FC236}">
                <a16:creationId xmlns:a16="http://schemas.microsoft.com/office/drawing/2014/main" id="{FCDEAA06-9A35-668D-AAE9-31AEBA92FC2E}"/>
              </a:ext>
            </a:extLst>
          </p:cNvPr>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E3133852-B54B-FC9D-6AAD-78203E517AFD}"/>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C0F08BD3-B8CC-EE22-B429-D9CA185928C9}"/>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A770752-7573-1D27-F637-58030C31304B}"/>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A062E51-F100-D887-BDDD-6827929E2748}"/>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089CBFEC-7781-FD55-D4C6-C218C4740BD7}"/>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FE91465D-BD82-7B8F-E6C3-8107F423B05C}"/>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A623F68B-D2D4-C0B0-88F6-C707651CE269}"/>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87574C-630C-2AA2-C584-AF5CA9851DD2}"/>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90062C-FD73-D77A-0160-FDF285DB8506}"/>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4F862C-3F6B-61E9-9D21-C92859B9445E}"/>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02BC7E-4987-959F-B4F2-E3C2B40AD7A0}"/>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9F68F-E28D-692F-2F8A-106DA71D3FB6}"/>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26FCD1-E15C-594A-DD9C-923D463BDA02}"/>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B16BFF-C251-068F-2231-35D57C1CE7F9}"/>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DDF3F4-0627-9EC6-B503-17158EDCCFCF}"/>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566BDB8-6F3B-A558-F115-6A7B752A7DD2}"/>
              </a:ext>
            </a:extLst>
          </p:cNvPr>
          <p:cNvSpPr/>
          <p:nvPr/>
        </p:nvSpPr>
        <p:spPr>
          <a:xfrm rot="20950107">
            <a:off x="5612396" y="375459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87449D0-9A80-AEAB-9D6C-C08872DB4A54}"/>
              </a:ext>
            </a:extLst>
          </p:cNvPr>
          <p:cNvSpPr/>
          <p:nvPr/>
        </p:nvSpPr>
        <p:spPr>
          <a:xfrm rot="493411">
            <a:off x="5977554" y="45635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CD5E35C-028F-0497-764C-E7C2142D1527}"/>
              </a:ext>
            </a:extLst>
          </p:cNvPr>
          <p:cNvSpPr/>
          <p:nvPr/>
        </p:nvSpPr>
        <p:spPr>
          <a:xfrm rot="21448196">
            <a:off x="5626986" y="514277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5995037-D1CA-EBFE-CE1F-9288155C50A8}"/>
              </a:ext>
            </a:extLst>
          </p:cNvPr>
          <p:cNvSpPr/>
          <p:nvPr/>
        </p:nvSpPr>
        <p:spPr>
          <a:xfrm rot="20950107">
            <a:off x="5483087" y="4358032"/>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7ACC15-5362-6779-8DC1-FC9B92CCBFBE}"/>
              </a:ext>
            </a:extLst>
          </p:cNvPr>
          <p:cNvSpPr/>
          <p:nvPr/>
        </p:nvSpPr>
        <p:spPr>
          <a:xfrm rot="996031">
            <a:off x="5612395" y="285169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89F457-9085-61BA-DB36-672E5E53F9AE}"/>
              </a:ext>
            </a:extLst>
          </p:cNvPr>
          <p:cNvSpPr/>
          <p:nvPr/>
        </p:nvSpPr>
        <p:spPr>
          <a:xfrm rot="20832274">
            <a:off x="6004940" y="328788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58D4EF2-53BD-94E1-14D2-976A622A5547}"/>
              </a:ext>
            </a:extLst>
          </p:cNvPr>
          <p:cNvSpPr/>
          <p:nvPr/>
        </p:nvSpPr>
        <p:spPr>
          <a:xfrm rot="21448196">
            <a:off x="5731043" y="440219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AA73F45-384B-E21B-AD46-BBB2F7196160}"/>
              </a:ext>
            </a:extLst>
          </p:cNvPr>
          <p:cNvSpPr/>
          <p:nvPr/>
        </p:nvSpPr>
        <p:spPr>
          <a:xfrm rot="160002">
            <a:off x="6057669" y="547061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6224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2BE86-D8D5-4AE6-11E7-C97EABE3490B}"/>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5DE6072B-714F-B951-5D92-F4819CB61623}"/>
              </a:ext>
            </a:extLst>
          </p:cNvPr>
          <p:cNvSpPr>
            <a:spLocks noGrp="1"/>
          </p:cNvSpPr>
          <p:nvPr>
            <p:ph type="sldNum" sz="quarter" idx="14"/>
          </p:nvPr>
        </p:nvSpPr>
        <p:spPr>
          <a:prstGeom prst="rect">
            <a:avLst/>
          </a:prstGeom>
        </p:spPr>
        <p:txBody>
          <a:bodyPr/>
          <a:lstStyle/>
          <a:p>
            <a:fld id="{11F27F3A-B3E9-41ED-AF8F-A365F10BB65F}" type="slidenum">
              <a:rPr lang="en-US" smtClean="0"/>
              <a:pPr/>
              <a:t>41</a:t>
            </a:fld>
            <a:endParaRPr lang="en-US"/>
          </a:p>
        </p:txBody>
      </p:sp>
      <p:sp>
        <p:nvSpPr>
          <p:cNvPr id="7" name="Title 6">
            <a:extLst>
              <a:ext uri="{FF2B5EF4-FFF2-40B4-BE49-F238E27FC236}">
                <a16:creationId xmlns:a16="http://schemas.microsoft.com/office/drawing/2014/main" id="{299BEF54-187A-CF49-CA35-7145D84EB122}"/>
              </a:ext>
            </a:extLst>
          </p:cNvPr>
          <p:cNvSpPr>
            <a:spLocks noGrp="1"/>
          </p:cNvSpPr>
          <p:nvPr>
            <p:ph type="title"/>
          </p:nvPr>
        </p:nvSpPr>
        <p:spPr>
          <a:xfrm>
            <a:off x="1327869" y="726079"/>
            <a:ext cx="7537836" cy="548640"/>
          </a:xfrm>
        </p:spPr>
        <p:txBody>
          <a:bodyPr/>
          <a:lstStyle/>
          <a:p>
            <a:r>
              <a:rPr lang="en-US" sz="4000" b="0">
                <a:latin typeface="Poppins" panose="00000500000000000000" pitchFamily="2" charset="0"/>
                <a:cs typeface="Poppins" panose="00000500000000000000" pitchFamily="2" charset="0"/>
              </a:rPr>
              <a:t>Post-assessment</a:t>
            </a:r>
            <a:r>
              <a:rPr lang="en-US"/>
              <a:t> </a:t>
            </a:r>
            <a:br>
              <a:rPr lang="en-US"/>
            </a:br>
            <a:r>
              <a:rPr lang="en-US"/>
              <a:t>https://forms.office.com/g/JrYmjCcpEt</a:t>
            </a:r>
          </a:p>
        </p:txBody>
      </p:sp>
      <p:pic>
        <p:nvPicPr>
          <p:cNvPr id="4" name="Picture 3">
            <a:extLst>
              <a:ext uri="{FF2B5EF4-FFF2-40B4-BE49-F238E27FC236}">
                <a16:creationId xmlns:a16="http://schemas.microsoft.com/office/drawing/2014/main" id="{2FD289A6-C515-37C8-4E5A-E1E9A7DDF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273" y="1673527"/>
            <a:ext cx="4531453" cy="4531453"/>
          </a:xfrm>
          <a:prstGeom prst="rect">
            <a:avLst/>
          </a:prstGeom>
        </p:spPr>
      </p:pic>
    </p:spTree>
    <p:extLst>
      <p:ext uri="{BB962C8B-B14F-4D97-AF65-F5344CB8AC3E}">
        <p14:creationId xmlns:p14="http://schemas.microsoft.com/office/powerpoint/2010/main" val="1619501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B210-79A6-BEF0-5020-08DC0ADA205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9F69941-2803-6983-91CC-5FAC2C598C44}"/>
              </a:ext>
            </a:extLst>
          </p:cNvPr>
          <p:cNvPicPr>
            <a:picLocks noChangeAspect="1"/>
          </p:cNvPicPr>
          <p:nvPr/>
        </p:nvPicPr>
        <p:blipFill>
          <a:blip r:embed="rId3">
            <a:extLst>
              <a:ext uri="{28A0092B-C50C-407E-A947-70E740481C1C}">
                <a14:useLocalDpi xmlns:a14="http://schemas.microsoft.com/office/drawing/2010/main" val="0"/>
              </a:ext>
            </a:extLst>
          </a:blip>
          <a:srcRect l="5527" r="5557"/>
          <a:stretch>
            <a:fillRect/>
          </a:stretch>
        </p:blipFill>
        <p:spPr>
          <a:xfrm>
            <a:off x="0" y="2061"/>
            <a:ext cx="9144000" cy="6855940"/>
          </a:xfrm>
          <a:prstGeom prst="rect">
            <a:avLst/>
          </a:prstGeom>
        </p:spPr>
      </p:pic>
      <p:sp>
        <p:nvSpPr>
          <p:cNvPr id="3" name="Rectangle 2">
            <a:extLst>
              <a:ext uri="{FF2B5EF4-FFF2-40B4-BE49-F238E27FC236}">
                <a16:creationId xmlns:a16="http://schemas.microsoft.com/office/drawing/2014/main" id="{6C886728-9E21-4FE9-CEA7-988E661F5EBC}"/>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D8DECD-7FD2-E85A-6F0E-C1AC5E670CA3}"/>
              </a:ext>
            </a:extLst>
          </p:cNvPr>
          <p:cNvSpPr>
            <a:spLocks noGrp="1"/>
          </p:cNvSpPr>
          <p:nvPr>
            <p:ph type="title"/>
          </p:nvPr>
        </p:nvSpPr>
        <p:spPr>
          <a:xfrm>
            <a:off x="579438" y="2728912"/>
            <a:ext cx="8086724" cy="1479833"/>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Thank you!</a:t>
            </a:r>
          </a:p>
        </p:txBody>
      </p:sp>
      <p:pic>
        <p:nvPicPr>
          <p:cNvPr id="4" name="Picture 3" descr="Text&#10;&#10;AI-generated content may be incorrect.">
            <a:extLst>
              <a:ext uri="{FF2B5EF4-FFF2-40B4-BE49-F238E27FC236}">
                <a16:creationId xmlns:a16="http://schemas.microsoft.com/office/drawing/2014/main" id="{369DDDE3-1E3F-8015-2F2E-ABA36EAC5D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
        <p:nvSpPr>
          <p:cNvPr id="5" name="Title 1">
            <a:extLst>
              <a:ext uri="{FF2B5EF4-FFF2-40B4-BE49-F238E27FC236}">
                <a16:creationId xmlns:a16="http://schemas.microsoft.com/office/drawing/2014/main" id="{753B8E0E-103E-C164-5976-8D1E9DF3464B}"/>
              </a:ext>
            </a:extLst>
          </p:cNvPr>
          <p:cNvSpPr txBox="1">
            <a:spLocks/>
          </p:cNvSpPr>
          <p:nvPr/>
        </p:nvSpPr>
        <p:spPr>
          <a:xfrm>
            <a:off x="2081411" y="3981451"/>
            <a:ext cx="5082777" cy="59951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infectionprevention@dhhs.nc.gov</a:t>
            </a:r>
          </a:p>
        </p:txBody>
      </p:sp>
    </p:spTree>
    <p:extLst>
      <p:ext uri="{BB962C8B-B14F-4D97-AF65-F5344CB8AC3E}">
        <p14:creationId xmlns:p14="http://schemas.microsoft.com/office/powerpoint/2010/main" val="3403136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201D-01E7-CED8-85C1-94BB6FEEB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54842-CF18-A9DB-E4BD-B562B764339E}"/>
              </a:ext>
            </a:extLst>
          </p:cNvPr>
          <p:cNvSpPr>
            <a:spLocks noGrp="1"/>
          </p:cNvSpPr>
          <p:nvPr>
            <p:ph type="title"/>
          </p:nvPr>
        </p:nvSpPr>
        <p:spPr>
          <a:xfrm>
            <a:off x="579438" y="2728912"/>
            <a:ext cx="8086724" cy="1479833"/>
          </a:xfrm>
        </p:spPr>
        <p:txBody>
          <a:bodyPr vert="horz" lIns="68580" tIns="34290" rIns="68580" bIns="34290" rtlCol="0" anchor="ctr">
            <a:normAutofit fontScale="90000"/>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This is the end of the slide deck. Please do not present past this slide.</a:t>
            </a:r>
          </a:p>
        </p:txBody>
      </p:sp>
      <p:pic>
        <p:nvPicPr>
          <p:cNvPr id="4" name="Picture 3" descr="Text&#10;&#10;AI-generated content may be incorrect.">
            <a:extLst>
              <a:ext uri="{FF2B5EF4-FFF2-40B4-BE49-F238E27FC236}">
                <a16:creationId xmlns:a16="http://schemas.microsoft.com/office/drawing/2014/main" id="{C4AE3B5E-4D2E-AAF0-EC91-3F178BBE28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Tree>
    <p:extLst>
      <p:ext uri="{BB962C8B-B14F-4D97-AF65-F5344CB8AC3E}">
        <p14:creationId xmlns:p14="http://schemas.microsoft.com/office/powerpoint/2010/main" val="3876616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F903873-FF9B-D88F-0F2E-757BEDC36F5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1CEA15-B263-314B-19E6-0403D79F8193}"/>
              </a:ext>
            </a:extLst>
          </p:cNvPr>
          <p:cNvSpPr>
            <a:spLocks noGrp="1"/>
          </p:cNvSpPr>
          <p:nvPr>
            <p:ph type="sldNum" sz="quarter" idx="14"/>
          </p:nvPr>
        </p:nvSpPr>
        <p:spPr/>
        <p:txBody>
          <a:bodyPr/>
          <a:lstStyle/>
          <a:p>
            <a:fld id="{11F27F3A-B3E9-41ED-AF8F-A365F10BB65F}" type="slidenum">
              <a:rPr lang="en-US" smtClean="0"/>
              <a:pPr/>
              <a:t>44</a:t>
            </a:fld>
            <a:endParaRPr lang="en-US"/>
          </a:p>
        </p:txBody>
      </p:sp>
      <p:sp>
        <p:nvSpPr>
          <p:cNvPr id="2" name="Title 1">
            <a:extLst>
              <a:ext uri="{FF2B5EF4-FFF2-40B4-BE49-F238E27FC236}">
                <a16:creationId xmlns:a16="http://schemas.microsoft.com/office/drawing/2014/main" id="{6D31FF86-28C7-40D6-252C-56F756BA48A7}"/>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Breaking the chain</a:t>
            </a:r>
          </a:p>
        </p:txBody>
      </p:sp>
      <p:sp>
        <p:nvSpPr>
          <p:cNvPr id="70" name="Title 5">
            <a:extLst>
              <a:ext uri="{FF2B5EF4-FFF2-40B4-BE49-F238E27FC236}">
                <a16:creationId xmlns:a16="http://schemas.microsoft.com/office/drawing/2014/main" id="{9DF92D16-F9F4-30A0-F17C-7E6A7FE9BA70}"/>
              </a:ext>
            </a:extLst>
          </p:cNvPr>
          <p:cNvSpPr txBox="1">
            <a:spLocks/>
          </p:cNvSpPr>
          <p:nvPr/>
        </p:nvSpPr>
        <p:spPr>
          <a:xfrm>
            <a:off x="4196213" y="515273"/>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Infectious Agent</a:t>
            </a:r>
          </a:p>
        </p:txBody>
      </p:sp>
      <p:sp>
        <p:nvSpPr>
          <p:cNvPr id="3" name="Title 5">
            <a:extLst>
              <a:ext uri="{FF2B5EF4-FFF2-40B4-BE49-F238E27FC236}">
                <a16:creationId xmlns:a16="http://schemas.microsoft.com/office/drawing/2014/main" id="{2BB68C94-7166-EB97-290C-7453DA0E00FB}"/>
              </a:ext>
            </a:extLst>
          </p:cNvPr>
          <p:cNvSpPr txBox="1">
            <a:spLocks/>
          </p:cNvSpPr>
          <p:nvPr/>
        </p:nvSpPr>
        <p:spPr>
          <a:xfrm>
            <a:off x="4196213" y="3226697"/>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Reservoir</a:t>
            </a:r>
          </a:p>
        </p:txBody>
      </p:sp>
      <p:sp>
        <p:nvSpPr>
          <p:cNvPr id="5" name="Content Placeholder 7">
            <a:extLst>
              <a:ext uri="{FF2B5EF4-FFF2-40B4-BE49-F238E27FC236}">
                <a16:creationId xmlns:a16="http://schemas.microsoft.com/office/drawing/2014/main" id="{FB2E2C49-87F0-62B1-5AB6-21900D7B3C34}"/>
              </a:ext>
            </a:extLst>
          </p:cNvPr>
          <p:cNvSpPr txBox="1">
            <a:spLocks/>
          </p:cNvSpPr>
          <p:nvPr/>
        </p:nvSpPr>
        <p:spPr>
          <a:xfrm>
            <a:off x="4377722" y="994065"/>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Vaccinations/immunizations</a:t>
            </a:r>
          </a:p>
        </p:txBody>
      </p:sp>
      <p:sp>
        <p:nvSpPr>
          <p:cNvPr id="6" name="Content Placeholder 7">
            <a:extLst>
              <a:ext uri="{FF2B5EF4-FFF2-40B4-BE49-F238E27FC236}">
                <a16:creationId xmlns:a16="http://schemas.microsoft.com/office/drawing/2014/main" id="{19B8382B-6136-FD06-3F4B-227AA5319BCE}"/>
              </a:ext>
            </a:extLst>
          </p:cNvPr>
          <p:cNvSpPr txBox="1">
            <a:spLocks/>
          </p:cNvSpPr>
          <p:nvPr/>
        </p:nvSpPr>
        <p:spPr>
          <a:xfrm>
            <a:off x="4375692" y="3684927"/>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Environmental cleaning</a:t>
            </a:r>
          </a:p>
          <a:p>
            <a:pPr marL="192024" indent="-192024" algn="l">
              <a:spcBef>
                <a:spcPts val="0"/>
              </a:spcBef>
              <a:buFont typeface="Arial" panose="020B0604020202020204" pitchFamily="34" charset="0"/>
              <a:buChar char="•"/>
            </a:pPr>
            <a:r>
              <a:rPr lang="en-US" sz="2000">
                <a:latin typeface="Nunito"/>
              </a:rPr>
              <a:t>Disinfection/sterilization</a:t>
            </a:r>
          </a:p>
          <a:p>
            <a:pPr marL="192024" indent="-192024" algn="l">
              <a:spcBef>
                <a:spcPts val="0"/>
              </a:spcBef>
              <a:buFont typeface="Arial" panose="020B0604020202020204" pitchFamily="34" charset="0"/>
              <a:buChar char="•"/>
            </a:pPr>
            <a:r>
              <a:rPr lang="en-US" sz="2000">
                <a:latin typeface="Nunito"/>
              </a:rPr>
              <a:t>Hand hygiene</a:t>
            </a:r>
          </a:p>
        </p:txBody>
      </p:sp>
      <p:grpSp>
        <p:nvGrpSpPr>
          <p:cNvPr id="7" name="Group 6">
            <a:extLst>
              <a:ext uri="{FF2B5EF4-FFF2-40B4-BE49-F238E27FC236}">
                <a16:creationId xmlns:a16="http://schemas.microsoft.com/office/drawing/2014/main" id="{7FB4EAE4-CFF5-E5CF-F4F4-53485A7EA36B}"/>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4306ACD9-4E61-A06C-7504-BE87CCEAE0FA}"/>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755340D-2414-263E-446D-F397DA856B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pic>
        <p:nvPicPr>
          <p:cNvPr id="13" name="Picture 12">
            <a:extLst>
              <a:ext uri="{FF2B5EF4-FFF2-40B4-BE49-F238E27FC236}">
                <a16:creationId xmlns:a16="http://schemas.microsoft.com/office/drawing/2014/main" id="{EFC43380-9527-6EC0-E229-2A151267FC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3447" y="4418681"/>
            <a:ext cx="2953213" cy="2214839"/>
          </a:xfrm>
          <a:prstGeom prst="rect">
            <a:avLst/>
          </a:prstGeom>
        </p:spPr>
      </p:pic>
      <p:pic>
        <p:nvPicPr>
          <p:cNvPr id="15" name="Picture 14">
            <a:extLst>
              <a:ext uri="{FF2B5EF4-FFF2-40B4-BE49-F238E27FC236}">
                <a16:creationId xmlns:a16="http://schemas.microsoft.com/office/drawing/2014/main" id="{27EEC42C-95EC-5F0B-BD20-4A77737E50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8813" y="4350405"/>
            <a:ext cx="3135187" cy="2351390"/>
          </a:xfrm>
          <a:prstGeom prst="rect">
            <a:avLst/>
          </a:prstGeom>
        </p:spPr>
      </p:pic>
      <p:pic>
        <p:nvPicPr>
          <p:cNvPr id="17" name="Picture 16">
            <a:extLst>
              <a:ext uri="{FF2B5EF4-FFF2-40B4-BE49-F238E27FC236}">
                <a16:creationId xmlns:a16="http://schemas.microsoft.com/office/drawing/2014/main" id="{0610254F-DE2D-7E76-A0B7-C0A0CFCD9123}"/>
              </a:ext>
            </a:extLst>
          </p:cNvPr>
          <p:cNvPicPr>
            <a:picLocks noChangeAspect="1"/>
          </p:cNvPicPr>
          <p:nvPr/>
        </p:nvPicPr>
        <p:blipFill>
          <a:blip r:embed="rId6" cstate="print">
            <a:extLst>
              <a:ext uri="{28A0092B-C50C-407E-A947-70E740481C1C}">
                <a14:useLocalDpi xmlns:a14="http://schemas.microsoft.com/office/drawing/2010/main" val="0"/>
              </a:ext>
            </a:extLst>
          </a:blip>
          <a:srcRect l="3948" t="17119" r="59174" b="14887"/>
          <a:stretch>
            <a:fillRect/>
          </a:stretch>
        </p:blipFill>
        <p:spPr>
          <a:xfrm>
            <a:off x="4898820" y="1152938"/>
            <a:ext cx="2219986" cy="2046658"/>
          </a:xfrm>
          <a:prstGeom prst="rect">
            <a:avLst/>
          </a:prstGeom>
        </p:spPr>
      </p:pic>
    </p:spTree>
    <p:extLst>
      <p:ext uri="{BB962C8B-B14F-4D97-AF65-F5344CB8AC3E}">
        <p14:creationId xmlns:p14="http://schemas.microsoft.com/office/powerpoint/2010/main" val="33226537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1E9BBD-0483-D95D-8DD5-A62A8EB5FEF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D9D900-7C91-8F49-C1F2-D8830B943801}"/>
              </a:ext>
            </a:extLst>
          </p:cNvPr>
          <p:cNvSpPr>
            <a:spLocks noGrp="1"/>
          </p:cNvSpPr>
          <p:nvPr>
            <p:ph type="sldNum" sz="quarter" idx="14"/>
          </p:nvPr>
        </p:nvSpPr>
        <p:spPr/>
        <p:txBody>
          <a:bodyPr/>
          <a:lstStyle/>
          <a:p>
            <a:fld id="{11F27F3A-B3E9-41ED-AF8F-A365F10BB65F}" type="slidenum">
              <a:rPr lang="en-US" smtClean="0"/>
              <a:pPr/>
              <a:t>45</a:t>
            </a:fld>
            <a:endParaRPr lang="en-US"/>
          </a:p>
        </p:txBody>
      </p:sp>
      <p:sp>
        <p:nvSpPr>
          <p:cNvPr id="2" name="Title 1">
            <a:extLst>
              <a:ext uri="{FF2B5EF4-FFF2-40B4-BE49-F238E27FC236}">
                <a16:creationId xmlns:a16="http://schemas.microsoft.com/office/drawing/2014/main" id="{AAA3633A-C27E-EDBF-29BE-14EF2C3965F9}"/>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Breaking the chain</a:t>
            </a:r>
          </a:p>
        </p:txBody>
      </p:sp>
      <p:sp>
        <p:nvSpPr>
          <p:cNvPr id="70" name="Title 5">
            <a:extLst>
              <a:ext uri="{FF2B5EF4-FFF2-40B4-BE49-F238E27FC236}">
                <a16:creationId xmlns:a16="http://schemas.microsoft.com/office/drawing/2014/main" id="{B93FD8AE-7D24-5134-9903-C616540B1E4F}"/>
              </a:ext>
            </a:extLst>
          </p:cNvPr>
          <p:cNvSpPr txBox="1">
            <a:spLocks/>
          </p:cNvSpPr>
          <p:nvPr/>
        </p:nvSpPr>
        <p:spPr>
          <a:xfrm>
            <a:off x="4196213" y="472079"/>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Portal of Exit</a:t>
            </a:r>
          </a:p>
        </p:txBody>
      </p:sp>
      <p:sp>
        <p:nvSpPr>
          <p:cNvPr id="3" name="Title 5">
            <a:extLst>
              <a:ext uri="{FF2B5EF4-FFF2-40B4-BE49-F238E27FC236}">
                <a16:creationId xmlns:a16="http://schemas.microsoft.com/office/drawing/2014/main" id="{CE8510E3-6129-DCB0-648E-E18A548349A1}"/>
              </a:ext>
            </a:extLst>
          </p:cNvPr>
          <p:cNvSpPr txBox="1">
            <a:spLocks/>
          </p:cNvSpPr>
          <p:nvPr/>
        </p:nvSpPr>
        <p:spPr>
          <a:xfrm>
            <a:off x="4196213" y="4178144"/>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Mode of Transmission</a:t>
            </a:r>
          </a:p>
        </p:txBody>
      </p:sp>
      <p:sp>
        <p:nvSpPr>
          <p:cNvPr id="5" name="Content Placeholder 7">
            <a:extLst>
              <a:ext uri="{FF2B5EF4-FFF2-40B4-BE49-F238E27FC236}">
                <a16:creationId xmlns:a16="http://schemas.microsoft.com/office/drawing/2014/main" id="{389CC53E-A6BC-66C6-D75E-EF824C0CBDC3}"/>
              </a:ext>
            </a:extLst>
          </p:cNvPr>
          <p:cNvSpPr txBox="1">
            <a:spLocks/>
          </p:cNvSpPr>
          <p:nvPr/>
        </p:nvSpPr>
        <p:spPr>
          <a:xfrm>
            <a:off x="4377722" y="950871"/>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Source control</a:t>
            </a:r>
          </a:p>
          <a:p>
            <a:pPr marL="192024" indent="-192024" algn="l">
              <a:spcBef>
                <a:spcPts val="0"/>
              </a:spcBef>
              <a:buFont typeface="Arial" panose="020B0604020202020204" pitchFamily="34" charset="0"/>
              <a:buChar char="•"/>
            </a:pPr>
            <a:r>
              <a:rPr lang="en-US" sz="2000" b="0">
                <a:latin typeface="Nunito"/>
              </a:rPr>
              <a:t>Keeping wounds covered</a:t>
            </a:r>
          </a:p>
          <a:p>
            <a:pPr marL="192024" indent="-192024" algn="l">
              <a:spcBef>
                <a:spcPts val="0"/>
              </a:spcBef>
              <a:buFont typeface="Arial" panose="020B0604020202020204" pitchFamily="34" charset="0"/>
              <a:buChar char="•"/>
            </a:pPr>
            <a:r>
              <a:rPr lang="en-US" sz="2000" b="0">
                <a:latin typeface="Nunito"/>
              </a:rPr>
              <a:t>Contain secretions/bodily fluids</a:t>
            </a:r>
          </a:p>
          <a:p>
            <a:pPr marL="192024" indent="-192024" algn="l">
              <a:spcBef>
                <a:spcPts val="0"/>
              </a:spcBef>
              <a:buFont typeface="Arial" panose="020B0604020202020204" pitchFamily="34" charset="0"/>
              <a:buChar char="•"/>
            </a:pPr>
            <a:r>
              <a:rPr lang="en-US" sz="2000" b="0">
                <a:latin typeface="Nunito"/>
              </a:rPr>
              <a:t>Hand hygiene</a:t>
            </a:r>
          </a:p>
        </p:txBody>
      </p:sp>
      <p:sp>
        <p:nvSpPr>
          <p:cNvPr id="6" name="Content Placeholder 7">
            <a:extLst>
              <a:ext uri="{FF2B5EF4-FFF2-40B4-BE49-F238E27FC236}">
                <a16:creationId xmlns:a16="http://schemas.microsoft.com/office/drawing/2014/main" id="{9C9797DC-4F78-A3E0-8EE4-1720362B3B2B}"/>
              </a:ext>
            </a:extLst>
          </p:cNvPr>
          <p:cNvSpPr txBox="1">
            <a:spLocks/>
          </p:cNvSpPr>
          <p:nvPr/>
        </p:nvSpPr>
        <p:spPr>
          <a:xfrm>
            <a:off x="4377721" y="4708928"/>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Standard/Transmission based precautions</a:t>
            </a:r>
          </a:p>
          <a:p>
            <a:pPr marL="192024" indent="-192024" algn="l">
              <a:spcBef>
                <a:spcPts val="0"/>
              </a:spcBef>
              <a:buFont typeface="Arial" panose="020B0604020202020204" pitchFamily="34" charset="0"/>
              <a:buChar char="•"/>
            </a:pPr>
            <a:r>
              <a:rPr lang="en-US" sz="2000" b="0">
                <a:latin typeface="Nunito"/>
              </a:rPr>
              <a:t>Hand Hygiene</a:t>
            </a:r>
          </a:p>
          <a:p>
            <a:pPr marL="192024" indent="-192024" algn="l">
              <a:spcBef>
                <a:spcPts val="0"/>
              </a:spcBef>
              <a:buFont typeface="Arial" panose="020B0604020202020204" pitchFamily="34" charset="0"/>
              <a:buChar char="•"/>
            </a:pPr>
            <a:r>
              <a:rPr lang="en-US" sz="2000" b="0">
                <a:latin typeface="Nunito"/>
              </a:rPr>
              <a:t>Handling linen correctly</a:t>
            </a:r>
          </a:p>
          <a:p>
            <a:pPr marL="192024" indent="-192024" algn="l">
              <a:spcBef>
                <a:spcPts val="0"/>
              </a:spcBef>
              <a:buFont typeface="Arial" panose="020B0604020202020204" pitchFamily="34" charset="0"/>
              <a:buChar char="•"/>
            </a:pPr>
            <a:r>
              <a:rPr lang="en-US" sz="2000" b="0">
                <a:latin typeface="Nunito"/>
              </a:rPr>
              <a:t>Insect repellant</a:t>
            </a:r>
          </a:p>
        </p:txBody>
      </p:sp>
      <p:grpSp>
        <p:nvGrpSpPr>
          <p:cNvPr id="7" name="Group 6">
            <a:extLst>
              <a:ext uri="{FF2B5EF4-FFF2-40B4-BE49-F238E27FC236}">
                <a16:creationId xmlns:a16="http://schemas.microsoft.com/office/drawing/2014/main" id="{C49AE216-DB18-4814-FC7C-1E982111944E}"/>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50DCC5B0-3E10-8630-27E5-5135B791655E}"/>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A2A4D8-043B-B289-86BF-A6C18B5E0F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pic>
        <p:nvPicPr>
          <p:cNvPr id="11" name="Picture 10">
            <a:extLst>
              <a:ext uri="{FF2B5EF4-FFF2-40B4-BE49-F238E27FC236}">
                <a16:creationId xmlns:a16="http://schemas.microsoft.com/office/drawing/2014/main" id="{D432A0DA-A4AE-C5D3-D98A-F60DC3A437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791" y="1943718"/>
            <a:ext cx="2663227" cy="2663227"/>
          </a:xfrm>
          <a:prstGeom prst="rect">
            <a:avLst/>
          </a:prstGeom>
        </p:spPr>
      </p:pic>
      <p:pic>
        <p:nvPicPr>
          <p:cNvPr id="13" name="Picture 12">
            <a:extLst>
              <a:ext uri="{FF2B5EF4-FFF2-40B4-BE49-F238E27FC236}">
                <a16:creationId xmlns:a16="http://schemas.microsoft.com/office/drawing/2014/main" id="{577AD809-3F05-998D-E99B-9BAADE89B178}"/>
              </a:ext>
            </a:extLst>
          </p:cNvPr>
          <p:cNvPicPr>
            <a:picLocks noChangeAspect="1"/>
          </p:cNvPicPr>
          <p:nvPr/>
        </p:nvPicPr>
        <p:blipFill>
          <a:blip r:embed="rId5" cstate="print">
            <a:extLst>
              <a:ext uri="{28A0092B-C50C-407E-A947-70E740481C1C}">
                <a14:useLocalDpi xmlns:a14="http://schemas.microsoft.com/office/drawing/2010/main" val="0"/>
              </a:ext>
            </a:extLst>
          </a:blip>
          <a:srcRect l="66936" t="37644" r="3810" b="33677"/>
          <a:stretch>
            <a:fillRect/>
          </a:stretch>
        </p:blipFill>
        <p:spPr>
          <a:xfrm rot="19499057">
            <a:off x="6024970" y="2422511"/>
            <a:ext cx="2372497" cy="1817447"/>
          </a:xfrm>
          <a:prstGeom prst="rect">
            <a:avLst/>
          </a:prstGeom>
        </p:spPr>
      </p:pic>
    </p:spTree>
    <p:extLst>
      <p:ext uri="{BB962C8B-B14F-4D97-AF65-F5344CB8AC3E}">
        <p14:creationId xmlns:p14="http://schemas.microsoft.com/office/powerpoint/2010/main" val="2638742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4B0C3B-1978-C8C2-ABB5-33F71F0D4B2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0B2952-EA09-C138-5FF0-C0ADED8FAA68}"/>
              </a:ext>
            </a:extLst>
          </p:cNvPr>
          <p:cNvSpPr>
            <a:spLocks noGrp="1"/>
          </p:cNvSpPr>
          <p:nvPr>
            <p:ph type="sldNum" sz="quarter" idx="14"/>
          </p:nvPr>
        </p:nvSpPr>
        <p:spPr/>
        <p:txBody>
          <a:bodyPr/>
          <a:lstStyle/>
          <a:p>
            <a:fld id="{11F27F3A-B3E9-41ED-AF8F-A365F10BB65F}" type="slidenum">
              <a:rPr lang="en-US" smtClean="0"/>
              <a:pPr/>
              <a:t>46</a:t>
            </a:fld>
            <a:endParaRPr lang="en-US"/>
          </a:p>
        </p:txBody>
      </p:sp>
      <p:sp>
        <p:nvSpPr>
          <p:cNvPr id="2" name="Title 1">
            <a:extLst>
              <a:ext uri="{FF2B5EF4-FFF2-40B4-BE49-F238E27FC236}">
                <a16:creationId xmlns:a16="http://schemas.microsoft.com/office/drawing/2014/main" id="{EA8168AC-C5E9-A633-04C9-5E3B4732295E}"/>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Breaking the chain</a:t>
            </a:r>
          </a:p>
        </p:txBody>
      </p:sp>
      <p:sp>
        <p:nvSpPr>
          <p:cNvPr id="70" name="Title 5">
            <a:extLst>
              <a:ext uri="{FF2B5EF4-FFF2-40B4-BE49-F238E27FC236}">
                <a16:creationId xmlns:a16="http://schemas.microsoft.com/office/drawing/2014/main" id="{72DC0E68-B38E-FDC2-E396-537DF973FF94}"/>
              </a:ext>
            </a:extLst>
          </p:cNvPr>
          <p:cNvSpPr txBox="1">
            <a:spLocks/>
          </p:cNvSpPr>
          <p:nvPr/>
        </p:nvSpPr>
        <p:spPr>
          <a:xfrm>
            <a:off x="4196213" y="346465"/>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Portal of Entry</a:t>
            </a:r>
          </a:p>
        </p:txBody>
      </p:sp>
      <p:sp>
        <p:nvSpPr>
          <p:cNvPr id="3" name="Title 5">
            <a:extLst>
              <a:ext uri="{FF2B5EF4-FFF2-40B4-BE49-F238E27FC236}">
                <a16:creationId xmlns:a16="http://schemas.microsoft.com/office/drawing/2014/main" id="{5C29BF92-A2C6-ABC7-4C19-07959CB1B8CA}"/>
              </a:ext>
            </a:extLst>
          </p:cNvPr>
          <p:cNvSpPr txBox="1">
            <a:spLocks/>
          </p:cNvSpPr>
          <p:nvPr/>
        </p:nvSpPr>
        <p:spPr>
          <a:xfrm>
            <a:off x="4196213" y="3334938"/>
            <a:ext cx="3933205" cy="435265"/>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Susceptible Host</a:t>
            </a:r>
          </a:p>
        </p:txBody>
      </p:sp>
      <p:sp>
        <p:nvSpPr>
          <p:cNvPr id="5" name="Content Placeholder 7">
            <a:extLst>
              <a:ext uri="{FF2B5EF4-FFF2-40B4-BE49-F238E27FC236}">
                <a16:creationId xmlns:a16="http://schemas.microsoft.com/office/drawing/2014/main" id="{40D2C951-3D71-A4F1-A764-1F47D9D33BD9}"/>
              </a:ext>
            </a:extLst>
          </p:cNvPr>
          <p:cNvSpPr txBox="1">
            <a:spLocks/>
          </p:cNvSpPr>
          <p:nvPr/>
        </p:nvSpPr>
        <p:spPr>
          <a:xfrm>
            <a:off x="4377720" y="851936"/>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Standard/Transmission based precautions</a:t>
            </a:r>
          </a:p>
          <a:p>
            <a:pPr marL="192024" indent="-192024" algn="l">
              <a:spcBef>
                <a:spcPts val="0"/>
              </a:spcBef>
              <a:buFont typeface="Arial" panose="020B0604020202020204" pitchFamily="34" charset="0"/>
              <a:buChar char="•"/>
            </a:pPr>
            <a:r>
              <a:rPr lang="en-US" sz="2000" b="0">
                <a:latin typeface="Nunito"/>
              </a:rPr>
              <a:t>Hand hygiene</a:t>
            </a:r>
          </a:p>
          <a:p>
            <a:pPr marL="192024" indent="-192024" algn="l">
              <a:spcBef>
                <a:spcPts val="0"/>
              </a:spcBef>
              <a:buFont typeface="Arial" panose="020B0604020202020204" pitchFamily="34" charset="0"/>
              <a:buChar char="•"/>
            </a:pPr>
            <a:r>
              <a:rPr lang="en-US" sz="2000" b="0">
                <a:latin typeface="Nunito"/>
              </a:rPr>
              <a:t>Remove indwelling devices</a:t>
            </a:r>
          </a:p>
        </p:txBody>
      </p:sp>
      <p:sp>
        <p:nvSpPr>
          <p:cNvPr id="6" name="Content Placeholder 7">
            <a:extLst>
              <a:ext uri="{FF2B5EF4-FFF2-40B4-BE49-F238E27FC236}">
                <a16:creationId xmlns:a16="http://schemas.microsoft.com/office/drawing/2014/main" id="{75E191B2-9523-FF72-43F9-539B4AB4481A}"/>
              </a:ext>
            </a:extLst>
          </p:cNvPr>
          <p:cNvSpPr txBox="1">
            <a:spLocks/>
          </p:cNvSpPr>
          <p:nvPr/>
        </p:nvSpPr>
        <p:spPr>
          <a:xfrm>
            <a:off x="4377721" y="3816293"/>
            <a:ext cx="3570185" cy="435266"/>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Good nutrition</a:t>
            </a:r>
          </a:p>
          <a:p>
            <a:pPr marL="192024" indent="-192024" algn="l">
              <a:spcBef>
                <a:spcPts val="0"/>
              </a:spcBef>
              <a:buFont typeface="Arial" panose="020B0604020202020204" pitchFamily="34" charset="0"/>
              <a:buChar char="•"/>
            </a:pPr>
            <a:r>
              <a:rPr lang="en-US" sz="2000" b="0">
                <a:latin typeface="Nunito"/>
              </a:rPr>
              <a:t>Adequate rest</a:t>
            </a:r>
          </a:p>
          <a:p>
            <a:pPr marL="192024" indent="-192024" algn="l">
              <a:spcBef>
                <a:spcPts val="0"/>
              </a:spcBef>
              <a:buFont typeface="Arial" panose="020B0604020202020204" pitchFamily="34" charset="0"/>
              <a:buChar char="•"/>
            </a:pPr>
            <a:r>
              <a:rPr lang="en-US" sz="2000" b="0">
                <a:latin typeface="Nunito"/>
              </a:rPr>
              <a:t>Vaccinations/immunizations</a:t>
            </a:r>
          </a:p>
          <a:p>
            <a:pPr marL="192024" indent="-192024" algn="l">
              <a:spcBef>
                <a:spcPts val="0"/>
              </a:spcBef>
              <a:buFont typeface="Arial" panose="020B0604020202020204" pitchFamily="34" charset="0"/>
              <a:buChar char="•"/>
            </a:pPr>
            <a:r>
              <a:rPr lang="en-US" sz="2000" b="0">
                <a:latin typeface="Nunito"/>
              </a:rPr>
              <a:t>Glycemic control</a:t>
            </a:r>
          </a:p>
        </p:txBody>
      </p:sp>
      <p:grpSp>
        <p:nvGrpSpPr>
          <p:cNvPr id="7" name="Group 6">
            <a:extLst>
              <a:ext uri="{FF2B5EF4-FFF2-40B4-BE49-F238E27FC236}">
                <a16:creationId xmlns:a16="http://schemas.microsoft.com/office/drawing/2014/main" id="{2CB6B2C8-B454-4F86-B772-15CFC173C678}"/>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E4D727BE-BC1C-5711-59A1-86D1190C2DDF}"/>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09AAE6F-20CE-AC91-B8E3-408F161926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pic>
        <p:nvPicPr>
          <p:cNvPr id="10" name="Picture 9">
            <a:extLst>
              <a:ext uri="{FF2B5EF4-FFF2-40B4-BE49-F238E27FC236}">
                <a16:creationId xmlns:a16="http://schemas.microsoft.com/office/drawing/2014/main" id="{A198DFB4-4057-4C8C-7D82-4DD073F6B643}"/>
              </a:ext>
            </a:extLst>
          </p:cNvPr>
          <p:cNvPicPr>
            <a:picLocks noChangeAspect="1"/>
          </p:cNvPicPr>
          <p:nvPr/>
        </p:nvPicPr>
        <p:blipFill>
          <a:blip r:embed="rId4" cstate="print">
            <a:extLst>
              <a:ext uri="{28A0092B-C50C-407E-A947-70E740481C1C}">
                <a14:useLocalDpi xmlns:a14="http://schemas.microsoft.com/office/drawing/2010/main" val="0"/>
              </a:ext>
            </a:extLst>
          </a:blip>
          <a:srcRect l="66936" t="37644" r="3810" b="33677"/>
          <a:stretch>
            <a:fillRect/>
          </a:stretch>
        </p:blipFill>
        <p:spPr>
          <a:xfrm rot="19499057">
            <a:off x="4878709" y="1842682"/>
            <a:ext cx="2372497" cy="1817447"/>
          </a:xfrm>
          <a:prstGeom prst="rect">
            <a:avLst/>
          </a:prstGeom>
        </p:spPr>
      </p:pic>
      <p:pic>
        <p:nvPicPr>
          <p:cNvPr id="12" name="Picture 11">
            <a:extLst>
              <a:ext uri="{FF2B5EF4-FFF2-40B4-BE49-F238E27FC236}">
                <a16:creationId xmlns:a16="http://schemas.microsoft.com/office/drawing/2014/main" id="{A56DED7F-AB0A-D2F3-F7D7-DC1943F6F668}"/>
              </a:ext>
            </a:extLst>
          </p:cNvPr>
          <p:cNvPicPr>
            <a:picLocks noChangeAspect="1"/>
          </p:cNvPicPr>
          <p:nvPr/>
        </p:nvPicPr>
        <p:blipFill>
          <a:blip r:embed="rId5" cstate="print">
            <a:extLst>
              <a:ext uri="{28A0092B-C50C-407E-A947-70E740481C1C}">
                <a14:useLocalDpi xmlns:a14="http://schemas.microsoft.com/office/drawing/2010/main" val="0"/>
              </a:ext>
            </a:extLst>
          </a:blip>
          <a:srcRect l="21487" r="56985"/>
          <a:stretch>
            <a:fillRect/>
          </a:stretch>
        </p:blipFill>
        <p:spPr>
          <a:xfrm>
            <a:off x="5347887" y="4764491"/>
            <a:ext cx="1434140" cy="1692220"/>
          </a:xfrm>
          <a:prstGeom prst="rect">
            <a:avLst/>
          </a:prstGeom>
        </p:spPr>
      </p:pic>
    </p:spTree>
    <p:extLst>
      <p:ext uri="{BB962C8B-B14F-4D97-AF65-F5344CB8AC3E}">
        <p14:creationId xmlns:p14="http://schemas.microsoft.com/office/powerpoint/2010/main" val="18577021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D11ECC9-0F47-4397-E474-63F100B559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651B03-C63E-1380-D9EF-19083EA83D65}"/>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47</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FA824564-C8A6-B283-6630-F76F73A60755}"/>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Personal Protective Equipment - Gloves</a:t>
            </a:r>
          </a:p>
        </p:txBody>
      </p:sp>
      <p:grpSp>
        <p:nvGrpSpPr>
          <p:cNvPr id="7" name="Group 6">
            <a:extLst>
              <a:ext uri="{FF2B5EF4-FFF2-40B4-BE49-F238E27FC236}">
                <a16:creationId xmlns:a16="http://schemas.microsoft.com/office/drawing/2014/main" id="{18D3AC52-6F47-E2BD-894F-DBBC2FD960C4}"/>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EA4FD066-526C-FC17-EC0F-C285733B637A}"/>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3CF06AC-96B0-2E5D-D874-3FD9838009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A4AC8C93-AD10-B68B-0EA2-0CC696F33123}"/>
              </a:ext>
            </a:extLst>
          </p:cNvPr>
          <p:cNvSpPr txBox="1">
            <a:spLocks/>
          </p:cNvSpPr>
          <p:nvPr/>
        </p:nvSpPr>
        <p:spPr>
          <a:xfrm>
            <a:off x="578876" y="2223714"/>
            <a:ext cx="4137503" cy="363076"/>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Bef>
                <a:spcPts val="0"/>
              </a:spcBef>
            </a:pPr>
            <a:r>
              <a:rPr lang="en-US" sz="2400" b="0">
                <a:latin typeface="Nunito"/>
              </a:rPr>
              <a:t>Wear gloves when in contact with:</a:t>
            </a:r>
          </a:p>
          <a:p>
            <a:pPr marL="624221" lvl="1" indent="-192024">
              <a:spcBef>
                <a:spcPts val="0"/>
              </a:spcBef>
              <a:buFont typeface="Arial" panose="020B0604020202020204" pitchFamily="34" charset="0"/>
              <a:buChar char="•"/>
            </a:pPr>
            <a:r>
              <a:rPr lang="en-US" sz="2000" b="0">
                <a:latin typeface="Nunito"/>
              </a:rPr>
              <a:t>Blood or body substances</a:t>
            </a:r>
          </a:p>
          <a:p>
            <a:pPr marL="624221" lvl="1" indent="-192024">
              <a:spcBef>
                <a:spcPts val="0"/>
              </a:spcBef>
              <a:buFont typeface="Arial" panose="020B0604020202020204" pitchFamily="34" charset="0"/>
              <a:buChar char="•"/>
            </a:pPr>
            <a:r>
              <a:rPr lang="en-US" sz="2000" b="0">
                <a:latin typeface="Nunito"/>
              </a:rPr>
              <a:t>Mucous membranes</a:t>
            </a:r>
          </a:p>
          <a:p>
            <a:pPr marL="624221" lvl="1" indent="-192024">
              <a:spcBef>
                <a:spcPts val="0"/>
              </a:spcBef>
              <a:buFont typeface="Arial" panose="020B0604020202020204" pitchFamily="34" charset="0"/>
              <a:buChar char="•"/>
            </a:pPr>
            <a:r>
              <a:rPr lang="en-US" sz="2000" b="0">
                <a:latin typeface="Nunito"/>
              </a:rPr>
              <a:t>Non-intact skin</a:t>
            </a:r>
          </a:p>
          <a:p>
            <a:pPr marL="624221" lvl="1" indent="-192024">
              <a:spcBef>
                <a:spcPts val="0"/>
              </a:spcBef>
              <a:buFont typeface="Arial" panose="020B0604020202020204" pitchFamily="34" charset="0"/>
              <a:buChar char="•"/>
            </a:pPr>
            <a:r>
              <a:rPr lang="en-US" sz="2000" b="0">
                <a:latin typeface="Nunito"/>
              </a:rPr>
              <a:t>Insertion point of invasive or indwelling device</a:t>
            </a:r>
          </a:p>
          <a:p>
            <a:pPr lvl="1" indent="0">
              <a:spcBef>
                <a:spcPts val="0"/>
              </a:spcBef>
              <a:buNone/>
            </a:pPr>
            <a:endParaRPr lang="en-US" sz="2000" b="0">
              <a:latin typeface="Nunito"/>
            </a:endParaRPr>
          </a:p>
          <a:p>
            <a:pPr lvl="1" indent="0">
              <a:spcBef>
                <a:spcPts val="0"/>
              </a:spcBef>
              <a:buNone/>
            </a:pPr>
            <a:r>
              <a:rPr lang="en-US" sz="2000" b="0">
                <a:latin typeface="Nunito"/>
              </a:rPr>
              <a:t>And when required for isolation precautions (such as contact precautions)</a:t>
            </a:r>
            <a:endParaRPr lang="en-US" sz="1700" b="0">
              <a:latin typeface="Nunito"/>
            </a:endParaRPr>
          </a:p>
          <a:p>
            <a:pPr marL="192024" indent="-192024" algn="l">
              <a:spcBef>
                <a:spcPts val="0"/>
              </a:spcBef>
              <a:buFont typeface="Arial" panose="020B0604020202020204" pitchFamily="34" charset="0"/>
              <a:buChar char="•"/>
            </a:pPr>
            <a:endParaRPr lang="en-US" sz="2400" b="0">
              <a:latin typeface="Nunito"/>
            </a:endParaRPr>
          </a:p>
        </p:txBody>
      </p:sp>
      <p:pic>
        <p:nvPicPr>
          <p:cNvPr id="5" name="Picture 4">
            <a:extLst>
              <a:ext uri="{FF2B5EF4-FFF2-40B4-BE49-F238E27FC236}">
                <a16:creationId xmlns:a16="http://schemas.microsoft.com/office/drawing/2014/main" id="{38471D52-CD56-257C-3C7F-AF6B745091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3927" y="2865220"/>
            <a:ext cx="4115691" cy="2170384"/>
          </a:xfrm>
          <a:prstGeom prst="rect">
            <a:avLst/>
          </a:prstGeom>
        </p:spPr>
      </p:pic>
    </p:spTree>
    <p:extLst>
      <p:ext uri="{BB962C8B-B14F-4D97-AF65-F5344CB8AC3E}">
        <p14:creationId xmlns:p14="http://schemas.microsoft.com/office/powerpoint/2010/main" val="19253583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1BB9823-B0A9-6421-195C-C50F11CB36A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40750B-5A4B-EACA-E3BD-2749346DBCEE}"/>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48</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295664EE-0199-518E-6980-608F96721D0D}"/>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Personal Protective Equipment - Gowns</a:t>
            </a:r>
          </a:p>
        </p:txBody>
      </p:sp>
      <p:grpSp>
        <p:nvGrpSpPr>
          <p:cNvPr id="7" name="Group 6">
            <a:extLst>
              <a:ext uri="{FF2B5EF4-FFF2-40B4-BE49-F238E27FC236}">
                <a16:creationId xmlns:a16="http://schemas.microsoft.com/office/drawing/2014/main" id="{E09316F5-733B-E46C-04EE-FB9EB1D2F74B}"/>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B7A3B2FB-5076-242D-1139-4C92D34DCBED}"/>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FD166CF-75A2-B1E1-91DE-EDAC169F0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461DDD10-5917-9C4C-568F-CF998A67145C}"/>
              </a:ext>
            </a:extLst>
          </p:cNvPr>
          <p:cNvSpPr txBox="1">
            <a:spLocks/>
          </p:cNvSpPr>
          <p:nvPr/>
        </p:nvSpPr>
        <p:spPr>
          <a:xfrm>
            <a:off x="482624" y="2359402"/>
            <a:ext cx="4089376" cy="548640"/>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Bef>
                <a:spcPts val="0"/>
              </a:spcBef>
            </a:pPr>
            <a:r>
              <a:rPr lang="en-US" sz="2000" b="0">
                <a:latin typeface="Nunito"/>
              </a:rPr>
              <a:t>Wear a gown when in contact with:</a:t>
            </a:r>
          </a:p>
          <a:p>
            <a:pPr marL="192024" indent="-192024" algn="l">
              <a:spcBef>
                <a:spcPts val="0"/>
              </a:spcBef>
              <a:buFont typeface="Arial" panose="020B0604020202020204" pitchFamily="34" charset="0"/>
              <a:buChar char="•"/>
            </a:pPr>
            <a:r>
              <a:rPr lang="en-US" sz="2000" b="0">
                <a:latin typeface="Nunito"/>
              </a:rPr>
              <a:t>Expected contact with blood or body substances</a:t>
            </a:r>
          </a:p>
          <a:p>
            <a:pPr marL="192024" indent="-192024" algn="l">
              <a:spcBef>
                <a:spcPts val="0"/>
              </a:spcBef>
              <a:buFont typeface="Arial" panose="020B0604020202020204" pitchFamily="34" charset="0"/>
              <a:buChar char="•"/>
            </a:pPr>
            <a:r>
              <a:rPr lang="en-US" sz="2000" b="0">
                <a:latin typeface="Nunito"/>
              </a:rPr>
              <a:t>During procedures where contact is likely</a:t>
            </a:r>
          </a:p>
          <a:p>
            <a:pPr marL="192024" indent="-192024" algn="l">
              <a:spcBef>
                <a:spcPts val="0"/>
              </a:spcBef>
              <a:buFont typeface="Arial" panose="020B0604020202020204" pitchFamily="34" charset="0"/>
              <a:buChar char="•"/>
            </a:pPr>
            <a:r>
              <a:rPr lang="en-US" sz="2000" b="0">
                <a:latin typeface="Nunito"/>
              </a:rPr>
              <a:t>Handling containers or patient fluids</a:t>
            </a:r>
          </a:p>
          <a:p>
            <a:pPr marL="192024" indent="-192024" algn="l">
              <a:spcBef>
                <a:spcPts val="0"/>
              </a:spcBef>
              <a:buFont typeface="Arial" panose="020B0604020202020204" pitchFamily="34" charset="0"/>
              <a:buChar char="•"/>
            </a:pPr>
            <a:endParaRPr lang="en-US" sz="2000" b="0">
              <a:latin typeface="Nunito"/>
            </a:endParaRPr>
          </a:p>
          <a:p>
            <a:pPr algn="l">
              <a:spcBef>
                <a:spcPts val="0"/>
              </a:spcBef>
            </a:pPr>
            <a:r>
              <a:rPr lang="en-US" sz="2000" b="0">
                <a:latin typeface="Nunito"/>
              </a:rPr>
              <a:t>And when required for isolation precautions (such as contact precautions)</a:t>
            </a:r>
          </a:p>
        </p:txBody>
      </p:sp>
      <p:pic>
        <p:nvPicPr>
          <p:cNvPr id="12" name="Picture 11">
            <a:extLst>
              <a:ext uri="{FF2B5EF4-FFF2-40B4-BE49-F238E27FC236}">
                <a16:creationId xmlns:a16="http://schemas.microsoft.com/office/drawing/2014/main" id="{738A53C4-5108-B276-028E-D18FCC53A4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1428" y="2512416"/>
            <a:ext cx="4194276" cy="2796184"/>
          </a:xfrm>
          <a:prstGeom prst="rect">
            <a:avLst/>
          </a:prstGeom>
        </p:spPr>
      </p:pic>
    </p:spTree>
    <p:extLst>
      <p:ext uri="{BB962C8B-B14F-4D97-AF65-F5344CB8AC3E}">
        <p14:creationId xmlns:p14="http://schemas.microsoft.com/office/powerpoint/2010/main" val="24659832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C2BC9B-69D4-E0D0-BA13-3676D68ABFE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BEF915-B77D-8A45-8D74-F74763B73D70}"/>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49</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5EF941FA-1914-8B3E-C09D-96612BCE8100}"/>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Personal Protective Equipment – Face Masks and Protective Eye Coverage</a:t>
            </a:r>
          </a:p>
        </p:txBody>
      </p:sp>
      <p:grpSp>
        <p:nvGrpSpPr>
          <p:cNvPr id="7" name="Group 6">
            <a:extLst>
              <a:ext uri="{FF2B5EF4-FFF2-40B4-BE49-F238E27FC236}">
                <a16:creationId xmlns:a16="http://schemas.microsoft.com/office/drawing/2014/main" id="{F0F53CD5-2482-CD57-67FE-52761E5232FF}"/>
              </a:ext>
            </a:extLst>
          </p:cNvPr>
          <p:cNvGrpSpPr/>
          <p:nvPr/>
        </p:nvGrpSpPr>
        <p:grpSpPr>
          <a:xfrm>
            <a:off x="8053778" y="74142"/>
            <a:ext cx="1046713" cy="876729"/>
            <a:chOff x="8046052" y="136525"/>
            <a:chExt cx="1046713" cy="876729"/>
          </a:xfrm>
        </p:grpSpPr>
        <p:sp>
          <p:nvSpPr>
            <p:cNvPr id="8" name="Rectangle: Rounded Corners 7">
              <a:extLst>
                <a:ext uri="{FF2B5EF4-FFF2-40B4-BE49-F238E27FC236}">
                  <a16:creationId xmlns:a16="http://schemas.microsoft.com/office/drawing/2014/main" id="{A5F7828D-42E2-6B7A-C080-9AF90B3BFCA3}"/>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E1C291A-960F-7472-9CD5-24F2CF7F9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
        <p:nvSpPr>
          <p:cNvPr id="10" name="Content Placeholder 7">
            <a:extLst>
              <a:ext uri="{FF2B5EF4-FFF2-40B4-BE49-F238E27FC236}">
                <a16:creationId xmlns:a16="http://schemas.microsoft.com/office/drawing/2014/main" id="{24DD4746-681B-56FB-DBD3-40950CE1DA1B}"/>
              </a:ext>
            </a:extLst>
          </p:cNvPr>
          <p:cNvSpPr txBox="1">
            <a:spLocks/>
          </p:cNvSpPr>
          <p:nvPr/>
        </p:nvSpPr>
        <p:spPr>
          <a:xfrm>
            <a:off x="556150" y="2636729"/>
            <a:ext cx="3920934" cy="435266"/>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400" b="0">
                <a:latin typeface="Nunito"/>
              </a:rPr>
              <a:t>Expected splashes or spray during care</a:t>
            </a:r>
          </a:p>
          <a:p>
            <a:pPr marL="192024" indent="-192024" algn="l">
              <a:spcBef>
                <a:spcPts val="0"/>
              </a:spcBef>
              <a:buFont typeface="Arial" panose="020B0604020202020204" pitchFamily="34" charset="0"/>
              <a:buChar char="•"/>
            </a:pPr>
            <a:r>
              <a:rPr lang="en-US" sz="2400" b="0">
                <a:latin typeface="Nunito"/>
              </a:rPr>
              <a:t>Face masks: protects nose and mouth</a:t>
            </a:r>
          </a:p>
          <a:p>
            <a:pPr marL="192024" indent="-192024" algn="l">
              <a:spcBef>
                <a:spcPts val="0"/>
              </a:spcBef>
              <a:buFont typeface="Arial" panose="020B0604020202020204" pitchFamily="34" charset="0"/>
              <a:buChar char="•"/>
            </a:pPr>
            <a:r>
              <a:rPr lang="en-US" sz="2400" b="0">
                <a:latin typeface="Nunito"/>
              </a:rPr>
              <a:t>Goggles: protects eyes</a:t>
            </a:r>
          </a:p>
          <a:p>
            <a:pPr marL="192024" indent="-192024" algn="l">
              <a:spcBef>
                <a:spcPts val="0"/>
              </a:spcBef>
              <a:buFont typeface="Arial" panose="020B0604020202020204" pitchFamily="34" charset="0"/>
              <a:buChar char="•"/>
            </a:pPr>
            <a:r>
              <a:rPr lang="en-US" sz="2400" b="0">
                <a:latin typeface="Nunito"/>
              </a:rPr>
              <a:t>Face shields: entire face</a:t>
            </a:r>
          </a:p>
          <a:p>
            <a:pPr marL="192024" indent="-192024" algn="l">
              <a:spcBef>
                <a:spcPts val="0"/>
              </a:spcBef>
              <a:buFont typeface="Arial" panose="020B0604020202020204" pitchFamily="34" charset="0"/>
              <a:buChar char="•"/>
            </a:pPr>
            <a:r>
              <a:rPr lang="en-US" sz="2400">
                <a:solidFill>
                  <a:srgbClr val="C00000"/>
                </a:solidFill>
                <a:latin typeface="Nunito"/>
              </a:rPr>
              <a:t>X </a:t>
            </a:r>
            <a:r>
              <a:rPr lang="en-US" sz="2400" b="0">
                <a:latin typeface="Nunito"/>
              </a:rPr>
              <a:t>Personal eyeglasses </a:t>
            </a:r>
          </a:p>
        </p:txBody>
      </p:sp>
      <p:pic>
        <p:nvPicPr>
          <p:cNvPr id="12" name="Picture 11">
            <a:extLst>
              <a:ext uri="{FF2B5EF4-FFF2-40B4-BE49-F238E27FC236}">
                <a16:creationId xmlns:a16="http://schemas.microsoft.com/office/drawing/2014/main" id="{797199EC-417A-B54B-A65F-07E21E7DC4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7390" y="1822397"/>
            <a:ext cx="5070767" cy="4731202"/>
          </a:xfrm>
          <a:prstGeom prst="rect">
            <a:avLst/>
          </a:prstGeom>
        </p:spPr>
      </p:pic>
    </p:spTree>
    <p:extLst>
      <p:ext uri="{BB962C8B-B14F-4D97-AF65-F5344CB8AC3E}">
        <p14:creationId xmlns:p14="http://schemas.microsoft.com/office/powerpoint/2010/main" val="2394379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DDDA-0809-D5A9-44E2-703E39B191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1D6AE8-78F3-EAA7-B0BE-DDA926E1DB38}"/>
              </a:ext>
            </a:extLst>
          </p:cNvPr>
          <p:cNvSpPr>
            <a:spLocks noGrp="1"/>
          </p:cNvSpPr>
          <p:nvPr>
            <p:ph type="sldNum" sz="quarter" idx="14"/>
          </p:nvPr>
        </p:nvSpPr>
        <p:spPr/>
        <p:txBody>
          <a:bodyPr/>
          <a:lstStyle/>
          <a:p>
            <a:fld id="{11F27F3A-B3E9-41ED-AF8F-A365F10BB65F}" type="slidenum">
              <a:rPr lang="en-US" smtClean="0"/>
              <a:pPr/>
              <a:t>5</a:t>
            </a:fld>
            <a:endParaRPr lang="en-US"/>
          </a:p>
        </p:txBody>
      </p:sp>
      <p:grpSp>
        <p:nvGrpSpPr>
          <p:cNvPr id="63" name="Group 62">
            <a:extLst>
              <a:ext uri="{FF2B5EF4-FFF2-40B4-BE49-F238E27FC236}">
                <a16:creationId xmlns:a16="http://schemas.microsoft.com/office/drawing/2014/main" id="{AD0ED4C2-02A8-8E6C-ACDD-C5084594851E}"/>
              </a:ext>
            </a:extLst>
          </p:cNvPr>
          <p:cNvGrpSpPr/>
          <p:nvPr/>
        </p:nvGrpSpPr>
        <p:grpSpPr>
          <a:xfrm>
            <a:off x="3370217" y="1482635"/>
            <a:ext cx="5773783" cy="3892730"/>
            <a:chOff x="5405713" y="2400011"/>
            <a:chExt cx="3650766" cy="2090329"/>
          </a:xfrm>
        </p:grpSpPr>
        <p:sp>
          <p:nvSpPr>
            <p:cNvPr id="64" name="Oval 63">
              <a:extLst>
                <a:ext uri="{FF2B5EF4-FFF2-40B4-BE49-F238E27FC236}">
                  <a16:creationId xmlns:a16="http://schemas.microsoft.com/office/drawing/2014/main" id="{9529AFF8-C2D5-BA10-3496-E61A3C7722F9}"/>
                </a:ext>
              </a:extLst>
            </p:cNvPr>
            <p:cNvSpPr/>
            <p:nvPr/>
          </p:nvSpPr>
          <p:spPr>
            <a:xfrm>
              <a:off x="6531429" y="2400011"/>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848D7FC0-5CE1-7FDB-8A82-606013A333D6}"/>
                </a:ext>
              </a:extLst>
            </p:cNvPr>
            <p:cNvSpPr/>
            <p:nvPr/>
          </p:nvSpPr>
          <p:spPr>
            <a:xfrm rot="1594712">
              <a:off x="7558410" y="2725347"/>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4F7CB77D-48B9-BFA0-9760-8B31975988F1}"/>
                </a:ext>
              </a:extLst>
            </p:cNvPr>
            <p:cNvSpPr/>
            <p:nvPr/>
          </p:nvSpPr>
          <p:spPr>
            <a:xfrm>
              <a:off x="6551527" y="3736713"/>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806E5C57-E6CF-2E68-5D58-8CDADD83BC29}"/>
                </a:ext>
              </a:extLst>
            </p:cNvPr>
            <p:cNvSpPr/>
            <p:nvPr/>
          </p:nvSpPr>
          <p:spPr>
            <a:xfrm rot="12735445">
              <a:off x="5405713" y="3419457"/>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BA3B084-5BD9-D8D3-F09E-B674DBDE161B}"/>
                </a:ext>
              </a:extLst>
            </p:cNvPr>
            <p:cNvSpPr/>
            <p:nvPr/>
          </p:nvSpPr>
          <p:spPr>
            <a:xfrm rot="20183621">
              <a:off x="5439137" y="2700596"/>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E7D65CAC-90B4-03DE-CB04-F496A7875C7E}"/>
                </a:ext>
              </a:extLst>
            </p:cNvPr>
            <p:cNvSpPr/>
            <p:nvPr/>
          </p:nvSpPr>
          <p:spPr>
            <a:xfrm rot="19733537">
              <a:off x="7649710" y="3402523"/>
              <a:ext cx="1406769" cy="753627"/>
            </a:xfrm>
            <a:prstGeom prst="ellipse">
              <a:avLst/>
            </a:prstGeom>
            <a:solidFill>
              <a:srgbClr val="D3EDE6"/>
            </a:solidFill>
            <a:ln w="5715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Title 5">
            <a:extLst>
              <a:ext uri="{FF2B5EF4-FFF2-40B4-BE49-F238E27FC236}">
                <a16:creationId xmlns:a16="http://schemas.microsoft.com/office/drawing/2014/main" id="{BFCD2BBD-60DA-E3C7-F0AC-E7F03ACA9B1C}"/>
              </a:ext>
            </a:extLst>
          </p:cNvPr>
          <p:cNvSpPr txBox="1">
            <a:spLocks/>
          </p:cNvSpPr>
          <p:nvPr/>
        </p:nvSpPr>
        <p:spPr>
          <a:xfrm>
            <a:off x="4196213" y="947763"/>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Chain of Infection</a:t>
            </a:r>
          </a:p>
        </p:txBody>
      </p:sp>
      <p:sp>
        <p:nvSpPr>
          <p:cNvPr id="71" name="Title 5">
            <a:extLst>
              <a:ext uri="{FF2B5EF4-FFF2-40B4-BE49-F238E27FC236}">
                <a16:creationId xmlns:a16="http://schemas.microsoft.com/office/drawing/2014/main" id="{E71BFB06-8AF5-07E8-812C-9F9EFD69345B}"/>
              </a:ext>
            </a:extLst>
          </p:cNvPr>
          <p:cNvSpPr txBox="1">
            <a:spLocks/>
          </p:cNvSpPr>
          <p:nvPr/>
        </p:nvSpPr>
        <p:spPr>
          <a:xfrm>
            <a:off x="5377495" y="1905847"/>
            <a:ext cx="1659202"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Infectious agent</a:t>
            </a:r>
          </a:p>
        </p:txBody>
      </p:sp>
      <p:sp>
        <p:nvSpPr>
          <p:cNvPr id="72" name="Title 5">
            <a:extLst>
              <a:ext uri="{FF2B5EF4-FFF2-40B4-BE49-F238E27FC236}">
                <a16:creationId xmlns:a16="http://schemas.microsoft.com/office/drawing/2014/main" id="{4794542C-7332-4A83-580D-2907E144D962}"/>
              </a:ext>
            </a:extLst>
          </p:cNvPr>
          <p:cNvSpPr txBox="1">
            <a:spLocks/>
          </p:cNvSpPr>
          <p:nvPr/>
        </p:nvSpPr>
        <p:spPr>
          <a:xfrm>
            <a:off x="6869517" y="2605370"/>
            <a:ext cx="1985143"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Reservoirs</a:t>
            </a:r>
          </a:p>
        </p:txBody>
      </p:sp>
      <p:sp>
        <p:nvSpPr>
          <p:cNvPr id="73" name="Title 5">
            <a:extLst>
              <a:ext uri="{FF2B5EF4-FFF2-40B4-BE49-F238E27FC236}">
                <a16:creationId xmlns:a16="http://schemas.microsoft.com/office/drawing/2014/main" id="{18884831-8E0F-1060-EA8F-F8C1FED59020}"/>
              </a:ext>
            </a:extLst>
          </p:cNvPr>
          <p:cNvSpPr txBox="1">
            <a:spLocks/>
          </p:cNvSpPr>
          <p:nvPr/>
        </p:nvSpPr>
        <p:spPr>
          <a:xfrm>
            <a:off x="7199667" y="4009803"/>
            <a:ext cx="1605048"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Portal of exit</a:t>
            </a:r>
          </a:p>
        </p:txBody>
      </p:sp>
      <p:sp>
        <p:nvSpPr>
          <p:cNvPr id="74" name="Title 5">
            <a:extLst>
              <a:ext uri="{FF2B5EF4-FFF2-40B4-BE49-F238E27FC236}">
                <a16:creationId xmlns:a16="http://schemas.microsoft.com/office/drawing/2014/main" id="{529879FD-58DB-5BF4-D951-1F6FFD8E1160}"/>
              </a:ext>
            </a:extLst>
          </p:cNvPr>
          <p:cNvSpPr txBox="1">
            <a:spLocks/>
          </p:cNvSpPr>
          <p:nvPr/>
        </p:nvSpPr>
        <p:spPr>
          <a:xfrm>
            <a:off x="5428154" y="4488595"/>
            <a:ext cx="1669668"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Mode of transmission</a:t>
            </a:r>
          </a:p>
        </p:txBody>
      </p:sp>
      <p:sp>
        <p:nvSpPr>
          <p:cNvPr id="75" name="Title 5">
            <a:extLst>
              <a:ext uri="{FF2B5EF4-FFF2-40B4-BE49-F238E27FC236}">
                <a16:creationId xmlns:a16="http://schemas.microsoft.com/office/drawing/2014/main" id="{AE80510C-E88D-2165-C30D-55806E20DD72}"/>
              </a:ext>
            </a:extLst>
          </p:cNvPr>
          <p:cNvSpPr txBox="1">
            <a:spLocks/>
          </p:cNvSpPr>
          <p:nvPr/>
        </p:nvSpPr>
        <p:spPr>
          <a:xfrm>
            <a:off x="3540159" y="2651488"/>
            <a:ext cx="1985143"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Susceptible host</a:t>
            </a:r>
          </a:p>
        </p:txBody>
      </p:sp>
      <p:sp>
        <p:nvSpPr>
          <p:cNvPr id="76" name="Title 5">
            <a:extLst>
              <a:ext uri="{FF2B5EF4-FFF2-40B4-BE49-F238E27FC236}">
                <a16:creationId xmlns:a16="http://schemas.microsoft.com/office/drawing/2014/main" id="{8794FD8E-E5AB-0FFE-D2A2-F005108881AE}"/>
              </a:ext>
            </a:extLst>
          </p:cNvPr>
          <p:cNvSpPr txBox="1">
            <a:spLocks/>
          </p:cNvSpPr>
          <p:nvPr/>
        </p:nvSpPr>
        <p:spPr>
          <a:xfrm>
            <a:off x="3649394" y="3915509"/>
            <a:ext cx="1669667"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600" b="0">
                <a:solidFill>
                  <a:srgbClr val="003B70"/>
                </a:solidFill>
                <a:latin typeface="Poppins" panose="00000500000000000000" pitchFamily="2" charset="0"/>
                <a:cs typeface="Poppins" panose="00000500000000000000" pitchFamily="2" charset="0"/>
              </a:rPr>
              <a:t>Portal of entry</a:t>
            </a:r>
          </a:p>
        </p:txBody>
      </p:sp>
      <p:pic>
        <p:nvPicPr>
          <p:cNvPr id="7" name="Picture 6">
            <a:extLst>
              <a:ext uri="{FF2B5EF4-FFF2-40B4-BE49-F238E27FC236}">
                <a16:creationId xmlns:a16="http://schemas.microsoft.com/office/drawing/2014/main" id="{F20EE9EC-BC0E-C586-60AF-6DCEA7EED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5188" y="2884282"/>
            <a:ext cx="1089436" cy="1089436"/>
          </a:xfrm>
          <a:prstGeom prst="rect">
            <a:avLst/>
          </a:prstGeom>
        </p:spPr>
      </p:pic>
      <p:sp>
        <p:nvSpPr>
          <p:cNvPr id="6" name="Title 1">
            <a:extLst>
              <a:ext uri="{FF2B5EF4-FFF2-40B4-BE49-F238E27FC236}">
                <a16:creationId xmlns:a16="http://schemas.microsoft.com/office/drawing/2014/main" id="{CA634ED0-B7D9-96E0-D16A-849BA9C5B846}"/>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Chain of Infection</a:t>
            </a:r>
          </a:p>
        </p:txBody>
      </p:sp>
    </p:spTree>
    <p:extLst>
      <p:ext uri="{BB962C8B-B14F-4D97-AF65-F5344CB8AC3E}">
        <p14:creationId xmlns:p14="http://schemas.microsoft.com/office/powerpoint/2010/main" val="1697297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63E55-00F0-03B5-0A46-DB50B68B49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624A7D-C667-BDE9-2B82-2B08467F4267}"/>
              </a:ext>
            </a:extLst>
          </p:cNvPr>
          <p:cNvSpPr>
            <a:spLocks noGrp="1"/>
          </p:cNvSpPr>
          <p:nvPr>
            <p:ph type="sldNum" sz="quarter" idx="14"/>
          </p:nvPr>
        </p:nvSpPr>
        <p:spPr/>
        <p:txBody>
          <a:bodyPr/>
          <a:lstStyle/>
          <a:p>
            <a:fld id="{11F27F3A-B3E9-41ED-AF8F-A365F10BB65F}" type="slidenum">
              <a:rPr lang="en-US" smtClean="0"/>
              <a:pPr/>
              <a:t>6</a:t>
            </a:fld>
            <a:endParaRPr lang="en-US"/>
          </a:p>
        </p:txBody>
      </p:sp>
      <p:sp>
        <p:nvSpPr>
          <p:cNvPr id="2" name="Title 1">
            <a:extLst>
              <a:ext uri="{FF2B5EF4-FFF2-40B4-BE49-F238E27FC236}">
                <a16:creationId xmlns:a16="http://schemas.microsoft.com/office/drawing/2014/main" id="{9B083FFB-5C2F-62BD-0343-D724A4E72A77}"/>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Chain of Infection</a:t>
            </a:r>
          </a:p>
        </p:txBody>
      </p:sp>
      <p:sp>
        <p:nvSpPr>
          <p:cNvPr id="70" name="Title 5">
            <a:extLst>
              <a:ext uri="{FF2B5EF4-FFF2-40B4-BE49-F238E27FC236}">
                <a16:creationId xmlns:a16="http://schemas.microsoft.com/office/drawing/2014/main" id="{6957063F-8342-82F0-583D-871B728E410C}"/>
              </a:ext>
            </a:extLst>
          </p:cNvPr>
          <p:cNvSpPr txBox="1">
            <a:spLocks/>
          </p:cNvSpPr>
          <p:nvPr/>
        </p:nvSpPr>
        <p:spPr>
          <a:xfrm>
            <a:off x="4196213" y="472079"/>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Infectious Agent</a:t>
            </a:r>
          </a:p>
        </p:txBody>
      </p:sp>
      <p:sp>
        <p:nvSpPr>
          <p:cNvPr id="3" name="Title 5">
            <a:extLst>
              <a:ext uri="{FF2B5EF4-FFF2-40B4-BE49-F238E27FC236}">
                <a16:creationId xmlns:a16="http://schemas.microsoft.com/office/drawing/2014/main" id="{4C834087-1D88-4E06-BED1-03CD83B0EA75}"/>
              </a:ext>
            </a:extLst>
          </p:cNvPr>
          <p:cNvSpPr txBox="1">
            <a:spLocks/>
          </p:cNvSpPr>
          <p:nvPr/>
        </p:nvSpPr>
        <p:spPr>
          <a:xfrm>
            <a:off x="4196212" y="2862577"/>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Reservoirs</a:t>
            </a:r>
          </a:p>
        </p:txBody>
      </p:sp>
      <p:sp>
        <p:nvSpPr>
          <p:cNvPr id="5" name="Content Placeholder 7">
            <a:extLst>
              <a:ext uri="{FF2B5EF4-FFF2-40B4-BE49-F238E27FC236}">
                <a16:creationId xmlns:a16="http://schemas.microsoft.com/office/drawing/2014/main" id="{41D53137-7935-6C3F-2D63-EF014CC3522E}"/>
              </a:ext>
            </a:extLst>
          </p:cNvPr>
          <p:cNvSpPr txBox="1">
            <a:spLocks/>
          </p:cNvSpPr>
          <p:nvPr/>
        </p:nvSpPr>
        <p:spPr>
          <a:xfrm>
            <a:off x="4701196" y="1010071"/>
            <a:ext cx="2657803" cy="69893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pt-BR" sz="2000" b="0">
                <a:latin typeface="Nunito"/>
              </a:rPr>
              <a:t>Bacteria</a:t>
            </a:r>
          </a:p>
          <a:p>
            <a:pPr marL="192024" indent="-192024" algn="l">
              <a:spcBef>
                <a:spcPts val="0"/>
              </a:spcBef>
              <a:buFont typeface="Arial" panose="020B0604020202020204" pitchFamily="34" charset="0"/>
              <a:buChar char="•"/>
            </a:pPr>
            <a:r>
              <a:rPr lang="pt-BR" sz="2000" b="0">
                <a:latin typeface="Nunito"/>
              </a:rPr>
              <a:t>Viruses</a:t>
            </a:r>
          </a:p>
          <a:p>
            <a:pPr marL="192024" indent="-192024" algn="l">
              <a:spcBef>
                <a:spcPts val="0"/>
              </a:spcBef>
              <a:buFont typeface="Arial" panose="020B0604020202020204" pitchFamily="34" charset="0"/>
              <a:buChar char="•"/>
            </a:pPr>
            <a:r>
              <a:rPr lang="pt-BR" sz="2000" b="0">
                <a:latin typeface="Nunito"/>
              </a:rPr>
              <a:t>Fungi</a:t>
            </a:r>
          </a:p>
          <a:p>
            <a:pPr marL="192024" indent="-192024" algn="l">
              <a:spcBef>
                <a:spcPts val="0"/>
              </a:spcBef>
              <a:buFont typeface="Arial" panose="020B0604020202020204" pitchFamily="34" charset="0"/>
              <a:buChar char="•"/>
            </a:pPr>
            <a:r>
              <a:rPr lang="pt-BR" sz="2000" b="0">
                <a:latin typeface="Nunito"/>
              </a:rPr>
              <a:t>Parasites</a:t>
            </a:r>
          </a:p>
          <a:p>
            <a:pPr marL="192024" indent="-192024" algn="l">
              <a:spcBef>
                <a:spcPts val="0"/>
              </a:spcBef>
              <a:buFont typeface="Arial" panose="020B0604020202020204" pitchFamily="34" charset="0"/>
              <a:buChar char="•"/>
            </a:pPr>
            <a:r>
              <a:rPr lang="pt-BR" sz="2000" b="0">
                <a:latin typeface="Nunito"/>
              </a:rPr>
              <a:t>Arthropods</a:t>
            </a:r>
          </a:p>
          <a:p>
            <a:pPr algn="l">
              <a:spcBef>
                <a:spcPts val="0"/>
              </a:spcBef>
            </a:pPr>
            <a:endParaRPr lang="en-US" sz="2000" b="0">
              <a:latin typeface="Nunito"/>
            </a:endParaRPr>
          </a:p>
        </p:txBody>
      </p:sp>
      <p:sp>
        <p:nvSpPr>
          <p:cNvPr id="6" name="Content Placeholder 7">
            <a:extLst>
              <a:ext uri="{FF2B5EF4-FFF2-40B4-BE49-F238E27FC236}">
                <a16:creationId xmlns:a16="http://schemas.microsoft.com/office/drawing/2014/main" id="{D47DC614-3355-20DB-A5B8-FD9AF91FE65E}"/>
              </a:ext>
            </a:extLst>
          </p:cNvPr>
          <p:cNvSpPr txBox="1">
            <a:spLocks/>
          </p:cNvSpPr>
          <p:nvPr/>
        </p:nvSpPr>
        <p:spPr>
          <a:xfrm>
            <a:off x="3661030" y="3380189"/>
            <a:ext cx="2369068" cy="583890"/>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Bef>
                <a:spcPts val="0"/>
              </a:spcBef>
              <a:spcAft>
                <a:spcPts val="600"/>
              </a:spcAft>
            </a:pPr>
            <a:r>
              <a:rPr lang="en-US" sz="2000" u="sng">
                <a:latin typeface="Nunito"/>
              </a:rPr>
              <a:t>Human</a:t>
            </a:r>
          </a:p>
          <a:p>
            <a:pPr marL="192024" indent="-192024" algn="l">
              <a:spcBef>
                <a:spcPts val="0"/>
              </a:spcBef>
              <a:buFont typeface="Arial" panose="020B0604020202020204" pitchFamily="34" charset="0"/>
              <a:buChar char="•"/>
            </a:pPr>
            <a:r>
              <a:rPr lang="en-US" sz="2000" b="0">
                <a:latin typeface="Nunito"/>
              </a:rPr>
              <a:t>Blood</a:t>
            </a:r>
          </a:p>
          <a:p>
            <a:pPr marL="192024" indent="-192024" algn="l">
              <a:spcBef>
                <a:spcPts val="0"/>
              </a:spcBef>
              <a:buFont typeface="Arial" panose="020B0604020202020204" pitchFamily="34" charset="0"/>
              <a:buChar char="•"/>
            </a:pPr>
            <a:r>
              <a:rPr lang="en-US" sz="2000" b="0">
                <a:latin typeface="Nunito"/>
              </a:rPr>
              <a:t>Skin</a:t>
            </a:r>
          </a:p>
          <a:p>
            <a:pPr marL="192024" indent="-192024" algn="l">
              <a:spcBef>
                <a:spcPts val="0"/>
              </a:spcBef>
              <a:buFont typeface="Arial" panose="020B0604020202020204" pitchFamily="34" charset="0"/>
              <a:buChar char="•"/>
            </a:pPr>
            <a:r>
              <a:rPr lang="en-US" sz="2000" b="0">
                <a:latin typeface="Nunito"/>
              </a:rPr>
              <a:t>Digestive tract</a:t>
            </a:r>
          </a:p>
          <a:p>
            <a:pPr marL="192024" indent="-192024" algn="l">
              <a:spcBef>
                <a:spcPts val="0"/>
              </a:spcBef>
              <a:buFont typeface="Arial" panose="020B0604020202020204" pitchFamily="34" charset="0"/>
              <a:buChar char="•"/>
            </a:pPr>
            <a:r>
              <a:rPr lang="en-US" sz="2000" b="0">
                <a:latin typeface="Nunito"/>
              </a:rPr>
              <a:t>Respiratory tract</a:t>
            </a:r>
          </a:p>
          <a:p>
            <a:pPr marL="192024" indent="-192024" algn="l">
              <a:spcBef>
                <a:spcPts val="0"/>
              </a:spcBef>
              <a:buFont typeface="Arial" panose="020B0604020202020204" pitchFamily="34" charset="0"/>
              <a:buChar char="•"/>
            </a:pPr>
            <a:r>
              <a:rPr lang="en-US" sz="2000" b="0">
                <a:latin typeface="Nunito"/>
              </a:rPr>
              <a:t>Urinary tract</a:t>
            </a:r>
          </a:p>
        </p:txBody>
      </p:sp>
      <p:pic>
        <p:nvPicPr>
          <p:cNvPr id="20" name="Picture 19">
            <a:extLst>
              <a:ext uri="{FF2B5EF4-FFF2-40B4-BE49-F238E27FC236}">
                <a16:creationId xmlns:a16="http://schemas.microsoft.com/office/drawing/2014/main" id="{1B0FCF0F-B38B-980B-A29F-35987999B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3393" y="59699"/>
            <a:ext cx="915844" cy="915844"/>
          </a:xfrm>
          <a:prstGeom prst="rect">
            <a:avLst/>
          </a:prstGeom>
        </p:spPr>
      </p:pic>
      <p:pic>
        <p:nvPicPr>
          <p:cNvPr id="7" name="Picture 6" descr="Background pattern&#10;&#10;AI-generated content may be incorrect.">
            <a:extLst>
              <a:ext uri="{FF2B5EF4-FFF2-40B4-BE49-F238E27FC236}">
                <a16:creationId xmlns:a16="http://schemas.microsoft.com/office/drawing/2014/main" id="{7F0B6728-655A-661F-DC4B-C98BD5BF3E15}"/>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68860" t="33500" r="-773" b="35234"/>
          <a:stretch>
            <a:fillRect/>
          </a:stretch>
        </p:blipFill>
        <p:spPr>
          <a:xfrm rot="1402865">
            <a:off x="6059029" y="837573"/>
            <a:ext cx="1331663" cy="1328976"/>
          </a:xfrm>
          <a:prstGeom prst="rect">
            <a:avLst/>
          </a:prstGeom>
        </p:spPr>
      </p:pic>
      <p:pic>
        <p:nvPicPr>
          <p:cNvPr id="8" name="Picture 7" descr="Background pattern&#10;&#10;AI-generated content may be incorrect.">
            <a:extLst>
              <a:ext uri="{FF2B5EF4-FFF2-40B4-BE49-F238E27FC236}">
                <a16:creationId xmlns:a16="http://schemas.microsoft.com/office/drawing/2014/main" id="{78B1A6A0-4F13-E154-26C7-659D86973119}"/>
              </a:ext>
            </a:extLst>
          </p:cNvPr>
          <p:cNvPicPr>
            <a:picLocks noChangeAspect="1"/>
          </p:cNvPicPr>
          <p:nvPr/>
        </p:nvPicPr>
        <p:blipFill>
          <a:blip r:embed="rId5" cstate="print">
            <a:extLst>
              <a:ext uri="{28A0092B-C50C-407E-A947-70E740481C1C}">
                <a14:useLocalDpi xmlns:a14="http://schemas.microsoft.com/office/drawing/2010/main" val="0"/>
              </a:ext>
            </a:extLst>
          </a:blip>
          <a:srcRect l="44259" t="39730" r="38383" b="43268"/>
          <a:stretch>
            <a:fillRect/>
          </a:stretch>
        </p:blipFill>
        <p:spPr>
          <a:xfrm>
            <a:off x="7150709" y="1735724"/>
            <a:ext cx="392139" cy="391266"/>
          </a:xfrm>
          <a:prstGeom prst="ellipse">
            <a:avLst/>
          </a:prstGeom>
        </p:spPr>
      </p:pic>
      <p:pic>
        <p:nvPicPr>
          <p:cNvPr id="9" name="Picture 8" descr="Background pattern&#10;&#10;AI-generated content may be incorrect.">
            <a:extLst>
              <a:ext uri="{FF2B5EF4-FFF2-40B4-BE49-F238E27FC236}">
                <a16:creationId xmlns:a16="http://schemas.microsoft.com/office/drawing/2014/main" id="{8FB454EA-B861-73B8-3ADD-F7EAE75A277A}"/>
              </a:ext>
            </a:extLst>
          </p:cNvPr>
          <p:cNvPicPr>
            <a:picLocks noChangeAspect="1"/>
          </p:cNvPicPr>
          <p:nvPr/>
        </p:nvPicPr>
        <p:blipFill>
          <a:blip r:embed="rId6" cstate="print">
            <a:extLst>
              <a:ext uri="{28A0092B-C50C-407E-A947-70E740481C1C}">
                <a14:useLocalDpi xmlns:a14="http://schemas.microsoft.com/office/drawing/2010/main" val="0"/>
              </a:ext>
            </a:extLst>
          </a:blip>
          <a:srcRect l="44259" t="39730" r="38383" b="43268"/>
          <a:stretch>
            <a:fillRect/>
          </a:stretch>
        </p:blipFill>
        <p:spPr>
          <a:xfrm>
            <a:off x="6899409" y="1936508"/>
            <a:ext cx="285713" cy="285079"/>
          </a:xfrm>
          <a:prstGeom prst="ellipse">
            <a:avLst/>
          </a:prstGeom>
        </p:spPr>
      </p:pic>
      <p:sp>
        <p:nvSpPr>
          <p:cNvPr id="10" name="Content Placeholder 7">
            <a:extLst>
              <a:ext uri="{FF2B5EF4-FFF2-40B4-BE49-F238E27FC236}">
                <a16:creationId xmlns:a16="http://schemas.microsoft.com/office/drawing/2014/main" id="{01A1B162-2223-4756-875F-BAD5CAD4D2F5}"/>
              </a:ext>
            </a:extLst>
          </p:cNvPr>
          <p:cNvSpPr txBox="1">
            <a:spLocks/>
          </p:cNvSpPr>
          <p:nvPr/>
        </p:nvSpPr>
        <p:spPr>
          <a:xfrm>
            <a:off x="6338089" y="3400569"/>
            <a:ext cx="2369068" cy="583890"/>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Bef>
                <a:spcPts val="0"/>
              </a:spcBef>
              <a:spcAft>
                <a:spcPts val="600"/>
              </a:spcAft>
            </a:pPr>
            <a:r>
              <a:rPr lang="en-US" sz="2000" u="sng">
                <a:latin typeface="Nunito"/>
              </a:rPr>
              <a:t>Environment</a:t>
            </a:r>
          </a:p>
          <a:p>
            <a:pPr marL="192024" indent="-192024" algn="l">
              <a:spcBef>
                <a:spcPts val="0"/>
              </a:spcBef>
              <a:buFont typeface="Arial" panose="020B0604020202020204" pitchFamily="34" charset="0"/>
              <a:buChar char="•"/>
            </a:pPr>
            <a:r>
              <a:rPr lang="en-US" sz="2000" b="0">
                <a:latin typeface="Nunito"/>
              </a:rPr>
              <a:t>Doorknobs</a:t>
            </a:r>
          </a:p>
          <a:p>
            <a:pPr marL="192024" indent="-192024" algn="l">
              <a:spcBef>
                <a:spcPts val="0"/>
              </a:spcBef>
              <a:buFont typeface="Arial" panose="020B0604020202020204" pitchFamily="34" charset="0"/>
              <a:buChar char="•"/>
            </a:pPr>
            <a:r>
              <a:rPr lang="en-US" sz="2000" b="0">
                <a:latin typeface="Nunito"/>
              </a:rPr>
              <a:t>Light switches</a:t>
            </a:r>
          </a:p>
          <a:p>
            <a:pPr marL="192024" indent="-192024" algn="l">
              <a:spcBef>
                <a:spcPts val="0"/>
              </a:spcBef>
              <a:buFont typeface="Arial" panose="020B0604020202020204" pitchFamily="34" charset="0"/>
              <a:buChar char="•"/>
            </a:pPr>
            <a:r>
              <a:rPr lang="en-US" sz="2000" b="0">
                <a:latin typeface="Nunito"/>
              </a:rPr>
              <a:t>Phones</a:t>
            </a:r>
          </a:p>
          <a:p>
            <a:pPr marL="192024" indent="-192024" algn="l">
              <a:spcBef>
                <a:spcPts val="0"/>
              </a:spcBef>
              <a:buFont typeface="Arial" panose="020B0604020202020204" pitchFamily="34" charset="0"/>
              <a:buChar char="•"/>
            </a:pPr>
            <a:r>
              <a:rPr lang="en-US" sz="2000" b="0">
                <a:latin typeface="Nunito"/>
              </a:rPr>
              <a:t>Counter tops</a:t>
            </a:r>
          </a:p>
          <a:p>
            <a:pPr marL="192024" indent="-192024" algn="l">
              <a:spcBef>
                <a:spcPts val="0"/>
              </a:spcBef>
              <a:buFont typeface="Arial" panose="020B0604020202020204" pitchFamily="34" charset="0"/>
              <a:buChar char="•"/>
            </a:pPr>
            <a:r>
              <a:rPr lang="en-US" sz="2000" b="0">
                <a:latin typeface="Nunito"/>
              </a:rPr>
              <a:t>Personal items</a:t>
            </a:r>
          </a:p>
        </p:txBody>
      </p:sp>
      <p:pic>
        <p:nvPicPr>
          <p:cNvPr id="12" name="Picture 11">
            <a:extLst>
              <a:ext uri="{FF2B5EF4-FFF2-40B4-BE49-F238E27FC236}">
                <a16:creationId xmlns:a16="http://schemas.microsoft.com/office/drawing/2014/main" id="{94ACC953-E436-3E98-6C02-E93485732B17}"/>
              </a:ext>
            </a:extLst>
          </p:cNvPr>
          <p:cNvPicPr>
            <a:picLocks noChangeAspect="1"/>
          </p:cNvPicPr>
          <p:nvPr/>
        </p:nvPicPr>
        <p:blipFill>
          <a:blip r:embed="rId7" cstate="print">
            <a:extLst>
              <a:ext uri="{28A0092B-C50C-407E-A947-70E740481C1C}">
                <a14:useLocalDpi xmlns:a14="http://schemas.microsoft.com/office/drawing/2010/main" val="0"/>
              </a:ext>
            </a:extLst>
          </a:blip>
          <a:srcRect l="28763" t="58658" r="50571" b="13216"/>
          <a:stretch>
            <a:fillRect/>
          </a:stretch>
        </p:blipFill>
        <p:spPr>
          <a:xfrm>
            <a:off x="7008293" y="5220738"/>
            <a:ext cx="1135100" cy="1069517"/>
          </a:xfrm>
          <a:prstGeom prst="rect">
            <a:avLst/>
          </a:prstGeom>
        </p:spPr>
      </p:pic>
      <p:pic>
        <p:nvPicPr>
          <p:cNvPr id="13" name="Picture 12">
            <a:extLst>
              <a:ext uri="{FF2B5EF4-FFF2-40B4-BE49-F238E27FC236}">
                <a16:creationId xmlns:a16="http://schemas.microsoft.com/office/drawing/2014/main" id="{B4E65979-86E4-0AB3-AC1A-7154B1A88D9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48179" y="5066459"/>
            <a:ext cx="2268416" cy="1361007"/>
          </a:xfrm>
          <a:prstGeom prst="rect">
            <a:avLst/>
          </a:prstGeom>
        </p:spPr>
      </p:pic>
    </p:spTree>
    <p:extLst>
      <p:ext uri="{BB962C8B-B14F-4D97-AF65-F5344CB8AC3E}">
        <p14:creationId xmlns:p14="http://schemas.microsoft.com/office/powerpoint/2010/main" val="1497410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919AB-6227-719E-37BB-BDF0E683009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E055C8-67DC-707D-9D71-6D61AD542072}"/>
              </a:ext>
            </a:extLst>
          </p:cNvPr>
          <p:cNvSpPr>
            <a:spLocks noGrp="1"/>
          </p:cNvSpPr>
          <p:nvPr>
            <p:ph type="sldNum" sz="quarter" idx="14"/>
          </p:nvPr>
        </p:nvSpPr>
        <p:spPr/>
        <p:txBody>
          <a:bodyPr/>
          <a:lstStyle/>
          <a:p>
            <a:fld id="{11F27F3A-B3E9-41ED-AF8F-A365F10BB65F}" type="slidenum">
              <a:rPr lang="en-US" smtClean="0"/>
              <a:pPr/>
              <a:t>7</a:t>
            </a:fld>
            <a:endParaRPr lang="en-US"/>
          </a:p>
        </p:txBody>
      </p:sp>
      <p:sp>
        <p:nvSpPr>
          <p:cNvPr id="2" name="Title 1">
            <a:extLst>
              <a:ext uri="{FF2B5EF4-FFF2-40B4-BE49-F238E27FC236}">
                <a16:creationId xmlns:a16="http://schemas.microsoft.com/office/drawing/2014/main" id="{3FA6B22D-2439-F950-5BF5-AC6398355B33}"/>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Chain of Infection</a:t>
            </a:r>
          </a:p>
        </p:txBody>
      </p:sp>
      <p:sp>
        <p:nvSpPr>
          <p:cNvPr id="70" name="Title 5">
            <a:extLst>
              <a:ext uri="{FF2B5EF4-FFF2-40B4-BE49-F238E27FC236}">
                <a16:creationId xmlns:a16="http://schemas.microsoft.com/office/drawing/2014/main" id="{58B3DB52-6D8B-C8DB-033F-5BECC2FC81F3}"/>
              </a:ext>
            </a:extLst>
          </p:cNvPr>
          <p:cNvSpPr txBox="1">
            <a:spLocks/>
          </p:cNvSpPr>
          <p:nvPr/>
        </p:nvSpPr>
        <p:spPr>
          <a:xfrm>
            <a:off x="4196213" y="472079"/>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Portal of Exit</a:t>
            </a:r>
          </a:p>
        </p:txBody>
      </p:sp>
      <p:sp>
        <p:nvSpPr>
          <p:cNvPr id="3" name="Title 5">
            <a:extLst>
              <a:ext uri="{FF2B5EF4-FFF2-40B4-BE49-F238E27FC236}">
                <a16:creationId xmlns:a16="http://schemas.microsoft.com/office/drawing/2014/main" id="{0DCF2548-FB96-A156-4128-1A88306AF433}"/>
              </a:ext>
            </a:extLst>
          </p:cNvPr>
          <p:cNvSpPr txBox="1">
            <a:spLocks/>
          </p:cNvSpPr>
          <p:nvPr/>
        </p:nvSpPr>
        <p:spPr>
          <a:xfrm>
            <a:off x="4196213" y="3453234"/>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Mode of Transmission</a:t>
            </a:r>
          </a:p>
        </p:txBody>
      </p:sp>
      <p:sp>
        <p:nvSpPr>
          <p:cNvPr id="5" name="Content Placeholder 7">
            <a:extLst>
              <a:ext uri="{FF2B5EF4-FFF2-40B4-BE49-F238E27FC236}">
                <a16:creationId xmlns:a16="http://schemas.microsoft.com/office/drawing/2014/main" id="{82F91392-D7BA-FB8A-AD33-E1BE499FC9D9}"/>
              </a:ext>
            </a:extLst>
          </p:cNvPr>
          <p:cNvSpPr txBox="1">
            <a:spLocks/>
          </p:cNvSpPr>
          <p:nvPr/>
        </p:nvSpPr>
        <p:spPr>
          <a:xfrm>
            <a:off x="4852812" y="975543"/>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Nose and mouth</a:t>
            </a:r>
          </a:p>
          <a:p>
            <a:pPr marL="192024" indent="-192024" algn="l">
              <a:spcBef>
                <a:spcPts val="0"/>
              </a:spcBef>
              <a:buFont typeface="Arial" panose="020B0604020202020204" pitchFamily="34" charset="0"/>
              <a:buChar char="•"/>
            </a:pPr>
            <a:r>
              <a:rPr lang="en-US" sz="2000" b="0">
                <a:latin typeface="Nunito"/>
              </a:rPr>
              <a:t>Gastrointestinal tract</a:t>
            </a:r>
          </a:p>
          <a:p>
            <a:pPr marL="192024" indent="-192024" algn="l">
              <a:spcBef>
                <a:spcPts val="0"/>
              </a:spcBef>
              <a:buFont typeface="Arial" panose="020B0604020202020204" pitchFamily="34" charset="0"/>
              <a:buChar char="•"/>
            </a:pPr>
            <a:r>
              <a:rPr lang="en-US" sz="2000" b="0">
                <a:latin typeface="Nunito"/>
              </a:rPr>
              <a:t>Skin</a:t>
            </a:r>
          </a:p>
          <a:p>
            <a:pPr algn="l">
              <a:spcBef>
                <a:spcPts val="0"/>
              </a:spcBef>
            </a:pPr>
            <a:endParaRPr lang="en-US" sz="2000" b="0">
              <a:latin typeface="Nunito"/>
            </a:endParaRPr>
          </a:p>
        </p:txBody>
      </p:sp>
      <p:sp>
        <p:nvSpPr>
          <p:cNvPr id="6" name="Content Placeholder 7">
            <a:extLst>
              <a:ext uri="{FF2B5EF4-FFF2-40B4-BE49-F238E27FC236}">
                <a16:creationId xmlns:a16="http://schemas.microsoft.com/office/drawing/2014/main" id="{8258717C-8B34-4E55-1E71-FF07F61D80B8}"/>
              </a:ext>
            </a:extLst>
          </p:cNvPr>
          <p:cNvSpPr txBox="1">
            <a:spLocks/>
          </p:cNvSpPr>
          <p:nvPr/>
        </p:nvSpPr>
        <p:spPr>
          <a:xfrm>
            <a:off x="4933493" y="3999606"/>
            <a:ext cx="3570185" cy="478793"/>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1770" indent="-191770" algn="l">
              <a:spcBef>
                <a:spcPts val="0"/>
              </a:spcBef>
              <a:buFont typeface="Arial" panose="020B0604020202020204" pitchFamily="34" charset="0"/>
              <a:buChar char="•"/>
            </a:pPr>
            <a:r>
              <a:rPr lang="en-US" sz="2000" b="0">
                <a:latin typeface="Nunito"/>
                <a:cs typeface="Arial"/>
              </a:rPr>
              <a:t>Contact</a:t>
            </a:r>
            <a:endParaRPr lang="en-US"/>
          </a:p>
          <a:p>
            <a:pPr marL="191770" indent="-191770" algn="l">
              <a:spcBef>
                <a:spcPts val="0"/>
              </a:spcBef>
              <a:buFont typeface="Arial" panose="020B0604020202020204" pitchFamily="34" charset="0"/>
              <a:buChar char="•"/>
            </a:pPr>
            <a:r>
              <a:rPr lang="en-US" sz="2000" b="0">
                <a:latin typeface="Nunito"/>
              </a:rPr>
              <a:t>Droplets</a:t>
            </a:r>
          </a:p>
          <a:p>
            <a:pPr marL="191770" indent="-191770" algn="l">
              <a:spcBef>
                <a:spcPts val="0"/>
              </a:spcBef>
              <a:buFont typeface="Arial" panose="020B0604020202020204" pitchFamily="34" charset="0"/>
              <a:buChar char="•"/>
            </a:pPr>
            <a:r>
              <a:rPr lang="en-US" sz="2000" b="0">
                <a:latin typeface="Nunito"/>
              </a:rPr>
              <a:t>Airborne</a:t>
            </a:r>
          </a:p>
          <a:p>
            <a:pPr marL="191770" indent="-191770" algn="l">
              <a:spcBef>
                <a:spcPts val="0"/>
              </a:spcBef>
              <a:buFont typeface="Arial" panose="020B0604020202020204" pitchFamily="34" charset="0"/>
              <a:buChar char="•"/>
            </a:pPr>
            <a:r>
              <a:rPr lang="en-US" sz="2000" b="0">
                <a:latin typeface="Nunito"/>
              </a:rPr>
              <a:t>Vectors (e.g., ticks)</a:t>
            </a:r>
          </a:p>
        </p:txBody>
      </p:sp>
      <p:pic>
        <p:nvPicPr>
          <p:cNvPr id="18" name="Picture 17">
            <a:extLst>
              <a:ext uri="{FF2B5EF4-FFF2-40B4-BE49-F238E27FC236}">
                <a16:creationId xmlns:a16="http://schemas.microsoft.com/office/drawing/2014/main" id="{21DA6623-4D29-26C3-52FC-C360301DA021}"/>
              </a:ext>
            </a:extLst>
          </p:cNvPr>
          <p:cNvPicPr>
            <a:picLocks noChangeAspect="1"/>
          </p:cNvPicPr>
          <p:nvPr/>
        </p:nvPicPr>
        <p:blipFill>
          <a:blip r:embed="rId3" cstate="print">
            <a:extLst>
              <a:ext uri="{28A0092B-C50C-407E-A947-70E740481C1C}">
                <a14:useLocalDpi xmlns:a14="http://schemas.microsoft.com/office/drawing/2010/main" val="0"/>
              </a:ext>
            </a:extLst>
          </a:blip>
          <a:srcRect l="40067" t="21979" r="40576" b="54311"/>
          <a:stretch>
            <a:fillRect/>
          </a:stretch>
        </p:blipFill>
        <p:spPr>
          <a:xfrm>
            <a:off x="4852812" y="5357700"/>
            <a:ext cx="1097500" cy="997902"/>
          </a:xfrm>
          <a:prstGeom prst="ellipse">
            <a:avLst/>
          </a:prstGeom>
        </p:spPr>
      </p:pic>
      <p:pic>
        <p:nvPicPr>
          <p:cNvPr id="19" name="Picture 18">
            <a:extLst>
              <a:ext uri="{FF2B5EF4-FFF2-40B4-BE49-F238E27FC236}">
                <a16:creationId xmlns:a16="http://schemas.microsoft.com/office/drawing/2014/main" id="{D7768F18-7B27-4998-D089-C713CBD160FF}"/>
              </a:ext>
            </a:extLst>
          </p:cNvPr>
          <p:cNvPicPr>
            <a:picLocks noChangeAspect="1"/>
          </p:cNvPicPr>
          <p:nvPr/>
        </p:nvPicPr>
        <p:blipFill>
          <a:blip r:embed="rId4" cstate="print">
            <a:extLst>
              <a:ext uri="{28A0092B-C50C-407E-A947-70E740481C1C}">
                <a14:useLocalDpi xmlns:a14="http://schemas.microsoft.com/office/drawing/2010/main" val="0"/>
              </a:ext>
            </a:extLst>
          </a:blip>
          <a:srcRect l="37613" t="22130" r="31769" b="11208"/>
          <a:stretch>
            <a:fillRect/>
          </a:stretch>
        </p:blipFill>
        <p:spPr>
          <a:xfrm>
            <a:off x="6279528" y="5300534"/>
            <a:ext cx="1264294" cy="1059622"/>
          </a:xfrm>
          <a:prstGeom prst="rect">
            <a:avLst/>
          </a:prstGeom>
        </p:spPr>
      </p:pic>
      <p:pic>
        <p:nvPicPr>
          <p:cNvPr id="20" name="Picture 19">
            <a:extLst>
              <a:ext uri="{FF2B5EF4-FFF2-40B4-BE49-F238E27FC236}">
                <a16:creationId xmlns:a16="http://schemas.microsoft.com/office/drawing/2014/main" id="{D6CFD44B-7DE4-EAD1-A927-8C4487463B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3393" y="59699"/>
            <a:ext cx="915844" cy="915844"/>
          </a:xfrm>
          <a:prstGeom prst="rect">
            <a:avLst/>
          </a:prstGeom>
        </p:spPr>
      </p:pic>
      <p:pic>
        <p:nvPicPr>
          <p:cNvPr id="7" name="Picture 6">
            <a:extLst>
              <a:ext uri="{FF2B5EF4-FFF2-40B4-BE49-F238E27FC236}">
                <a16:creationId xmlns:a16="http://schemas.microsoft.com/office/drawing/2014/main" id="{D4CB4FEF-9989-68D5-8128-2DD0D64DB35F}"/>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rcRect l="27117" t="34925" r="50676" b="37298"/>
          <a:stretch>
            <a:fillRect/>
          </a:stretch>
        </p:blipFill>
        <p:spPr>
          <a:xfrm>
            <a:off x="4459794" y="2021153"/>
            <a:ext cx="973457" cy="1217625"/>
          </a:xfrm>
          <a:prstGeom prst="rect">
            <a:avLst/>
          </a:prstGeom>
        </p:spPr>
      </p:pic>
      <p:pic>
        <p:nvPicPr>
          <p:cNvPr id="8" name="Picture 7">
            <a:extLst>
              <a:ext uri="{FF2B5EF4-FFF2-40B4-BE49-F238E27FC236}">
                <a16:creationId xmlns:a16="http://schemas.microsoft.com/office/drawing/2014/main" id="{BFBB62CA-024D-E5FC-338E-70FCE12653A3}"/>
              </a:ext>
            </a:extLst>
          </p:cNvPr>
          <p:cNvPicPr>
            <a:picLocks noChangeAspect="1"/>
          </p:cNvPicPr>
          <p:nvPr/>
        </p:nvPicPr>
        <p:blipFill>
          <a:blip r:embed="rId8" cstate="print">
            <a:extLst>
              <a:ext uri="{28A0092B-C50C-407E-A947-70E740481C1C}">
                <a14:useLocalDpi xmlns:a14="http://schemas.microsoft.com/office/drawing/2010/main" val="0"/>
              </a:ext>
            </a:extLst>
          </a:blip>
          <a:srcRect l="26118" t="1656" r="51675" b="70567"/>
          <a:stretch>
            <a:fillRect/>
          </a:stretch>
        </p:blipFill>
        <p:spPr>
          <a:xfrm>
            <a:off x="5184980" y="1987802"/>
            <a:ext cx="973457" cy="1217625"/>
          </a:xfrm>
          <a:prstGeom prst="rect">
            <a:avLst/>
          </a:prstGeom>
        </p:spPr>
      </p:pic>
      <p:pic>
        <p:nvPicPr>
          <p:cNvPr id="9" name="Picture 8">
            <a:extLst>
              <a:ext uri="{FF2B5EF4-FFF2-40B4-BE49-F238E27FC236}">
                <a16:creationId xmlns:a16="http://schemas.microsoft.com/office/drawing/2014/main" id="{FA5846E2-7FD1-1F31-61E2-4D7C6080593A}"/>
              </a:ext>
            </a:extLst>
          </p:cNvPr>
          <p:cNvPicPr>
            <a:picLocks noChangeAspect="1"/>
          </p:cNvPicPr>
          <p:nvPr/>
        </p:nvPicPr>
        <p:blipFill>
          <a:blip r:embed="rId8" cstate="print">
            <a:extLst>
              <a:ext uri="{28A0092B-C50C-407E-A947-70E740481C1C}">
                <a14:useLocalDpi xmlns:a14="http://schemas.microsoft.com/office/drawing/2010/main" val="0"/>
              </a:ext>
            </a:extLst>
          </a:blip>
          <a:srcRect l="51976" t="69230" r="25817" b="2993"/>
          <a:stretch>
            <a:fillRect/>
          </a:stretch>
        </p:blipFill>
        <p:spPr>
          <a:xfrm>
            <a:off x="7169935" y="2057707"/>
            <a:ext cx="973457" cy="1217625"/>
          </a:xfrm>
          <a:prstGeom prst="rect">
            <a:avLst/>
          </a:prstGeom>
        </p:spPr>
      </p:pic>
      <p:pic>
        <p:nvPicPr>
          <p:cNvPr id="10" name="Picture 9">
            <a:extLst>
              <a:ext uri="{FF2B5EF4-FFF2-40B4-BE49-F238E27FC236}">
                <a16:creationId xmlns:a16="http://schemas.microsoft.com/office/drawing/2014/main" id="{993D6A0A-76F6-69A2-F5C3-994C1E4923EA}"/>
              </a:ext>
            </a:extLst>
          </p:cNvPr>
          <p:cNvPicPr>
            <a:picLocks noChangeAspect="1"/>
          </p:cNvPicPr>
          <p:nvPr/>
        </p:nvPicPr>
        <p:blipFill>
          <a:blip r:embed="rId9" cstate="print">
            <a:extLst>
              <a:ext uri="{28A0092B-C50C-407E-A947-70E740481C1C}">
                <a14:useLocalDpi xmlns:a14="http://schemas.microsoft.com/office/drawing/2010/main" val="0"/>
              </a:ext>
            </a:extLst>
          </a:blip>
          <a:srcRect l="34754" t="56133" r="33171" b="3098"/>
          <a:stretch>
            <a:fillRect/>
          </a:stretch>
        </p:blipFill>
        <p:spPr>
          <a:xfrm>
            <a:off x="6110028" y="1943158"/>
            <a:ext cx="1055755" cy="1341917"/>
          </a:xfrm>
          <a:prstGeom prst="rect">
            <a:avLst/>
          </a:prstGeom>
        </p:spPr>
      </p:pic>
    </p:spTree>
    <p:extLst>
      <p:ext uri="{BB962C8B-B14F-4D97-AF65-F5344CB8AC3E}">
        <p14:creationId xmlns:p14="http://schemas.microsoft.com/office/powerpoint/2010/main" val="1805540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C8A82-A5F0-3B61-1477-C586AC919CF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258058-08A6-F62F-B404-1741E3F222F1}"/>
              </a:ext>
            </a:extLst>
          </p:cNvPr>
          <p:cNvSpPr>
            <a:spLocks noGrp="1"/>
          </p:cNvSpPr>
          <p:nvPr>
            <p:ph type="sldNum" sz="quarter" idx="14"/>
          </p:nvPr>
        </p:nvSpPr>
        <p:spPr/>
        <p:txBody>
          <a:bodyPr/>
          <a:lstStyle/>
          <a:p>
            <a:fld id="{11F27F3A-B3E9-41ED-AF8F-A365F10BB65F}" type="slidenum">
              <a:rPr lang="en-US" smtClean="0"/>
              <a:pPr/>
              <a:t>8</a:t>
            </a:fld>
            <a:endParaRPr lang="en-US"/>
          </a:p>
        </p:txBody>
      </p:sp>
      <p:sp>
        <p:nvSpPr>
          <p:cNvPr id="2" name="Title 1">
            <a:extLst>
              <a:ext uri="{FF2B5EF4-FFF2-40B4-BE49-F238E27FC236}">
                <a16:creationId xmlns:a16="http://schemas.microsoft.com/office/drawing/2014/main" id="{D40432E7-085E-F275-2CBA-CB55BBA87C2E}"/>
              </a:ext>
            </a:extLst>
          </p:cNvPr>
          <p:cNvSpPr>
            <a:spLocks noGrp="1"/>
          </p:cNvSpPr>
          <p:nvPr>
            <p:ph type="title"/>
          </p:nvPr>
        </p:nvSpPr>
        <p:spPr>
          <a:xfrm>
            <a:off x="281561" y="2726692"/>
            <a:ext cx="2383262" cy="548640"/>
          </a:xfrm>
        </p:spPr>
        <p:txBody>
          <a:bodyPr/>
          <a:lstStyle/>
          <a:p>
            <a:r>
              <a:rPr lang="en-US" sz="3200" b="0">
                <a:latin typeface="Poppins" panose="00000500000000000000" pitchFamily="2" charset="0"/>
                <a:cs typeface="Poppins" panose="00000500000000000000" pitchFamily="2" charset="0"/>
              </a:rPr>
              <a:t>Chain of Infection</a:t>
            </a:r>
          </a:p>
        </p:txBody>
      </p:sp>
      <p:sp>
        <p:nvSpPr>
          <p:cNvPr id="70" name="Title 5">
            <a:extLst>
              <a:ext uri="{FF2B5EF4-FFF2-40B4-BE49-F238E27FC236}">
                <a16:creationId xmlns:a16="http://schemas.microsoft.com/office/drawing/2014/main" id="{1D4D71C0-1291-BF6E-3062-413568D744F4}"/>
              </a:ext>
            </a:extLst>
          </p:cNvPr>
          <p:cNvSpPr txBox="1">
            <a:spLocks/>
          </p:cNvSpPr>
          <p:nvPr/>
        </p:nvSpPr>
        <p:spPr>
          <a:xfrm>
            <a:off x="4196213" y="472079"/>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Portal of Entry</a:t>
            </a:r>
          </a:p>
        </p:txBody>
      </p:sp>
      <p:sp>
        <p:nvSpPr>
          <p:cNvPr id="3" name="Title 5">
            <a:extLst>
              <a:ext uri="{FF2B5EF4-FFF2-40B4-BE49-F238E27FC236}">
                <a16:creationId xmlns:a16="http://schemas.microsoft.com/office/drawing/2014/main" id="{1898BC95-74DB-37ED-2512-696EDAB72302}"/>
              </a:ext>
            </a:extLst>
          </p:cNvPr>
          <p:cNvSpPr txBox="1">
            <a:spLocks/>
          </p:cNvSpPr>
          <p:nvPr/>
        </p:nvSpPr>
        <p:spPr>
          <a:xfrm>
            <a:off x="4210187" y="3391404"/>
            <a:ext cx="3933205" cy="47879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a:solidFill>
                  <a:srgbClr val="003B70"/>
                </a:solidFill>
                <a:latin typeface="Poppins" panose="00000500000000000000" pitchFamily="2" charset="0"/>
                <a:cs typeface="Poppins" panose="00000500000000000000" pitchFamily="2" charset="0"/>
              </a:rPr>
              <a:t>Susceptible Person</a:t>
            </a:r>
          </a:p>
        </p:txBody>
      </p:sp>
      <p:sp>
        <p:nvSpPr>
          <p:cNvPr id="5" name="Content Placeholder 7">
            <a:extLst>
              <a:ext uri="{FF2B5EF4-FFF2-40B4-BE49-F238E27FC236}">
                <a16:creationId xmlns:a16="http://schemas.microsoft.com/office/drawing/2014/main" id="{192C9000-2776-23FE-2A88-BA2B7FD757D1}"/>
              </a:ext>
            </a:extLst>
          </p:cNvPr>
          <p:cNvSpPr txBox="1">
            <a:spLocks/>
          </p:cNvSpPr>
          <p:nvPr/>
        </p:nvSpPr>
        <p:spPr>
          <a:xfrm>
            <a:off x="4735616" y="1000508"/>
            <a:ext cx="2974548" cy="593724"/>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Nose and mouth</a:t>
            </a:r>
          </a:p>
          <a:p>
            <a:pPr marL="192024" indent="-192024" algn="l">
              <a:spcBef>
                <a:spcPts val="0"/>
              </a:spcBef>
              <a:buFont typeface="Arial" panose="020B0604020202020204" pitchFamily="34" charset="0"/>
              <a:buChar char="•"/>
            </a:pPr>
            <a:r>
              <a:rPr lang="en-US" sz="2000" b="0">
                <a:latin typeface="Nunito"/>
              </a:rPr>
              <a:t>Gastrointestinal tract</a:t>
            </a:r>
          </a:p>
          <a:p>
            <a:pPr marL="192024" indent="-192024" algn="l">
              <a:spcBef>
                <a:spcPts val="0"/>
              </a:spcBef>
              <a:buFont typeface="Arial" panose="020B0604020202020204" pitchFamily="34" charset="0"/>
              <a:buChar char="•"/>
            </a:pPr>
            <a:r>
              <a:rPr lang="en-US" sz="2000" b="0">
                <a:latin typeface="Nunito"/>
              </a:rPr>
              <a:t>Skin</a:t>
            </a:r>
          </a:p>
          <a:p>
            <a:pPr algn="l">
              <a:spcBef>
                <a:spcPts val="0"/>
              </a:spcBef>
            </a:pPr>
            <a:endParaRPr lang="en-US" sz="2000" b="0">
              <a:latin typeface="Nunito"/>
            </a:endParaRPr>
          </a:p>
        </p:txBody>
      </p:sp>
      <p:sp>
        <p:nvSpPr>
          <p:cNvPr id="6" name="Content Placeholder 7">
            <a:extLst>
              <a:ext uri="{FF2B5EF4-FFF2-40B4-BE49-F238E27FC236}">
                <a16:creationId xmlns:a16="http://schemas.microsoft.com/office/drawing/2014/main" id="{D2DC6B19-07E9-8784-6F89-D980F497027D}"/>
              </a:ext>
            </a:extLst>
          </p:cNvPr>
          <p:cNvSpPr txBox="1">
            <a:spLocks/>
          </p:cNvSpPr>
          <p:nvPr/>
        </p:nvSpPr>
        <p:spPr>
          <a:xfrm>
            <a:off x="4663424" y="3888446"/>
            <a:ext cx="3570185" cy="478793"/>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buFont typeface="Arial" panose="020B0604020202020204" pitchFamily="34" charset="0"/>
              <a:buChar char="•"/>
            </a:pPr>
            <a:r>
              <a:rPr lang="en-US" sz="2000" b="0">
                <a:latin typeface="Nunito"/>
              </a:rPr>
              <a:t>Age (very young or old)</a:t>
            </a:r>
          </a:p>
          <a:p>
            <a:pPr marL="192024" indent="-192024" algn="l">
              <a:spcBef>
                <a:spcPts val="0"/>
              </a:spcBef>
              <a:buFont typeface="Arial" panose="020B0604020202020204" pitchFamily="34" charset="0"/>
              <a:buChar char="•"/>
            </a:pPr>
            <a:r>
              <a:rPr lang="en-US" sz="2000" b="0">
                <a:latin typeface="Nunito"/>
              </a:rPr>
              <a:t>Stress</a:t>
            </a:r>
          </a:p>
          <a:p>
            <a:pPr marL="192024" indent="-192024" algn="l">
              <a:spcBef>
                <a:spcPts val="0"/>
              </a:spcBef>
              <a:buFont typeface="Arial" panose="020B0604020202020204" pitchFamily="34" charset="0"/>
              <a:buChar char="•"/>
            </a:pPr>
            <a:r>
              <a:rPr lang="en-US" sz="2000" b="0">
                <a:latin typeface="Nunito"/>
              </a:rPr>
              <a:t>Fatigue</a:t>
            </a:r>
          </a:p>
          <a:p>
            <a:pPr marL="192024" indent="-192024" algn="l">
              <a:spcBef>
                <a:spcPts val="0"/>
              </a:spcBef>
              <a:buFont typeface="Arial" panose="020B0604020202020204" pitchFamily="34" charset="0"/>
              <a:buChar char="•"/>
            </a:pPr>
            <a:r>
              <a:rPr lang="en-US" sz="2000" b="0">
                <a:latin typeface="Nunito"/>
              </a:rPr>
              <a:t>Poor diet</a:t>
            </a:r>
          </a:p>
          <a:p>
            <a:pPr marL="192024" indent="-192024" algn="l">
              <a:spcBef>
                <a:spcPts val="0"/>
              </a:spcBef>
              <a:buFont typeface="Arial" panose="020B0604020202020204" pitchFamily="34" charset="0"/>
              <a:buChar char="•"/>
            </a:pPr>
            <a:r>
              <a:rPr lang="en-US" sz="2000" b="0">
                <a:latin typeface="Nunito"/>
              </a:rPr>
              <a:t>Chronic illness</a:t>
            </a:r>
          </a:p>
          <a:p>
            <a:pPr marL="192024" indent="-192024" algn="l">
              <a:spcBef>
                <a:spcPts val="0"/>
              </a:spcBef>
              <a:buFont typeface="Arial" panose="020B0604020202020204" pitchFamily="34" charset="0"/>
              <a:buChar char="•"/>
            </a:pPr>
            <a:r>
              <a:rPr lang="en-US" sz="2000" b="0">
                <a:latin typeface="Nunito"/>
              </a:rPr>
              <a:t>Unvaccinated</a:t>
            </a:r>
          </a:p>
          <a:p>
            <a:pPr marL="192024" indent="-192024" algn="l">
              <a:spcBef>
                <a:spcPts val="0"/>
              </a:spcBef>
              <a:buFont typeface="Arial" panose="020B0604020202020204" pitchFamily="34" charset="0"/>
              <a:buChar char="•"/>
            </a:pPr>
            <a:r>
              <a:rPr lang="en-US" sz="2000" b="0">
                <a:latin typeface="Nunito"/>
              </a:rPr>
              <a:t>Open wounds</a:t>
            </a:r>
          </a:p>
          <a:p>
            <a:pPr marL="192024" indent="-192024" algn="l">
              <a:spcBef>
                <a:spcPts val="0"/>
              </a:spcBef>
              <a:buFont typeface="Arial" panose="020B0604020202020204" pitchFamily="34" charset="0"/>
              <a:buChar char="•"/>
            </a:pPr>
            <a:r>
              <a:rPr lang="en-US" sz="2000" b="0">
                <a:latin typeface="Nunito"/>
              </a:rPr>
              <a:t>Medications</a:t>
            </a:r>
          </a:p>
        </p:txBody>
      </p:sp>
      <p:pic>
        <p:nvPicPr>
          <p:cNvPr id="14" name="Picture 13">
            <a:extLst>
              <a:ext uri="{FF2B5EF4-FFF2-40B4-BE49-F238E27FC236}">
                <a16:creationId xmlns:a16="http://schemas.microsoft.com/office/drawing/2014/main" id="{614CF551-9DEB-EEF0-D907-A3F656FC6442}"/>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27117" t="34925" r="50676" b="37298"/>
          <a:stretch>
            <a:fillRect/>
          </a:stretch>
        </p:blipFill>
        <p:spPr>
          <a:xfrm>
            <a:off x="4459794" y="2021153"/>
            <a:ext cx="973457" cy="1217625"/>
          </a:xfrm>
          <a:prstGeom prst="rect">
            <a:avLst/>
          </a:prstGeom>
        </p:spPr>
      </p:pic>
      <p:pic>
        <p:nvPicPr>
          <p:cNvPr id="15" name="Picture 14">
            <a:extLst>
              <a:ext uri="{FF2B5EF4-FFF2-40B4-BE49-F238E27FC236}">
                <a16:creationId xmlns:a16="http://schemas.microsoft.com/office/drawing/2014/main" id="{00C44974-F8AF-DD2C-5032-A33B5BD9E4B1}"/>
              </a:ext>
            </a:extLst>
          </p:cNvPr>
          <p:cNvPicPr>
            <a:picLocks noChangeAspect="1"/>
          </p:cNvPicPr>
          <p:nvPr/>
        </p:nvPicPr>
        <p:blipFill>
          <a:blip r:embed="rId5" cstate="print">
            <a:extLst>
              <a:ext uri="{28A0092B-C50C-407E-A947-70E740481C1C}">
                <a14:useLocalDpi xmlns:a14="http://schemas.microsoft.com/office/drawing/2010/main" val="0"/>
              </a:ext>
            </a:extLst>
          </a:blip>
          <a:srcRect l="26118" t="1656" r="51675" b="70567"/>
          <a:stretch>
            <a:fillRect/>
          </a:stretch>
        </p:blipFill>
        <p:spPr>
          <a:xfrm>
            <a:off x="5184980" y="1987802"/>
            <a:ext cx="973457" cy="1217625"/>
          </a:xfrm>
          <a:prstGeom prst="rect">
            <a:avLst/>
          </a:prstGeom>
        </p:spPr>
      </p:pic>
      <p:pic>
        <p:nvPicPr>
          <p:cNvPr id="16" name="Picture 15">
            <a:extLst>
              <a:ext uri="{FF2B5EF4-FFF2-40B4-BE49-F238E27FC236}">
                <a16:creationId xmlns:a16="http://schemas.microsoft.com/office/drawing/2014/main" id="{6826959A-419B-2D7B-60EA-913CC29BBD96}"/>
              </a:ext>
            </a:extLst>
          </p:cNvPr>
          <p:cNvPicPr>
            <a:picLocks noChangeAspect="1"/>
          </p:cNvPicPr>
          <p:nvPr/>
        </p:nvPicPr>
        <p:blipFill>
          <a:blip r:embed="rId5" cstate="print">
            <a:extLst>
              <a:ext uri="{28A0092B-C50C-407E-A947-70E740481C1C}">
                <a14:useLocalDpi xmlns:a14="http://schemas.microsoft.com/office/drawing/2010/main" val="0"/>
              </a:ext>
            </a:extLst>
          </a:blip>
          <a:srcRect l="51976" t="69230" r="25817" b="2993"/>
          <a:stretch>
            <a:fillRect/>
          </a:stretch>
        </p:blipFill>
        <p:spPr>
          <a:xfrm>
            <a:off x="7169935" y="2057707"/>
            <a:ext cx="973457" cy="1217625"/>
          </a:xfrm>
          <a:prstGeom prst="rect">
            <a:avLst/>
          </a:prstGeom>
        </p:spPr>
      </p:pic>
      <p:pic>
        <p:nvPicPr>
          <p:cNvPr id="17" name="Picture 16">
            <a:extLst>
              <a:ext uri="{FF2B5EF4-FFF2-40B4-BE49-F238E27FC236}">
                <a16:creationId xmlns:a16="http://schemas.microsoft.com/office/drawing/2014/main" id="{307B66A7-7580-FBAF-918C-44DE9F13ED6B}"/>
              </a:ext>
            </a:extLst>
          </p:cNvPr>
          <p:cNvPicPr>
            <a:picLocks noChangeAspect="1"/>
          </p:cNvPicPr>
          <p:nvPr/>
        </p:nvPicPr>
        <p:blipFill>
          <a:blip r:embed="rId6" cstate="print">
            <a:extLst>
              <a:ext uri="{28A0092B-C50C-407E-A947-70E740481C1C}">
                <a14:useLocalDpi xmlns:a14="http://schemas.microsoft.com/office/drawing/2010/main" val="0"/>
              </a:ext>
            </a:extLst>
          </a:blip>
          <a:srcRect l="34754" t="56133" r="33171" b="3098"/>
          <a:stretch>
            <a:fillRect/>
          </a:stretch>
        </p:blipFill>
        <p:spPr>
          <a:xfrm>
            <a:off x="6110028" y="1943158"/>
            <a:ext cx="1055755" cy="1341917"/>
          </a:xfrm>
          <a:prstGeom prst="rect">
            <a:avLst/>
          </a:prstGeom>
        </p:spPr>
      </p:pic>
      <p:pic>
        <p:nvPicPr>
          <p:cNvPr id="20" name="Picture 19">
            <a:extLst>
              <a:ext uri="{FF2B5EF4-FFF2-40B4-BE49-F238E27FC236}">
                <a16:creationId xmlns:a16="http://schemas.microsoft.com/office/drawing/2014/main" id="{814E7584-2BF7-9361-E1E0-8B2CCD07B7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3393" y="59699"/>
            <a:ext cx="915844" cy="915844"/>
          </a:xfrm>
          <a:prstGeom prst="rect">
            <a:avLst/>
          </a:prstGeom>
        </p:spPr>
      </p:pic>
      <p:pic>
        <p:nvPicPr>
          <p:cNvPr id="21" name="Picture 20">
            <a:extLst>
              <a:ext uri="{FF2B5EF4-FFF2-40B4-BE49-F238E27FC236}">
                <a16:creationId xmlns:a16="http://schemas.microsoft.com/office/drawing/2014/main" id="{CBE95458-EFD7-4DA2-3EFC-F2D5F755087E}"/>
              </a:ext>
            </a:extLst>
          </p:cNvPr>
          <p:cNvPicPr>
            <a:picLocks noChangeAspect="1"/>
          </p:cNvPicPr>
          <p:nvPr/>
        </p:nvPicPr>
        <p:blipFill>
          <a:blip r:embed="rId8">
            <a:extLst>
              <a:ext uri="{28A0092B-C50C-407E-A947-70E740481C1C}">
                <a14:useLocalDpi xmlns:a14="http://schemas.microsoft.com/office/drawing/2010/main" val="0"/>
              </a:ext>
            </a:extLst>
          </a:blip>
          <a:srcRect l="6861" t="50000" r="64004" b="5877"/>
          <a:stretch>
            <a:fillRect/>
          </a:stretch>
        </p:blipFill>
        <p:spPr>
          <a:xfrm>
            <a:off x="6806335" y="4127842"/>
            <a:ext cx="1461944" cy="2213957"/>
          </a:xfrm>
          <a:prstGeom prst="rect">
            <a:avLst/>
          </a:prstGeom>
        </p:spPr>
      </p:pic>
    </p:spTree>
    <p:extLst>
      <p:ext uri="{BB962C8B-B14F-4D97-AF65-F5344CB8AC3E}">
        <p14:creationId xmlns:p14="http://schemas.microsoft.com/office/powerpoint/2010/main" val="1903865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F1A20-61ED-C01A-D017-9B6D8892B2E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DA619E-E5F0-BF08-F873-DA47E0401A44}"/>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9</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CA11E28D-7D17-B2D6-9F7E-2CE142CBDCA4}"/>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Breaking the Chain</a:t>
            </a:r>
          </a:p>
        </p:txBody>
      </p:sp>
      <p:pic>
        <p:nvPicPr>
          <p:cNvPr id="6" name="Picture 5">
            <a:extLst>
              <a:ext uri="{FF2B5EF4-FFF2-40B4-BE49-F238E27FC236}">
                <a16:creationId xmlns:a16="http://schemas.microsoft.com/office/drawing/2014/main" id="{196455FF-7E11-C42E-41DB-2CCE8A288E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9596" y="1934437"/>
            <a:ext cx="6464808" cy="4309872"/>
          </a:xfrm>
          <a:prstGeom prst="rect">
            <a:avLst/>
          </a:prstGeom>
        </p:spPr>
      </p:pic>
      <p:grpSp>
        <p:nvGrpSpPr>
          <p:cNvPr id="10" name="Group 9">
            <a:extLst>
              <a:ext uri="{FF2B5EF4-FFF2-40B4-BE49-F238E27FC236}">
                <a16:creationId xmlns:a16="http://schemas.microsoft.com/office/drawing/2014/main" id="{134A8D81-FFDB-718D-780C-A600C0CE0ED3}"/>
              </a:ext>
            </a:extLst>
          </p:cNvPr>
          <p:cNvGrpSpPr/>
          <p:nvPr/>
        </p:nvGrpSpPr>
        <p:grpSpPr>
          <a:xfrm>
            <a:off x="8053778" y="74142"/>
            <a:ext cx="1046713" cy="876729"/>
            <a:chOff x="8046052" y="136525"/>
            <a:chExt cx="1046713" cy="876729"/>
          </a:xfrm>
        </p:grpSpPr>
        <p:sp>
          <p:nvSpPr>
            <p:cNvPr id="9" name="Rectangle: Rounded Corners 8">
              <a:extLst>
                <a:ext uri="{FF2B5EF4-FFF2-40B4-BE49-F238E27FC236}">
                  <a16:creationId xmlns:a16="http://schemas.microsoft.com/office/drawing/2014/main" id="{F79BFFF0-4ECE-660A-849A-74A36C391F85}"/>
                </a:ext>
              </a:extLst>
            </p:cNvPr>
            <p:cNvSpPr/>
            <p:nvPr/>
          </p:nvSpPr>
          <p:spPr>
            <a:xfrm>
              <a:off x="8118388" y="136525"/>
              <a:ext cx="902043" cy="876729"/>
            </a:xfrm>
            <a:prstGeom prst="roundRect">
              <a:avLst/>
            </a:prstGeom>
            <a:solidFill>
              <a:srgbClr val="FFF89B"/>
            </a:solidFill>
            <a:ln>
              <a:solidFill>
                <a:srgbClr val="FFF8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853607E-9D03-39AE-8D5D-010938A1FD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4672">
              <a:off x="8046052" y="254575"/>
              <a:ext cx="1046713" cy="697822"/>
            </a:xfrm>
            <a:prstGeom prst="rect">
              <a:avLst/>
            </a:prstGeom>
          </p:spPr>
        </p:pic>
      </p:grpSp>
    </p:spTree>
    <p:extLst>
      <p:ext uri="{BB962C8B-B14F-4D97-AF65-F5344CB8AC3E}">
        <p14:creationId xmlns:p14="http://schemas.microsoft.com/office/powerpoint/2010/main" val="1165866048"/>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4a3ceb1-6c66-4124-b9a0-8b445388b8a4">
      <Terms xmlns="http://schemas.microsoft.com/office/infopath/2007/PartnerControls"/>
    </lcf76f155ced4ddcb4097134ff3c332f>
    <TaxCatchAll xmlns="e90556b4-525d-4530-90bf-0d4c6b1115ec" xsi:nil="true"/>
    <Person xmlns="74a3ceb1-6c66-4124-b9a0-8b445388b8a4">
      <UserInfo>
        <DisplayName/>
        <AccountId xsi:nil="true"/>
        <AccountType/>
      </UserInfo>
    </Pers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18" ma:contentTypeDescription="Create a new document." ma:contentTypeScope="" ma:versionID="4253c74389f9f8a1f7f22b19d064f4af">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4ecb3da76898b96256112bfd75caf104"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f1a74a7-cfd2-4e02-b3c0-da260bd4cce6}" ma:internalName="TaxCatchAll" ma:showField="CatchAllData" ma:web="e90556b4-525d-4530-90bf-0d4c6b1115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74a3ceb1-6c66-4124-b9a0-8b445388b8a4"/>
    <ds:schemaRef ds:uri="http://purl.org/dc/elements/1.1/"/>
    <ds:schemaRef ds:uri="e90556b4-525d-4530-90bf-0d4c6b1115ec"/>
    <ds:schemaRef ds:uri="http://schemas.microsoft.com/office/2006/documentManagement/types"/>
    <ds:schemaRef ds:uri="http://purl.org/dc/dcmitype/"/>
    <ds:schemaRef ds:uri="http://purl.org/dc/term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BD7B5CA5-D290-4991-8834-02A6A0A6DE0A}">
  <ds:schemaRefs>
    <ds:schemaRef ds:uri="74a3ceb1-6c66-4124-b9a0-8b445388b8a4"/>
    <ds:schemaRef ds:uri="e90556b4-525d-4530-90bf-0d4c6b111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256</TotalTime>
  <Words>4259</Words>
  <Application>Microsoft Office PowerPoint</Application>
  <PresentationFormat>On-screen Show (4:3)</PresentationFormat>
  <Paragraphs>438</Paragraphs>
  <Slides>49</Slides>
  <Notes>49</Notes>
  <HiddenSlides>6</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49</vt:i4>
      </vt:variant>
    </vt:vector>
  </HeadingPairs>
  <TitlesOfParts>
    <vt:vector size="60" baseType="lpstr">
      <vt:lpstr>Abadi</vt:lpstr>
      <vt:lpstr>Aptos</vt:lpstr>
      <vt:lpstr>Aptos Display</vt:lpstr>
      <vt:lpstr>Arial</vt:lpstr>
      <vt:lpstr>Calibri</vt:lpstr>
      <vt:lpstr>Franklin Gothic Demi Cond</vt:lpstr>
      <vt:lpstr>Franklin Gothic Medium</vt:lpstr>
      <vt:lpstr>Nunito</vt:lpstr>
      <vt:lpstr>Poppins</vt:lpstr>
      <vt:lpstr>6_Office Theme</vt:lpstr>
      <vt:lpstr>Custom Design</vt:lpstr>
      <vt:lpstr>Infection Prevention and Control</vt:lpstr>
      <vt:lpstr>Pre-assessment  https://forms.office.com/g/8QhSJvQsqK</vt:lpstr>
      <vt:lpstr>Know, Want to Know, Learned (KWL) Chart</vt:lpstr>
      <vt:lpstr>Overview</vt:lpstr>
      <vt:lpstr>Chain of Infection</vt:lpstr>
      <vt:lpstr>Chain of Infection</vt:lpstr>
      <vt:lpstr>Chain of Infection</vt:lpstr>
      <vt:lpstr>Chain of Infection</vt:lpstr>
      <vt:lpstr>Breaking the Chain</vt:lpstr>
      <vt:lpstr>Hand Hygiene</vt:lpstr>
      <vt:lpstr>Hand Hygiene – When to clean your hands</vt:lpstr>
      <vt:lpstr>Hand Hygiene – How to clean your hands</vt:lpstr>
      <vt:lpstr>Hand Hygiene – When to use soap and water</vt:lpstr>
      <vt:lpstr>Standard Precautions – every patient every time</vt:lpstr>
      <vt:lpstr>PowerPoint Presentation</vt:lpstr>
      <vt:lpstr>PowerPoint Presentation</vt:lpstr>
      <vt:lpstr>PowerPoint Presentation</vt:lpstr>
      <vt:lpstr>Transmission-Based Precautions</vt:lpstr>
      <vt:lpstr>Contact Precautions – spread by touch</vt:lpstr>
      <vt:lpstr>Droplet Precautions – spread by respiratory droplets</vt:lpstr>
      <vt:lpstr>Airborne Precautions – spread by particles in the air</vt:lpstr>
      <vt:lpstr>Enhanced Barrier Precautions (EBP) – spread by touch   Nursing Homes Only</vt:lpstr>
      <vt:lpstr>Steps to clean &amp; disinfect the patient, environment and medical equipment: </vt:lpstr>
      <vt:lpstr>PowerPoint Presentation</vt:lpstr>
      <vt:lpstr>Team Trivia!</vt:lpstr>
      <vt:lpstr>Question 1:  What is the number one thing you can do as a health care provider to stop the spread of infections? </vt:lpstr>
      <vt:lpstr>Answer:   Perform hand hygiene</vt:lpstr>
      <vt:lpstr>Question 2:  Name at least 3 of the 6 health care scenarios when you should perform hand hygiene (bonus point for each additional scenario)</vt:lpstr>
      <vt:lpstr>Immediately before touching a patient.  Before performing an aseptic task such as placing an indwelling device or handling invasive medical devices.  Before moving from work on a soiled body site to a clean body site on the same patient.  After touching a patient or patient's surroundings.  After contact with blood, body fluids, or contaminated surfaces.  Immediately after glove removal. </vt:lpstr>
      <vt:lpstr>Question 3:  What is the preferred method of hand hygiene in most clinical situations?</vt:lpstr>
      <vt:lpstr>Answer:   Alcohol-based hand sanitizer</vt:lpstr>
      <vt:lpstr>Question 4:  What should you do with equipment before using it with another patient?</vt:lpstr>
      <vt:lpstr>Answer:   Clean/Disinfect</vt:lpstr>
      <vt:lpstr>Question 5:  What PPE should you consider wearing if there is a risk of splash?</vt:lpstr>
      <vt:lpstr> Mask Face shield/goggles    Consider adding a gown and gloves if your hands/clothes could also get dirty</vt:lpstr>
      <vt:lpstr>Question 6:  What is the minimum type(s) of PPE should you wear for Contact Precautions?</vt:lpstr>
      <vt:lpstr>Answer:   Gown and gloves</vt:lpstr>
      <vt:lpstr>Question 7:  What does contact time/kill time mean for a disinfectant?</vt:lpstr>
      <vt:lpstr>Answer:  The amount of time a disinfectant has to stay wet on a surface to effectively kill germs.</vt:lpstr>
      <vt:lpstr>Know, Want to Know, Learned (KWL) Chart</vt:lpstr>
      <vt:lpstr>Post-assessment  https://forms.office.com/g/JrYmjCcpEt</vt:lpstr>
      <vt:lpstr>Thank you!</vt:lpstr>
      <vt:lpstr>This is the end of the slide deck. Please do not present past this slide.</vt:lpstr>
      <vt:lpstr>Breaking the chain</vt:lpstr>
      <vt:lpstr>Breaking the chain</vt:lpstr>
      <vt:lpstr>Breaking the chain</vt:lpstr>
      <vt:lpstr>Personal Protective Equipment - Gloves</vt:lpstr>
      <vt:lpstr>Personal Protective Equipment - Gowns</vt:lpstr>
      <vt:lpstr>Personal Protective Equipment – Face Masks and Protective Eye Coverage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Farr, Caralee</cp:lastModifiedBy>
  <cp:revision>7</cp:revision>
  <cp:lastPrinted>2017-07-14T22:50:57Z</cp:lastPrinted>
  <dcterms:created xsi:type="dcterms:W3CDTF">2015-07-07T20:02:11Z</dcterms:created>
  <dcterms:modified xsi:type="dcterms:W3CDTF">2026-07-15T19:39:06Z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y fmtid="{D5CDD505-2E9C-101B-9397-08002B2CF9AE}" pid="3" name="MediaServiceImageTags">
    <vt:lpwstr/>
  </property>
</Properties>
</file>