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64AE7_DEDBE23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64AAD_A9FA74A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F_8D9BAF2A.xml" ContentType="application/vnd.ms-powerpoint.comments+xml"/>
  <Override PartName="/ppt/notesSlides/notesSlide16.xml" ContentType="application/vnd.openxmlformats-officedocument.presentationml.notesSlide+xml"/>
  <Override PartName="/ppt/comments/modernComment_130_C8BFBD50.xml" ContentType="application/vnd.ms-powerpoint.comments+xml"/>
  <Override PartName="/ppt/comments/modernComment_124_6B8DA0A7.xml" ContentType="application/vnd.ms-powerpoint.comment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4"/>
    <p:sldMasterId id="2147484997" r:id="rId5"/>
    <p:sldMasterId id="2147485657" r:id="rId6"/>
    <p:sldMasterId id="2147485665" r:id="rId7"/>
    <p:sldMasterId id="2147485687" r:id="rId8"/>
    <p:sldMasterId id="2147485708" r:id="rId9"/>
    <p:sldMasterId id="2147485737" r:id="rId10"/>
    <p:sldMasterId id="2147485778" r:id="rId11"/>
    <p:sldMasterId id="2147485783" r:id="rId12"/>
    <p:sldMasterId id="2147485821" r:id="rId13"/>
    <p:sldMasterId id="2147485833" r:id="rId14"/>
  </p:sldMasterIdLst>
  <p:notesMasterIdLst>
    <p:notesMasterId r:id="rId44"/>
  </p:notesMasterIdLst>
  <p:handoutMasterIdLst>
    <p:handoutMasterId r:id="rId45"/>
  </p:handoutMasterIdLst>
  <p:sldIdLst>
    <p:sldId id="2146849061" r:id="rId15"/>
    <p:sldId id="2147478844" r:id="rId16"/>
    <p:sldId id="2147478845" r:id="rId17"/>
    <p:sldId id="2147478846" r:id="rId18"/>
    <p:sldId id="461" r:id="rId19"/>
    <p:sldId id="2146847456" r:id="rId20"/>
    <p:sldId id="2146847451" r:id="rId21"/>
    <p:sldId id="2146847463" r:id="rId22"/>
    <p:sldId id="2146847457" r:id="rId23"/>
    <p:sldId id="2146847458" r:id="rId24"/>
    <p:sldId id="2146847459" r:id="rId25"/>
    <p:sldId id="262" r:id="rId26"/>
    <p:sldId id="2146847461" r:id="rId27"/>
    <p:sldId id="2146847383" r:id="rId28"/>
    <p:sldId id="2146847405" r:id="rId29"/>
    <p:sldId id="2146847460" r:id="rId30"/>
    <p:sldId id="2146847455" r:id="rId31"/>
    <p:sldId id="2146847462" r:id="rId32"/>
    <p:sldId id="2146847464" r:id="rId33"/>
    <p:sldId id="2147478848" r:id="rId34"/>
    <p:sldId id="258" r:id="rId35"/>
    <p:sldId id="301" r:id="rId36"/>
    <p:sldId id="279" r:id="rId37"/>
    <p:sldId id="302" r:id="rId38"/>
    <p:sldId id="303" r:id="rId39"/>
    <p:sldId id="304" r:id="rId40"/>
    <p:sldId id="292" r:id="rId41"/>
    <p:sldId id="2147478849" r:id="rId42"/>
    <p:sldId id="2147469177"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A386EA-7FB7-4291-A2AA-9BC9AB74434B}">
          <p14:sldIdLst>
            <p14:sldId id="2146849061"/>
            <p14:sldId id="2147478844"/>
            <p14:sldId id="2147478845"/>
            <p14:sldId id="2147478846"/>
            <p14:sldId id="461"/>
            <p14:sldId id="2146847456"/>
            <p14:sldId id="2146847451"/>
            <p14:sldId id="2146847463"/>
            <p14:sldId id="2146847457"/>
            <p14:sldId id="2146847458"/>
            <p14:sldId id="2146847459"/>
            <p14:sldId id="262"/>
            <p14:sldId id="2146847461"/>
            <p14:sldId id="2146847383"/>
            <p14:sldId id="2146847405"/>
            <p14:sldId id="2146847460"/>
            <p14:sldId id="2146847455"/>
            <p14:sldId id="2146847462"/>
            <p14:sldId id="2146847464"/>
            <p14:sldId id="2147478848"/>
            <p14:sldId id="258"/>
            <p14:sldId id="301"/>
            <p14:sldId id="279"/>
            <p14:sldId id="302"/>
            <p14:sldId id="303"/>
            <p14:sldId id="304"/>
            <p14:sldId id="292"/>
            <p14:sldId id="2147478849"/>
          </p14:sldIdLst>
        </p14:section>
        <p14:section name="." id="{CFF3D409-9775-F247-A74B-9D92D9B3B253}">
          <p14:sldIdLst>
            <p14:sldId id="2147469177"/>
          </p14:sldIdLst>
        </p14:section>
      </p14:sectionLst>
    </p:ext>
    <p:ext uri="{EFAFB233-063F-42B5-8137-9DF3F51BA10A}">
      <p15:sldGuideLst xmlns:p15="http://schemas.microsoft.com/office/powerpoint/2012/main">
        <p15:guide id="1" orient="horz" pos="42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B3300-354E-C2E7-33B1-12E274A210D6}" name="Stancil, Carla A" initials="SCA" userId="S::Carla.Stancil@dhhs.nc.gov::29a1208e-3212-420c-bbf7-8d5596931f9e" providerId="AD"/>
  <p188:author id="{5471DC02-F637-81ED-DB9E-8BBFBA283AA9}" name="Bond, Sara A" initials="BA" userId="S::sara.bond@dhhs.nc.gov::d57f388e-283e-417b-ad96-41c452721a3e" providerId="AD"/>
  <p188:author id="{6A036805-26AF-AF16-8C44-3FA1ECB97449}" name="Krueger, Lauren D" initials="KD" userId="S::lauren.krueger@dhhs.nc.gov::72119f31-4acc-4d11-8075-4d8c21811474" providerId="AD"/>
  <p188:author id="{BCD24210-6514-37B2-E1F5-094FE93418B8}" name="Blanchard, Carrie B" initials="BB" userId="S::carrie.blanchard@dhhs.nc.gov::ac20c43f-2ad2-4046-93ba-d9e0f385521f" providerId="AD"/>
  <p188:author id="{9C5C011B-F96A-0115-4FA1-CE072938BB7B}" name="Memelli, Catherine" initials="CC" userId="S::catherine.memelli@dhhs.nc.gov::2cbbb4b9-89b3-48e3-8656-bb6a85fba538" providerId="AD"/>
  <p188:author id="{2D7D9E2A-24F6-8581-E0B2-BEAF79C17EC4}" name="Devin Worster" initials="DW" userId="S::dworster_pih.org#ext#@ncconnect.onmicrosoft.com::904d721f-8858-4956-8d18-c86ed8cafcdb" providerId="AD"/>
  <p188:author id="{A5793133-5ECB-3BA7-F45A-1E1ECE15E900}" name="Herring, Emily" initials="HE" userId="S::emily.herring@dhhs.nc.gov::516cb781-d4e4-4618-810d-841c9e068704" providerId="AD"/>
  <p188:author id="{3D98D038-AF22-6E7E-9439-193B8A21D4EA}" name="McDonald, Kimberly W" initials="MW" userId="S::kimberly.mcdonald@dhhs.nc.gov::729228e0-dc3b-4b34-9bc2-ba27c76c9545" providerId="AD"/>
  <p188:author id="{36518439-7592-86AE-C6A1-757E9F5C95C2}" name="Lautenschlager, Ty L" initials="LT" userId="S::ty.lautenschlager@dhhs.nc.gov::2d72aab5-ec7f-4592-a95e-c49aa724f0d6" providerId="AD"/>
  <p188:author id="{36BBAE5F-B035-3B37-3F85-28010863FE71}" name="Capozziello, Alicia" initials="AC" userId="S::Alicia.Capozziello@dhhs.nc.gov::8b10079f-1b67-4b8e-b9f3-dad8d668c6b8" providerId="AD"/>
  <p188:author id="{0C9E2B69-E2D5-CF9C-946C-B92AEF608273}" name="Oakley, Kandice D" initials="OD" userId="S::kandice.oakley@dhhs.nc.gov::dd2d1aa6-79ad-4bf0-ac24-a80adaf09ee5" providerId="AD"/>
  <p188:author id="{A20B3A76-F8C5-75BD-5CA1-E4FB65F456E4}" name="Meadows, Beth" initials="MB" userId="S::beth.meadows@dhhs.nc.gov::75b702a9-83e0-4374-8268-e89660dd8b4d" providerId="AD"/>
  <p188:author id="{9D4F3178-0774-D0BC-664C-2C5AAD53D323}" name="Doran, Emma L" initials="ED" userId="S::emma.doran@dhhs.nc.gov::b33b073b-76f5-4471-8579-382ae16a919f" providerId="AD"/>
  <p188:author id="{BA015E81-D28F-2E56-0B52-F5F8362EBAC1}" name="Honeycutt, Charlotte" initials="HC" userId="S::Charlotte.Honeycutt@dhhs.nc.gov::0bcaf506-6100-48c4-addf-ac84e61df1ac" providerId="AD"/>
  <p188:author id="{FE5CEC8E-64F5-C2C3-A182-5781674E66EF}" name="Rhoades, Angela P" initials="RAP" userId="S::Angela.Rhoades@dhhs.nc.gov::9c963d1e-7197-45ac-a185-a5f48043ea46" providerId="AD"/>
  <p188:author id="{3554628F-F32F-2127-0A41-0DFE2FA5649E}" name="Hardtman, Lael T" initials="HT" userId="S::lael.hardtman@dhhs.nc.gov::84fa018d-38c9-45b3-88d7-9f6562219edb" providerId="AD"/>
  <p188:author id="{1FFAEAA0-FBA7-5C68-DDC3-105BB601C54F}" name="Guerrero, Catherine L" initials="GL" userId="S::catherine.guerrero@dhhs.nc.gov::ced9e3fd-cdfc-4621-a5e4-eebcfb73c977" providerId="AD"/>
  <p188:author id="{BBB424A2-7164-6CBE-886D-235F4CA74329}" name="Pailin, Juliette A" initials="JP" userId="S::Juliette.Pailin@dhhs.nc.gov::6d1f7e90-0ced-4bfb-bf9d-3680e4f2d5bd" providerId="AD"/>
  <p188:author id="{1AF7F6B7-C358-C693-A631-1720CDAEC21B}" name="Nevin Fouts" initials="NF" userId="f017ca6f9f750270" providerId="Windows Live"/>
  <p188:author id="{214F3CBA-2946-8396-8BD1-B90520BC3306}" name="Junak, Elizabeth S" initials="JS" userId="S::elizabeth.junak@dhhs.nc.gov::103aba49-965e-4c33-bdbf-79ea75bc3380" providerId="AD"/>
  <p188:author id="{0A0FE8BC-7984-2A93-BFB5-E4CEBF261AEC}" name="Holmes, Wendy" initials="HW" userId="S::wendy.holmes@dhhs.nc.gov::db96e1dc-e053-4cde-94d6-d75492713c41" providerId="AD"/>
  <p188:author id="{45C34CBE-164B-477D-1B8C-711AF50CA3AF}" name="Wilson, Erica F" initials="WEF" userId="S::erica.wilson@dhhs.nc.gov::fd7d4140-eae8-4a9e-9ba7-16657bad15b4" providerId="AD"/>
  <p188:author id="{2DDE71CA-6F6C-8FE1-2B8D-294C2B58A754}" name="Doyle, Michael S" initials="DS" userId="S::michael.doyle@dhhs.nc.gov::4c14164e-339f-4566-87a6-909ed5dbaa2a" providerId="AD"/>
  <p188:author id="{748200D1-C762-D2BB-58E2-66EB180269B8}" name="Meki Shewangizaw" initials="MS" userId="S::mshewangizaw_pih.org#ext#@ncconnect.onmicrosoft.com::02ff0458-0ef7-4368-9a9f-8bafc84dd66c" providerId="AD"/>
  <p188:author id="{E5DED9D2-BB70-9B8A-F943-A9B386BB5EE1}" name="Deutsch-Feldman, Molly" initials="DM" userId="S::molly.deutsch-feldman@dhhs.nc.gov::35dcf452-a193-47f1-9811-07e2cfd20cc8" providerId="AD"/>
  <p188:author id="{E2B2F1D2-ADC4-F891-561E-531B165B606C}" name="Iandiorio, Tess F" initials="TI" userId="S::Tess.Iandiorio@dhhs.nc.gov::7e2a30b6-d1c9-46c0-b1aa-4b2c4a2d26ec" providerId="AD"/>
  <p188:author id="{C59E62D3-2523-3FC4-08AE-08442E3B4F98}" name="Brown, Patrick M" initials="BPM" userId="S::Patrick.Brown@dhhs.nc.gov::e4c42e3d-cd7a-4863-99b0-386771802181" providerId="AD"/>
  <p188:author id="{237241E4-FB77-E7E4-6079-8B168E1849E7}" name="Blanchard, Carrie B" initials="BCB" userId="S::Carrie.Blanchard@dhhs.nc.gov::ac20c43f-2ad2-4046-93ba-d9e0f385521f" providerId="AD"/>
  <p188:author id="{C34A16EC-A382-56CC-7271-2CC5D824858B}" name="Williams, Carl" initials="WC" userId="S::carl.williams@dhhs.nc.gov::f094644e-72be-4ea5-87e1-2fa765affc09" providerId="AD"/>
  <p188:author id="{10C277F2-11E8-F526-220C-036566E4850C}" name="Rhoades, Angela P" initials="RP" userId="S::angela.rhoades@dhhs.nc.gov::9c963d1e-7197-45ac-a185-a5f48043ea46" providerId="AD"/>
  <p188:author id="{6CD70DF5-3640-1DB9-A59E-A971EEAAC572}" name="Hardtman, Lael T" initials="HLT" userId="S::Lael.Hardtman@dhhs.nc.gov::84fa018d-38c9-45b3-88d7-9f6562219e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l Kuo" initials="AK" lastIdx="2" clrIdx="0">
    <p:extLst>
      <p:ext uri="{19B8F6BF-5375-455C-9EA6-DF929625EA0E}">
        <p15:presenceInfo xmlns:p15="http://schemas.microsoft.com/office/powerpoint/2012/main" userId="S::Ariel.Kuo@ey.com::9b4a7998-d608-4c9c-aa22-848dbaaa3cf0" providerId="AD"/>
      </p:ext>
    </p:extLst>
  </p:cmAuthor>
  <p:cmAuthor id="2" name="Juan Carlos Falquez" initials="JCF" lastIdx="1" clrIdx="1">
    <p:extLst>
      <p:ext uri="{19B8F6BF-5375-455C-9EA6-DF929625EA0E}">
        <p15:presenceInfo xmlns:p15="http://schemas.microsoft.com/office/powerpoint/2012/main" userId="S::juan.carlos.falquez@ey.com::db337ff3-904f-4640-afbf-6ba50b630709" providerId="AD"/>
      </p:ext>
    </p:extLst>
  </p:cmAuthor>
  <p:cmAuthor id="3" name="Salona H Patel" initials="SHP" lastIdx="12" clrIdx="2">
    <p:extLst>
      <p:ext uri="{19B8F6BF-5375-455C-9EA6-DF929625EA0E}">
        <p15:presenceInfo xmlns:p15="http://schemas.microsoft.com/office/powerpoint/2012/main" userId="S::salona.h.patel@ey.com::bfe3c4a6-4f9c-479b-98cd-751659e1d9e1" providerId="AD"/>
      </p:ext>
    </p:extLst>
  </p:cmAuthor>
  <p:cmAuthor id="4" name="Mina G Asghari" initials="MGA" lastIdx="5" clrIdx="3">
    <p:extLst>
      <p:ext uri="{19B8F6BF-5375-455C-9EA6-DF929625EA0E}">
        <p15:presenceInfo xmlns:p15="http://schemas.microsoft.com/office/powerpoint/2012/main" userId="S::Mina.Asghari@ey.com::d7919a8a-8aae-4016-b4f7-7f55f7877e03" providerId="AD"/>
      </p:ext>
    </p:extLst>
  </p:cmAuthor>
  <p:cmAuthor id="5" name="Greene, Vanessa M" initials="GVM" lastIdx="2" clrIdx="4">
    <p:extLst>
      <p:ext uri="{19B8F6BF-5375-455C-9EA6-DF929625EA0E}">
        <p15:presenceInfo xmlns:p15="http://schemas.microsoft.com/office/powerpoint/2012/main" userId="S::vanessa.greene@dhhs.nc.gov::fdccf352-37cd-4d54-87e7-5e712c49a951" providerId="AD"/>
      </p:ext>
    </p:extLst>
  </p:cmAuthor>
  <p:cmAuthor id="6" name="Couderc-ACN, Simon" initials="CS" lastIdx="1" clrIdx="5">
    <p:extLst>
      <p:ext uri="{19B8F6BF-5375-455C-9EA6-DF929625EA0E}">
        <p15:presenceInfo xmlns:p15="http://schemas.microsoft.com/office/powerpoint/2012/main" userId="Couderc-ACN, Simon" providerId="None"/>
      </p:ext>
    </p:extLst>
  </p:cmAuthor>
  <p:cmAuthor id="7" name="Meadows, Beth" initials="MB" lastIdx="25" clrIdx="6">
    <p:extLst>
      <p:ext uri="{19B8F6BF-5375-455C-9EA6-DF929625EA0E}">
        <p15:presenceInfo xmlns:p15="http://schemas.microsoft.com/office/powerpoint/2012/main" userId="S::beth.meadows@dhhs.nc.gov::75b702a9-83e0-4374-8268-e89660dd8b4d" providerId="AD"/>
      </p:ext>
    </p:extLst>
  </p:cmAuthor>
  <p:cmAuthor id="8" name="Maria A Vasquez" initials="MAV" lastIdx="25" clrIdx="7">
    <p:extLst>
      <p:ext uri="{19B8F6BF-5375-455C-9EA6-DF929625EA0E}">
        <p15:presenceInfo xmlns:p15="http://schemas.microsoft.com/office/powerpoint/2012/main" userId="S::Maria.A.Vasquez@ey.com::b8a14a10-a2e2-45c5-9f52-91b910e9b429" providerId="AD"/>
      </p:ext>
    </p:extLst>
  </p:cmAuthor>
  <p:cmAuthor id="9" name="Kadean Dennis" initials="KD" lastIdx="3" clrIdx="8">
    <p:extLst>
      <p:ext uri="{19B8F6BF-5375-455C-9EA6-DF929625EA0E}">
        <p15:presenceInfo xmlns:p15="http://schemas.microsoft.com/office/powerpoint/2012/main" userId="S::kadean.dennis_ey.com#ext#@ncconnect.onmicrosoft.com::8e87ef25-0fa9-4e94-8c6d-af9911c6e663" providerId="AD"/>
      </p:ext>
    </p:extLst>
  </p:cmAuthor>
  <p:cmAuthor id="10" name="Jessica M Abe" initials="JA" lastIdx="4" clrIdx="9">
    <p:extLst>
      <p:ext uri="{19B8F6BF-5375-455C-9EA6-DF929625EA0E}">
        <p15:presenceInfo xmlns:p15="http://schemas.microsoft.com/office/powerpoint/2012/main" userId="S::jessica.abe_ey.com#ext#@ncconnect.onmicrosoft.com::a5f0ac06-2b90-41ac-a80e-7a28328e8063" providerId="AD"/>
      </p:ext>
    </p:extLst>
  </p:cmAuthor>
  <p:cmAuthor id="11" name="Kadean Dennis" initials="KD [2]" lastIdx="1" clrIdx="10">
    <p:extLst>
      <p:ext uri="{19B8F6BF-5375-455C-9EA6-DF929625EA0E}">
        <p15:presenceInfo xmlns:p15="http://schemas.microsoft.com/office/powerpoint/2012/main" userId="S::kadean.dennis@ey.com::f09787fa-9bfa-4612-b18f-9fe3c2938511" providerId="AD"/>
      </p:ext>
    </p:extLst>
  </p:cmAuthor>
  <p:cmAuthor id="12" name="Samoff, Erika" initials="SE" lastIdx="32" clrIdx="11">
    <p:extLst>
      <p:ext uri="{19B8F6BF-5375-455C-9EA6-DF929625EA0E}">
        <p15:presenceInfo xmlns:p15="http://schemas.microsoft.com/office/powerpoint/2012/main" userId="S::erika.samoff@dhhs.nc.gov::20efe615-cae6-453f-8e7d-2322ff6844e5" providerId="AD"/>
      </p:ext>
    </p:extLst>
  </p:cmAuthor>
  <p:cmAuthor id="13" name="Farrell, Laura K" initials="FK" lastIdx="39" clrIdx="12">
    <p:extLst>
      <p:ext uri="{19B8F6BF-5375-455C-9EA6-DF929625EA0E}">
        <p15:presenceInfo xmlns:p15="http://schemas.microsoft.com/office/powerpoint/2012/main" userId="S::laura.farrell@dhhs.nc.gov::d1870816-848e-47b9-b6b0-97fde46cd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036E"/>
    <a:srgbClr val="1079C4"/>
    <a:srgbClr val="0070C0"/>
    <a:srgbClr val="EAEAEA"/>
    <a:srgbClr val="75BDA7"/>
    <a:srgbClr val="1A9AFA"/>
    <a:srgbClr val="5E99DF"/>
    <a:srgbClr val="01376D"/>
    <a:srgbClr val="208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173" autoAdjust="0"/>
    <p:restoredTop sz="94660"/>
  </p:normalViewPr>
  <p:slideViewPr>
    <p:cSldViewPr snapToGrid="0">
      <p:cViewPr varScale="1">
        <p:scale>
          <a:sx n="82" d="100"/>
          <a:sy n="82" d="100"/>
        </p:scale>
        <p:origin x="850" y="72"/>
      </p:cViewPr>
      <p:guideLst>
        <p:guide orient="horz" pos="420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gs" Target="tags/tag1.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24_6B8DA0A7.xml><?xml version="1.0" encoding="utf-8"?>
<p188:cmLst xmlns:a="http://schemas.openxmlformats.org/drawingml/2006/main" xmlns:r="http://schemas.openxmlformats.org/officeDocument/2006/relationships" xmlns:p188="http://schemas.microsoft.com/office/powerpoint/2018/8/main">
  <p188:cm id="{CA5A5595-E07A-4D38-9A2F-3AE32CA6F205}" authorId="{10C277F2-11E8-F526-220C-036566E4850C}" status="resolved" created="2025-04-24T17:04:47.197">
    <ac:txMkLst xmlns:ac="http://schemas.microsoft.com/office/drawing/2013/main/command">
      <pc:docMk xmlns:pc="http://schemas.microsoft.com/office/powerpoint/2013/main/command"/>
      <pc:sldMk xmlns:pc="http://schemas.microsoft.com/office/powerpoint/2013/main/command" cId="1804443815" sldId="292"/>
      <ac:spMk id="12" creationId="{48B71825-C5A8-A8D0-08EC-047F9EC1620B}"/>
      <ac:txMk cp="267" len="4">
        <ac:context len="759" hash="702508416"/>
      </ac:txMk>
    </ac:txMkLst>
    <p188:pos x="14645640" y="2164080"/>
    <p188:txBody>
      <a:bodyPr/>
      <a:lstStyle/>
      <a:p>
        <a:r>
          <a:rPr lang="en-US"/>
          <a:t>without an outbreak, but with elevated risk</a:t>
        </a:r>
      </a:p>
    </p188:txBody>
  </p188:cm>
  <p188:cm id="{9037B20A-676A-4FA4-ACED-4229E8B04FAC}" authorId="{10C277F2-11E8-F526-220C-036566E4850C}" status="resolved" created="2025-04-24T17:05:59.854">
    <ac:txMkLst xmlns:ac="http://schemas.microsoft.com/office/drawing/2013/main/command">
      <pc:docMk xmlns:pc="http://schemas.microsoft.com/office/powerpoint/2013/main/command"/>
      <pc:sldMk xmlns:pc="http://schemas.microsoft.com/office/powerpoint/2013/main/command" cId="1804443815" sldId="292"/>
      <ac:spMk id="12" creationId="{48B71825-C5A8-A8D0-08EC-047F9EC1620B}"/>
      <ac:txMk cp="646" len="30">
        <ac:context len="759" hash="702508416"/>
      </ac:txMk>
    </ac:txMkLst>
    <p188:pos x="14737080" y="4709160"/>
    <p188:txBody>
      <a:bodyPr/>
      <a:lstStyle/>
      <a:p>
        <a:r>
          <a:rPr lang="en-US"/>
          <a:t>without an outbreak, but with elevated risk</a:t>
        </a:r>
      </a:p>
    </p188:txBody>
  </p188:cm>
  <p188:cm id="{1A6ABC94-E50F-4209-B022-2E9B5D2F580B}" authorId="{10C277F2-11E8-F526-220C-036566E4850C}" status="resolved" created="2025-04-24T17:08:51.670">
    <ac:txMkLst xmlns:ac="http://schemas.microsoft.com/office/drawing/2013/main/command">
      <pc:docMk xmlns:pc="http://schemas.microsoft.com/office/powerpoint/2013/main/command"/>
      <pc:sldMk xmlns:pc="http://schemas.microsoft.com/office/powerpoint/2013/main/command" cId="1804443815" sldId="292"/>
      <ac:spMk id="12" creationId="{48B71825-C5A8-A8D0-08EC-047F9EC1620B}"/>
      <ac:txMk cp="311" len="17">
        <ac:context len="759" hash="702508416"/>
      </ac:txMk>
    </ac:txMkLst>
    <p188:pos x="3977640" y="2590800"/>
    <p188:txBody>
      <a:bodyPr/>
      <a:lstStyle/>
      <a:p>
        <a:r>
          <a:rPr lang="en-US"/>
          <a:t>Do we want to move this to the front to emphasize that it is a consideration and not a recommendation? Also, I hesitate to deviate from the way ACIP and CDC word it.</a:t>
        </a:r>
      </a:p>
    </p188:txBody>
  </p188:cm>
</p188:cmLst>
</file>

<file path=ppt/comments/modernComment_12F_8D9BAF2A.xml><?xml version="1.0" encoding="utf-8"?>
<p188:cmLst xmlns:a="http://schemas.openxmlformats.org/drawingml/2006/main" xmlns:r="http://schemas.openxmlformats.org/officeDocument/2006/relationships" xmlns:p188="http://schemas.microsoft.com/office/powerpoint/2018/8/main">
  <p188:cm id="{FF633C37-FC89-4E89-816D-F34ED55284C5}" authorId="{A20B3A76-F8C5-75BD-5CA1-E4FB65F456E4}" status="resolved" created="2025-04-30T18:23:22.063">
    <ac:deMkLst xmlns:ac="http://schemas.microsoft.com/office/drawing/2013/main/command">
      <pc:docMk xmlns:pc="http://schemas.microsoft.com/office/powerpoint/2013/main/command"/>
      <pc:sldMk xmlns:pc="http://schemas.microsoft.com/office/powerpoint/2013/main/command" cId="2375790378" sldId="303"/>
      <ac:spMk id="32" creationId="{8A52EE72-64B7-7C83-4CBA-2F197D747B8C}"/>
    </ac:deMkLst>
    <p188:txBody>
      <a:bodyPr/>
      <a:lstStyle/>
      <a:p>
        <a:r>
          <a:rPr lang="en-US"/>
          <a:t>Is this the VFC locator? If so, I would call it a Locator Map.</a:t>
        </a:r>
      </a:p>
    </p188:txBody>
    <p188:extLst>
      <p:ext xmlns:p="http://schemas.openxmlformats.org/presentationml/2006/main" uri="{57CB4572-C831-44C2-8A1C-0ADB6CCDFE69}">
        <p223:reactions xmlns:p223="http://schemas.microsoft.com/office/powerpoint/2022/03/main">
          <p223:rxn type="👍">
            <p223:instance time="2025-04-30T18:51:29.219" authorId="{9C5C011B-F96A-0115-4FA1-CE072938BB7B}"/>
          </p223:rxn>
        </p223:reactions>
      </p:ext>
    </p188:extLst>
  </p188:cm>
  <p188:cm id="{559397F4-9915-4E59-A43E-1C2CC55D1920}" authorId="{BBB424A2-7164-6CBE-886D-235F4CA74329}" status="resolved" created="2025-05-01T16:58:46.687">
    <ac:deMkLst xmlns:ac="http://schemas.microsoft.com/office/drawing/2013/main/command">
      <pc:docMk xmlns:pc="http://schemas.microsoft.com/office/powerpoint/2013/main/command"/>
      <pc:sldMk xmlns:pc="http://schemas.microsoft.com/office/powerpoint/2013/main/command" cId="2375790378" sldId="303"/>
      <ac:spMk id="28" creationId="{A5871643-9DD0-DB64-CF59-42246AFA43D8}"/>
    </ac:deMkLst>
    <p188:txBody>
      <a:bodyPr/>
      <a:lstStyle/>
      <a:p>
        <a:r>
          <a:rPr lang="en-US"/>
          <a:t>[@Memelli, Catherine] , can you use the slide from the conference with the protype</a:t>
        </a:r>
      </a:p>
    </p188:txBody>
    <p188:extLst>
      <p:ext xmlns:p="http://schemas.openxmlformats.org/presentationml/2006/main" uri="{57CB4572-C831-44C2-8A1C-0ADB6CCDFE69}">
        <p223:reactions xmlns:p223="http://schemas.microsoft.com/office/powerpoint/2022/03/main">
          <p223:rxn type="👍">
            <p223:instance time="2025-05-01T17:55:34.168" authorId="{9C5C011B-F96A-0115-4FA1-CE072938BB7B}"/>
          </p223:rxn>
        </p223:reactions>
      </p:ext>
    </p188:extLst>
  </p188:cm>
</p188:cmLst>
</file>

<file path=ppt/comments/modernComment_130_C8BFBD50.xml><?xml version="1.0" encoding="utf-8"?>
<p188:cmLst xmlns:a="http://schemas.openxmlformats.org/drawingml/2006/main" xmlns:r="http://schemas.openxmlformats.org/officeDocument/2006/relationships" xmlns:p188="http://schemas.microsoft.com/office/powerpoint/2018/8/main">
  <p188:cm id="{E314D027-6C3D-4F2F-86B0-B9C4096F49AC}" authorId="{9C5C011B-F96A-0115-4FA1-CE072938BB7B}" created="2025-05-07T17:55:35.600">
    <ac:txMkLst xmlns:ac="http://schemas.microsoft.com/office/drawing/2013/main/command">
      <pc:docMk xmlns:pc="http://schemas.microsoft.com/office/powerpoint/2013/main/command"/>
      <pc:sldMk xmlns:pc="http://schemas.microsoft.com/office/powerpoint/2013/main/command" cId="3368009040" sldId="304"/>
      <ac:spMk id="18" creationId="{00000000-0000-0000-0000-000000000000}"/>
      <ac:txMk cp="0" len="20">
        <ac:context len="21" hash="15067905"/>
      </ac:txMk>
    </ac:txMkLst>
    <p188:pos x="7770201" y="175846"/>
    <p188:txBody>
      <a:bodyPr/>
      <a:lstStyle/>
      <a:p>
        <a:r>
          <a:rPr lang="en-US"/>
          <a:t>Do we want these on the slide deck?</a:t>
        </a:r>
      </a:p>
    </p188:txBody>
  </p188:cm>
</p188:cmLst>
</file>

<file path=ppt/comments/modernComment_7FF64AAD_A9FA74A0.xml><?xml version="1.0" encoding="utf-8"?>
<p188:cmLst xmlns:a="http://schemas.openxmlformats.org/drawingml/2006/main" xmlns:r="http://schemas.openxmlformats.org/officeDocument/2006/relationships" xmlns:p188="http://schemas.microsoft.com/office/powerpoint/2018/8/main">
  <p188:cm id="{B6B03649-D732-451D-80A2-355C57410780}" authorId="{36518439-7592-86AE-C6A1-757E9F5C95C2}" created="2025-05-12T19:01:46.598">
    <ac:txMkLst xmlns:ac="http://schemas.microsoft.com/office/drawing/2013/main/command">
      <pc:docMk xmlns:pc="http://schemas.microsoft.com/office/powerpoint/2013/main/command"/>
      <pc:sldMk xmlns:pc="http://schemas.microsoft.com/office/powerpoint/2013/main/command" cId="2851763360" sldId="2146847405"/>
      <ac:spMk id="2" creationId="{D912E428-0334-91CF-C99C-82A8077DEB3F}"/>
      <ac:txMk cp="84">
        <ac:context len="323" hash="2009260153"/>
      </ac:txMk>
    </ac:txMkLst>
    <p188:pos x="5232400" y="1717040"/>
    <p188:txBody>
      <a:bodyPr/>
      <a:lstStyle/>
      <a:p>
        <a:r>
          <a:rPr lang="en-US"/>
          <a:t>Not sure if we need to restate this. I would consider deleting this text</a:t>
        </a:r>
      </a:p>
    </p188:txBody>
  </p188:cm>
  <p188:cm id="{6D0DE574-2611-4F93-8AD7-A9F9610A605D}" authorId="{36518439-7592-86AE-C6A1-757E9F5C95C2}" created="2025-05-12T19:03:03.350">
    <ac:txMkLst xmlns:ac="http://schemas.microsoft.com/office/drawing/2013/main/command">
      <pc:docMk xmlns:pc="http://schemas.microsoft.com/office/powerpoint/2013/main/command"/>
      <pc:sldMk xmlns:pc="http://schemas.microsoft.com/office/powerpoint/2013/main/command" cId="2851763360" sldId="2146847405"/>
      <ac:spMk id="2" creationId="{D912E428-0334-91CF-C99C-82A8077DEB3F}"/>
      <ac:txMk cp="315" len="5">
        <ac:context len="323" hash="2009260153"/>
      </ac:txMk>
    </ac:txMkLst>
    <p188:pos x="5476240" y="4114800"/>
    <p188:txBody>
      <a:bodyPr/>
      <a:lstStyle/>
      <a:p>
        <a:r>
          <a:rPr lang="en-US"/>
          <a:t>Would include to please be prepared to share name and DOB for nonSLPH testing</a:t>
        </a:r>
      </a:p>
    </p188:txBody>
  </p188:cm>
</p188:cmLst>
</file>

<file path=ppt/comments/modernComment_7FF64AE7_DEDBE238.xml><?xml version="1.0" encoding="utf-8"?>
<p188:cmLst xmlns:a="http://schemas.openxmlformats.org/drawingml/2006/main" xmlns:r="http://schemas.openxmlformats.org/officeDocument/2006/relationships" xmlns:p188="http://schemas.microsoft.com/office/powerpoint/2018/8/main">
  <p188:cm id="{A89CC2B4-F139-49F3-BF3B-8E6DBDAF3C7A}" authorId="{36518439-7592-86AE-C6A1-757E9F5C95C2}" created="2025-05-12T19:12:36.033">
    <ac:deMkLst xmlns:ac="http://schemas.microsoft.com/office/drawing/2013/main/command">
      <pc:docMk xmlns:pc="http://schemas.microsoft.com/office/powerpoint/2013/main/command"/>
      <pc:sldMk xmlns:pc="http://schemas.microsoft.com/office/powerpoint/2013/main/command" cId="3738952248" sldId="2146847463"/>
      <ac:picMk id="6" creationId="{AD26C94B-CA24-A194-D6FA-8A7DA17A0C9E}"/>
    </ac:deMkLst>
    <p188:txBody>
      <a:bodyPr/>
      <a:lstStyle/>
      <a:p>
        <a:r>
          <a:rPr lang="en-US"/>
          <a:t>Maybe use this from the VPD CSTE call today?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59E3D-22A4-4824-AA4A-F8D40404B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ACB601-4AF7-4CE7-9594-463F3BC35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9E9C7-E4D8-42FF-AA07-43FDCCAA18F2}" type="datetimeFigureOut">
              <a:rPr lang="en-US" smtClean="0"/>
              <a:t>5/13/2025</a:t>
            </a:fld>
            <a:endParaRPr lang="en-US"/>
          </a:p>
        </p:txBody>
      </p:sp>
      <p:sp>
        <p:nvSpPr>
          <p:cNvPr id="4" name="Footer Placeholder 3">
            <a:extLst>
              <a:ext uri="{FF2B5EF4-FFF2-40B4-BE49-F238E27FC236}">
                <a16:creationId xmlns:a16="http://schemas.microsoft.com/office/drawing/2014/main" id="{0234EDC3-1128-4386-844E-5CA83D8E4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1113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961B9-16F2-45D8-9F47-A6CAA82CFB1A}"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C674-39C8-4011-9723-FD6A3DE55089}" type="slidenum">
              <a:rPr lang="en-US" smtClean="0"/>
              <a:t>‹#›</a:t>
            </a:fld>
            <a:endParaRPr lang="en-US"/>
          </a:p>
        </p:txBody>
      </p:sp>
    </p:spTree>
    <p:extLst>
      <p:ext uri="{BB962C8B-B14F-4D97-AF65-F5344CB8AC3E}">
        <p14:creationId xmlns:p14="http://schemas.microsoft.com/office/powerpoint/2010/main" val="263965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323C-AF18-E4EC-9B13-852BC5CE6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1A3EA-0EC4-A812-8B42-BA275219B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2CBB1-C1B1-A25E-5E89-9ABD3EB76B2F}"/>
              </a:ext>
            </a:extLst>
          </p:cNvPr>
          <p:cNvSpPr>
            <a:spLocks noGrp="1"/>
          </p:cNvSpPr>
          <p:nvPr>
            <p:ph type="body" idx="1"/>
          </p:nvPr>
        </p:nvSpPr>
        <p:spPr/>
        <p:txBody>
          <a:bodyPr/>
          <a:lstStyle/>
          <a:p>
            <a:r>
              <a:rPr lang="en-US" dirty="0"/>
              <a:t>The graph shows the number of measles cases reported nationally since the year 2000, and you can see that 2025 has the highest number of cases since 2019. 2019 and 2025 are the worst years for measles in the U.S. since the early ‘90s.</a:t>
            </a:r>
          </a:p>
        </p:txBody>
      </p:sp>
      <p:sp>
        <p:nvSpPr>
          <p:cNvPr id="4" name="Slide Number Placeholder 3">
            <a:extLst>
              <a:ext uri="{FF2B5EF4-FFF2-40B4-BE49-F238E27FC236}">
                <a16:creationId xmlns:a16="http://schemas.microsoft.com/office/drawing/2014/main" id="{05AC4090-9D5D-8CA8-B7D6-169CF972BD6B}"/>
              </a:ext>
            </a:extLst>
          </p:cNvPr>
          <p:cNvSpPr>
            <a:spLocks noGrp="1"/>
          </p:cNvSpPr>
          <p:nvPr>
            <p:ph type="sldNum" sz="quarter" idx="5"/>
          </p:nvPr>
        </p:nvSpPr>
        <p:spPr/>
        <p:txBody>
          <a:bodyPr/>
          <a:lstStyle/>
          <a:p>
            <a:fld id="{1D63BF49-8AAF-499E-BF99-268D4E8021E9}" type="slidenum">
              <a:rPr lang="en-US" smtClean="0"/>
              <a:t>6</a:t>
            </a:fld>
            <a:endParaRPr lang="en-US"/>
          </a:p>
        </p:txBody>
      </p:sp>
    </p:spTree>
    <p:extLst>
      <p:ext uri="{BB962C8B-B14F-4D97-AF65-F5344CB8AC3E}">
        <p14:creationId xmlns:p14="http://schemas.microsoft.com/office/powerpoint/2010/main" val="196772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links to the SLPH and CDC forms that need to be completed if a measles specimen is approved for testing. The online supply ordering system link is also here.</a:t>
            </a:r>
          </a:p>
        </p:txBody>
      </p:sp>
      <p:sp>
        <p:nvSpPr>
          <p:cNvPr id="4" name="Slide Number Placeholder 3"/>
          <p:cNvSpPr>
            <a:spLocks noGrp="1"/>
          </p:cNvSpPr>
          <p:nvPr>
            <p:ph type="sldNum" sz="quarter" idx="5"/>
          </p:nvPr>
        </p:nvSpPr>
        <p:spPr/>
        <p:txBody>
          <a:bodyPr/>
          <a:lstStyle/>
          <a:p>
            <a:fld id="{1D63BF49-8AAF-499E-BF99-268D4E8021E9}" type="slidenum">
              <a:rPr lang="en-US" smtClean="0"/>
              <a:t>17</a:t>
            </a:fld>
            <a:endParaRPr lang="en-US"/>
          </a:p>
        </p:txBody>
      </p:sp>
    </p:spTree>
    <p:extLst>
      <p:ext uri="{BB962C8B-B14F-4D97-AF65-F5344CB8AC3E}">
        <p14:creationId xmlns:p14="http://schemas.microsoft.com/office/powerpoint/2010/main" val="21359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F98F-333B-B5EC-0EE5-263C95413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4CB81-49B8-AB7E-6F10-C68F1ACBA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D2A8A-AA84-31B4-08E8-CC9819DAA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DB2A2-661B-6689-3B18-E15A609ECFE1}"/>
              </a:ext>
            </a:extLst>
          </p:cNvPr>
          <p:cNvSpPr>
            <a:spLocks noGrp="1"/>
          </p:cNvSpPr>
          <p:nvPr>
            <p:ph type="sldNum" sz="quarter" idx="5"/>
          </p:nvPr>
        </p:nvSpPr>
        <p:spPr/>
        <p:txBody>
          <a:bodyPr/>
          <a:lstStyle/>
          <a:p>
            <a:fld id="{2A5F2EE2-17AE-45C1-ADC0-A1998FB3F942}" type="slidenum">
              <a:rPr lang="en-US" smtClean="0"/>
              <a:t>18</a:t>
            </a:fld>
            <a:endParaRPr lang="en-US"/>
          </a:p>
        </p:txBody>
      </p:sp>
    </p:spTree>
    <p:extLst>
      <p:ext uri="{BB962C8B-B14F-4D97-AF65-F5344CB8AC3E}">
        <p14:creationId xmlns:p14="http://schemas.microsoft.com/office/powerpoint/2010/main" val="58873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269B-E843-B561-F973-6F104FE36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E44D6-0C3B-04E2-30C1-424BFA01D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1F27C-68C2-CE5D-A609-78449AF65CB2}"/>
              </a:ext>
            </a:extLst>
          </p:cNvPr>
          <p:cNvSpPr>
            <a:spLocks noGrp="1"/>
          </p:cNvSpPr>
          <p:nvPr>
            <p:ph type="body" idx="1"/>
          </p:nvPr>
        </p:nvSpPr>
        <p:spPr/>
        <p:txBody>
          <a:bodyPr/>
          <a:lstStyle/>
          <a:p>
            <a:r>
              <a:rPr lang="en-US" sz="1200"/>
              <a:t>We’ve shown this slide before, so this is nothing new for most of you, but here are some of the key preparedness points that we’ve drawn out.</a:t>
            </a:r>
          </a:p>
          <a:p>
            <a:endParaRPr lang="en-US"/>
          </a:p>
        </p:txBody>
      </p:sp>
      <p:sp>
        <p:nvSpPr>
          <p:cNvPr id="4" name="Slide Number Placeholder 3">
            <a:extLst>
              <a:ext uri="{FF2B5EF4-FFF2-40B4-BE49-F238E27FC236}">
                <a16:creationId xmlns:a16="http://schemas.microsoft.com/office/drawing/2014/main" id="{5C7934CB-CFFE-C5C3-B592-973D89EF8C97}"/>
              </a:ext>
            </a:extLst>
          </p:cNvPr>
          <p:cNvSpPr>
            <a:spLocks noGrp="1"/>
          </p:cNvSpPr>
          <p:nvPr>
            <p:ph type="sldNum" sz="quarter" idx="5"/>
          </p:nvPr>
        </p:nvSpPr>
        <p:spPr/>
        <p:txBody>
          <a:bodyPr/>
          <a:lstStyle/>
          <a:p>
            <a:fld id="{2A5F2EE2-17AE-45C1-ADC0-A1998FB3F942}" type="slidenum">
              <a:rPr lang="en-US" smtClean="0"/>
              <a:t>19</a:t>
            </a:fld>
            <a:endParaRPr lang="en-US"/>
          </a:p>
        </p:txBody>
      </p:sp>
    </p:spTree>
    <p:extLst>
      <p:ext uri="{BB962C8B-B14F-4D97-AF65-F5344CB8AC3E}">
        <p14:creationId xmlns:p14="http://schemas.microsoft.com/office/powerpoint/2010/main" val="190167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3586-E9DD-31E2-CADE-7D5C8A8A0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F2069-C1BA-B05B-C0F3-8F0B251F4F6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3FF75D2-2F2C-6FEF-81E9-C74BD1126583}"/>
              </a:ext>
            </a:extLst>
          </p:cNvPr>
          <p:cNvSpPr>
            <a:spLocks noGrp="1"/>
          </p:cNvSpPr>
          <p:nvPr>
            <p:ph type="body" idx="1"/>
          </p:nvPr>
        </p:nvSpPr>
        <p:spPr/>
        <p:txBody>
          <a:bodyPr/>
          <a:lstStyle/>
          <a:p>
            <a:pPr marL="0" indent="0">
              <a:buFont typeface="Arial" panose="020B0604020202020204" pitchFamily="34" charset="0"/>
              <a:buNone/>
            </a:pPr>
            <a:endParaRPr lang="en-US">
              <a:ea typeface="Calibri"/>
              <a:cs typeface="Calibri"/>
            </a:endParaRPr>
          </a:p>
        </p:txBody>
      </p:sp>
      <p:sp>
        <p:nvSpPr>
          <p:cNvPr id="4" name="Slide Number Placeholder 3">
            <a:extLst>
              <a:ext uri="{FF2B5EF4-FFF2-40B4-BE49-F238E27FC236}">
                <a16:creationId xmlns:a16="http://schemas.microsoft.com/office/drawing/2014/main" id="{15876683-12F8-9BA7-6BA9-FE456BB779C6}"/>
              </a:ext>
            </a:extLst>
          </p:cNvPr>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26258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If asked about encrypted emails-not all encryption is created equal.</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59975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88250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3F742-F0AF-469E-88C6-AB0E1E78D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 cases in 2025 as of May 8, 2025 including 709 cases in the Texas outbreak. Cases have been reported by 31 jurisdictions but not North Carolina; no cases have been reported in North Carolina in 2025.</a:t>
            </a:r>
          </a:p>
          <a:p>
            <a:endParaRPr lang="en-US" dirty="0"/>
          </a:p>
          <a:p>
            <a:r>
              <a:rPr lang="en-US" dirty="0"/>
              <a:t>You can see in this graph that measles cases have surged in 2025. Cases seemed to have slowed a bit compared to the peak in March, but are still high compared to recent years. The most recent weeks are likely incomplete due to reporting lag.</a:t>
            </a:r>
          </a:p>
          <a:p>
            <a:r>
              <a:rPr lang="en-US" dirty="0"/>
              <a:t> </a:t>
            </a:r>
          </a:p>
        </p:txBody>
      </p:sp>
      <p:sp>
        <p:nvSpPr>
          <p:cNvPr id="4" name="Slide Number Placeholder 3"/>
          <p:cNvSpPr>
            <a:spLocks noGrp="1"/>
          </p:cNvSpPr>
          <p:nvPr>
            <p:ph type="sldNum" sz="quarter" idx="5"/>
          </p:nvPr>
        </p:nvSpPr>
        <p:spPr/>
        <p:txBody>
          <a:bodyPr/>
          <a:lstStyle/>
          <a:p>
            <a:fld id="{1D63BF49-8AAF-499E-BF99-268D4E8021E9}" type="slidenum">
              <a:rPr lang="en-US" smtClean="0"/>
              <a:t>7</a:t>
            </a:fld>
            <a:endParaRPr lang="en-US"/>
          </a:p>
        </p:txBody>
      </p:sp>
    </p:spTree>
    <p:extLst>
      <p:ext uri="{BB962C8B-B14F-4D97-AF65-F5344CB8AC3E}">
        <p14:creationId xmlns:p14="http://schemas.microsoft.com/office/powerpoint/2010/main" val="349888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have a nice updated measles web page on the website now that has guidance and resources, including a page for health care providers. This is the main measles page, and the link to the health care providers section can be seen on the top right.</a:t>
            </a:r>
          </a:p>
        </p:txBody>
      </p:sp>
      <p:sp>
        <p:nvSpPr>
          <p:cNvPr id="4" name="Slide Number Placeholder 3"/>
          <p:cNvSpPr>
            <a:spLocks noGrp="1"/>
          </p:cNvSpPr>
          <p:nvPr>
            <p:ph type="sldNum" sz="quarter" idx="5"/>
          </p:nvPr>
        </p:nvSpPr>
        <p:spPr/>
        <p:txBody>
          <a:bodyPr/>
          <a:lstStyle/>
          <a:p>
            <a:fld id="{1D63BF49-8AAF-499E-BF99-268D4E8021E9}" type="slidenum">
              <a:rPr lang="en-US" smtClean="0"/>
              <a:t>9</a:t>
            </a:fld>
            <a:endParaRPr lang="en-US"/>
          </a:p>
        </p:txBody>
      </p:sp>
    </p:spTree>
    <p:extLst>
      <p:ext uri="{BB962C8B-B14F-4D97-AF65-F5344CB8AC3E}">
        <p14:creationId xmlns:p14="http://schemas.microsoft.com/office/powerpoint/2010/main" val="257494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61B1-B526-1D6C-D9A5-E4E109346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85135-2A90-4525-7F94-63A3A3184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3A680-AF75-E416-7947-389B438FD0A7}"/>
              </a:ext>
            </a:extLst>
          </p:cNvPr>
          <p:cNvSpPr>
            <a:spLocks noGrp="1"/>
          </p:cNvSpPr>
          <p:nvPr>
            <p:ph type="body" idx="1"/>
          </p:nvPr>
        </p:nvSpPr>
        <p:spPr/>
        <p:txBody>
          <a:bodyPr/>
          <a:lstStyle/>
          <a:p>
            <a:r>
              <a:rPr lang="en-US" dirty="0"/>
              <a:t>On that page, you can find guidance on MMR vaccine, case reporting and infection control, and laboratory testing.</a:t>
            </a:r>
          </a:p>
          <a:p>
            <a:endParaRPr lang="en-US" dirty="0"/>
          </a:p>
          <a:p>
            <a:r>
              <a:rPr lang="en-US" dirty="0"/>
              <a:t>Guidance for schools on measles preparedness has been distributed to schools, and we are also working on a web page with guidance specifically for educational facilities, including child care, schools, and higher ed, so be on the lookout for those updates.</a:t>
            </a:r>
          </a:p>
        </p:txBody>
      </p:sp>
      <p:sp>
        <p:nvSpPr>
          <p:cNvPr id="4" name="Slide Number Placeholder 3">
            <a:extLst>
              <a:ext uri="{FF2B5EF4-FFF2-40B4-BE49-F238E27FC236}">
                <a16:creationId xmlns:a16="http://schemas.microsoft.com/office/drawing/2014/main" id="{5538CB05-D994-7D54-4FEE-699D7F612059}"/>
              </a:ext>
            </a:extLst>
          </p:cNvPr>
          <p:cNvSpPr>
            <a:spLocks noGrp="1"/>
          </p:cNvSpPr>
          <p:nvPr>
            <p:ph type="sldNum" sz="quarter" idx="5"/>
          </p:nvPr>
        </p:nvSpPr>
        <p:spPr/>
        <p:txBody>
          <a:bodyPr/>
          <a:lstStyle/>
          <a:p>
            <a:fld id="{1D63BF49-8AAF-499E-BF99-268D4E8021E9}" type="slidenum">
              <a:rPr lang="en-US" smtClean="0"/>
              <a:t>10</a:t>
            </a:fld>
            <a:endParaRPr lang="en-US"/>
          </a:p>
        </p:txBody>
      </p:sp>
    </p:spTree>
    <p:extLst>
      <p:ext uri="{BB962C8B-B14F-4D97-AF65-F5344CB8AC3E}">
        <p14:creationId xmlns:p14="http://schemas.microsoft.com/office/powerpoint/2010/main" val="53731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reminder that CDC has a measles public health preparedness checklist on their website. We encourage every local health department to review this checklist to help with measles preparedness activities and identify obvious gaps in resources or response capabilities.</a:t>
            </a:r>
          </a:p>
          <a:p>
            <a:endParaRPr lang="en-US" dirty="0"/>
          </a:p>
          <a:p>
            <a:r>
              <a:rPr lang="en-US" dirty="0"/>
              <a:t>This is a five-page document, with just the first part shown here.</a:t>
            </a:r>
          </a:p>
        </p:txBody>
      </p:sp>
      <p:sp>
        <p:nvSpPr>
          <p:cNvPr id="4" name="Slide Number Placeholder 3"/>
          <p:cNvSpPr>
            <a:spLocks noGrp="1"/>
          </p:cNvSpPr>
          <p:nvPr>
            <p:ph type="sldNum" sz="quarter" idx="5"/>
          </p:nvPr>
        </p:nvSpPr>
        <p:spPr/>
        <p:txBody>
          <a:bodyPr/>
          <a:lstStyle/>
          <a:p>
            <a:fld id="{1D63BF49-8AAF-499E-BF99-268D4E8021E9}" type="slidenum">
              <a:rPr lang="en-US" smtClean="0"/>
              <a:t>11</a:t>
            </a:fld>
            <a:endParaRPr lang="en-US"/>
          </a:p>
        </p:txBody>
      </p:sp>
    </p:spTree>
    <p:extLst>
      <p:ext uri="{BB962C8B-B14F-4D97-AF65-F5344CB8AC3E}">
        <p14:creationId xmlns:p14="http://schemas.microsoft.com/office/powerpoint/2010/main" val="393373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F2EE2-17AE-45C1-ADC0-A1998FB3F942}" type="slidenum">
              <a:rPr lang="en-US" smtClean="0"/>
              <a:t>12</a:t>
            </a:fld>
            <a:endParaRPr lang="en-US"/>
          </a:p>
        </p:txBody>
      </p:sp>
    </p:spTree>
    <p:extLst>
      <p:ext uri="{BB962C8B-B14F-4D97-AF65-F5344CB8AC3E}">
        <p14:creationId xmlns:p14="http://schemas.microsoft.com/office/powerpoint/2010/main" val="391265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received some questions for guidance on local health department capacity for evaluating and testing potential measles patients. We recognize that many LHDs will not have the capacity for medical evaluation and assessment of patients. We recommend that you work with hospitals and other medical facilities to plan for how to assess and test patients suspected to have measles who are not severely ill and do not require urgent medical care. </a:t>
            </a:r>
          </a:p>
          <a:p>
            <a:r>
              <a:rPr lang="en-US" dirty="0"/>
              <a:t>For patients who are at high-risk for measles, and do not need urgent medical care we do expect LHDs to be able to collect and send specimens for that patient to SLPH. The risk level of a patient can be decided in consultation with CDB, and includes an assessment of the patient’s clinical picture, vaccination history, and epidemiologic risk factors, particularly travel history.</a:t>
            </a:r>
          </a:p>
        </p:txBody>
      </p:sp>
      <p:sp>
        <p:nvSpPr>
          <p:cNvPr id="4" name="Slide Number Placeholder 3"/>
          <p:cNvSpPr>
            <a:spLocks noGrp="1"/>
          </p:cNvSpPr>
          <p:nvPr>
            <p:ph type="sldNum" sz="quarter" idx="5"/>
          </p:nvPr>
        </p:nvSpPr>
        <p:spPr/>
        <p:txBody>
          <a:bodyPr/>
          <a:lstStyle/>
          <a:p>
            <a:fld id="{1D63BF49-8AAF-499E-BF99-268D4E8021E9}" type="slidenum">
              <a:rPr lang="en-US" smtClean="0"/>
              <a:t>13</a:t>
            </a:fld>
            <a:endParaRPr lang="en-US"/>
          </a:p>
        </p:txBody>
      </p:sp>
    </p:spTree>
    <p:extLst>
      <p:ext uri="{BB962C8B-B14F-4D97-AF65-F5344CB8AC3E}">
        <p14:creationId xmlns:p14="http://schemas.microsoft.com/office/powerpoint/2010/main" val="376855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latin typeface="Aptos" panose="020B0004020202020204" pitchFamily="34" charset="0"/>
              </a:rPr>
              <a:t>Here is another reminder, this time about lab testing. PCR is the preferred test for suspected measles patients and a specimen for PCR testing should ideally be collected as soon as possible, within 3 days if possible. Testing for IgM antibody is also a valid test, but interpretation can be difficult in certain circumstances, so PCR should be prioritized.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latin typeface="Aptos" panose="020B0004020202020204" pitchFamily="34" charset="0"/>
              </a:rPr>
              <a:t>The North Carolina state laboratory can perform on-site PCR testing for measles and accepts nasopharyngeal swabs in viral transport media. Other types of specimens and collection in other types of media will require the specimen to be sent out to a VPD reference center lab.</a:t>
            </a:r>
            <a:endParaRPr lang="en-US" dirty="0"/>
          </a:p>
          <a:p>
            <a:endParaRPr lang="en-US" dirty="0"/>
          </a:p>
        </p:txBody>
      </p:sp>
      <p:sp>
        <p:nvSpPr>
          <p:cNvPr id="4" name="Slide Number Placeholder 3"/>
          <p:cNvSpPr>
            <a:spLocks noGrp="1"/>
          </p:cNvSpPr>
          <p:nvPr>
            <p:ph type="sldNum" sz="quarter" idx="5"/>
          </p:nvPr>
        </p:nvSpPr>
        <p:spPr/>
        <p:txBody>
          <a:bodyPr/>
          <a:lstStyle/>
          <a:p>
            <a:fld id="{1D63BF49-8AAF-499E-BF99-268D4E8021E9}" type="slidenum">
              <a:rPr lang="en-US" smtClean="0"/>
              <a:t>14</a:t>
            </a:fld>
            <a:endParaRPr lang="en-US"/>
          </a:p>
        </p:txBody>
      </p:sp>
    </p:spTree>
    <p:extLst>
      <p:ext uri="{BB962C8B-B14F-4D97-AF65-F5344CB8AC3E}">
        <p14:creationId xmlns:p14="http://schemas.microsoft.com/office/powerpoint/2010/main" val="200939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now have a one-page guidance document for measles testing at SLPH on our website. </a:t>
            </a:r>
          </a:p>
        </p:txBody>
      </p:sp>
      <p:sp>
        <p:nvSpPr>
          <p:cNvPr id="4" name="Slide Number Placeholder 3"/>
          <p:cNvSpPr>
            <a:spLocks noGrp="1"/>
          </p:cNvSpPr>
          <p:nvPr>
            <p:ph type="sldNum" sz="quarter" idx="5"/>
          </p:nvPr>
        </p:nvSpPr>
        <p:spPr/>
        <p:txBody>
          <a:bodyPr/>
          <a:lstStyle/>
          <a:p>
            <a:fld id="{1D63BF49-8AAF-499E-BF99-268D4E8021E9}" type="slidenum">
              <a:rPr lang="en-US" smtClean="0"/>
              <a:t>16</a:t>
            </a:fld>
            <a:endParaRPr lang="en-US"/>
          </a:p>
        </p:txBody>
      </p:sp>
    </p:spTree>
    <p:extLst>
      <p:ext uri="{BB962C8B-B14F-4D97-AF65-F5344CB8AC3E}">
        <p14:creationId xmlns:p14="http://schemas.microsoft.com/office/powerpoint/2010/main" val="10413266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oleObject" Target="../embeddings/oleObject4.bin"/><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slideMaster" Target="../slideMasters/slideMaster6.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17.jpe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16.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1.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r>
              <a:rPr lang="en-US" sz="1400">
                <a:cs typeface="Calibri" panose="020F0502020204030204" pitchFamily="34" charset="0"/>
              </a:rPr>
              <a:t>Click to edit Master subtitle style</a:t>
            </a: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99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CC4-76E3-48BB-9C47-324CA18E08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4823E-04BA-4E53-9EE0-ED010844C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B99F7-59DD-4BBC-A6FE-0E0774454F77}"/>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D2F22CB8-0892-4B83-98B0-D4291DC7F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F71B5-B7D1-42F9-902B-C10B68C5D1B6}"/>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94195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2FC-6577-4479-927B-CAD5C048F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C6859-6B2C-492D-A939-BBEA3C475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DC3E-F00C-46F3-9317-205172A26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4CD1C-B6B4-467E-B5D4-16433ADF29F8}"/>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6" name="Footer Placeholder 5">
            <a:extLst>
              <a:ext uri="{FF2B5EF4-FFF2-40B4-BE49-F238E27FC236}">
                <a16:creationId xmlns:a16="http://schemas.microsoft.com/office/drawing/2014/main" id="{C2FF71DF-85FB-4704-B33D-5727B350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2529-F28F-44FD-ADF3-F4ED37067A4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74117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27D3-E17C-4F79-BEC1-917E9FD5D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7E757-20C0-4D26-8F9B-CE6A95888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31B91-86AA-44D8-A11A-36DD7D185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35366-7270-486F-85CA-2C08E9C5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ADAB8-C2C3-45DB-86EE-88D042266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AEB45-5EE3-42A4-95AF-3542650D2373}"/>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8" name="Footer Placeholder 7">
            <a:extLst>
              <a:ext uri="{FF2B5EF4-FFF2-40B4-BE49-F238E27FC236}">
                <a16:creationId xmlns:a16="http://schemas.microsoft.com/office/drawing/2014/main" id="{F7DA0912-E800-4C6E-8658-951A6FFF6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10A5A-42A3-4C69-B7B2-DE08CBB733B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54414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3DA2-59D2-4BD6-8E76-FBA32AF9F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20047-E938-4BA2-B081-61E29D256CBB}"/>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4" name="Footer Placeholder 3">
            <a:extLst>
              <a:ext uri="{FF2B5EF4-FFF2-40B4-BE49-F238E27FC236}">
                <a16:creationId xmlns:a16="http://schemas.microsoft.com/office/drawing/2014/main" id="{0A5FB300-DB6E-4499-B934-DEBC12DC7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E354F-9AE7-40EE-B503-13E6CD688AEE}"/>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5169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9A6F2-C3FB-4F78-9DE3-A3CF9E030AD8}"/>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3" name="Footer Placeholder 2">
            <a:extLst>
              <a:ext uri="{FF2B5EF4-FFF2-40B4-BE49-F238E27FC236}">
                <a16:creationId xmlns:a16="http://schemas.microsoft.com/office/drawing/2014/main" id="{60947603-5A2E-4DBF-97AD-7BE9E3EB0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1AC4E9-5930-4945-B681-CF2070F9AA5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3340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D0D0-DF13-4BA6-B1D4-7BC5619DB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5C683-8087-40C2-B993-1AA777654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FEE1F-CE40-48AE-ACBC-1BD01DBE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7C527-A86F-4163-A0E6-058A38E65140}"/>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6" name="Footer Placeholder 5">
            <a:extLst>
              <a:ext uri="{FF2B5EF4-FFF2-40B4-BE49-F238E27FC236}">
                <a16:creationId xmlns:a16="http://schemas.microsoft.com/office/drawing/2014/main" id="{19A075B5-02C3-4259-8009-074FA673D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5E718-999F-4319-A051-64E90FDA5D3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78157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6547-ECD5-43C5-B99D-4CDC009F0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86714-1B65-4745-83E5-E49B69CD1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FDA77-7ADD-49FB-B72F-29265923E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EBA3-FCBC-4827-B52E-D66A32AC9B1C}"/>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6" name="Footer Placeholder 5">
            <a:extLst>
              <a:ext uri="{FF2B5EF4-FFF2-40B4-BE49-F238E27FC236}">
                <a16:creationId xmlns:a16="http://schemas.microsoft.com/office/drawing/2014/main" id="{85607AD5-8978-4C7C-B976-2EE98E5F3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54F1-97CF-4566-B882-47A704E4CAA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85767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10C7-C65E-4211-BD1B-9010001DC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D1BFC-AF01-4CA9-8445-7EA1D1BF6C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59F4-0D97-4192-92F8-6386CD29472B}"/>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F8C4368F-F609-4103-B3C0-BFF1A0B6F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7202-DBB9-4F7D-83FD-8AE4F227CC8F}"/>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704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281A3-1D4A-4F4D-997E-627A3EC78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24D80-F6CD-44B4-BBCA-CC21E7F2E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C6D99-A60F-4BED-9278-89D0972221F4}"/>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F09EEAF2-D094-4F26-8E13-842DC7AC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69F3-E503-4377-957C-AC49C84C2499}"/>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9919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3" y="4599710"/>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1"/>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1"/>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Tree>
    <p:extLst>
      <p:ext uri="{BB962C8B-B14F-4D97-AF65-F5344CB8AC3E}">
        <p14:creationId xmlns:p14="http://schemas.microsoft.com/office/powerpoint/2010/main" val="339762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89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0556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entury Gothic" panose="020B0502020202020204" pitchFamily="34" charset="0"/>
              </a:rPr>
              <a:pPr marL="19050"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6"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90687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DD592-2645-4288-B9DD-73ED24F35650}"/>
              </a:ext>
            </a:extLst>
          </p:cNvPr>
          <p:cNvSpPr/>
          <p:nvPr userDrawn="1"/>
        </p:nvSpPr>
        <p:spPr>
          <a:xfrm>
            <a:off x="-1" y="1"/>
            <a:ext cx="12192000" cy="1580607"/>
          </a:xfrm>
          <a:prstGeom prst="rect">
            <a:avLst/>
          </a:prstGeom>
          <a:gradFill>
            <a:gsLst>
              <a:gs pos="0">
                <a:srgbClr val="004374"/>
              </a:gs>
              <a:gs pos="100000">
                <a:srgbClr val="397AA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47590" y="643170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chemeClr val="tx1"/>
                </a:solidFill>
                <a:latin typeface="Calibri" panose="020F0502020204030204" pitchFamily="34" charset="0"/>
                <a:cs typeface="Calibri" panose="020F0502020204030204" pitchFamily="34" charset="0"/>
              </a:rPr>
              <a:pPr marL="19050" algn="ctr"/>
              <a:t>‹#›</a:t>
            </a:fld>
            <a:endParaRPr lang="en-US" sz="999">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B855B3F-6358-341A-F3B6-DAFE263E384E}"/>
              </a:ext>
            </a:extLst>
          </p:cNvPr>
          <p:cNvSpPr/>
          <p:nvPr userDrawn="1"/>
        </p:nvSpPr>
        <p:spPr>
          <a:xfrm>
            <a:off x="0" y="-57510"/>
            <a:ext cx="12192000" cy="1445439"/>
          </a:xfrm>
          <a:prstGeom prst="rect">
            <a:avLst/>
          </a:prstGeom>
          <a:solidFill>
            <a:srgbClr val="27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2" name="Title 1"/>
          <p:cNvSpPr>
            <a:spLocks noGrp="1"/>
          </p:cNvSpPr>
          <p:nvPr>
            <p:ph type="title"/>
          </p:nvPr>
        </p:nvSpPr>
        <p:spPr>
          <a:xfrm>
            <a:off x="349184" y="494022"/>
            <a:ext cx="11493631" cy="592562"/>
          </a:xfrm>
        </p:spPr>
        <p:txBody>
          <a:bodyPr anchor="ctr">
            <a:noAutofit/>
          </a:bodyPr>
          <a:lstStyle>
            <a:lvl1pPr algn="ctr">
              <a:defRPr sz="4000"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86941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1" algn="r"/>
            <a:fld id="{81D60167-4931-47E6-BA6A-407CBD079E47}" type="slidenum">
              <a:rPr lang="en-US" sz="999" smtClean="0">
                <a:solidFill>
                  <a:srgbClr val="808080"/>
                </a:solidFill>
                <a:latin typeface="Calibri" panose="020F0502020204030204" pitchFamily="34" charset="0"/>
              </a:rPr>
              <a:pPr marL="19051" algn="r"/>
              <a:t>‹#›</a:t>
            </a:fld>
            <a:endParaRPr lang="en-US" sz="999">
              <a:solidFill>
                <a:srgbClr val="808080"/>
              </a:solidFill>
              <a:latin typeface="Calibri" panose="020F0502020204030204" pitchFamily="34" charset="0"/>
            </a:endParaRPr>
          </a:p>
        </p:txBody>
      </p:sp>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6"/>
            <a:ext cx="10515600" cy="1325563"/>
          </a:xfrm>
          <a:prstGeom prst="rect">
            <a:avLst/>
          </a:prstGeom>
        </p:spPr>
        <p:txBody>
          <a:bodyPr/>
          <a:lstStyle>
            <a:lvl1pPr>
              <a:defRPr b="1">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1724233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atin typeface="Calibri" panose="020F0502020204030204" pitchFamily="34" charset="0"/>
                <a:cs typeface="Calibri" panose="020F0502020204030204" pitchFamily="34" charset="0"/>
              </a:defRPr>
            </a:lvl4pPr>
            <a:lvl5pPr>
              <a:lnSpc>
                <a:spcPct val="100000"/>
              </a:lnSpc>
              <a:spcBef>
                <a:spcPts val="0"/>
              </a:spcBef>
              <a:defRPr sz="105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91320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3052"/>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EYInterstate" panose="02000503020000020004" pitchFamily="2" charset="0"/>
              </a:rPr>
              <a:pPr marL="19050"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2465803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4147470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21548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994416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183255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7395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6137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sz="3600" b="1">
                <a:solidFill>
                  <a:schemeClr val="tx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2760159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88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4"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2"/>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5" y="4664730"/>
            <a:ext cx="3330783" cy="1268870"/>
          </a:xfrm>
          <a:prstGeom prst="rect">
            <a:avLst/>
          </a:prstGeom>
        </p:spPr>
      </p:pic>
    </p:spTree>
    <p:extLst>
      <p:ext uri="{BB962C8B-B14F-4D97-AF65-F5344CB8AC3E}">
        <p14:creationId xmlns:p14="http://schemas.microsoft.com/office/powerpoint/2010/main" val="3668427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6"/>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2483522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68230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4"/>
            <a:ext cx="11350753"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622282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Calibri" panose="020F0502020204030204" pitchFamily="34" charset="0"/>
                <a:cs typeface="Calibri" panose="020F0502020204030204" pitchFamily="34" charset="0"/>
              </a:defRPr>
            </a:lvl1pPr>
            <a:lvl2pPr>
              <a:lnSpc>
                <a:spcPct val="100000"/>
              </a:lnSpc>
              <a:spcBef>
                <a:spcPts val="0"/>
              </a:spcBef>
              <a:defRPr sz="1600">
                <a:latin typeface="Calibri" panose="020F0502020204030204" pitchFamily="34" charset="0"/>
                <a:cs typeface="Calibri" panose="020F0502020204030204" pitchFamily="34" charset="0"/>
              </a:defRPr>
            </a:lvl2pPr>
            <a:lvl3pPr>
              <a:lnSpc>
                <a:spcPct val="100000"/>
              </a:lnSpc>
              <a:spcBef>
                <a:spcPts val="0"/>
              </a:spcBef>
              <a:defRPr sz="1400">
                <a:latin typeface="Calibri" panose="020F0502020204030204" pitchFamily="34" charset="0"/>
                <a:cs typeface="Calibri" panose="020F0502020204030204" pitchFamily="34" charset="0"/>
              </a:defRPr>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4"/>
            <a:ext cx="11350752" cy="592562"/>
          </a:xfrm>
        </p:spPr>
        <p:txBody>
          <a:bodyPr lIns="0" rIns="0" anchor="ctr"/>
          <a:lstStyle>
            <a:lvl1pPr>
              <a:defRPr sz="2000" b="1" cap="all" spc="130" baseline="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145560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26479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5" y="121332"/>
            <a:ext cx="11493631" cy="592562"/>
          </a:xfrm>
        </p:spPr>
        <p:txBody>
          <a:bodyPr anchor="ctr"/>
          <a:lstStyle>
            <a:lvl1pPr>
              <a:defRPr sz="2400">
                <a:solidFill>
                  <a:srgbClr val="014373"/>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81"/>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r"/>
            <a:fld id="{81D60167-4931-47E6-BA6A-407CBD079E47}" type="slidenum">
              <a:rPr lang="en-US" sz="999" smtClean="0">
                <a:solidFill>
                  <a:srgbClr val="808080"/>
                </a:solidFill>
                <a:latin typeface="Calibri" panose="020F0502020204030204" pitchFamily="34" charset="0"/>
              </a:rPr>
              <a:pPr marL="19050" algn="r"/>
              <a:t>‹#›</a:t>
            </a:fld>
            <a:endParaRPr lang="en-US" sz="999">
              <a:solidFill>
                <a:srgbClr val="808080"/>
              </a:solidFill>
              <a:latin typeface="Calibri" panose="020F050202020403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6"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4"/>
            <a:ext cx="1131146" cy="518014"/>
          </a:xfrm>
          <a:prstGeom prst="rect">
            <a:avLst/>
          </a:prstGeom>
        </p:spPr>
      </p:pic>
    </p:spTree>
    <p:extLst>
      <p:ext uri="{BB962C8B-B14F-4D97-AF65-F5344CB8AC3E}">
        <p14:creationId xmlns:p14="http://schemas.microsoft.com/office/powerpoint/2010/main" val="13332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3" y="1536659"/>
            <a:ext cx="7699023"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3" y="4757633"/>
            <a:ext cx="7699023"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3" y="5706385"/>
            <a:ext cx="7699023"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80415" y="4822613"/>
            <a:ext cx="2535403" cy="1842348"/>
          </a:xfrm>
          <a:prstGeom prst="rect">
            <a:avLst/>
          </a:prstGeom>
        </p:spPr>
      </p:pic>
    </p:spTree>
    <p:extLst>
      <p:ext uri="{BB962C8B-B14F-4D97-AF65-F5344CB8AC3E}">
        <p14:creationId xmlns:p14="http://schemas.microsoft.com/office/powerpoint/2010/main" val="185400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3" y="2040473"/>
            <a:ext cx="7700783" cy="2020824"/>
          </a:xfrm>
          <a:prstGeom prst="rect">
            <a:avLst/>
          </a:prstGeom>
        </p:spPr>
        <p:txBody>
          <a:bodyPr anchor="ctr">
            <a:noAutofit/>
          </a:bodyPr>
          <a:lstStyle>
            <a:lvl1pPr marL="0" indent="0">
              <a:buNone/>
              <a:defRPr lang="en-US" sz="3200" b="1" baseline="0" smtClean="0">
                <a:latin typeface="Calibri" panose="020F0502020204030204" pitchFamily="34" charset="0"/>
                <a:ea typeface="Calibri" panose="020F0502020204030204" pitchFamily="34" charset="0"/>
                <a:cs typeface="Calibri" panose="020F050202020403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9" lvl="0" indent="-171459"/>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647"/>
            <a:ext cx="419008" cy="153760"/>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50" algn="ctr"/>
            <a:fld id="{81D60167-4931-47E6-BA6A-407CBD079E47}" type="slidenum">
              <a:rPr lang="en-US" sz="999" smtClean="0">
                <a:solidFill>
                  <a:srgbClr val="808080"/>
                </a:solidFill>
                <a:latin typeface="Calibri" panose="020F0502020204030204" pitchFamily="34" charset="0"/>
              </a:rPr>
              <a:pPr marL="19050" algn="ct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301333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Calibri" panose="020F0502020204030204" pitchFamily="34" charset="0"/>
              </a:defRPr>
            </a:lvl1pPr>
          </a:lstStyle>
          <a:p>
            <a:fld id="{6E0000FD-8915-45C0-80D6-1B15A6752E2A}" type="datetimeFigureOut">
              <a:rPr lang="en-US" smtClean="0"/>
              <a:pPr/>
              <a:t>5/13/2025</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994618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lvl1pPr>
              <a:defRPr>
                <a:latin typeface="Calibri" panose="020F0502020204030204" pitchFamily="34" charset="0"/>
                <a:cs typeface="Calibri" panose="020F0502020204030204" pitchFamily="34" charset="0"/>
              </a:defRPr>
            </a:lvl1pPr>
          </a:lstStyle>
          <a:p>
            <a:r>
              <a:rPr lang="en-GB" noProof="0"/>
              <a:t>Headline in </a:t>
            </a:r>
            <a:r>
              <a:rPr lang="en-GB" noProof="0" err="1"/>
              <a:t>CorpoS</a:t>
            </a:r>
            <a:r>
              <a:rPr lang="en-GB" noProof="0"/>
              <a:t>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lvl1pPr>
              <a:defRPr>
                <a:latin typeface="Calibri" panose="020F0502020204030204" pitchFamily="34" charset="0"/>
              </a:defRPr>
            </a:lvl1p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1632184773"/>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9"/>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lvl1pPr>
              <a:defRPr>
                <a:latin typeface="Calibri" panose="020F0502020204030204" pitchFamily="34" charset="0"/>
              </a:defRPr>
            </a:lvl1pPr>
          </a:lstStyle>
          <a:p>
            <a:fld id="{3F01B6A0-4817-4F57-9A7E-C3189579F4FA}" type="datetimeFigureOut">
              <a:rPr lang="en-US" smtClean="0"/>
              <a:pPr/>
              <a:t>5/13/2025</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3182939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8"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8"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1"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Calibri" panose="020F0502020204030204" pitchFamily="34" charset="0"/>
              <a:ea typeface="+mj-ea"/>
              <a:cs typeface="Calibri" panose="020F050202020403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50"/>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latin typeface="Calibri" panose="020F0502020204030204" pitchFamily="34" charset="0"/>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70" y="77801"/>
            <a:ext cx="937757"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latin typeface="Calibri" panose="020F0502020204030204" pitchFamily="34" charset="0"/>
                <a:cs typeface="Calibri" panose="020F050202020403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1"/>
            <a:ext cx="1001108"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latin typeface="Calibri" panose="020F0502020204030204" pitchFamily="34" charset="0"/>
                <a:cs typeface="Calibri" panose="020F0502020204030204" pitchFamily="34" charset="0"/>
              </a:rPr>
              <a:t>Subtitle</a:t>
            </a:r>
            <a:r>
              <a:rPr lang="en-US" sz="1399">
                <a:solidFill>
                  <a:srgbClr val="000000"/>
                </a:solidFill>
                <a:latin typeface="Calibri" panose="020F0502020204030204" pitchFamily="34" charset="0"/>
                <a:cs typeface="Calibri" panose="020F050202020403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2" y="6583579"/>
            <a:ext cx="828753"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latin typeface="Calibri" panose="020F0502020204030204" pitchFamily="34" charset="0"/>
                <a:cs typeface="Calibri" panose="020F0502020204030204" pitchFamily="34" charset="0"/>
              </a:rPr>
              <a:t>Source: xxx; </a:t>
            </a:r>
            <a:r>
              <a:rPr lang="en-US" sz="800" err="1">
                <a:solidFill>
                  <a:srgbClr val="2E2E38"/>
                </a:solidFill>
                <a:latin typeface="Calibri" panose="020F0502020204030204" pitchFamily="34" charset="0"/>
                <a:cs typeface="Calibri" panose="020F0502020204030204" pitchFamily="34" charset="0"/>
              </a:rPr>
              <a:t>yyy</a:t>
            </a:r>
            <a:r>
              <a:rPr lang="en-US" sz="800">
                <a:solidFill>
                  <a:srgbClr val="2E2E38"/>
                </a:solidFill>
                <a:latin typeface="Calibri" panose="020F0502020204030204" pitchFamily="34" charset="0"/>
                <a:cs typeface="Calibri" panose="020F0502020204030204" pitchFamily="34" charset="0"/>
              </a:rPr>
              <a:t>; zzz</a:t>
            </a: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2875" y="964571"/>
            <a:ext cx="1821011"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89"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Calibri" panose="020F0502020204030204" pitchFamily="34" charset="0"/>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8"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latin typeface="Calibri" panose="020F0502020204030204" pitchFamily="34" charset="0"/>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8"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latin typeface="Calibri" panose="020F0502020204030204" pitchFamily="34" charset="0"/>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600" y="6146754"/>
            <a:ext cx="9980613" cy="404226"/>
          </a:xfrm>
          <a:prstGeom prst="rect">
            <a:avLst/>
          </a:prstGeom>
          <a:noFill/>
        </p:spPr>
        <p:txBody>
          <a:bodyPr vert="horz" wrap="none" lIns="0" tIns="0" rIns="0" bIns="0" rtlCol="0" anchor="b" anchorCtr="0">
            <a:noAutofit/>
          </a:bodyPr>
          <a:lstStyle/>
          <a:p>
            <a:pPr marL="95207" indent="-95207">
              <a:spcBef>
                <a:spcPct val="0"/>
              </a:spcBef>
              <a:spcAft>
                <a:spcPct val="0"/>
              </a:spcAft>
              <a:buSzPct val="100000"/>
              <a:buFont typeface="Arial" pitchFamily="34" charset="0"/>
              <a:buAutoNum type="arabicPeriod"/>
            </a:pPr>
            <a:r>
              <a:rPr lang="en-US" sz="800">
                <a:solidFill>
                  <a:srgbClr val="2E2E38"/>
                </a:solidFill>
                <a:latin typeface="Calibri" panose="020F0502020204030204" pitchFamily="34" charset="0"/>
                <a:cs typeface="Calibri" panose="020F050202020403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7"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Calibri" panose="020F050202020403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5"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5" y="3636290"/>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5"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5" y="4616782"/>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Calibri" panose="020F050202020403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Calibri" panose="020F050202020403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6"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6"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Calibri" panose="020F050202020403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Calibri" panose="020F050202020403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2" y="1327279"/>
            <a:ext cx="3532843" cy="257241"/>
            <a:chOff x="2832361" y="2088069"/>
            <a:chExt cx="3534683" cy="257241"/>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8069"/>
              <a:ext cx="3534683" cy="25724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latin typeface="Calibri" panose="020F0502020204030204" pitchFamily="34" charset="0"/>
                </a:rPr>
                <a:t>Title </a:t>
              </a:r>
              <a:r>
                <a:rPr lang="en-US" sz="1199">
                  <a:solidFill>
                    <a:srgbClr val="1A9AFA"/>
                  </a:solidFill>
                  <a:latin typeface="Calibri" panose="020F0502020204030204" pitchFamily="34" charset="0"/>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4"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libri" panose="020F0502020204030204" pitchFamily="34" charset="0"/>
              </a:endParaRPr>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532"/>
            <a:endParaRPr lang="en-US" sz="1398">
              <a:solidFill>
                <a:srgbClr val="FFFFFF"/>
              </a:solidFill>
              <a:latin typeface="Calibri" panose="020F050202020403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2"/>
            <a:ext cx="3384908" cy="4470141"/>
          </a:xfrm>
          <a:prstGeom prst="rect">
            <a:avLst/>
          </a:prstGeom>
          <a:noFill/>
          <a:ln w="9525">
            <a:noFill/>
            <a:miter lim="800000"/>
            <a:headEnd/>
            <a:tailEnd/>
          </a:ln>
          <a:effectLst/>
        </p:spPr>
        <p:txBody>
          <a:bodyPr lIns="0" tIns="0" rIns="0" bIns="0"/>
          <a:lstStyle/>
          <a:p>
            <a:pPr marL="125944" indent="-125944">
              <a:spcBef>
                <a:spcPct val="20000"/>
              </a:spcBef>
              <a:buClr>
                <a:srgbClr val="1A9AFA"/>
              </a:buClr>
              <a:buSzPct val="75000"/>
              <a:buFont typeface="Wingdings 3" panose="05040102010807070707" pitchFamily="18" charset="2"/>
              <a:buChar char=""/>
            </a:pPr>
            <a:r>
              <a:rPr lang="en-US" altLang="de-DE" sz="1199">
                <a:solidFill>
                  <a:srgbClr val="2E2E38"/>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0072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fld id="{802899BD-F1BB-4B89-B671-B6AF9C36707C}" type="datetimeFigureOut">
              <a:rPr lang="en-US" smtClean="0"/>
              <a:pPr/>
              <a:t>5/13/2025</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3195417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2" y="1404678"/>
            <a:ext cx="7783685" cy="369332"/>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01515" y="527231"/>
            <a:ext cx="2535403" cy="2401707"/>
          </a:xfrm>
          <a:prstGeom prst="rect">
            <a:avLst/>
          </a:prstGeom>
        </p:spPr>
      </p:pic>
    </p:spTree>
    <p:extLst>
      <p:ext uri="{BB962C8B-B14F-4D97-AF65-F5344CB8AC3E}">
        <p14:creationId xmlns:p14="http://schemas.microsoft.com/office/powerpoint/2010/main" val="3731613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2005865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0"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pic>
        <p:nvPicPr>
          <p:cNvPr id="14" name="Picture 13">
            <a:extLst>
              <a:ext uri="{FF2B5EF4-FFF2-40B4-BE49-F238E27FC236}">
                <a16:creationId xmlns:a16="http://schemas.microsoft.com/office/drawing/2014/main" id="{7C9F9FBB-A07E-2EBF-2B0B-CBF54BC4CD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
        <p:nvSpPr>
          <p:cNvPr id="15" name="Text Placeholder 13"/>
          <p:cNvSpPr>
            <a:spLocks noGrp="1"/>
          </p:cNvSpPr>
          <p:nvPr userDrawn="1">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369332"/>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spTree>
    <p:extLst>
      <p:ext uri="{BB962C8B-B14F-4D97-AF65-F5344CB8AC3E}">
        <p14:creationId xmlns:p14="http://schemas.microsoft.com/office/powerpoint/2010/main" val="492923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F918343E-705A-9DD6-CA18-D461CA5D28D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12621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40"/>
            <a:ext cx="11418072"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May 13, 2025</a:t>
            </a:r>
          </a:p>
        </p:txBody>
      </p:sp>
    </p:spTree>
    <p:extLst>
      <p:ext uri="{BB962C8B-B14F-4D97-AF65-F5344CB8AC3E}">
        <p14:creationId xmlns:p14="http://schemas.microsoft.com/office/powerpoint/2010/main" val="87863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5C34C55E-F852-2B58-3749-C118EA75E7C5}"/>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16440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
        <p:nvSpPr>
          <p:cNvPr id="7" name="Text Placeholder 8">
            <a:extLst>
              <a:ext uri="{FF2B5EF4-FFF2-40B4-BE49-F238E27FC236}">
                <a16:creationId xmlns:a16="http://schemas.microsoft.com/office/drawing/2014/main" id="{5469F25A-5693-B2DB-1318-5B22178C3B27}"/>
              </a:ext>
            </a:extLst>
          </p:cNvPr>
          <p:cNvSpPr txBox="1">
            <a:spLocks/>
          </p:cNvSpPr>
          <p:nvPr userDrawn="1"/>
        </p:nvSpPr>
        <p:spPr>
          <a:xfrm>
            <a:off x="6337630" y="6583256"/>
            <a:ext cx="4432803"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1970840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
        <p:nvSpPr>
          <p:cNvPr id="5" name="Text Placeholder 8">
            <a:extLst>
              <a:ext uri="{FF2B5EF4-FFF2-40B4-BE49-F238E27FC236}">
                <a16:creationId xmlns:a16="http://schemas.microsoft.com/office/drawing/2014/main" id="{23907A57-D8CA-A514-7EAE-9C8B13E1F502}"/>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419922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DC0FB71-458F-1E45-B189-C25C90157521}"/>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8">
            <a:extLst>
              <a:ext uri="{FF2B5EF4-FFF2-40B4-BE49-F238E27FC236}">
                <a16:creationId xmlns:a16="http://schemas.microsoft.com/office/drawing/2014/main" id="{CE2C7608-5C80-4A70-A054-24979EC90757}"/>
              </a:ext>
            </a:extLst>
          </p:cNvPr>
          <p:cNvSpPr txBox="1">
            <a:spLocks/>
          </p:cNvSpPr>
          <p:nvPr userDrawn="1"/>
        </p:nvSpPr>
        <p:spPr>
          <a:xfrm>
            <a:off x="5151359" y="6583256"/>
            <a:ext cx="579146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344238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7" y="0"/>
            <a:ext cx="1631093" cy="6858000"/>
          </a:xfrm>
          <a:prstGeom prst="rect">
            <a:avLst/>
          </a:prstGeom>
        </p:spPr>
      </p:pic>
      <p:sp>
        <p:nvSpPr>
          <p:cNvPr id="2" name="Text Placeholder 8">
            <a:extLst>
              <a:ext uri="{FF2B5EF4-FFF2-40B4-BE49-F238E27FC236}">
                <a16:creationId xmlns:a16="http://schemas.microsoft.com/office/drawing/2014/main" id="{B824DEC4-EC97-BFD6-73A4-669F9925574D}"/>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203150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3D52E7C-C5D2-1E94-11F9-A2BF674F5939}"/>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977960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70"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8"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ADB207A6-10A0-500E-D5A2-536FE360634B}"/>
              </a:ext>
            </a:extLst>
          </p:cNvPr>
          <p:cNvSpPr>
            <a:spLocks noGrp="1"/>
          </p:cNvSpPr>
          <p:nvPr>
            <p:ph type="body" sz="quarter" idx="17"/>
          </p:nvPr>
        </p:nvSpPr>
        <p:spPr>
          <a:xfrm>
            <a:off x="424483" y="294640"/>
            <a:ext cx="6664325" cy="660400"/>
          </a:xfrm>
        </p:spPr>
        <p:txBody>
          <a:bodyPr/>
          <a:lstStyle>
            <a:lvl1pPr marL="0" indent="0">
              <a:buNone/>
              <a:defRPr sz="3200">
                <a:solidFill>
                  <a:srgbClr val="5C93D5"/>
                </a:solidFill>
              </a:defRPr>
            </a:lvl1pPr>
          </a:lstStyle>
          <a:p>
            <a:pPr lvl="0"/>
            <a:r>
              <a:rPr lang="en-US"/>
              <a:t>Click to edit Master </a:t>
            </a:r>
          </a:p>
        </p:txBody>
      </p:sp>
      <p:sp>
        <p:nvSpPr>
          <p:cNvPr id="7" name="Text Placeholder 8">
            <a:extLst>
              <a:ext uri="{FF2B5EF4-FFF2-40B4-BE49-F238E27FC236}">
                <a16:creationId xmlns:a16="http://schemas.microsoft.com/office/drawing/2014/main" id="{7EA403F3-6261-C220-8321-B4DAC63CA19C}"/>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95891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B9F3500-AD15-CED5-AEBA-E9C113C19E7E}"/>
              </a:ext>
            </a:extLst>
          </p:cNvPr>
          <p:cNvSpPr txBox="1">
            <a:spLocks/>
          </p:cNvSpPr>
          <p:nvPr userDrawn="1"/>
        </p:nvSpPr>
        <p:spPr>
          <a:xfrm>
            <a:off x="1770491"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41494943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998917FB-4B06-A487-F05A-C1D4AB036720}"/>
              </a:ext>
            </a:extLst>
          </p:cNvPr>
          <p:cNvSpPr txBox="1">
            <a:spLocks/>
          </p:cNvSpPr>
          <p:nvPr userDrawn="1"/>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972629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46A56-1AA3-AD8C-12C4-3C2B814CF4AE}"/>
              </a:ext>
            </a:extLst>
          </p:cNvPr>
          <p:cNvSpPr/>
          <p:nvPr userDrawn="1"/>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221B6615-298E-E4C6-D8B5-89EF992C74EA}"/>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300357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3"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770491"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May 13, 2025</a:t>
            </a:r>
          </a:p>
        </p:txBody>
      </p:sp>
    </p:spTree>
    <p:extLst>
      <p:ext uri="{BB962C8B-B14F-4D97-AF65-F5344CB8AC3E}">
        <p14:creationId xmlns:p14="http://schemas.microsoft.com/office/powerpoint/2010/main" val="2190972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4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142013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967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0288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Calibri" panose="020F0502020204030204" pitchFamily="34" charset="0"/>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827043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atin typeface="Calibri" panose="020F0502020204030204" pitchFamily="34" charset="0"/>
                <a:cs typeface="Calibri" panose="020F050202020403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447898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Calibri" panose="020F0502020204030204" pitchFamily="34" charset="0"/>
                <a:ea typeface="Calibri" panose="020F0502020204030204" pitchFamily="34" charset="0"/>
                <a:cs typeface="Calibri" panose="020F0502020204030204" pitchFamily="34" charset="0"/>
              </a:defRPr>
            </a:lvl2pPr>
            <a:lvl3pPr marL="973138" indent="-228600">
              <a:lnSpc>
                <a:spcPct val="100000"/>
              </a:lnSpc>
              <a:defRPr sz="2000" b="1" i="0">
                <a:solidFill>
                  <a:srgbClr val="003B70"/>
                </a:solidFill>
                <a:latin typeface="Calibri" panose="020F0502020204030204" pitchFamily="34" charset="0"/>
                <a:ea typeface="Calibri" panose="020F0502020204030204" pitchFamily="34" charset="0"/>
                <a:cs typeface="Calibri" panose="020F050202020403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Calibri" panose="020F0502020204030204" pitchFamily="34" charset="0"/>
                <a:ea typeface="Calibri" panose="020F0502020204030204" pitchFamily="34" charset="0"/>
                <a:cs typeface="Calibri" panose="020F0502020204030204" pitchFamily="34" charset="0"/>
              </a:defRPr>
            </a:lvl1pPr>
          </a:lstStyle>
          <a:p>
            <a:fld id="{330EA680-D336-4FF7-8B7A-9848BB0A1C32}"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3805368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Calibri" panose="020F0502020204030204" pitchFamily="34" charset="0"/>
              </a:rPr>
              <a:pPr marL="19049" algn="r"/>
              <a:t>‹#›</a:t>
            </a:fld>
            <a:endParaRPr lang="en-US" sz="999">
              <a:solidFill>
                <a:srgbClr val="808080"/>
              </a:solidFill>
              <a:latin typeface="Calibri" panose="020F0502020204030204" pitchFamily="34" charset="0"/>
            </a:endParaRPr>
          </a:p>
        </p:txBody>
      </p:sp>
    </p:spTree>
    <p:extLst>
      <p:ext uri="{BB962C8B-B14F-4D97-AF65-F5344CB8AC3E}">
        <p14:creationId xmlns:p14="http://schemas.microsoft.com/office/powerpoint/2010/main" val="773485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3522313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20452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2"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80"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8" y="0"/>
            <a:ext cx="1631093"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May 13, 2025</a:t>
            </a:r>
          </a:p>
        </p:txBody>
      </p:sp>
    </p:spTree>
    <p:extLst>
      <p:ext uri="{BB962C8B-B14F-4D97-AF65-F5344CB8AC3E}">
        <p14:creationId xmlns:p14="http://schemas.microsoft.com/office/powerpoint/2010/main" val="2203431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60757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69083"/>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47C6C0D7-671E-90F3-C2C0-C17145442C55}"/>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0303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49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71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84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54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02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438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19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3" y="2051009"/>
            <a:ext cx="7699023"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3" y="4071833"/>
            <a:ext cx="7699023"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3" y="5020585"/>
            <a:ext cx="7699023"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3" y="1404678"/>
            <a:ext cx="7783685" cy="300082"/>
          </a:xfrm>
          <a:prstGeom prst="rect">
            <a:avLst/>
          </a:prstGeom>
          <a:noFill/>
        </p:spPr>
        <p:txBody>
          <a:bodyPr wrap="square" rtlCol="0">
            <a:spAutoFit/>
          </a:bodyPr>
          <a:lstStyle/>
          <a:p>
            <a:pPr lvl="0"/>
            <a:r>
              <a:rPr lang="en-US" sz="135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79578" y="483504"/>
            <a:ext cx="2535403" cy="1842348"/>
          </a:xfrm>
          <a:prstGeom prst="rect">
            <a:avLst/>
          </a:prstGeom>
        </p:spPr>
      </p:pic>
    </p:spTree>
    <p:extLst>
      <p:ext uri="{BB962C8B-B14F-4D97-AF65-F5344CB8AC3E}">
        <p14:creationId xmlns:p14="http://schemas.microsoft.com/office/powerpoint/2010/main" val="23346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A445-C542-4C8A-A32B-122244F7EE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FFA6C-882E-4755-B3E0-699AA41CA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C33DB-7AD7-436A-A10B-416EA39E3A9B}"/>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9F6A3E67-41BF-47FA-80ED-CC481EBBE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6E1FA-E6A0-408A-ABCC-139EA3D81C80}"/>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409496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3" y="1536659"/>
            <a:ext cx="7699023"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3" y="4757633"/>
            <a:ext cx="7699023"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3" y="5706385"/>
            <a:ext cx="7699023"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80415" y="4822613"/>
            <a:ext cx="2535403" cy="1842348"/>
          </a:xfrm>
          <a:prstGeom prst="rect">
            <a:avLst/>
          </a:prstGeom>
        </p:spPr>
      </p:pic>
    </p:spTree>
    <p:extLst>
      <p:ext uri="{BB962C8B-B14F-4D97-AF65-F5344CB8AC3E}">
        <p14:creationId xmlns:p14="http://schemas.microsoft.com/office/powerpoint/2010/main" val="200955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3" y="1508084"/>
            <a:ext cx="7699023"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3" y="4757633"/>
            <a:ext cx="7699023"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3" y="5706385"/>
            <a:ext cx="7699023"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3" y="490279"/>
            <a:ext cx="7783685" cy="300082"/>
          </a:xfrm>
          <a:prstGeom prst="rect">
            <a:avLst/>
          </a:prstGeom>
          <a:noFill/>
        </p:spPr>
        <p:txBody>
          <a:bodyPr wrap="square" rtlCol="0">
            <a:spAutoFit/>
          </a:bodyPr>
          <a:lstStyle/>
          <a:p>
            <a:pPr lvl="0"/>
            <a:r>
              <a:rPr lang="en-US" sz="135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80415" y="4822613"/>
            <a:ext cx="2535403" cy="1842348"/>
          </a:xfrm>
          <a:prstGeom prst="rect">
            <a:avLst/>
          </a:prstGeom>
        </p:spPr>
      </p:pic>
    </p:spTree>
    <p:extLst>
      <p:ext uri="{BB962C8B-B14F-4D97-AF65-F5344CB8AC3E}">
        <p14:creationId xmlns:p14="http://schemas.microsoft.com/office/powerpoint/2010/main" val="2228792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40"/>
            <a:ext cx="11418072"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976896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3"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770491"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38651269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7" y="1097280"/>
            <a:ext cx="5206383"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1" y="6155643"/>
            <a:ext cx="4908743"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614558" y="457200"/>
            <a:ext cx="5206383"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4619502"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4619504"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427567" y="457201"/>
            <a:ext cx="4618567" cy="549275"/>
          </a:xfrm>
        </p:spPr>
        <p:txBody>
          <a:bodyPr/>
          <a:lstStyle>
            <a:lvl1pPr marL="0" indent="0">
              <a:buNone/>
              <a:defRPr>
                <a:solidFill>
                  <a:schemeClr val="bg1"/>
                </a:solidFill>
              </a:defRPr>
            </a:lvl1pPr>
          </a:lstStyle>
          <a:p>
            <a:r>
              <a:rPr lang="en-US" sz="200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6337632" y="6603332"/>
            <a:ext cx="4712849"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39370696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2" y="0"/>
            <a:ext cx="4203867" cy="6858000"/>
          </a:xfrm>
          <a:prstGeom prst="rect">
            <a:avLst/>
          </a:prstGeom>
        </p:spPr>
      </p:pic>
      <p:sp>
        <p:nvSpPr>
          <p:cNvPr id="4" name="Text Placeholder 3"/>
          <p:cNvSpPr>
            <a:spLocks noGrp="1"/>
          </p:cNvSpPr>
          <p:nvPr>
            <p:ph type="body" sz="quarter" idx="10" hasCustomPrompt="1"/>
          </p:nvPr>
        </p:nvSpPr>
        <p:spPr>
          <a:xfrm>
            <a:off x="427513" y="1097280"/>
            <a:ext cx="3218215"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8" y="0"/>
            <a:ext cx="1631093" cy="6858000"/>
          </a:xfrm>
          <a:prstGeom prst="rect">
            <a:avLst/>
          </a:prstGeom>
        </p:spPr>
      </p:pic>
      <p:sp>
        <p:nvSpPr>
          <p:cNvPr id="23" name="Title 1"/>
          <p:cNvSpPr>
            <a:spLocks noGrp="1"/>
          </p:cNvSpPr>
          <p:nvPr>
            <p:ph type="title" hasCustomPrompt="1"/>
          </p:nvPr>
        </p:nvSpPr>
        <p:spPr>
          <a:xfrm>
            <a:off x="427514" y="457200"/>
            <a:ext cx="345571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9"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5156200" y="337504"/>
            <a:ext cx="6665384" cy="668337"/>
          </a:xfrm>
        </p:spPr>
        <p:txBody>
          <a:bodyPr/>
          <a:lstStyle>
            <a:lvl1pPr marL="0" indent="0">
              <a:buNone/>
              <a:defRPr sz="2400">
                <a:solidFill>
                  <a:srgbClr val="5C93D5"/>
                </a:solidFill>
              </a:defRPr>
            </a:lvl1pPr>
          </a:lstStyle>
          <a:p>
            <a:r>
              <a:rPr lang="en-US"/>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5156200" y="6603332"/>
            <a:ext cx="589428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2277231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2" y="0"/>
            <a:ext cx="4203867" cy="6858000"/>
          </a:xfrm>
          <a:prstGeom prst="rect">
            <a:avLst/>
          </a:prstGeom>
        </p:spPr>
      </p:pic>
      <p:sp>
        <p:nvSpPr>
          <p:cNvPr id="4" name="Text Placeholder 3"/>
          <p:cNvSpPr>
            <a:spLocks noGrp="1"/>
          </p:cNvSpPr>
          <p:nvPr>
            <p:ph type="body" sz="quarter" idx="10" hasCustomPrompt="1"/>
          </p:nvPr>
        </p:nvSpPr>
        <p:spPr>
          <a:xfrm>
            <a:off x="427513" y="1097280"/>
            <a:ext cx="3218215"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158838" y="0"/>
            <a:ext cx="1631093" cy="6858000"/>
          </a:xfrm>
          <a:prstGeom prst="rect">
            <a:avLst/>
          </a:prstGeom>
        </p:spPr>
      </p:pic>
      <p:sp>
        <p:nvSpPr>
          <p:cNvPr id="23" name="Title 1"/>
          <p:cNvSpPr>
            <a:spLocks noGrp="1"/>
          </p:cNvSpPr>
          <p:nvPr>
            <p:ph type="title" hasCustomPrompt="1"/>
          </p:nvPr>
        </p:nvSpPr>
        <p:spPr>
          <a:xfrm>
            <a:off x="427514" y="457200"/>
            <a:ext cx="345571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5201920" y="6603332"/>
            <a:ext cx="58485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2961644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2"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80"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10560908" y="0"/>
            <a:ext cx="1631093"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14134321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8"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8"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3" y="6155643"/>
            <a:ext cx="3403105"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2" y="457200"/>
            <a:ext cx="3609451"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1487299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390988"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8833708"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3" y="6155643"/>
            <a:ext cx="3403105"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2" y="457200"/>
            <a:ext cx="3609451"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69" y="1097280"/>
            <a:ext cx="6664739"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9"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394033" y="371475"/>
            <a:ext cx="6665384" cy="635000"/>
          </a:xfrm>
        </p:spPr>
        <p:txBody>
          <a:bodyPr/>
          <a:lstStyle>
            <a:lvl1pPr marL="0" indent="0">
              <a:buNone/>
              <a:defRPr sz="2400">
                <a:solidFill>
                  <a:srgbClr val="5C93D5"/>
                </a:solidFill>
              </a:defRPr>
            </a:lvl1pPr>
          </a:lstStyle>
          <a:p>
            <a:r>
              <a:rPr lang="en-US" sz="200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68911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91F3-32CC-48A7-AAD5-B13EE4CD0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DA10-72BA-438A-A015-ECE3996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D95E-BB65-4FA6-B2B0-AC11BF24F549}"/>
              </a:ext>
            </a:extLst>
          </p:cNvPr>
          <p:cNvSpPr>
            <a:spLocks noGrp="1"/>
          </p:cNvSpPr>
          <p:nvPr>
            <p:ph type="dt" sz="half" idx="10"/>
          </p:nvPr>
        </p:nvSpPr>
        <p:spPr/>
        <p:txBody>
          <a:body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59568E2C-1D67-4A67-80F5-B3859DD8E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33A49-D79B-4A5E-BE02-C83FB74024DB}"/>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129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4" y="2514602"/>
            <a:ext cx="1008591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2"/>
            <a:ext cx="10050448"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3" y="6155643"/>
            <a:ext cx="947588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631093"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744133" y="6603332"/>
            <a:ext cx="930634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2354262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1" y="6603788"/>
            <a:ext cx="752131"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390946"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March 11, 2025</a:t>
            </a:r>
          </a:p>
        </p:txBody>
      </p:sp>
    </p:spTree>
    <p:extLst>
      <p:ext uri="{BB962C8B-B14F-4D97-AF65-F5344CB8AC3E}">
        <p14:creationId xmlns:p14="http://schemas.microsoft.com/office/powerpoint/2010/main" val="14473617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80025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1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oleObject" Target="../embeddings/oleObject2.bin"/><Relationship Id="rId5" Type="http://schemas.openxmlformats.org/officeDocument/2006/relationships/slideLayout" Target="../slideLayouts/slideLayout23.xml"/><Relationship Id="rId10" Type="http://schemas.openxmlformats.org/officeDocument/2006/relationships/tags" Target="../tags/tag5.xml"/><Relationship Id="rId4" Type="http://schemas.openxmlformats.org/officeDocument/2006/relationships/slideLayout" Target="../slideLayouts/slideLayout22.xml"/><Relationship Id="rId9" Type="http://schemas.openxmlformats.org/officeDocument/2006/relationships/tags" Target="../tags/tag4.xml"/><Relationship Id="rId14" Type="http://schemas.microsoft.com/office/2007/relationships/hdphoto" Target="../media/hdphoto3.wdp"/></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8.xml"/><Relationship Id="rId7" Type="http://schemas.openxmlformats.org/officeDocument/2006/relationships/tags" Target="../tags/tag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6.xml"/><Relationship Id="rId11" Type="http://schemas.microsoft.com/office/2007/relationships/hdphoto" Target="../media/hdphoto3.wdp"/><Relationship Id="rId5" Type="http://schemas.openxmlformats.org/officeDocument/2006/relationships/theme" Target="../theme/theme4.xml"/><Relationship Id="rId10" Type="http://schemas.openxmlformats.org/officeDocument/2006/relationships/image" Target="../media/image9.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oleObject" Target="../embeddings/oleObject2.bin"/><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ags" Target="../tags/tag9.xml"/><Relationship Id="rId5" Type="http://schemas.openxmlformats.org/officeDocument/2006/relationships/tags" Target="../tags/tag8.xml"/><Relationship Id="rId10" Type="http://schemas.microsoft.com/office/2007/relationships/hdphoto" Target="../media/hdphoto3.wdp"/><Relationship Id="rId4" Type="http://schemas.openxmlformats.org/officeDocument/2006/relationships/theme" Target="../theme/theme5.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oleObject" Target="../embeddings/oleObject3.bin"/><Relationship Id="rId2" Type="http://schemas.openxmlformats.org/officeDocument/2006/relationships/slideLayout" Target="../slideLayouts/slideLayout34.xml"/><Relationship Id="rId16" Type="http://schemas.openxmlformats.org/officeDocument/2006/relationships/tags" Target="../tags/tag1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ags" Target="../tags/tag10.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7.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2.xml"/><Relationship Id="rId7" Type="http://schemas.openxmlformats.org/officeDocument/2006/relationships/tags" Target="../tags/tag3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31.xml"/><Relationship Id="rId11" Type="http://schemas.microsoft.com/office/2007/relationships/hdphoto" Target="../media/hdphoto3.wdp"/><Relationship Id="rId5" Type="http://schemas.openxmlformats.org/officeDocument/2006/relationships/theme" Target="../theme/theme8.xml"/><Relationship Id="rId10" Type="http://schemas.openxmlformats.org/officeDocument/2006/relationships/image" Target="../media/image9.png"/><Relationship Id="rId4" Type="http://schemas.openxmlformats.org/officeDocument/2006/relationships/slideLayout" Target="../slideLayouts/slideLayout63.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6.xml"/><Relationship Id="rId7" Type="http://schemas.openxmlformats.org/officeDocument/2006/relationships/tags" Target="../tags/tag3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ags" Target="../tags/tag33.xml"/><Relationship Id="rId11" Type="http://schemas.microsoft.com/office/2007/relationships/hdphoto" Target="../media/hdphoto3.wdp"/><Relationship Id="rId5" Type="http://schemas.openxmlformats.org/officeDocument/2006/relationships/theme" Target="../theme/theme9.xml"/><Relationship Id="rId10" Type="http://schemas.openxmlformats.org/officeDocument/2006/relationships/image" Target="../media/image9.png"/><Relationship Id="rId4" Type="http://schemas.openxmlformats.org/officeDocument/2006/relationships/slideLayout" Target="../slideLayouts/slideLayout6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extLst>
              <p:ext uri="{D42A27DB-BD31-4B8C-83A1-F6EECF244321}">
                <p14:modId xmlns:p14="http://schemas.microsoft.com/office/powerpoint/2010/main" val="15978275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3" cstate="email">
            <a:extLst>
              <a:ext uri="{BEBA8EAE-BF5A-486C-A8C5-ECC9F3942E4B}">
                <a14:imgProps xmlns:a14="http://schemas.microsoft.com/office/drawing/2010/main">
                  <a14:imgLayer r:embed="rId14">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6930197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5848" r:id="rId4"/>
    <p:sldLayoutId id="2147485849" r:id="rId5"/>
    <p:sldLayoutId id="2147485850" r:id="rId6"/>
    <p:sldLayoutId id="2147485851"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240494"/>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763" y="365129"/>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32763"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926353"/>
      </p:ext>
    </p:extLst>
  </p:cSld>
  <p:clrMap bg1="lt1" tx1="dk1" bg2="lt2" tx2="dk2" accent1="accent1" accent2="accent2" accent3="accent3" accent4="accent4" accent5="accent5" accent6="accent6" hlink="hlink" folHlink="folHlink"/>
  <p:sldLayoutIdLst>
    <p:sldLayoutId id="2147485834" r:id="rId1"/>
    <p:sldLayoutId id="2147485835" r:id="rId2"/>
    <p:sldLayoutId id="2147485836" r:id="rId3"/>
    <p:sldLayoutId id="2147485837" r:id="rId4"/>
    <p:sldLayoutId id="2147485838" r:id="rId5"/>
    <p:sldLayoutId id="2147485839" r:id="rId6"/>
    <p:sldLayoutId id="2147485840" r:id="rId7"/>
    <p:sldLayoutId id="2147485841" r:id="rId8"/>
    <p:sldLayoutId id="2147485842" r:id="rId9"/>
    <p:sldLayoutId id="2147485843" r:id="rId10"/>
    <p:sldLayoutId id="2147485844" r:id="rId11"/>
    <p:sldLayoutId id="2147485845" r:id="rId12"/>
    <p:sldLayoutId id="2147485846" r:id="rId13"/>
    <p:sldLayoutId id="2147485847"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BEEA5-8D20-46D0-8156-869F2FF90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BBA40-3BF8-4E94-A534-92AA9FD24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B9848-230A-4DE5-8E9F-3E61AB54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E820-73E5-4022-92DA-85D233ACA209}" type="datetimeFigureOut">
              <a:rPr lang="en-US" smtClean="0"/>
              <a:t>5/13/2025</a:t>
            </a:fld>
            <a:endParaRPr lang="en-US"/>
          </a:p>
        </p:txBody>
      </p:sp>
      <p:sp>
        <p:nvSpPr>
          <p:cNvPr id="5" name="Footer Placeholder 4">
            <a:extLst>
              <a:ext uri="{FF2B5EF4-FFF2-40B4-BE49-F238E27FC236}">
                <a16:creationId xmlns:a16="http://schemas.microsoft.com/office/drawing/2014/main" id="{200CE986-2F52-4644-BACF-B5FAB359C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D3570F-3AA6-4E36-93A2-8AF48F2C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0437-4BA3-4659-A506-548600F68333}" type="slidenum">
              <a:rPr lang="en-US" smtClean="0"/>
              <a:t>‹#›</a:t>
            </a:fld>
            <a:endParaRPr lang="en-US"/>
          </a:p>
        </p:txBody>
      </p:sp>
    </p:spTree>
    <p:extLst>
      <p:ext uri="{BB962C8B-B14F-4D97-AF65-F5344CB8AC3E}">
        <p14:creationId xmlns:p14="http://schemas.microsoft.com/office/powerpoint/2010/main" val="2073572700"/>
      </p:ext>
    </p:extLst>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8" y="6233422"/>
            <a:ext cx="1131146" cy="624579"/>
          </a:xfrm>
          <a:prstGeom prst="rect">
            <a:avLst/>
          </a:prstGeom>
        </p:spPr>
      </p:pic>
    </p:spTree>
    <p:extLst>
      <p:ext uri="{BB962C8B-B14F-4D97-AF65-F5344CB8AC3E}">
        <p14:creationId xmlns:p14="http://schemas.microsoft.com/office/powerpoint/2010/main" val="4026602986"/>
      </p:ext>
    </p:extLst>
  </p:cSld>
  <p:clrMap bg1="lt1" tx1="dk1" bg2="lt2" tx2="dk2" accent1="accent1" accent2="accent2" accent3="accent3" accent4="accent4" accent5="accent5" accent6="accent6" hlink="hlink" folHlink="folHlink"/>
  <p:sldLayoutIdLst>
    <p:sldLayoutId id="2147485658" r:id="rId1"/>
    <p:sldLayoutId id="2147485659" r:id="rId2"/>
    <p:sldLayoutId id="2147485660" r:id="rId3"/>
    <p:sldLayoutId id="2147485661" r:id="rId4"/>
    <p:sldLayoutId id="2147485662" r:id="rId5"/>
    <p:sldLayoutId id="2147485663" r:id="rId6"/>
    <p:sldLayoutId id="2147485664" r:id="rId7"/>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052853514"/>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9" r:id="rId3"/>
    <p:sldLayoutId id="2147485670"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3817414262"/>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2306832868"/>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2119" y="1588"/>
                        <a:ext cx="2117"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70"/>
            <a:ext cx="1449636" cy="365125"/>
          </a:xfrm>
          <a:prstGeom prst="rect">
            <a:avLst/>
          </a:prstGeom>
        </p:spPr>
        <p:txBody>
          <a:bodyPr vert="horz" lIns="91440" tIns="45720" rIns="91440" bIns="45720" rtlCol="0" anchor="ctr"/>
          <a:lstStyle>
            <a:lvl1pPr algn="r">
              <a:defRPr sz="1000" b="0" i="0">
                <a:solidFill>
                  <a:srgbClr val="014373"/>
                </a:solidFill>
                <a:latin typeface="Calibri" panose="020F0502020204030204" pitchFamily="34" charset="0"/>
                <a:cs typeface="Calibri" panose="020F050202020403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427548224"/>
      </p:ext>
    </p:extLst>
  </p:cSld>
  <p:clrMap bg1="lt1" tx1="dk1" bg2="lt2" tx2="dk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720" r:id="rId12"/>
    <p:sldLayoutId id="2147485722" r:id="rId13"/>
  </p:sldLayoutIdLst>
  <p:hf hdr="0" ftr="0" dt="0"/>
  <p:txStyles>
    <p:titleStyle>
      <a:lvl1pPr algn="l" defTabSz="685834"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9" indent="-171459" algn="l" defTabSz="685834"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92" indent="-233375" algn="l" defTabSz="685834"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93" indent="-171459" algn="l" defTabSz="685834"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210"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127"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6044"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4" rtl="0" eaLnBrk="1" latinLnBrk="0" hangingPunct="1">
        <a:defRPr sz="1350" kern="1200">
          <a:solidFill>
            <a:schemeClr val="tx1"/>
          </a:solidFill>
          <a:latin typeface="+mn-lt"/>
          <a:ea typeface="+mn-ea"/>
          <a:cs typeface="+mn-cs"/>
        </a:defRPr>
      </a:lvl1pPr>
      <a:lvl2pPr marL="342917" algn="l" defTabSz="685834" rtl="0" eaLnBrk="1" latinLnBrk="0" hangingPunct="1">
        <a:defRPr sz="1350" kern="1200">
          <a:solidFill>
            <a:schemeClr val="tx1"/>
          </a:solidFill>
          <a:latin typeface="+mn-lt"/>
          <a:ea typeface="+mn-ea"/>
          <a:cs typeface="+mn-cs"/>
        </a:defRPr>
      </a:lvl2pPr>
      <a:lvl3pPr marL="685834" algn="l" defTabSz="685834" rtl="0" eaLnBrk="1" latinLnBrk="0" hangingPunct="1">
        <a:defRPr sz="1350" kern="1200">
          <a:solidFill>
            <a:schemeClr val="tx1"/>
          </a:solidFill>
          <a:latin typeface="+mn-lt"/>
          <a:ea typeface="+mn-ea"/>
          <a:cs typeface="+mn-cs"/>
        </a:defRPr>
      </a:lvl3pPr>
      <a:lvl4pPr marL="1028751" algn="l" defTabSz="685834" rtl="0" eaLnBrk="1" latinLnBrk="0" hangingPunct="1">
        <a:defRPr sz="1350" kern="1200">
          <a:solidFill>
            <a:schemeClr val="tx1"/>
          </a:solidFill>
          <a:latin typeface="+mn-lt"/>
          <a:ea typeface="+mn-ea"/>
          <a:cs typeface="+mn-cs"/>
        </a:defRPr>
      </a:lvl4pPr>
      <a:lvl5pPr marL="1371669" algn="l" defTabSz="685834" rtl="0" eaLnBrk="1" latinLnBrk="0" hangingPunct="1">
        <a:defRPr sz="1350" kern="1200">
          <a:solidFill>
            <a:schemeClr val="tx1"/>
          </a:solidFill>
          <a:latin typeface="+mn-lt"/>
          <a:ea typeface="+mn-ea"/>
          <a:cs typeface="+mn-cs"/>
        </a:defRPr>
      </a:lvl5pPr>
      <a:lvl6pPr marL="1714586" algn="l" defTabSz="685834" rtl="0" eaLnBrk="1" latinLnBrk="0" hangingPunct="1">
        <a:defRPr sz="1350" kern="1200">
          <a:solidFill>
            <a:schemeClr val="tx1"/>
          </a:solidFill>
          <a:latin typeface="+mn-lt"/>
          <a:ea typeface="+mn-ea"/>
          <a:cs typeface="+mn-cs"/>
        </a:defRPr>
      </a:lvl6pPr>
      <a:lvl7pPr marL="2057503" algn="l" defTabSz="685834" rtl="0" eaLnBrk="1" latinLnBrk="0" hangingPunct="1">
        <a:defRPr sz="1350" kern="1200">
          <a:solidFill>
            <a:schemeClr val="tx1"/>
          </a:solidFill>
          <a:latin typeface="+mn-lt"/>
          <a:ea typeface="+mn-ea"/>
          <a:cs typeface="+mn-cs"/>
        </a:defRPr>
      </a:lvl7pPr>
      <a:lvl8pPr marL="2400420" algn="l" defTabSz="685834" rtl="0" eaLnBrk="1" latinLnBrk="0" hangingPunct="1">
        <a:defRPr sz="1350" kern="1200">
          <a:solidFill>
            <a:schemeClr val="tx1"/>
          </a:solidFill>
          <a:latin typeface="+mn-lt"/>
          <a:ea typeface="+mn-ea"/>
          <a:cs typeface="+mn-cs"/>
        </a:defRPr>
      </a:lvl8pPr>
      <a:lvl9pPr marL="2743337" algn="l" defTabSz="685834"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50006115"/>
      </p:ext>
    </p:extLst>
  </p:cSld>
  <p:clrMap bg1="lt1" tx1="dk1" bg2="lt2" tx2="dk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 id="2147485749" r:id="rId12"/>
    <p:sldLayoutId id="2147485750" r:id="rId13"/>
    <p:sldLayoutId id="2147485751" r:id="rId14"/>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533880907"/>
      </p:ext>
    </p:extLst>
  </p:cSld>
  <p:clrMap bg1="lt1" tx1="dk1" bg2="lt2" tx2="dk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5000"/>
          </a:schemeClr>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Calibri" panose="020F0502020204030204" pitchFamily="34" charset="0"/>
                <a:cs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475307630"/>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7" r:id="rId3"/>
    <p:sldLayoutId id="2147485789"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hyperlink" Target="https://openaccesspub.org/journal/jphi"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6.jpg"/><Relationship Id="rId5" Type="http://schemas.openxmlformats.org/officeDocument/2006/relationships/image" Target="../media/image16.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measles/media/pdfs/2025/02/CDC-Public-Health-Checklist_Sept18_FINAL-updatedlinks-508.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pi.dph.ncdhhs.gov/cd/lhds/manuals/cd/appendices/MeaslesSpecimenCollectionStandingOrderTemplate.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FF64AAD_A9FA74A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lph.dph.ncdhhs.gov/Forms/3431-Virology.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slphreporting.ncpublichealth.com/labportal/" TargetMode="External"/><Relationship Id="rId4" Type="http://schemas.openxmlformats.org/officeDocument/2006/relationships/hyperlink" Target="https://centersfordiseasecontrol.sharefile.com/share/view/sed42e98472b646ad87bf7f30a1df508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mmwr/preview/mmwrhtml/rr6204a1.h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ph.ncdhhs.gov/programs/epidemiology/communicable-disease/measles/providers#Tab-Diagnosisresources-558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dph.ncdhhs.gov/programs/epidemiology/immunization-branch/information-providers/memos-and-communications/sign-ncip-communications" TargetMode="External"/><Relationship Id="rId7" Type="http://schemas.openxmlformats.org/officeDocument/2006/relationships/image" Target="../media/image36.svg"/><Relationship Id="rId2" Type="http://schemas.openxmlformats.org/officeDocument/2006/relationships/hyperlink" Target="https://app.smartsheet.com/b/form/fd64d23c9ee04f3195d878084dfafeb6"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mailchi.mp/dhhs.nc.gov/subscribevaccineinfo" TargetMode="External"/><Relationship Id="rId4" Type="http://schemas.openxmlformats.org/officeDocument/2006/relationships/hyperlink" Target="mailto:vaccineinfo@dhhs.nc.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mailto:ncirdataexchange@dhhs.nc.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microsoft.com/office/2018/10/relationships/comments" Target="../comments/modernComment_12F_8D9BAF2A.xml"/><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130_C8BFBD50.xml"/><Relationship Id="rId7" Type="http://schemas.openxmlformats.org/officeDocument/2006/relationships/image" Target="../media/image48.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microsoft.com/office/2018/10/relationships/comments" Target="../comments/modernComment_124_6B8DA0A7.xml"/><Relationship Id="rId1" Type="http://schemas.openxmlformats.org/officeDocument/2006/relationships/slideLayout" Target="../slideLayouts/slideLayout14.xml"/><Relationship Id="rId5" Type="http://schemas.openxmlformats.org/officeDocument/2006/relationships/image" Target="../media/image48.sv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s://www.istockphoto.com/photo/county-health-department-sign-gm185248206-19879534" TargetMode="Externa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7FF64AE7_DEDBE23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128706-5D3A-4078-AB43-CDEA39E14C15}"/>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92128706-5D3A-4078-AB43-CDEA39E14C15}"/>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CF66516-746C-4F8A-8211-CD40CA5682DE}"/>
              </a:ext>
            </a:extLst>
          </p:cNvPr>
          <p:cNvSpPr/>
          <p:nvPr>
            <p:custDataLst>
              <p:tags r:id="rId2"/>
            </p:custDataLst>
          </p:nvPr>
        </p:nvSpPr>
        <p:spPr>
          <a:xfrm>
            <a:off x="0" y="1785"/>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7426331C-2BDF-4075-EB34-3C5599B650A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380999"/>
            <a:ext cx="12192000" cy="6096001"/>
          </a:xfrm>
          <a:prstGeom prst="rect">
            <a:avLst/>
          </a:prstGeom>
        </p:spPr>
      </p:pic>
      <p:sp>
        <p:nvSpPr>
          <p:cNvPr id="10" name="TextBox 9">
            <a:extLst>
              <a:ext uri="{FF2B5EF4-FFF2-40B4-BE49-F238E27FC236}">
                <a16:creationId xmlns:a16="http://schemas.microsoft.com/office/drawing/2014/main" id="{B853B194-909E-76B7-DD4C-1755817A12AE}"/>
              </a:ext>
            </a:extLst>
          </p:cNvPr>
          <p:cNvSpPr txBox="1"/>
          <p:nvPr/>
        </p:nvSpPr>
        <p:spPr>
          <a:xfrm>
            <a:off x="177196" y="1752741"/>
            <a:ext cx="2761948" cy="2646878"/>
          </a:xfrm>
          <a:prstGeom prst="rect">
            <a:avLst/>
          </a:prstGeom>
          <a:noFill/>
        </p:spPr>
        <p:txBody>
          <a:bodyPr wrap="square" rtlCol="0">
            <a:spAutoFit/>
          </a:bodyPr>
          <a:lstStyle/>
          <a:p>
            <a:r>
              <a:rPr kumimoji="0" lang="en-US" sz="2800" b="1" i="0" u="none" strike="noStrike" kern="1200" cap="none" spc="0" normalizeH="0" baseline="0" noProof="0" dirty="0">
                <a:ln>
                  <a:noFill/>
                </a:ln>
                <a:solidFill>
                  <a:prstClr val="black"/>
                </a:solidFill>
                <a:effectLst/>
                <a:uLnTx/>
                <a:uFillTx/>
                <a:latin typeface="Arial Black" panose="020B0A04020102020204" pitchFamily="34" charset="0"/>
                <a:ea typeface="+mj-ea"/>
                <a:cs typeface="Calibri" panose="020F0502020204030204" pitchFamily="34" charset="0"/>
              </a:rPr>
              <a:t>Monthly Epi Section Update for LHDs </a:t>
            </a:r>
          </a:p>
          <a:p>
            <a:endParaRPr kumimoji="0" lang="en-US"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a:p>
            <a:endParaRPr kumimoji="0" lang="en-US" b="1"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a:p>
            <a:r>
              <a:rPr lang="en-US" b="1"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May 13, 2025</a:t>
            </a:r>
            <a:endParaRPr lang="en-US"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8872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6323-7287-E258-E557-B492020D4E7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9663D8-CA21-8768-47CD-FED57B70FE77}"/>
              </a:ext>
            </a:extLst>
          </p:cNvPr>
          <p:cNvSpPr>
            <a:spLocks noGrp="1"/>
          </p:cNvSpPr>
          <p:nvPr>
            <p:ph type="body" sz="quarter" idx="11"/>
          </p:nvPr>
        </p:nvSpPr>
        <p:spPr>
          <a:xfrm>
            <a:off x="1770493" y="5918975"/>
            <a:ext cx="9475881" cy="330200"/>
          </a:xfrm>
        </p:spPr>
        <p:txBody>
          <a:bodyPr/>
          <a:lstStyle/>
          <a:p>
            <a:r>
              <a:rPr lang="en-US" sz="1200"/>
              <a:t>https://www.dph.ncdhhs.gov/programs/epidemiology/communicable-disease/measles/providers</a:t>
            </a:r>
          </a:p>
        </p:txBody>
      </p:sp>
      <p:sp>
        <p:nvSpPr>
          <p:cNvPr id="4" name="Slide Number Placeholder 3">
            <a:extLst>
              <a:ext uri="{FF2B5EF4-FFF2-40B4-BE49-F238E27FC236}">
                <a16:creationId xmlns:a16="http://schemas.microsoft.com/office/drawing/2014/main" id="{6E7E1032-9DED-296F-2713-1D1F17B83FFB}"/>
              </a:ext>
            </a:extLst>
          </p:cNvPr>
          <p:cNvSpPr>
            <a:spLocks noGrp="1"/>
          </p:cNvSpPr>
          <p:nvPr>
            <p:ph type="sldNum" sz="quarter" idx="14"/>
          </p:nvPr>
        </p:nvSpPr>
        <p:spPr/>
        <p:txBody>
          <a:bodyPr/>
          <a:lstStyle/>
          <a:p>
            <a:fld id="{11F27F3A-B3E9-41ED-AF8F-A365F10BB65F}" type="slidenum">
              <a:rPr lang="en-US" smtClean="0"/>
              <a:pPr/>
              <a:t>10</a:t>
            </a:fld>
            <a:endParaRPr lang="en-US"/>
          </a:p>
        </p:txBody>
      </p:sp>
      <p:pic>
        <p:nvPicPr>
          <p:cNvPr id="5" name="Picture 4">
            <a:extLst>
              <a:ext uri="{FF2B5EF4-FFF2-40B4-BE49-F238E27FC236}">
                <a16:creationId xmlns:a16="http://schemas.microsoft.com/office/drawing/2014/main" id="{30E6C212-C2C3-1261-44EE-C639FF16316A}"/>
              </a:ext>
            </a:extLst>
          </p:cNvPr>
          <p:cNvPicPr>
            <a:picLocks noChangeAspect="1"/>
          </p:cNvPicPr>
          <p:nvPr/>
        </p:nvPicPr>
        <p:blipFill>
          <a:blip r:embed="rId3"/>
          <a:stretch>
            <a:fillRect/>
          </a:stretch>
        </p:blipFill>
        <p:spPr>
          <a:xfrm>
            <a:off x="1770493" y="422283"/>
            <a:ext cx="9221487" cy="5496692"/>
          </a:xfrm>
          <a:prstGeom prst="rect">
            <a:avLst/>
          </a:prstGeom>
        </p:spPr>
      </p:pic>
    </p:spTree>
    <p:extLst>
      <p:ext uri="{BB962C8B-B14F-4D97-AF65-F5344CB8AC3E}">
        <p14:creationId xmlns:p14="http://schemas.microsoft.com/office/powerpoint/2010/main" val="149149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0D426E-913A-9F1C-7482-5F88EFC4872B}"/>
              </a:ext>
            </a:extLst>
          </p:cNvPr>
          <p:cNvSpPr>
            <a:spLocks noGrp="1"/>
          </p:cNvSpPr>
          <p:nvPr>
            <p:ph type="body" sz="quarter" idx="11"/>
          </p:nvPr>
        </p:nvSpPr>
        <p:spPr>
          <a:xfrm>
            <a:off x="1555340" y="5811398"/>
            <a:ext cx="3457723" cy="330200"/>
          </a:xfrm>
        </p:spPr>
        <p:txBody>
          <a:bodyPr/>
          <a:lstStyle/>
          <a:p>
            <a:r>
              <a:rPr lang="en-US" sz="1200"/>
              <a:t>https://www.cdc.gov/measles/media/pdfs/2025/02/CDC-Public-Health-Checklist_Sept18_FINAL-updatedlinks-508.pdf</a:t>
            </a:r>
          </a:p>
        </p:txBody>
      </p:sp>
      <p:sp>
        <p:nvSpPr>
          <p:cNvPr id="4" name="Slide Number Placeholder 3">
            <a:extLst>
              <a:ext uri="{FF2B5EF4-FFF2-40B4-BE49-F238E27FC236}">
                <a16:creationId xmlns:a16="http://schemas.microsoft.com/office/drawing/2014/main" id="{B79703C9-4EA3-730E-5FD3-6C7AC0A28C30}"/>
              </a:ext>
            </a:extLst>
          </p:cNvPr>
          <p:cNvSpPr>
            <a:spLocks noGrp="1"/>
          </p:cNvSpPr>
          <p:nvPr>
            <p:ph type="sldNum" sz="quarter" idx="14"/>
          </p:nvPr>
        </p:nvSpPr>
        <p:spPr/>
        <p:txBody>
          <a:bodyPr/>
          <a:lstStyle/>
          <a:p>
            <a:fld id="{11F27F3A-B3E9-41ED-AF8F-A365F10BB65F}" type="slidenum">
              <a:rPr lang="en-US" smtClean="0"/>
              <a:pPr/>
              <a:t>11</a:t>
            </a:fld>
            <a:endParaRPr lang="en-US"/>
          </a:p>
        </p:txBody>
      </p:sp>
      <p:sp>
        <p:nvSpPr>
          <p:cNvPr id="5" name="Title 4">
            <a:extLst>
              <a:ext uri="{FF2B5EF4-FFF2-40B4-BE49-F238E27FC236}">
                <a16:creationId xmlns:a16="http://schemas.microsoft.com/office/drawing/2014/main" id="{C9FDB706-3A12-E380-3585-B017C330A6AA}"/>
              </a:ext>
            </a:extLst>
          </p:cNvPr>
          <p:cNvSpPr>
            <a:spLocks noGrp="1"/>
          </p:cNvSpPr>
          <p:nvPr>
            <p:ph type="title"/>
          </p:nvPr>
        </p:nvSpPr>
        <p:spPr>
          <a:xfrm>
            <a:off x="1776084" y="2092363"/>
            <a:ext cx="10050448" cy="548640"/>
          </a:xfrm>
        </p:spPr>
        <p:txBody>
          <a:bodyPr/>
          <a:lstStyle/>
          <a:p>
            <a:r>
              <a:rPr lang="en-US"/>
              <a:t>Preparedness </a:t>
            </a:r>
            <a:br>
              <a:rPr lang="en-US"/>
            </a:br>
            <a:r>
              <a:rPr lang="en-US"/>
              <a:t>Checklist</a:t>
            </a:r>
          </a:p>
        </p:txBody>
      </p:sp>
      <p:pic>
        <p:nvPicPr>
          <p:cNvPr id="7" name="Picture 6">
            <a:extLst>
              <a:ext uri="{FF2B5EF4-FFF2-40B4-BE49-F238E27FC236}">
                <a16:creationId xmlns:a16="http://schemas.microsoft.com/office/drawing/2014/main" id="{AFC76B42-D584-0273-E3CA-27BD45398C3D}"/>
              </a:ext>
            </a:extLst>
          </p:cNvPr>
          <p:cNvPicPr>
            <a:picLocks noChangeAspect="1"/>
          </p:cNvPicPr>
          <p:nvPr/>
        </p:nvPicPr>
        <p:blipFill>
          <a:blip r:embed="rId3"/>
          <a:stretch>
            <a:fillRect/>
          </a:stretch>
        </p:blipFill>
        <p:spPr>
          <a:xfrm>
            <a:off x="4793813" y="174802"/>
            <a:ext cx="5984499" cy="6508395"/>
          </a:xfrm>
          <a:prstGeom prst="rect">
            <a:avLst/>
          </a:prstGeom>
        </p:spPr>
      </p:pic>
    </p:spTree>
    <p:extLst>
      <p:ext uri="{BB962C8B-B14F-4D97-AF65-F5344CB8AC3E}">
        <p14:creationId xmlns:p14="http://schemas.microsoft.com/office/powerpoint/2010/main" val="80737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00705-F9DA-3A59-F86A-12B13D51E220}"/>
              </a:ext>
            </a:extLst>
          </p:cNvPr>
          <p:cNvSpPr>
            <a:spLocks noGrp="1"/>
          </p:cNvSpPr>
          <p:nvPr>
            <p:ph type="body" sz="quarter" idx="10"/>
          </p:nvPr>
        </p:nvSpPr>
        <p:spPr>
          <a:xfrm>
            <a:off x="402867" y="1713815"/>
            <a:ext cx="11418072" cy="4855427"/>
          </a:xfrm>
        </p:spPr>
        <p:txBody>
          <a:bodyPr vert="horz" lIns="91440" tIns="45720" rIns="91440" bIns="45720" rtlCol="0" anchor="t">
            <a:normAutofit fontScale="92500" lnSpcReduction="10000"/>
          </a:bodyPr>
          <a:lstStyle/>
          <a:p>
            <a:r>
              <a:rPr lang="en-US" altLang="en-US">
                <a:latin typeface="Arial"/>
                <a:cs typeface="Arial"/>
              </a:rPr>
              <a:t>Infection prevention office plan</a:t>
            </a:r>
          </a:p>
          <a:p>
            <a:pPr lvl="1"/>
            <a:r>
              <a:rPr lang="en-US" altLang="en-US">
                <a:latin typeface="Arial"/>
                <a:cs typeface="Arial"/>
              </a:rPr>
              <a:t>Adhere to Standard and Airborne precautions for known or suspected patients</a:t>
            </a:r>
          </a:p>
          <a:p>
            <a:r>
              <a:rPr lang="en-US" altLang="en-US">
                <a:latin typeface="Arial"/>
                <a:cs typeface="Arial"/>
              </a:rPr>
              <a:t>Staff immunization policy and records</a:t>
            </a:r>
          </a:p>
          <a:p>
            <a:r>
              <a:rPr lang="en-US" altLang="en-US">
                <a:latin typeface="Arial"/>
                <a:cs typeface="Arial"/>
              </a:rPr>
              <a:t>Safe specimen collection</a:t>
            </a:r>
          </a:p>
          <a:p>
            <a:pPr lvl="1"/>
            <a:r>
              <a:rPr lang="en-US">
                <a:latin typeface="Arial"/>
                <a:cs typeface="Arial"/>
              </a:rPr>
              <a:t>Ensure necessary supplies and equipment are available </a:t>
            </a:r>
          </a:p>
          <a:p>
            <a:pPr lvl="1"/>
            <a:r>
              <a:rPr lang="en-US" altLang="en-US">
                <a:latin typeface="Arial"/>
                <a:cs typeface="Arial"/>
              </a:rPr>
              <a:t>What locations can test for measles in your county?</a:t>
            </a:r>
          </a:p>
          <a:p>
            <a:r>
              <a:rPr lang="en-US" altLang="en-US">
                <a:latin typeface="Arial"/>
                <a:cs typeface="Arial"/>
              </a:rPr>
              <a:t>Surge capacity</a:t>
            </a:r>
          </a:p>
          <a:p>
            <a:pPr lvl="1"/>
            <a:r>
              <a:rPr lang="en-US" altLang="en-US">
                <a:latin typeface="Arial"/>
                <a:cs typeface="Arial"/>
              </a:rPr>
              <a:t>Contact tracing- phone calls and data entry</a:t>
            </a:r>
          </a:p>
          <a:p>
            <a:pPr lvl="1"/>
            <a:r>
              <a:rPr lang="en-US" altLang="en-US">
                <a:latin typeface="Arial"/>
                <a:cs typeface="Arial"/>
              </a:rPr>
              <a:t>Vaccination of eligible contacts, catch up vaccinations for non-immune</a:t>
            </a:r>
          </a:p>
          <a:p>
            <a:pPr lvl="1"/>
            <a:r>
              <a:rPr lang="en-US" sz="1700">
                <a:latin typeface="Arial"/>
                <a:cs typeface="Arial"/>
              </a:rPr>
              <a:t>Fielding inquiries from media and community partners</a:t>
            </a:r>
            <a:endParaRPr lang="en-US" sz="1700" b="0">
              <a:latin typeface="Arial"/>
              <a:cs typeface="Arial"/>
            </a:endParaRPr>
          </a:p>
          <a:p>
            <a:pPr eaLnBrk="1" hangingPunct="1"/>
            <a:r>
              <a:rPr lang="en-US" altLang="en-US">
                <a:latin typeface="Arial"/>
                <a:cs typeface="Arial"/>
              </a:rPr>
              <a:t>Communication strategy </a:t>
            </a:r>
          </a:p>
          <a:p>
            <a:pPr eaLnBrk="1" hangingPunct="1"/>
            <a:r>
              <a:rPr lang="en-US"/>
              <a:t>Legal preparedness including isolation and quarantine orders</a:t>
            </a:r>
          </a:p>
          <a:p>
            <a:r>
              <a:rPr lang="en-US"/>
              <a:t>Know your LHD and State partners</a:t>
            </a:r>
          </a:p>
          <a:p>
            <a:r>
              <a:rPr lang="en-US"/>
              <a:t>Use </a:t>
            </a:r>
            <a:r>
              <a:rPr lang="en-US">
                <a:hlinkClick r:id="rId3"/>
              </a:rPr>
              <a:t>CDC’s Public Health Preparedness Checklist</a:t>
            </a:r>
            <a:endParaRPr lang="en-US"/>
          </a:p>
          <a:p>
            <a:endParaRPr lang="en-US"/>
          </a:p>
          <a:p>
            <a:pPr eaLnBrk="1" hangingPunct="1"/>
            <a:endParaRPr lang="en-US" altLang="en-US"/>
          </a:p>
          <a:p>
            <a:endParaRPr lang="en-US"/>
          </a:p>
        </p:txBody>
      </p:sp>
      <p:sp>
        <p:nvSpPr>
          <p:cNvPr id="2" name="Title 1">
            <a:extLst>
              <a:ext uri="{FF2B5EF4-FFF2-40B4-BE49-F238E27FC236}">
                <a16:creationId xmlns:a16="http://schemas.microsoft.com/office/drawing/2014/main" id="{B55F29E0-1AB5-2CDD-803F-61F6F06B2359}"/>
              </a:ext>
            </a:extLst>
          </p:cNvPr>
          <p:cNvSpPr>
            <a:spLocks noGrp="1"/>
          </p:cNvSpPr>
          <p:nvPr>
            <p:ph type="title"/>
          </p:nvPr>
        </p:nvSpPr>
        <p:spPr>
          <a:xfrm>
            <a:off x="402867" y="1168982"/>
            <a:ext cx="11418072" cy="548640"/>
          </a:xfrm>
        </p:spPr>
        <p:txBody>
          <a:bodyPr/>
          <a:lstStyle/>
          <a:p>
            <a:r>
              <a:rPr lang="en-US"/>
              <a:t>Is Your LHD Ready?</a:t>
            </a:r>
          </a:p>
        </p:txBody>
      </p:sp>
    </p:spTree>
    <p:extLst>
      <p:ext uri="{BB962C8B-B14F-4D97-AF65-F5344CB8AC3E}">
        <p14:creationId xmlns:p14="http://schemas.microsoft.com/office/powerpoint/2010/main" val="2023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1E3A7-644D-BED5-5929-8D3109ACBE6E}"/>
              </a:ext>
            </a:extLst>
          </p:cNvPr>
          <p:cNvSpPr>
            <a:spLocks noGrp="1"/>
          </p:cNvSpPr>
          <p:nvPr>
            <p:ph type="body" sz="quarter" idx="10"/>
          </p:nvPr>
        </p:nvSpPr>
        <p:spPr>
          <a:xfrm>
            <a:off x="424068" y="822960"/>
            <a:ext cx="10247517" cy="4937760"/>
          </a:xfrm>
        </p:spPr>
        <p:txBody>
          <a:bodyPr vert="horz" lIns="91440" tIns="45720" rIns="91440" bIns="45720" rtlCol="0" anchor="t">
            <a:noAutofit/>
          </a:bodyPr>
          <a:lstStyle/>
          <a:p>
            <a:pPr>
              <a:spcAft>
                <a:spcPts val="1200"/>
              </a:spcAft>
            </a:pPr>
            <a:r>
              <a:rPr lang="en-US" sz="2300">
                <a:latin typeface="Arial"/>
                <a:cs typeface="Arial"/>
              </a:rPr>
              <a:t>LHDs may not have a provider available to evaluate potential measles patients. </a:t>
            </a:r>
            <a:endParaRPr lang="en-US"/>
          </a:p>
          <a:p>
            <a:pPr>
              <a:spcAft>
                <a:spcPts val="1200"/>
              </a:spcAft>
            </a:pPr>
            <a:r>
              <a:rPr lang="en-US" sz="2300">
                <a:latin typeface="Arial"/>
                <a:cs typeface="Arial"/>
              </a:rPr>
              <a:t>LHDs are recommended to work with hospitals and medical facilities in their jurisdiction to plan for patient measles evaluation</a:t>
            </a:r>
            <a:endParaRPr lang="en-US" sz="2300">
              <a:cs typeface="Arial"/>
            </a:endParaRPr>
          </a:p>
          <a:p>
            <a:pPr>
              <a:spcAft>
                <a:spcPts val="1200"/>
              </a:spcAft>
            </a:pPr>
            <a:r>
              <a:rPr lang="en-US">
                <a:latin typeface="Arial"/>
                <a:cs typeface="Arial"/>
              </a:rPr>
              <a:t>LHDs should be prepared to collect and send specimens to SLPH from patients suspected to have measles who are at high-risk. Risk level is based on factors in consultation with CDB and include:</a:t>
            </a:r>
            <a:endParaRPr lang="en-US">
              <a:cs typeface="Arial"/>
            </a:endParaRPr>
          </a:p>
          <a:p>
            <a:pPr marL="431800" lvl="1" indent="-174625">
              <a:spcBef>
                <a:spcPts val="0"/>
              </a:spcBef>
            </a:pPr>
            <a:r>
              <a:rPr lang="en-US" sz="2000">
                <a:latin typeface="Arial"/>
                <a:cs typeface="Arial"/>
              </a:rPr>
              <a:t>Immunization status</a:t>
            </a:r>
            <a:endParaRPr lang="en-US" sz="2000">
              <a:cs typeface="Arial"/>
            </a:endParaRPr>
          </a:p>
          <a:p>
            <a:pPr marL="431800" lvl="1" indent="-174625">
              <a:spcBef>
                <a:spcPts val="0"/>
              </a:spcBef>
            </a:pPr>
            <a:r>
              <a:rPr lang="en-US" sz="2000">
                <a:latin typeface="Arial"/>
                <a:cs typeface="Arial"/>
              </a:rPr>
              <a:t>Clinical signs/symptoms</a:t>
            </a:r>
            <a:endParaRPr lang="en-US" sz="2000">
              <a:cs typeface="Arial"/>
            </a:endParaRPr>
          </a:p>
          <a:p>
            <a:pPr marL="431800" lvl="1" indent="-174625">
              <a:spcBef>
                <a:spcPts val="0"/>
              </a:spcBef>
              <a:spcAft>
                <a:spcPts val="1200"/>
              </a:spcAft>
            </a:pPr>
            <a:r>
              <a:rPr lang="en-US" sz="2000">
                <a:latin typeface="Arial"/>
                <a:cs typeface="Arial"/>
              </a:rPr>
              <a:t>Epidemiology (travel and contacts)</a:t>
            </a:r>
            <a:endParaRPr lang="en-US" sz="2000">
              <a:cs typeface="Arial"/>
            </a:endParaRPr>
          </a:p>
          <a:p>
            <a:pPr>
              <a:spcAft>
                <a:spcPts val="1200"/>
              </a:spcAft>
            </a:pPr>
            <a:r>
              <a:rPr lang="en-US">
                <a:latin typeface="Arial"/>
                <a:cs typeface="Arial"/>
              </a:rPr>
              <a:t>A </a:t>
            </a:r>
            <a:r>
              <a:rPr lang="en-US">
                <a:latin typeface="Arial"/>
                <a:cs typeface="Arial"/>
                <a:hlinkClick r:id="rId3"/>
              </a:rPr>
              <a:t>standing order template </a:t>
            </a:r>
            <a:r>
              <a:rPr lang="en-US">
                <a:latin typeface="Arial"/>
                <a:cs typeface="Arial"/>
              </a:rPr>
              <a:t>for measles specimen collection is available on the CD manual </a:t>
            </a:r>
            <a:endParaRPr lang="en-US">
              <a:cs typeface="Arial"/>
            </a:endParaRPr>
          </a:p>
          <a:p>
            <a:pPr>
              <a:spcAft>
                <a:spcPts val="1200"/>
              </a:spcAft>
            </a:pPr>
            <a:r>
              <a:rPr lang="en-US">
                <a:latin typeface="Arial"/>
                <a:cs typeface="Arial"/>
              </a:rPr>
              <a:t>Help Us Assess Measles Preparedness – Quick Survey for LHD Nurses</a:t>
            </a:r>
            <a:endParaRPr lang="en-US"/>
          </a:p>
        </p:txBody>
      </p:sp>
      <p:sp>
        <p:nvSpPr>
          <p:cNvPr id="4" name="Slide Number Placeholder 3">
            <a:extLst>
              <a:ext uri="{FF2B5EF4-FFF2-40B4-BE49-F238E27FC236}">
                <a16:creationId xmlns:a16="http://schemas.microsoft.com/office/drawing/2014/main" id="{D97E68A2-4E14-89DB-434B-7FBA75F217B0}"/>
              </a:ext>
            </a:extLst>
          </p:cNvPr>
          <p:cNvSpPr>
            <a:spLocks noGrp="1"/>
          </p:cNvSpPr>
          <p:nvPr>
            <p:ph type="sldNum" sz="quarter" idx="14"/>
          </p:nvPr>
        </p:nvSpPr>
        <p:spPr/>
        <p:txBody>
          <a:bodyPr/>
          <a:lstStyle/>
          <a:p>
            <a:fld id="{11F27F3A-B3E9-41ED-AF8F-A365F10BB65F}" type="slidenum">
              <a:rPr lang="en-US" smtClean="0"/>
              <a:pPr/>
              <a:t>13</a:t>
            </a:fld>
            <a:endParaRPr lang="en-US"/>
          </a:p>
        </p:txBody>
      </p:sp>
      <p:sp>
        <p:nvSpPr>
          <p:cNvPr id="5" name="Title 4">
            <a:extLst>
              <a:ext uri="{FF2B5EF4-FFF2-40B4-BE49-F238E27FC236}">
                <a16:creationId xmlns:a16="http://schemas.microsoft.com/office/drawing/2014/main" id="{B034FF68-BD36-E52E-4D62-4D0604B4FA9A}"/>
              </a:ext>
            </a:extLst>
          </p:cNvPr>
          <p:cNvSpPr>
            <a:spLocks noGrp="1"/>
          </p:cNvSpPr>
          <p:nvPr>
            <p:ph type="title"/>
          </p:nvPr>
        </p:nvSpPr>
        <p:spPr>
          <a:xfrm>
            <a:off x="424068" y="274320"/>
            <a:ext cx="10050448" cy="548640"/>
          </a:xfrm>
        </p:spPr>
        <p:txBody>
          <a:bodyPr/>
          <a:lstStyle/>
          <a:p>
            <a:r>
              <a:rPr lang="en-US"/>
              <a:t>Guidance on Measles Assessment and Testing at LHDs</a:t>
            </a:r>
          </a:p>
        </p:txBody>
      </p:sp>
    </p:spTree>
    <p:extLst>
      <p:ext uri="{BB962C8B-B14F-4D97-AF65-F5344CB8AC3E}">
        <p14:creationId xmlns:p14="http://schemas.microsoft.com/office/powerpoint/2010/main" val="276370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7548A0-1E64-F821-0ED4-F1655E36874B}"/>
              </a:ext>
            </a:extLst>
          </p:cNvPr>
          <p:cNvSpPr>
            <a:spLocks noGrp="1"/>
          </p:cNvSpPr>
          <p:nvPr>
            <p:ph type="body" sz="quarter" idx="10"/>
          </p:nvPr>
        </p:nvSpPr>
        <p:spPr/>
        <p:txBody>
          <a:bodyPr/>
          <a:lstStyle/>
          <a:p>
            <a:r>
              <a:rPr lang="en-US"/>
              <a:t>PCR (preferred)</a:t>
            </a:r>
          </a:p>
          <a:p>
            <a:pPr lvl="1"/>
            <a:r>
              <a:rPr lang="en-US"/>
              <a:t>Collect throat or nasopharyngeal swab</a:t>
            </a:r>
          </a:p>
          <a:p>
            <a:pPr lvl="1"/>
            <a:r>
              <a:rPr lang="en-US"/>
              <a:t>Urine is also a valid specimen but should be paired with a swab</a:t>
            </a:r>
          </a:p>
          <a:p>
            <a:pPr lvl="1"/>
            <a:r>
              <a:rPr lang="en-US"/>
              <a:t>Preferable to </a:t>
            </a:r>
            <a:r>
              <a:rPr lang="en-US" u="sng"/>
              <a:t>collect within 3 days of rash onset </a:t>
            </a:r>
            <a:r>
              <a:rPr lang="en-US"/>
              <a:t>(up to 10 days is acceptable)</a:t>
            </a:r>
          </a:p>
          <a:p>
            <a:pPr lvl="1"/>
            <a:r>
              <a:rPr lang="en-US" sz="1800"/>
              <a:t>Swab specimens should be collected using swabs with a Dacron® tip and aluminum or plastic shaft. </a:t>
            </a:r>
            <a:endParaRPr lang="en-US"/>
          </a:p>
          <a:p>
            <a:pPr lvl="1"/>
            <a:r>
              <a:rPr lang="en-US"/>
              <a:t>NC SLPH can perform measles PCR</a:t>
            </a:r>
          </a:p>
          <a:p>
            <a:pPr lvl="1"/>
            <a:endParaRPr lang="en-US"/>
          </a:p>
          <a:p>
            <a:r>
              <a:rPr lang="en-US"/>
              <a:t>IgM antibody</a:t>
            </a:r>
          </a:p>
          <a:p>
            <a:pPr lvl="1"/>
            <a:r>
              <a:rPr lang="en-US"/>
              <a:t>Serum specimen</a:t>
            </a:r>
          </a:p>
          <a:p>
            <a:pPr lvl="1"/>
            <a:r>
              <a:rPr lang="en-US"/>
              <a:t>Preferable to </a:t>
            </a:r>
            <a:r>
              <a:rPr lang="en-US" u="sng"/>
              <a:t>collect 3 days or later </a:t>
            </a:r>
            <a:r>
              <a:rPr lang="en-US"/>
              <a:t>after rash onset</a:t>
            </a:r>
          </a:p>
          <a:p>
            <a:pPr lvl="1"/>
            <a:r>
              <a:rPr lang="en-US"/>
              <a:t>Can be difficult to interpret in some circumstances (e.g. in vaccinated individuals)</a:t>
            </a:r>
          </a:p>
        </p:txBody>
      </p:sp>
      <p:sp>
        <p:nvSpPr>
          <p:cNvPr id="4" name="Slide Number Placeholder 3">
            <a:extLst>
              <a:ext uri="{FF2B5EF4-FFF2-40B4-BE49-F238E27FC236}">
                <a16:creationId xmlns:a16="http://schemas.microsoft.com/office/drawing/2014/main" id="{3069BA67-62E7-3C2B-AAEC-6D0D7A995882}"/>
              </a:ext>
            </a:extLst>
          </p:cNvPr>
          <p:cNvSpPr>
            <a:spLocks noGrp="1"/>
          </p:cNvSpPr>
          <p:nvPr>
            <p:ph type="sldNum" sz="quarter" idx="14"/>
          </p:nvPr>
        </p:nvSpPr>
        <p:spPr/>
        <p:txBody>
          <a:bodyPr/>
          <a:lstStyle/>
          <a:p>
            <a:fld id="{11F27F3A-B3E9-41ED-AF8F-A365F10BB65F}" type="slidenum">
              <a:rPr lang="en-US" smtClean="0"/>
              <a:pPr/>
              <a:t>14</a:t>
            </a:fld>
            <a:endParaRPr lang="en-US"/>
          </a:p>
        </p:txBody>
      </p:sp>
      <p:sp>
        <p:nvSpPr>
          <p:cNvPr id="5" name="Title 4">
            <a:extLst>
              <a:ext uri="{FF2B5EF4-FFF2-40B4-BE49-F238E27FC236}">
                <a16:creationId xmlns:a16="http://schemas.microsoft.com/office/drawing/2014/main" id="{46A0FD27-3384-0927-84B3-C26F9103E039}"/>
              </a:ext>
            </a:extLst>
          </p:cNvPr>
          <p:cNvSpPr>
            <a:spLocks noGrp="1"/>
          </p:cNvSpPr>
          <p:nvPr>
            <p:ph type="title"/>
          </p:nvPr>
        </p:nvSpPr>
        <p:spPr/>
        <p:txBody>
          <a:bodyPr/>
          <a:lstStyle/>
          <a:p>
            <a:r>
              <a:rPr lang="en-US"/>
              <a:t>Measles Lab Testing</a:t>
            </a:r>
          </a:p>
        </p:txBody>
      </p:sp>
    </p:spTree>
    <p:extLst>
      <p:ext uri="{BB962C8B-B14F-4D97-AF65-F5344CB8AC3E}">
        <p14:creationId xmlns:p14="http://schemas.microsoft.com/office/powerpoint/2010/main" val="53065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2E428-0334-91CF-C99C-82A8077DEB3F}"/>
              </a:ext>
            </a:extLst>
          </p:cNvPr>
          <p:cNvSpPr>
            <a:spLocks noGrp="1"/>
          </p:cNvSpPr>
          <p:nvPr>
            <p:ph type="body" sz="quarter" idx="10"/>
          </p:nvPr>
        </p:nvSpPr>
        <p:spPr>
          <a:xfrm>
            <a:off x="402867" y="1822397"/>
            <a:ext cx="11418072" cy="4142629"/>
          </a:xfrm>
        </p:spPr>
        <p:txBody>
          <a:bodyPr/>
          <a:lstStyle/>
          <a:p>
            <a:r>
              <a:rPr lang="en-US" sz="2200" dirty="0"/>
              <a:t>Testing for measles at SLPH must be pre-approved by the Communicable Disease Branch</a:t>
            </a:r>
          </a:p>
          <a:p>
            <a:endParaRPr lang="en-US" sz="2200" dirty="0"/>
          </a:p>
          <a:p>
            <a:r>
              <a:rPr lang="en-US" sz="2200" dirty="0"/>
              <a:t>Please call the epi-on-call (919-733-3419) or reach out to the VPD team if you become aware of a potential case</a:t>
            </a:r>
          </a:p>
          <a:p>
            <a:endParaRPr lang="en-US" sz="2200" dirty="0"/>
          </a:p>
          <a:p>
            <a:r>
              <a:rPr lang="en-US" sz="2200" dirty="0"/>
              <a:t>Commercial lab testing is also available if SLPH testing is not approved and the health care provider still wishes to test. </a:t>
            </a:r>
          </a:p>
        </p:txBody>
      </p:sp>
      <p:sp>
        <p:nvSpPr>
          <p:cNvPr id="4" name="Slide Number Placeholder 3">
            <a:extLst>
              <a:ext uri="{FF2B5EF4-FFF2-40B4-BE49-F238E27FC236}">
                <a16:creationId xmlns:a16="http://schemas.microsoft.com/office/drawing/2014/main" id="{95C64216-ED03-A561-C79F-1D1E6DD05DED}"/>
              </a:ext>
            </a:extLst>
          </p:cNvPr>
          <p:cNvSpPr>
            <a:spLocks noGrp="1"/>
          </p:cNvSpPr>
          <p:nvPr>
            <p:ph type="sldNum" sz="quarter" idx="14"/>
          </p:nvPr>
        </p:nvSpPr>
        <p:spPr/>
        <p:txBody>
          <a:bodyPr/>
          <a:lstStyle/>
          <a:p>
            <a:fld id="{11F27F3A-B3E9-41ED-AF8F-A365F10BB65F}" type="slidenum">
              <a:rPr lang="en-US" smtClean="0"/>
              <a:pPr/>
              <a:t>15</a:t>
            </a:fld>
            <a:endParaRPr lang="en-US"/>
          </a:p>
        </p:txBody>
      </p:sp>
      <p:sp>
        <p:nvSpPr>
          <p:cNvPr id="5" name="Title 4">
            <a:extLst>
              <a:ext uri="{FF2B5EF4-FFF2-40B4-BE49-F238E27FC236}">
                <a16:creationId xmlns:a16="http://schemas.microsoft.com/office/drawing/2014/main" id="{80E384E2-AEAB-8094-7123-26893CE9CB35}"/>
              </a:ext>
            </a:extLst>
          </p:cNvPr>
          <p:cNvSpPr>
            <a:spLocks noGrp="1"/>
          </p:cNvSpPr>
          <p:nvPr>
            <p:ph type="title"/>
          </p:nvPr>
        </p:nvSpPr>
        <p:spPr/>
        <p:txBody>
          <a:bodyPr/>
          <a:lstStyle/>
          <a:p>
            <a:r>
              <a:rPr lang="en-US"/>
              <a:t>Testing Approval</a:t>
            </a:r>
          </a:p>
        </p:txBody>
      </p:sp>
    </p:spTree>
    <p:extLst>
      <p:ext uri="{BB962C8B-B14F-4D97-AF65-F5344CB8AC3E}">
        <p14:creationId xmlns:p14="http://schemas.microsoft.com/office/powerpoint/2010/main" val="285176336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5B562-66B8-126B-7FEE-566EEEE49D9D}"/>
              </a:ext>
            </a:extLst>
          </p:cNvPr>
          <p:cNvSpPr>
            <a:spLocks noGrp="1"/>
          </p:cNvSpPr>
          <p:nvPr>
            <p:ph type="body" sz="quarter" idx="11"/>
          </p:nvPr>
        </p:nvSpPr>
        <p:spPr>
          <a:xfrm>
            <a:off x="313452" y="6005733"/>
            <a:ext cx="10462667" cy="330200"/>
          </a:xfrm>
        </p:spPr>
        <p:txBody>
          <a:bodyPr/>
          <a:lstStyle/>
          <a:p>
            <a:r>
              <a:rPr lang="en-US" sz="1200" dirty="0"/>
              <a:t>https://www.dph.ncdhhs.gov/epidemiology/communicable-disease/ncslph-measles-specimen-collection-and-shipment-guidancepdf/download?attachment</a:t>
            </a:r>
          </a:p>
        </p:txBody>
      </p:sp>
      <p:sp>
        <p:nvSpPr>
          <p:cNvPr id="4" name="Slide Number Placeholder 3">
            <a:extLst>
              <a:ext uri="{FF2B5EF4-FFF2-40B4-BE49-F238E27FC236}">
                <a16:creationId xmlns:a16="http://schemas.microsoft.com/office/drawing/2014/main" id="{012A0A77-9466-ABB2-096D-B0177EFE52BE}"/>
              </a:ext>
            </a:extLst>
          </p:cNvPr>
          <p:cNvSpPr>
            <a:spLocks noGrp="1"/>
          </p:cNvSpPr>
          <p:nvPr>
            <p:ph type="sldNum" sz="quarter" idx="14"/>
          </p:nvPr>
        </p:nvSpPr>
        <p:spPr/>
        <p:txBody>
          <a:bodyPr/>
          <a:lstStyle/>
          <a:p>
            <a:fld id="{11F27F3A-B3E9-41ED-AF8F-A365F10BB65F}" type="slidenum">
              <a:rPr lang="en-US" smtClean="0"/>
              <a:pPr/>
              <a:t>16</a:t>
            </a:fld>
            <a:endParaRPr lang="en-US"/>
          </a:p>
        </p:txBody>
      </p:sp>
      <p:pic>
        <p:nvPicPr>
          <p:cNvPr id="7" name="Picture 6">
            <a:extLst>
              <a:ext uri="{FF2B5EF4-FFF2-40B4-BE49-F238E27FC236}">
                <a16:creationId xmlns:a16="http://schemas.microsoft.com/office/drawing/2014/main" id="{DE82E55A-353C-9189-0810-1088C8BDB4FB}"/>
              </a:ext>
            </a:extLst>
          </p:cNvPr>
          <p:cNvPicPr>
            <a:picLocks noChangeAspect="1"/>
          </p:cNvPicPr>
          <p:nvPr/>
        </p:nvPicPr>
        <p:blipFill>
          <a:blip r:embed="rId3"/>
          <a:stretch>
            <a:fillRect/>
          </a:stretch>
        </p:blipFill>
        <p:spPr>
          <a:xfrm>
            <a:off x="3028113" y="117563"/>
            <a:ext cx="4749665" cy="6053702"/>
          </a:xfrm>
          <a:prstGeom prst="rect">
            <a:avLst/>
          </a:prstGeom>
        </p:spPr>
      </p:pic>
    </p:spTree>
    <p:extLst>
      <p:ext uri="{BB962C8B-B14F-4D97-AF65-F5344CB8AC3E}">
        <p14:creationId xmlns:p14="http://schemas.microsoft.com/office/powerpoint/2010/main" val="127820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C7E42-371A-C5E4-F6A0-D70BAC186E26}"/>
              </a:ext>
            </a:extLst>
          </p:cNvPr>
          <p:cNvSpPr>
            <a:spLocks noGrp="1"/>
          </p:cNvSpPr>
          <p:nvPr>
            <p:ph type="body" sz="quarter" idx="10"/>
          </p:nvPr>
        </p:nvSpPr>
        <p:spPr/>
        <p:txBody>
          <a:bodyPr vert="horz" lIns="91440" tIns="45720" rIns="91440" bIns="45720" rtlCol="0" anchor="t">
            <a:noAutofit/>
          </a:bodyPr>
          <a:lstStyle/>
          <a:p>
            <a:r>
              <a:rPr lang="en-US" sz="2400">
                <a:latin typeface="Arial"/>
                <a:cs typeface="Arial"/>
              </a:rPr>
              <a:t>Specimen submission forms:</a:t>
            </a:r>
          </a:p>
          <a:p>
            <a:pPr marL="431800" lvl="1" indent="-174625"/>
            <a:r>
              <a:rPr lang="en-US" sz="2100">
                <a:latin typeface="Arial"/>
                <a:cs typeface="Arial"/>
              </a:rPr>
              <a:t>Virology DHHS 3431</a:t>
            </a:r>
            <a:r>
              <a:rPr lang="en-US" sz="2100" b="0">
                <a:latin typeface="Arial"/>
                <a:cs typeface="Arial"/>
              </a:rPr>
              <a:t> </a:t>
            </a:r>
            <a:r>
              <a:rPr lang="en-US" sz="2100" b="0">
                <a:latin typeface="Arial"/>
                <a:cs typeface="Arial"/>
                <a:hlinkClick r:id="rId3"/>
              </a:rPr>
              <a:t>https://slph.dph.ncdhhs.gov/Forms/3431-Virology.pdf</a:t>
            </a:r>
          </a:p>
          <a:p>
            <a:pPr marL="431800" lvl="1" indent="-174625"/>
            <a:r>
              <a:rPr lang="en-US" sz="2100">
                <a:latin typeface="Arial"/>
                <a:cs typeface="Arial"/>
              </a:rPr>
              <a:t>Serology DHHS 3445 </a:t>
            </a:r>
            <a:r>
              <a:rPr lang="en-US" sz="2100" b="0">
                <a:latin typeface="Arial"/>
                <a:cs typeface="Arial"/>
                <a:hlinkClick r:id="rId3"/>
              </a:rPr>
              <a:t>https://slph.dph.ncdhhs.gov/Forms/SpecialSerologyForm-3445.pdf?ver=1.1</a:t>
            </a:r>
            <a:r>
              <a:rPr lang="en-US" sz="2100" b="0">
                <a:latin typeface="Arial"/>
                <a:cs typeface="Arial"/>
              </a:rPr>
              <a:t> </a:t>
            </a:r>
            <a:endParaRPr lang="en-US" sz="2000" b="0">
              <a:latin typeface="Arial"/>
              <a:cs typeface="Arial"/>
            </a:endParaRPr>
          </a:p>
          <a:p>
            <a:pPr marL="431800" lvl="1" indent="-174625"/>
            <a:r>
              <a:rPr lang="en-US" sz="2000">
                <a:latin typeface="Arial"/>
                <a:cs typeface="Arial"/>
              </a:rPr>
              <a:t>CDC DASH form </a:t>
            </a:r>
            <a:r>
              <a:rPr lang="en-US" sz="2100" b="0">
                <a:latin typeface="Arial"/>
                <a:cs typeface="Arial"/>
                <a:hlinkClick r:id="rId4"/>
              </a:rPr>
              <a:t>https://centersfordiseasecontrol.sharefile.com/share/view/sed42e98472b646ad87bf7f30a1df5085</a:t>
            </a:r>
            <a:r>
              <a:rPr lang="en-US" sz="2100" b="0">
                <a:latin typeface="Arial"/>
                <a:cs typeface="Arial"/>
              </a:rPr>
              <a:t> </a:t>
            </a:r>
            <a:endParaRPr lang="en-US" sz="2100" b="0"/>
          </a:p>
          <a:p>
            <a:endParaRPr lang="en-US" sz="2400" b="0"/>
          </a:p>
          <a:p>
            <a:r>
              <a:rPr lang="en-US" sz="2400">
                <a:latin typeface="Arial"/>
                <a:cs typeface="Arial"/>
              </a:rPr>
              <a:t>The NCSLPH Online Supply Ordering System must be used to order supplies. Supplies may be ordered by going through the NCSLPH website </a:t>
            </a:r>
            <a:r>
              <a:rPr lang="en-US" sz="2400" b="0">
                <a:latin typeface="Arial"/>
                <a:cs typeface="Arial"/>
                <a:hlinkClick r:id="rId5"/>
              </a:rPr>
              <a:t>https://slphreporting.ncpublichealth.com/labportal/</a:t>
            </a:r>
            <a:endParaRPr lang="en-US" sz="2400" b="0">
              <a:latin typeface="Arial"/>
              <a:cs typeface="Arial"/>
            </a:endParaRPr>
          </a:p>
          <a:p>
            <a:endParaRPr lang="en-US" sz="2400"/>
          </a:p>
        </p:txBody>
      </p:sp>
      <p:sp>
        <p:nvSpPr>
          <p:cNvPr id="4" name="Slide Number Placeholder 3">
            <a:extLst>
              <a:ext uri="{FF2B5EF4-FFF2-40B4-BE49-F238E27FC236}">
                <a16:creationId xmlns:a16="http://schemas.microsoft.com/office/drawing/2014/main" id="{5F69162C-DC1F-6C01-641A-3F1CD54B0F53}"/>
              </a:ext>
            </a:extLst>
          </p:cNvPr>
          <p:cNvSpPr>
            <a:spLocks noGrp="1"/>
          </p:cNvSpPr>
          <p:nvPr>
            <p:ph type="sldNum" sz="quarter" idx="14"/>
          </p:nvPr>
        </p:nvSpPr>
        <p:spPr/>
        <p:txBody>
          <a:bodyPr/>
          <a:lstStyle/>
          <a:p>
            <a:fld id="{11F27F3A-B3E9-41ED-AF8F-A365F10BB65F}" type="slidenum">
              <a:rPr lang="en-US" smtClean="0"/>
              <a:pPr/>
              <a:t>17</a:t>
            </a:fld>
            <a:endParaRPr lang="en-US"/>
          </a:p>
        </p:txBody>
      </p:sp>
      <p:sp>
        <p:nvSpPr>
          <p:cNvPr id="5" name="Title 4">
            <a:extLst>
              <a:ext uri="{FF2B5EF4-FFF2-40B4-BE49-F238E27FC236}">
                <a16:creationId xmlns:a16="http://schemas.microsoft.com/office/drawing/2014/main" id="{614849D3-77E8-4514-DF0F-3723751EA3FF}"/>
              </a:ext>
            </a:extLst>
          </p:cNvPr>
          <p:cNvSpPr>
            <a:spLocks noGrp="1"/>
          </p:cNvSpPr>
          <p:nvPr>
            <p:ph type="title"/>
          </p:nvPr>
        </p:nvSpPr>
        <p:spPr/>
        <p:txBody>
          <a:bodyPr/>
          <a:lstStyle/>
          <a:p>
            <a:r>
              <a:rPr lang="en-US" sz="3200">
                <a:latin typeface="Arial"/>
                <a:cs typeface="Arial"/>
              </a:rPr>
              <a:t>Ordering Tests and Supplies from SLPH</a:t>
            </a:r>
            <a:endParaRPr lang="en-US" sz="3200"/>
          </a:p>
        </p:txBody>
      </p:sp>
    </p:spTree>
    <p:extLst>
      <p:ext uri="{BB962C8B-B14F-4D97-AF65-F5344CB8AC3E}">
        <p14:creationId xmlns:p14="http://schemas.microsoft.com/office/powerpoint/2010/main" val="427201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FAC27-A478-5CF9-B180-809C42C1BC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10AE4-9BC7-55D4-7346-14BC0EE831FB}"/>
              </a:ext>
            </a:extLst>
          </p:cNvPr>
          <p:cNvSpPr>
            <a:spLocks noGrp="1"/>
          </p:cNvSpPr>
          <p:nvPr>
            <p:ph type="body" sz="quarter" idx="10"/>
          </p:nvPr>
        </p:nvSpPr>
        <p:spPr>
          <a:xfrm>
            <a:off x="402867" y="1637615"/>
            <a:ext cx="11418072" cy="4931627"/>
          </a:xfrm>
        </p:spPr>
        <p:txBody>
          <a:bodyPr vert="horz" lIns="91440" tIns="45720" rIns="91440" bIns="45720" rtlCol="0" anchor="t">
            <a:normAutofit fontScale="92500" lnSpcReduction="10000"/>
          </a:bodyPr>
          <a:lstStyle/>
          <a:p>
            <a:r>
              <a:rPr lang="en-US" altLang="en-US">
                <a:latin typeface="Arial"/>
                <a:cs typeface="Arial"/>
              </a:rPr>
              <a:t>MMR Vaccine</a:t>
            </a:r>
            <a:endParaRPr lang="en-US" altLang="en-US"/>
          </a:p>
          <a:p>
            <a:pPr marL="431800" lvl="1" indent="-174625"/>
            <a:r>
              <a:rPr lang="en-US" altLang="en-US">
                <a:latin typeface="Arial"/>
                <a:cs typeface="Arial"/>
              </a:rPr>
              <a:t>Must be administered within 72 hours of initial measles exposure</a:t>
            </a:r>
            <a:endParaRPr lang="en-US" altLang="en-US">
              <a:cs typeface="Arial"/>
            </a:endParaRPr>
          </a:p>
          <a:p>
            <a:pPr marL="431800" lvl="1" indent="-174625"/>
            <a:r>
              <a:rPr lang="en-US" altLang="en-US">
                <a:latin typeface="Arial"/>
                <a:cs typeface="Arial"/>
              </a:rPr>
              <a:t>Preferred PEP if individual </a:t>
            </a:r>
            <a:r>
              <a:rPr lang="en-US" altLang="en-US" u="sng">
                <a:latin typeface="Arial"/>
                <a:cs typeface="Arial"/>
              </a:rPr>
              <a:t>&gt;</a:t>
            </a:r>
            <a:r>
              <a:rPr lang="en-US" altLang="en-US">
                <a:latin typeface="Arial"/>
                <a:cs typeface="Arial"/>
              </a:rPr>
              <a:t> 12 months of age; can be given to individuals 6-11 months of age</a:t>
            </a:r>
          </a:p>
          <a:p>
            <a:r>
              <a:rPr lang="en-US" altLang="en-US">
                <a:latin typeface="Arial"/>
                <a:cs typeface="Arial"/>
              </a:rPr>
              <a:t>Immunoglobulin (IG)</a:t>
            </a:r>
            <a:endParaRPr lang="en-US" altLang="en-US"/>
          </a:p>
          <a:p>
            <a:pPr marL="431800" lvl="1" indent="-174625"/>
            <a:r>
              <a:rPr lang="en-US" altLang="en-US">
                <a:latin typeface="Arial"/>
                <a:cs typeface="Arial"/>
              </a:rPr>
              <a:t>Must be administered within 6 days of exposure</a:t>
            </a:r>
            <a:endParaRPr lang="en-US" altLang="en-US"/>
          </a:p>
          <a:p>
            <a:pPr marL="431800" lvl="1" indent="-174625"/>
            <a:r>
              <a:rPr lang="en-US" altLang="en-US">
                <a:latin typeface="Arial"/>
                <a:cs typeface="Arial"/>
              </a:rPr>
              <a:t>Can be given to individuals &lt; 6 months of age</a:t>
            </a:r>
          </a:p>
          <a:p>
            <a:pPr marL="431800" lvl="1" indent="-174625"/>
            <a:r>
              <a:rPr lang="en-US" altLang="en-US">
                <a:latin typeface="Arial"/>
                <a:cs typeface="Arial"/>
              </a:rPr>
              <a:t>Intramuscular (IM) and intravenous (IV) varieties:</a:t>
            </a:r>
            <a:endParaRPr lang="en-US" altLang="en-US"/>
          </a:p>
          <a:p>
            <a:pPr marL="558165" lvl="2" indent="0">
              <a:buNone/>
            </a:pPr>
            <a:endParaRPr lang="en-US" altLang="en-US" sz="1800">
              <a:cs typeface="Arial"/>
            </a:endParaRPr>
          </a:p>
          <a:p>
            <a:pPr marL="558165" lvl="2" indent="0">
              <a:buNone/>
            </a:pPr>
            <a:r>
              <a:rPr lang="en-US" altLang="en-US" sz="1800" err="1">
                <a:latin typeface="Arial"/>
                <a:cs typeface="Arial"/>
              </a:rPr>
              <a:t>GamaSTAN</a:t>
            </a:r>
            <a:r>
              <a:rPr lang="en-US" altLang="en-US" sz="1800">
                <a:latin typeface="Arial"/>
                <a:cs typeface="Arial"/>
              </a:rPr>
              <a:t> ® (IGIM)</a:t>
            </a:r>
            <a:endParaRPr lang="en-US" altLang="en-US" sz="1800" b="0"/>
          </a:p>
          <a:p>
            <a:pPr marL="899795" lvl="3" indent="-128270"/>
            <a:r>
              <a:rPr lang="en-US" altLang="en-US" sz="1800" b="1">
                <a:solidFill>
                  <a:srgbClr val="003B70"/>
                </a:solidFill>
                <a:latin typeface="Arial"/>
                <a:cs typeface="Arial"/>
              </a:rPr>
              <a:t>0.5 mL/kg (up to max dose 15 mL) given as IM injection</a:t>
            </a:r>
            <a:endParaRPr lang="en-US" altLang="en-US" sz="1800" b="0"/>
          </a:p>
          <a:p>
            <a:pPr marL="729615" lvl="2"/>
            <a:endParaRPr lang="en-US" altLang="en-US" sz="1800">
              <a:latin typeface="Arial"/>
              <a:cs typeface="Arial"/>
            </a:endParaRPr>
          </a:p>
          <a:p>
            <a:pPr marL="558165" lvl="2" indent="0">
              <a:buNone/>
            </a:pPr>
            <a:r>
              <a:rPr lang="en-US" altLang="en-US" sz="1800">
                <a:latin typeface="Arial"/>
                <a:cs typeface="Arial"/>
              </a:rPr>
              <a:t>IGIV</a:t>
            </a:r>
            <a:endParaRPr lang="en-US" altLang="en-US" sz="1800" b="1">
              <a:solidFill>
                <a:srgbClr val="003B70"/>
              </a:solidFill>
              <a:cs typeface="Arial"/>
            </a:endParaRPr>
          </a:p>
          <a:p>
            <a:pPr marL="899795" lvl="3" indent="-128270"/>
            <a:r>
              <a:rPr lang="en-US" altLang="en-US" sz="1800" b="1">
                <a:solidFill>
                  <a:srgbClr val="003B70"/>
                </a:solidFill>
                <a:latin typeface="Arial"/>
                <a:cs typeface="Arial"/>
              </a:rPr>
              <a:t>400 mg/kg given IV in hospital/clinic setting</a:t>
            </a:r>
          </a:p>
          <a:p>
            <a:pPr marL="899795" lvl="3" indent="-128270"/>
            <a:r>
              <a:rPr lang="en-US" altLang="en-US" sz="1800" b="1">
                <a:solidFill>
                  <a:srgbClr val="003B70"/>
                </a:solidFill>
                <a:latin typeface="Arial"/>
                <a:cs typeface="Arial"/>
              </a:rPr>
              <a:t>Reserved for pregnant women w/o evidence of immunity and severely immunocompromised individuals</a:t>
            </a:r>
          </a:p>
          <a:p>
            <a:pPr marL="0" indent="0">
              <a:buNone/>
            </a:pPr>
            <a:r>
              <a:rPr lang="en-US" altLang="en-US" sz="1200">
                <a:latin typeface="Arial"/>
                <a:cs typeface="Arial"/>
              </a:rPr>
              <a:t>Reference:  </a:t>
            </a:r>
            <a:r>
              <a:rPr lang="en-US" sz="1200" b="0">
                <a:latin typeface="Arial"/>
                <a:cs typeface="Arial"/>
                <a:hlinkClick r:id="rId3"/>
              </a:rPr>
              <a:t>https://www.cdc.gov/mmwr/preview/mmwrhtml/rr6204a1.htm</a:t>
            </a:r>
            <a:r>
              <a:rPr lang="en-US" sz="2900" b="0">
                <a:latin typeface="Arial"/>
                <a:cs typeface="Arial"/>
              </a:rPr>
              <a:t> </a:t>
            </a:r>
            <a:endParaRPr lang="en-US" altLang="en-US" sz="2900" b="1">
              <a:solidFill>
                <a:srgbClr val="003B70"/>
              </a:solidFill>
              <a:cs typeface="Arial"/>
            </a:endParaRPr>
          </a:p>
        </p:txBody>
      </p:sp>
      <p:sp>
        <p:nvSpPr>
          <p:cNvPr id="2" name="Title 1">
            <a:extLst>
              <a:ext uri="{FF2B5EF4-FFF2-40B4-BE49-F238E27FC236}">
                <a16:creationId xmlns:a16="http://schemas.microsoft.com/office/drawing/2014/main" id="{02DB2BF6-4FEA-2693-B1E8-FD9A7A378474}"/>
              </a:ext>
            </a:extLst>
          </p:cNvPr>
          <p:cNvSpPr>
            <a:spLocks noGrp="1"/>
          </p:cNvSpPr>
          <p:nvPr>
            <p:ph type="title"/>
          </p:nvPr>
        </p:nvSpPr>
        <p:spPr>
          <a:xfrm>
            <a:off x="402867" y="1111832"/>
            <a:ext cx="11418072" cy="443865"/>
          </a:xfrm>
        </p:spPr>
        <p:txBody>
          <a:bodyPr/>
          <a:lstStyle/>
          <a:p>
            <a:r>
              <a:rPr lang="en-US">
                <a:latin typeface="Arial"/>
                <a:cs typeface="Arial"/>
              </a:rPr>
              <a:t>Medical Countermeasures for Post-Exposure Prophylaxis</a:t>
            </a:r>
            <a:endParaRPr lang="en-US"/>
          </a:p>
        </p:txBody>
      </p:sp>
    </p:spTree>
    <p:extLst>
      <p:ext uri="{BB962C8B-B14F-4D97-AF65-F5344CB8AC3E}">
        <p14:creationId xmlns:p14="http://schemas.microsoft.com/office/powerpoint/2010/main" val="342988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B3B28-D5CB-7D06-3217-49129141666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C9EEF-1658-0542-2389-A38706F37242}"/>
              </a:ext>
            </a:extLst>
          </p:cNvPr>
          <p:cNvSpPr>
            <a:spLocks noGrp="1"/>
          </p:cNvSpPr>
          <p:nvPr>
            <p:ph type="body" sz="quarter" idx="10"/>
          </p:nvPr>
        </p:nvSpPr>
        <p:spPr>
          <a:xfrm>
            <a:off x="269517" y="1637615"/>
            <a:ext cx="12008622" cy="4931627"/>
          </a:xfrm>
        </p:spPr>
        <p:txBody>
          <a:bodyPr vert="horz" lIns="91440" tIns="45720" rIns="91440" bIns="45720" rtlCol="0" anchor="t">
            <a:normAutofit/>
          </a:bodyPr>
          <a:lstStyle/>
          <a:p>
            <a:r>
              <a:rPr lang="en-US" altLang="en-US">
                <a:latin typeface="Arial"/>
                <a:cs typeface="Arial"/>
              </a:rPr>
              <a:t>State Stockpile of </a:t>
            </a:r>
            <a:r>
              <a:rPr lang="en-US" altLang="en-US" err="1">
                <a:latin typeface="Arial"/>
                <a:cs typeface="Arial"/>
              </a:rPr>
              <a:t>GamaSTAN</a:t>
            </a:r>
            <a:r>
              <a:rPr lang="en-US" altLang="en-US">
                <a:latin typeface="Arial"/>
                <a:cs typeface="Arial"/>
              </a:rPr>
              <a:t> ® (IMIG)</a:t>
            </a:r>
          </a:p>
          <a:p>
            <a:pPr marL="431800" lvl="1" indent="-174625"/>
            <a:endParaRPr lang="en-US" altLang="en-US"/>
          </a:p>
          <a:p>
            <a:endParaRPr lang="en-US" altLang="en-US"/>
          </a:p>
          <a:p>
            <a:endParaRPr lang="en-US" altLang="en-US">
              <a:latin typeface="Arial"/>
              <a:cs typeface="Arial"/>
            </a:endParaRPr>
          </a:p>
          <a:p>
            <a:endParaRPr lang="en-US" altLang="en-US">
              <a:latin typeface="Arial"/>
              <a:cs typeface="Arial"/>
            </a:endParaRPr>
          </a:p>
          <a:p>
            <a:endParaRPr lang="en-US" altLang="en-US">
              <a:latin typeface="Arial"/>
              <a:cs typeface="Arial"/>
            </a:endParaRPr>
          </a:p>
          <a:p>
            <a:r>
              <a:rPr lang="en-US" altLang="en-US">
                <a:latin typeface="Arial"/>
                <a:cs typeface="Arial"/>
              </a:rPr>
              <a:t>IG &amp; MMR can be requested, if needed, once CDB has made the determination of eligibility</a:t>
            </a:r>
            <a:endParaRPr lang="en-US" altLang="en-US">
              <a:cs typeface="Arial"/>
            </a:endParaRPr>
          </a:p>
          <a:p>
            <a:r>
              <a:rPr lang="en-US" sz="2000">
                <a:latin typeface="Arial"/>
                <a:cs typeface="Arial"/>
              </a:rPr>
              <a:t>LHDs should have plans/procedures to administer MMR vaccine or IMIG following an exposure</a:t>
            </a:r>
            <a:endParaRPr lang="en-US" altLang="en-US" sz="2000">
              <a:latin typeface="Arial"/>
              <a:cs typeface="Arial"/>
            </a:endParaRPr>
          </a:p>
          <a:p>
            <a:r>
              <a:rPr lang="en-US" altLang="en-US">
                <a:latin typeface="Arial"/>
                <a:cs typeface="Arial"/>
              </a:rPr>
              <a:t>LHDs should coordinate with hospitals and other local providers:</a:t>
            </a:r>
            <a:endParaRPr lang="en-US" altLang="en-US"/>
          </a:p>
          <a:p>
            <a:pPr marL="431800" lvl="1" indent="-174625"/>
            <a:r>
              <a:rPr lang="en-US" altLang="en-US">
                <a:latin typeface="Arial"/>
                <a:cs typeface="Arial"/>
              </a:rPr>
              <a:t>Who has local inventory of IMIG or IVIG?.... Consider local procurement now!</a:t>
            </a:r>
            <a:endParaRPr lang="en-US" altLang="en-US"/>
          </a:p>
          <a:p>
            <a:pPr marL="431800" lvl="1" indent="-174625"/>
            <a:r>
              <a:rPr lang="en-US" altLang="en-US">
                <a:latin typeface="Arial"/>
                <a:cs typeface="Arial"/>
              </a:rPr>
              <a:t>Who has capability to administer IMIG?  Administer IVIG?</a:t>
            </a:r>
          </a:p>
          <a:p>
            <a:pPr marL="431800" lvl="1" indent="-174625"/>
            <a:r>
              <a:rPr lang="en-US" altLang="en-US">
                <a:latin typeface="Arial"/>
                <a:cs typeface="Arial"/>
                <a:hlinkClick r:id="rId3"/>
              </a:rPr>
              <a:t>Measles Resources for Healthcare Providers</a:t>
            </a:r>
            <a:endParaRPr lang="en-US" altLang="en-US"/>
          </a:p>
          <a:p>
            <a:endParaRPr lang="en-US" altLang="en-US"/>
          </a:p>
        </p:txBody>
      </p:sp>
      <p:sp>
        <p:nvSpPr>
          <p:cNvPr id="2" name="Title 1">
            <a:extLst>
              <a:ext uri="{FF2B5EF4-FFF2-40B4-BE49-F238E27FC236}">
                <a16:creationId xmlns:a16="http://schemas.microsoft.com/office/drawing/2014/main" id="{02811EA7-F1C0-E2E7-F7D6-240B67E365D4}"/>
              </a:ext>
            </a:extLst>
          </p:cNvPr>
          <p:cNvSpPr>
            <a:spLocks noGrp="1"/>
          </p:cNvSpPr>
          <p:nvPr>
            <p:ph type="title"/>
          </p:nvPr>
        </p:nvSpPr>
        <p:spPr>
          <a:xfrm>
            <a:off x="402867" y="1054682"/>
            <a:ext cx="11418072" cy="443865"/>
          </a:xfrm>
        </p:spPr>
        <p:txBody>
          <a:bodyPr/>
          <a:lstStyle/>
          <a:p>
            <a:r>
              <a:rPr lang="en-US">
                <a:latin typeface="Arial"/>
                <a:cs typeface="Arial"/>
              </a:rPr>
              <a:t>Measles MCM Preparedness</a:t>
            </a:r>
            <a:endParaRPr lang="en-US"/>
          </a:p>
        </p:txBody>
      </p:sp>
      <p:graphicFrame>
        <p:nvGraphicFramePr>
          <p:cNvPr id="4" name="Table 3">
            <a:extLst>
              <a:ext uri="{FF2B5EF4-FFF2-40B4-BE49-F238E27FC236}">
                <a16:creationId xmlns:a16="http://schemas.microsoft.com/office/drawing/2014/main" id="{BDF1F405-0116-2485-EF35-C1497D417D24}"/>
              </a:ext>
            </a:extLst>
          </p:cNvPr>
          <p:cNvGraphicFramePr>
            <a:graphicFrameLocks noGrp="1"/>
          </p:cNvGraphicFramePr>
          <p:nvPr/>
        </p:nvGraphicFramePr>
        <p:xfrm>
          <a:off x="1430655" y="2160651"/>
          <a:ext cx="8168634" cy="1630680"/>
        </p:xfrm>
        <a:graphic>
          <a:graphicData uri="http://schemas.openxmlformats.org/drawingml/2006/table">
            <a:tbl>
              <a:tblPr firstRow="1" bandRow="1">
                <a:tableStyleId>{21E4AEA4-8DFA-4A89-87EB-49C32662AFE0}</a:tableStyleId>
              </a:tblPr>
              <a:tblGrid>
                <a:gridCol w="1361439">
                  <a:extLst>
                    <a:ext uri="{9D8B030D-6E8A-4147-A177-3AD203B41FA5}">
                      <a16:colId xmlns:a16="http://schemas.microsoft.com/office/drawing/2014/main" val="3288430947"/>
                    </a:ext>
                  </a:extLst>
                </a:gridCol>
                <a:gridCol w="1361439">
                  <a:extLst>
                    <a:ext uri="{9D8B030D-6E8A-4147-A177-3AD203B41FA5}">
                      <a16:colId xmlns:a16="http://schemas.microsoft.com/office/drawing/2014/main" val="3828230544"/>
                    </a:ext>
                  </a:extLst>
                </a:gridCol>
                <a:gridCol w="1361439">
                  <a:extLst>
                    <a:ext uri="{9D8B030D-6E8A-4147-A177-3AD203B41FA5}">
                      <a16:colId xmlns:a16="http://schemas.microsoft.com/office/drawing/2014/main" val="1113496649"/>
                    </a:ext>
                  </a:extLst>
                </a:gridCol>
                <a:gridCol w="1361439">
                  <a:extLst>
                    <a:ext uri="{9D8B030D-6E8A-4147-A177-3AD203B41FA5}">
                      <a16:colId xmlns:a16="http://schemas.microsoft.com/office/drawing/2014/main" val="2382277580"/>
                    </a:ext>
                  </a:extLst>
                </a:gridCol>
                <a:gridCol w="1361439">
                  <a:extLst>
                    <a:ext uri="{9D8B030D-6E8A-4147-A177-3AD203B41FA5}">
                      <a16:colId xmlns:a16="http://schemas.microsoft.com/office/drawing/2014/main" val="306029548"/>
                    </a:ext>
                  </a:extLst>
                </a:gridCol>
                <a:gridCol w="1361439">
                  <a:extLst>
                    <a:ext uri="{9D8B030D-6E8A-4147-A177-3AD203B41FA5}">
                      <a16:colId xmlns:a16="http://schemas.microsoft.com/office/drawing/2014/main" val="760613281"/>
                    </a:ext>
                  </a:extLst>
                </a:gridCol>
              </a:tblGrid>
              <a:tr h="370840">
                <a:tc>
                  <a:txBody>
                    <a:bodyPr/>
                    <a:lstStyle/>
                    <a:p>
                      <a:pPr algn="ctr"/>
                      <a:r>
                        <a:rPr lang="en-US" sz="1400"/>
                        <a:t>Product</a:t>
                      </a:r>
                    </a:p>
                  </a:txBody>
                  <a:tcPr anchor="ctr"/>
                </a:tc>
                <a:tc>
                  <a:txBody>
                    <a:bodyPr/>
                    <a:lstStyle/>
                    <a:p>
                      <a:pPr algn="ctr"/>
                      <a:r>
                        <a:rPr lang="en-US" sz="1400"/>
                        <a:t>NDC</a:t>
                      </a:r>
                    </a:p>
                  </a:txBody>
                  <a:tcPr anchor="ctr"/>
                </a:tc>
                <a:tc>
                  <a:txBody>
                    <a:bodyPr/>
                    <a:lstStyle/>
                    <a:p>
                      <a:pPr algn="ctr"/>
                      <a:r>
                        <a:rPr lang="en-US" sz="1400"/>
                        <a:t>Vial Size</a:t>
                      </a:r>
                    </a:p>
                  </a:txBody>
                  <a:tcPr anchor="ctr"/>
                </a:tc>
                <a:tc>
                  <a:txBody>
                    <a:bodyPr/>
                    <a:lstStyle/>
                    <a:p>
                      <a:pPr algn="ctr"/>
                      <a:r>
                        <a:rPr lang="en-US" sz="1400"/>
                        <a:t>Lot</a:t>
                      </a:r>
                    </a:p>
                  </a:txBody>
                  <a:tcPr anchor="ctr"/>
                </a:tc>
                <a:tc>
                  <a:txBody>
                    <a:bodyPr/>
                    <a:lstStyle/>
                    <a:p>
                      <a:pPr algn="ctr"/>
                      <a:r>
                        <a:rPr lang="en-US" sz="1400"/>
                        <a:t>Expiration Date</a:t>
                      </a:r>
                    </a:p>
                  </a:txBody>
                  <a:tcPr anchor="ctr"/>
                </a:tc>
                <a:tc>
                  <a:txBody>
                    <a:bodyPr/>
                    <a:lstStyle/>
                    <a:p>
                      <a:pPr lvl="0" algn="ctr">
                        <a:buNone/>
                      </a:pPr>
                      <a:r>
                        <a:rPr lang="en-US" sz="1400"/>
                        <a:t>Quantity</a:t>
                      </a:r>
                    </a:p>
                  </a:txBody>
                  <a:tcPr anchor="ctr"/>
                </a:tc>
                <a:extLst>
                  <a:ext uri="{0D108BD9-81ED-4DB2-BD59-A6C34878D82A}">
                    <a16:rowId xmlns:a16="http://schemas.microsoft.com/office/drawing/2014/main" val="2531848235"/>
                  </a:ext>
                </a:extLst>
              </a:tr>
              <a:tr h="370840">
                <a:tc>
                  <a:txBody>
                    <a:bodyPr/>
                    <a:lstStyle/>
                    <a:p>
                      <a:r>
                        <a:rPr lang="en-US" err="1"/>
                        <a:t>GamaSTAN</a:t>
                      </a:r>
                    </a:p>
                  </a:txBody>
                  <a:tcPr anchor="ctr"/>
                </a:tc>
                <a:tc>
                  <a:txBody>
                    <a:bodyPr/>
                    <a:lstStyle/>
                    <a:p>
                      <a:pPr algn="ctr"/>
                      <a:r>
                        <a:rPr lang="en-US"/>
                        <a:t>13533-0335-12</a:t>
                      </a:r>
                    </a:p>
                  </a:txBody>
                  <a:tcPr anchor="ctr"/>
                </a:tc>
                <a:tc>
                  <a:txBody>
                    <a:bodyPr/>
                    <a:lstStyle/>
                    <a:p>
                      <a:pPr algn="ctr"/>
                      <a:r>
                        <a:rPr lang="en-US"/>
                        <a:t>10 mL</a:t>
                      </a:r>
                    </a:p>
                  </a:txBody>
                  <a:tcPr anchor="ctr"/>
                </a:tc>
                <a:tc>
                  <a:txBody>
                    <a:bodyPr/>
                    <a:lstStyle/>
                    <a:p>
                      <a:pPr algn="ctr"/>
                      <a:r>
                        <a:rPr lang="en-US"/>
                        <a:t>A02G081833</a:t>
                      </a:r>
                    </a:p>
                  </a:txBody>
                  <a:tcPr anchor="ctr"/>
                </a:tc>
                <a:tc>
                  <a:txBody>
                    <a:bodyPr/>
                    <a:lstStyle/>
                    <a:p>
                      <a:pPr algn="ctr"/>
                      <a:r>
                        <a:rPr lang="en-US">
                          <a:solidFill>
                            <a:srgbClr val="FF0000"/>
                          </a:solidFill>
                        </a:rPr>
                        <a:t>09/27/2025</a:t>
                      </a:r>
                    </a:p>
                  </a:txBody>
                  <a:tcPr anchor="ctr"/>
                </a:tc>
                <a:tc>
                  <a:txBody>
                    <a:bodyPr/>
                    <a:lstStyle/>
                    <a:p>
                      <a:pPr lvl="0" algn="ctr">
                        <a:buNone/>
                      </a:pPr>
                      <a:r>
                        <a:rPr lang="en-US"/>
                        <a:t>81</a:t>
                      </a:r>
                    </a:p>
                  </a:txBody>
                  <a:tcPr anchor="ctr"/>
                </a:tc>
                <a:extLst>
                  <a:ext uri="{0D108BD9-81ED-4DB2-BD59-A6C34878D82A}">
                    <a16:rowId xmlns:a16="http://schemas.microsoft.com/office/drawing/2014/main" val="2307296299"/>
                  </a:ext>
                </a:extLst>
              </a:tr>
              <a:tr h="370840">
                <a:tc>
                  <a:txBody>
                    <a:bodyPr/>
                    <a:lstStyle/>
                    <a:p>
                      <a:r>
                        <a:rPr lang="en-US" err="1"/>
                        <a:t>GamaSTAN</a:t>
                      </a:r>
                    </a:p>
                  </a:txBody>
                  <a:tcPr anchor="ctr"/>
                </a:tc>
                <a:tc>
                  <a:txBody>
                    <a:bodyPr/>
                    <a:lstStyle/>
                    <a:p>
                      <a:pPr algn="ctr"/>
                      <a:r>
                        <a:rPr lang="en-US"/>
                        <a:t>13533-0335-12</a:t>
                      </a:r>
                    </a:p>
                  </a:txBody>
                  <a:tcPr anchor="ctr"/>
                </a:tc>
                <a:tc>
                  <a:txBody>
                    <a:bodyPr/>
                    <a:lstStyle/>
                    <a:p>
                      <a:pPr algn="ctr"/>
                      <a:r>
                        <a:rPr lang="en-US"/>
                        <a:t>10 mL</a:t>
                      </a:r>
                    </a:p>
                  </a:txBody>
                  <a:tcPr anchor="ctr"/>
                </a:tc>
                <a:tc>
                  <a:txBody>
                    <a:bodyPr/>
                    <a:lstStyle/>
                    <a:p>
                      <a:pPr algn="ctr"/>
                      <a:r>
                        <a:rPr lang="en-US"/>
                        <a:t>A02J045103</a:t>
                      </a:r>
                    </a:p>
                  </a:txBody>
                  <a:tcPr anchor="ctr"/>
                </a:tc>
                <a:tc>
                  <a:txBody>
                    <a:bodyPr/>
                    <a:lstStyle/>
                    <a:p>
                      <a:pPr algn="ctr"/>
                      <a:r>
                        <a:rPr lang="en-US"/>
                        <a:t>05/27/2027</a:t>
                      </a:r>
                    </a:p>
                  </a:txBody>
                  <a:tcPr anchor="ctr"/>
                </a:tc>
                <a:tc>
                  <a:txBody>
                    <a:bodyPr/>
                    <a:lstStyle/>
                    <a:p>
                      <a:pPr lvl="0" algn="ctr">
                        <a:buNone/>
                      </a:pPr>
                      <a:r>
                        <a:rPr lang="en-US"/>
                        <a:t>7</a:t>
                      </a:r>
                    </a:p>
                  </a:txBody>
                  <a:tcPr anchor="ctr"/>
                </a:tc>
                <a:extLst>
                  <a:ext uri="{0D108BD9-81ED-4DB2-BD59-A6C34878D82A}">
                    <a16:rowId xmlns:a16="http://schemas.microsoft.com/office/drawing/2014/main" val="3883634480"/>
                  </a:ext>
                </a:extLst>
              </a:tr>
              <a:tr h="370840">
                <a:tc>
                  <a:txBody>
                    <a:bodyPr/>
                    <a:lstStyle/>
                    <a:p>
                      <a:r>
                        <a:rPr lang="en-US" err="1"/>
                        <a:t>GamaSTAN</a:t>
                      </a:r>
                    </a:p>
                  </a:txBody>
                  <a:tcPr anchor="ctr"/>
                </a:tc>
                <a:tc>
                  <a:txBody>
                    <a:bodyPr/>
                    <a:lstStyle/>
                    <a:p>
                      <a:pPr algn="ctr"/>
                      <a:r>
                        <a:rPr lang="en-US"/>
                        <a:t>13533-0335-04</a:t>
                      </a:r>
                    </a:p>
                  </a:txBody>
                  <a:tcPr anchor="ctr"/>
                </a:tc>
                <a:tc>
                  <a:txBody>
                    <a:bodyPr/>
                    <a:lstStyle/>
                    <a:p>
                      <a:pPr algn="ctr"/>
                      <a:r>
                        <a:rPr lang="en-US"/>
                        <a:t>2 mL</a:t>
                      </a:r>
                    </a:p>
                  </a:txBody>
                  <a:tcPr anchor="ctr"/>
                </a:tc>
                <a:tc>
                  <a:txBody>
                    <a:bodyPr/>
                    <a:lstStyle/>
                    <a:p>
                      <a:pPr algn="ctr"/>
                      <a:r>
                        <a:rPr lang="en-US"/>
                        <a:t>B01H094293</a:t>
                      </a:r>
                    </a:p>
                  </a:txBody>
                  <a:tcPr anchor="ctr"/>
                </a:tc>
                <a:tc>
                  <a:txBody>
                    <a:bodyPr/>
                    <a:lstStyle/>
                    <a:p>
                      <a:pPr algn="ctr"/>
                      <a:r>
                        <a:rPr lang="en-US"/>
                        <a:t>09/24/2026</a:t>
                      </a:r>
                    </a:p>
                  </a:txBody>
                  <a:tcPr anchor="ctr"/>
                </a:tc>
                <a:tc>
                  <a:txBody>
                    <a:bodyPr/>
                    <a:lstStyle/>
                    <a:p>
                      <a:pPr lvl="0" algn="ctr">
                        <a:buNone/>
                      </a:pPr>
                      <a:r>
                        <a:rPr lang="en-US"/>
                        <a:t>18</a:t>
                      </a:r>
                    </a:p>
                  </a:txBody>
                  <a:tcPr anchor="ctr"/>
                </a:tc>
                <a:extLst>
                  <a:ext uri="{0D108BD9-81ED-4DB2-BD59-A6C34878D82A}">
                    <a16:rowId xmlns:a16="http://schemas.microsoft.com/office/drawing/2014/main" val="454492673"/>
                  </a:ext>
                </a:extLst>
              </a:tr>
            </a:tbl>
          </a:graphicData>
        </a:graphic>
      </p:graphicFrame>
    </p:spTree>
    <p:extLst>
      <p:ext uri="{BB962C8B-B14F-4D97-AF65-F5344CB8AC3E}">
        <p14:creationId xmlns:p14="http://schemas.microsoft.com/office/powerpoint/2010/main" val="145042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005124347"/>
              </p:ext>
            </p:extLst>
          </p:nvPr>
        </p:nvGraphicFramePr>
        <p:xfrm>
          <a:off x="1017990" y="1441448"/>
          <a:ext cx="10172931" cy="3828975"/>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Opening Remarks</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2"/>
                    </a:solidFill>
                  </a:tcPr>
                </a:tc>
                <a:tc>
                  <a:txBody>
                    <a:bodyPr/>
                    <a:lstStyle/>
                    <a:p>
                      <a:pPr marL="0" marR="0">
                        <a:spcBef>
                          <a:spcPts val="600"/>
                        </a:spcBef>
                        <a:spcAft>
                          <a:spcPts val="600"/>
                        </a:spcAft>
                      </a:pPr>
                      <a:r>
                        <a:rPr lang="en-US" sz="1200" b="1" cap="none" spc="0" dirty="0">
                          <a:solidFill>
                            <a:schemeClr val="tx1"/>
                          </a:solidFill>
                          <a:effectLst/>
                          <a:latin typeface="+mn-lt"/>
                        </a:rPr>
                        <a:t>Zack Moore, MD, MPH </a:t>
                      </a:r>
                    </a:p>
                    <a:p>
                      <a:pPr marL="0" marR="0">
                        <a:spcBef>
                          <a:spcPts val="600"/>
                        </a:spcBef>
                        <a:spcAft>
                          <a:spcPts val="600"/>
                        </a:spcAft>
                      </a:pPr>
                      <a:r>
                        <a:rPr lang="en-US" sz="1200" b="0" cap="none" spc="0" dirty="0">
                          <a:solidFill>
                            <a:schemeClr val="tx1"/>
                          </a:solidFill>
                          <a:effectLst/>
                          <a:latin typeface="+mn-lt"/>
                        </a:rPr>
                        <a:t>State Epidemiologist and Epidemiology Section Chief</a:t>
                      </a:r>
                      <a:endParaRPr lang="en-US" sz="1200" b="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2"/>
                    </a:solidFill>
                  </a:tcPr>
                </a:tc>
                <a:extLst>
                  <a:ext uri="{0D108BD9-81ED-4DB2-BD59-A6C34878D82A}">
                    <a16:rowId xmlns:a16="http://schemas.microsoft.com/office/drawing/2014/main" val="285649305"/>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Rabies, Vector borne, Zoonotic</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200" b="1" kern="1200" dirty="0">
                          <a:solidFill>
                            <a:schemeClr val="dk1"/>
                          </a:solidFill>
                          <a:effectLst/>
                          <a:latin typeface="+mn-lt"/>
                          <a:ea typeface="+mn-ea"/>
                          <a:cs typeface="+mn-cs"/>
                        </a:rPr>
                        <a:t>Carl Williams, DVM, DACVPM</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State Public Health Veterinarian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VPD: Measles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cap="none" spc="0" dirty="0">
                          <a:solidFill>
                            <a:schemeClr val="tx1"/>
                          </a:solidFill>
                          <a:effectLst/>
                          <a:latin typeface="+mn-lt"/>
                          <a:ea typeface="Arial" panose="020B0604020202020204" pitchFamily="34" charset="0"/>
                          <a:cs typeface="Arial" panose="020B0604020202020204" pitchFamily="34" charset="0"/>
                        </a:rPr>
                        <a:t>Justin Albertson, MS</a:t>
                      </a:r>
                    </a:p>
                    <a:p>
                      <a:endParaRPr lang="en-US" sz="1200" b="1" cap="none" spc="0" dirty="0">
                        <a:solidFill>
                          <a:schemeClr val="tx1"/>
                        </a:solidFill>
                        <a:effectLst/>
                        <a:latin typeface="+mn-lt"/>
                        <a:ea typeface="Arial" panose="020B0604020202020204" pitchFamily="34" charset="0"/>
                        <a:cs typeface="Arial" panose="020B0604020202020204" pitchFamily="34" charset="0"/>
                      </a:endParaRPr>
                    </a:p>
                    <a:p>
                      <a:r>
                        <a:rPr lang="en-US" sz="1200" cap="none" spc="0" dirty="0">
                          <a:solidFill>
                            <a:schemeClr val="tx1"/>
                          </a:solidFill>
                          <a:effectLst/>
                          <a:latin typeface="+mn-lt"/>
                          <a:ea typeface="Arial" panose="020B0604020202020204" pitchFamily="34" charset="0"/>
                          <a:cs typeface="Arial" panose="020B0604020202020204" pitchFamily="34" charset="0"/>
                        </a:rPr>
                        <a:t>Vaccine-Preventable Disease Epidemiologist</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p>
                      <a:r>
                        <a:rPr lang="en-US" sz="1200" b="1" kern="1200" dirty="0">
                          <a:solidFill>
                            <a:schemeClr val="dk1"/>
                          </a:solidFill>
                          <a:effectLst/>
                          <a:latin typeface="+mn-lt"/>
                          <a:ea typeface="+mn-ea"/>
                          <a:cs typeface="+mn-cs"/>
                        </a:rPr>
                        <a:t>Timothy Davis, PharmD, BCNP, PMP</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Vaccine Update</a:t>
                      </a:r>
                    </a:p>
                    <a:p>
                      <a:pPr marL="0" marR="0">
                        <a:lnSpc>
                          <a:spcPct val="107000"/>
                        </a:lnSpc>
                        <a:spcBef>
                          <a:spcPts val="600"/>
                        </a:spcBef>
                        <a:spcAft>
                          <a:spcPts val="600"/>
                        </a:spcAft>
                        <a:tabLst>
                          <a:tab pos="1485900" algn="l"/>
                        </a:tabLst>
                      </a:pP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80842789"/>
                  </a:ext>
                </a:extLst>
              </a:tr>
              <a:tr h="364353">
                <a:tc>
                  <a:txBody>
                    <a:bodyPr/>
                    <a:lstStyle/>
                    <a:p>
                      <a:pPr marL="0" marR="0">
                        <a:lnSpc>
                          <a:spcPct val="107000"/>
                        </a:lnSpc>
                        <a:spcBef>
                          <a:spcPts val="600"/>
                        </a:spcBef>
                        <a:spcAft>
                          <a:spcPts val="600"/>
                        </a:spcAft>
                      </a:pPr>
                      <a:r>
                        <a:rPr lang="en-US" sz="1200" b="1" cap="none" spc="0" dirty="0">
                          <a:solidFill>
                            <a:schemeClr val="tx1"/>
                          </a:solidFill>
                          <a:effectLst/>
                          <a:latin typeface="+mn-lt"/>
                        </a:rPr>
                        <a:t>Question &amp; Answer Session</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chemeClr val="bg1"/>
                    </a:solidFill>
                  </a:tcPr>
                </a:tc>
                <a:tc>
                  <a:txBody>
                    <a:bodyPr/>
                    <a:lstStyle/>
                    <a:p>
                      <a:pPr marL="0" marR="0">
                        <a:spcBef>
                          <a:spcPts val="600"/>
                        </a:spcBef>
                        <a:spcAft>
                          <a:spcPts val="600"/>
                        </a:spcAft>
                      </a:pPr>
                      <a:r>
                        <a:rPr lang="en-US" sz="1200" cap="none" spc="0" dirty="0">
                          <a:solidFill>
                            <a:schemeClr val="tx1"/>
                          </a:solidFill>
                          <a:effectLst/>
                          <a:latin typeface="+mn-lt"/>
                        </a:rPr>
                        <a:t>Open for Questions — Please use the Zoom Q&amp;A function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chemeClr val="bg1"/>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076203" y="451442"/>
            <a:ext cx="1865774" cy="584775"/>
          </a:xfrm>
          <a:prstGeom prst="rect">
            <a:avLst/>
          </a:prstGeom>
          <a:noFill/>
        </p:spPr>
        <p:txBody>
          <a:bodyPr wrap="square" rtlCol="0">
            <a:spAutoFit/>
          </a:bodyPr>
          <a:lstStyle/>
          <a:p>
            <a:r>
              <a:rPr lang="en-US" sz="3200" b="1" dirty="0">
                <a:latin typeface="Arial Black" panose="020B0A04020102020204" pitchFamily="34" charset="0"/>
              </a:rPr>
              <a:t>Agenda</a:t>
            </a:r>
          </a:p>
        </p:txBody>
      </p:sp>
    </p:spTree>
    <p:extLst>
      <p:ext uri="{BB962C8B-B14F-4D97-AF65-F5344CB8AC3E}">
        <p14:creationId xmlns:p14="http://schemas.microsoft.com/office/powerpoint/2010/main" val="58376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5A87F-E31F-F8A0-D88B-4A5B4D7830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8BE2F5-29A2-FADA-BABA-1D8A607C2763}"/>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20</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E623A995-FE71-D288-8F95-3B6C52085ADD}"/>
              </a:ext>
            </a:extLst>
          </p:cNvPr>
          <p:cNvGraphicFramePr>
            <a:graphicFrameLocks noGrp="1"/>
          </p:cNvGraphicFramePr>
          <p:nvPr>
            <p:extLst>
              <p:ext uri="{D42A27DB-BD31-4B8C-83A1-F6EECF244321}">
                <p14:modId xmlns:p14="http://schemas.microsoft.com/office/powerpoint/2010/main" val="3416217128"/>
              </p:ext>
            </p:extLst>
          </p:nvPr>
        </p:nvGraphicFramePr>
        <p:xfrm>
          <a:off x="1021917" y="1237917"/>
          <a:ext cx="10172931" cy="4056757"/>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Opening Remarks</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mn-lt"/>
                        </a:rPr>
                        <a:t>Zack Moore, MD, MPH </a:t>
                      </a:r>
                    </a:p>
                    <a:p>
                      <a:pPr marL="0" marR="0">
                        <a:spcBef>
                          <a:spcPts val="600"/>
                        </a:spcBef>
                        <a:spcAft>
                          <a:spcPts val="600"/>
                        </a:spcAft>
                      </a:pPr>
                      <a:r>
                        <a:rPr lang="en-US" sz="1200" b="0" cap="none" spc="0" dirty="0">
                          <a:solidFill>
                            <a:schemeClr val="tx1"/>
                          </a:solidFill>
                          <a:effectLst/>
                          <a:latin typeface="+mn-lt"/>
                        </a:rPr>
                        <a:t>State Epidemiologist and Epidemiology Section Chief</a:t>
                      </a: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Rabies, Vector borne, Zoonotic</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en-US" sz="1200" b="1" kern="1200" dirty="0">
                          <a:solidFill>
                            <a:schemeClr val="dk1"/>
                          </a:solidFill>
                          <a:effectLst/>
                          <a:latin typeface="+mn-lt"/>
                          <a:ea typeface="+mn-ea"/>
                          <a:cs typeface="+mn-cs"/>
                        </a:rPr>
                        <a:t>Carl Williams, DVM, DACVPM</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State Public Health Veterinarian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VPD: Measles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effectLst/>
                          <a:latin typeface="+mn-lt"/>
                          <a:ea typeface="Arial" panose="020B0604020202020204" pitchFamily="34" charset="0"/>
                          <a:cs typeface="Arial" panose="020B0604020202020204" pitchFamily="34" charset="0"/>
                        </a:rPr>
                        <a:t>Justin Albertson, MS</a:t>
                      </a:r>
                    </a:p>
                    <a:p>
                      <a:endParaRPr lang="en-US" sz="1200" b="1" cap="none" spc="0" dirty="0">
                        <a:solidFill>
                          <a:schemeClr val="tx1"/>
                        </a:solidFill>
                        <a:effectLst/>
                        <a:latin typeface="+mn-lt"/>
                        <a:ea typeface="Arial" panose="020B0604020202020204" pitchFamily="34" charset="0"/>
                        <a:cs typeface="Arial" panose="020B0604020202020204" pitchFamily="34" charset="0"/>
                      </a:endParaRPr>
                    </a:p>
                    <a:p>
                      <a:r>
                        <a:rPr lang="en-US" sz="1200" cap="none" spc="0" dirty="0">
                          <a:solidFill>
                            <a:schemeClr val="tx1"/>
                          </a:solidFill>
                          <a:effectLst/>
                          <a:latin typeface="+mn-lt"/>
                          <a:ea typeface="Arial" panose="020B0604020202020204" pitchFamily="34" charset="0"/>
                          <a:cs typeface="Arial" panose="020B0604020202020204" pitchFamily="34" charset="0"/>
                        </a:rPr>
                        <a:t>Vaccine-Preventable Disease Epidemiologist</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p>
                      <a:r>
                        <a:rPr lang="en-US" sz="1200" b="1" kern="1200" dirty="0">
                          <a:solidFill>
                            <a:schemeClr val="dk1"/>
                          </a:solidFill>
                          <a:effectLst/>
                          <a:latin typeface="+mn-lt"/>
                          <a:ea typeface="+mn-ea"/>
                          <a:cs typeface="+mn-cs"/>
                        </a:rPr>
                        <a:t>Timothy Davis, PharmD, BCNP, PMP</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1073366535"/>
                  </a:ext>
                </a:extLst>
              </a:tr>
              <a:tr h="364353">
                <a:tc>
                  <a:txBody>
                    <a:bodyPr/>
                    <a:lstStyle/>
                    <a:p>
                      <a:pPr marL="0" marR="0">
                        <a:lnSpc>
                          <a:spcPct val="107000"/>
                        </a:lnSpc>
                        <a:spcBef>
                          <a:spcPts val="600"/>
                        </a:spcBef>
                        <a:spcAft>
                          <a:spcPts val="600"/>
                        </a:spcAft>
                      </a:pPr>
                      <a:r>
                        <a:rPr lang="en-US" sz="1200" b="1" cap="none" spc="0" dirty="0">
                          <a:solidFill>
                            <a:schemeClr val="tx1"/>
                          </a:solidFill>
                          <a:effectLst/>
                          <a:latin typeface="+mn-lt"/>
                        </a:rPr>
                        <a:t>Question &amp; Answer Session</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chemeClr val="bg1"/>
                    </a:solidFill>
                  </a:tcPr>
                </a:tc>
                <a:tc>
                  <a:txBody>
                    <a:bodyPr/>
                    <a:lstStyle/>
                    <a:p>
                      <a:pPr marL="0" marR="0">
                        <a:spcBef>
                          <a:spcPts val="600"/>
                        </a:spcBef>
                        <a:spcAft>
                          <a:spcPts val="600"/>
                        </a:spcAft>
                      </a:pPr>
                      <a:r>
                        <a:rPr lang="en-US" sz="1200" cap="none" spc="0" dirty="0">
                          <a:solidFill>
                            <a:schemeClr val="tx1"/>
                          </a:solidFill>
                          <a:effectLst/>
                          <a:latin typeface="+mn-lt"/>
                        </a:rPr>
                        <a:t>Open for Questions — Please use the Zoom Q&amp;A function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chemeClr val="bg1"/>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277AFE2D-5366-32E2-D8C1-04AE9D2AC651}"/>
              </a:ext>
            </a:extLst>
          </p:cNvPr>
          <p:cNvSpPr txBox="1"/>
          <p:nvPr/>
        </p:nvSpPr>
        <p:spPr>
          <a:xfrm>
            <a:off x="4879649" y="295701"/>
            <a:ext cx="2079419" cy="584775"/>
          </a:xfrm>
          <a:prstGeom prst="rect">
            <a:avLst/>
          </a:prstGeom>
          <a:noFill/>
        </p:spPr>
        <p:txBody>
          <a:bodyPr wrap="square" rtlCol="0">
            <a:spAutoFit/>
          </a:bodyPr>
          <a:lstStyle/>
          <a:p>
            <a:r>
              <a:rPr lang="en-US" sz="3200" b="1" dirty="0">
                <a:latin typeface="Arial Black" panose="020B0A04020102020204" pitchFamily="34" charset="0"/>
              </a:rPr>
              <a:t>Agenda</a:t>
            </a:r>
          </a:p>
        </p:txBody>
      </p:sp>
    </p:spTree>
    <p:extLst>
      <p:ext uri="{BB962C8B-B14F-4D97-AF65-F5344CB8AC3E}">
        <p14:creationId xmlns:p14="http://schemas.microsoft.com/office/powerpoint/2010/main" val="286299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970" r="-5970" b="-10447"/>
            </a:stretch>
          </a:blipFill>
        </p:spPr>
        <p:txBody>
          <a:bodyPr/>
          <a:lstStyle/>
          <a:p>
            <a:endParaRPr lang="en-US" sz="1200"/>
          </a:p>
        </p:txBody>
      </p:sp>
      <p:sp>
        <p:nvSpPr>
          <p:cNvPr id="3" name="TextBox 3"/>
          <p:cNvSpPr txBox="1"/>
          <p:nvPr/>
        </p:nvSpPr>
        <p:spPr>
          <a:xfrm>
            <a:off x="3348173" y="1782354"/>
            <a:ext cx="5605383" cy="2493824"/>
          </a:xfrm>
          <a:prstGeom prst="rect">
            <a:avLst/>
          </a:prstGeom>
        </p:spPr>
        <p:txBody>
          <a:bodyPr lIns="0" tIns="0" rIns="0" bIns="0" rtlCol="0" anchor="t">
            <a:spAutoFit/>
          </a:bodyPr>
          <a:lstStyle/>
          <a:p>
            <a:pPr algn="ctr">
              <a:lnSpc>
                <a:spcPts val="5827"/>
              </a:lnSpc>
            </a:pPr>
            <a:r>
              <a:rPr lang="en-US" sz="6134" b="1">
                <a:solidFill>
                  <a:srgbClr val="FFFFFF"/>
                </a:solidFill>
                <a:latin typeface="Calibri (MS) Bold"/>
                <a:ea typeface="Calibri (MS) Bold"/>
                <a:cs typeface="Calibri (MS) Bold"/>
                <a:sym typeface="Calibri (MS) Bold"/>
              </a:rPr>
              <a:t>General Updates </a:t>
            </a:r>
          </a:p>
          <a:p>
            <a:pPr algn="ctr">
              <a:lnSpc>
                <a:spcPts val="8587"/>
              </a:lnSpc>
            </a:pPr>
            <a:r>
              <a:rPr lang="en-US" sz="6134" b="1">
                <a:solidFill>
                  <a:srgbClr val="FFFFFF"/>
                </a:solidFill>
                <a:latin typeface="Calibri (MS) Bold"/>
                <a:ea typeface="Calibri (MS) Bold"/>
                <a:cs typeface="Calibri (MS) Bold"/>
                <a:sym typeface="Calibri (MS) Bold"/>
              </a:rPr>
              <a:t>&amp; Reminders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B0EB86-ECC6-3397-E998-205AD77CF072}"/>
              </a:ext>
            </a:extLst>
          </p:cNvPr>
          <p:cNvSpPr txBox="1"/>
          <p:nvPr/>
        </p:nvSpPr>
        <p:spPr>
          <a:xfrm>
            <a:off x="994983" y="2117701"/>
            <a:ext cx="10064875" cy="5602496"/>
          </a:xfrm>
          <a:prstGeom prst="rect">
            <a:avLst/>
          </a:prstGeom>
          <a:noFill/>
        </p:spPr>
        <p:txBody>
          <a:bodyPr wrap="square" lIns="60960" tIns="30480" rIns="60960" bIns="30480" rtlCol="0" anchor="t">
            <a:spAutoFit/>
          </a:bodyPr>
          <a:lstStyle/>
          <a:p>
            <a:pPr marL="190510" indent="-190510">
              <a:buFont typeface="Arial"/>
              <a:buChar char="•"/>
            </a:pPr>
            <a:r>
              <a:rPr lang="en-US" sz="1867"/>
              <a:t>Be sure you are receiving and reviewing emails from </a:t>
            </a:r>
            <a:r>
              <a:rPr lang="en-US" sz="1867" err="1"/>
              <a:t>Vaccineinfo</a:t>
            </a:r>
            <a:r>
              <a:rPr lang="en-US" sz="1867"/>
              <a:t> (vaccineinfo@dhhs.nc.gov).</a:t>
            </a:r>
            <a:endParaRPr lang="en-US" sz="1867">
              <a:ea typeface="Calibri"/>
              <a:cs typeface="Calibri"/>
            </a:endParaRPr>
          </a:p>
          <a:p>
            <a:pPr marL="190510" indent="-190510">
              <a:buFont typeface="Arial"/>
              <a:buChar char="•"/>
            </a:pPr>
            <a:endParaRPr lang="en-US" sz="1867">
              <a:ea typeface="Calibri"/>
              <a:cs typeface="Calibri"/>
            </a:endParaRPr>
          </a:p>
          <a:p>
            <a:pPr marL="190510" indent="-190510">
              <a:buFont typeface="Arial"/>
              <a:buChar char="•"/>
            </a:pPr>
            <a:r>
              <a:rPr lang="en-US" sz="1867" err="1">
                <a:ea typeface="Calibri"/>
                <a:cs typeface="Calibri"/>
              </a:rPr>
              <a:t>Vaccineinfo</a:t>
            </a:r>
            <a:r>
              <a:rPr lang="en-US" sz="1867">
                <a:ea typeface="Calibri"/>
                <a:cs typeface="Calibri"/>
              </a:rPr>
              <a:t> emails go to </a:t>
            </a:r>
            <a:r>
              <a:rPr lang="en-US" sz="1867" b="1">
                <a:ea typeface="Calibri"/>
                <a:cs typeface="Calibri"/>
              </a:rPr>
              <a:t>primary vaccine coordinators, back–up vaccine coordinators, and medical directors</a:t>
            </a:r>
            <a:r>
              <a:rPr lang="en-US" sz="1867">
                <a:ea typeface="Calibri"/>
                <a:cs typeface="Calibri"/>
              </a:rPr>
              <a:t>. If you are not receiving emails, make sure you update </a:t>
            </a:r>
            <a:r>
              <a:rPr lang="en-US" sz="1867">
                <a:ea typeface="+mn-lt"/>
                <a:cs typeface="+mn-lt"/>
              </a:rPr>
              <a:t>staff changes or email changes </a:t>
            </a:r>
            <a:r>
              <a:rPr lang="en-US" sz="1867">
                <a:ea typeface="Calibri"/>
                <a:cs typeface="Calibri"/>
              </a:rPr>
              <a:t>through the </a:t>
            </a:r>
            <a:r>
              <a:rPr lang="en-US" sz="1867">
                <a:ea typeface="+mn-lt"/>
                <a:cs typeface="+mn-lt"/>
                <a:hlinkClick r:id="rId2"/>
              </a:rPr>
              <a:t>Provider Update Smartsheet</a:t>
            </a:r>
            <a:r>
              <a:rPr lang="en-US" sz="1867">
                <a:ea typeface="+mn-lt"/>
                <a:cs typeface="+mn-lt"/>
              </a:rPr>
              <a:t>.</a:t>
            </a:r>
          </a:p>
          <a:p>
            <a:pPr marL="190510" indent="-190510">
              <a:buFont typeface="Arial"/>
              <a:buChar char="•"/>
            </a:pPr>
            <a:endParaRPr lang="en-US" sz="1867">
              <a:ea typeface="Calibri"/>
              <a:cs typeface="Calibri"/>
            </a:endParaRPr>
          </a:p>
          <a:p>
            <a:pPr marL="190510" indent="-190510">
              <a:buFont typeface="Arial"/>
              <a:buChar char="•"/>
            </a:pPr>
            <a:r>
              <a:rPr lang="en-US" sz="1867"/>
              <a:t>If you would like to receive NCIP Communications and you are </a:t>
            </a:r>
            <a:r>
              <a:rPr lang="en-US" sz="1867" b="1"/>
              <a:t>NOT </a:t>
            </a:r>
            <a:r>
              <a:rPr lang="en-US" sz="1867"/>
              <a:t>a </a:t>
            </a:r>
            <a:r>
              <a:rPr lang="en-US" sz="1867" b="1"/>
              <a:t>primary vaccine coordinators, back–up vaccine </a:t>
            </a:r>
            <a:r>
              <a:rPr lang="en-US" sz="1867" b="1">
                <a:ea typeface="+mn-lt"/>
                <a:cs typeface="+mn-lt"/>
              </a:rPr>
              <a:t>coordinators, or medical directors</a:t>
            </a:r>
            <a:r>
              <a:rPr lang="en-US" sz="1867"/>
              <a:t>, you can sign up here: </a:t>
            </a:r>
            <a:br>
              <a:rPr lang="en-US" sz="1867"/>
            </a:br>
            <a:r>
              <a:rPr lang="en-US" sz="1867">
                <a:ea typeface="+mn-lt"/>
                <a:cs typeface="+mn-lt"/>
                <a:hlinkClick r:id="rId3"/>
              </a:rPr>
              <a:t>Sign up for NCIP Communications | Division of Public Health</a:t>
            </a:r>
            <a:r>
              <a:rPr lang="en-US" sz="1867">
                <a:ea typeface="+mn-lt"/>
                <a:cs typeface="+mn-lt"/>
              </a:rPr>
              <a:t>.</a:t>
            </a:r>
            <a:endParaRPr lang="en-US" sz="1867">
              <a:ea typeface="Calibri"/>
              <a:cs typeface="Calibri"/>
            </a:endParaRPr>
          </a:p>
          <a:p>
            <a:pPr marL="190510" indent="-190510">
              <a:buFont typeface="Arial"/>
              <a:buChar char="•"/>
            </a:pPr>
            <a:endParaRPr lang="en-US" sz="1867">
              <a:ea typeface="Calibri"/>
              <a:cs typeface="Calibri"/>
            </a:endParaRPr>
          </a:p>
          <a:p>
            <a:pPr marL="190510" indent="-190510">
              <a:buFont typeface="Arial"/>
              <a:buChar char="•"/>
            </a:pPr>
            <a:r>
              <a:rPr lang="en-US" sz="1867" b="1">
                <a:ea typeface="Calibri"/>
                <a:cs typeface="Calibri"/>
              </a:rPr>
              <a:t>Do Not Unsubscribe</a:t>
            </a:r>
            <a:r>
              <a:rPr lang="en-US" sz="1867">
                <a:ea typeface="Calibri"/>
                <a:cs typeface="Calibri"/>
              </a:rPr>
              <a:t> from </a:t>
            </a:r>
            <a:r>
              <a:rPr lang="en-US" sz="1867">
                <a:ea typeface="Calibri"/>
                <a:cs typeface="Calibri"/>
                <a:hlinkClick r:id="rId4"/>
              </a:rPr>
              <a:t>vaccineinfo@dhhs.nc.gov</a:t>
            </a:r>
            <a:r>
              <a:rPr lang="en-US" sz="1867">
                <a:ea typeface="Calibri"/>
                <a:cs typeface="Calibri"/>
              </a:rPr>
              <a:t>  to ensure you continue receiving NCIP communications.</a:t>
            </a:r>
          </a:p>
          <a:p>
            <a:pPr marL="190510" indent="-190510">
              <a:buFont typeface="Arial"/>
              <a:buChar char="•"/>
            </a:pPr>
            <a:endParaRPr lang="en-US" sz="1867">
              <a:ea typeface="Calibri"/>
              <a:cs typeface="Calibri"/>
            </a:endParaRPr>
          </a:p>
          <a:p>
            <a:pPr marL="190510" indent="-190510">
              <a:buFont typeface="Arial"/>
              <a:buChar char="•"/>
            </a:pPr>
            <a:r>
              <a:rPr lang="en-US" sz="1867">
                <a:ea typeface="Calibri"/>
                <a:cs typeface="Calibri"/>
              </a:rPr>
              <a:t>If you have unsubscribed, fill out the </a:t>
            </a:r>
            <a:r>
              <a:rPr lang="en-US" sz="1867">
                <a:ea typeface="Calibri"/>
                <a:cs typeface="Calibri"/>
                <a:hlinkClick r:id="rId5"/>
              </a:rPr>
              <a:t>NCIP Resubscribe</a:t>
            </a:r>
            <a:r>
              <a:rPr lang="en-US" sz="1867">
                <a:ea typeface="+mn-lt"/>
                <a:cs typeface="+mn-lt"/>
                <a:hlinkClick r:id="rId5"/>
              </a:rPr>
              <a:t> Form 2025 </a:t>
            </a:r>
            <a:r>
              <a:rPr lang="en-US" sz="1867">
                <a:ea typeface="+mn-lt"/>
                <a:cs typeface="+mn-lt"/>
              </a:rPr>
              <a:t> to continue receiving email updates.</a:t>
            </a:r>
            <a:endParaRPr lang="en-US" sz="1867">
              <a:ea typeface="Calibri"/>
              <a:cs typeface="Calibri"/>
            </a:endParaRPr>
          </a:p>
          <a:p>
            <a:pPr marL="190510" indent="-190510">
              <a:buFont typeface="Arial"/>
              <a:buChar char="•"/>
            </a:pPr>
            <a:endParaRPr lang="en-US" sz="2133">
              <a:ea typeface="Calibri"/>
              <a:cs typeface="Calibri"/>
            </a:endParaRPr>
          </a:p>
          <a:p>
            <a:pPr marL="190510" indent="-190510">
              <a:buFont typeface="Arial"/>
              <a:buChar char="•"/>
            </a:pPr>
            <a:endParaRPr lang="en-US" sz="2133">
              <a:ea typeface="Calibri"/>
              <a:cs typeface="Calibri"/>
            </a:endParaRPr>
          </a:p>
        </p:txBody>
      </p:sp>
      <p:sp>
        <p:nvSpPr>
          <p:cNvPr id="3" name="Freeform 2">
            <a:extLst>
              <a:ext uri="{FF2B5EF4-FFF2-40B4-BE49-F238E27FC236}">
                <a16:creationId xmlns:a16="http://schemas.microsoft.com/office/drawing/2014/main" id="{83E7DAE7-B7E5-EEF7-4CCF-66D4F5359609}"/>
              </a:ext>
            </a:extLst>
          </p:cNvPr>
          <p:cNvSpPr/>
          <p:nvPr/>
        </p:nvSpPr>
        <p:spPr>
          <a:xfrm>
            <a:off x="1" y="-3313"/>
            <a:ext cx="12192000" cy="1400313"/>
          </a:xfrm>
          <a:custGeom>
            <a:avLst/>
            <a:gdLst/>
            <a:ahLst/>
            <a:cxnLst/>
            <a:rect l="l" t="t" r="r" b="b"/>
            <a:pathLst>
              <a:path w="18397729" h="3105664">
                <a:moveTo>
                  <a:pt x="0" y="0"/>
                </a:moveTo>
                <a:lnTo>
                  <a:pt x="18397729" y="0"/>
                </a:lnTo>
                <a:lnTo>
                  <a:pt x="18397729" y="3105664"/>
                </a:lnTo>
                <a:lnTo>
                  <a:pt x="0" y="3105664"/>
                </a:lnTo>
                <a:lnTo>
                  <a:pt x="0" y="0"/>
                </a:lnTo>
                <a:close/>
              </a:path>
            </a:pathLst>
          </a:custGeom>
          <a:blipFill>
            <a:blip r:embed="rId6">
              <a:extLst>
                <a:ext uri="{96DAC541-7B7A-43D3-8B79-37D633B846F1}">
                  <asvg:svgBlip xmlns:asvg="http://schemas.microsoft.com/office/drawing/2016/SVG/main" r:embed="rId7"/>
                </a:ext>
              </a:extLst>
            </a:blip>
            <a:stretch>
              <a:fillRect t="-37978"/>
            </a:stretch>
          </a:blipFill>
        </p:spPr>
        <p:txBody>
          <a:bodyPr/>
          <a:lstStyle/>
          <a:p>
            <a:endParaRPr lang="en-US" sz="1200"/>
          </a:p>
        </p:txBody>
      </p:sp>
      <p:sp>
        <p:nvSpPr>
          <p:cNvPr id="4" name="TextBox 6">
            <a:extLst>
              <a:ext uri="{FF2B5EF4-FFF2-40B4-BE49-F238E27FC236}">
                <a16:creationId xmlns:a16="http://schemas.microsoft.com/office/drawing/2014/main" id="{F935B199-2450-66B7-4DCA-6A024688211F}"/>
              </a:ext>
            </a:extLst>
          </p:cNvPr>
          <p:cNvSpPr txBox="1"/>
          <p:nvPr/>
        </p:nvSpPr>
        <p:spPr>
          <a:xfrm>
            <a:off x="3108501" y="1164181"/>
            <a:ext cx="9170481" cy="553998"/>
          </a:xfrm>
          <a:prstGeom prst="rect">
            <a:avLst/>
          </a:prstGeom>
        </p:spPr>
        <p:txBody>
          <a:bodyPr wrap="square" lIns="0" tIns="0" rIns="0" bIns="0" rtlCol="0" anchor="t">
            <a:spAutoFit/>
          </a:bodyPr>
          <a:lstStyle/>
          <a:p>
            <a:r>
              <a:rPr lang="en-US" sz="3600" err="1">
                <a:solidFill>
                  <a:srgbClr val="02427E"/>
                </a:solidFill>
                <a:latin typeface="Calibri"/>
                <a:cs typeface="Arial"/>
              </a:rPr>
              <a:t>Vaccineinfo</a:t>
            </a:r>
            <a:r>
              <a:rPr lang="en-US" sz="3600">
                <a:solidFill>
                  <a:srgbClr val="02427E"/>
                </a:solidFill>
                <a:latin typeface="Calibri"/>
                <a:cs typeface="Arial"/>
              </a:rPr>
              <a:t> Email Subscription</a:t>
            </a:r>
            <a:endParaRPr lang="en-US" sz="3600" b="1">
              <a:solidFill>
                <a:srgbClr val="02427E"/>
              </a:solidFill>
              <a:ea typeface="Calibri"/>
              <a:cs typeface="Calibri"/>
            </a:endParaRPr>
          </a:p>
        </p:txBody>
      </p:sp>
      <p:sp>
        <p:nvSpPr>
          <p:cNvPr id="5" name="AutoShape 7">
            <a:extLst>
              <a:ext uri="{FF2B5EF4-FFF2-40B4-BE49-F238E27FC236}">
                <a16:creationId xmlns:a16="http://schemas.microsoft.com/office/drawing/2014/main" id="{98309F15-FC68-7214-8FCD-5CD30D082107}"/>
              </a:ext>
            </a:extLst>
          </p:cNvPr>
          <p:cNvSpPr/>
          <p:nvPr/>
        </p:nvSpPr>
        <p:spPr>
          <a:xfrm flipV="1">
            <a:off x="2832007" y="1690919"/>
            <a:ext cx="6528871" cy="18907"/>
          </a:xfrm>
          <a:prstGeom prst="line">
            <a:avLst/>
          </a:prstGeom>
          <a:ln w="19050" cap="flat">
            <a:solidFill>
              <a:srgbClr val="0468C6"/>
            </a:solidFill>
            <a:prstDash val="solid"/>
            <a:headEnd type="none" w="sm" len="sm"/>
            <a:tailEnd type="none" w="sm" len="sm"/>
          </a:ln>
        </p:spPr>
        <p:txBody>
          <a:bodyPr/>
          <a:lstStyle/>
          <a:p>
            <a:endParaRPr lang="en-US" sz="1200"/>
          </a:p>
        </p:txBody>
      </p:sp>
      <p:pic>
        <p:nvPicPr>
          <p:cNvPr id="14" name="Picture 13">
            <a:extLst>
              <a:ext uri="{FF2B5EF4-FFF2-40B4-BE49-F238E27FC236}">
                <a16:creationId xmlns:a16="http://schemas.microsoft.com/office/drawing/2014/main" id="{B02657DB-5E95-4CF8-1FD4-80C2294E0358}"/>
              </a:ext>
            </a:extLst>
          </p:cNvPr>
          <p:cNvPicPr>
            <a:picLocks noChangeAspect="1"/>
          </p:cNvPicPr>
          <p:nvPr/>
        </p:nvPicPr>
        <p:blipFill>
          <a:blip r:embed="rId8"/>
          <a:srcRect l="13273" r="9058"/>
          <a:stretch/>
        </p:blipFill>
        <p:spPr>
          <a:xfrm>
            <a:off x="10475258" y="314892"/>
            <a:ext cx="1713436" cy="1399866"/>
          </a:xfrm>
          <a:prstGeom prst="rect">
            <a:avLst/>
          </a:prstGeom>
          <a:ln>
            <a:noFill/>
          </a:ln>
          <a:effectLst>
            <a:softEdge rad="112500"/>
          </a:effectLst>
        </p:spPr>
      </p:pic>
    </p:spTree>
    <p:extLst>
      <p:ext uri="{BB962C8B-B14F-4D97-AF65-F5344CB8AC3E}">
        <p14:creationId xmlns:p14="http://schemas.microsoft.com/office/powerpoint/2010/main" val="2371890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1D213-5ECB-5B30-A27B-0D83777023E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B402E03-0C5E-00D9-515E-08FEFA8D33C3}"/>
              </a:ext>
            </a:extLst>
          </p:cNvPr>
          <p:cNvSpPr/>
          <p:nvPr/>
        </p:nvSpPr>
        <p:spPr>
          <a:xfrm>
            <a:off x="0" y="0"/>
            <a:ext cx="12192000" cy="6858000"/>
          </a:xfrm>
          <a:prstGeom prst="rect">
            <a:avLst/>
          </a:prstGeom>
          <a:solidFill>
            <a:srgbClr val="02427E"/>
          </a:solidFill>
          <a:ln>
            <a:no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p>
            <a:pPr algn="ctr"/>
            <a:endParaRPr lang="en-US" sz="1200">
              <a:ea typeface="Calibri"/>
              <a:cs typeface="Calibri"/>
            </a:endParaRPr>
          </a:p>
        </p:txBody>
      </p:sp>
      <p:grpSp>
        <p:nvGrpSpPr>
          <p:cNvPr id="15" name="Group 14">
            <a:extLst>
              <a:ext uri="{FF2B5EF4-FFF2-40B4-BE49-F238E27FC236}">
                <a16:creationId xmlns:a16="http://schemas.microsoft.com/office/drawing/2014/main" id="{6163A201-65B1-D796-0143-F433DECB3BC8}"/>
              </a:ext>
            </a:extLst>
          </p:cNvPr>
          <p:cNvGrpSpPr/>
          <p:nvPr/>
        </p:nvGrpSpPr>
        <p:grpSpPr>
          <a:xfrm>
            <a:off x="0" y="0"/>
            <a:ext cx="12192000" cy="930906"/>
            <a:chOff x="113544" y="591133"/>
            <a:chExt cx="18288000" cy="1396359"/>
          </a:xfrm>
        </p:grpSpPr>
        <p:pic>
          <p:nvPicPr>
            <p:cNvPr id="9" name="Picture 8">
              <a:extLst>
                <a:ext uri="{FF2B5EF4-FFF2-40B4-BE49-F238E27FC236}">
                  <a16:creationId xmlns:a16="http://schemas.microsoft.com/office/drawing/2014/main" id="{88766903-F33A-78FE-9983-6C34C5A09862}"/>
                </a:ext>
              </a:extLst>
            </p:cNvPr>
            <p:cNvPicPr>
              <a:picLocks noChangeAspect="1"/>
            </p:cNvPicPr>
            <p:nvPr/>
          </p:nvPicPr>
          <p:blipFill>
            <a:blip r:embed="rId3"/>
            <a:stretch>
              <a:fillRect/>
            </a:stretch>
          </p:blipFill>
          <p:spPr>
            <a:xfrm>
              <a:off x="113544" y="591133"/>
              <a:ext cx="18288000" cy="1396359"/>
            </a:xfrm>
            <a:prstGeom prst="rect">
              <a:avLst/>
            </a:prstGeom>
          </p:spPr>
        </p:pic>
        <p:sp>
          <p:nvSpPr>
            <p:cNvPr id="14" name="Rectangle 13">
              <a:extLst>
                <a:ext uri="{FF2B5EF4-FFF2-40B4-BE49-F238E27FC236}">
                  <a16:creationId xmlns:a16="http://schemas.microsoft.com/office/drawing/2014/main" id="{6CDA32FE-7E1E-F79E-A1F6-0D7C331CA03C}"/>
                </a:ext>
              </a:extLst>
            </p:cNvPr>
            <p:cNvSpPr/>
            <p:nvPr/>
          </p:nvSpPr>
          <p:spPr>
            <a:xfrm>
              <a:off x="7398327" y="810491"/>
              <a:ext cx="8780318" cy="83127"/>
            </a:xfrm>
            <a:prstGeom prst="rect">
              <a:avLst/>
            </a:prstGeom>
            <a:solidFill>
              <a:srgbClr val="2521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6" name="TextBox 15">
            <a:extLst>
              <a:ext uri="{FF2B5EF4-FFF2-40B4-BE49-F238E27FC236}">
                <a16:creationId xmlns:a16="http://schemas.microsoft.com/office/drawing/2014/main" id="{EE10A6E4-695E-6BBF-70A5-301AC991CEFD}"/>
              </a:ext>
            </a:extLst>
          </p:cNvPr>
          <p:cNvSpPr txBox="1"/>
          <p:nvPr/>
        </p:nvSpPr>
        <p:spPr>
          <a:xfrm>
            <a:off x="125894" y="126766"/>
            <a:ext cx="11728174" cy="584775"/>
          </a:xfrm>
          <a:prstGeom prst="rect">
            <a:avLst/>
          </a:prstGeom>
          <a:noFill/>
        </p:spPr>
        <p:txBody>
          <a:bodyPr wrap="square" rtlCol="0">
            <a:spAutoFit/>
          </a:bodyPr>
          <a:lstStyle/>
          <a:p>
            <a:pPr algn="ctr"/>
            <a:r>
              <a:rPr lang="en-US" sz="3200" b="1" dirty="0">
                <a:solidFill>
                  <a:schemeClr val="bg1"/>
                </a:solidFill>
              </a:rPr>
              <a:t>New Funding Code for Vaccines for Adult (VFA) Providers</a:t>
            </a:r>
          </a:p>
        </p:txBody>
      </p:sp>
      <p:sp>
        <p:nvSpPr>
          <p:cNvPr id="3" name="Rectangle 2">
            <a:extLst>
              <a:ext uri="{FF2B5EF4-FFF2-40B4-BE49-F238E27FC236}">
                <a16:creationId xmlns:a16="http://schemas.microsoft.com/office/drawing/2014/main" id="{66E5BA7C-51CA-9B71-D817-B06FDF8A5644}"/>
              </a:ext>
            </a:extLst>
          </p:cNvPr>
          <p:cNvSpPr/>
          <p:nvPr/>
        </p:nvSpPr>
        <p:spPr>
          <a:xfrm>
            <a:off x="228601" y="1273323"/>
            <a:ext cx="11790217" cy="537926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9361B042-D8BF-74FD-2D1E-00ACEC90B886}"/>
              </a:ext>
            </a:extLst>
          </p:cNvPr>
          <p:cNvSpPr txBox="1"/>
          <p:nvPr/>
        </p:nvSpPr>
        <p:spPr>
          <a:xfrm>
            <a:off x="410735" y="1434102"/>
            <a:ext cx="7679635" cy="4956165"/>
          </a:xfrm>
          <a:prstGeom prst="rect">
            <a:avLst/>
          </a:prstGeom>
          <a:noFill/>
        </p:spPr>
        <p:txBody>
          <a:bodyPr wrap="square" rtlCol="0">
            <a:spAutoFit/>
          </a:bodyPr>
          <a:lstStyle/>
          <a:p>
            <a:endParaRPr lang="en-US" sz="1733">
              <a:ea typeface="Aptos" panose="020B0004020202020204" pitchFamily="34" charset="0"/>
              <a:cs typeface="Aptos" panose="020B0004020202020204" pitchFamily="34" charset="0"/>
            </a:endParaRPr>
          </a:p>
          <a:p>
            <a:pPr marL="190510" indent="-190510">
              <a:buFont typeface="Arial" panose="020B0604020202020204" pitchFamily="34" charset="0"/>
              <a:buChar char="•"/>
            </a:pPr>
            <a:r>
              <a:rPr lang="en-US" sz="1867">
                <a:ea typeface="Aptos" panose="020B0004020202020204" pitchFamily="34" charset="0"/>
                <a:cs typeface="Aptos" panose="020B0004020202020204" pitchFamily="34" charset="0"/>
              </a:rPr>
              <a:t>For providers who see both </a:t>
            </a:r>
            <a:r>
              <a:rPr lang="en-US" sz="1867" b="1">
                <a:ea typeface="Aptos" panose="020B0004020202020204" pitchFamily="34" charset="0"/>
                <a:cs typeface="Aptos" panose="020B0004020202020204" pitchFamily="34" charset="0"/>
              </a:rPr>
              <a:t>VFA (317) and VFC eligible patients</a:t>
            </a:r>
            <a:r>
              <a:rPr lang="en-US" sz="1867">
                <a:ea typeface="Aptos" panose="020B0004020202020204" pitchFamily="34" charset="0"/>
                <a:cs typeface="Aptos" panose="020B0004020202020204" pitchFamily="34" charset="0"/>
              </a:rPr>
              <a:t>, when placing an order for VFA (317) vaccines, you must indicate in the comments section of the NCIR ordering page which vaccines (and the amount) will be used for VFA (317) patients.</a:t>
            </a:r>
          </a:p>
          <a:p>
            <a:r>
              <a:rPr lang="en-US" sz="1867">
                <a:ea typeface="Aptos" panose="020B0004020202020204" pitchFamily="34" charset="0"/>
                <a:cs typeface="Aptos" panose="020B0004020202020204" pitchFamily="34" charset="0"/>
              </a:rPr>
              <a:t> </a:t>
            </a:r>
          </a:p>
          <a:p>
            <a:pPr marL="190510" indent="-190510">
              <a:buFont typeface="Arial" panose="020B0604020202020204" pitchFamily="34" charset="0"/>
              <a:buChar char="•"/>
            </a:pPr>
            <a:r>
              <a:rPr lang="en-US" sz="1867">
                <a:ea typeface="Aptos" panose="020B0004020202020204" pitchFamily="34" charset="0"/>
                <a:cs typeface="Aptos" panose="020B0004020202020204" pitchFamily="34" charset="0"/>
              </a:rPr>
              <a:t>For any provider who orders VFA (317) doses (including those who only serve VFA eligible adults), when the order arrives, check the packing slip against the contents of the package, then call the Help Desk at 1-877-873-6247 to have the VFA (317) doses appropriately designated to the VFA (317) funding code </a:t>
            </a:r>
            <a:r>
              <a:rPr lang="en-US" sz="1867" b="1">
                <a:ea typeface="Aptos" panose="020B0004020202020204" pitchFamily="34" charset="0"/>
                <a:cs typeface="Aptos" panose="020B0004020202020204" pitchFamily="34" charset="0"/>
              </a:rPr>
              <a:t>PRIOR to accepting the doses into NCIR inventory</a:t>
            </a:r>
            <a:r>
              <a:rPr lang="en-US" sz="1867">
                <a:ea typeface="Aptos" panose="020B0004020202020204" pitchFamily="34" charset="0"/>
                <a:cs typeface="Aptos" panose="020B0004020202020204" pitchFamily="34" charset="0"/>
              </a:rPr>
              <a:t>.</a:t>
            </a:r>
          </a:p>
          <a:p>
            <a:r>
              <a:rPr lang="en-US" sz="1867">
                <a:ea typeface="Aptos" panose="020B0004020202020204" pitchFamily="34" charset="0"/>
                <a:cs typeface="Aptos" panose="020B0004020202020204" pitchFamily="34" charset="0"/>
              </a:rPr>
              <a:t> </a:t>
            </a:r>
          </a:p>
          <a:p>
            <a:pPr marL="190510" indent="-190510">
              <a:buFont typeface="Arial" panose="020B0604020202020204" pitchFamily="34" charset="0"/>
              <a:buChar char="•"/>
            </a:pPr>
            <a:r>
              <a:rPr lang="en-US" sz="1867">
                <a:ea typeface="Aptos" panose="020B0004020202020204" pitchFamily="34" charset="0"/>
                <a:cs typeface="Aptos" panose="020B0004020202020204" pitchFamily="34" charset="0"/>
              </a:rPr>
              <a:t>For those on data exchange, you must also ensure the VFA (317) code has been added to your EHR in order for the doses to decrement from your inventory correctly. Questions regarding data exchange can be sent to: </a:t>
            </a:r>
            <a:r>
              <a:rPr lang="en-US" sz="1867" u="sng">
                <a:solidFill>
                  <a:srgbClr val="467886"/>
                </a:solidFill>
                <a:ea typeface="Aptos" panose="020B0004020202020204" pitchFamily="34" charset="0"/>
                <a:cs typeface="Aptos" panose="020B0004020202020204" pitchFamily="34" charset="0"/>
                <a:hlinkClick r:id="rId4"/>
              </a:rPr>
              <a:t>ncirdataexchange@dhhs.nc.gov</a:t>
            </a:r>
            <a:r>
              <a:rPr lang="en-US" sz="1867">
                <a:ea typeface="Aptos" panose="020B0004020202020204" pitchFamily="34" charset="0"/>
                <a:cs typeface="Aptos" panose="020B0004020202020204" pitchFamily="34" charset="0"/>
              </a:rPr>
              <a:t>.</a:t>
            </a:r>
          </a:p>
        </p:txBody>
      </p:sp>
      <p:pic>
        <p:nvPicPr>
          <p:cNvPr id="6" name="Picture 5">
            <a:extLst>
              <a:ext uri="{FF2B5EF4-FFF2-40B4-BE49-F238E27FC236}">
                <a16:creationId xmlns:a16="http://schemas.microsoft.com/office/drawing/2014/main" id="{E4C0CC03-894A-9F7F-33CA-3D1755F3512D}"/>
              </a:ext>
            </a:extLst>
          </p:cNvPr>
          <p:cNvPicPr>
            <a:picLocks noChangeAspect="1"/>
          </p:cNvPicPr>
          <p:nvPr/>
        </p:nvPicPr>
        <p:blipFill>
          <a:blip r:embed="rId5"/>
          <a:srcRect t="21874"/>
          <a:stretch/>
        </p:blipFill>
        <p:spPr>
          <a:xfrm>
            <a:off x="8245957" y="1802985"/>
            <a:ext cx="3617273" cy="2806201"/>
          </a:xfrm>
          <a:prstGeom prst="rect">
            <a:avLst/>
          </a:prstGeom>
          <a:ln>
            <a:noFill/>
          </a:ln>
          <a:effectLst>
            <a:softEdge rad="112500"/>
          </a:effectLst>
        </p:spPr>
      </p:pic>
      <p:grpSp>
        <p:nvGrpSpPr>
          <p:cNvPr id="18" name="Group 17">
            <a:extLst>
              <a:ext uri="{FF2B5EF4-FFF2-40B4-BE49-F238E27FC236}">
                <a16:creationId xmlns:a16="http://schemas.microsoft.com/office/drawing/2014/main" id="{ECE89FB1-0FF6-D486-A4FF-FEB83ACC6535}"/>
              </a:ext>
            </a:extLst>
          </p:cNvPr>
          <p:cNvGrpSpPr/>
          <p:nvPr/>
        </p:nvGrpSpPr>
        <p:grpSpPr>
          <a:xfrm>
            <a:off x="10343322" y="5976731"/>
            <a:ext cx="1464365" cy="589721"/>
            <a:chOff x="15514983" y="8965096"/>
            <a:chExt cx="2196547" cy="884582"/>
          </a:xfrm>
        </p:grpSpPr>
        <p:sp>
          <p:nvSpPr>
            <p:cNvPr id="13" name="Rectangle 12">
              <a:extLst>
                <a:ext uri="{FF2B5EF4-FFF2-40B4-BE49-F238E27FC236}">
                  <a16:creationId xmlns:a16="http://schemas.microsoft.com/office/drawing/2014/main" id="{0AF0BA12-DE54-FE41-B53F-7A519420A590}"/>
                </a:ext>
              </a:extLst>
            </p:cNvPr>
            <p:cNvSpPr/>
            <p:nvPr/>
          </p:nvSpPr>
          <p:spPr>
            <a:xfrm>
              <a:off x="15514983" y="8965096"/>
              <a:ext cx="2196547" cy="8845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Freeform 5">
              <a:extLst>
                <a:ext uri="{FF2B5EF4-FFF2-40B4-BE49-F238E27FC236}">
                  <a16:creationId xmlns:a16="http://schemas.microsoft.com/office/drawing/2014/main" id="{67537F0C-7407-DFCA-A5BD-FAEB6DE8E134}"/>
                </a:ext>
              </a:extLst>
            </p:cNvPr>
            <p:cNvSpPr/>
            <p:nvPr/>
          </p:nvSpPr>
          <p:spPr>
            <a:xfrm>
              <a:off x="15584393" y="9071764"/>
              <a:ext cx="2007868" cy="707453"/>
            </a:xfrm>
            <a:custGeom>
              <a:avLst/>
              <a:gdLst/>
              <a:ahLst/>
              <a:cxnLst/>
              <a:rect l="l" t="t" r="r" b="b"/>
              <a:pathLst>
                <a:path w="2007868" h="707453">
                  <a:moveTo>
                    <a:pt x="0" y="0"/>
                  </a:moveTo>
                  <a:lnTo>
                    <a:pt x="2007867" y="0"/>
                  </a:lnTo>
                  <a:lnTo>
                    <a:pt x="2007867" y="707453"/>
                  </a:lnTo>
                  <a:lnTo>
                    <a:pt x="0" y="707453"/>
                  </a:lnTo>
                  <a:lnTo>
                    <a:pt x="0" y="0"/>
                  </a:lnTo>
                  <a:close/>
                </a:path>
              </a:pathLst>
            </a:custGeom>
            <a:blipFill>
              <a:blip r:embed="rId6"/>
              <a:stretch>
                <a:fillRect/>
              </a:stretch>
            </a:blipFill>
          </p:spPr>
          <p:txBody>
            <a:bodyPr/>
            <a:lstStyle/>
            <a:p>
              <a:endParaRPr lang="en-US" sz="1200"/>
            </a:p>
          </p:txBody>
        </p:sp>
      </p:grpSp>
    </p:spTree>
    <p:extLst>
      <p:ext uri="{BB962C8B-B14F-4D97-AF65-F5344CB8AC3E}">
        <p14:creationId xmlns:p14="http://schemas.microsoft.com/office/powerpoint/2010/main" val="2975818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D55F14-681A-F28D-149F-DE3A94DD0386}"/>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Box 1">
            <a:extLst>
              <a:ext uri="{FF2B5EF4-FFF2-40B4-BE49-F238E27FC236}">
                <a16:creationId xmlns:a16="http://schemas.microsoft.com/office/drawing/2014/main" id="{58870F4C-8488-4ED7-ACD9-D30E1AD302D2}"/>
              </a:ext>
            </a:extLst>
          </p:cNvPr>
          <p:cNvSpPr txBox="1"/>
          <p:nvPr/>
        </p:nvSpPr>
        <p:spPr>
          <a:xfrm>
            <a:off x="351183" y="323022"/>
            <a:ext cx="11251095" cy="55399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3200">
                <a:solidFill>
                  <a:schemeClr val="bg1"/>
                </a:solidFill>
                <a:ea typeface="+mn-lt"/>
                <a:cs typeface="+mn-lt"/>
              </a:rPr>
              <a:t>Reminder – Use </a:t>
            </a:r>
            <a:r>
              <a:rPr lang="en-US" sz="3200" b="1">
                <a:solidFill>
                  <a:schemeClr val="bg1"/>
                </a:solidFill>
                <a:ea typeface="+mn-lt"/>
                <a:cs typeface="+mn-lt"/>
              </a:rPr>
              <a:t>NCIR Client ID</a:t>
            </a:r>
            <a:r>
              <a:rPr lang="en-US" sz="3200">
                <a:solidFill>
                  <a:schemeClr val="bg1"/>
                </a:solidFill>
                <a:ea typeface="+mn-lt"/>
                <a:cs typeface="+mn-lt"/>
              </a:rPr>
              <a:t> in Emails</a:t>
            </a:r>
            <a:endParaRPr lang="en-US" sz="1200">
              <a:solidFill>
                <a:schemeClr val="bg1"/>
              </a:solidFill>
            </a:endParaRPr>
          </a:p>
        </p:txBody>
      </p:sp>
      <p:cxnSp>
        <p:nvCxnSpPr>
          <p:cNvPr id="5" name="Straight Connector 4">
            <a:extLst>
              <a:ext uri="{FF2B5EF4-FFF2-40B4-BE49-F238E27FC236}">
                <a16:creationId xmlns:a16="http://schemas.microsoft.com/office/drawing/2014/main" id="{55EAA6D2-72EB-E87E-9196-85BC85A03DBC}"/>
              </a:ext>
            </a:extLst>
          </p:cNvPr>
          <p:cNvCxnSpPr/>
          <p:nvPr/>
        </p:nvCxnSpPr>
        <p:spPr>
          <a:xfrm>
            <a:off x="954157" y="980661"/>
            <a:ext cx="1009153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EBE452-BEFC-FB30-5160-EE0826F22374}"/>
              </a:ext>
            </a:extLst>
          </p:cNvPr>
          <p:cNvSpPr txBox="1"/>
          <p:nvPr/>
        </p:nvSpPr>
        <p:spPr>
          <a:xfrm>
            <a:off x="905841" y="1348204"/>
            <a:ext cx="10702569" cy="2524153"/>
          </a:xfrm>
          <a:prstGeom prst="rect">
            <a:avLst/>
          </a:prstGeom>
          <a:noFill/>
        </p:spPr>
        <p:txBody>
          <a:bodyPr wrap="square" lIns="60960" tIns="30480" rIns="60960" bIns="30480" rtlCol="0" anchor="t">
            <a:spAutoFit/>
          </a:bodyPr>
          <a:lstStyle/>
          <a:p>
            <a:pPr marL="381019" indent="-381019">
              <a:buFont typeface="Arial" panose="020B0604020202020204" pitchFamily="34" charset="0"/>
              <a:buChar char="•"/>
            </a:pPr>
            <a:r>
              <a:rPr lang="en-US" sz="2667">
                <a:solidFill>
                  <a:schemeClr val="bg1"/>
                </a:solidFill>
                <a:ea typeface="Calibri"/>
                <a:cs typeface="Calibri"/>
              </a:rPr>
              <a:t>VFC providers: email the </a:t>
            </a:r>
            <a:r>
              <a:rPr lang="en-US" sz="2667" i="1">
                <a:solidFill>
                  <a:schemeClr val="bg1"/>
                </a:solidFill>
                <a:ea typeface="Calibri"/>
                <a:cs typeface="Calibri"/>
              </a:rPr>
              <a:t>NCIR Client ID </a:t>
            </a:r>
            <a:r>
              <a:rPr lang="en-US" sz="2667">
                <a:solidFill>
                  <a:schemeClr val="bg1"/>
                </a:solidFill>
                <a:ea typeface="Calibri"/>
                <a:cs typeface="Calibri"/>
              </a:rPr>
              <a:t>if you have a question about a specific patient. DO NOT INCLUDE name or date of birth.</a:t>
            </a:r>
            <a:endParaRPr lang="en-US" sz="2667">
              <a:solidFill>
                <a:schemeClr val="bg1"/>
              </a:solidFill>
            </a:endParaRPr>
          </a:p>
          <a:p>
            <a:pPr marL="381019" indent="-381019">
              <a:buFont typeface="Arial" panose="020B0604020202020204" pitchFamily="34" charset="0"/>
              <a:buChar char="•"/>
            </a:pPr>
            <a:endParaRPr lang="en-US" sz="2667">
              <a:solidFill>
                <a:schemeClr val="bg1"/>
              </a:solidFill>
            </a:endParaRPr>
          </a:p>
          <a:p>
            <a:pPr marL="381019" indent="-381019">
              <a:buFont typeface="Arial" panose="020B0604020202020204" pitchFamily="34" charset="0"/>
              <a:buChar char="•"/>
            </a:pPr>
            <a:r>
              <a:rPr lang="en-US" sz="2667">
                <a:solidFill>
                  <a:schemeClr val="bg1"/>
                </a:solidFill>
                <a:ea typeface="+mn-lt"/>
                <a:cs typeface="+mn-lt"/>
              </a:rPr>
              <a:t>Only provide patient information that is appropriate for email to ensure HIPAA compliance.</a:t>
            </a:r>
            <a:endParaRPr lang="en-US" sz="1200">
              <a:solidFill>
                <a:schemeClr val="bg1"/>
              </a:solidFill>
              <a:ea typeface="Calibri"/>
              <a:cs typeface="Calibri"/>
            </a:endParaRPr>
          </a:p>
          <a:p>
            <a:pPr marL="381019" indent="-381019">
              <a:buFont typeface="Arial" panose="020B0604020202020204" pitchFamily="34" charset="0"/>
              <a:buChar char="•"/>
            </a:pPr>
            <a:endParaRPr lang="en-US" sz="2667">
              <a:solidFill>
                <a:schemeClr val="bg1"/>
              </a:solidFill>
              <a:ea typeface="Calibri"/>
              <a:cs typeface="Calibri"/>
            </a:endParaRPr>
          </a:p>
        </p:txBody>
      </p:sp>
      <p:pic>
        <p:nvPicPr>
          <p:cNvPr id="4" name="Picture 3">
            <a:extLst>
              <a:ext uri="{FF2B5EF4-FFF2-40B4-BE49-F238E27FC236}">
                <a16:creationId xmlns:a16="http://schemas.microsoft.com/office/drawing/2014/main" id="{26415F57-2135-5710-99A6-8FEAE20145A9}"/>
              </a:ext>
            </a:extLst>
          </p:cNvPr>
          <p:cNvPicPr>
            <a:picLocks noChangeAspect="1"/>
          </p:cNvPicPr>
          <p:nvPr/>
        </p:nvPicPr>
        <p:blipFill>
          <a:blip r:embed="rId3"/>
          <a:stretch>
            <a:fillRect/>
          </a:stretch>
        </p:blipFill>
        <p:spPr>
          <a:xfrm>
            <a:off x="2200766" y="3545135"/>
            <a:ext cx="7554797" cy="3074970"/>
          </a:xfrm>
          <a:prstGeom prst="rect">
            <a:avLst/>
          </a:prstGeom>
        </p:spPr>
      </p:pic>
    </p:spTree>
    <p:extLst>
      <p:ext uri="{BB962C8B-B14F-4D97-AF65-F5344CB8AC3E}">
        <p14:creationId xmlns:p14="http://schemas.microsoft.com/office/powerpoint/2010/main" val="2692451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F016F-8579-482A-312E-1BE0A4F59908}"/>
              </a:ext>
            </a:extLst>
          </p:cNvPr>
          <p:cNvSpPr/>
          <p:nvPr/>
        </p:nvSpPr>
        <p:spPr>
          <a:xfrm>
            <a:off x="0" y="-2495"/>
            <a:ext cx="12192000" cy="6858000"/>
          </a:xfrm>
          <a:prstGeom prst="rect">
            <a:avLst/>
          </a:prstGeom>
          <a:solidFill>
            <a:srgbClr val="001F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AAB9FEF4-1E4B-0AD1-BBA5-8C1FA2783722}"/>
              </a:ext>
            </a:extLst>
          </p:cNvPr>
          <p:cNvSpPr txBox="1"/>
          <p:nvPr/>
        </p:nvSpPr>
        <p:spPr>
          <a:xfrm>
            <a:off x="555413" y="209974"/>
            <a:ext cx="10458027" cy="1938992"/>
          </a:xfrm>
          <a:prstGeom prst="rect">
            <a:avLst/>
          </a:prstGeom>
          <a:noFill/>
        </p:spPr>
        <p:txBody>
          <a:bodyPr wrap="square" rtlCol="0">
            <a:spAutoFit/>
          </a:bodyPr>
          <a:lstStyle/>
          <a:p>
            <a:pPr algn="ctr"/>
            <a:r>
              <a:rPr lang="en-US" sz="4000">
                <a:solidFill>
                  <a:schemeClr val="bg1"/>
                </a:solidFill>
                <a:ea typeface="+mn-lt"/>
                <a:cs typeface="+mn-lt"/>
              </a:rPr>
              <a:t>Reduced Shelf Life for Pfizer’s COVID-19 Vaccine</a:t>
            </a:r>
          </a:p>
          <a:p>
            <a:pPr algn="ctr"/>
            <a:endParaRPr lang="en-US" sz="4000">
              <a:solidFill>
                <a:schemeClr val="bg1"/>
              </a:solidFill>
              <a:latin typeface="+mj-lt"/>
            </a:endParaRPr>
          </a:p>
        </p:txBody>
      </p:sp>
      <p:sp>
        <p:nvSpPr>
          <p:cNvPr id="4" name="TextBox 3">
            <a:extLst>
              <a:ext uri="{FF2B5EF4-FFF2-40B4-BE49-F238E27FC236}">
                <a16:creationId xmlns:a16="http://schemas.microsoft.com/office/drawing/2014/main" id="{EB80CCF9-7389-9B71-946E-06754EB7924C}"/>
              </a:ext>
            </a:extLst>
          </p:cNvPr>
          <p:cNvSpPr txBox="1"/>
          <p:nvPr/>
        </p:nvSpPr>
        <p:spPr>
          <a:xfrm>
            <a:off x="347417" y="1098790"/>
            <a:ext cx="11218267" cy="882421"/>
          </a:xfrm>
          <a:prstGeom prst="rect">
            <a:avLst/>
          </a:prstGeom>
          <a:noFill/>
        </p:spPr>
        <p:txBody>
          <a:bodyPr wrap="square" lIns="60960" tIns="30480" rIns="60960" bIns="30480" rtlCol="0" anchor="t">
            <a:spAutoFit/>
          </a:bodyPr>
          <a:lstStyle/>
          <a:p>
            <a:pPr algn="ctr"/>
            <a:r>
              <a:rPr lang="en-US" sz="2667">
                <a:solidFill>
                  <a:schemeClr val="bg1"/>
                </a:solidFill>
              </a:rPr>
              <a:t>We anticipate reduced shelf life for Pfizer’s COVID-19Vaccine </a:t>
            </a:r>
            <a:br>
              <a:rPr lang="en-US" sz="2667">
                <a:solidFill>
                  <a:schemeClr val="bg1"/>
                </a:solidFill>
              </a:rPr>
            </a:br>
            <a:r>
              <a:rPr lang="en-US" sz="2667">
                <a:solidFill>
                  <a:schemeClr val="bg1"/>
                </a:solidFill>
              </a:rPr>
              <a:t>for persons 12y+ </a:t>
            </a:r>
            <a:r>
              <a:rPr lang="en-US" sz="2667" b="1">
                <a:solidFill>
                  <a:schemeClr val="bg1"/>
                </a:solidFill>
              </a:rPr>
              <a:t>(NDC# 000069-2432-10)</a:t>
            </a:r>
            <a:r>
              <a:rPr lang="en-US" sz="2667">
                <a:solidFill>
                  <a:schemeClr val="bg1"/>
                </a:solidFill>
              </a:rPr>
              <a:t>.</a:t>
            </a:r>
          </a:p>
        </p:txBody>
      </p:sp>
      <p:cxnSp>
        <p:nvCxnSpPr>
          <p:cNvPr id="9" name="Straight Connector 8">
            <a:extLst>
              <a:ext uri="{FF2B5EF4-FFF2-40B4-BE49-F238E27FC236}">
                <a16:creationId xmlns:a16="http://schemas.microsoft.com/office/drawing/2014/main" id="{EC558CD9-6BF3-E156-E619-B5ABD9151949}"/>
              </a:ext>
            </a:extLst>
          </p:cNvPr>
          <p:cNvCxnSpPr/>
          <p:nvPr/>
        </p:nvCxnSpPr>
        <p:spPr>
          <a:xfrm>
            <a:off x="352387" y="980059"/>
            <a:ext cx="108932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Freeform 10">
            <a:extLst>
              <a:ext uri="{FF2B5EF4-FFF2-40B4-BE49-F238E27FC236}">
                <a16:creationId xmlns:a16="http://schemas.microsoft.com/office/drawing/2014/main" id="{C69E06AE-53C9-4C37-3094-831F7F3743CF}"/>
              </a:ext>
            </a:extLst>
          </p:cNvPr>
          <p:cNvSpPr/>
          <p:nvPr/>
        </p:nvSpPr>
        <p:spPr>
          <a:xfrm>
            <a:off x="0" y="5627709"/>
            <a:ext cx="12192000" cy="1227797"/>
          </a:xfrm>
          <a:custGeom>
            <a:avLst/>
            <a:gdLst/>
            <a:ahLst/>
            <a:cxnLst/>
            <a:rect l="l" t="t" r="r" b="b"/>
            <a:pathLst>
              <a:path w="18288000" h="4259580">
                <a:moveTo>
                  <a:pt x="0" y="0"/>
                </a:moveTo>
                <a:lnTo>
                  <a:pt x="18288000" y="0"/>
                </a:lnTo>
                <a:lnTo>
                  <a:pt x="18288000" y="4259580"/>
                </a:lnTo>
                <a:lnTo>
                  <a:pt x="0" y="4259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5" name="TextBox 4">
            <a:extLst>
              <a:ext uri="{FF2B5EF4-FFF2-40B4-BE49-F238E27FC236}">
                <a16:creationId xmlns:a16="http://schemas.microsoft.com/office/drawing/2014/main" id="{E1087288-2E35-D47A-0C19-598D77F81814}"/>
              </a:ext>
            </a:extLst>
          </p:cNvPr>
          <p:cNvSpPr txBox="1"/>
          <p:nvPr/>
        </p:nvSpPr>
        <p:spPr>
          <a:xfrm>
            <a:off x="429491" y="2403764"/>
            <a:ext cx="6982691" cy="4493538"/>
          </a:xfrm>
          <a:prstGeom prst="rect">
            <a:avLst/>
          </a:prstGeom>
          <a:noFill/>
        </p:spPr>
        <p:txBody>
          <a:bodyPr wrap="square" lIns="60960" tIns="30480" rIns="60960" bIns="30480" rtlCol="0" anchor="t">
            <a:spAutoFit/>
          </a:bodyPr>
          <a:lstStyle/>
          <a:p>
            <a:pPr marL="381019" indent="-381019">
              <a:buFont typeface="Arial" panose="020B0604020202020204" pitchFamily="34" charset="0"/>
              <a:buChar char="•"/>
            </a:pPr>
            <a:r>
              <a:rPr lang="en-US" sz="2400">
                <a:solidFill>
                  <a:schemeClr val="bg1"/>
                </a:solidFill>
              </a:rPr>
              <a:t>Between </a:t>
            </a:r>
            <a:r>
              <a:rPr lang="en-US" sz="2400" b="1">
                <a:solidFill>
                  <a:schemeClr val="bg1"/>
                </a:solidFill>
              </a:rPr>
              <a:t>mid-February and mid-March, Pfizer’s COVID-19 vaccine </a:t>
            </a:r>
            <a:r>
              <a:rPr lang="en-US" sz="2400">
                <a:solidFill>
                  <a:schemeClr val="bg1"/>
                </a:solidFill>
              </a:rPr>
              <a:t>shelf life will be reduced to </a:t>
            </a:r>
            <a:r>
              <a:rPr lang="en-US" sz="2400" b="1">
                <a:solidFill>
                  <a:schemeClr val="bg1"/>
                </a:solidFill>
              </a:rPr>
              <a:t>8-11 weeks</a:t>
            </a:r>
            <a:r>
              <a:rPr lang="en-US" sz="2400">
                <a:solidFill>
                  <a:schemeClr val="bg1"/>
                </a:solidFill>
              </a:rPr>
              <a:t> from delivery. </a:t>
            </a:r>
            <a:br>
              <a:rPr lang="en-US" sz="2400">
                <a:solidFill>
                  <a:schemeClr val="bg1"/>
                </a:solidFill>
              </a:rPr>
            </a:br>
            <a:endParaRPr lang="en-US" sz="2400">
              <a:solidFill>
                <a:schemeClr val="bg1"/>
              </a:solidFill>
            </a:endParaRPr>
          </a:p>
          <a:p>
            <a:pPr marL="381019" indent="-381019">
              <a:buFont typeface="Arial" panose="020B0604020202020204" pitchFamily="34" charset="0"/>
              <a:buChar char="•"/>
            </a:pPr>
            <a:r>
              <a:rPr lang="en-US" sz="2400">
                <a:solidFill>
                  <a:schemeClr val="bg1"/>
                </a:solidFill>
              </a:rPr>
              <a:t>This is a temporary change, so plan your orders accordingly to ensure timely usage.</a:t>
            </a:r>
          </a:p>
          <a:p>
            <a:pPr marL="381019" indent="-381019">
              <a:buFont typeface="Arial" panose="020B0604020202020204" pitchFamily="34" charset="0"/>
              <a:buChar char="•"/>
            </a:pPr>
            <a:endParaRPr lang="en-US" sz="2400">
              <a:solidFill>
                <a:schemeClr val="bg1"/>
              </a:solidFill>
            </a:endParaRPr>
          </a:p>
          <a:p>
            <a:pPr marL="381019" indent="-381019">
              <a:buFont typeface="Arial" panose="020B0604020202020204" pitchFamily="34" charset="0"/>
              <a:buChar char="•"/>
            </a:pPr>
            <a:r>
              <a:rPr lang="en-US" sz="2400">
                <a:solidFill>
                  <a:schemeClr val="bg1"/>
                </a:solidFill>
              </a:rPr>
              <a:t>This </a:t>
            </a:r>
            <a:r>
              <a:rPr lang="en-US" sz="2400" b="1">
                <a:solidFill>
                  <a:schemeClr val="bg1"/>
                </a:solidFill>
              </a:rPr>
              <a:t>reduced shelf life </a:t>
            </a:r>
            <a:r>
              <a:rPr lang="en-US" sz="2400">
                <a:solidFill>
                  <a:schemeClr val="bg1"/>
                </a:solidFill>
              </a:rPr>
              <a:t>only applies to the direct-shipped Pfizer vaccine and does not affect Pfizer COVID-19 vaccines shipped through McKesson.</a:t>
            </a:r>
          </a:p>
          <a:p>
            <a:pPr marL="381019" indent="-381019">
              <a:buFont typeface="Arial" panose="020B0604020202020204" pitchFamily="34" charset="0"/>
              <a:buChar char="•"/>
            </a:pPr>
            <a:endParaRPr lang="en-US" sz="2400">
              <a:solidFill>
                <a:schemeClr val="bg1"/>
              </a:solidFill>
              <a:ea typeface="Calibri"/>
              <a:cs typeface="Calibri"/>
            </a:endParaRPr>
          </a:p>
        </p:txBody>
      </p:sp>
      <p:pic>
        <p:nvPicPr>
          <p:cNvPr id="8" name="Picture 7">
            <a:extLst>
              <a:ext uri="{FF2B5EF4-FFF2-40B4-BE49-F238E27FC236}">
                <a16:creationId xmlns:a16="http://schemas.microsoft.com/office/drawing/2014/main" id="{72EAD75F-671D-F296-D5FD-F79AE5D27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513" y="2485189"/>
            <a:ext cx="4125504" cy="2719838"/>
          </a:xfrm>
          <a:prstGeom prst="rect">
            <a:avLst/>
          </a:prstGeom>
          <a:ln>
            <a:noFill/>
          </a:ln>
          <a:effectLst>
            <a:softEdge rad="112500"/>
          </a:effectLst>
        </p:spPr>
      </p:pic>
      <p:sp>
        <p:nvSpPr>
          <p:cNvPr id="28" name="Rectangle 27">
            <a:extLst>
              <a:ext uri="{FF2B5EF4-FFF2-40B4-BE49-F238E27FC236}">
                <a16:creationId xmlns:a16="http://schemas.microsoft.com/office/drawing/2014/main" id="{A5871643-9DD0-DB64-CF59-42246AFA43D8}"/>
              </a:ext>
            </a:extLst>
          </p:cNvPr>
          <p:cNvSpPr/>
          <p:nvPr/>
        </p:nvSpPr>
        <p:spPr>
          <a:xfrm>
            <a:off x="0" y="0"/>
            <a:ext cx="12192000" cy="6858000"/>
          </a:xfrm>
          <a:prstGeom prst="rect">
            <a:avLst/>
          </a:prstGeom>
          <a:solidFill>
            <a:srgbClr val="1079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28">
            <a:extLst>
              <a:ext uri="{FF2B5EF4-FFF2-40B4-BE49-F238E27FC236}">
                <a16:creationId xmlns:a16="http://schemas.microsoft.com/office/drawing/2014/main" id="{FADE7FED-F3B7-B680-33FA-5B9499982208}"/>
              </a:ext>
            </a:extLst>
          </p:cNvPr>
          <p:cNvSpPr/>
          <p:nvPr/>
        </p:nvSpPr>
        <p:spPr>
          <a:xfrm>
            <a:off x="249383" y="249382"/>
            <a:ext cx="11693236" cy="63592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5BAACE07-76A9-BFD4-5812-029F877C85D5}"/>
              </a:ext>
            </a:extLst>
          </p:cNvPr>
          <p:cNvSpPr txBox="1"/>
          <p:nvPr/>
        </p:nvSpPr>
        <p:spPr>
          <a:xfrm>
            <a:off x="1393395" y="390667"/>
            <a:ext cx="9275619" cy="1251561"/>
          </a:xfrm>
          <a:prstGeom prst="rect">
            <a:avLst/>
          </a:prstGeom>
          <a:noFill/>
        </p:spPr>
        <p:txBody>
          <a:bodyPr wrap="square" lIns="60960" tIns="30480" rIns="60960" bIns="30480" rtlCol="0" anchor="t">
            <a:spAutoFit/>
          </a:bodyPr>
          <a:lstStyle/>
          <a:p>
            <a:pPr algn="ctr"/>
            <a:r>
              <a:rPr lang="en-US" sz="2400" b="1" dirty="0">
                <a:solidFill>
                  <a:srgbClr val="252162"/>
                </a:solidFill>
              </a:rPr>
              <a:t>NC Vaccines For Children (VFC) Provider Finder Map </a:t>
            </a:r>
            <a:br>
              <a:rPr lang="en-US" sz="2400" b="1" dirty="0">
                <a:solidFill>
                  <a:srgbClr val="252162"/>
                </a:solidFill>
              </a:rPr>
            </a:br>
            <a:r>
              <a:rPr lang="en-US" sz="2400" b="1" dirty="0">
                <a:solidFill>
                  <a:srgbClr val="252162"/>
                </a:solidFill>
              </a:rPr>
              <a:t>To Go-Live on DHHS Website </a:t>
            </a:r>
            <a:br>
              <a:rPr lang="en-US" sz="2933" b="1" dirty="0"/>
            </a:br>
            <a:endParaRPr lang="en-US" sz="2933" b="1" dirty="0">
              <a:solidFill>
                <a:srgbClr val="252162"/>
              </a:solidFill>
              <a:ea typeface="Calibri"/>
              <a:cs typeface="Calibri"/>
            </a:endParaRPr>
          </a:p>
        </p:txBody>
      </p:sp>
      <p:cxnSp>
        <p:nvCxnSpPr>
          <p:cNvPr id="31" name="Straight Connector 30">
            <a:extLst>
              <a:ext uri="{FF2B5EF4-FFF2-40B4-BE49-F238E27FC236}">
                <a16:creationId xmlns:a16="http://schemas.microsoft.com/office/drawing/2014/main" id="{2C77FB4E-1CE0-A8C2-2EF3-1A4C51416E90}"/>
              </a:ext>
            </a:extLst>
          </p:cNvPr>
          <p:cNvCxnSpPr/>
          <p:nvPr/>
        </p:nvCxnSpPr>
        <p:spPr>
          <a:xfrm>
            <a:off x="491990" y="1414110"/>
            <a:ext cx="10584873"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52EE72-64B7-7C83-4CBA-2F197D747B8C}"/>
              </a:ext>
            </a:extLst>
          </p:cNvPr>
          <p:cNvSpPr txBox="1"/>
          <p:nvPr/>
        </p:nvSpPr>
        <p:spPr>
          <a:xfrm>
            <a:off x="426096" y="1483384"/>
            <a:ext cx="11000509" cy="4124206"/>
          </a:xfrm>
          <a:prstGeom prst="rect">
            <a:avLst/>
          </a:prstGeom>
          <a:noFill/>
        </p:spPr>
        <p:txBody>
          <a:bodyPr wrap="square" lIns="60960" tIns="30480" rIns="60960" bIns="30480" rtlCol="0" anchor="t">
            <a:spAutoFit/>
          </a:bodyPr>
          <a:lstStyle/>
          <a:p>
            <a:pPr marL="381019" indent="-381019">
              <a:buFont typeface="Arial"/>
              <a:buChar char="•"/>
            </a:pPr>
            <a:r>
              <a:rPr lang="en-US" sz="2000" b="1" dirty="0">
                <a:solidFill>
                  <a:srgbClr val="212529"/>
                </a:solidFill>
              </a:rPr>
              <a:t>May 20th </a:t>
            </a:r>
            <a:r>
              <a:rPr lang="en-US" sz="2000" dirty="0">
                <a:solidFill>
                  <a:srgbClr val="212529"/>
                </a:solidFill>
              </a:rPr>
              <a:t>is our go-live date!</a:t>
            </a:r>
            <a:br>
              <a:rPr lang="en-US" sz="2000" dirty="0"/>
            </a:br>
            <a:endParaRPr lang="en-US" sz="2000" dirty="0">
              <a:solidFill>
                <a:srgbClr val="212529"/>
              </a:solidFill>
              <a:ea typeface="Calibri"/>
              <a:cs typeface="Calibri"/>
            </a:endParaRPr>
          </a:p>
          <a:p>
            <a:pPr marL="381019" indent="-381019">
              <a:buFont typeface="Arial"/>
              <a:buChar char="•"/>
            </a:pPr>
            <a:r>
              <a:rPr lang="en-US" sz="2000" dirty="0">
                <a:solidFill>
                  <a:srgbClr val="212529"/>
                </a:solidFill>
                <a:ea typeface="Calibri"/>
                <a:cs typeface="Calibri"/>
              </a:rPr>
              <a:t>Hosted on our NCIP website, this finder will be a </a:t>
            </a:r>
            <a:r>
              <a:rPr lang="en-US" sz="2000" b="1" dirty="0">
                <a:solidFill>
                  <a:srgbClr val="212529"/>
                </a:solidFill>
                <a:ea typeface="Calibri"/>
                <a:cs typeface="Calibri"/>
              </a:rPr>
              <a:t>searchable, online map</a:t>
            </a:r>
            <a:r>
              <a:rPr lang="en-US" sz="2000" dirty="0">
                <a:solidFill>
                  <a:srgbClr val="212529"/>
                </a:solidFill>
                <a:ea typeface="Calibri"/>
                <a:cs typeface="Calibri"/>
              </a:rPr>
              <a:t> of all VFC providers in North Carolina.</a:t>
            </a:r>
            <a:br>
              <a:rPr lang="en-US" sz="2000" dirty="0"/>
            </a:br>
            <a:endParaRPr lang="en-US" sz="2000" dirty="0">
              <a:solidFill>
                <a:srgbClr val="212529"/>
              </a:solidFill>
              <a:ea typeface="Calibri"/>
              <a:cs typeface="Calibri"/>
            </a:endParaRPr>
          </a:p>
          <a:p>
            <a:pPr marL="381019" indent="-381019">
              <a:buFont typeface="Arial"/>
              <a:buChar char="•"/>
            </a:pPr>
            <a:r>
              <a:rPr lang="en-US" sz="2000" dirty="0">
                <a:solidFill>
                  <a:srgbClr val="212529"/>
                </a:solidFill>
                <a:ea typeface="Calibri"/>
                <a:cs typeface="Calibri"/>
              </a:rPr>
              <a:t>Designed for </a:t>
            </a:r>
            <a:r>
              <a:rPr lang="en-US" sz="2000" b="1" dirty="0">
                <a:solidFill>
                  <a:srgbClr val="212529"/>
                </a:solidFill>
                <a:ea typeface="Calibri"/>
                <a:cs typeface="Calibri"/>
              </a:rPr>
              <a:t>families and community health workers</a:t>
            </a:r>
            <a:r>
              <a:rPr lang="en-US" sz="2000" dirty="0">
                <a:solidFill>
                  <a:srgbClr val="212529"/>
                </a:solidFill>
                <a:ea typeface="Calibri"/>
                <a:cs typeface="Calibri"/>
              </a:rPr>
              <a:t>, this took will make it easier to find local </a:t>
            </a:r>
            <a:r>
              <a:rPr lang="en-US" sz="2000" b="1" dirty="0">
                <a:solidFill>
                  <a:srgbClr val="212529"/>
                </a:solidFill>
                <a:ea typeface="Calibri"/>
                <a:cs typeface="Calibri"/>
              </a:rPr>
              <a:t>VFC providers.</a:t>
            </a:r>
            <a:br>
              <a:rPr lang="en-US" sz="2000" dirty="0"/>
            </a:br>
            <a:endParaRPr lang="en-US" sz="2000" dirty="0">
              <a:solidFill>
                <a:srgbClr val="212529"/>
              </a:solidFill>
              <a:ea typeface="Calibri"/>
              <a:cs typeface="Calibri"/>
            </a:endParaRPr>
          </a:p>
          <a:p>
            <a:pPr marL="381019" indent="-381019">
              <a:buFont typeface="Arial"/>
              <a:buChar char="•"/>
            </a:pPr>
            <a:r>
              <a:rPr lang="en-US" sz="2000" dirty="0">
                <a:solidFill>
                  <a:srgbClr val="212529"/>
                </a:solidFill>
                <a:ea typeface="Calibri"/>
                <a:cs typeface="Calibri"/>
              </a:rPr>
              <a:t>A section in the </a:t>
            </a:r>
            <a:r>
              <a:rPr lang="en-US" sz="2000" b="1" dirty="0">
                <a:solidFill>
                  <a:srgbClr val="212529"/>
                </a:solidFill>
                <a:ea typeface="Calibri"/>
                <a:cs typeface="Calibri"/>
              </a:rPr>
              <a:t>Provider Profiles questionnaire</a:t>
            </a:r>
            <a:r>
              <a:rPr lang="en-US" sz="2000" dirty="0">
                <a:solidFill>
                  <a:srgbClr val="212529"/>
                </a:solidFill>
                <a:ea typeface="Calibri"/>
                <a:cs typeface="Calibri"/>
              </a:rPr>
              <a:t> will </a:t>
            </a:r>
            <a:br>
              <a:rPr lang="en-US" sz="2000" dirty="0">
                <a:solidFill>
                  <a:srgbClr val="212529"/>
                </a:solidFill>
                <a:ea typeface="Calibri"/>
                <a:cs typeface="Calibri"/>
              </a:rPr>
            </a:br>
            <a:r>
              <a:rPr lang="en-US" sz="2000" dirty="0">
                <a:solidFill>
                  <a:srgbClr val="212529"/>
                </a:solidFill>
                <a:ea typeface="Calibri"/>
                <a:cs typeface="Calibri"/>
              </a:rPr>
              <a:t>capture the necessary information to populate the finder.</a:t>
            </a:r>
            <a:br>
              <a:rPr lang="en-US" sz="2000" dirty="0"/>
            </a:br>
            <a:endParaRPr lang="en-US" sz="2000" b="1" dirty="0">
              <a:solidFill>
                <a:srgbClr val="212529"/>
              </a:solidFill>
              <a:ea typeface="Calibri"/>
              <a:cs typeface="Calibri"/>
            </a:endParaRPr>
          </a:p>
          <a:p>
            <a:pPr marL="381019" indent="-381019">
              <a:buFont typeface="Arial"/>
              <a:buChar char="•"/>
            </a:pPr>
            <a:r>
              <a:rPr lang="en-US" sz="2000" dirty="0">
                <a:solidFill>
                  <a:srgbClr val="212529"/>
                </a:solidFill>
                <a:ea typeface="Calibri"/>
                <a:cs typeface="Calibri"/>
              </a:rPr>
              <a:t>Link will be shared once site is live.</a:t>
            </a:r>
          </a:p>
          <a:p>
            <a:endParaRPr lang="en-US" sz="2400" dirty="0">
              <a:solidFill>
                <a:srgbClr val="212529"/>
              </a:solidFill>
              <a:ea typeface="Calibri"/>
              <a:cs typeface="Calibri"/>
            </a:endParaRPr>
          </a:p>
        </p:txBody>
      </p:sp>
      <p:sp>
        <p:nvSpPr>
          <p:cNvPr id="35" name="Freeform 5">
            <a:extLst>
              <a:ext uri="{FF2B5EF4-FFF2-40B4-BE49-F238E27FC236}">
                <a16:creationId xmlns:a16="http://schemas.microsoft.com/office/drawing/2014/main" id="{28335A36-9881-C0D5-81DA-606DCE0164BE}"/>
              </a:ext>
            </a:extLst>
          </p:cNvPr>
          <p:cNvSpPr/>
          <p:nvPr/>
        </p:nvSpPr>
        <p:spPr>
          <a:xfrm>
            <a:off x="427019" y="6055165"/>
            <a:ext cx="1338579" cy="471635"/>
          </a:xfrm>
          <a:custGeom>
            <a:avLst/>
            <a:gdLst/>
            <a:ahLst/>
            <a:cxnLst/>
            <a:rect l="l" t="t" r="r" b="b"/>
            <a:pathLst>
              <a:path w="2007868" h="707453">
                <a:moveTo>
                  <a:pt x="0" y="0"/>
                </a:moveTo>
                <a:lnTo>
                  <a:pt x="2007867" y="0"/>
                </a:lnTo>
                <a:lnTo>
                  <a:pt x="2007867" y="707453"/>
                </a:lnTo>
                <a:lnTo>
                  <a:pt x="0" y="707453"/>
                </a:lnTo>
                <a:lnTo>
                  <a:pt x="0" y="0"/>
                </a:lnTo>
                <a:close/>
              </a:path>
            </a:pathLst>
          </a:custGeom>
          <a:blipFill>
            <a:blip r:embed="rId7"/>
            <a:stretch>
              <a:fillRect/>
            </a:stretch>
          </a:blipFill>
        </p:spPr>
        <p:txBody>
          <a:bodyPr/>
          <a:lstStyle/>
          <a:p>
            <a:endParaRPr lang="en-US" sz="1200"/>
          </a:p>
        </p:txBody>
      </p:sp>
      <p:pic>
        <p:nvPicPr>
          <p:cNvPr id="7" name="Picture 6">
            <a:extLst>
              <a:ext uri="{FF2B5EF4-FFF2-40B4-BE49-F238E27FC236}">
                <a16:creationId xmlns:a16="http://schemas.microsoft.com/office/drawing/2014/main" id="{BB81CF1A-21FE-B59B-37A9-6064ACC96137}"/>
              </a:ext>
            </a:extLst>
          </p:cNvPr>
          <p:cNvPicPr>
            <a:picLocks noChangeAspect="1"/>
          </p:cNvPicPr>
          <p:nvPr/>
        </p:nvPicPr>
        <p:blipFill>
          <a:blip r:embed="rId8"/>
          <a:stretch>
            <a:fillRect/>
          </a:stretch>
        </p:blipFill>
        <p:spPr>
          <a:xfrm>
            <a:off x="8065234" y="4077434"/>
            <a:ext cx="3820745" cy="2395903"/>
          </a:xfrm>
          <a:prstGeom prst="rect">
            <a:avLst/>
          </a:prstGeom>
          <a:ln>
            <a:solidFill>
              <a:schemeClr val="tx1"/>
            </a:solidFill>
          </a:ln>
        </p:spPr>
      </p:pic>
    </p:spTree>
    <p:extLst>
      <p:ext uri="{BB962C8B-B14F-4D97-AF65-F5344CB8AC3E}">
        <p14:creationId xmlns:p14="http://schemas.microsoft.com/office/powerpoint/2010/main" val="2375790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Freeform 3"/>
          <p:cNvSpPr/>
          <p:nvPr/>
        </p:nvSpPr>
        <p:spPr>
          <a:xfrm>
            <a:off x="334352" y="210922"/>
            <a:ext cx="11529646" cy="6436156"/>
          </a:xfrm>
          <a:custGeom>
            <a:avLst/>
            <a:gdLst/>
            <a:ahLst/>
            <a:cxnLst/>
            <a:rect l="l" t="t" r="r" b="b"/>
            <a:pathLst>
              <a:path w="4554922" h="2542679">
                <a:moveTo>
                  <a:pt x="0" y="0"/>
                </a:moveTo>
                <a:lnTo>
                  <a:pt x="4554922" y="0"/>
                </a:lnTo>
                <a:lnTo>
                  <a:pt x="4554922" y="2542679"/>
                </a:lnTo>
                <a:lnTo>
                  <a:pt x="0" y="2542679"/>
                </a:lnTo>
                <a:close/>
              </a:path>
            </a:pathLst>
          </a:custGeom>
          <a:solidFill>
            <a:srgbClr val="FFFFFF"/>
          </a:solidFill>
        </p:spPr>
        <p:txBody>
          <a:bodyPr/>
          <a:lstStyle/>
          <a:p>
            <a:endParaRPr lang="en-US" sz="1200"/>
          </a:p>
        </p:txBody>
      </p:sp>
      <p:sp>
        <p:nvSpPr>
          <p:cNvPr id="4" name="TextBox 4"/>
          <p:cNvSpPr txBox="1"/>
          <p:nvPr/>
        </p:nvSpPr>
        <p:spPr>
          <a:xfrm>
            <a:off x="334352" y="82731"/>
            <a:ext cx="11529646" cy="6532597"/>
          </a:xfrm>
          <a:prstGeom prst="rect">
            <a:avLst/>
          </a:prstGeom>
        </p:spPr>
        <p:txBody>
          <a:bodyPr lIns="33867" tIns="33867" rIns="33867" bIns="33867" rtlCol="0" anchor="ctr"/>
          <a:lstStyle/>
          <a:p>
            <a:pPr algn="ctr">
              <a:lnSpc>
                <a:spcPts val="1773"/>
              </a:lnSpc>
              <a:spcBef>
                <a:spcPct val="0"/>
              </a:spcBef>
            </a:pPr>
            <a:endParaRPr sz="1200"/>
          </a:p>
        </p:txBody>
      </p:sp>
      <p:sp>
        <p:nvSpPr>
          <p:cNvPr id="5" name="Freeform 5"/>
          <p:cNvSpPr/>
          <p:nvPr/>
        </p:nvSpPr>
        <p:spPr>
          <a:xfrm>
            <a:off x="9611853" y="5849703"/>
            <a:ext cx="1777117" cy="626861"/>
          </a:xfrm>
          <a:custGeom>
            <a:avLst/>
            <a:gdLst/>
            <a:ahLst/>
            <a:cxnLst/>
            <a:rect l="l" t="t" r="r" b="b"/>
            <a:pathLst>
              <a:path w="2007868" h="707453">
                <a:moveTo>
                  <a:pt x="0" y="0"/>
                </a:moveTo>
                <a:lnTo>
                  <a:pt x="2007867" y="0"/>
                </a:lnTo>
                <a:lnTo>
                  <a:pt x="2007867" y="707453"/>
                </a:lnTo>
                <a:lnTo>
                  <a:pt x="0" y="707453"/>
                </a:lnTo>
                <a:lnTo>
                  <a:pt x="0" y="0"/>
                </a:lnTo>
                <a:close/>
              </a:path>
            </a:pathLst>
          </a:custGeom>
          <a:blipFill>
            <a:blip r:embed="rId4"/>
            <a:stretch>
              <a:fillRect/>
            </a:stretch>
          </a:blipFill>
        </p:spPr>
        <p:txBody>
          <a:bodyPr/>
          <a:lstStyle/>
          <a:p>
            <a:endParaRPr lang="en-US" sz="1200"/>
          </a:p>
        </p:txBody>
      </p:sp>
      <p:sp>
        <p:nvSpPr>
          <p:cNvPr id="18" name="TextBox 18"/>
          <p:cNvSpPr txBox="1"/>
          <p:nvPr/>
        </p:nvSpPr>
        <p:spPr>
          <a:xfrm>
            <a:off x="1091992" y="291627"/>
            <a:ext cx="10528445" cy="553998"/>
          </a:xfrm>
          <a:prstGeom prst="rect">
            <a:avLst/>
          </a:prstGeom>
        </p:spPr>
        <p:txBody>
          <a:bodyPr wrap="square" lIns="0" tIns="0" rIns="0" bIns="0" rtlCol="0" anchor="t">
            <a:spAutoFit/>
          </a:bodyPr>
          <a:lstStyle/>
          <a:p>
            <a:pPr>
              <a:spcBef>
                <a:spcPct val="0"/>
              </a:spcBef>
            </a:pPr>
            <a:r>
              <a:rPr lang="en-US" sz="3600" b="1">
                <a:solidFill>
                  <a:srgbClr val="156EA9"/>
                </a:solidFill>
                <a:latin typeface="Calibri (MS) Bold"/>
                <a:cs typeface="Calibri (MS) Bold"/>
                <a:sym typeface="Calibri (MS) Bold"/>
              </a:rPr>
              <a:t>ACIP Meeting Summary</a:t>
            </a:r>
            <a:endParaRPr lang="en-US" sz="3600" b="1">
              <a:solidFill>
                <a:srgbClr val="156EA9"/>
              </a:solidFill>
              <a:latin typeface="Calibri (MS) Bold"/>
              <a:cs typeface="Calibri (MS) Bold"/>
            </a:endParaRPr>
          </a:p>
        </p:txBody>
      </p:sp>
      <p:sp>
        <p:nvSpPr>
          <p:cNvPr id="19" name="TextBox 19"/>
          <p:cNvSpPr txBox="1"/>
          <p:nvPr/>
        </p:nvSpPr>
        <p:spPr>
          <a:xfrm>
            <a:off x="6092826" y="3101552"/>
            <a:ext cx="6350" cy="506357"/>
          </a:xfrm>
          <a:prstGeom prst="rect">
            <a:avLst/>
          </a:prstGeom>
        </p:spPr>
        <p:txBody>
          <a:bodyPr lIns="0" tIns="0" rIns="0" bIns="0" rtlCol="0" anchor="t">
            <a:spAutoFit/>
          </a:bodyPr>
          <a:lstStyle/>
          <a:p>
            <a:pPr algn="ctr">
              <a:lnSpc>
                <a:spcPts val="4853"/>
              </a:lnSpc>
            </a:pPr>
            <a:endParaRPr sz="1200"/>
          </a:p>
        </p:txBody>
      </p:sp>
      <p:pic>
        <p:nvPicPr>
          <p:cNvPr id="6" name="Picture 5">
            <a:extLst>
              <a:ext uri="{FF2B5EF4-FFF2-40B4-BE49-F238E27FC236}">
                <a16:creationId xmlns:a16="http://schemas.microsoft.com/office/drawing/2014/main" id="{8321F379-92FA-2F75-B6F4-8137860ABC2A}"/>
              </a:ext>
            </a:extLst>
          </p:cNvPr>
          <p:cNvPicPr>
            <a:picLocks noChangeAspect="1"/>
          </p:cNvPicPr>
          <p:nvPr/>
        </p:nvPicPr>
        <p:blipFill>
          <a:blip r:embed="rId5"/>
          <a:stretch>
            <a:fillRect/>
          </a:stretch>
        </p:blipFill>
        <p:spPr>
          <a:xfrm>
            <a:off x="8365628" y="1720434"/>
            <a:ext cx="3482227" cy="2295833"/>
          </a:xfrm>
          <a:prstGeom prst="rect">
            <a:avLst/>
          </a:prstGeom>
          <a:ln>
            <a:noFill/>
          </a:ln>
          <a:effectLst>
            <a:softEdge rad="112500"/>
          </a:effectLst>
        </p:spPr>
      </p:pic>
      <p:cxnSp>
        <p:nvCxnSpPr>
          <p:cNvPr id="22" name="Straight Connector 21">
            <a:extLst>
              <a:ext uri="{FF2B5EF4-FFF2-40B4-BE49-F238E27FC236}">
                <a16:creationId xmlns:a16="http://schemas.microsoft.com/office/drawing/2014/main" id="{845A3AD6-D41E-D7C2-15FD-64CC0B94D6D6}"/>
              </a:ext>
            </a:extLst>
          </p:cNvPr>
          <p:cNvCxnSpPr>
            <a:cxnSpLocks/>
          </p:cNvCxnSpPr>
          <p:nvPr/>
        </p:nvCxnSpPr>
        <p:spPr>
          <a:xfrm>
            <a:off x="657005" y="904065"/>
            <a:ext cx="5998596" cy="762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68D27A-AFC6-1A79-A3C4-5EA902E44ED7}"/>
              </a:ext>
            </a:extLst>
          </p:cNvPr>
          <p:cNvSpPr txBox="1"/>
          <p:nvPr/>
        </p:nvSpPr>
        <p:spPr>
          <a:xfrm>
            <a:off x="569082" y="1234070"/>
            <a:ext cx="10945263" cy="5109091"/>
          </a:xfrm>
          <a:prstGeom prst="rect">
            <a:avLst/>
          </a:prstGeom>
          <a:noFill/>
        </p:spPr>
        <p:txBody>
          <a:bodyPr wrap="square" lIns="60960" tIns="30480" rIns="60960" bIns="30480" rtlCol="0" anchor="t">
            <a:spAutoFit/>
          </a:bodyPr>
          <a:lstStyle/>
          <a:p>
            <a:r>
              <a:rPr lang="en-US" sz="1600" b="1" dirty="0">
                <a:solidFill>
                  <a:srgbClr val="000000"/>
                </a:solidFill>
                <a:latin typeface="+mj-lt"/>
                <a:ea typeface="SimSun"/>
                <a:cs typeface="SimSun" panose="02010600030101010101" pitchFamily="2" charset="-122"/>
              </a:rPr>
              <a:t>Meningococcal Vaccine Recommendations</a:t>
            </a:r>
            <a:br>
              <a:rPr lang="en-US" sz="1600" b="1" dirty="0">
                <a:latin typeface="+mj-lt"/>
                <a:ea typeface="SimSun"/>
                <a:cs typeface="SimSun" panose="02010600030101010101" pitchFamily="2" charset="-122"/>
              </a:rPr>
            </a:br>
            <a:endParaRPr lang="en-US" sz="1600" b="1" dirty="0">
              <a:solidFill>
                <a:srgbClr val="000000"/>
              </a:solidFill>
              <a:latin typeface="+mj-lt"/>
              <a:ea typeface="SimSun" panose="02010600030101010101" pitchFamily="2" charset="-122"/>
              <a:cs typeface="SimSun" panose="02010600030101010101" pitchFamily="2" charset="-122"/>
            </a:endParaRPr>
          </a:p>
          <a:p>
            <a:pPr marL="342917" indent="-342917">
              <a:buAutoNum type="arabicPeriod"/>
            </a:pPr>
            <a:r>
              <a:rPr lang="en-US" sz="1600" dirty="0" err="1">
                <a:solidFill>
                  <a:srgbClr val="000000"/>
                </a:solidFill>
                <a:latin typeface="+mj-lt"/>
                <a:ea typeface="SimSun"/>
                <a:cs typeface="SimSun" panose="02010600030101010101" pitchFamily="2" charset="-122"/>
              </a:rPr>
              <a:t>Penmenvy</a:t>
            </a:r>
            <a:r>
              <a:rPr lang="en-US" sz="1600" dirty="0">
                <a:solidFill>
                  <a:srgbClr val="000000"/>
                </a:solidFill>
                <a:latin typeface="+mj-lt"/>
                <a:ea typeface="SimSun"/>
                <a:cs typeface="SimSun" panose="02010600030101010101" pitchFamily="2" charset="-122"/>
              </a:rPr>
              <a:t> (GSK) pentavalent </a:t>
            </a:r>
            <a:r>
              <a:rPr lang="en-US" sz="1600" dirty="0" err="1">
                <a:solidFill>
                  <a:srgbClr val="000000"/>
                </a:solidFill>
                <a:latin typeface="+mj-lt"/>
                <a:ea typeface="SimSun"/>
                <a:cs typeface="SimSun" panose="02010600030101010101" pitchFamily="2" charset="-122"/>
              </a:rPr>
              <a:t>MenABCWY</a:t>
            </a:r>
            <a:r>
              <a:rPr lang="en-US" sz="1600" dirty="0">
                <a:solidFill>
                  <a:srgbClr val="000000"/>
                </a:solidFill>
                <a:latin typeface="+mj-lt"/>
                <a:ea typeface="SimSun"/>
                <a:cs typeface="SimSun" panose="02010600030101010101" pitchFamily="2" charset="-122"/>
              </a:rPr>
              <a:t> </a:t>
            </a:r>
          </a:p>
          <a:p>
            <a:pPr marL="647732" lvl="1" indent="-342917">
              <a:buFont typeface="Arial"/>
              <a:buChar char="•"/>
            </a:pPr>
            <a:r>
              <a:rPr lang="en-US" sz="1600" dirty="0">
                <a:solidFill>
                  <a:srgbClr val="000000"/>
                </a:solidFill>
                <a:latin typeface="+mj-lt"/>
                <a:ea typeface="SimSun"/>
                <a:cs typeface="SimSun" panose="02010600030101010101" pitchFamily="2" charset="-122"/>
              </a:rPr>
              <a:t>Vaccine may be used when both </a:t>
            </a:r>
            <a:r>
              <a:rPr lang="en-US" sz="1600" dirty="0" err="1">
                <a:solidFill>
                  <a:srgbClr val="000000"/>
                </a:solidFill>
                <a:latin typeface="+mj-lt"/>
                <a:ea typeface="SimSun"/>
                <a:cs typeface="SimSun" panose="02010600030101010101" pitchFamily="2" charset="-122"/>
              </a:rPr>
              <a:t>MenACWY</a:t>
            </a:r>
            <a:r>
              <a:rPr lang="en-US" sz="1600" dirty="0">
                <a:solidFill>
                  <a:srgbClr val="000000"/>
                </a:solidFill>
                <a:latin typeface="+mj-lt"/>
                <a:ea typeface="SimSun"/>
                <a:cs typeface="SimSun" panose="02010600030101010101" pitchFamily="2" charset="-122"/>
              </a:rPr>
              <a:t> and the Bexsero (GSK) brand</a:t>
            </a:r>
            <a:br>
              <a:rPr lang="en-US" sz="1600" dirty="0">
                <a:latin typeface="+mj-lt"/>
                <a:ea typeface="SimSun"/>
                <a:cs typeface="SimSun" panose="02010600030101010101" pitchFamily="2" charset="-122"/>
              </a:rPr>
            </a:br>
            <a:r>
              <a:rPr lang="en-US" sz="1600" dirty="0">
                <a:solidFill>
                  <a:srgbClr val="000000"/>
                </a:solidFill>
                <a:latin typeface="+mj-lt"/>
                <a:ea typeface="SimSun"/>
                <a:cs typeface="SimSun" panose="02010600030101010101" pitchFamily="2" charset="-122"/>
              </a:rPr>
              <a:t>of </a:t>
            </a:r>
            <a:r>
              <a:rPr lang="en-US" sz="1600" dirty="0" err="1">
                <a:solidFill>
                  <a:srgbClr val="000000"/>
                </a:solidFill>
                <a:latin typeface="+mj-lt"/>
                <a:ea typeface="SimSun"/>
                <a:cs typeface="SimSun" panose="02010600030101010101" pitchFamily="2" charset="-122"/>
              </a:rPr>
              <a:t>MenB</a:t>
            </a:r>
            <a:r>
              <a:rPr lang="en-US" sz="1600" dirty="0">
                <a:solidFill>
                  <a:srgbClr val="000000"/>
                </a:solidFill>
                <a:latin typeface="+mj-lt"/>
                <a:ea typeface="SimSun"/>
                <a:cs typeface="SimSun" panose="02010600030101010101" pitchFamily="2" charset="-122"/>
              </a:rPr>
              <a:t> vaccine are recommended during the same visit.</a:t>
            </a:r>
            <a:endParaRPr lang="en-US" sz="1600" dirty="0">
              <a:ea typeface="Calibri"/>
              <a:cs typeface="Calibri"/>
            </a:endParaRPr>
          </a:p>
          <a:p>
            <a:r>
              <a:rPr lang="en-US" sz="1600" dirty="0">
                <a:solidFill>
                  <a:srgbClr val="000000"/>
                </a:solidFill>
                <a:latin typeface="Calibri"/>
                <a:ea typeface="SimSun"/>
                <a:cs typeface="SimSun" panose="02010600030101010101" pitchFamily="2" charset="-122"/>
              </a:rPr>
              <a:t>2. VFC Recommendation</a:t>
            </a:r>
          </a:p>
          <a:p>
            <a:pPr marL="609630" lvl="1" indent="-304815">
              <a:buFont typeface="Arial" panose="020B0604020202020204" pitchFamily="34" charset="0"/>
              <a:buChar char="•"/>
            </a:pPr>
            <a:r>
              <a:rPr lang="en-US" sz="1600" dirty="0"/>
              <a:t>Approved updated resolution for </a:t>
            </a:r>
            <a:r>
              <a:rPr lang="en-US" sz="1600" dirty="0">
                <a:ea typeface="Calibri"/>
                <a:cs typeface="Calibri"/>
              </a:rPr>
              <a:t>meningococcal disease prevention.</a:t>
            </a:r>
            <a:endParaRPr lang="en-US" sz="1600" dirty="0">
              <a:solidFill>
                <a:srgbClr val="000000"/>
              </a:solidFill>
              <a:latin typeface="+mj-lt"/>
              <a:ea typeface="Calibri"/>
              <a:cs typeface="Calibri"/>
            </a:endParaRPr>
          </a:p>
          <a:p>
            <a:pPr marL="609630" lvl="1" indent="-304815">
              <a:buFont typeface="Arial" panose="020B0604020202020204" pitchFamily="34" charset="0"/>
              <a:buChar char="•"/>
            </a:pPr>
            <a:r>
              <a:rPr lang="en-US" sz="1600" dirty="0">
                <a:ea typeface="Calibri"/>
                <a:cs typeface="Calibri"/>
              </a:rPr>
              <a:t>Inclusion of </a:t>
            </a:r>
            <a:r>
              <a:rPr lang="en-US" sz="1600" dirty="0" err="1">
                <a:ea typeface="Calibri"/>
                <a:cs typeface="Calibri"/>
              </a:rPr>
              <a:t>Penmenvy</a:t>
            </a:r>
            <a:r>
              <a:rPr lang="en-US" sz="1600" dirty="0">
                <a:ea typeface="Calibri"/>
                <a:cs typeface="Calibri"/>
              </a:rPr>
              <a:t> in the Vaccines for Children (VFC) Program. </a:t>
            </a:r>
            <a:endParaRPr lang="en-US" sz="1600" dirty="0"/>
          </a:p>
          <a:p>
            <a:pPr indent="-304815">
              <a:buFont typeface="Arial" panose="020B0604020202020204" pitchFamily="34" charset="0"/>
              <a:buChar char="•"/>
            </a:pPr>
            <a:endParaRPr lang="en-US" sz="1600" dirty="0">
              <a:latin typeface="+mj-lt"/>
              <a:ea typeface="SimSun" panose="02010600030101010101" pitchFamily="2" charset="-122"/>
              <a:cs typeface="Calibri"/>
            </a:endParaRPr>
          </a:p>
          <a:p>
            <a:r>
              <a:rPr lang="en-US" sz="1600" b="1" dirty="0">
                <a:latin typeface="+mj-lt"/>
                <a:ea typeface="SimSun"/>
                <a:cs typeface="SimSun" panose="02010600030101010101" pitchFamily="2" charset="-122"/>
              </a:rPr>
              <a:t>RSV Recommendations</a:t>
            </a:r>
          </a:p>
          <a:p>
            <a:endParaRPr lang="en-US" sz="1600" b="1" dirty="0">
              <a:latin typeface="+mj-lt"/>
              <a:ea typeface="SimSun"/>
              <a:cs typeface="SimSun" panose="02010600030101010101" pitchFamily="2" charset="-122"/>
            </a:endParaRPr>
          </a:p>
          <a:p>
            <a:pPr marL="342917" indent="-342917">
              <a:buAutoNum type="arabicPeriod"/>
            </a:pPr>
            <a:r>
              <a:rPr lang="en-US" sz="1600" dirty="0">
                <a:solidFill>
                  <a:srgbClr val="333333"/>
                </a:solidFill>
                <a:latin typeface="Calibri"/>
                <a:ea typeface="SimSun"/>
                <a:cs typeface="Segoe UI"/>
              </a:rPr>
              <a:t>Currently, RSV vaccination is recommended as a single dose only. Persons who have already received RSV vaccination is NOT recommended to receive another dose.</a:t>
            </a:r>
            <a:endParaRPr lang="en-US" sz="1600" dirty="0">
              <a:latin typeface="Calibri"/>
              <a:ea typeface="SimSun"/>
              <a:cs typeface="SimSun" panose="02010600030101010101" pitchFamily="2" charset="-122"/>
            </a:endParaRPr>
          </a:p>
          <a:p>
            <a:pPr marL="342917" indent="-342917">
              <a:buAutoNum type="arabicPeriod"/>
            </a:pPr>
            <a:r>
              <a:rPr lang="en-US" sz="1600" dirty="0">
                <a:latin typeface="+mj-lt"/>
                <a:ea typeface="SimSun"/>
                <a:cs typeface="SimSun" panose="02010600030101010101" pitchFamily="2" charset="-122"/>
              </a:rPr>
              <a:t>Adults 50-59 years at increased risk of severe RSV disease should receive a </a:t>
            </a:r>
            <a:r>
              <a:rPr lang="en-US" sz="1600" b="1" dirty="0">
                <a:latin typeface="+mj-lt"/>
                <a:ea typeface="SimSun"/>
                <a:cs typeface="SimSun" panose="02010600030101010101" pitchFamily="2" charset="-122"/>
              </a:rPr>
              <a:t>single age-appropriate dose</a:t>
            </a:r>
            <a:r>
              <a:rPr lang="en-US" sz="1600" dirty="0">
                <a:latin typeface="+mj-lt"/>
                <a:ea typeface="SimSun"/>
                <a:cs typeface="SimSun" panose="02010600030101010101" pitchFamily="2" charset="-122"/>
              </a:rPr>
              <a:t> of RSV vaccine.</a:t>
            </a:r>
            <a:endParaRPr lang="en-US" sz="1600" dirty="0">
              <a:ea typeface="SimSun"/>
              <a:cs typeface="Calibri"/>
            </a:endParaRPr>
          </a:p>
          <a:p>
            <a:pPr marL="342917" indent="-342917">
              <a:buAutoNum type="arabicPeriod"/>
            </a:pPr>
            <a:r>
              <a:rPr lang="en-US" sz="1600" dirty="0">
                <a:latin typeface="+mj-lt"/>
                <a:ea typeface="SimSun"/>
                <a:cs typeface="SimSun" panose="02010600030101010101" pitchFamily="2" charset="-122"/>
              </a:rPr>
              <a:t>RSV vaccine can be administered with any product licensed in this age group.</a:t>
            </a:r>
          </a:p>
          <a:p>
            <a:endParaRPr lang="en-US" sz="1600" dirty="0">
              <a:latin typeface="+mj-lt"/>
              <a:ea typeface="SimSun" panose="02010600030101010101" pitchFamily="2" charset="-122"/>
              <a:cs typeface="SimSun" panose="02010600030101010101" pitchFamily="2" charset="-122"/>
            </a:endParaRPr>
          </a:p>
          <a:p>
            <a:pPr marL="342917" indent="-342917">
              <a:buAutoNum type="arabicPeriod"/>
            </a:pPr>
            <a:endParaRPr lang="en-US" sz="1600" dirty="0">
              <a:latin typeface="+mj-lt"/>
              <a:ea typeface="SimSun" panose="02010600030101010101" pitchFamily="2" charset="-122"/>
              <a:cs typeface="SimSun" panose="02010600030101010101" pitchFamily="2" charset="-122"/>
            </a:endParaRPr>
          </a:p>
          <a:p>
            <a:endParaRPr lang="en-US" sz="1600" dirty="0">
              <a:latin typeface="+mj-lt"/>
              <a:ea typeface="SimSun" panose="02010600030101010101" pitchFamily="2" charset="-122"/>
              <a:cs typeface="SimSun" panose="02010600030101010101" pitchFamily="2" charset="-122"/>
            </a:endParaRPr>
          </a:p>
          <a:p>
            <a:endParaRPr lang="en-US" sz="2400" dirty="0">
              <a:latin typeface="+mj-lt"/>
              <a:ea typeface="SimSun" panose="02010600030101010101" pitchFamily="2" charset="-122"/>
              <a:cs typeface="SimSun" panose="02010600030101010101" pitchFamily="2" charset="-122"/>
            </a:endParaRPr>
          </a:p>
        </p:txBody>
      </p:sp>
      <p:sp>
        <p:nvSpPr>
          <p:cNvPr id="7" name="Freeform 7"/>
          <p:cNvSpPr/>
          <p:nvPr/>
        </p:nvSpPr>
        <p:spPr>
          <a:xfrm flipH="1">
            <a:off x="7265637" y="126886"/>
            <a:ext cx="4926363" cy="2613273"/>
          </a:xfrm>
          <a:custGeom>
            <a:avLst/>
            <a:gdLst/>
            <a:ahLst/>
            <a:cxnLst/>
            <a:rect l="l" t="t" r="r" b="b"/>
            <a:pathLst>
              <a:path w="11767235" h="4765730">
                <a:moveTo>
                  <a:pt x="11767235" y="0"/>
                </a:moveTo>
                <a:lnTo>
                  <a:pt x="0" y="0"/>
                </a:lnTo>
                <a:lnTo>
                  <a:pt x="0" y="4765730"/>
                </a:lnTo>
                <a:lnTo>
                  <a:pt x="11767235" y="4765730"/>
                </a:lnTo>
                <a:lnTo>
                  <a:pt x="1176723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grpSp>
        <p:nvGrpSpPr>
          <p:cNvPr id="10" name="Group 9">
            <a:extLst>
              <a:ext uri="{FF2B5EF4-FFF2-40B4-BE49-F238E27FC236}">
                <a16:creationId xmlns:a16="http://schemas.microsoft.com/office/drawing/2014/main" id="{8714CE39-8FE6-3B32-F2E4-4024167A1A3B}"/>
              </a:ext>
            </a:extLst>
          </p:cNvPr>
          <p:cNvGrpSpPr/>
          <p:nvPr/>
        </p:nvGrpSpPr>
        <p:grpSpPr>
          <a:xfrm>
            <a:off x="2762250" y="6165606"/>
            <a:ext cx="5980601" cy="393822"/>
            <a:chOff x="2912451" y="9259398"/>
            <a:chExt cx="8970901" cy="590733"/>
          </a:xfrm>
        </p:grpSpPr>
        <p:sp>
          <p:nvSpPr>
            <p:cNvPr id="2" name="Rectangle: Rounded Corners 1">
              <a:extLst>
                <a:ext uri="{FF2B5EF4-FFF2-40B4-BE49-F238E27FC236}">
                  <a16:creationId xmlns:a16="http://schemas.microsoft.com/office/drawing/2014/main" id="{82FFC3A7-7CBA-9275-B5C1-36B23E5F62AD}"/>
                </a:ext>
              </a:extLst>
            </p:cNvPr>
            <p:cNvSpPr/>
            <p:nvPr/>
          </p:nvSpPr>
          <p:spPr>
            <a:xfrm>
              <a:off x="2912451" y="9259398"/>
              <a:ext cx="8970901" cy="59073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61AEFC7B-DC2A-6501-939B-D18CDFA03B9B}"/>
                </a:ext>
              </a:extLst>
            </p:cNvPr>
            <p:cNvSpPr txBox="1"/>
            <p:nvPr/>
          </p:nvSpPr>
          <p:spPr>
            <a:xfrm>
              <a:off x="3437241" y="9322593"/>
              <a:ext cx="8236069" cy="46166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600" b="1" dirty="0">
                  <a:solidFill>
                    <a:srgbClr val="333333"/>
                  </a:solidFill>
                  <a:ea typeface="+mn-lt"/>
                  <a:cs typeface="+mn-lt"/>
                </a:rPr>
                <a:t>*Recommendations are pending CDC director approval</a:t>
              </a:r>
              <a:endParaRPr lang="en-US" sz="1600" b="1" dirty="0">
                <a:ea typeface="Calibri"/>
                <a:cs typeface="Calibri"/>
              </a:endParaRPr>
            </a:p>
          </p:txBody>
        </p:sp>
      </p:grpSp>
    </p:spTree>
    <p:extLst>
      <p:ext uri="{BB962C8B-B14F-4D97-AF65-F5344CB8AC3E}">
        <p14:creationId xmlns:p14="http://schemas.microsoft.com/office/powerpoint/2010/main" val="336800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87A86C-7AC4-8163-7CEB-AD2C5456649F}"/>
              </a:ext>
            </a:extLst>
          </p:cNvPr>
          <p:cNvSpPr/>
          <p:nvPr/>
        </p:nvSpPr>
        <p:spPr>
          <a:xfrm>
            <a:off x="0" y="15244"/>
            <a:ext cx="12192000" cy="6827513"/>
          </a:xfrm>
          <a:prstGeom prst="rect">
            <a:avLst/>
          </a:prstGeom>
          <a:solidFill>
            <a:srgbClr val="0242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Freeform 3">
            <a:extLst>
              <a:ext uri="{FF2B5EF4-FFF2-40B4-BE49-F238E27FC236}">
                <a16:creationId xmlns:a16="http://schemas.microsoft.com/office/drawing/2014/main" id="{EB687AE6-E5A5-EC39-425A-2C10770F79C3}"/>
              </a:ext>
            </a:extLst>
          </p:cNvPr>
          <p:cNvSpPr/>
          <p:nvPr/>
        </p:nvSpPr>
        <p:spPr>
          <a:xfrm>
            <a:off x="334352" y="169137"/>
            <a:ext cx="11529646" cy="6436156"/>
          </a:xfrm>
          <a:custGeom>
            <a:avLst/>
            <a:gdLst/>
            <a:ahLst/>
            <a:cxnLst/>
            <a:rect l="l" t="t" r="r" b="b"/>
            <a:pathLst>
              <a:path w="4554922" h="2542679">
                <a:moveTo>
                  <a:pt x="0" y="0"/>
                </a:moveTo>
                <a:lnTo>
                  <a:pt x="4554922" y="0"/>
                </a:lnTo>
                <a:lnTo>
                  <a:pt x="4554922" y="2542679"/>
                </a:lnTo>
                <a:lnTo>
                  <a:pt x="0" y="2542679"/>
                </a:lnTo>
                <a:close/>
              </a:path>
            </a:pathLst>
          </a:custGeom>
          <a:solidFill>
            <a:srgbClr val="FFFFFF"/>
          </a:solidFill>
        </p:spPr>
        <p:txBody>
          <a:bodyPr/>
          <a:lstStyle/>
          <a:p>
            <a:endParaRPr lang="en-US" sz="1200"/>
          </a:p>
        </p:txBody>
      </p:sp>
      <p:sp>
        <p:nvSpPr>
          <p:cNvPr id="3" name="TextBox 4">
            <a:extLst>
              <a:ext uri="{FF2B5EF4-FFF2-40B4-BE49-F238E27FC236}">
                <a16:creationId xmlns:a16="http://schemas.microsoft.com/office/drawing/2014/main" id="{E53F0D4A-322D-8DE9-4695-4CAE92C265C8}"/>
              </a:ext>
            </a:extLst>
          </p:cNvPr>
          <p:cNvSpPr txBox="1"/>
          <p:nvPr/>
        </p:nvSpPr>
        <p:spPr>
          <a:xfrm>
            <a:off x="334352" y="82731"/>
            <a:ext cx="11529646" cy="6532597"/>
          </a:xfrm>
          <a:prstGeom prst="rect">
            <a:avLst/>
          </a:prstGeom>
        </p:spPr>
        <p:txBody>
          <a:bodyPr lIns="33867" tIns="33867" rIns="33867" bIns="33867" rtlCol="0" anchor="ctr"/>
          <a:lstStyle/>
          <a:p>
            <a:pPr algn="ctr">
              <a:lnSpc>
                <a:spcPts val="1773"/>
              </a:lnSpc>
              <a:spcBef>
                <a:spcPct val="0"/>
              </a:spcBef>
            </a:pPr>
            <a:endParaRPr sz="1200"/>
          </a:p>
        </p:txBody>
      </p:sp>
      <p:sp>
        <p:nvSpPr>
          <p:cNvPr id="4" name="Freeform 5">
            <a:extLst>
              <a:ext uri="{FF2B5EF4-FFF2-40B4-BE49-F238E27FC236}">
                <a16:creationId xmlns:a16="http://schemas.microsoft.com/office/drawing/2014/main" id="{22696B70-9246-FFAA-3A27-90CED1A940A7}"/>
              </a:ext>
            </a:extLst>
          </p:cNvPr>
          <p:cNvSpPr/>
          <p:nvPr/>
        </p:nvSpPr>
        <p:spPr>
          <a:xfrm>
            <a:off x="636915" y="5857662"/>
            <a:ext cx="1338579" cy="471635"/>
          </a:xfrm>
          <a:custGeom>
            <a:avLst/>
            <a:gdLst/>
            <a:ahLst/>
            <a:cxnLst/>
            <a:rect l="l" t="t" r="r" b="b"/>
            <a:pathLst>
              <a:path w="2007868" h="707453">
                <a:moveTo>
                  <a:pt x="0" y="0"/>
                </a:moveTo>
                <a:lnTo>
                  <a:pt x="2007867" y="0"/>
                </a:lnTo>
                <a:lnTo>
                  <a:pt x="2007867" y="707453"/>
                </a:lnTo>
                <a:lnTo>
                  <a:pt x="0" y="707453"/>
                </a:lnTo>
                <a:lnTo>
                  <a:pt x="0" y="0"/>
                </a:lnTo>
                <a:close/>
              </a:path>
            </a:pathLst>
          </a:custGeom>
          <a:blipFill>
            <a:blip r:embed="rId3"/>
            <a:stretch>
              <a:fillRect/>
            </a:stretch>
          </a:blipFill>
        </p:spPr>
        <p:txBody>
          <a:bodyPr/>
          <a:lstStyle/>
          <a:p>
            <a:endParaRPr lang="en-US" sz="1200"/>
          </a:p>
        </p:txBody>
      </p:sp>
      <p:sp>
        <p:nvSpPr>
          <p:cNvPr id="5" name="TextBox 18">
            <a:extLst>
              <a:ext uri="{FF2B5EF4-FFF2-40B4-BE49-F238E27FC236}">
                <a16:creationId xmlns:a16="http://schemas.microsoft.com/office/drawing/2014/main" id="{8504DD49-DF1F-8144-D356-7A6ABE107BE2}"/>
              </a:ext>
            </a:extLst>
          </p:cNvPr>
          <p:cNvSpPr txBox="1"/>
          <p:nvPr/>
        </p:nvSpPr>
        <p:spPr>
          <a:xfrm>
            <a:off x="507376" y="431685"/>
            <a:ext cx="9923569" cy="553998"/>
          </a:xfrm>
          <a:prstGeom prst="rect">
            <a:avLst/>
          </a:prstGeom>
        </p:spPr>
        <p:txBody>
          <a:bodyPr lIns="0" tIns="0" rIns="0" bIns="0" rtlCol="0" anchor="t">
            <a:spAutoFit/>
          </a:bodyPr>
          <a:lstStyle/>
          <a:p>
            <a:pPr>
              <a:spcBef>
                <a:spcPct val="0"/>
              </a:spcBef>
            </a:pPr>
            <a:r>
              <a:rPr lang="en-US" sz="3600" b="1">
                <a:solidFill>
                  <a:srgbClr val="156EA9"/>
                </a:solidFill>
                <a:latin typeface="Calibri (MS) Bold"/>
                <a:cs typeface="Calibri (MS) Bold"/>
                <a:sym typeface="Calibri (MS) Bold"/>
              </a:rPr>
              <a:t>ACIP Meeting Summary Cont'd</a:t>
            </a:r>
            <a:endParaRPr lang="en-US" sz="3600" b="1">
              <a:solidFill>
                <a:srgbClr val="156EA9"/>
              </a:solidFill>
              <a:latin typeface="Calibri (MS) Bold"/>
              <a:cs typeface="Calibri (MS) Bold"/>
            </a:endParaRPr>
          </a:p>
        </p:txBody>
      </p:sp>
      <p:sp>
        <p:nvSpPr>
          <p:cNvPr id="6" name="TextBox 19">
            <a:extLst>
              <a:ext uri="{FF2B5EF4-FFF2-40B4-BE49-F238E27FC236}">
                <a16:creationId xmlns:a16="http://schemas.microsoft.com/office/drawing/2014/main" id="{8FBACFC7-1C7B-1D99-E549-14E6AA2CB813}"/>
              </a:ext>
            </a:extLst>
          </p:cNvPr>
          <p:cNvSpPr txBox="1"/>
          <p:nvPr/>
        </p:nvSpPr>
        <p:spPr>
          <a:xfrm>
            <a:off x="6092826" y="3101552"/>
            <a:ext cx="6350" cy="506357"/>
          </a:xfrm>
          <a:prstGeom prst="rect">
            <a:avLst/>
          </a:prstGeom>
        </p:spPr>
        <p:txBody>
          <a:bodyPr lIns="0" tIns="0" rIns="0" bIns="0" rtlCol="0" anchor="t">
            <a:spAutoFit/>
          </a:bodyPr>
          <a:lstStyle/>
          <a:p>
            <a:pPr algn="ctr">
              <a:lnSpc>
                <a:spcPts val="4853"/>
              </a:lnSpc>
            </a:pPr>
            <a:endParaRPr sz="1200"/>
          </a:p>
        </p:txBody>
      </p:sp>
      <p:sp>
        <p:nvSpPr>
          <p:cNvPr id="9" name="Freeform 7">
            <a:extLst>
              <a:ext uri="{FF2B5EF4-FFF2-40B4-BE49-F238E27FC236}">
                <a16:creationId xmlns:a16="http://schemas.microsoft.com/office/drawing/2014/main" id="{F61462BB-CF0C-D91F-172D-55C35C09037C}"/>
              </a:ext>
            </a:extLst>
          </p:cNvPr>
          <p:cNvSpPr/>
          <p:nvPr/>
        </p:nvSpPr>
        <p:spPr>
          <a:xfrm flipH="1">
            <a:off x="7265637" y="126886"/>
            <a:ext cx="4926363" cy="2613273"/>
          </a:xfrm>
          <a:custGeom>
            <a:avLst/>
            <a:gdLst/>
            <a:ahLst/>
            <a:cxnLst/>
            <a:rect l="l" t="t" r="r" b="b"/>
            <a:pathLst>
              <a:path w="11767235" h="4765730">
                <a:moveTo>
                  <a:pt x="11767235" y="0"/>
                </a:moveTo>
                <a:lnTo>
                  <a:pt x="0" y="0"/>
                </a:lnTo>
                <a:lnTo>
                  <a:pt x="0" y="4765730"/>
                </a:lnTo>
                <a:lnTo>
                  <a:pt x="11767235" y="4765730"/>
                </a:lnTo>
                <a:lnTo>
                  <a:pt x="117672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cxnSp>
        <p:nvCxnSpPr>
          <p:cNvPr id="10" name="Straight Connector 9">
            <a:extLst>
              <a:ext uri="{FF2B5EF4-FFF2-40B4-BE49-F238E27FC236}">
                <a16:creationId xmlns:a16="http://schemas.microsoft.com/office/drawing/2014/main" id="{3E41FA85-FD99-AC54-43FC-188F696E42CC}"/>
              </a:ext>
            </a:extLst>
          </p:cNvPr>
          <p:cNvCxnSpPr>
            <a:cxnSpLocks/>
          </p:cNvCxnSpPr>
          <p:nvPr/>
        </p:nvCxnSpPr>
        <p:spPr>
          <a:xfrm>
            <a:off x="432159" y="1063058"/>
            <a:ext cx="5998596" cy="762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B71825-C5A8-A8D0-08EC-047F9EC1620B}"/>
              </a:ext>
            </a:extLst>
          </p:cNvPr>
          <p:cNvSpPr txBox="1"/>
          <p:nvPr/>
        </p:nvSpPr>
        <p:spPr>
          <a:xfrm>
            <a:off x="507376" y="1323384"/>
            <a:ext cx="10930609" cy="4863639"/>
          </a:xfrm>
          <a:prstGeom prst="rect">
            <a:avLst/>
          </a:prstGeom>
          <a:noFill/>
        </p:spPr>
        <p:txBody>
          <a:bodyPr wrap="square" lIns="60960" tIns="30480" rIns="60960" bIns="30480" rtlCol="0" anchor="t">
            <a:spAutoFit/>
          </a:bodyPr>
          <a:lstStyle/>
          <a:p>
            <a:r>
              <a:rPr lang="en-US" sz="2400" b="1">
                <a:latin typeface="+mj-lt"/>
                <a:ea typeface="SimSun"/>
                <a:cs typeface="SimSun" panose="02010600030101010101" pitchFamily="2" charset="-122"/>
              </a:rPr>
              <a:t>Chikungunya Recommendations</a:t>
            </a:r>
            <a:endParaRPr lang="en-US" sz="1333">
              <a:latin typeface="+mj-lt"/>
              <a:ea typeface="Calibri"/>
              <a:cs typeface="Calibri"/>
            </a:endParaRPr>
          </a:p>
          <a:p>
            <a:br>
              <a:rPr lang="en-US" sz="2133" b="1">
                <a:latin typeface="+mj-lt"/>
                <a:ea typeface="SimSun" panose="02010600030101010101" pitchFamily="2" charset="-122"/>
                <a:cs typeface="SimSun" panose="02010600030101010101" pitchFamily="2" charset="-122"/>
              </a:rPr>
            </a:br>
            <a:r>
              <a:rPr lang="en-US" sz="1867" b="1">
                <a:latin typeface="+mj-lt"/>
                <a:ea typeface="SimSun"/>
                <a:cs typeface="SimSun" panose="02010600030101010101" pitchFamily="2" charset="-122"/>
              </a:rPr>
              <a:t>1. Virus-Like Particle Vaccine</a:t>
            </a:r>
            <a:r>
              <a:rPr lang="en-US" sz="1867" b="1">
                <a:latin typeface="+mj-lt"/>
                <a:ea typeface="SimSun"/>
                <a:cs typeface="Calibri"/>
              </a:rPr>
              <a:t> </a:t>
            </a:r>
            <a:r>
              <a:rPr lang="en-US" sz="1867" b="1">
                <a:latin typeface="+mj-lt"/>
                <a:ea typeface="Calibri"/>
                <a:cs typeface="Calibri"/>
              </a:rPr>
              <a:t>(CHIK-VLP</a:t>
            </a:r>
            <a:r>
              <a:rPr lang="en-US" sz="1867" b="1">
                <a:latin typeface="+mj-lt"/>
                <a:ea typeface="SimSun"/>
                <a:cs typeface="Calibri"/>
              </a:rPr>
              <a:t>)</a:t>
            </a:r>
            <a:r>
              <a:rPr lang="en-US" sz="1867" b="1">
                <a:latin typeface="+mj-lt"/>
                <a:ea typeface="SimSun"/>
                <a:cs typeface="SimSun" panose="02010600030101010101" pitchFamily="2" charset="-122"/>
              </a:rPr>
              <a:t> </a:t>
            </a:r>
            <a:endParaRPr lang="en-US" sz="1200" b="1">
              <a:ea typeface="Calibri"/>
              <a:cs typeface="Calibri"/>
            </a:endParaRPr>
          </a:p>
          <a:p>
            <a:pPr marL="609630" lvl="1" indent="-304815">
              <a:buFont typeface="Arial"/>
              <a:buChar char="•"/>
            </a:pPr>
            <a:r>
              <a:rPr lang="en-US" sz="1867">
                <a:latin typeface="+mj-lt"/>
                <a:ea typeface="SimSun"/>
                <a:cs typeface="SimSun" panose="02010600030101010101" pitchFamily="2" charset="-122"/>
              </a:rPr>
              <a:t>For persons aged ≥12 years traveling to a country or territory where there is a chikungunya outbreak.</a:t>
            </a:r>
            <a:endParaRPr lang="en-US" sz="1200">
              <a:ea typeface="Calibri"/>
              <a:cs typeface="Calibri"/>
            </a:endParaRPr>
          </a:p>
          <a:p>
            <a:pPr marL="609630" lvl="1" indent="-304815">
              <a:buFont typeface="Arial"/>
              <a:buChar char="•"/>
            </a:pPr>
            <a:r>
              <a:rPr lang="en-US" sz="1867">
                <a:latin typeface="+mj-lt"/>
                <a:ea typeface="Calibri"/>
                <a:cs typeface="Calibri"/>
              </a:rPr>
              <a:t>For persons aged ≥12 years traveling to a country</a:t>
            </a:r>
            <a:r>
              <a:rPr lang="en-US" sz="1867">
                <a:ea typeface="Calibri"/>
                <a:cs typeface="+mn-lt"/>
              </a:rPr>
              <a:t> for </a:t>
            </a:r>
            <a:r>
              <a:rPr lang="en-US" sz="1867">
                <a:ea typeface="+mn-lt"/>
                <a:cs typeface="+mn-lt"/>
              </a:rPr>
              <a:t>extended stay (≥6 months) in countries without an outbreak, but with </a:t>
            </a:r>
            <a:r>
              <a:rPr lang="en-US" sz="1867" b="1">
                <a:ea typeface="+mn-lt"/>
                <a:cs typeface="+mn-lt"/>
              </a:rPr>
              <a:t>elevated risk </a:t>
            </a:r>
            <a:r>
              <a:rPr lang="en-US" sz="1867">
                <a:ea typeface="+mn-lt"/>
                <a:cs typeface="+mn-lt"/>
              </a:rPr>
              <a:t>may be considered. </a:t>
            </a:r>
            <a:endParaRPr lang="en-US" sz="1267">
              <a:ea typeface="+mn-lt"/>
              <a:cs typeface="+mn-lt"/>
            </a:endParaRPr>
          </a:p>
          <a:p>
            <a:pPr marL="609630" lvl="1" indent="-304815">
              <a:buFont typeface="Arial"/>
              <a:buChar char="•"/>
            </a:pPr>
            <a:r>
              <a:rPr lang="en-US" sz="1867">
                <a:ea typeface="Calibri"/>
                <a:cs typeface="Calibri"/>
              </a:rPr>
              <a:t>Laboratory workers with potential for exposure to chikungunya virus.</a:t>
            </a:r>
          </a:p>
          <a:p>
            <a:pPr marL="304815" indent="-304815">
              <a:buFont typeface="Arial"/>
              <a:buChar char="•"/>
            </a:pPr>
            <a:endParaRPr lang="en-US" sz="1867">
              <a:ea typeface="Calibri"/>
              <a:cs typeface="Calibri"/>
            </a:endParaRPr>
          </a:p>
          <a:p>
            <a:r>
              <a:rPr lang="en-US" sz="1867" b="1">
                <a:ea typeface="Calibri"/>
                <a:cs typeface="Calibri"/>
              </a:rPr>
              <a:t>2. Live Attenuated Chikungunya Vaccine (CHIK-LA) </a:t>
            </a:r>
          </a:p>
          <a:p>
            <a:pPr marL="609630" lvl="1" indent="-304815">
              <a:buFont typeface="Arial" panose="020B0604020202020204" pitchFamily="34" charset="0"/>
              <a:buChar char="•"/>
            </a:pPr>
            <a:r>
              <a:rPr lang="en-US" sz="1867">
                <a:ea typeface="Calibri"/>
                <a:cs typeface="Calibri"/>
              </a:rPr>
              <a:t>For persons aged ≥18 years traveling to a country or territory where there is a chikungunya outbreak.</a:t>
            </a:r>
          </a:p>
          <a:p>
            <a:pPr marL="609630" lvl="1" indent="-304815">
              <a:buFont typeface="Arial"/>
              <a:buChar char="•"/>
            </a:pPr>
            <a:r>
              <a:rPr lang="en-US" sz="1867">
                <a:latin typeface="+mj-lt"/>
                <a:ea typeface="Calibri"/>
                <a:cs typeface="Calibri"/>
              </a:rPr>
              <a:t>For persons aged ≥18 years traveling to a country</a:t>
            </a:r>
            <a:r>
              <a:rPr lang="en-US" sz="1867">
                <a:ea typeface="Calibri"/>
                <a:cs typeface="+mn-lt"/>
              </a:rPr>
              <a:t> for </a:t>
            </a:r>
            <a:r>
              <a:rPr lang="en-US" sz="1867">
                <a:ea typeface="+mn-lt"/>
                <a:cs typeface="+mn-lt"/>
              </a:rPr>
              <a:t>extended stay (≥6 months) in countries without an outbreak, but with </a:t>
            </a:r>
            <a:r>
              <a:rPr lang="en-US" sz="1867" b="1">
                <a:ea typeface="+mn-lt"/>
                <a:cs typeface="+mn-lt"/>
              </a:rPr>
              <a:t>elevated risk </a:t>
            </a:r>
            <a:r>
              <a:rPr lang="en-US" sz="1867">
                <a:ea typeface="+mn-lt"/>
                <a:cs typeface="+mn-lt"/>
              </a:rPr>
              <a:t>may be considered.</a:t>
            </a:r>
          </a:p>
          <a:p>
            <a:pPr marL="609630" lvl="1" indent="-304815">
              <a:buFont typeface="Arial"/>
              <a:buChar char="•"/>
            </a:pPr>
            <a:r>
              <a:rPr lang="en-US" sz="1867">
                <a:ea typeface="+mn-lt"/>
                <a:cs typeface="+mn-lt"/>
              </a:rPr>
              <a:t>Note age ≥65 is a precaution for use of CHIK-LA.</a:t>
            </a:r>
            <a:endParaRPr lang="en-US" sz="1267">
              <a:ea typeface="+mn-lt"/>
              <a:cs typeface="+mn-lt"/>
            </a:endParaRPr>
          </a:p>
          <a:p>
            <a:endParaRPr lang="en-US" sz="2400">
              <a:latin typeface="+mj-lt"/>
              <a:ea typeface="SimSun" panose="02010600030101010101" pitchFamily="2" charset="-122"/>
              <a:cs typeface="SimSun" panose="02010600030101010101" pitchFamily="2" charset="-122"/>
            </a:endParaRPr>
          </a:p>
        </p:txBody>
      </p:sp>
      <p:grpSp>
        <p:nvGrpSpPr>
          <p:cNvPr id="14" name="Group 13">
            <a:extLst>
              <a:ext uri="{FF2B5EF4-FFF2-40B4-BE49-F238E27FC236}">
                <a16:creationId xmlns:a16="http://schemas.microsoft.com/office/drawing/2014/main" id="{99480D2A-8EAA-0462-DB31-9C327A4D6107}"/>
              </a:ext>
            </a:extLst>
          </p:cNvPr>
          <p:cNvGrpSpPr/>
          <p:nvPr/>
        </p:nvGrpSpPr>
        <p:grpSpPr>
          <a:xfrm>
            <a:off x="3231173" y="5784606"/>
            <a:ext cx="5980601" cy="596128"/>
            <a:chOff x="2912451" y="9259398"/>
            <a:chExt cx="8970901" cy="894192"/>
          </a:xfrm>
        </p:grpSpPr>
        <p:sp>
          <p:nvSpPr>
            <p:cNvPr id="8" name="Rectangle: Rounded Corners 7">
              <a:extLst>
                <a:ext uri="{FF2B5EF4-FFF2-40B4-BE49-F238E27FC236}">
                  <a16:creationId xmlns:a16="http://schemas.microsoft.com/office/drawing/2014/main" id="{D9DFA937-D76C-57B0-E328-90A238D0320E}"/>
                </a:ext>
              </a:extLst>
            </p:cNvPr>
            <p:cNvSpPr/>
            <p:nvPr/>
          </p:nvSpPr>
          <p:spPr>
            <a:xfrm>
              <a:off x="2912451" y="9259398"/>
              <a:ext cx="8970901" cy="59073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1F4FF57A-8BCC-9361-6231-B6E6E899D544}"/>
                </a:ext>
              </a:extLst>
            </p:cNvPr>
            <p:cNvSpPr txBox="1"/>
            <p:nvPr/>
          </p:nvSpPr>
          <p:spPr>
            <a:xfrm>
              <a:off x="3437242" y="9322593"/>
              <a:ext cx="7693269" cy="83099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600" b="1">
                  <a:solidFill>
                    <a:srgbClr val="333333"/>
                  </a:solidFill>
                  <a:ea typeface="+mn-lt"/>
                  <a:cs typeface="+mn-lt"/>
                </a:rPr>
                <a:t>*Recommendations are pending CDC director approval</a:t>
              </a:r>
              <a:endParaRPr lang="en-US" sz="1600" b="1">
                <a:ea typeface="Calibri"/>
                <a:cs typeface="Calibri"/>
              </a:endParaRPr>
            </a:p>
          </p:txBody>
        </p:sp>
      </p:grpSp>
    </p:spTree>
    <p:extLst>
      <p:ext uri="{BB962C8B-B14F-4D97-AF65-F5344CB8AC3E}">
        <p14:creationId xmlns:p14="http://schemas.microsoft.com/office/powerpoint/2010/main" val="1804443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5CB4-9961-DD4C-182B-68C4F515494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94A4C8-1FD0-DE0C-97ED-837A99709F5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28</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5CC5FDED-BE0E-696E-7C96-38EBAD1B3F9F}"/>
              </a:ext>
            </a:extLst>
          </p:cNvPr>
          <p:cNvGraphicFramePr>
            <a:graphicFrameLocks noGrp="1"/>
          </p:cNvGraphicFramePr>
          <p:nvPr>
            <p:extLst>
              <p:ext uri="{D42A27DB-BD31-4B8C-83A1-F6EECF244321}">
                <p14:modId xmlns:p14="http://schemas.microsoft.com/office/powerpoint/2010/main" val="2670102922"/>
              </p:ext>
            </p:extLst>
          </p:nvPr>
        </p:nvGraphicFramePr>
        <p:xfrm>
          <a:off x="1021914" y="1247248"/>
          <a:ext cx="10172931" cy="3142357"/>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Opening Remarks</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mn-lt"/>
                        </a:rPr>
                        <a:t>Zack Moore, MD, MPH </a:t>
                      </a:r>
                    </a:p>
                    <a:p>
                      <a:pPr marL="0" marR="0">
                        <a:spcBef>
                          <a:spcPts val="600"/>
                        </a:spcBef>
                        <a:spcAft>
                          <a:spcPts val="600"/>
                        </a:spcAft>
                      </a:pPr>
                      <a:r>
                        <a:rPr lang="en-US" sz="1200" b="0" cap="none" spc="0" dirty="0">
                          <a:solidFill>
                            <a:schemeClr val="tx1"/>
                          </a:solidFill>
                          <a:effectLst/>
                          <a:latin typeface="+mn-lt"/>
                        </a:rPr>
                        <a:t>State Epidemiologist and Epidemiology Section Chief</a:t>
                      </a: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Rabies, Vector borne, Zoonotic</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en-US" sz="1200" b="1" kern="1200" dirty="0">
                          <a:solidFill>
                            <a:schemeClr val="dk1"/>
                          </a:solidFill>
                          <a:effectLst/>
                          <a:latin typeface="+mn-lt"/>
                          <a:ea typeface="+mn-ea"/>
                          <a:cs typeface="+mn-cs"/>
                        </a:rPr>
                        <a:t>Carl Williams, DVM, DACVPM</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State Public Health Veterinarian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VPD: Measles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effectLst/>
                          <a:latin typeface="+mn-lt"/>
                          <a:ea typeface="Arial" panose="020B0604020202020204" pitchFamily="34" charset="0"/>
                          <a:cs typeface="Arial" panose="020B0604020202020204" pitchFamily="34" charset="0"/>
                        </a:rPr>
                        <a:t>Justin Albertson, MS</a:t>
                      </a:r>
                    </a:p>
                    <a:p>
                      <a:endParaRPr lang="en-US" sz="1200" b="1" cap="none" spc="0" dirty="0">
                        <a:solidFill>
                          <a:schemeClr val="tx1"/>
                        </a:solidFill>
                        <a:effectLst/>
                        <a:latin typeface="+mn-lt"/>
                        <a:ea typeface="Arial" panose="020B0604020202020204" pitchFamily="34" charset="0"/>
                        <a:cs typeface="Arial" panose="020B0604020202020204" pitchFamily="34" charset="0"/>
                      </a:endParaRPr>
                    </a:p>
                    <a:p>
                      <a:r>
                        <a:rPr lang="en-US" sz="1200" cap="none" spc="0" dirty="0">
                          <a:solidFill>
                            <a:schemeClr val="tx1"/>
                          </a:solidFill>
                          <a:effectLst/>
                          <a:latin typeface="+mn-lt"/>
                          <a:ea typeface="Arial" panose="020B0604020202020204" pitchFamily="34" charset="0"/>
                          <a:cs typeface="Arial" panose="020B0604020202020204" pitchFamily="34" charset="0"/>
                        </a:rPr>
                        <a:t>Vaccine-Preventable Disease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073366535"/>
                  </a:ext>
                </a:extLst>
              </a:tr>
              <a:tr h="364353">
                <a:tc>
                  <a:txBody>
                    <a:bodyPr/>
                    <a:lstStyle/>
                    <a:p>
                      <a:pPr marL="0" marR="0">
                        <a:lnSpc>
                          <a:spcPct val="107000"/>
                        </a:lnSpc>
                        <a:spcBef>
                          <a:spcPts val="600"/>
                        </a:spcBef>
                        <a:spcAft>
                          <a:spcPts val="600"/>
                        </a:spcAft>
                      </a:pPr>
                      <a:r>
                        <a:rPr lang="en-US" sz="1200" b="1" cap="none" spc="0" dirty="0">
                          <a:solidFill>
                            <a:schemeClr val="tx1"/>
                          </a:solidFill>
                          <a:effectLst/>
                          <a:latin typeface="+mn-lt"/>
                        </a:rPr>
                        <a:t>Question &amp; Answer Session</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chemeClr val="accent2"/>
                    </a:solidFill>
                  </a:tcPr>
                </a:tc>
                <a:tc>
                  <a:txBody>
                    <a:bodyPr/>
                    <a:lstStyle/>
                    <a:p>
                      <a:pPr marL="0" marR="0">
                        <a:spcBef>
                          <a:spcPts val="600"/>
                        </a:spcBef>
                        <a:spcAft>
                          <a:spcPts val="600"/>
                        </a:spcAft>
                      </a:pPr>
                      <a:r>
                        <a:rPr lang="en-US" sz="1200" cap="none" spc="0" dirty="0">
                          <a:solidFill>
                            <a:schemeClr val="tx1"/>
                          </a:solidFill>
                          <a:effectLst/>
                          <a:latin typeface="+mn-lt"/>
                        </a:rPr>
                        <a:t>Open for Questions — Please use the Zoom Q&amp;A function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chemeClr val="accent2"/>
                    </a:solid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C36D689C-7E9F-CEB1-9765-BEA3E62644D7}"/>
              </a:ext>
            </a:extLst>
          </p:cNvPr>
          <p:cNvSpPr txBox="1"/>
          <p:nvPr/>
        </p:nvSpPr>
        <p:spPr>
          <a:xfrm>
            <a:off x="4879649" y="333025"/>
            <a:ext cx="2079419" cy="584775"/>
          </a:xfrm>
          <a:prstGeom prst="rect">
            <a:avLst/>
          </a:prstGeom>
          <a:noFill/>
        </p:spPr>
        <p:txBody>
          <a:bodyPr wrap="square" rtlCol="0">
            <a:spAutoFit/>
          </a:bodyPr>
          <a:lstStyle/>
          <a:p>
            <a:r>
              <a:rPr lang="en-US" sz="3200" b="1" dirty="0">
                <a:latin typeface="Arial Black" panose="020B0A04020102020204" pitchFamily="34" charset="0"/>
              </a:rPr>
              <a:t>Agenda</a:t>
            </a:r>
          </a:p>
        </p:txBody>
      </p:sp>
    </p:spTree>
    <p:extLst>
      <p:ext uri="{BB962C8B-B14F-4D97-AF65-F5344CB8AC3E}">
        <p14:creationId xmlns:p14="http://schemas.microsoft.com/office/powerpoint/2010/main" val="4183522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60" name="Rectangle 15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6AB54FDA-4DB9-41C9-A04D-E182C7D4BE8E}"/>
              </a:ext>
            </a:extLst>
          </p:cNvPr>
          <p:cNvPicPr>
            <a:picLocks noChangeAspect="1" noChangeArrowheads="1"/>
          </p:cNvPicPr>
          <p:nvPr/>
        </p:nvPicPr>
        <p:blipFill>
          <a:blip r:embed="rId4">
            <a:extLst>
              <a:ext uri="{837473B0-CC2E-450A-ABE3-18F120FF3D39}">
                <a1611:picAttrSrcUrl xmlns:a1611="http://schemas.microsoft.com/office/drawing/2016/11/main" r:id="rId5"/>
              </a:ext>
            </a:extLst>
          </a:blip>
          <a:srcRect r="16259"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2" name="Rectangle 16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66BE4A-A26C-44D2-9012-66386D390142}"/>
              </a:ext>
            </a:extLst>
          </p:cNvPr>
          <p:cNvSpPr>
            <a:spLocks noGrp="1"/>
          </p:cNvSpPr>
          <p:nvPr>
            <p:ph type="title" idx="4294967295"/>
          </p:nvPr>
        </p:nvSpPr>
        <p:spPr>
          <a:xfrm>
            <a:off x="477981" y="1122363"/>
            <a:ext cx="4023360" cy="1961305"/>
          </a:xfrm>
        </p:spPr>
        <p:txBody>
          <a:bodyPr vert="horz" lIns="91440" tIns="45720" rIns="91440" bIns="45720" rtlCol="0" anchor="b">
            <a:normAutofit/>
          </a:bodyPr>
          <a:lstStyle/>
          <a:p>
            <a:pPr algn="ctr"/>
            <a:r>
              <a:rPr lang="en-US" sz="4800" b="1" dirty="0">
                <a:solidFill>
                  <a:schemeClr val="bg1"/>
                </a:solidFill>
                <a:latin typeface="Arial Black" panose="020B0A04020102020204" pitchFamily="34" charset="0"/>
              </a:rPr>
              <a:t>Questions?</a:t>
            </a:r>
            <a:br>
              <a:rPr lang="en-US" sz="4800" dirty="0">
                <a:solidFill>
                  <a:schemeClr val="bg1"/>
                </a:solidFill>
              </a:rPr>
            </a:br>
            <a:endParaRPr lang="en-US" sz="4800" dirty="0">
              <a:solidFill>
                <a:schemeClr val="bg1"/>
              </a:solidFill>
            </a:endParaRPr>
          </a:p>
        </p:txBody>
      </p:sp>
      <p:sp>
        <p:nvSpPr>
          <p:cNvPr id="164" name="Rectangle 1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6" name="Rectangle 1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531B7A5-8017-43CE-BBCA-7D4B0F9D27F7}"/>
              </a:ext>
            </a:extLst>
          </p:cNvPr>
          <p:cNvSpPr txBox="1"/>
          <p:nvPr/>
        </p:nvSpPr>
        <p:spPr>
          <a:xfrm>
            <a:off x="838344" y="2013625"/>
            <a:ext cx="4614759" cy="41633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CA26-B756-C838-7D76-864D9D7886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A08D18-A579-792C-D695-193BE11A7BAD}"/>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A8DE46B5-BFB3-D7BF-D842-14B74CE329A1}"/>
              </a:ext>
            </a:extLst>
          </p:cNvPr>
          <p:cNvGraphicFramePr>
            <a:graphicFrameLocks noGrp="1"/>
          </p:cNvGraphicFramePr>
          <p:nvPr>
            <p:extLst>
              <p:ext uri="{D42A27DB-BD31-4B8C-83A1-F6EECF244321}">
                <p14:modId xmlns:p14="http://schemas.microsoft.com/office/powerpoint/2010/main" val="2420932973"/>
              </p:ext>
            </p:extLst>
          </p:nvPr>
        </p:nvGraphicFramePr>
        <p:xfrm>
          <a:off x="1029766" y="1414413"/>
          <a:ext cx="10172931" cy="4181574"/>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Opening Remarks</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mn-lt"/>
                        </a:rPr>
                        <a:t>Zack Moore, MD, MPH </a:t>
                      </a:r>
                    </a:p>
                    <a:p>
                      <a:pPr marL="0" marR="0">
                        <a:spcBef>
                          <a:spcPts val="600"/>
                        </a:spcBef>
                        <a:spcAft>
                          <a:spcPts val="600"/>
                        </a:spcAft>
                      </a:pPr>
                      <a:r>
                        <a:rPr lang="en-US" sz="1200" b="0" cap="none" spc="0" dirty="0">
                          <a:solidFill>
                            <a:schemeClr val="tx1"/>
                          </a:solidFill>
                          <a:effectLst/>
                          <a:latin typeface="+mn-lt"/>
                        </a:rPr>
                        <a:t>State Epidemiologist and Epidemiology Section Chief</a:t>
                      </a: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Rabies, Vector borne, Zoonotic</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solidFill>
                      <a:schemeClr val="accent2"/>
                    </a:solidFill>
                  </a:tcPr>
                </a:tc>
                <a:tc>
                  <a:txBody>
                    <a:bodyPr/>
                    <a:lstStyle/>
                    <a:p>
                      <a:r>
                        <a:rPr lang="en-US" sz="1200" b="1" kern="1200" dirty="0">
                          <a:solidFill>
                            <a:schemeClr val="dk1"/>
                          </a:solidFill>
                          <a:effectLst/>
                          <a:latin typeface="+mn-lt"/>
                          <a:ea typeface="+mn-ea"/>
                          <a:cs typeface="+mn-cs"/>
                        </a:rPr>
                        <a:t>Carl Williams, DVM, DACVPM</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State Public Health Veterinarian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solidFill>
                      <a:schemeClr val="accent2"/>
                    </a:solid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VPD: Measles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200" b="1" cap="none" spc="0" dirty="0">
                          <a:solidFill>
                            <a:schemeClr val="tx1"/>
                          </a:solidFill>
                          <a:effectLst/>
                          <a:latin typeface="+mn-lt"/>
                          <a:ea typeface="Arial" panose="020B0604020202020204" pitchFamily="34" charset="0"/>
                          <a:cs typeface="Arial" panose="020B0604020202020204" pitchFamily="34" charset="0"/>
                        </a:rPr>
                        <a:t>Justin Albertson, MS</a:t>
                      </a:r>
                    </a:p>
                    <a:p>
                      <a:endParaRPr lang="en-US" sz="1200" b="1" cap="none" spc="0" dirty="0">
                        <a:solidFill>
                          <a:schemeClr val="tx1"/>
                        </a:solidFill>
                        <a:effectLst/>
                        <a:latin typeface="+mn-lt"/>
                        <a:ea typeface="Arial" panose="020B0604020202020204" pitchFamily="34" charset="0"/>
                        <a:cs typeface="Arial" panose="020B0604020202020204" pitchFamily="34" charset="0"/>
                      </a:endParaRPr>
                    </a:p>
                    <a:p>
                      <a:r>
                        <a:rPr lang="en-US" sz="1200" cap="none" spc="0" dirty="0">
                          <a:solidFill>
                            <a:schemeClr val="tx1"/>
                          </a:solidFill>
                          <a:effectLst/>
                          <a:latin typeface="+mn-lt"/>
                          <a:ea typeface="Arial" panose="020B0604020202020204" pitchFamily="34" charset="0"/>
                          <a:cs typeface="Arial" panose="020B0604020202020204" pitchFamily="34" charset="0"/>
                        </a:rPr>
                        <a:t>Vaccine-Preventable Disease Epidemiologist</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p>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Timothy Davis, PharmD, BCNP, PMP</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073366535"/>
                  </a:ext>
                </a:extLst>
              </a:tr>
              <a:tr h="0">
                <a:tc>
                  <a:txBody>
                    <a:bodyPr/>
                    <a:lstStyle/>
                    <a:p>
                      <a:pPr marL="0" marR="0">
                        <a:lnSpc>
                          <a:spcPct val="107000"/>
                        </a:lnSpc>
                        <a:spcBef>
                          <a:spcPts val="600"/>
                        </a:spcBef>
                        <a:spcAft>
                          <a:spcPts val="600"/>
                        </a:spcAft>
                      </a:pPr>
                      <a:r>
                        <a:rPr lang="en-US" sz="1200" b="1" cap="none" spc="0" dirty="0">
                          <a:solidFill>
                            <a:schemeClr val="tx1"/>
                          </a:solidFill>
                          <a:effectLst/>
                          <a:latin typeface="+mn-lt"/>
                        </a:rPr>
                        <a:t>Question &amp; Answer Session</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cap="none" spc="0" dirty="0">
                          <a:solidFill>
                            <a:schemeClr val="tx1"/>
                          </a:solidFill>
                          <a:effectLst/>
                          <a:latin typeface="+mn-lt"/>
                        </a:rPr>
                        <a:t>Open for Questions — Please use the Zoom Q&amp;A function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80842789"/>
                  </a:ext>
                </a:extLst>
              </a:tr>
            </a:tbl>
          </a:graphicData>
        </a:graphic>
      </p:graphicFrame>
      <p:sp>
        <p:nvSpPr>
          <p:cNvPr id="5" name="TextBox 4">
            <a:extLst>
              <a:ext uri="{FF2B5EF4-FFF2-40B4-BE49-F238E27FC236}">
                <a16:creationId xmlns:a16="http://schemas.microsoft.com/office/drawing/2014/main" id="{CDBF5B27-BB9D-1954-8FCF-A6BDBA80A761}"/>
              </a:ext>
            </a:extLst>
          </p:cNvPr>
          <p:cNvSpPr txBox="1"/>
          <p:nvPr/>
        </p:nvSpPr>
        <p:spPr>
          <a:xfrm>
            <a:off x="5076203" y="451442"/>
            <a:ext cx="1865774" cy="584775"/>
          </a:xfrm>
          <a:prstGeom prst="rect">
            <a:avLst/>
          </a:prstGeom>
          <a:noFill/>
        </p:spPr>
        <p:txBody>
          <a:bodyPr wrap="square" rtlCol="0">
            <a:spAutoFit/>
          </a:bodyPr>
          <a:lstStyle/>
          <a:p>
            <a:r>
              <a:rPr lang="en-US" sz="3200" b="1" dirty="0">
                <a:latin typeface="Arial Black" panose="020B0A04020102020204" pitchFamily="34" charset="0"/>
              </a:rPr>
              <a:t>Agenda</a:t>
            </a:r>
          </a:p>
        </p:txBody>
      </p:sp>
    </p:spTree>
    <p:extLst>
      <p:ext uri="{BB962C8B-B14F-4D97-AF65-F5344CB8AC3E}">
        <p14:creationId xmlns:p14="http://schemas.microsoft.com/office/powerpoint/2010/main" val="275133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0DC4B-1F2E-D53D-83FF-11D2457F26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FAB298-8296-9CD7-57BB-6C4C1A59D20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BF384157-6269-C7F3-878F-1CFA8D2771AE}"/>
              </a:ext>
            </a:extLst>
          </p:cNvPr>
          <p:cNvGraphicFramePr>
            <a:graphicFrameLocks noGrp="1"/>
          </p:cNvGraphicFramePr>
          <p:nvPr>
            <p:extLst>
              <p:ext uri="{D42A27DB-BD31-4B8C-83A1-F6EECF244321}">
                <p14:modId xmlns:p14="http://schemas.microsoft.com/office/powerpoint/2010/main" val="2917833866"/>
              </p:ext>
            </p:extLst>
          </p:nvPr>
        </p:nvGraphicFramePr>
        <p:xfrm>
          <a:off x="1026534" y="1399592"/>
          <a:ext cx="10172931" cy="4022905"/>
        </p:xfrm>
        <a:graphic>
          <a:graphicData uri="http://schemas.openxmlformats.org/drawingml/2006/table">
            <a:tbl>
              <a:tblPr firstRow="1" firstCol="1" bandRow="1">
                <a:noFill/>
                <a:tableStyleId>{5C22544A-7EE6-4342-B048-85BDC9FD1C3A}</a:tableStyleId>
              </a:tblPr>
              <a:tblGrid>
                <a:gridCol w="3346190">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24148">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Opening Remarks</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mn-lt"/>
                        </a:rPr>
                        <a:t>Zack Moore, MD, MPH </a:t>
                      </a:r>
                    </a:p>
                    <a:p>
                      <a:pPr marL="0" marR="0">
                        <a:spcBef>
                          <a:spcPts val="600"/>
                        </a:spcBef>
                        <a:spcAft>
                          <a:spcPts val="600"/>
                        </a:spcAft>
                      </a:pPr>
                      <a:r>
                        <a:rPr lang="en-US" sz="1200" b="0" cap="none" spc="0" dirty="0">
                          <a:solidFill>
                            <a:schemeClr val="tx1"/>
                          </a:solidFill>
                          <a:effectLst/>
                          <a:latin typeface="+mn-lt"/>
                        </a:rPr>
                        <a:t>State Epidemiologist and Epidemiology Section Chief</a:t>
                      </a: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bg1">
                        <a:lumMod val="95000"/>
                      </a:schemeClr>
                    </a:solidFill>
                  </a:tcPr>
                </a:tc>
                <a:extLst>
                  <a:ext uri="{0D108BD9-81ED-4DB2-BD59-A6C34878D82A}">
                    <a16:rowId xmlns:a16="http://schemas.microsoft.com/office/drawing/2014/main" val="285649305"/>
                  </a:ext>
                </a:extLst>
              </a:tr>
              <a:tr h="724148">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rPr>
                        <a:t>Rabies, Vector borne, Zoonotic</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en-US" sz="1200" b="1" kern="1200" dirty="0">
                          <a:solidFill>
                            <a:schemeClr val="dk1"/>
                          </a:solidFill>
                          <a:effectLst/>
                          <a:latin typeface="+mn-lt"/>
                          <a:ea typeface="+mn-ea"/>
                          <a:cs typeface="+mn-cs"/>
                        </a:rPr>
                        <a:t>Carl Williams, DVM, DACVPM</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State Public Health Veterinarian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7879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VPD: Measles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tc>
                  <a:txBody>
                    <a:bodyPr/>
                    <a:lstStyle/>
                    <a:p>
                      <a:r>
                        <a:rPr lang="en-US" sz="1200" b="1" cap="none" spc="0" dirty="0">
                          <a:solidFill>
                            <a:schemeClr val="tx1"/>
                          </a:solidFill>
                          <a:effectLst/>
                          <a:latin typeface="+mn-lt"/>
                          <a:ea typeface="Arial" panose="020B0604020202020204" pitchFamily="34" charset="0"/>
                          <a:cs typeface="Arial" panose="020B0604020202020204" pitchFamily="34" charset="0"/>
                        </a:rPr>
                        <a:t>Justin Albertson, MS</a:t>
                      </a:r>
                    </a:p>
                    <a:p>
                      <a:endParaRPr lang="en-US" sz="1200" b="1" cap="none" spc="0" dirty="0">
                        <a:solidFill>
                          <a:schemeClr val="tx1"/>
                        </a:solidFill>
                        <a:effectLst/>
                        <a:latin typeface="+mn-lt"/>
                        <a:ea typeface="Arial" panose="020B0604020202020204" pitchFamily="34" charset="0"/>
                        <a:cs typeface="Arial" panose="020B0604020202020204" pitchFamily="34" charset="0"/>
                      </a:endParaRPr>
                    </a:p>
                    <a:p>
                      <a:r>
                        <a:rPr lang="en-US" sz="1200" cap="none" spc="0" dirty="0">
                          <a:solidFill>
                            <a:schemeClr val="tx1"/>
                          </a:solidFill>
                          <a:effectLst/>
                          <a:latin typeface="+mn-lt"/>
                          <a:ea typeface="Arial" panose="020B0604020202020204" pitchFamily="34" charset="0"/>
                          <a:cs typeface="Arial" panose="020B0604020202020204" pitchFamily="34" charset="0"/>
                        </a:rPr>
                        <a:t>Vaccine-Preventable Disease Epidemiologist</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p>
                      <a:r>
                        <a:rPr lang="en-US" sz="1200" b="1" kern="1200" dirty="0">
                          <a:solidFill>
                            <a:schemeClr val="dk1"/>
                          </a:solidFill>
                          <a:effectLst/>
                          <a:latin typeface="+mn-lt"/>
                          <a:ea typeface="+mn-ea"/>
                          <a:cs typeface="+mn-cs"/>
                        </a:rPr>
                        <a:t>Timothy Davis, PharmD, BCNP, PMP</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Medical Countermeasures Coordinator</a:t>
                      </a:r>
                    </a:p>
                    <a:p>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2"/>
                    </a:solidFill>
                  </a:tcPr>
                </a:tc>
                <a:extLst>
                  <a:ext uri="{0D108BD9-81ED-4DB2-BD59-A6C34878D82A}">
                    <a16:rowId xmlns:a16="http://schemas.microsoft.com/office/drawing/2014/main" val="2233242866"/>
                  </a:ext>
                </a:extLst>
              </a:tr>
              <a:tr h="678795">
                <a:tc>
                  <a:txBody>
                    <a:bodyPr/>
                    <a:lstStyle/>
                    <a:p>
                      <a:pPr marL="0" marR="0">
                        <a:lnSpc>
                          <a:spcPct val="107000"/>
                        </a:lnSpc>
                        <a:spcBef>
                          <a:spcPts val="600"/>
                        </a:spcBef>
                        <a:spcAft>
                          <a:spcPts val="600"/>
                        </a:spcAft>
                        <a:tabLst>
                          <a:tab pos="1485900" algn="l"/>
                        </a:tabLst>
                      </a:pPr>
                      <a:r>
                        <a:rPr lang="en-US" sz="1200" b="1" cap="none" spc="0" dirty="0">
                          <a:solidFill>
                            <a:schemeClr val="tx1"/>
                          </a:solidFill>
                          <a:effectLst/>
                          <a:latin typeface="+mn-lt"/>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1200" b="1" kern="1200" dirty="0">
                          <a:solidFill>
                            <a:schemeClr val="dk1"/>
                          </a:solidFill>
                          <a:effectLst/>
                          <a:latin typeface="+mn-lt"/>
                          <a:ea typeface="+mn-ea"/>
                          <a:cs typeface="+mn-cs"/>
                        </a:rPr>
                        <a:t>Carrie Blanchard, Pharm D, MPH</a:t>
                      </a: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Immunization Branch Director</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073366535"/>
                  </a:ext>
                </a:extLst>
              </a:tr>
              <a:tr h="309364">
                <a:tc>
                  <a:txBody>
                    <a:bodyPr/>
                    <a:lstStyle/>
                    <a:p>
                      <a:pPr marL="0" marR="0">
                        <a:lnSpc>
                          <a:spcPct val="107000"/>
                        </a:lnSpc>
                        <a:spcBef>
                          <a:spcPts val="600"/>
                        </a:spcBef>
                        <a:spcAft>
                          <a:spcPts val="600"/>
                        </a:spcAft>
                      </a:pPr>
                      <a:r>
                        <a:rPr lang="en-US" sz="1200" b="1" cap="none" spc="0" dirty="0">
                          <a:solidFill>
                            <a:schemeClr val="tx1"/>
                          </a:solidFill>
                          <a:effectLst/>
                          <a:latin typeface="+mn-lt"/>
                        </a:rPr>
                        <a:t>Question &amp; Answer Session</a:t>
                      </a:r>
                      <a:endParaRPr lang="en-US" sz="1200" b="1"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cap="none" spc="0" dirty="0">
                          <a:solidFill>
                            <a:schemeClr val="tx1"/>
                          </a:solidFill>
                          <a:effectLst/>
                          <a:latin typeface="+mn-lt"/>
                        </a:rPr>
                        <a:t>Open for Questions — Please use the Zoom Q&amp;A function</a:t>
                      </a:r>
                      <a:endParaRPr lang="en-US" sz="1200" cap="none" spc="0" dirty="0">
                        <a:solidFill>
                          <a:schemeClr val="tx1"/>
                        </a:solidFill>
                        <a:effectLst/>
                        <a:latin typeface="+mn-lt"/>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80842789"/>
                  </a:ext>
                </a:extLst>
              </a:tr>
            </a:tbl>
          </a:graphicData>
        </a:graphic>
      </p:graphicFrame>
      <p:sp>
        <p:nvSpPr>
          <p:cNvPr id="5" name="TextBox 4">
            <a:extLst>
              <a:ext uri="{FF2B5EF4-FFF2-40B4-BE49-F238E27FC236}">
                <a16:creationId xmlns:a16="http://schemas.microsoft.com/office/drawing/2014/main" id="{DF94D18F-FC74-3557-1618-B4C9E8586455}"/>
              </a:ext>
            </a:extLst>
          </p:cNvPr>
          <p:cNvSpPr txBox="1"/>
          <p:nvPr/>
        </p:nvSpPr>
        <p:spPr>
          <a:xfrm>
            <a:off x="5076203" y="451442"/>
            <a:ext cx="1865774" cy="584775"/>
          </a:xfrm>
          <a:prstGeom prst="rect">
            <a:avLst/>
          </a:prstGeom>
          <a:noFill/>
        </p:spPr>
        <p:txBody>
          <a:bodyPr wrap="square" rtlCol="0">
            <a:spAutoFit/>
          </a:bodyPr>
          <a:lstStyle/>
          <a:p>
            <a:r>
              <a:rPr lang="en-US" sz="3200" b="1" dirty="0">
                <a:latin typeface="Arial Black" panose="020B0A04020102020204" pitchFamily="34" charset="0"/>
              </a:rPr>
              <a:t>Agenda</a:t>
            </a:r>
          </a:p>
        </p:txBody>
      </p:sp>
    </p:spTree>
    <p:extLst>
      <p:ext uri="{BB962C8B-B14F-4D97-AF65-F5344CB8AC3E}">
        <p14:creationId xmlns:p14="http://schemas.microsoft.com/office/powerpoint/2010/main" val="4077977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chor="t"/>
          <a:lstStyle/>
          <a:p>
            <a:r>
              <a:rPr lang="en-US" sz="1800">
                <a:latin typeface="Arial"/>
                <a:cs typeface="Arial"/>
              </a:rPr>
              <a:t>NC Department of Health and Human Services </a:t>
            </a:r>
          </a:p>
          <a:p>
            <a:r>
              <a:rPr lang="en-US" sz="3600"/>
              <a:t>LHD Updates Measles</a:t>
            </a:r>
          </a:p>
        </p:txBody>
      </p:sp>
      <p:sp>
        <p:nvSpPr>
          <p:cNvPr id="9" name="Text Placeholder 8"/>
          <p:cNvSpPr>
            <a:spLocks noGrp="1"/>
          </p:cNvSpPr>
          <p:nvPr>
            <p:ph type="body" sz="quarter" idx="11"/>
          </p:nvPr>
        </p:nvSpPr>
        <p:spPr>
          <a:xfrm>
            <a:off x="833963" y="4706876"/>
            <a:ext cx="7491890" cy="948752"/>
          </a:xfrm>
        </p:spPr>
        <p:txBody>
          <a:bodyPr anchor="ctr"/>
          <a:lstStyle/>
          <a:p>
            <a:r>
              <a:rPr lang="en-US"/>
              <a:t>Justin Albertson, MS</a:t>
            </a:r>
          </a:p>
          <a:p>
            <a:r>
              <a:rPr lang="en-US"/>
              <a:t>Epidemiologist, Vaccine-Preventable Diseases</a:t>
            </a:r>
          </a:p>
        </p:txBody>
      </p:sp>
      <p:sp>
        <p:nvSpPr>
          <p:cNvPr id="10" name="Text Placeholder 9"/>
          <p:cNvSpPr>
            <a:spLocks noGrp="1"/>
          </p:cNvSpPr>
          <p:nvPr>
            <p:ph type="body" sz="quarter" idx="12"/>
          </p:nvPr>
        </p:nvSpPr>
        <p:spPr/>
        <p:txBody>
          <a:bodyPr anchor="ctr"/>
          <a:lstStyle/>
          <a:p>
            <a:r>
              <a:rPr lang="en-US"/>
              <a:t>May 13, 2025</a:t>
            </a:r>
          </a:p>
        </p:txBody>
      </p:sp>
      <p:cxnSp>
        <p:nvCxnSpPr>
          <p:cNvPr id="7" name="Straight Connector 6">
            <a:extLst>
              <a:ext uri="{FF2B5EF4-FFF2-40B4-BE49-F238E27FC236}">
                <a16:creationId xmlns:a16="http://schemas.microsoft.com/office/drawing/2014/main" id="{16B4D15C-2963-9D4D-8E5B-ECC298988C84}"/>
              </a:ext>
            </a:extLst>
          </p:cNvPr>
          <p:cNvCxnSpPr/>
          <p:nvPr/>
        </p:nvCxnSpPr>
        <p:spPr>
          <a:xfrm>
            <a:off x="981075" y="2686052"/>
            <a:ext cx="69723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81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3DD7-357F-3204-6306-087991C2427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43CE27E-19C8-01D0-B585-0C987335B614}"/>
              </a:ext>
            </a:extLst>
          </p:cNvPr>
          <p:cNvSpPr>
            <a:spLocks noGrp="1"/>
          </p:cNvSpPr>
          <p:nvPr>
            <p:ph type="body" sz="quarter" idx="11"/>
          </p:nvPr>
        </p:nvSpPr>
        <p:spPr>
          <a:xfrm>
            <a:off x="402867" y="6217427"/>
            <a:ext cx="10765320" cy="330200"/>
          </a:xfrm>
        </p:spPr>
        <p:txBody>
          <a:bodyPr/>
          <a:lstStyle/>
          <a:p>
            <a:r>
              <a:rPr lang="en-US">
                <a:hlinkClick r:id="rId3"/>
              </a:rPr>
              <a:t>https://www.cdc.gov/measles/data-research/index.html</a:t>
            </a:r>
            <a:endParaRPr lang="en-US"/>
          </a:p>
          <a:p>
            <a:endParaRPr lang="en-US"/>
          </a:p>
        </p:txBody>
      </p:sp>
      <p:sp>
        <p:nvSpPr>
          <p:cNvPr id="4" name="Title 4">
            <a:extLst>
              <a:ext uri="{FF2B5EF4-FFF2-40B4-BE49-F238E27FC236}">
                <a16:creationId xmlns:a16="http://schemas.microsoft.com/office/drawing/2014/main" id="{EB7D60C5-849F-639F-0D7D-B88C0A794082}"/>
              </a:ext>
            </a:extLst>
          </p:cNvPr>
          <p:cNvSpPr>
            <a:spLocks noGrp="1"/>
          </p:cNvSpPr>
          <p:nvPr>
            <p:ph type="title"/>
          </p:nvPr>
        </p:nvSpPr>
        <p:spPr>
          <a:xfrm>
            <a:off x="134198" y="91933"/>
            <a:ext cx="10050448" cy="548640"/>
          </a:xfrm>
        </p:spPr>
        <p:txBody>
          <a:bodyPr/>
          <a:lstStyle/>
          <a:p>
            <a:r>
              <a:rPr lang="en-US"/>
              <a:t>Measles Trends: National, 2000-2025</a:t>
            </a:r>
          </a:p>
        </p:txBody>
      </p:sp>
      <p:pic>
        <p:nvPicPr>
          <p:cNvPr id="3" name="Picture 2">
            <a:extLst>
              <a:ext uri="{FF2B5EF4-FFF2-40B4-BE49-F238E27FC236}">
                <a16:creationId xmlns:a16="http://schemas.microsoft.com/office/drawing/2014/main" id="{78B1C99F-EB13-8063-3CE2-8F013EB25611}"/>
              </a:ext>
            </a:extLst>
          </p:cNvPr>
          <p:cNvPicPr>
            <a:picLocks noChangeAspect="1"/>
          </p:cNvPicPr>
          <p:nvPr/>
        </p:nvPicPr>
        <p:blipFill>
          <a:blip r:embed="rId4"/>
          <a:stretch>
            <a:fillRect/>
          </a:stretch>
        </p:blipFill>
        <p:spPr>
          <a:xfrm>
            <a:off x="857928" y="1229959"/>
            <a:ext cx="10476144" cy="4787291"/>
          </a:xfrm>
          <a:prstGeom prst="rect">
            <a:avLst/>
          </a:prstGeom>
        </p:spPr>
      </p:pic>
    </p:spTree>
    <p:extLst>
      <p:ext uri="{BB962C8B-B14F-4D97-AF65-F5344CB8AC3E}">
        <p14:creationId xmlns:p14="http://schemas.microsoft.com/office/powerpoint/2010/main" val="299697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5F8D93D-E779-9812-ECA5-B7B4C33B49D4}"/>
              </a:ext>
            </a:extLst>
          </p:cNvPr>
          <p:cNvSpPr>
            <a:spLocks noGrp="1"/>
          </p:cNvSpPr>
          <p:nvPr>
            <p:ph type="body" sz="quarter" idx="11"/>
          </p:nvPr>
        </p:nvSpPr>
        <p:spPr>
          <a:xfrm>
            <a:off x="402867" y="6217427"/>
            <a:ext cx="10765320" cy="330200"/>
          </a:xfrm>
        </p:spPr>
        <p:txBody>
          <a:bodyPr/>
          <a:lstStyle/>
          <a:p>
            <a:r>
              <a:rPr lang="en-US">
                <a:hlinkClick r:id="rId3"/>
              </a:rPr>
              <a:t>https://www.cdc.gov/measles/data-research/index.html</a:t>
            </a:r>
            <a:endParaRPr lang="en-US"/>
          </a:p>
          <a:p>
            <a:endParaRPr lang="en-US"/>
          </a:p>
        </p:txBody>
      </p:sp>
      <p:sp>
        <p:nvSpPr>
          <p:cNvPr id="4" name="Title 4">
            <a:extLst>
              <a:ext uri="{FF2B5EF4-FFF2-40B4-BE49-F238E27FC236}">
                <a16:creationId xmlns:a16="http://schemas.microsoft.com/office/drawing/2014/main" id="{A821A55E-53FA-3E0C-1363-E12812BC0CC1}"/>
              </a:ext>
            </a:extLst>
          </p:cNvPr>
          <p:cNvSpPr>
            <a:spLocks noGrp="1"/>
          </p:cNvSpPr>
          <p:nvPr>
            <p:ph type="title"/>
          </p:nvPr>
        </p:nvSpPr>
        <p:spPr>
          <a:xfrm>
            <a:off x="134198" y="91933"/>
            <a:ext cx="10050448" cy="548640"/>
          </a:xfrm>
        </p:spPr>
        <p:txBody>
          <a:bodyPr/>
          <a:lstStyle/>
          <a:p>
            <a:r>
              <a:rPr lang="en-US"/>
              <a:t>Measles Trends: National, 2023-2025</a:t>
            </a:r>
          </a:p>
        </p:txBody>
      </p:sp>
      <p:pic>
        <p:nvPicPr>
          <p:cNvPr id="5" name="Picture 4">
            <a:extLst>
              <a:ext uri="{FF2B5EF4-FFF2-40B4-BE49-F238E27FC236}">
                <a16:creationId xmlns:a16="http://schemas.microsoft.com/office/drawing/2014/main" id="{35198666-6BFE-3596-B22E-5317F65A81CF}"/>
              </a:ext>
            </a:extLst>
          </p:cNvPr>
          <p:cNvPicPr>
            <a:picLocks noChangeAspect="1"/>
          </p:cNvPicPr>
          <p:nvPr/>
        </p:nvPicPr>
        <p:blipFill>
          <a:blip r:embed="rId4"/>
          <a:stretch>
            <a:fillRect/>
          </a:stretch>
        </p:blipFill>
        <p:spPr>
          <a:xfrm>
            <a:off x="375349" y="1295101"/>
            <a:ext cx="11441302" cy="4445537"/>
          </a:xfrm>
          <a:prstGeom prst="rect">
            <a:avLst/>
          </a:prstGeom>
        </p:spPr>
      </p:pic>
    </p:spTree>
    <p:extLst>
      <p:ext uri="{BB962C8B-B14F-4D97-AF65-F5344CB8AC3E}">
        <p14:creationId xmlns:p14="http://schemas.microsoft.com/office/powerpoint/2010/main" val="172558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26C94B-CA24-A194-D6FA-8A7DA17A0C9E}"/>
              </a:ext>
            </a:extLst>
          </p:cNvPr>
          <p:cNvPicPr>
            <a:picLocks noChangeAspect="1"/>
          </p:cNvPicPr>
          <p:nvPr/>
        </p:nvPicPr>
        <p:blipFill>
          <a:blip r:embed="rId3"/>
          <a:srcRect l="859" r="-1" b="-1"/>
          <a:stretch/>
        </p:blipFill>
        <p:spPr>
          <a:xfrm>
            <a:off x="457200" y="457200"/>
            <a:ext cx="11277600" cy="5943600"/>
          </a:xfrm>
          <a:prstGeom prst="rect">
            <a:avLst/>
          </a:prstGeom>
        </p:spPr>
      </p:pic>
      <p:sp>
        <p:nvSpPr>
          <p:cNvPr id="4" name="Slide Number Placeholder 3">
            <a:extLst>
              <a:ext uri="{FF2B5EF4-FFF2-40B4-BE49-F238E27FC236}">
                <a16:creationId xmlns:a16="http://schemas.microsoft.com/office/drawing/2014/main" id="{D788526A-FDEB-0FE3-99B2-84FA24D1BE8B}"/>
              </a:ext>
            </a:extLst>
          </p:cNvPr>
          <p:cNvSpPr>
            <a:spLocks noGrp="1"/>
          </p:cNvSpPr>
          <p:nvPr>
            <p:ph type="sldNum" sz="quarter" idx="12"/>
          </p:nvPr>
        </p:nvSpPr>
        <p:spPr>
          <a:xfrm>
            <a:off x="11704320" y="6455664"/>
            <a:ext cx="448056" cy="365125"/>
          </a:xfrm>
        </p:spPr>
        <p:txBody>
          <a:bodyPr>
            <a:normAutofit/>
          </a:bodyPr>
          <a:lstStyle/>
          <a:p>
            <a:pPr>
              <a:spcAft>
                <a:spcPts val="600"/>
              </a:spcAft>
            </a:pPr>
            <a:fld id="{11F27F3A-B3E9-41ED-AF8F-A365F10BB65F}" type="slidenum">
              <a:rPr lang="en-US" sz="1100">
                <a:solidFill>
                  <a:srgbClr val="FFFFFF"/>
                </a:solidFill>
              </a:rPr>
              <a:pPr>
                <a:spcAft>
                  <a:spcPts val="600"/>
                </a:spcAft>
              </a:pPr>
              <a:t>8</a:t>
            </a:fld>
            <a:endParaRPr lang="en-US" sz="1100">
              <a:solidFill>
                <a:srgbClr val="FFFFFF"/>
              </a:solidFill>
            </a:endParaRPr>
          </a:p>
        </p:txBody>
      </p:sp>
    </p:spTree>
    <p:extLst>
      <p:ext uri="{BB962C8B-B14F-4D97-AF65-F5344CB8AC3E}">
        <p14:creationId xmlns:p14="http://schemas.microsoft.com/office/powerpoint/2010/main" val="373895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F64895-E9A6-9456-FF5F-E8F60700CB25}"/>
              </a:ext>
            </a:extLst>
          </p:cNvPr>
          <p:cNvSpPr>
            <a:spLocks noGrp="1"/>
          </p:cNvSpPr>
          <p:nvPr>
            <p:ph type="body" sz="quarter" idx="11"/>
          </p:nvPr>
        </p:nvSpPr>
        <p:spPr>
          <a:xfrm>
            <a:off x="1770493" y="5918975"/>
            <a:ext cx="9475881" cy="330200"/>
          </a:xfrm>
        </p:spPr>
        <p:txBody>
          <a:bodyPr/>
          <a:lstStyle/>
          <a:p>
            <a:r>
              <a:rPr lang="en-US" sz="1200"/>
              <a:t>https://www.dph.ncdhhs.gov/programs/epidemiology/communicable-disease/measles</a:t>
            </a:r>
          </a:p>
        </p:txBody>
      </p:sp>
      <p:sp>
        <p:nvSpPr>
          <p:cNvPr id="4" name="Slide Number Placeholder 3">
            <a:extLst>
              <a:ext uri="{FF2B5EF4-FFF2-40B4-BE49-F238E27FC236}">
                <a16:creationId xmlns:a16="http://schemas.microsoft.com/office/drawing/2014/main" id="{BC1E0F4C-D3B8-1965-4176-AD64053C26A5}"/>
              </a:ext>
            </a:extLst>
          </p:cNvPr>
          <p:cNvSpPr>
            <a:spLocks noGrp="1"/>
          </p:cNvSpPr>
          <p:nvPr>
            <p:ph type="sldNum" sz="quarter" idx="14"/>
          </p:nvPr>
        </p:nvSpPr>
        <p:spPr/>
        <p:txBody>
          <a:bodyPr/>
          <a:lstStyle/>
          <a:p>
            <a:fld id="{11F27F3A-B3E9-41ED-AF8F-A365F10BB65F}" type="slidenum">
              <a:rPr lang="en-US" smtClean="0"/>
              <a:pPr/>
              <a:t>9</a:t>
            </a:fld>
            <a:endParaRPr lang="en-US"/>
          </a:p>
        </p:txBody>
      </p:sp>
      <p:pic>
        <p:nvPicPr>
          <p:cNvPr id="7" name="Picture 6">
            <a:extLst>
              <a:ext uri="{FF2B5EF4-FFF2-40B4-BE49-F238E27FC236}">
                <a16:creationId xmlns:a16="http://schemas.microsoft.com/office/drawing/2014/main" id="{AFA2369E-314F-F944-FDE3-8343693BCE2A}"/>
              </a:ext>
            </a:extLst>
          </p:cNvPr>
          <p:cNvPicPr>
            <a:picLocks noChangeAspect="1"/>
          </p:cNvPicPr>
          <p:nvPr/>
        </p:nvPicPr>
        <p:blipFill>
          <a:blip r:embed="rId3"/>
          <a:stretch>
            <a:fillRect/>
          </a:stretch>
        </p:blipFill>
        <p:spPr>
          <a:xfrm>
            <a:off x="1770493" y="483092"/>
            <a:ext cx="9294607" cy="5109866"/>
          </a:xfrm>
          <a:prstGeom prst="rect">
            <a:avLst/>
          </a:prstGeom>
        </p:spPr>
      </p:pic>
    </p:spTree>
    <p:extLst>
      <p:ext uri="{BB962C8B-B14F-4D97-AF65-F5344CB8AC3E}">
        <p14:creationId xmlns:p14="http://schemas.microsoft.com/office/powerpoint/2010/main" val="1967172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PRESENTATIONDONOTDELETE" val="&lt;?xml version=&quot;1.0&quot; encoding=&quot;UTF-16&quot; standalone=&quot;yes&quot;?&gt;&lt;root reqver=&quot;25060&quot;&gt;&lt;version val=&quot;283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14.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0.xml><?xml version="1.0" encoding="utf-8"?>
<p:tagLst xmlns:a="http://schemas.openxmlformats.org/drawingml/2006/main" xmlns:r="http://schemas.openxmlformats.org/officeDocument/2006/relationships" xmlns:p="http://schemas.openxmlformats.org/presentationml/2006/main">
  <p:tag name="EYCUSTOMTRACKER" val="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9Rq0ak3iFp03i6sBO.L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65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64FC5C5F341D48ACC1CF44A948E6FE" ma:contentTypeVersion="12" ma:contentTypeDescription="Create a new document." ma:contentTypeScope="" ma:versionID="c1926f95839959b796d9056e0ec14c84">
  <xsd:schema xmlns:xsd="http://www.w3.org/2001/XMLSchema" xmlns:xs="http://www.w3.org/2001/XMLSchema" xmlns:p="http://schemas.microsoft.com/office/2006/metadata/properties" xmlns:ns3="f912d9be-e6f1-477a-8597-5b0595fd060e" xmlns:ns4="6b000a1e-1906-427a-9156-e5d830232dbf" targetNamespace="http://schemas.microsoft.com/office/2006/metadata/properties" ma:root="true" ma:fieldsID="bca77b027423f5d31d7045e9336b3bfd" ns3:_="" ns4:_="">
    <xsd:import namespace="f912d9be-e6f1-477a-8597-5b0595fd060e"/>
    <xsd:import namespace="6b000a1e-1906-427a-9156-e5d830232d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2d9be-e6f1-477a-8597-5b0595fd0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00a1e-1906-427a-9156-e5d830232d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912d9be-e6f1-477a-8597-5b0595fd060e" xsi:nil="true"/>
  </documentManagement>
</p:properties>
</file>

<file path=customXml/itemProps1.xml><?xml version="1.0" encoding="utf-8"?>
<ds:datastoreItem xmlns:ds="http://schemas.openxmlformats.org/officeDocument/2006/customXml" ds:itemID="{75AA61D5-ACCB-4D7C-818C-627DA9F46A44}">
  <ds:schemaRefs>
    <ds:schemaRef ds:uri="http://schemas.microsoft.com/sharepoint/v3/contenttype/forms"/>
  </ds:schemaRefs>
</ds:datastoreItem>
</file>

<file path=customXml/itemProps2.xml><?xml version="1.0" encoding="utf-8"?>
<ds:datastoreItem xmlns:ds="http://schemas.openxmlformats.org/officeDocument/2006/customXml" ds:itemID="{C089E94E-BF11-437A-B6DA-9F811ABA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2d9be-e6f1-477a-8597-5b0595fd060e"/>
    <ds:schemaRef ds:uri="6b000a1e-1906-427a-9156-e5d830232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93D5BF-FE8E-4070-BC2B-46F8FEE94BF0}">
  <ds:schemaRefs>
    <ds:schemaRef ds:uri="http://purl.org/dc/dcmitype/"/>
    <ds:schemaRef ds:uri="http://purl.org/dc/terms/"/>
    <ds:schemaRef ds:uri="http://purl.org/dc/elements/1.1/"/>
    <ds:schemaRef ds:uri="f912d9be-e6f1-477a-8597-5b0595fd060e"/>
    <ds:schemaRef ds:uri="http://schemas.microsoft.com/office/2006/metadata/properties"/>
    <ds:schemaRef ds:uri="http://schemas.microsoft.com/office/2006/documentManagement/types"/>
    <ds:schemaRef ds:uri="6b000a1e-1906-427a-9156-e5d830232dbf"/>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LHD Webinar (Sept. 12)</Template>
  <TotalTime>15193</TotalTime>
  <Words>2809</Words>
  <Application>Microsoft Office PowerPoint</Application>
  <PresentationFormat>Widescreen</PresentationFormat>
  <Paragraphs>345</Paragraphs>
  <Slides>29</Slides>
  <Notes>17</Notes>
  <HiddenSlides>0</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29</vt:i4>
      </vt:variant>
    </vt:vector>
  </HeadingPairs>
  <TitlesOfParts>
    <vt:vector size="57" baseType="lpstr">
      <vt:lpstr>SimSun</vt:lpstr>
      <vt:lpstr>ADLaM Display</vt:lpstr>
      <vt:lpstr>Aptos</vt:lpstr>
      <vt:lpstr>Arial</vt:lpstr>
      <vt:lpstr>Arial Black</vt:lpstr>
      <vt:lpstr>Calibri</vt:lpstr>
      <vt:lpstr>Calibri (MS) Bold</vt:lpstr>
      <vt:lpstr>Calibri Light</vt:lpstr>
      <vt:lpstr>Century Gothic</vt:lpstr>
      <vt:lpstr>EYInterstate</vt:lpstr>
      <vt:lpstr>Franklin Gothic Demi Cond</vt:lpstr>
      <vt:lpstr>Franklin Gothic Medium</vt:lpstr>
      <vt:lpstr>Franklin Gothic Medium Cond</vt:lpstr>
      <vt:lpstr>Gotham Bold</vt:lpstr>
      <vt:lpstr>Helvetica</vt:lpstr>
      <vt:lpstr>Wingdings 3</vt:lpstr>
      <vt:lpstr>3_Office Theme</vt:lpstr>
      <vt:lpstr>Office Theme</vt:lpstr>
      <vt:lpstr>5_Office Theme</vt:lpstr>
      <vt:lpstr>8_Office Theme</vt:lpstr>
      <vt:lpstr>13_Office Theme</vt:lpstr>
      <vt:lpstr>26_Office Theme</vt:lpstr>
      <vt:lpstr>6_Office Theme</vt:lpstr>
      <vt:lpstr>9_Office Theme</vt:lpstr>
      <vt:lpstr>7_Office Theme</vt:lpstr>
      <vt:lpstr>11_Office Theme</vt:lpstr>
      <vt:lpstr>10_Office Theme</vt:lpstr>
      <vt:lpstr>think-cell Slide</vt:lpstr>
      <vt:lpstr>PowerPoint Presentation</vt:lpstr>
      <vt:lpstr>PowerPoint Presentation</vt:lpstr>
      <vt:lpstr>PowerPoint Presentation</vt:lpstr>
      <vt:lpstr>PowerPoint Presentation</vt:lpstr>
      <vt:lpstr>PowerPoint Presentation</vt:lpstr>
      <vt:lpstr>Measles Trends: National, 2000-2025</vt:lpstr>
      <vt:lpstr>Measles Trends: National, 2023-2025</vt:lpstr>
      <vt:lpstr>PowerPoint Presentation</vt:lpstr>
      <vt:lpstr>PowerPoint Presentation</vt:lpstr>
      <vt:lpstr>PowerPoint Presentation</vt:lpstr>
      <vt:lpstr>Preparedness  Checklist</vt:lpstr>
      <vt:lpstr>Is Your LHD Ready?</vt:lpstr>
      <vt:lpstr>Guidance on Measles Assessment and Testing at LHDs</vt:lpstr>
      <vt:lpstr>Measles Lab Testing</vt:lpstr>
      <vt:lpstr>Testing Approval</vt:lpstr>
      <vt:lpstr>PowerPoint Presentation</vt:lpstr>
      <vt:lpstr>Ordering Tests and Supplies from SLPH</vt:lpstr>
      <vt:lpstr>Medical Countermeasures for Post-Exposure Prophylaxis</vt:lpstr>
      <vt:lpstr>Measles MCM Preparedness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Rodger A</dc:creator>
  <cp:lastModifiedBy>Nevin Fouts</cp:lastModifiedBy>
  <cp:revision>21</cp:revision>
  <dcterms:created xsi:type="dcterms:W3CDTF">2023-09-12T16:53:01Z</dcterms:created>
  <dcterms:modified xsi:type="dcterms:W3CDTF">2025-05-13T16:08:47Z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0x010100D864FC5C5F341D48ACC1CF44A948E6FE</vt:lpwstr>
  </property>
  <property fmtid="{D5CDD505-2E9C-101B-9397-08002B2CF9AE}" pid="3" name="MediaServiceImageTags">
    <vt:lpwstr/>
  </property>
</Properties>
</file>