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4"/>
  </p:notesMasterIdLst>
  <p:handoutMasterIdLst>
    <p:handoutMasterId r:id="rId35"/>
  </p:handoutMasterIdLst>
  <p:sldIdLst>
    <p:sldId id="459" r:id="rId5"/>
    <p:sldId id="2147478972" r:id="rId6"/>
    <p:sldId id="2147478983" r:id="rId7"/>
    <p:sldId id="2147478977" r:id="rId8"/>
    <p:sldId id="2147478978" r:id="rId9"/>
    <p:sldId id="2147478979" r:id="rId10"/>
    <p:sldId id="2147478980" r:id="rId11"/>
    <p:sldId id="2147479018" r:id="rId12"/>
    <p:sldId id="2147478993" r:id="rId13"/>
    <p:sldId id="2147478982" r:id="rId14"/>
    <p:sldId id="2147478987" r:id="rId15"/>
    <p:sldId id="2147478992" r:id="rId16"/>
    <p:sldId id="2147479043" r:id="rId17"/>
    <p:sldId id="2147479044" r:id="rId18"/>
    <p:sldId id="2147479045" r:id="rId19"/>
    <p:sldId id="2147479046" r:id="rId20"/>
    <p:sldId id="2147479036" r:id="rId21"/>
    <p:sldId id="2147479037" r:id="rId22"/>
    <p:sldId id="2147479038" r:id="rId23"/>
    <p:sldId id="2147479039" r:id="rId24"/>
    <p:sldId id="2147479040" r:id="rId25"/>
    <p:sldId id="2147479041" r:id="rId26"/>
    <p:sldId id="2147479042" r:id="rId27"/>
    <p:sldId id="2147478991" r:id="rId28"/>
    <p:sldId id="2147479027" r:id="rId29"/>
    <p:sldId id="2147479032" r:id="rId30"/>
    <p:sldId id="2147479033" r:id="rId31"/>
    <p:sldId id="2147479014" r:id="rId32"/>
    <p:sldId id="2147479020" r:id="rId33"/>
  </p:sldIdLst>
  <p:sldSz cx="9144000" cy="6858000" type="screen4x3"/>
  <p:notesSz cx="7010400" cy="9236075"/>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D6B92F-752F-9367-A64C-E36290AADEFD}" name="Andress, Katie J" initials="AJ" userId="S::katie.andress@dhhs.nc.gov::31234579-5024-4b10-9243-665cf44d7a7f" providerId="AD"/>
  <p188:author id="{892EB87B-60B4-9A79-9427-4C31A0D47EC3}" name="Jonczyk, Emily E" initials="EJ" userId="S::Emily.Jonczyk@dhhs.nc.gov::8e79c48c-0658-44fe-8cc8-3f5ffd1971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DC2"/>
    <a:srgbClr val="E9F0F3"/>
    <a:srgbClr val="DBE7EC"/>
    <a:srgbClr val="E4EEF4"/>
    <a:srgbClr val="15365E"/>
    <a:srgbClr val="94B6C7"/>
    <a:srgbClr val="657E32"/>
    <a:srgbClr val="CEDD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522" y="6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4/9/2025</a:t>
            </a:fld>
            <a:endParaRPr lang="en-US"/>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4/9/2025</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I know how to case manage these mothers and babies?  Where do I start??  These documents/websites are what you need to know how to manage these events.</a:t>
            </a:r>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94429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Consulted with Dr. Moore – labs do indicate a false positive</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a:p>
        </p:txBody>
      </p:sp>
    </p:spTree>
    <p:extLst>
      <p:ext uri="{BB962C8B-B14F-4D97-AF65-F5344CB8AC3E}">
        <p14:creationId xmlns:p14="http://schemas.microsoft.com/office/powerpoint/2010/main" val="26274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Hep B labs are very complex and complicated.  It is NC policy that when you have discrepant labs, the LHD refers the event to the PHB Coordinator so that the Hep B Medical Director can be consulted.</a:t>
            </a:r>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a:p>
        </p:txBody>
      </p:sp>
    </p:spTree>
    <p:extLst>
      <p:ext uri="{BB962C8B-B14F-4D97-AF65-F5344CB8AC3E}">
        <p14:creationId xmlns:p14="http://schemas.microsoft.com/office/powerpoint/2010/main" val="3825123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follow these standards for investigations, then it will not be as difficult to have a conversation with the patient if you need to request they receive more labs.</a:t>
            </a:r>
          </a:p>
        </p:txBody>
      </p:sp>
      <p:sp>
        <p:nvSpPr>
          <p:cNvPr id="4" name="Slide Number Placeholder 3"/>
          <p:cNvSpPr>
            <a:spLocks noGrp="1"/>
          </p:cNvSpPr>
          <p:nvPr>
            <p:ph type="sldNum" sz="quarter" idx="5"/>
          </p:nvPr>
        </p:nvSpPr>
        <p:spPr/>
        <p:txBody>
          <a:bodyPr/>
          <a:lstStyle/>
          <a:p>
            <a:fld id="{DBCC7D24-0DC9-4E9C-89C0-35D79A09D337}" type="slidenum">
              <a:rPr lang="en-US" smtClean="0"/>
              <a:t>25</a:t>
            </a:fld>
            <a:endParaRPr lang="en-US"/>
          </a:p>
        </p:txBody>
      </p:sp>
    </p:spTree>
    <p:extLst>
      <p:ext uri="{BB962C8B-B14F-4D97-AF65-F5344CB8AC3E}">
        <p14:creationId xmlns:p14="http://schemas.microsoft.com/office/powerpoint/2010/main" val="360614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give legal advice.  This is information for where you can find the law and the general topic in that particular law.</a:t>
            </a:r>
          </a:p>
          <a:p>
            <a:r>
              <a:rPr lang="en-US" dirty="0"/>
              <a:t>“A local health director may file an action for injunctive relief in a superior court.”  (p. 31 Chapter 4 of book NC Communicable Disease Law by Jill D. Moore)</a:t>
            </a:r>
          </a:p>
          <a:p>
            <a:endParaRPr lang="en-US" dirty="0"/>
          </a:p>
          <a:p>
            <a:r>
              <a:rPr lang="en-US" dirty="0"/>
              <a:t>NCAC41A .0101 – this lists all the diseases that are required to be reported to the State and the time frame that they must be reported from when you are made aware.</a:t>
            </a:r>
          </a:p>
          <a:p>
            <a:endParaRPr lang="en-US" dirty="0"/>
          </a:p>
          <a:p>
            <a:r>
              <a:rPr lang="en-US" dirty="0"/>
              <a:t>NCAC41A .0102 – explains how you are to make those reports</a:t>
            </a:r>
          </a:p>
          <a:p>
            <a:endParaRPr lang="en-US" dirty="0"/>
          </a:p>
          <a:p>
            <a:r>
              <a:rPr lang="en-US" dirty="0"/>
              <a:t>NCAC41A .0210 – requirements of physicians regarding control measures and reporting</a:t>
            </a:r>
          </a:p>
          <a:p>
            <a:endParaRPr lang="en-US" dirty="0"/>
          </a:p>
          <a:p>
            <a:r>
              <a:rPr lang="en-US" dirty="0"/>
              <a:t>NCAC41A .0203 – specific requirements for control measures for Hepatitis B and Perinatal Hepatitis B</a:t>
            </a:r>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a:p>
        </p:txBody>
      </p:sp>
    </p:spTree>
    <p:extLst>
      <p:ext uri="{BB962C8B-B14F-4D97-AF65-F5344CB8AC3E}">
        <p14:creationId xmlns:p14="http://schemas.microsoft.com/office/powerpoint/2010/main" val="52206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*Triple Panel Screening are CDC recommendations.  </a:t>
            </a:r>
          </a:p>
          <a:p>
            <a:r>
              <a:rPr lang="en-US" dirty="0"/>
              <a:t>*The NC Law has not changed, and this is not required by your AA. </a:t>
            </a:r>
          </a:p>
          <a:p>
            <a:r>
              <a:rPr lang="en-US" dirty="0"/>
              <a:t> *It is the CDC current recommendations and therefore a standard of care you should be advising your providers including OB providers about.</a:t>
            </a: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318535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thing I want you to take away from this lab discussion is 1.  to be able to identify discrepant labs and 2. know that you need to call for help to determine if it is truly a false positive or if you need to recommend more labs and what those labs are.  If we need more labs to make a determination and the patient does not have those labs drawn for whatever reason, you have no choice but to follow the mother and the baby in PCM.</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a:p>
        </p:txBody>
      </p:sp>
    </p:spTree>
    <p:extLst>
      <p:ext uri="{BB962C8B-B14F-4D97-AF65-F5344CB8AC3E}">
        <p14:creationId xmlns:p14="http://schemas.microsoft.com/office/powerpoint/2010/main" val="170470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a:p>
        </p:txBody>
      </p:sp>
    </p:spTree>
    <p:extLst>
      <p:ext uri="{BB962C8B-B14F-4D97-AF65-F5344CB8AC3E}">
        <p14:creationId xmlns:p14="http://schemas.microsoft.com/office/powerpoint/2010/main" val="4949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Moore recommended </a:t>
            </a:r>
            <a:r>
              <a:rPr lang="en-US" sz="1800" dirty="0">
                <a:effectLst/>
                <a:latin typeface="Aptos" panose="020B0004020202020204" pitchFamily="34" charset="0"/>
                <a:ea typeface="Times New Roman" panose="02020603050405020304" pitchFamily="18" charset="0"/>
                <a:cs typeface="Aptos" panose="020B0004020202020204" pitchFamily="34" charset="0"/>
              </a:rPr>
              <a:t>Repeating surface antigen and doing core antibody, and surface antibody to determine true status</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344754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Dr. Moore reviewed actual lab  he could determine </a:t>
            </a:r>
            <a:r>
              <a:rPr lang="en-US" sz="1800" dirty="0">
                <a:effectLst/>
                <a:latin typeface="Aptos" panose="020B0004020202020204" pitchFamily="34" charset="0"/>
                <a:ea typeface="Times New Roman" panose="02020603050405020304" pitchFamily="18" charset="0"/>
                <a:cs typeface="Aptos" panose="020B0004020202020204" pitchFamily="34" charset="0"/>
              </a:rPr>
              <a:t>this was a negative they just reported it as a quantitative instead of qualitative result</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a:p>
        </p:txBody>
      </p:sp>
    </p:spTree>
    <p:extLst>
      <p:ext uri="{BB962C8B-B14F-4D97-AF65-F5344CB8AC3E}">
        <p14:creationId xmlns:p14="http://schemas.microsoft.com/office/powerpoint/2010/main" val="250809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Dr. Moore recommended to obtain core antibody total/IgG and repeat HBsAg and </a:t>
            </a:r>
            <a:r>
              <a:rPr lang="en-US" sz="1200" dirty="0" err="1"/>
              <a:t>HBsAb</a:t>
            </a:r>
            <a:r>
              <a:rPr lang="en-US" sz="1200" dirty="0"/>
              <a:t> to evaluate further and make sure she is not in an inactive carrier state with a negative HBV DNA.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a:p>
        </p:txBody>
      </p:sp>
    </p:spTree>
    <p:extLst>
      <p:ext uri="{BB962C8B-B14F-4D97-AF65-F5344CB8AC3E}">
        <p14:creationId xmlns:p14="http://schemas.microsoft.com/office/powerpoint/2010/main" val="4209042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Consulted with Dr. Moore re discrepant labs. Dr. Moore recommends to obtain a core IgG or a total antibody to confirm that she is not in an inactive carrier state.</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a:p>
        </p:txBody>
      </p:sp>
    </p:spTree>
    <p:extLst>
      <p:ext uri="{BB962C8B-B14F-4D97-AF65-F5344CB8AC3E}">
        <p14:creationId xmlns:p14="http://schemas.microsoft.com/office/powerpoint/2010/main" val="1305189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2FD421-B1C9-824E-B049-1406000470DE}"/>
              </a:ext>
            </a:extLst>
          </p:cNvPr>
          <p:cNvSpPr>
            <a:spLocks noGrp="1"/>
          </p:cNvSpPr>
          <p:nvPr>
            <p:ph idx="1"/>
          </p:nvPr>
        </p:nvSpPr>
        <p:spPr>
          <a:xfrm>
            <a:off x="315468" y="914400"/>
            <a:ext cx="8513065" cy="502920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Arrow Connector 12">
            <a:extLst>
              <a:ext uri="{FF2B5EF4-FFF2-40B4-BE49-F238E27FC236}">
                <a16:creationId xmlns:a16="http://schemas.microsoft.com/office/drawing/2014/main" id="{7C3BB296-5A1B-4B97-B6B9-7B25B66DACAC}"/>
              </a:ext>
            </a:extLst>
          </p:cNvPr>
          <p:cNvCxnSpPr>
            <a:cxnSpLocks/>
          </p:cNvCxnSpPr>
          <p:nvPr userDrawn="1"/>
        </p:nvCxnSpPr>
        <p:spPr>
          <a:xfrm>
            <a:off x="315468" y="777875"/>
            <a:ext cx="1028700" cy="0"/>
          </a:xfrm>
          <a:prstGeom prst="straightConnector1">
            <a:avLst/>
          </a:prstGeom>
          <a:noFill/>
          <a:ln w="38100" cap="flat" cmpd="sng" algn="ctr">
            <a:solidFill>
              <a:srgbClr val="014373"/>
            </a:solidFill>
            <a:prstDash val="solid"/>
            <a:miter lim="800000"/>
            <a:headEnd type="none" w="med" len="med"/>
            <a:tailEnd type="none" w="med" len="med"/>
          </a:ln>
          <a:effectLst/>
        </p:spPr>
      </p:cxnSp>
      <p:sp>
        <p:nvSpPr>
          <p:cNvPr id="15" name="Title 14">
            <a:extLst>
              <a:ext uri="{FF2B5EF4-FFF2-40B4-BE49-F238E27FC236}">
                <a16:creationId xmlns:a16="http://schemas.microsoft.com/office/drawing/2014/main" id="{EFDF1A2E-7D3E-4A32-9487-E7BC327F4A22}"/>
              </a:ext>
            </a:extLst>
          </p:cNvPr>
          <p:cNvSpPr>
            <a:spLocks noGrp="1"/>
          </p:cNvSpPr>
          <p:nvPr>
            <p:ph type="title"/>
          </p:nvPr>
        </p:nvSpPr>
        <p:spPr/>
        <p:txBody>
          <a:bodyPr lIns="0"/>
          <a:lstStyle/>
          <a:p>
            <a:r>
              <a:rPr lang="en-US"/>
              <a:t>Click to edit Master title style</a:t>
            </a:r>
          </a:p>
        </p:txBody>
      </p:sp>
      <p:sp>
        <p:nvSpPr>
          <p:cNvPr id="16" name="Slide Number Placeholder 15">
            <a:extLst>
              <a:ext uri="{FF2B5EF4-FFF2-40B4-BE49-F238E27FC236}">
                <a16:creationId xmlns:a16="http://schemas.microsoft.com/office/drawing/2014/main" id="{0561B5BB-763E-4FCC-AEBF-29A045AE3954}"/>
              </a:ext>
            </a:extLst>
          </p:cNvPr>
          <p:cNvSpPr>
            <a:spLocks noGrp="1"/>
          </p:cNvSpPr>
          <p:nvPr>
            <p:ph type="sldNum" sz="quarter" idx="10"/>
          </p:nvPr>
        </p:nvSpPr>
        <p:spPr/>
        <p:txBody>
          <a:bodyPr/>
          <a:lstStyle/>
          <a:p>
            <a:fld id="{33D34B00-590D-4C49-A5A8-AFA91E237F56}" type="slidenum">
              <a:rPr lang="en-US" smtClean="0"/>
              <a:pPr/>
              <a:t>‹#›</a:t>
            </a:fld>
            <a:endParaRPr lang="en-US"/>
          </a:p>
        </p:txBody>
      </p:sp>
    </p:spTree>
    <p:extLst>
      <p:ext uri="{BB962C8B-B14F-4D97-AF65-F5344CB8AC3E}">
        <p14:creationId xmlns:p14="http://schemas.microsoft.com/office/powerpoint/2010/main" val="72143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CF778D-B81F-A145-939B-094ED1474B96}"/>
              </a:ext>
            </a:extLst>
          </p:cNvPr>
          <p:cNvSpPr>
            <a:spLocks noGrp="1"/>
          </p:cNvSpPr>
          <p:nvPr>
            <p:ph type="sldNum" sz="quarter" idx="12"/>
          </p:nvPr>
        </p:nvSpPr>
        <p:spPr/>
        <p:txBody>
          <a:bodyPr/>
          <a:lstStyle/>
          <a:p>
            <a:fld id="{2AFFB3F7-8FD4-4F40-9F76-4436BF4A8D45}" type="slidenum">
              <a:rPr lang="en-US" smtClean="0"/>
              <a:t>‹#›</a:t>
            </a:fld>
            <a:endParaRPr lang="en-US"/>
          </a:p>
        </p:txBody>
      </p:sp>
      <p:sp>
        <p:nvSpPr>
          <p:cNvPr id="2" name="Title 1">
            <a:extLst>
              <a:ext uri="{FF2B5EF4-FFF2-40B4-BE49-F238E27FC236}">
                <a16:creationId xmlns:a16="http://schemas.microsoft.com/office/drawing/2014/main" id="{EA9AB3AA-E20A-2344-B7D9-923F31C87A53}"/>
              </a:ext>
            </a:extLst>
          </p:cNvPr>
          <p:cNvSpPr>
            <a:spLocks noGrp="1"/>
          </p:cNvSpPr>
          <p:nvPr>
            <p:ph type="title"/>
          </p:nvPr>
        </p:nvSpPr>
        <p:spPr>
          <a:xfrm>
            <a:off x="320040" y="274320"/>
            <a:ext cx="8503920" cy="365760"/>
          </a:xfrm>
          <a:prstGeom prst="rect">
            <a:avLst/>
          </a:prstGeom>
        </p:spPr>
        <p:txBody>
          <a:bodyPr lIns="0"/>
          <a:lstStyle>
            <a:lvl1pPr>
              <a:defRPr b="1"/>
            </a:lvl1pPr>
          </a:lstStyle>
          <a:p>
            <a:r>
              <a:rPr lang="en-US"/>
              <a:t>Click to edit Master title style</a:t>
            </a:r>
          </a:p>
        </p:txBody>
      </p:sp>
      <p:cxnSp>
        <p:nvCxnSpPr>
          <p:cNvPr id="7" name="Straight Arrow Connector 6">
            <a:extLst>
              <a:ext uri="{FF2B5EF4-FFF2-40B4-BE49-F238E27FC236}">
                <a16:creationId xmlns:a16="http://schemas.microsoft.com/office/drawing/2014/main" id="{7B434232-F52C-4B24-92B8-7477D83D707B}"/>
              </a:ext>
            </a:extLst>
          </p:cNvPr>
          <p:cNvCxnSpPr>
            <a:cxnSpLocks/>
          </p:cNvCxnSpPr>
          <p:nvPr userDrawn="1"/>
        </p:nvCxnSpPr>
        <p:spPr>
          <a:xfrm>
            <a:off x="315468" y="777875"/>
            <a:ext cx="1028700" cy="0"/>
          </a:xfrm>
          <a:prstGeom prst="straightConnector1">
            <a:avLst/>
          </a:prstGeom>
          <a:noFill/>
          <a:ln w="38100" cap="flat" cmpd="sng" algn="ctr">
            <a:solidFill>
              <a:srgbClr val="014373"/>
            </a:solidFill>
            <a:prstDash val="solid"/>
            <a:miter lim="800000"/>
            <a:headEnd type="none" w="med" len="med"/>
            <a:tailEnd type="none" w="med" len="med"/>
          </a:ln>
          <a:effectLst/>
        </p:spPr>
      </p:cxnSp>
    </p:spTree>
    <p:extLst>
      <p:ext uri="{BB962C8B-B14F-4D97-AF65-F5344CB8AC3E}">
        <p14:creationId xmlns:p14="http://schemas.microsoft.com/office/powerpoint/2010/main" val="289488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of Public Health | Governor’s Page Program Presentation| May 16, 2024</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698" r:id="rId11"/>
    <p:sldLayoutId id="2147483699" r:id="rId12"/>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pi.dph.ncdhhs.gov/cd/lhds/manuals/hepB/toc.html"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epi.dph.ncdhhs.gov/cd/lhds/manuals/hepB/pdfs/SurfaceAntigenResults.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epi.dph.ncdhhs.gov/cd/lhds/manuals/hepB/pdfs/DiscrepantLabsDuringPregnancyCDCInformation.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mailto:Candy.graham@dhhs.nc.gov"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epi.dph.ncdhhs.gov/cd/lhds/manuals/cd/laws_and_rule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epi.dph.ncdhhs.gov/cd/lhds/manuals/hepB/toc.html" TargetMode="External"/><Relationship Id="rId5" Type="http://schemas.openxmlformats.org/officeDocument/2006/relationships/hyperlink" Target="https://www.cdc.gov/mmwr/volumes/72/rr/rr7201a1.htm?s_cid=rr7201a1_w" TargetMode="External"/><Relationship Id="rId4" Type="http://schemas.openxmlformats.org/officeDocument/2006/relationships/hyperlink" Target="https://www.cdc.gov/mmwr/volumes/67/rr/rr6701a1.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pi.dph.ncdhhs.gov/cd/lhds/manuals/cd/toc.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c.gov/mmwr/volumes/67/rr/rr6701a1.ht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dc.gov/mmwr/volumes/72/rr/rr7201a1.htm?s_cid=rr7201a1_w"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mmwr/volumes/72/rr/rr7201a1.htm?s_cid=rr7201a1_w"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768596" y="2051009"/>
            <a:ext cx="5774267" cy="2020824"/>
          </a:xfrm>
        </p:spPr>
        <p:txBody>
          <a:bodyPr/>
          <a:lstStyle/>
          <a:p>
            <a:r>
              <a:rPr lang="en-US" sz="1800" b="0" dirty="0"/>
              <a:t>NC Department of Health and Human Services </a:t>
            </a:r>
          </a:p>
          <a:p>
            <a:r>
              <a:rPr lang="en-US" sz="1600" dirty="0"/>
              <a:t>NC Public Health </a:t>
            </a:r>
          </a:p>
          <a:p>
            <a:r>
              <a:rPr lang="en-US" sz="2400" dirty="0"/>
              <a:t>Perinatal Hepatitis B Case Management – Discerning Discrepant Labs and Other Key Points</a:t>
            </a:r>
          </a:p>
        </p:txBody>
      </p:sp>
      <p:sp>
        <p:nvSpPr>
          <p:cNvPr id="10" name="Text Placeholder 8"/>
          <p:cNvSpPr>
            <a:spLocks noGrp="1"/>
          </p:cNvSpPr>
          <p:nvPr>
            <p:ph type="body" sz="quarter" idx="11"/>
          </p:nvPr>
        </p:nvSpPr>
        <p:spPr>
          <a:xfrm>
            <a:off x="2768596" y="4071833"/>
            <a:ext cx="5774267" cy="948752"/>
          </a:xfrm>
        </p:spPr>
        <p:txBody>
          <a:bodyPr/>
          <a:lstStyle/>
          <a:p>
            <a:r>
              <a:rPr lang="en-US" sz="2000" dirty="0"/>
              <a:t>Candy Graham, RN, CPHN,</a:t>
            </a:r>
          </a:p>
          <a:p>
            <a:r>
              <a:rPr lang="en-US" sz="2000" dirty="0"/>
              <a:t> Perinatal Hepatitis B Coordinator</a:t>
            </a:r>
          </a:p>
        </p:txBody>
      </p:sp>
      <p:sp>
        <p:nvSpPr>
          <p:cNvPr id="11" name="Text Placeholder 9"/>
          <p:cNvSpPr>
            <a:spLocks noGrp="1"/>
          </p:cNvSpPr>
          <p:nvPr>
            <p:ph type="body" sz="quarter" idx="12"/>
          </p:nvPr>
        </p:nvSpPr>
        <p:spPr>
          <a:xfrm>
            <a:off x="2052918" y="5020585"/>
            <a:ext cx="6489945" cy="488226"/>
          </a:xfrm>
        </p:spPr>
        <p:txBody>
          <a:bodyPr lIns="91440" tIns="45720" rIns="91440" bIns="45720" anchor="b">
            <a:normAutofit/>
          </a:bodyPr>
          <a:lstStyle/>
          <a:p>
            <a:pPr algn="ctr"/>
            <a:r>
              <a:rPr lang="en-US" sz="2000" dirty="0">
                <a:latin typeface="Arial"/>
                <a:cs typeface="Arial"/>
              </a:rPr>
              <a:t>TATP Webinar     April 10, 2025</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851CD5-78C9-1DAB-DE76-F2A88CD3C0B5}"/>
              </a:ext>
            </a:extLst>
          </p:cNvPr>
          <p:cNvSpPr>
            <a:spLocks noGrp="1"/>
          </p:cNvSpPr>
          <p:nvPr>
            <p:ph type="body" sz="quarter" idx="11"/>
          </p:nvPr>
        </p:nvSpPr>
        <p:spPr/>
        <p:txBody>
          <a:bodyPr/>
          <a:lstStyle/>
          <a:p>
            <a:r>
              <a:rPr lang="en-US" sz="2800" dirty="0">
                <a:hlinkClick r:id="rId2"/>
              </a:rPr>
              <a:t>NC Hep B Manual</a:t>
            </a:r>
            <a:endParaRPr lang="en-US" sz="2800" dirty="0"/>
          </a:p>
        </p:txBody>
      </p:sp>
      <p:pic>
        <p:nvPicPr>
          <p:cNvPr id="8" name="Content Placeholder 7">
            <a:extLst>
              <a:ext uri="{FF2B5EF4-FFF2-40B4-BE49-F238E27FC236}">
                <a16:creationId xmlns:a16="http://schemas.microsoft.com/office/drawing/2014/main" id="{CB15EC74-FD25-E585-BB2D-68519EFCC929}"/>
              </a:ext>
            </a:extLst>
          </p:cNvPr>
          <p:cNvPicPr>
            <a:picLocks noGrp="1" noChangeAspect="1"/>
          </p:cNvPicPr>
          <p:nvPr>
            <p:ph sz="quarter" idx="14"/>
          </p:nvPr>
        </p:nvPicPr>
        <p:blipFill>
          <a:blip r:embed="rId3"/>
          <a:stretch>
            <a:fillRect/>
          </a:stretch>
        </p:blipFill>
        <p:spPr>
          <a:xfrm>
            <a:off x="792646" y="1331259"/>
            <a:ext cx="3492484" cy="2809875"/>
          </a:xfrm>
        </p:spPr>
      </p:pic>
      <p:sp>
        <p:nvSpPr>
          <p:cNvPr id="6" name="Title 5">
            <a:extLst>
              <a:ext uri="{FF2B5EF4-FFF2-40B4-BE49-F238E27FC236}">
                <a16:creationId xmlns:a16="http://schemas.microsoft.com/office/drawing/2014/main" id="{2FEBA7F2-3A1F-82CD-5A16-54D861C1BDA6}"/>
              </a:ext>
            </a:extLst>
          </p:cNvPr>
          <p:cNvSpPr>
            <a:spLocks noGrp="1"/>
          </p:cNvSpPr>
          <p:nvPr>
            <p:ph type="title"/>
          </p:nvPr>
        </p:nvSpPr>
        <p:spPr/>
        <p:txBody>
          <a:bodyPr/>
          <a:lstStyle/>
          <a:p>
            <a:r>
              <a:rPr lang="en-US" sz="2000" dirty="0"/>
              <a:t>NC Hepatitis B Program Manual</a:t>
            </a:r>
            <a:endParaRPr lang="en-US" sz="1600" dirty="0"/>
          </a:p>
        </p:txBody>
      </p:sp>
      <p:sp>
        <p:nvSpPr>
          <p:cNvPr id="9" name="Arrow: Left 8">
            <a:extLst>
              <a:ext uri="{FF2B5EF4-FFF2-40B4-BE49-F238E27FC236}">
                <a16:creationId xmlns:a16="http://schemas.microsoft.com/office/drawing/2014/main" id="{FA183271-AAB0-9646-BA3F-E8B72DDFCB03}"/>
              </a:ext>
            </a:extLst>
          </p:cNvPr>
          <p:cNvSpPr/>
          <p:nvPr/>
        </p:nvSpPr>
        <p:spPr>
          <a:xfrm>
            <a:off x="4168589" y="2736196"/>
            <a:ext cx="564776" cy="170329"/>
          </a:xfrm>
          <a:prstGeom prst="leftArrow">
            <a:avLst>
              <a:gd name="adj1" fmla="val 50000"/>
              <a:gd name="adj2" fmla="val 53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F6B29AC-3059-5C3C-C593-BF00B0FC6DA1}"/>
              </a:ext>
            </a:extLst>
          </p:cNvPr>
          <p:cNvPicPr>
            <a:picLocks noChangeAspect="1"/>
          </p:cNvPicPr>
          <p:nvPr/>
        </p:nvPicPr>
        <p:blipFill>
          <a:blip r:embed="rId4"/>
          <a:stretch>
            <a:fillRect/>
          </a:stretch>
        </p:blipFill>
        <p:spPr>
          <a:xfrm>
            <a:off x="4437998" y="3128682"/>
            <a:ext cx="4078940" cy="3325906"/>
          </a:xfrm>
          <a:prstGeom prst="rect">
            <a:avLst/>
          </a:prstGeom>
        </p:spPr>
      </p:pic>
    </p:spTree>
    <p:extLst>
      <p:ext uri="{BB962C8B-B14F-4D97-AF65-F5344CB8AC3E}">
        <p14:creationId xmlns:p14="http://schemas.microsoft.com/office/powerpoint/2010/main" val="99506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4864-C8AD-A665-7861-C90D14E47755}"/>
              </a:ext>
            </a:extLst>
          </p:cNvPr>
          <p:cNvSpPr>
            <a:spLocks noGrp="1"/>
          </p:cNvSpPr>
          <p:nvPr>
            <p:ph type="title"/>
          </p:nvPr>
        </p:nvSpPr>
        <p:spPr/>
        <p:txBody>
          <a:bodyPr/>
          <a:lstStyle/>
          <a:p>
            <a:r>
              <a:rPr lang="en-US" sz="2800" dirty="0"/>
              <a:t>NC Perinatal Heb B Discrepant Lab Protocol</a:t>
            </a:r>
          </a:p>
        </p:txBody>
      </p:sp>
      <p:sp>
        <p:nvSpPr>
          <p:cNvPr id="3" name="Text Placeholder 2">
            <a:extLst>
              <a:ext uri="{FF2B5EF4-FFF2-40B4-BE49-F238E27FC236}">
                <a16:creationId xmlns:a16="http://schemas.microsoft.com/office/drawing/2014/main" id="{2FA27292-CCD2-78A2-6477-16C8FA4DE106}"/>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306C6692-BD06-9CE7-92F4-5C15287217AB}"/>
              </a:ext>
            </a:extLst>
          </p:cNvPr>
          <p:cNvSpPr>
            <a:spLocks noGrp="1"/>
          </p:cNvSpPr>
          <p:nvPr>
            <p:ph sz="quarter" idx="14"/>
          </p:nvPr>
        </p:nvSpPr>
        <p:spPr/>
        <p:txBody>
          <a:bodyPr/>
          <a:lstStyle/>
          <a:p>
            <a:pPr algn="l"/>
            <a:endParaRPr lang="en-US" sz="1800" b="0" dirty="0"/>
          </a:p>
          <a:p>
            <a:pPr algn="l"/>
            <a:r>
              <a:rPr lang="en-US" sz="1800" b="0" dirty="0"/>
              <a:t>Definition of Discrepant Labs:</a:t>
            </a:r>
          </a:p>
          <a:p>
            <a:pPr algn="l"/>
            <a:r>
              <a:rPr lang="en-US" sz="1800" b="0" dirty="0"/>
              <a:t>In events where a mother has an original HBsAg positive lab result and then has a repeat HBsAg lab result that is negative or if initial hepatitis B test results are indeterminate, please contact the State Perinatal Hepatitis B coordinator at 919-707-5575 or candy.graham@dhhs.nc.gov for further guidance.</a:t>
            </a:r>
          </a:p>
          <a:p>
            <a:pPr algn="l"/>
            <a:endParaRPr lang="en-US" sz="1800" b="0" dirty="0"/>
          </a:p>
          <a:p>
            <a:pPr algn="l"/>
            <a:r>
              <a:rPr lang="en-US" sz="1800" dirty="0"/>
              <a:t>**If the recommended f/u labs are not obtained for any reason, the LHD must follow the mother and infant as if the mother were HBsAg positive**</a:t>
            </a:r>
          </a:p>
          <a:p>
            <a:pPr algn="l"/>
            <a:endParaRPr lang="en-US" sz="1800" b="0" dirty="0"/>
          </a:p>
          <a:p>
            <a:pPr algn="l"/>
            <a:endParaRPr lang="en-US" sz="1800" b="0" dirty="0"/>
          </a:p>
          <a:p>
            <a:pPr algn="l"/>
            <a:r>
              <a:rPr lang="en-US" sz="1800" b="0" dirty="0"/>
              <a:t>NC Hepatitis B Public Health Program Manual</a:t>
            </a:r>
          </a:p>
          <a:p>
            <a:pPr algn="l"/>
            <a:r>
              <a:rPr lang="en-US" sz="1800" b="0" dirty="0">
                <a:hlinkClick r:id="rId3"/>
              </a:rPr>
              <a:t>https://epi.dph.ncdhhs.gov/cd/lhds/manuals/hepB/pdfs/SurfaceAntigenResults.pdf</a:t>
            </a:r>
            <a:r>
              <a:rPr lang="en-US" sz="1800" b="0" dirty="0"/>
              <a:t> </a:t>
            </a:r>
          </a:p>
        </p:txBody>
      </p:sp>
    </p:spTree>
    <p:extLst>
      <p:ext uri="{BB962C8B-B14F-4D97-AF65-F5344CB8AC3E}">
        <p14:creationId xmlns:p14="http://schemas.microsoft.com/office/powerpoint/2010/main" val="356387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473A-EF20-BC84-FA4E-609E4318C0FE}"/>
              </a:ext>
            </a:extLst>
          </p:cNvPr>
          <p:cNvSpPr>
            <a:spLocks noGrp="1"/>
          </p:cNvSpPr>
          <p:nvPr>
            <p:ph type="title"/>
          </p:nvPr>
        </p:nvSpPr>
        <p:spPr/>
        <p:txBody>
          <a:bodyPr/>
          <a:lstStyle/>
          <a:p>
            <a:r>
              <a:rPr lang="en-US" dirty="0"/>
              <a:t>CDC Discrepant Labs Resource</a:t>
            </a:r>
          </a:p>
        </p:txBody>
      </p:sp>
      <p:sp>
        <p:nvSpPr>
          <p:cNvPr id="3" name="Text Placeholder 2">
            <a:extLst>
              <a:ext uri="{FF2B5EF4-FFF2-40B4-BE49-F238E27FC236}">
                <a16:creationId xmlns:a16="http://schemas.microsoft.com/office/drawing/2014/main" id="{91F70943-3A28-B8A5-0AED-AED669ECDB4F}"/>
              </a:ext>
            </a:extLst>
          </p:cNvPr>
          <p:cNvSpPr>
            <a:spLocks noGrp="1"/>
          </p:cNvSpPr>
          <p:nvPr>
            <p:ph type="body" sz="quarter" idx="11"/>
          </p:nvPr>
        </p:nvSpPr>
        <p:spPr/>
        <p:txBody>
          <a:bodyPr/>
          <a:lstStyle/>
          <a:p>
            <a:r>
              <a:rPr lang="en-US" dirty="0">
                <a:hlinkClick r:id="rId3"/>
              </a:rPr>
              <a:t>CDC Discrepant HBsAg Lab Results During Pregnancy reference 2023</a:t>
            </a:r>
            <a:endParaRPr lang="en-US" dirty="0"/>
          </a:p>
          <a:p>
            <a:endParaRPr lang="en-US" dirty="0"/>
          </a:p>
        </p:txBody>
      </p:sp>
      <p:sp>
        <p:nvSpPr>
          <p:cNvPr id="4" name="Content Placeholder 3">
            <a:extLst>
              <a:ext uri="{FF2B5EF4-FFF2-40B4-BE49-F238E27FC236}">
                <a16:creationId xmlns:a16="http://schemas.microsoft.com/office/drawing/2014/main" id="{3E74ED1A-CE64-D89C-5FEE-C425ED7E4D2A}"/>
              </a:ext>
            </a:extLst>
          </p:cNvPr>
          <p:cNvSpPr>
            <a:spLocks noGrp="1"/>
          </p:cNvSpPr>
          <p:nvPr>
            <p:ph sz="quarter" idx="14"/>
          </p:nvPr>
        </p:nvSpPr>
        <p:spPr>
          <a:xfrm>
            <a:off x="622300" y="1335573"/>
            <a:ext cx="7894638" cy="4711326"/>
          </a:xfrm>
        </p:spPr>
        <p:txBody>
          <a:bodyPr/>
          <a:lstStyle/>
          <a:p>
            <a:pPr algn="l"/>
            <a:endParaRPr lang="en-US" dirty="0"/>
          </a:p>
        </p:txBody>
      </p:sp>
      <p:pic>
        <p:nvPicPr>
          <p:cNvPr id="6" name="Picture 5">
            <a:extLst>
              <a:ext uri="{FF2B5EF4-FFF2-40B4-BE49-F238E27FC236}">
                <a16:creationId xmlns:a16="http://schemas.microsoft.com/office/drawing/2014/main" id="{67A212B1-2064-0656-F2F1-6D6E062BE6C7}"/>
              </a:ext>
            </a:extLst>
          </p:cNvPr>
          <p:cNvPicPr>
            <a:picLocks noChangeAspect="1"/>
          </p:cNvPicPr>
          <p:nvPr/>
        </p:nvPicPr>
        <p:blipFill>
          <a:blip r:embed="rId4"/>
          <a:stretch>
            <a:fillRect/>
          </a:stretch>
        </p:blipFill>
        <p:spPr>
          <a:xfrm>
            <a:off x="966953" y="1659972"/>
            <a:ext cx="3380929" cy="3899647"/>
          </a:xfrm>
          <a:prstGeom prst="rect">
            <a:avLst/>
          </a:prstGeom>
        </p:spPr>
      </p:pic>
      <p:pic>
        <p:nvPicPr>
          <p:cNvPr id="8" name="Picture 7">
            <a:extLst>
              <a:ext uri="{FF2B5EF4-FFF2-40B4-BE49-F238E27FC236}">
                <a16:creationId xmlns:a16="http://schemas.microsoft.com/office/drawing/2014/main" id="{52B5AE12-1BE0-F0E7-F49B-89008ABCB8C5}"/>
              </a:ext>
            </a:extLst>
          </p:cNvPr>
          <p:cNvPicPr>
            <a:picLocks noChangeAspect="1"/>
          </p:cNvPicPr>
          <p:nvPr/>
        </p:nvPicPr>
        <p:blipFill>
          <a:blip r:embed="rId5"/>
          <a:stretch>
            <a:fillRect/>
          </a:stretch>
        </p:blipFill>
        <p:spPr>
          <a:xfrm>
            <a:off x="4347882" y="1335118"/>
            <a:ext cx="3980329" cy="4549357"/>
          </a:xfrm>
          <a:prstGeom prst="rect">
            <a:avLst/>
          </a:prstGeom>
        </p:spPr>
      </p:pic>
    </p:spTree>
    <p:extLst>
      <p:ext uri="{BB962C8B-B14F-4D97-AF65-F5344CB8AC3E}">
        <p14:creationId xmlns:p14="http://schemas.microsoft.com/office/powerpoint/2010/main" val="310702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26F9-97A5-6343-671D-6CAC1558C8E2}"/>
              </a:ext>
            </a:extLst>
          </p:cNvPr>
          <p:cNvSpPr>
            <a:spLocks noGrp="1"/>
          </p:cNvSpPr>
          <p:nvPr>
            <p:ph type="title"/>
          </p:nvPr>
        </p:nvSpPr>
        <p:spPr/>
        <p:txBody>
          <a:bodyPr/>
          <a:lstStyle/>
          <a:p>
            <a:r>
              <a:rPr lang="en-US" dirty="0"/>
              <a:t>Example #1</a:t>
            </a:r>
          </a:p>
        </p:txBody>
      </p:sp>
      <p:sp>
        <p:nvSpPr>
          <p:cNvPr id="3" name="Text Placeholder 2">
            <a:extLst>
              <a:ext uri="{FF2B5EF4-FFF2-40B4-BE49-F238E27FC236}">
                <a16:creationId xmlns:a16="http://schemas.microsoft.com/office/drawing/2014/main" id="{564A7C99-B307-A6C8-1C66-B53E462555C9}"/>
              </a:ext>
            </a:extLst>
          </p:cNvPr>
          <p:cNvSpPr>
            <a:spLocks noGrp="1"/>
          </p:cNvSpPr>
          <p:nvPr>
            <p:ph type="body" sz="quarter" idx="10"/>
          </p:nvPr>
        </p:nvSpPr>
        <p:spPr/>
        <p:txBody>
          <a:bodyPr/>
          <a:lstStyle/>
          <a:p>
            <a:endParaRPr lang="en-US" dirty="0"/>
          </a:p>
          <a:p>
            <a:endParaRPr lang="en-US" dirty="0"/>
          </a:p>
          <a:p>
            <a:endParaRPr lang="en-US" dirty="0"/>
          </a:p>
          <a:p>
            <a:endParaRPr lang="en-US" dirty="0"/>
          </a:p>
          <a:p>
            <a:pPr marL="285750" indent="-285750">
              <a:buFont typeface="Wingdings" panose="05000000000000000000" pitchFamily="2" charset="2"/>
              <a:buChar char="§"/>
            </a:pPr>
            <a:r>
              <a:rPr lang="en-US" sz="1200" dirty="0"/>
              <a:t>First HBsAg on 10-28-23 is positive</a:t>
            </a:r>
          </a:p>
          <a:p>
            <a:pPr marL="285750" indent="-285750">
              <a:buFont typeface="Arial" panose="020B0604020202020204" pitchFamily="34" charset="0"/>
              <a:buChar char="•"/>
            </a:pPr>
            <a:r>
              <a:rPr lang="en-US" sz="1200" dirty="0"/>
              <a:t>Second HBsAg on 11-27-23 is negative</a:t>
            </a:r>
          </a:p>
          <a:p>
            <a:pPr marL="285750" indent="-285750">
              <a:buFont typeface="Arial" panose="020B0604020202020204" pitchFamily="34" charset="0"/>
              <a:buChar char="•"/>
            </a:pPr>
            <a:r>
              <a:rPr lang="en-US" sz="1200" dirty="0"/>
              <a:t>Only having a core IgM with the negative HBsAg on 11-27-23 is not enough to say this is a false negative. </a:t>
            </a:r>
          </a:p>
          <a:p>
            <a:r>
              <a:rPr lang="en-US" sz="1200" dirty="0"/>
              <a:t>I consulted with Dr. Rick Moore who advised we needed to recommend either a core total antibody or an HBV core IgG.  He also recommended an HBV DNA, e antibody, e antigen and </a:t>
            </a:r>
            <a:r>
              <a:rPr lang="en-US" sz="1200" dirty="0" err="1"/>
              <a:t>HBsAb</a:t>
            </a:r>
            <a:r>
              <a:rPr lang="en-US" sz="1200" dirty="0"/>
              <a:t> to more completely assess their status.</a:t>
            </a:r>
          </a:p>
          <a:p>
            <a:endParaRPr lang="en-US" dirty="0"/>
          </a:p>
        </p:txBody>
      </p:sp>
      <p:sp>
        <p:nvSpPr>
          <p:cNvPr id="4" name="Text Placeholder 3">
            <a:extLst>
              <a:ext uri="{FF2B5EF4-FFF2-40B4-BE49-F238E27FC236}">
                <a16:creationId xmlns:a16="http://schemas.microsoft.com/office/drawing/2014/main" id="{0F988040-12D9-24B9-667C-765E25D4D5ED}"/>
              </a:ext>
            </a:extLst>
          </p:cNvPr>
          <p:cNvSpPr>
            <a:spLocks noGrp="1"/>
          </p:cNvSpPr>
          <p:nvPr>
            <p:ph type="body" sz="quarter" idx="11"/>
          </p:nvPr>
        </p:nvSpPr>
        <p:spPr/>
        <p:txBody>
          <a:bodyPr/>
          <a:lstStyle/>
          <a:p>
            <a:endParaRPr lang="en-US" dirty="0"/>
          </a:p>
        </p:txBody>
      </p:sp>
      <p:pic>
        <p:nvPicPr>
          <p:cNvPr id="5" name="Content Placeholder 5">
            <a:extLst>
              <a:ext uri="{FF2B5EF4-FFF2-40B4-BE49-F238E27FC236}">
                <a16:creationId xmlns:a16="http://schemas.microsoft.com/office/drawing/2014/main" id="{0ACA655C-5D3D-777F-DB58-B06787370E7F}"/>
              </a:ext>
            </a:extLst>
          </p:cNvPr>
          <p:cNvPicPr>
            <a:picLocks noGrp="1" noChangeAspect="1"/>
          </p:cNvPicPr>
          <p:nvPr>
            <p:ph sz="quarter" idx="14"/>
          </p:nvPr>
        </p:nvPicPr>
        <p:blipFill>
          <a:blip r:embed="rId2"/>
          <a:stretch>
            <a:fillRect/>
          </a:stretch>
        </p:blipFill>
        <p:spPr>
          <a:xfrm>
            <a:off x="600075" y="1172694"/>
            <a:ext cx="7992005" cy="2399181"/>
          </a:xfrm>
        </p:spPr>
      </p:pic>
      <p:pic>
        <p:nvPicPr>
          <p:cNvPr id="6" name="Content Placeholder 5">
            <a:extLst>
              <a:ext uri="{FF2B5EF4-FFF2-40B4-BE49-F238E27FC236}">
                <a16:creationId xmlns:a16="http://schemas.microsoft.com/office/drawing/2014/main" id="{D30C4E6C-25DB-BE09-BFBB-00776063D155}"/>
              </a:ext>
            </a:extLst>
          </p:cNvPr>
          <p:cNvPicPr>
            <a:picLocks noChangeAspect="1"/>
          </p:cNvPicPr>
          <p:nvPr/>
        </p:nvPicPr>
        <p:blipFill>
          <a:blip r:embed="rId2"/>
          <a:stretch>
            <a:fillRect/>
          </a:stretch>
        </p:blipFill>
        <p:spPr>
          <a:xfrm>
            <a:off x="752475" y="1325094"/>
            <a:ext cx="7992005" cy="2399181"/>
          </a:xfrm>
          <a:prstGeom prst="rect">
            <a:avLst/>
          </a:prstGeom>
        </p:spPr>
      </p:pic>
    </p:spTree>
    <p:extLst>
      <p:ext uri="{BB962C8B-B14F-4D97-AF65-F5344CB8AC3E}">
        <p14:creationId xmlns:p14="http://schemas.microsoft.com/office/powerpoint/2010/main" val="223325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79A9-24B1-533F-143B-0591833EAF8E}"/>
              </a:ext>
            </a:extLst>
          </p:cNvPr>
          <p:cNvSpPr>
            <a:spLocks noGrp="1"/>
          </p:cNvSpPr>
          <p:nvPr>
            <p:ph type="title"/>
          </p:nvPr>
        </p:nvSpPr>
        <p:spPr/>
        <p:txBody>
          <a:bodyPr/>
          <a:lstStyle/>
          <a:p>
            <a:r>
              <a:rPr lang="en-US" dirty="0"/>
              <a:t>Continue #1</a:t>
            </a:r>
          </a:p>
        </p:txBody>
      </p:sp>
      <p:sp>
        <p:nvSpPr>
          <p:cNvPr id="3" name="Text Placeholder 2">
            <a:extLst>
              <a:ext uri="{FF2B5EF4-FFF2-40B4-BE49-F238E27FC236}">
                <a16:creationId xmlns:a16="http://schemas.microsoft.com/office/drawing/2014/main" id="{39E8AABA-E464-9A91-CDAC-759CC4DB80B3}"/>
              </a:ext>
            </a:extLst>
          </p:cNvPr>
          <p:cNvSpPr>
            <a:spLocks noGrp="1"/>
          </p:cNvSpPr>
          <p:nvPr>
            <p:ph type="body" sz="quarter" idx="10"/>
          </p:nvPr>
        </p:nvSpPr>
        <p:spPr/>
        <p:txBody>
          <a:bodyPr/>
          <a:lstStyle/>
          <a:p>
            <a:endParaRPr lang="en-US" dirty="0"/>
          </a:p>
          <a:p>
            <a:endParaRPr lang="en-US" dirty="0"/>
          </a:p>
          <a:p>
            <a:endParaRPr lang="en-US" dirty="0"/>
          </a:p>
          <a:p>
            <a:endParaRPr lang="en-US" dirty="0"/>
          </a:p>
          <a:p>
            <a:endParaRPr lang="en-US" sz="1400" dirty="0"/>
          </a:p>
          <a:p>
            <a:r>
              <a:rPr lang="en-US" sz="1400" dirty="0"/>
              <a:t>So now on 8-9-24 we have a more complete picture.</a:t>
            </a:r>
          </a:p>
          <a:p>
            <a:pPr marL="633413" lvl="1" indent="-285750">
              <a:buFont typeface="Wingdings" panose="05000000000000000000" pitchFamily="2" charset="2"/>
              <a:buChar char="§"/>
            </a:pPr>
            <a:r>
              <a:rPr lang="en-US" sz="1200" b="0" dirty="0"/>
              <a:t>Total core is negative</a:t>
            </a:r>
          </a:p>
          <a:p>
            <a:pPr marL="633413" lvl="1" indent="-285750">
              <a:buFont typeface="Wingdings" panose="05000000000000000000" pitchFamily="2" charset="2"/>
              <a:buChar char="§"/>
            </a:pPr>
            <a:r>
              <a:rPr lang="en-US" sz="1200" b="0" dirty="0"/>
              <a:t>HBsAg and DNA are both negative</a:t>
            </a:r>
          </a:p>
          <a:p>
            <a:pPr marL="633413" lvl="1" indent="-285750">
              <a:buFont typeface="Wingdings" panose="05000000000000000000" pitchFamily="2" charset="2"/>
              <a:buChar char="§"/>
            </a:pPr>
            <a:r>
              <a:rPr lang="en-US" sz="1200" b="0" dirty="0" err="1"/>
              <a:t>HBsAb</a:t>
            </a:r>
            <a:r>
              <a:rPr lang="en-US" sz="1200" b="0" dirty="0"/>
              <a:t> is reactive</a:t>
            </a:r>
          </a:p>
          <a:p>
            <a:r>
              <a:rPr lang="en-US" sz="1400" b="0" dirty="0"/>
              <a:t>Dr. Moore was able to review labs and confirm the patient had an original false positive and is immune</a:t>
            </a:r>
            <a:r>
              <a:rPr lang="en-US" sz="1400" dirty="0"/>
              <a:t>.</a:t>
            </a:r>
          </a:p>
          <a:p>
            <a:endParaRPr lang="en-US" sz="1400" dirty="0"/>
          </a:p>
        </p:txBody>
      </p:sp>
      <p:sp>
        <p:nvSpPr>
          <p:cNvPr id="4" name="Text Placeholder 3">
            <a:extLst>
              <a:ext uri="{FF2B5EF4-FFF2-40B4-BE49-F238E27FC236}">
                <a16:creationId xmlns:a16="http://schemas.microsoft.com/office/drawing/2014/main" id="{98AAD03C-5321-09C8-3917-5ED4012C332D}"/>
              </a:ext>
            </a:extLst>
          </p:cNvPr>
          <p:cNvSpPr>
            <a:spLocks noGrp="1"/>
          </p:cNvSpPr>
          <p:nvPr>
            <p:ph type="body" sz="quarter" idx="11"/>
          </p:nvPr>
        </p:nvSpPr>
        <p:spPr/>
        <p:txBody>
          <a:bodyPr/>
          <a:lstStyle/>
          <a:p>
            <a:endParaRPr lang="en-US"/>
          </a:p>
        </p:txBody>
      </p:sp>
      <p:pic>
        <p:nvPicPr>
          <p:cNvPr id="5" name="Content Placeholder 5">
            <a:extLst>
              <a:ext uri="{FF2B5EF4-FFF2-40B4-BE49-F238E27FC236}">
                <a16:creationId xmlns:a16="http://schemas.microsoft.com/office/drawing/2014/main" id="{560D4594-5D52-93AF-0FE3-350BE5F0516E}"/>
              </a:ext>
            </a:extLst>
          </p:cNvPr>
          <p:cNvPicPr>
            <a:picLocks noGrp="1" noChangeAspect="1"/>
          </p:cNvPicPr>
          <p:nvPr>
            <p:ph sz="quarter" idx="14"/>
          </p:nvPr>
        </p:nvPicPr>
        <p:blipFill>
          <a:blip r:embed="rId2"/>
          <a:stretch>
            <a:fillRect/>
          </a:stretch>
        </p:blipFill>
        <p:spPr>
          <a:xfrm>
            <a:off x="627062" y="1291272"/>
            <a:ext cx="7887230" cy="2423442"/>
          </a:xfrm>
        </p:spPr>
      </p:pic>
      <p:pic>
        <p:nvPicPr>
          <p:cNvPr id="6" name="Content Placeholder 5">
            <a:extLst>
              <a:ext uri="{FF2B5EF4-FFF2-40B4-BE49-F238E27FC236}">
                <a16:creationId xmlns:a16="http://schemas.microsoft.com/office/drawing/2014/main" id="{56C3C2B5-7106-115C-5811-89A204B6770D}"/>
              </a:ext>
            </a:extLst>
          </p:cNvPr>
          <p:cNvPicPr>
            <a:picLocks noChangeAspect="1"/>
          </p:cNvPicPr>
          <p:nvPr/>
        </p:nvPicPr>
        <p:blipFill>
          <a:blip r:embed="rId2"/>
          <a:stretch>
            <a:fillRect/>
          </a:stretch>
        </p:blipFill>
        <p:spPr>
          <a:xfrm>
            <a:off x="522287" y="1291272"/>
            <a:ext cx="7745413" cy="2423442"/>
          </a:xfrm>
          <a:prstGeom prst="rect">
            <a:avLst/>
          </a:prstGeom>
        </p:spPr>
      </p:pic>
    </p:spTree>
    <p:extLst>
      <p:ext uri="{BB962C8B-B14F-4D97-AF65-F5344CB8AC3E}">
        <p14:creationId xmlns:p14="http://schemas.microsoft.com/office/powerpoint/2010/main" val="51865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CD43-AC01-781D-8D53-092BBED9EB0F}"/>
              </a:ext>
            </a:extLst>
          </p:cNvPr>
          <p:cNvSpPr>
            <a:spLocks noGrp="1"/>
          </p:cNvSpPr>
          <p:nvPr>
            <p:ph type="title"/>
          </p:nvPr>
        </p:nvSpPr>
        <p:spPr/>
        <p:txBody>
          <a:bodyPr/>
          <a:lstStyle/>
          <a:p>
            <a:r>
              <a:rPr lang="en-US" dirty="0"/>
              <a:t>Example #2</a:t>
            </a:r>
          </a:p>
        </p:txBody>
      </p:sp>
      <p:sp>
        <p:nvSpPr>
          <p:cNvPr id="3" name="Text Placeholder 2">
            <a:extLst>
              <a:ext uri="{FF2B5EF4-FFF2-40B4-BE49-F238E27FC236}">
                <a16:creationId xmlns:a16="http://schemas.microsoft.com/office/drawing/2014/main" id="{19283460-CC5B-D458-AEBD-1F8C528EBC60}"/>
              </a:ext>
            </a:extLst>
          </p:cNvPr>
          <p:cNvSpPr>
            <a:spLocks noGrp="1"/>
          </p:cNvSpPr>
          <p:nvPr>
            <p:ph type="body" sz="quarter" idx="10"/>
          </p:nvPr>
        </p:nvSpPr>
        <p:spPr/>
        <p:txBody>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a:spcBef>
                <a:spcPts val="0"/>
              </a:spcBef>
            </a:pPr>
            <a:endParaRPr lang="en-US" sz="1400" b="0" dirty="0"/>
          </a:p>
          <a:p>
            <a:pPr>
              <a:spcBef>
                <a:spcPts val="0"/>
              </a:spcBef>
            </a:pPr>
            <a:r>
              <a:rPr lang="en-US" sz="1200" b="0" dirty="0"/>
              <a:t>Aug 12 – HBsAg + and lab result says “positive result confirmed by neutralization”</a:t>
            </a:r>
          </a:p>
          <a:p>
            <a:pPr>
              <a:spcBef>
                <a:spcPts val="0"/>
              </a:spcBef>
            </a:pPr>
            <a:r>
              <a:rPr lang="en-US" sz="1200" b="0" dirty="0"/>
              <a:t>Aug 19 – Core IgM neg, HBsAg neg</a:t>
            </a:r>
          </a:p>
          <a:p>
            <a:pPr>
              <a:spcBef>
                <a:spcPts val="0"/>
              </a:spcBef>
            </a:pPr>
            <a:r>
              <a:rPr lang="en-US" sz="1200" b="0" dirty="0"/>
              <a:t>Sept 17 – total core positive, DNA neg, HBsAg positive again</a:t>
            </a:r>
          </a:p>
          <a:p>
            <a:pPr>
              <a:spcBef>
                <a:spcPts val="0"/>
              </a:spcBef>
            </a:pPr>
            <a:endParaRPr lang="en-US" sz="1200" b="0" dirty="0"/>
          </a:p>
          <a:p>
            <a:pPr>
              <a:spcBef>
                <a:spcPts val="0"/>
              </a:spcBef>
            </a:pPr>
            <a:r>
              <a:rPr lang="en-US" sz="1200" b="0" dirty="0"/>
              <a:t>Mother’s EDC was 2-4-25 (possibly pregnant from 5-4-24)</a:t>
            </a:r>
          </a:p>
          <a:p>
            <a:pPr lvl="1">
              <a:spcBef>
                <a:spcPts val="0"/>
              </a:spcBef>
            </a:pPr>
            <a:r>
              <a:rPr lang="en-US" sz="1200" b="0" dirty="0"/>
              <a:t>OB notes stated the provider felt like it was a false positive but then ordered the labs done in September</a:t>
            </a:r>
          </a:p>
          <a:p>
            <a:pPr marL="0" indent="-4763">
              <a:spcBef>
                <a:spcPts val="0"/>
              </a:spcBef>
              <a:buNone/>
            </a:pPr>
            <a:endParaRPr lang="en-US" sz="1200" dirty="0"/>
          </a:p>
          <a:p>
            <a:pPr marL="0" indent="-4763">
              <a:spcBef>
                <a:spcPts val="0"/>
              </a:spcBef>
              <a:buNone/>
            </a:pPr>
            <a:r>
              <a:rPr lang="en-US" sz="1200" dirty="0"/>
              <a:t>What does the LHD do?    Do they follow the baby?  How do you know what to do?  See Next Slide</a:t>
            </a:r>
          </a:p>
          <a:p>
            <a:pPr>
              <a:spcBef>
                <a:spcPts val="0"/>
              </a:spcBef>
            </a:pPr>
            <a:endParaRPr lang="en-US" sz="1400" b="0" dirty="0"/>
          </a:p>
          <a:p>
            <a:endParaRPr lang="en-US" sz="1600" dirty="0"/>
          </a:p>
        </p:txBody>
      </p:sp>
      <p:sp>
        <p:nvSpPr>
          <p:cNvPr id="4" name="Text Placeholder 3">
            <a:extLst>
              <a:ext uri="{FF2B5EF4-FFF2-40B4-BE49-F238E27FC236}">
                <a16:creationId xmlns:a16="http://schemas.microsoft.com/office/drawing/2014/main" id="{93F2E5A5-43FD-3A1F-BA51-738BF64E5CF7}"/>
              </a:ext>
            </a:extLst>
          </p:cNvPr>
          <p:cNvSpPr>
            <a:spLocks noGrp="1"/>
          </p:cNvSpPr>
          <p:nvPr>
            <p:ph type="body" sz="quarter" idx="11"/>
          </p:nvPr>
        </p:nvSpPr>
        <p:spPr/>
        <p:txBody>
          <a:bodyPr/>
          <a:lstStyle/>
          <a:p>
            <a:endParaRPr lang="en-US"/>
          </a:p>
        </p:txBody>
      </p:sp>
      <p:pic>
        <p:nvPicPr>
          <p:cNvPr id="5" name="x_Picture 1">
            <a:extLst>
              <a:ext uri="{FF2B5EF4-FFF2-40B4-BE49-F238E27FC236}">
                <a16:creationId xmlns:a16="http://schemas.microsoft.com/office/drawing/2014/main" id="{2AC74968-4F4D-E556-66B0-8EBAF4BBE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70" y="1172693"/>
            <a:ext cx="7591956" cy="301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06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C90F-137F-8032-EC11-1F96E99BCAEF}"/>
              </a:ext>
            </a:extLst>
          </p:cNvPr>
          <p:cNvSpPr>
            <a:spLocks noGrp="1"/>
          </p:cNvSpPr>
          <p:nvPr>
            <p:ph type="title"/>
          </p:nvPr>
        </p:nvSpPr>
        <p:spPr/>
        <p:txBody>
          <a:bodyPr/>
          <a:lstStyle/>
          <a:p>
            <a:r>
              <a:rPr lang="en-US" sz="2800" dirty="0"/>
              <a:t>Example #2 is about as complex as it gets</a:t>
            </a:r>
          </a:p>
        </p:txBody>
      </p:sp>
      <p:sp>
        <p:nvSpPr>
          <p:cNvPr id="3" name="Text Placeholder 2">
            <a:extLst>
              <a:ext uri="{FF2B5EF4-FFF2-40B4-BE49-F238E27FC236}">
                <a16:creationId xmlns:a16="http://schemas.microsoft.com/office/drawing/2014/main" id="{83C9F34A-C7E6-027E-0718-738DBA2705A2}"/>
              </a:ext>
            </a:extLst>
          </p:cNvPr>
          <p:cNvSpPr>
            <a:spLocks noGrp="1"/>
          </p:cNvSpPr>
          <p:nvPr>
            <p:ph type="body" sz="quarter" idx="10"/>
          </p:nvPr>
        </p:nvSpPr>
        <p:spPr/>
        <p:txBody>
          <a:bodyPr/>
          <a:lstStyle/>
          <a:p>
            <a:r>
              <a:rPr lang="en-US" sz="1800" dirty="0"/>
              <a:t>First: </a:t>
            </a:r>
            <a:r>
              <a:rPr lang="en-US" sz="1800" b="0" dirty="0"/>
              <a:t>know this is a discrepant lab scenario and refer it to the PHB State Coordinator</a:t>
            </a:r>
          </a:p>
          <a:p>
            <a:endParaRPr lang="en-US" sz="1800" b="0" dirty="0"/>
          </a:p>
          <a:p>
            <a:r>
              <a:rPr lang="en-US" sz="1800" dirty="0"/>
              <a:t>After consultation with Dr. Moore:</a:t>
            </a:r>
          </a:p>
          <a:p>
            <a:pPr lvl="1"/>
            <a:r>
              <a:rPr lang="en-US" sz="1600" b="0" dirty="0"/>
              <a:t>This patient is likely in the inactive phase of HBV infection but is still infected</a:t>
            </a:r>
          </a:p>
          <a:p>
            <a:pPr lvl="1"/>
            <a:r>
              <a:rPr lang="en-US" sz="1600" b="0" dirty="0"/>
              <a:t>People can have low or undetectable HBV DNA levels during this period</a:t>
            </a:r>
          </a:p>
          <a:p>
            <a:pPr lvl="1"/>
            <a:r>
              <a:rPr lang="en-US" sz="1600" b="0" dirty="0"/>
              <a:t>RECOMMENDATION:  follow the baby through PCM and baby should get HBIG and Hep B vaccine within 12 hours of birth.  And mom needs repeat DNA testing between 26 and 28 weeks to ensure DNA levels stay below 200,000</a:t>
            </a:r>
          </a:p>
          <a:p>
            <a:pPr lvl="1"/>
            <a:endParaRPr lang="en-US" sz="1600" b="0" dirty="0"/>
          </a:p>
          <a:p>
            <a:pPr marL="342900" lvl="1" indent="0">
              <a:buNone/>
            </a:pPr>
            <a:r>
              <a:rPr lang="en-US" sz="1600" dirty="0"/>
              <a:t>Why we want to follow the mom and baby?</a:t>
            </a:r>
          </a:p>
          <a:p>
            <a:pPr lvl="1"/>
            <a:r>
              <a:rPr lang="en-US" sz="1600" b="0" dirty="0"/>
              <a:t>It is possible to have a relapse and have high DNA levels even after DNA levels have been low or undetectable.</a:t>
            </a:r>
          </a:p>
        </p:txBody>
      </p:sp>
      <p:sp>
        <p:nvSpPr>
          <p:cNvPr id="4" name="Text Placeholder 3">
            <a:extLst>
              <a:ext uri="{FF2B5EF4-FFF2-40B4-BE49-F238E27FC236}">
                <a16:creationId xmlns:a16="http://schemas.microsoft.com/office/drawing/2014/main" id="{CE2FEB07-AB7F-38DC-D14F-7041D7CD1E5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4730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E020-B964-4034-BFDB-70EC1CE068A0}"/>
              </a:ext>
            </a:extLst>
          </p:cNvPr>
          <p:cNvSpPr>
            <a:spLocks noGrp="1"/>
          </p:cNvSpPr>
          <p:nvPr>
            <p:ph type="title"/>
          </p:nvPr>
        </p:nvSpPr>
        <p:spPr/>
        <p:txBody>
          <a:bodyPr/>
          <a:lstStyle/>
          <a:p>
            <a:r>
              <a:rPr lang="en-US" dirty="0"/>
              <a:t>Maternal lab example #3</a:t>
            </a:r>
          </a:p>
        </p:txBody>
      </p:sp>
      <p:sp>
        <p:nvSpPr>
          <p:cNvPr id="3" name="Text Placeholder 2">
            <a:extLst>
              <a:ext uri="{FF2B5EF4-FFF2-40B4-BE49-F238E27FC236}">
                <a16:creationId xmlns:a16="http://schemas.microsoft.com/office/drawing/2014/main" id="{9F74393A-D80B-365C-CE41-13F09C340C8A}"/>
              </a:ext>
            </a:extLst>
          </p:cNvPr>
          <p:cNvSpPr>
            <a:spLocks noGrp="1"/>
          </p:cNvSpPr>
          <p:nvPr>
            <p:ph type="body" sz="quarter" idx="10"/>
          </p:nvPr>
        </p:nvSpPr>
        <p:spPr/>
        <p:txBody>
          <a:bodyPr/>
          <a:lstStyle/>
          <a:p>
            <a:r>
              <a:rPr lang="en-US" sz="1400" b="0" dirty="0"/>
              <a:t>There was no confirmatory done on the HBsAg screen which was positive</a:t>
            </a:r>
          </a:p>
          <a:p>
            <a:r>
              <a:rPr lang="en-US" sz="1400" b="0" dirty="0"/>
              <a:t>DNA was negative</a:t>
            </a:r>
          </a:p>
          <a:p>
            <a:r>
              <a:rPr lang="en-US" sz="1400" b="0" dirty="0"/>
              <a:t>This is a discrepant lab</a:t>
            </a:r>
          </a:p>
          <a:p>
            <a:endParaRPr lang="en-US" sz="1400" dirty="0"/>
          </a:p>
          <a:p>
            <a:endParaRPr lang="en-US" sz="1400" dirty="0"/>
          </a:p>
          <a:p>
            <a:endParaRPr lang="en-US" sz="1400" dirty="0"/>
          </a:p>
          <a:p>
            <a:endParaRPr lang="en-US" sz="1400" dirty="0"/>
          </a:p>
          <a:p>
            <a:endParaRPr lang="en-US" sz="1400" dirty="0"/>
          </a:p>
          <a:p>
            <a:r>
              <a:rPr lang="en-US" sz="1400" b="0" dirty="0">
                <a:latin typeface="+mn-lt"/>
              </a:rPr>
              <a:t>This had to be referred to Dr. Moore recommended r</a:t>
            </a:r>
            <a:r>
              <a:rPr lang="en-US" sz="1400" b="0" dirty="0">
                <a:effectLst/>
                <a:latin typeface="+mn-lt"/>
                <a:ea typeface="Times New Roman" panose="02020603050405020304" pitchFamily="18" charset="0"/>
                <a:cs typeface="Aptos" panose="020B0004020202020204" pitchFamily="34" charset="0"/>
              </a:rPr>
              <a:t>epeating surface antigen and doing core antibody, and surface antibody to determine true status</a:t>
            </a:r>
            <a:endParaRPr lang="en-US" sz="1400" b="0" dirty="0">
              <a:latin typeface="+mn-lt"/>
            </a:endParaRPr>
          </a:p>
          <a:p>
            <a:r>
              <a:rPr lang="en-US" sz="1400" dirty="0"/>
              <a:t>No follow up labs back yet.  If not received, must follow mom and baby in PCM</a:t>
            </a:r>
          </a:p>
          <a:p>
            <a:endParaRPr lang="en-US" sz="1400" dirty="0"/>
          </a:p>
          <a:p>
            <a:endParaRPr lang="en-US" sz="1400" dirty="0"/>
          </a:p>
        </p:txBody>
      </p:sp>
      <p:sp>
        <p:nvSpPr>
          <p:cNvPr id="4" name="Text Placeholder 3">
            <a:extLst>
              <a:ext uri="{FF2B5EF4-FFF2-40B4-BE49-F238E27FC236}">
                <a16:creationId xmlns:a16="http://schemas.microsoft.com/office/drawing/2014/main" id="{C9BB67E6-7283-A3A3-4ADF-3E6C6D3D668A}"/>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78E087CD-05C2-3FA2-8A63-98325C58A6DA}"/>
              </a:ext>
            </a:extLst>
          </p:cNvPr>
          <p:cNvPicPr>
            <a:picLocks noChangeAspect="1"/>
          </p:cNvPicPr>
          <p:nvPr/>
        </p:nvPicPr>
        <p:blipFill>
          <a:blip r:embed="rId3"/>
          <a:stretch>
            <a:fillRect/>
          </a:stretch>
        </p:blipFill>
        <p:spPr>
          <a:xfrm>
            <a:off x="674369" y="2738625"/>
            <a:ext cx="7631431" cy="1380750"/>
          </a:xfrm>
          <a:prstGeom prst="rect">
            <a:avLst/>
          </a:prstGeom>
        </p:spPr>
      </p:pic>
    </p:spTree>
    <p:extLst>
      <p:ext uri="{BB962C8B-B14F-4D97-AF65-F5344CB8AC3E}">
        <p14:creationId xmlns:p14="http://schemas.microsoft.com/office/powerpoint/2010/main" val="2590074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FF14-36EF-F38C-90ED-B04F557FEA78}"/>
              </a:ext>
            </a:extLst>
          </p:cNvPr>
          <p:cNvSpPr>
            <a:spLocks noGrp="1"/>
          </p:cNvSpPr>
          <p:nvPr>
            <p:ph type="title"/>
          </p:nvPr>
        </p:nvSpPr>
        <p:spPr/>
        <p:txBody>
          <a:bodyPr/>
          <a:lstStyle/>
          <a:p>
            <a:r>
              <a:rPr lang="en-US" dirty="0"/>
              <a:t>Example #4</a:t>
            </a:r>
          </a:p>
        </p:txBody>
      </p:sp>
      <p:sp>
        <p:nvSpPr>
          <p:cNvPr id="3" name="Text Placeholder 2">
            <a:extLst>
              <a:ext uri="{FF2B5EF4-FFF2-40B4-BE49-F238E27FC236}">
                <a16:creationId xmlns:a16="http://schemas.microsoft.com/office/drawing/2014/main" id="{878863BD-C4CA-DC6F-2D54-180E919038BA}"/>
              </a:ext>
            </a:extLst>
          </p:cNvPr>
          <p:cNvSpPr>
            <a:spLocks noGrp="1"/>
          </p:cNvSpPr>
          <p:nvPr>
            <p:ph type="body" sz="quarter" idx="10"/>
          </p:nvPr>
        </p:nvSpPr>
        <p:spPr/>
        <p:txBody>
          <a:bodyPr/>
          <a:lstStyle/>
          <a:p>
            <a:r>
              <a:rPr lang="en-US" sz="1200" b="0" dirty="0"/>
              <a:t>According to notes, LHD originally interpreted lab as positive and requested additional testing</a:t>
            </a:r>
          </a:p>
          <a:p>
            <a:r>
              <a:rPr lang="en-US" sz="1200" b="0" dirty="0"/>
              <a:t>Note also said no confirmatory test done</a:t>
            </a:r>
          </a:p>
          <a:p>
            <a:r>
              <a:rPr lang="en-US" sz="1200" b="0" dirty="0"/>
              <a:t>Consulted with Dr. Moore who requested LHD call and confirm with lab that the result was negative and to scan in actual lab result to event</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400" b="0" dirty="0">
                <a:latin typeface="+mn-lt"/>
              </a:rPr>
              <a:t>Once Dr. Moore reviewed actual lab  he could determine </a:t>
            </a:r>
            <a:r>
              <a:rPr lang="en-US" sz="1400" b="0" dirty="0">
                <a:effectLst/>
                <a:latin typeface="+mn-lt"/>
                <a:ea typeface="Times New Roman" panose="02020603050405020304" pitchFamily="18" charset="0"/>
                <a:cs typeface="Aptos" panose="020B0004020202020204" pitchFamily="34" charset="0"/>
              </a:rPr>
              <a:t>this was a negative they just reported it as a quantitative instead of qualitative result</a:t>
            </a:r>
            <a:endParaRPr lang="en-US" sz="1400" b="0" dirty="0">
              <a:latin typeface="+mn-lt"/>
            </a:endParaRPr>
          </a:p>
          <a:p>
            <a:endParaRPr lang="en-US" sz="1200" dirty="0"/>
          </a:p>
        </p:txBody>
      </p:sp>
      <p:sp>
        <p:nvSpPr>
          <p:cNvPr id="4" name="Text Placeholder 3">
            <a:extLst>
              <a:ext uri="{FF2B5EF4-FFF2-40B4-BE49-F238E27FC236}">
                <a16:creationId xmlns:a16="http://schemas.microsoft.com/office/drawing/2014/main" id="{8736271A-75E0-0403-82AE-32994BE97E27}"/>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3332BB1E-F7BE-A7B7-8786-D66CCD669961}"/>
              </a:ext>
            </a:extLst>
          </p:cNvPr>
          <p:cNvPicPr>
            <a:picLocks noChangeAspect="1"/>
          </p:cNvPicPr>
          <p:nvPr/>
        </p:nvPicPr>
        <p:blipFill>
          <a:blip r:embed="rId3"/>
          <a:stretch>
            <a:fillRect/>
          </a:stretch>
        </p:blipFill>
        <p:spPr>
          <a:xfrm>
            <a:off x="752475" y="2908453"/>
            <a:ext cx="7572375" cy="1530198"/>
          </a:xfrm>
          <a:prstGeom prst="rect">
            <a:avLst/>
          </a:prstGeom>
        </p:spPr>
      </p:pic>
    </p:spTree>
    <p:extLst>
      <p:ext uri="{BB962C8B-B14F-4D97-AF65-F5344CB8AC3E}">
        <p14:creationId xmlns:p14="http://schemas.microsoft.com/office/powerpoint/2010/main" val="207593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DF99-F052-5F93-5CD6-C9CFA7E05E55}"/>
              </a:ext>
            </a:extLst>
          </p:cNvPr>
          <p:cNvSpPr>
            <a:spLocks noGrp="1"/>
          </p:cNvSpPr>
          <p:nvPr>
            <p:ph type="title"/>
          </p:nvPr>
        </p:nvSpPr>
        <p:spPr/>
        <p:txBody>
          <a:bodyPr/>
          <a:lstStyle/>
          <a:p>
            <a:r>
              <a:rPr lang="en-US" dirty="0"/>
              <a:t> Example #5</a:t>
            </a:r>
          </a:p>
        </p:txBody>
      </p:sp>
      <p:sp>
        <p:nvSpPr>
          <p:cNvPr id="3" name="Text Placeholder 2">
            <a:extLst>
              <a:ext uri="{FF2B5EF4-FFF2-40B4-BE49-F238E27FC236}">
                <a16:creationId xmlns:a16="http://schemas.microsoft.com/office/drawing/2014/main" id="{B7780B8B-4A53-AAC5-D587-CD652F266505}"/>
              </a:ext>
            </a:extLst>
          </p:cNvPr>
          <p:cNvSpPr>
            <a:spLocks noGrp="1"/>
          </p:cNvSpPr>
          <p:nvPr>
            <p:ph type="body" sz="quarter" idx="10"/>
          </p:nvPr>
        </p:nvSpPr>
        <p:spPr/>
        <p:txBody>
          <a:bodyPr/>
          <a:lstStyle/>
          <a:p>
            <a:r>
              <a:rPr lang="en-US" sz="1400" b="0" dirty="0"/>
              <a:t>According to notes on the dashboard “per provider she does not have HBV infection…fully immunized”</a:t>
            </a:r>
          </a:p>
          <a:p>
            <a:r>
              <a:rPr lang="en-US" sz="1400" b="0" dirty="0"/>
              <a:t>Notice there is no repeat HBsAg</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b="0" dirty="0"/>
              <a:t>Dr. Moore recommended to obtain core antibody total/IgG and repeat HBsAg and </a:t>
            </a:r>
            <a:r>
              <a:rPr lang="en-US" sz="1400" b="0" dirty="0" err="1"/>
              <a:t>HBsAb</a:t>
            </a:r>
            <a:r>
              <a:rPr lang="en-US" sz="1400" b="0" dirty="0"/>
              <a:t> to evaluate further and make sure she is not in an inactive carrier state with a negative HBV DNA. </a:t>
            </a:r>
            <a:endParaRPr lang="en-US" sz="1400" dirty="0"/>
          </a:p>
          <a:p>
            <a:r>
              <a:rPr lang="en-US" sz="1400" dirty="0"/>
              <a:t>No follow up labs back yet.  If not received, must follow mom and baby in PCM</a:t>
            </a:r>
          </a:p>
          <a:p>
            <a:endParaRPr lang="en-US" sz="1400" dirty="0"/>
          </a:p>
        </p:txBody>
      </p:sp>
      <p:sp>
        <p:nvSpPr>
          <p:cNvPr id="4" name="Text Placeholder 3">
            <a:extLst>
              <a:ext uri="{FF2B5EF4-FFF2-40B4-BE49-F238E27FC236}">
                <a16:creationId xmlns:a16="http://schemas.microsoft.com/office/drawing/2014/main" id="{A24E73F6-3F01-25D2-7F25-3281C13D7164}"/>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9695FA5E-4822-DF94-85DD-07F410FDED54}"/>
              </a:ext>
            </a:extLst>
          </p:cNvPr>
          <p:cNvPicPr>
            <a:picLocks noChangeAspect="1"/>
          </p:cNvPicPr>
          <p:nvPr/>
        </p:nvPicPr>
        <p:blipFill>
          <a:blip r:embed="rId3"/>
          <a:stretch>
            <a:fillRect/>
          </a:stretch>
        </p:blipFill>
        <p:spPr>
          <a:xfrm>
            <a:off x="674369" y="2370718"/>
            <a:ext cx="7839924" cy="2116564"/>
          </a:xfrm>
          <a:prstGeom prst="rect">
            <a:avLst/>
          </a:prstGeom>
        </p:spPr>
      </p:pic>
    </p:spTree>
    <p:extLst>
      <p:ext uri="{BB962C8B-B14F-4D97-AF65-F5344CB8AC3E}">
        <p14:creationId xmlns:p14="http://schemas.microsoft.com/office/powerpoint/2010/main" val="241282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80E2-9656-EC73-8F5A-D46924BD54EB}"/>
              </a:ext>
            </a:extLst>
          </p:cNvPr>
          <p:cNvSpPr>
            <a:spLocks noGrp="1"/>
          </p:cNvSpPr>
          <p:nvPr>
            <p:ph type="title"/>
          </p:nvPr>
        </p:nvSpPr>
        <p:spPr/>
        <p:txBody>
          <a:bodyPr/>
          <a:lstStyle/>
          <a:p>
            <a:r>
              <a:rPr lang="en-US"/>
              <a:t>Learning Objectives</a:t>
            </a:r>
            <a:endParaRPr lang="en-US" dirty="0"/>
          </a:p>
        </p:txBody>
      </p:sp>
      <p:sp>
        <p:nvSpPr>
          <p:cNvPr id="3" name="Text Placeholder 2">
            <a:extLst>
              <a:ext uri="{FF2B5EF4-FFF2-40B4-BE49-F238E27FC236}">
                <a16:creationId xmlns:a16="http://schemas.microsoft.com/office/drawing/2014/main" id="{DE091DDB-7FAA-6E98-0705-B46178E52BC0}"/>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D9C72CC4-F6E3-6334-5AB8-BB7270DFC32C}"/>
              </a:ext>
            </a:extLst>
          </p:cNvPr>
          <p:cNvSpPr>
            <a:spLocks noGrp="1"/>
          </p:cNvSpPr>
          <p:nvPr>
            <p:ph sz="quarter" idx="14"/>
          </p:nvPr>
        </p:nvSpPr>
        <p:spPr/>
        <p:txBody>
          <a:bodyPr/>
          <a:lstStyle/>
          <a:p>
            <a:pPr marL="342900" marR="94615" lvl="0" indent="-342900" algn="l">
              <a:lnSpc>
                <a:spcPct val="90000"/>
              </a:lnSpc>
              <a:buFont typeface="+mj-lt"/>
              <a:buAutoNum type="arabicPeriod"/>
            </a:pPr>
            <a:r>
              <a:rPr lang="en-US" b="0" kern="100" dirty="0">
                <a:effectLst/>
                <a:ea typeface="Times New Roman" panose="02020603050405020304" pitchFamily="18" charset="0"/>
                <a:cs typeface="Times New Roman" panose="02020603050405020304" pitchFamily="18" charset="0"/>
              </a:rPr>
              <a:t>Participants will be able to know where to find the ACIP guidance and how to case manage infants born to HBsAg positive or unknown status mothers.</a:t>
            </a:r>
            <a:endParaRPr lang="en-US" b="0" kern="100" dirty="0">
              <a:effectLst/>
              <a:ea typeface="Aptos" panose="020B0004020202020204" pitchFamily="34" charset="0"/>
              <a:cs typeface="Times New Roman" panose="02020603050405020304" pitchFamily="18" charset="0"/>
            </a:endParaRPr>
          </a:p>
          <a:p>
            <a:pPr marL="342900" marR="94615" lvl="0" indent="-342900" algn="l">
              <a:lnSpc>
                <a:spcPct val="90000"/>
              </a:lnSpc>
              <a:buFont typeface="+mj-lt"/>
              <a:buAutoNum type="arabicPeriod"/>
            </a:pPr>
            <a:r>
              <a:rPr lang="en-US" b="0" kern="100" dirty="0">
                <a:effectLst/>
                <a:ea typeface="Times New Roman" panose="02020603050405020304" pitchFamily="18" charset="0"/>
                <a:cs typeface="Times New Roman" panose="02020603050405020304" pitchFamily="18" charset="0"/>
              </a:rPr>
              <a:t>Participants will be able to identify a discrepant lab situation during pregnancy and understand to call the State Perinatal Hepatitis B Coordinator for guidance.</a:t>
            </a:r>
            <a:endParaRPr lang="en-US" b="0" kern="100" dirty="0">
              <a:effectLst/>
              <a:ea typeface="Aptos" panose="020B0004020202020204" pitchFamily="34" charset="0"/>
              <a:cs typeface="Times New Roman" panose="02020603050405020304" pitchFamily="18" charset="0"/>
            </a:endParaRPr>
          </a:p>
          <a:p>
            <a:pPr marL="342900" marR="94615" lvl="0" indent="-342900" algn="l">
              <a:lnSpc>
                <a:spcPct val="90000"/>
              </a:lnSpc>
              <a:spcAft>
                <a:spcPts val="800"/>
              </a:spcAft>
              <a:buFont typeface="+mj-lt"/>
              <a:buAutoNum type="arabicPeriod"/>
            </a:pPr>
            <a:r>
              <a:rPr lang="en-US" b="0" kern="100" dirty="0">
                <a:ea typeface="Aptos" panose="020B0004020202020204" pitchFamily="34" charset="0"/>
                <a:cs typeface="Times New Roman" panose="02020603050405020304" pitchFamily="18" charset="0"/>
              </a:rPr>
              <a:t>Participants will be advised of the newly added Perinatal Hepatitis B Chapter to the </a:t>
            </a:r>
            <a:r>
              <a:rPr lang="en-US" b="0" dirty="0"/>
              <a:t>North Carolina Hepatitis B Public Health Program Manual and how to access it.</a:t>
            </a:r>
            <a:endParaRPr lang="en-US" b="0" kern="100" dirty="0">
              <a:effectLst/>
              <a:ea typeface="Aptos" panose="020B000402020202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2807774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7DFF-EAB4-D7DF-E2EB-BFB019B39EBE}"/>
              </a:ext>
            </a:extLst>
          </p:cNvPr>
          <p:cNvSpPr>
            <a:spLocks noGrp="1"/>
          </p:cNvSpPr>
          <p:nvPr>
            <p:ph type="title"/>
          </p:nvPr>
        </p:nvSpPr>
        <p:spPr/>
        <p:txBody>
          <a:bodyPr/>
          <a:lstStyle/>
          <a:p>
            <a:r>
              <a:rPr lang="en-US" dirty="0"/>
              <a:t>Example # 6</a:t>
            </a:r>
          </a:p>
        </p:txBody>
      </p:sp>
      <p:sp>
        <p:nvSpPr>
          <p:cNvPr id="3" name="Text Placeholder 2">
            <a:extLst>
              <a:ext uri="{FF2B5EF4-FFF2-40B4-BE49-F238E27FC236}">
                <a16:creationId xmlns:a16="http://schemas.microsoft.com/office/drawing/2014/main" id="{FB47C1DA-3C18-4519-1FA0-5081B46D9D63}"/>
              </a:ext>
            </a:extLst>
          </p:cNvPr>
          <p:cNvSpPr>
            <a:spLocks noGrp="1"/>
          </p:cNvSpPr>
          <p:nvPr>
            <p:ph type="body" sz="quarter" idx="10"/>
          </p:nvPr>
        </p:nvSpPr>
        <p:spPr/>
        <p:txBody>
          <a:bodyPr/>
          <a:lstStyle/>
          <a:p>
            <a:r>
              <a:rPr lang="en-US" sz="1600" b="0" dirty="0"/>
              <a:t>Notice there is no core total</a:t>
            </a:r>
          </a:p>
          <a:p>
            <a:r>
              <a:rPr lang="en-US" sz="1600" b="0" dirty="0"/>
              <a:t>Notice amount of time between positive HBsAg and negative HBsAg</a:t>
            </a:r>
          </a:p>
          <a:p>
            <a:endParaRPr lang="en-US" dirty="0"/>
          </a:p>
          <a:p>
            <a:endParaRPr lang="en-US" dirty="0"/>
          </a:p>
          <a:p>
            <a:endParaRPr lang="en-US" dirty="0"/>
          </a:p>
          <a:p>
            <a:endParaRPr lang="en-US" dirty="0"/>
          </a:p>
          <a:p>
            <a:pPr defTabSz="914400">
              <a:spcBef>
                <a:spcPts val="0"/>
              </a:spcBef>
              <a:defRPr/>
            </a:pPr>
            <a:r>
              <a:rPr lang="en-US" sz="1400" b="0" dirty="0"/>
              <a:t>Dr. Moore recommended to obtain a core IgG or a total antibody to confirm that she is not in an inactive carrier state.</a:t>
            </a:r>
          </a:p>
          <a:p>
            <a:r>
              <a:rPr lang="en-US" sz="1600" dirty="0"/>
              <a:t>No follow up labs back yet.  If not received, must follow mom and baby in PCM</a:t>
            </a:r>
          </a:p>
        </p:txBody>
      </p:sp>
      <p:sp>
        <p:nvSpPr>
          <p:cNvPr id="4" name="Text Placeholder 3">
            <a:extLst>
              <a:ext uri="{FF2B5EF4-FFF2-40B4-BE49-F238E27FC236}">
                <a16:creationId xmlns:a16="http://schemas.microsoft.com/office/drawing/2014/main" id="{CEE23781-DCC4-AA0D-51BF-6FDE44FA3D88}"/>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03B9C904-8D85-1FBB-8F2E-C2CFEA9C4E1D}"/>
              </a:ext>
            </a:extLst>
          </p:cNvPr>
          <p:cNvPicPr>
            <a:picLocks noChangeAspect="1"/>
          </p:cNvPicPr>
          <p:nvPr/>
        </p:nvPicPr>
        <p:blipFill>
          <a:blip r:embed="rId3"/>
          <a:stretch>
            <a:fillRect/>
          </a:stretch>
        </p:blipFill>
        <p:spPr>
          <a:xfrm>
            <a:off x="674368" y="2764787"/>
            <a:ext cx="7755257" cy="1328426"/>
          </a:xfrm>
          <a:prstGeom prst="rect">
            <a:avLst/>
          </a:prstGeom>
        </p:spPr>
      </p:pic>
    </p:spTree>
    <p:extLst>
      <p:ext uri="{BB962C8B-B14F-4D97-AF65-F5344CB8AC3E}">
        <p14:creationId xmlns:p14="http://schemas.microsoft.com/office/powerpoint/2010/main" val="330026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B06C-05CA-C7D3-9CA7-ECCE6D7AE239}"/>
              </a:ext>
            </a:extLst>
          </p:cNvPr>
          <p:cNvSpPr>
            <a:spLocks noGrp="1"/>
          </p:cNvSpPr>
          <p:nvPr>
            <p:ph type="title"/>
          </p:nvPr>
        </p:nvSpPr>
        <p:spPr/>
        <p:txBody>
          <a:bodyPr/>
          <a:lstStyle/>
          <a:p>
            <a:r>
              <a:rPr lang="en-US" dirty="0"/>
              <a:t>Example # 7</a:t>
            </a:r>
          </a:p>
        </p:txBody>
      </p:sp>
      <p:sp>
        <p:nvSpPr>
          <p:cNvPr id="3" name="Text Placeholder 2">
            <a:extLst>
              <a:ext uri="{FF2B5EF4-FFF2-40B4-BE49-F238E27FC236}">
                <a16:creationId xmlns:a16="http://schemas.microsoft.com/office/drawing/2014/main" id="{766F4DB8-0245-0488-5B1C-84C99FED207C}"/>
              </a:ext>
            </a:extLst>
          </p:cNvPr>
          <p:cNvSpPr>
            <a:spLocks noGrp="1"/>
          </p:cNvSpPr>
          <p:nvPr>
            <p:ph type="body" sz="quarter" idx="10"/>
          </p:nvPr>
        </p:nvSpPr>
        <p:spPr/>
        <p:txBody>
          <a:bodyPr/>
          <a:lstStyle/>
          <a:p>
            <a:r>
              <a:rPr lang="en-US" sz="1600" b="0" dirty="0"/>
              <a:t>Pt was referred to GI specialist. LHD was able to obtain follow up testing</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0" dirty="0"/>
              <a:t>Consulted with Dr. Moore – labs do indicate a false positive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4" name="Text Placeholder 3">
            <a:extLst>
              <a:ext uri="{FF2B5EF4-FFF2-40B4-BE49-F238E27FC236}">
                <a16:creationId xmlns:a16="http://schemas.microsoft.com/office/drawing/2014/main" id="{97645CA7-176B-7B3A-AF9B-975135513FD5}"/>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FD8B2F8A-CBC5-3884-CBAE-3E29554A7FB3}"/>
              </a:ext>
            </a:extLst>
          </p:cNvPr>
          <p:cNvPicPr>
            <a:picLocks noChangeAspect="1"/>
          </p:cNvPicPr>
          <p:nvPr/>
        </p:nvPicPr>
        <p:blipFill>
          <a:blip r:embed="rId3"/>
          <a:stretch>
            <a:fillRect/>
          </a:stretch>
        </p:blipFill>
        <p:spPr>
          <a:xfrm>
            <a:off x="674369" y="2116357"/>
            <a:ext cx="7839924" cy="2625285"/>
          </a:xfrm>
          <a:prstGeom prst="rect">
            <a:avLst/>
          </a:prstGeom>
        </p:spPr>
      </p:pic>
    </p:spTree>
    <p:extLst>
      <p:ext uri="{BB962C8B-B14F-4D97-AF65-F5344CB8AC3E}">
        <p14:creationId xmlns:p14="http://schemas.microsoft.com/office/powerpoint/2010/main" val="186724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C8E2-2317-0B3B-3192-2BD2FB9E02CE}"/>
              </a:ext>
            </a:extLst>
          </p:cNvPr>
          <p:cNvSpPr>
            <a:spLocks noGrp="1"/>
          </p:cNvSpPr>
          <p:nvPr>
            <p:ph type="title"/>
          </p:nvPr>
        </p:nvSpPr>
        <p:spPr/>
        <p:txBody>
          <a:bodyPr/>
          <a:lstStyle/>
          <a:p>
            <a:r>
              <a:rPr lang="en-US" dirty="0"/>
              <a:t>Example # 8</a:t>
            </a:r>
          </a:p>
        </p:txBody>
      </p:sp>
      <p:sp>
        <p:nvSpPr>
          <p:cNvPr id="3" name="Text Placeholder 2">
            <a:extLst>
              <a:ext uri="{FF2B5EF4-FFF2-40B4-BE49-F238E27FC236}">
                <a16:creationId xmlns:a16="http://schemas.microsoft.com/office/drawing/2014/main" id="{859C492A-21F8-84C3-773C-1C79E1589315}"/>
              </a:ext>
            </a:extLst>
          </p:cNvPr>
          <p:cNvSpPr>
            <a:spLocks noGrp="1"/>
          </p:cNvSpPr>
          <p:nvPr>
            <p:ph type="body" sz="quarter" idx="10"/>
          </p:nvPr>
        </p:nvSpPr>
        <p:spPr/>
        <p:txBody>
          <a:bodyPr/>
          <a:lstStyle/>
          <a:p>
            <a:r>
              <a:rPr lang="en-US" sz="1600" b="0" dirty="0"/>
              <a:t>These were the labs we originally had which included that the neutralization confirmatory assay was negative</a:t>
            </a:r>
          </a:p>
          <a:p>
            <a:r>
              <a:rPr lang="en-US" sz="1600" b="0" dirty="0"/>
              <a:t>Consulted with Dr. Moore who requested a follow up HBsAg</a:t>
            </a:r>
          </a:p>
        </p:txBody>
      </p:sp>
      <p:sp>
        <p:nvSpPr>
          <p:cNvPr id="4" name="Text Placeholder 3">
            <a:extLst>
              <a:ext uri="{FF2B5EF4-FFF2-40B4-BE49-F238E27FC236}">
                <a16:creationId xmlns:a16="http://schemas.microsoft.com/office/drawing/2014/main" id="{4BA06EF8-70D6-CA5A-A165-CCCA6247CEE3}"/>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9ACB9C18-0E87-A5F0-ADD4-086977BC125B}"/>
              </a:ext>
            </a:extLst>
          </p:cNvPr>
          <p:cNvPicPr>
            <a:picLocks noChangeAspect="1"/>
          </p:cNvPicPr>
          <p:nvPr/>
        </p:nvPicPr>
        <p:blipFill>
          <a:blip r:embed="rId2"/>
          <a:stretch>
            <a:fillRect/>
          </a:stretch>
        </p:blipFill>
        <p:spPr>
          <a:xfrm>
            <a:off x="674369" y="2665617"/>
            <a:ext cx="7839924" cy="1526766"/>
          </a:xfrm>
          <a:prstGeom prst="rect">
            <a:avLst/>
          </a:prstGeom>
        </p:spPr>
      </p:pic>
    </p:spTree>
    <p:extLst>
      <p:ext uri="{BB962C8B-B14F-4D97-AF65-F5344CB8AC3E}">
        <p14:creationId xmlns:p14="http://schemas.microsoft.com/office/powerpoint/2010/main" val="1919749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DD23-DD83-19F0-5599-DB4A59CF4E8E}"/>
              </a:ext>
            </a:extLst>
          </p:cNvPr>
          <p:cNvSpPr>
            <a:spLocks noGrp="1"/>
          </p:cNvSpPr>
          <p:nvPr>
            <p:ph type="title"/>
          </p:nvPr>
        </p:nvSpPr>
        <p:spPr/>
        <p:txBody>
          <a:bodyPr/>
          <a:lstStyle/>
          <a:p>
            <a:r>
              <a:rPr lang="en-US" dirty="0"/>
              <a:t># 8 Continued</a:t>
            </a:r>
          </a:p>
        </p:txBody>
      </p:sp>
      <p:sp>
        <p:nvSpPr>
          <p:cNvPr id="3" name="Text Placeholder 2">
            <a:extLst>
              <a:ext uri="{FF2B5EF4-FFF2-40B4-BE49-F238E27FC236}">
                <a16:creationId xmlns:a16="http://schemas.microsoft.com/office/drawing/2014/main" id="{83E14474-F067-BC3D-1C84-D6C6CF6C8E92}"/>
              </a:ext>
            </a:extLst>
          </p:cNvPr>
          <p:cNvSpPr>
            <a:spLocks noGrp="1"/>
          </p:cNvSpPr>
          <p:nvPr>
            <p:ph type="body" sz="quarter" idx="10"/>
          </p:nvPr>
        </p:nvSpPr>
        <p:spPr/>
        <p:txBody>
          <a:bodyPr/>
          <a:lstStyle/>
          <a:p>
            <a:r>
              <a:rPr lang="en-US" sz="1600" dirty="0"/>
              <a:t>With Follow up labs Dr. Moore was able to confirm the original positive was a false positive.  No need to follow baby</a:t>
            </a:r>
          </a:p>
        </p:txBody>
      </p:sp>
      <p:sp>
        <p:nvSpPr>
          <p:cNvPr id="4" name="Text Placeholder 3">
            <a:extLst>
              <a:ext uri="{FF2B5EF4-FFF2-40B4-BE49-F238E27FC236}">
                <a16:creationId xmlns:a16="http://schemas.microsoft.com/office/drawing/2014/main" id="{E3A5DBBA-D68D-C05B-D9F1-C8E36A9313D7}"/>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B24E0390-BD7A-B13D-A4DE-5E85CB2B69F4}"/>
              </a:ext>
            </a:extLst>
          </p:cNvPr>
          <p:cNvPicPr>
            <a:picLocks noChangeAspect="1"/>
          </p:cNvPicPr>
          <p:nvPr/>
        </p:nvPicPr>
        <p:blipFill>
          <a:blip r:embed="rId2"/>
          <a:stretch>
            <a:fillRect/>
          </a:stretch>
        </p:blipFill>
        <p:spPr>
          <a:xfrm>
            <a:off x="674369" y="2127866"/>
            <a:ext cx="7839924" cy="2602267"/>
          </a:xfrm>
          <a:prstGeom prst="rect">
            <a:avLst/>
          </a:prstGeom>
        </p:spPr>
      </p:pic>
    </p:spTree>
    <p:extLst>
      <p:ext uri="{BB962C8B-B14F-4D97-AF65-F5344CB8AC3E}">
        <p14:creationId xmlns:p14="http://schemas.microsoft.com/office/powerpoint/2010/main" val="1767435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7721-548A-C1E4-7EBF-F3FE5A88EF70}"/>
              </a:ext>
            </a:extLst>
          </p:cNvPr>
          <p:cNvSpPr>
            <a:spLocks noGrp="1"/>
          </p:cNvSpPr>
          <p:nvPr>
            <p:ph type="title"/>
          </p:nvPr>
        </p:nvSpPr>
        <p:spPr/>
        <p:txBody>
          <a:bodyPr/>
          <a:lstStyle/>
          <a:p>
            <a:r>
              <a:rPr lang="en-US" dirty="0"/>
              <a:t>Discrepant Lab Take-Aways</a:t>
            </a:r>
          </a:p>
        </p:txBody>
      </p:sp>
      <p:sp>
        <p:nvSpPr>
          <p:cNvPr id="3" name="Text Placeholder 2">
            <a:extLst>
              <a:ext uri="{FF2B5EF4-FFF2-40B4-BE49-F238E27FC236}">
                <a16:creationId xmlns:a16="http://schemas.microsoft.com/office/drawing/2014/main" id="{EA4F8477-0C30-B93B-8EA6-97853FC9F7E0}"/>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55A90535-2DAB-12F1-DD8F-F49B83BAB029}"/>
              </a:ext>
            </a:extLst>
          </p:cNvPr>
          <p:cNvSpPr>
            <a:spLocks noGrp="1"/>
          </p:cNvSpPr>
          <p:nvPr>
            <p:ph sz="quarter" idx="14"/>
          </p:nvPr>
        </p:nvSpPr>
        <p:spPr/>
        <p:txBody>
          <a:bodyPr/>
          <a:lstStyle/>
          <a:p>
            <a:pPr marL="457200" indent="-457200" algn="l">
              <a:buFont typeface="+mj-lt"/>
              <a:buAutoNum type="arabicPeriod"/>
            </a:pPr>
            <a:r>
              <a:rPr lang="en-US" sz="1600" b="0" dirty="0"/>
              <a:t>You need to be able to identify discrepant labs</a:t>
            </a:r>
          </a:p>
          <a:p>
            <a:pPr marL="971550" lvl="1" indent="-457200">
              <a:buFont typeface="+mj-lt"/>
              <a:buAutoNum type="alphaLcPeriod"/>
            </a:pPr>
            <a:r>
              <a:rPr lang="en-US" sz="1600" b="0" dirty="0"/>
              <a:t>An initial confirmed HBsAg positive result followed by a negative result during the same pregnancy or a mix of positive and negative lab results</a:t>
            </a:r>
          </a:p>
          <a:p>
            <a:pPr marL="457200" indent="-457200" algn="l">
              <a:buFont typeface="+mj-lt"/>
              <a:buAutoNum type="arabicPeriod"/>
            </a:pPr>
            <a:r>
              <a:rPr lang="en-US" sz="1600" b="0" dirty="0"/>
              <a:t>Just because a provider says the patient is a false positive or doesn’t have hepatitis B, does not mean that the LHD does not have to follow the mother and baby in Perinatal Case Management.  ****</a:t>
            </a:r>
            <a:r>
              <a:rPr lang="en-US" sz="1600" dirty="0"/>
              <a:t>Just because the subsequent testing is negative for ongoing infection does not mean they were not infected at the time of the initial test.</a:t>
            </a:r>
          </a:p>
          <a:p>
            <a:pPr marL="457200" indent="-457200" algn="l">
              <a:buFont typeface="+mj-lt"/>
              <a:buAutoNum type="arabicPeriod"/>
            </a:pPr>
            <a:r>
              <a:rPr lang="en-US" sz="1600" b="0" dirty="0"/>
              <a:t>Know that you need to call/email the State PHB Coordinator for further guidance.</a:t>
            </a:r>
          </a:p>
          <a:p>
            <a:pPr marL="457200" indent="-457200" algn="l">
              <a:buFont typeface="+mj-lt"/>
              <a:buAutoNum type="arabicPeriod"/>
            </a:pPr>
            <a:r>
              <a:rPr lang="en-US" sz="1600" dirty="0"/>
              <a:t>Obtain all the actual Hep B lab results and scan them into the chart for the State to review for every PHB event with discrepant labs</a:t>
            </a:r>
            <a:r>
              <a:rPr lang="en-US" sz="1600" b="0" dirty="0"/>
              <a:t>. ( We will be adding this to the manual.)</a:t>
            </a:r>
          </a:p>
          <a:p>
            <a:pPr marL="457200" indent="-457200" algn="l">
              <a:buFont typeface="+mj-lt"/>
              <a:buAutoNum type="arabicPeriod"/>
            </a:pPr>
            <a:r>
              <a:rPr lang="en-US" sz="1600" b="0" dirty="0"/>
              <a:t>Every scenario can have a different answer  </a:t>
            </a:r>
          </a:p>
          <a:p>
            <a:pPr marL="457200" indent="-457200" algn="l">
              <a:buFont typeface="+mj-lt"/>
              <a:buAutoNum type="arabicPeriod"/>
            </a:pPr>
            <a:r>
              <a:rPr lang="en-US" sz="1600" b="0" dirty="0"/>
              <a:t>If we need more labs to make a determination and the patient does not have those labs drawn for whatever reason, the LHD should follow the mother and the baby in PCM.  Meaning…the infant should receive PEP within 12 hour of birth, the Hep B vaccine series per ACIP recommendations and PVST at 9-12 months of age.</a:t>
            </a:r>
          </a:p>
        </p:txBody>
      </p:sp>
    </p:spTree>
    <p:extLst>
      <p:ext uri="{BB962C8B-B14F-4D97-AF65-F5344CB8AC3E}">
        <p14:creationId xmlns:p14="http://schemas.microsoft.com/office/powerpoint/2010/main" val="129908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720-2A0D-D64F-47A5-EF5A999686C9}"/>
              </a:ext>
            </a:extLst>
          </p:cNvPr>
          <p:cNvSpPr>
            <a:spLocks noGrp="1"/>
          </p:cNvSpPr>
          <p:nvPr>
            <p:ph type="title"/>
          </p:nvPr>
        </p:nvSpPr>
        <p:spPr/>
        <p:txBody>
          <a:bodyPr/>
          <a:lstStyle/>
          <a:p>
            <a:r>
              <a:rPr lang="en-US" dirty="0"/>
              <a:t>Standard Investigation Practices</a:t>
            </a:r>
          </a:p>
        </p:txBody>
      </p:sp>
      <p:sp>
        <p:nvSpPr>
          <p:cNvPr id="3" name="Text Placeholder 2">
            <a:extLst>
              <a:ext uri="{FF2B5EF4-FFF2-40B4-BE49-F238E27FC236}">
                <a16:creationId xmlns:a16="http://schemas.microsoft.com/office/drawing/2014/main" id="{7474D705-0351-F501-198D-6F3DBBCF567F}"/>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4DDDE8D7-A136-38BB-CB61-9D9131D00894}"/>
              </a:ext>
            </a:extLst>
          </p:cNvPr>
          <p:cNvSpPr>
            <a:spLocks noGrp="1"/>
          </p:cNvSpPr>
          <p:nvPr>
            <p:ph sz="quarter" idx="14"/>
          </p:nvPr>
        </p:nvSpPr>
        <p:spPr/>
        <p:txBody>
          <a:bodyPr/>
          <a:lstStyle/>
          <a:p>
            <a:pPr marL="285750" indent="-285750" algn="l">
              <a:buFont typeface="Arial" panose="020B0604020202020204" pitchFamily="34" charset="0"/>
              <a:buChar char="•"/>
            </a:pPr>
            <a:r>
              <a:rPr lang="en-US" sz="1600" b="0" dirty="0">
                <a:latin typeface="+mn-lt"/>
              </a:rPr>
              <a:t>Very important to establish a relationship with the mother as you will be tracking her through her pregnancy and until infant is 9-12 months of age or older if necessary. </a:t>
            </a:r>
            <a:r>
              <a:rPr lang="en-US" sz="1600" dirty="0">
                <a:latin typeface="+mn-lt"/>
              </a:rPr>
              <a:t>Physically pick up the phone and call her.</a:t>
            </a:r>
          </a:p>
          <a:p>
            <a:pPr marL="285750" indent="-285750" algn="l">
              <a:buFont typeface="Arial" panose="020B0604020202020204" pitchFamily="34" charset="0"/>
              <a:buChar char="•"/>
            </a:pPr>
            <a:r>
              <a:rPr lang="en-US" sz="1600" b="0" dirty="0">
                <a:latin typeface="+mn-lt"/>
              </a:rPr>
              <a:t>Ask all the questions in the Risk History Package</a:t>
            </a:r>
          </a:p>
          <a:p>
            <a:pPr marL="285750" indent="-285750" algn="l">
              <a:buFont typeface="Arial" panose="020B0604020202020204" pitchFamily="34" charset="0"/>
              <a:buChar char="•"/>
            </a:pPr>
            <a:r>
              <a:rPr lang="en-US" sz="1600" b="0" dirty="0">
                <a:latin typeface="+mn-lt"/>
              </a:rPr>
              <a:t>Ask all the signs and symptoms in the Clinical Package (this may not be in the medical record notes)</a:t>
            </a:r>
          </a:p>
          <a:p>
            <a:pPr marL="285750" indent="-285750" algn="l">
              <a:buFont typeface="Arial" panose="020B0604020202020204" pitchFamily="34" charset="0"/>
              <a:buChar char="•"/>
            </a:pPr>
            <a:r>
              <a:rPr lang="en-US" sz="1600" b="0" dirty="0">
                <a:latin typeface="+mn-lt"/>
              </a:rPr>
              <a:t>Provide Control Measures for mother and infant and document in the Clinical Package.  </a:t>
            </a:r>
          </a:p>
          <a:p>
            <a:pPr lvl="1">
              <a:buFont typeface="Wingdings" panose="05000000000000000000" pitchFamily="2" charset="2"/>
              <a:buChar char="Ø"/>
            </a:pPr>
            <a:r>
              <a:rPr lang="en-US" sz="1600" b="0" dirty="0">
                <a:latin typeface="+mn-lt"/>
              </a:rPr>
              <a:t>Even if mother has been reported before, you should review control measures for both mother and infant and document in the event</a:t>
            </a:r>
          </a:p>
          <a:p>
            <a:pPr marL="171450" indent="-342900" algn="l">
              <a:buFont typeface="Arial" panose="020B0604020202020204" pitchFamily="34" charset="0"/>
              <a:buChar char="•"/>
            </a:pPr>
            <a:r>
              <a:rPr lang="en-US" sz="1600" b="0" dirty="0">
                <a:latin typeface="+mn-lt"/>
              </a:rPr>
              <a:t>If there are discrepant labs, scan all the actual Hepatitis lab results into the event</a:t>
            </a:r>
          </a:p>
          <a:p>
            <a:pPr marL="171450" indent="-342900" algn="l">
              <a:buFont typeface="Arial" panose="020B0604020202020204" pitchFamily="34" charset="0"/>
              <a:buChar char="•"/>
            </a:pPr>
            <a:r>
              <a:rPr lang="en-US" sz="1600" b="0" dirty="0">
                <a:latin typeface="+mn-lt"/>
              </a:rPr>
              <a:t>They are only lost to follow up if:</a:t>
            </a:r>
          </a:p>
          <a:p>
            <a:pPr marL="685800" lvl="1" indent="-342900"/>
            <a:r>
              <a:rPr lang="en-US" sz="1300" b="0" dirty="0">
                <a:latin typeface="+mn-lt"/>
              </a:rPr>
              <a:t>You have reached out to all your resources:  WIC, the Medicaid office to verify demographics, looked in NCIR</a:t>
            </a:r>
          </a:p>
          <a:p>
            <a:pPr marL="685800" lvl="1" indent="-342900"/>
            <a:r>
              <a:rPr lang="en-US" sz="1300" b="0" dirty="0">
                <a:latin typeface="+mn-lt"/>
              </a:rPr>
              <a:t>You have made a home visit; leave a letter in their door if no one is home</a:t>
            </a:r>
          </a:p>
          <a:p>
            <a:pPr marL="685800" lvl="1" indent="-342900"/>
            <a:r>
              <a:rPr lang="en-US" sz="1300" b="0" dirty="0">
                <a:latin typeface="+mn-lt"/>
              </a:rPr>
              <a:t>You have found when their next WIC or OB appointment is and been at the office at their appointment time</a:t>
            </a:r>
          </a:p>
          <a:p>
            <a:pPr marL="1028700" lvl="2" indent="-342900"/>
            <a:r>
              <a:rPr lang="en-US" sz="1200" dirty="0">
                <a:latin typeface="+mn-lt"/>
              </a:rPr>
              <a:t>And no one shows up and none of these resources give you any different information</a:t>
            </a:r>
          </a:p>
          <a:p>
            <a:pPr marL="1028700" lvl="2" indent="-342900"/>
            <a:r>
              <a:rPr lang="en-US" sz="1200" dirty="0">
                <a:latin typeface="+mn-lt"/>
              </a:rPr>
              <a:t>All these attempts must be documented on the dashboard</a:t>
            </a:r>
          </a:p>
          <a:p>
            <a:pPr marL="685800" lvl="2" indent="0">
              <a:buNone/>
            </a:pPr>
            <a:endParaRPr lang="en-US" sz="1200" dirty="0">
              <a:latin typeface="+mn-lt"/>
            </a:endParaRPr>
          </a:p>
          <a:p>
            <a:pPr marL="342900" lvl="1" indent="0">
              <a:buNone/>
            </a:pPr>
            <a:endParaRPr lang="en-US" sz="1600" b="0" dirty="0">
              <a:latin typeface="+mn-lt"/>
            </a:endParaRPr>
          </a:p>
          <a:p>
            <a:pPr algn="l"/>
            <a:endParaRPr lang="en-US" b="0" dirty="0"/>
          </a:p>
        </p:txBody>
      </p:sp>
    </p:spTree>
    <p:extLst>
      <p:ext uri="{BB962C8B-B14F-4D97-AF65-F5344CB8AC3E}">
        <p14:creationId xmlns:p14="http://schemas.microsoft.com/office/powerpoint/2010/main" val="155813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47EE-FEFE-E50F-F7D6-25674DB34DA1}"/>
              </a:ext>
            </a:extLst>
          </p:cNvPr>
          <p:cNvSpPr>
            <a:spLocks noGrp="1"/>
          </p:cNvSpPr>
          <p:nvPr>
            <p:ph type="title"/>
          </p:nvPr>
        </p:nvSpPr>
        <p:spPr/>
        <p:txBody>
          <a:bodyPr/>
          <a:lstStyle/>
          <a:p>
            <a:r>
              <a:rPr lang="en-US" dirty="0"/>
              <a:t>Lost to Follow-Up/Family Relocated</a:t>
            </a:r>
          </a:p>
        </p:txBody>
      </p:sp>
      <p:sp>
        <p:nvSpPr>
          <p:cNvPr id="3" name="Text Placeholder 2">
            <a:extLst>
              <a:ext uri="{FF2B5EF4-FFF2-40B4-BE49-F238E27FC236}">
                <a16:creationId xmlns:a16="http://schemas.microsoft.com/office/drawing/2014/main" id="{203F0023-5044-AAFC-E427-D8AE7F607BAB}"/>
              </a:ext>
            </a:extLst>
          </p:cNvPr>
          <p:cNvSpPr>
            <a:spLocks noGrp="1"/>
          </p:cNvSpPr>
          <p:nvPr>
            <p:ph type="body" sz="quarter" idx="11"/>
          </p:nvPr>
        </p:nvSpPr>
        <p:spPr/>
        <p:txBody>
          <a:bodyPr/>
          <a:lstStyle/>
          <a:p>
            <a:endParaRPr lang="en-US"/>
          </a:p>
        </p:txBody>
      </p:sp>
      <p:pic>
        <p:nvPicPr>
          <p:cNvPr id="5" name="Content Placeholder 4">
            <a:extLst>
              <a:ext uri="{FF2B5EF4-FFF2-40B4-BE49-F238E27FC236}">
                <a16:creationId xmlns:a16="http://schemas.microsoft.com/office/drawing/2014/main" id="{42BDCCD1-54CC-3BDD-DCDD-9AE60BC18F3A}"/>
              </a:ext>
            </a:extLst>
          </p:cNvPr>
          <p:cNvPicPr>
            <a:picLocks noGrp="1" noChangeAspect="1"/>
          </p:cNvPicPr>
          <p:nvPr>
            <p:ph sz="quarter" idx="14"/>
          </p:nvPr>
        </p:nvPicPr>
        <p:blipFill>
          <a:blip r:embed="rId2"/>
          <a:stretch>
            <a:fillRect/>
          </a:stretch>
        </p:blipFill>
        <p:spPr>
          <a:xfrm>
            <a:off x="366928" y="1427111"/>
            <a:ext cx="4025778" cy="3369007"/>
          </a:xfrm>
          <a:prstGeom prst="rect">
            <a:avLst/>
          </a:prstGeom>
        </p:spPr>
      </p:pic>
      <p:pic>
        <p:nvPicPr>
          <p:cNvPr id="6" name="Picture 5">
            <a:extLst>
              <a:ext uri="{FF2B5EF4-FFF2-40B4-BE49-F238E27FC236}">
                <a16:creationId xmlns:a16="http://schemas.microsoft.com/office/drawing/2014/main" id="{2CE8B116-BA8E-0778-F8FC-90390CB1395C}"/>
              </a:ext>
            </a:extLst>
          </p:cNvPr>
          <p:cNvPicPr>
            <a:picLocks noChangeAspect="1"/>
          </p:cNvPicPr>
          <p:nvPr/>
        </p:nvPicPr>
        <p:blipFill>
          <a:blip r:embed="rId3"/>
          <a:stretch>
            <a:fillRect/>
          </a:stretch>
        </p:blipFill>
        <p:spPr>
          <a:xfrm>
            <a:off x="4751294" y="1427112"/>
            <a:ext cx="4025778" cy="3369006"/>
          </a:xfrm>
          <a:prstGeom prst="rect">
            <a:avLst/>
          </a:prstGeom>
        </p:spPr>
      </p:pic>
    </p:spTree>
    <p:extLst>
      <p:ext uri="{BB962C8B-B14F-4D97-AF65-F5344CB8AC3E}">
        <p14:creationId xmlns:p14="http://schemas.microsoft.com/office/powerpoint/2010/main" val="409953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ECD7-2B3F-F8EB-E709-A462BCB2DFC9}"/>
              </a:ext>
            </a:extLst>
          </p:cNvPr>
          <p:cNvSpPr>
            <a:spLocks noGrp="1"/>
          </p:cNvSpPr>
          <p:nvPr>
            <p:ph type="title"/>
          </p:nvPr>
        </p:nvSpPr>
        <p:spPr/>
        <p:txBody>
          <a:bodyPr/>
          <a:lstStyle/>
          <a:p>
            <a:r>
              <a:rPr lang="en-US" sz="2400" dirty="0"/>
              <a:t>Parent Non-Compliant with Control Measures</a:t>
            </a:r>
          </a:p>
        </p:txBody>
      </p:sp>
      <p:sp>
        <p:nvSpPr>
          <p:cNvPr id="3" name="Text Placeholder 2">
            <a:extLst>
              <a:ext uri="{FF2B5EF4-FFF2-40B4-BE49-F238E27FC236}">
                <a16:creationId xmlns:a16="http://schemas.microsoft.com/office/drawing/2014/main" id="{5B2A5D68-6546-E8A2-2590-582695D64E42}"/>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045A8157-A54D-47CB-9058-C9C943932E98}"/>
              </a:ext>
            </a:extLst>
          </p:cNvPr>
          <p:cNvSpPr>
            <a:spLocks noGrp="1"/>
          </p:cNvSpPr>
          <p:nvPr>
            <p:ph sz="quarter" idx="14"/>
          </p:nvPr>
        </p:nvSpPr>
        <p:spPr/>
        <p:txBody>
          <a:bodyPr/>
          <a:lstStyle/>
          <a:p>
            <a:pPr marL="0" indent="0" algn="l">
              <a:buNone/>
            </a:pPr>
            <a:r>
              <a:rPr lang="en-US" sz="1400" b="0" dirty="0">
                <a:effectLst/>
                <a:latin typeface="+mn-lt"/>
                <a:cs typeface="Times New Roman" panose="02020603050405020304" pitchFamily="18" charset="0"/>
              </a:rPr>
              <a:t>Per the NC Hepatitis B Manual:</a:t>
            </a:r>
          </a:p>
          <a:p>
            <a:pPr marL="0" indent="0" algn="l">
              <a:buNone/>
            </a:pPr>
            <a:r>
              <a:rPr lang="en-US" sz="1400" b="0" dirty="0">
                <a:effectLst/>
                <a:latin typeface="+mn-lt"/>
              </a:rPr>
              <a:t>It is the responsibility of the Communicable Disease nurse to ensure that control measures have</a:t>
            </a:r>
            <a:br>
              <a:rPr lang="en-US" sz="1400" b="0" dirty="0">
                <a:latin typeface="+mn-lt"/>
              </a:rPr>
            </a:br>
            <a:r>
              <a:rPr lang="en-US" sz="1400" b="0" dirty="0">
                <a:effectLst/>
                <a:latin typeface="+mn-lt"/>
              </a:rPr>
              <a:t>been issued to persons known to be infected with a communicable disease such as hepatitis B.</a:t>
            </a:r>
            <a:br>
              <a:rPr lang="en-US" sz="1400" b="0" dirty="0">
                <a:latin typeface="+mn-lt"/>
              </a:rPr>
            </a:br>
            <a:r>
              <a:rPr lang="en-US" sz="1400" b="0" dirty="0">
                <a:effectLst/>
                <a:latin typeface="+mn-lt"/>
              </a:rPr>
              <a:t>Best practice for issuing control measures would be for the nurse to meet face to face with the</a:t>
            </a:r>
            <a:br>
              <a:rPr lang="en-US" sz="1400" b="0" dirty="0">
                <a:latin typeface="+mn-lt"/>
              </a:rPr>
            </a:br>
            <a:r>
              <a:rPr lang="en-US" sz="1400" b="0" dirty="0">
                <a:effectLst/>
                <a:latin typeface="+mn-lt"/>
              </a:rPr>
              <a:t>client, explain the control measures required by law for hepatitis B infection, review written</a:t>
            </a:r>
            <a:br>
              <a:rPr lang="en-US" sz="1400" b="0" dirty="0">
                <a:latin typeface="+mn-lt"/>
              </a:rPr>
            </a:br>
            <a:r>
              <a:rPr lang="en-US" sz="1400" b="0" dirty="0">
                <a:effectLst/>
                <a:latin typeface="+mn-lt"/>
              </a:rPr>
              <a:t>information with the client about hepatitis B, allow time for the client to ask questions, and then</a:t>
            </a:r>
            <a:br>
              <a:rPr lang="en-US" sz="1400" b="0" dirty="0">
                <a:latin typeface="+mn-lt"/>
              </a:rPr>
            </a:br>
            <a:r>
              <a:rPr lang="en-US" sz="1400" b="0" dirty="0">
                <a:effectLst/>
                <a:latin typeface="+mn-lt"/>
              </a:rPr>
              <a:t>have the client sign a letter which indicates that control measures have been explained (see</a:t>
            </a:r>
            <a:br>
              <a:rPr lang="en-US" sz="1400" b="0" dirty="0">
                <a:latin typeface="+mn-lt"/>
              </a:rPr>
            </a:br>
            <a:r>
              <a:rPr lang="en-US" sz="1400" b="0" dirty="0">
                <a:effectLst/>
                <a:latin typeface="+mn-lt"/>
              </a:rPr>
              <a:t>sample letter in this section). For practical reasons, this cannot always be done. Sometimes it is</a:t>
            </a:r>
            <a:br>
              <a:rPr lang="en-US" sz="1400" b="0" dirty="0">
                <a:latin typeface="+mn-lt"/>
              </a:rPr>
            </a:br>
            <a:r>
              <a:rPr lang="en-US" sz="1400" b="0" dirty="0">
                <a:effectLst/>
                <a:latin typeface="+mn-lt"/>
              </a:rPr>
              <a:t>necessary to issue control measures verbally over the phone to the client or by mailing written</a:t>
            </a:r>
            <a:br>
              <a:rPr lang="en-US" sz="1400" b="0" dirty="0">
                <a:latin typeface="+mn-lt"/>
              </a:rPr>
            </a:br>
            <a:r>
              <a:rPr lang="en-US" sz="1400" b="0" dirty="0">
                <a:effectLst/>
                <a:latin typeface="+mn-lt"/>
              </a:rPr>
              <a:t>control measures and information to the client. </a:t>
            </a:r>
          </a:p>
          <a:p>
            <a:pPr marL="0" indent="0" algn="l">
              <a:buNone/>
            </a:pPr>
            <a:endParaRPr lang="en-US" sz="1400" b="0" dirty="0">
              <a:latin typeface="+mn-lt"/>
              <a:cs typeface="Times New Roman" panose="02020603050405020304" pitchFamily="18" charset="0"/>
            </a:endParaRPr>
          </a:p>
          <a:p>
            <a:pPr marL="0" indent="0" algn="l">
              <a:buNone/>
            </a:pPr>
            <a:r>
              <a:rPr lang="en-US" sz="1400" b="0" dirty="0">
                <a:latin typeface="+mn-lt"/>
                <a:cs typeface="Times New Roman" panose="02020603050405020304" pitchFamily="18" charset="0"/>
              </a:rPr>
              <a:t>If all attempts have been exhausted, your Health Director may need to consult the local health department’s legal counsel for further guidance.  </a:t>
            </a:r>
          </a:p>
          <a:p>
            <a:pPr lvl="1"/>
            <a:r>
              <a:rPr lang="en-US" sz="1400" b="0" dirty="0">
                <a:latin typeface="+mn-lt"/>
                <a:cs typeface="Times New Roman" panose="02020603050405020304" pitchFamily="18" charset="0"/>
              </a:rPr>
              <a:t>Document that the health director has been notified on the dashboard of the event and any further steps taken</a:t>
            </a:r>
          </a:p>
          <a:p>
            <a:endParaRPr lang="en-US" dirty="0"/>
          </a:p>
        </p:txBody>
      </p:sp>
    </p:spTree>
    <p:extLst>
      <p:ext uri="{BB962C8B-B14F-4D97-AF65-F5344CB8AC3E}">
        <p14:creationId xmlns:p14="http://schemas.microsoft.com/office/powerpoint/2010/main" val="2616802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A4B4-1965-3A75-4E4D-5923426DEFBD}"/>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97346BB1-E66E-714E-2553-A794FBE07650}"/>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CE7F5120-8211-CD70-3AD6-4E67A3240104}"/>
              </a:ext>
            </a:extLst>
          </p:cNvPr>
          <p:cNvSpPr>
            <a:spLocks noGrp="1"/>
          </p:cNvSpPr>
          <p:nvPr>
            <p:ph sz="quarter" idx="14"/>
          </p:nvPr>
        </p:nvSpPr>
        <p:spPr/>
        <p:txBody>
          <a:bodyPr/>
          <a:lstStyle/>
          <a:p>
            <a:endParaRPr lang="en-US" sz="2800" b="1" dirty="0"/>
          </a:p>
          <a:p>
            <a:endParaRPr lang="en-US" sz="2800" dirty="0"/>
          </a:p>
          <a:p>
            <a:endParaRPr lang="en-US" sz="2800" b="1" dirty="0"/>
          </a:p>
          <a:p>
            <a:pPr algn="l"/>
            <a:r>
              <a:rPr lang="en-US" sz="2800" b="1" dirty="0"/>
              <a:t>Candy Graham, RN, CPHN</a:t>
            </a:r>
          </a:p>
          <a:p>
            <a:pPr algn="l"/>
            <a:r>
              <a:rPr lang="en-US" sz="2400" dirty="0">
                <a:hlinkClick r:id="rId2"/>
              </a:rPr>
              <a:t>Candy.graham@dhhs.nc.gov</a:t>
            </a:r>
            <a:r>
              <a:rPr lang="en-US" sz="2400" dirty="0"/>
              <a:t> – preferred method of contact and I will call you back</a:t>
            </a:r>
          </a:p>
          <a:p>
            <a:pPr algn="l"/>
            <a:endParaRPr lang="en-US" sz="2400" dirty="0"/>
          </a:p>
          <a:p>
            <a:pPr algn="l"/>
            <a:r>
              <a:rPr lang="en-US" sz="2400" dirty="0"/>
              <a:t>919-707-5575 – nurse on call number</a:t>
            </a:r>
          </a:p>
          <a:p>
            <a:pPr algn="l"/>
            <a:endParaRPr lang="en-US" b="0" dirty="0"/>
          </a:p>
        </p:txBody>
      </p:sp>
    </p:spTree>
    <p:extLst>
      <p:ext uri="{BB962C8B-B14F-4D97-AF65-F5344CB8AC3E}">
        <p14:creationId xmlns:p14="http://schemas.microsoft.com/office/powerpoint/2010/main" val="849268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9C5A-0943-3615-87EF-900DDAC5DC5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E4C8FD4-86CD-6D40-8D31-B7B3B2A35D4C}"/>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7D87B9A6-9E7F-C19D-6086-FA1F3A872B76}"/>
              </a:ext>
            </a:extLst>
          </p:cNvPr>
          <p:cNvSpPr>
            <a:spLocks noGrp="1"/>
          </p:cNvSpPr>
          <p:nvPr>
            <p:ph sz="quarter" idx="14"/>
          </p:nvPr>
        </p:nvSpPr>
        <p:spPr/>
        <p:txBody>
          <a:bodyPr/>
          <a:lstStyle/>
          <a:p>
            <a:endParaRPr lang="en-US" sz="4000" dirty="0"/>
          </a:p>
          <a:p>
            <a:endParaRPr lang="en-US" sz="4000" dirty="0"/>
          </a:p>
          <a:p>
            <a:endParaRPr lang="en-US" sz="4000" dirty="0"/>
          </a:p>
          <a:p>
            <a:r>
              <a:rPr lang="en-US" sz="4000" dirty="0"/>
              <a:t>THANK YOU</a:t>
            </a:r>
          </a:p>
        </p:txBody>
      </p:sp>
    </p:spTree>
    <p:extLst>
      <p:ext uri="{BB962C8B-B14F-4D97-AF65-F5344CB8AC3E}">
        <p14:creationId xmlns:p14="http://schemas.microsoft.com/office/powerpoint/2010/main" val="280436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F7ED-78BE-8639-D3C2-A558F802C2A2}"/>
              </a:ext>
            </a:extLst>
          </p:cNvPr>
          <p:cNvSpPr>
            <a:spLocks noGrp="1"/>
          </p:cNvSpPr>
          <p:nvPr>
            <p:ph type="title"/>
          </p:nvPr>
        </p:nvSpPr>
        <p:spPr/>
        <p:txBody>
          <a:bodyPr/>
          <a:lstStyle/>
          <a:p>
            <a:r>
              <a:rPr lang="en-US" dirty="0"/>
              <a:t>NC EDSS and PHB Case Management</a:t>
            </a:r>
          </a:p>
        </p:txBody>
      </p:sp>
      <p:sp>
        <p:nvSpPr>
          <p:cNvPr id="3" name="Text Placeholder 2">
            <a:extLst>
              <a:ext uri="{FF2B5EF4-FFF2-40B4-BE49-F238E27FC236}">
                <a16:creationId xmlns:a16="http://schemas.microsoft.com/office/drawing/2014/main" id="{99412867-C77D-830E-1643-65011389A6D1}"/>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73F2922D-097F-E5B3-5B6A-C32EF5F8B43E}"/>
              </a:ext>
            </a:extLst>
          </p:cNvPr>
          <p:cNvSpPr>
            <a:spLocks noGrp="1"/>
          </p:cNvSpPr>
          <p:nvPr>
            <p:ph sz="quarter" idx="14"/>
          </p:nvPr>
        </p:nvSpPr>
        <p:spPr/>
        <p:txBody>
          <a:bodyPr/>
          <a:lstStyle/>
          <a:p>
            <a:pPr marL="457200" indent="-457200" algn="l">
              <a:buAutoNum type="arabicPeriod"/>
            </a:pPr>
            <a:r>
              <a:rPr lang="en-US" sz="1400" dirty="0"/>
              <a:t>Review maternal labs to determine if they meet case definition</a:t>
            </a:r>
            <a:r>
              <a:rPr lang="en-US" sz="1400" b="0" dirty="0"/>
              <a:t>.</a:t>
            </a:r>
          </a:p>
          <a:p>
            <a:pPr marL="800100" lvl="1" indent="-285750"/>
            <a:r>
              <a:rPr lang="en-US" sz="1400" b="0" dirty="0"/>
              <a:t>Just because they do not meet case definition, or the OB or provider says they do not have Hep B, DOES NOT MEAN THE INFANT HAS NOT BEEN EXPOSED IN UTERO.</a:t>
            </a:r>
          </a:p>
          <a:p>
            <a:pPr marL="800100" lvl="1" indent="-285750"/>
            <a:r>
              <a:rPr lang="en-US" sz="1400" b="0" dirty="0"/>
              <a:t>We will discuss discrepant labs later</a:t>
            </a:r>
          </a:p>
          <a:p>
            <a:pPr marL="800100" lvl="1" indent="-285750"/>
            <a:r>
              <a:rPr lang="en-US" sz="1400" b="0" dirty="0"/>
              <a:t>This is also coming up more often because providers do not order the tests we need to confirm a false positive HBsAg, some labs do not perform the correct confirmatory test, the mother could be in the process of immune clearing etc.</a:t>
            </a:r>
          </a:p>
          <a:p>
            <a:pPr lvl="1" indent="0">
              <a:buNone/>
            </a:pPr>
            <a:endParaRPr lang="en-US" sz="1400" b="0" dirty="0"/>
          </a:p>
          <a:p>
            <a:pPr marL="457200" indent="-457200" algn="l">
              <a:buFont typeface="+mj-lt"/>
              <a:buAutoNum type="arabicPeriod"/>
            </a:pPr>
            <a:r>
              <a:rPr lang="en-US" sz="1400" dirty="0"/>
              <a:t>Follow the Business Rules in the manual to do the investigation and tracking.  Assign event to PCM within 30 days of notification.</a:t>
            </a:r>
          </a:p>
          <a:p>
            <a:pPr algn="l"/>
            <a:endParaRPr lang="en-US" sz="1400" b="0" dirty="0"/>
          </a:p>
          <a:p>
            <a:pPr marL="457200" indent="-457200" algn="l">
              <a:buAutoNum type="arabicPeriod" startAt="3"/>
            </a:pPr>
            <a:r>
              <a:rPr lang="en-US" sz="1400" dirty="0"/>
              <a:t>Once infant delivers:</a:t>
            </a:r>
          </a:p>
          <a:p>
            <a:pPr marL="800100" lvl="1" indent="-285750"/>
            <a:r>
              <a:rPr lang="en-US" sz="1400" b="0" dirty="0"/>
              <a:t>Create infant’s event and link to mother’s current pregnancy event</a:t>
            </a:r>
          </a:p>
          <a:p>
            <a:pPr marL="800100" lvl="1" indent="-285750"/>
            <a:r>
              <a:rPr lang="en-US" sz="1400" b="0" dirty="0"/>
              <a:t>Complete the Mother’s event’s Clinical or Subsequent Report Package and assign both the mother’s event and infant’s event to PCM</a:t>
            </a:r>
          </a:p>
          <a:p>
            <a:pPr marL="800100" lvl="1" indent="-285750"/>
            <a:r>
              <a:rPr lang="en-US" sz="1400" b="0" dirty="0"/>
              <a:t>The infant’s event must be assigned to PCM within 30 days of birth </a:t>
            </a:r>
          </a:p>
          <a:p>
            <a:pPr marL="800100" lvl="1" indent="-285750"/>
            <a:endParaRPr lang="en-US" sz="1400" b="0" dirty="0"/>
          </a:p>
          <a:p>
            <a:pPr marL="285750" indent="-285750" algn="l"/>
            <a:r>
              <a:rPr lang="en-US" sz="1400" b="0" dirty="0"/>
              <a:t>4.  </a:t>
            </a:r>
            <a:r>
              <a:rPr lang="en-US" sz="1400" dirty="0"/>
              <a:t>The LHD will follow the infant at least until 9-12 months until the PVST is obtained</a:t>
            </a:r>
          </a:p>
          <a:p>
            <a:endParaRPr lang="en-US" dirty="0"/>
          </a:p>
        </p:txBody>
      </p:sp>
    </p:spTree>
    <p:extLst>
      <p:ext uri="{BB962C8B-B14F-4D97-AF65-F5344CB8AC3E}">
        <p14:creationId xmlns:p14="http://schemas.microsoft.com/office/powerpoint/2010/main" val="341035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7053-AB36-3718-9C02-00DA2C5A6E89}"/>
              </a:ext>
            </a:extLst>
          </p:cNvPr>
          <p:cNvSpPr>
            <a:spLocks noGrp="1"/>
          </p:cNvSpPr>
          <p:nvPr>
            <p:ph type="title"/>
          </p:nvPr>
        </p:nvSpPr>
        <p:spPr/>
        <p:txBody>
          <a:bodyPr/>
          <a:lstStyle/>
          <a:p>
            <a:r>
              <a:rPr lang="en-US" sz="2000" dirty="0"/>
              <a:t>Resources to Have to Provide PHB Case Management</a:t>
            </a:r>
          </a:p>
        </p:txBody>
      </p:sp>
      <p:sp>
        <p:nvSpPr>
          <p:cNvPr id="3" name="Text Placeholder 2">
            <a:extLst>
              <a:ext uri="{FF2B5EF4-FFF2-40B4-BE49-F238E27FC236}">
                <a16:creationId xmlns:a16="http://schemas.microsoft.com/office/drawing/2014/main" id="{ECAE6433-BB64-E970-134C-58D2BC232F89}"/>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B1DD7069-27C9-3E12-25E6-F3A5E884E8FA}"/>
              </a:ext>
            </a:extLst>
          </p:cNvPr>
          <p:cNvSpPr>
            <a:spLocks noGrp="1"/>
          </p:cNvSpPr>
          <p:nvPr>
            <p:ph sz="quarter" idx="14"/>
          </p:nvPr>
        </p:nvSpPr>
        <p:spPr/>
        <p:txBody>
          <a:bodyPr/>
          <a:lstStyle/>
          <a:p>
            <a:pPr marL="457200" indent="-457200" algn="l">
              <a:buAutoNum type="arabicPeriod"/>
            </a:pPr>
            <a:r>
              <a:rPr lang="en-US" sz="1600" b="0" dirty="0">
                <a:hlinkClick r:id="rId3"/>
              </a:rPr>
              <a:t>NC Communicable Disease Public Health Laws</a:t>
            </a:r>
            <a:endParaRPr lang="en-US" sz="1600" b="0" dirty="0"/>
          </a:p>
          <a:p>
            <a:pPr marL="457200" indent="-457200" algn="l">
              <a:buAutoNum type="arabicPeriod"/>
            </a:pPr>
            <a:endParaRPr lang="en-US" sz="1600" b="0" dirty="0"/>
          </a:p>
          <a:p>
            <a:pPr marL="457200" indent="-457200" algn="l">
              <a:buAutoNum type="arabicPeriod" startAt="2"/>
            </a:pPr>
            <a:r>
              <a:rPr lang="en-US" sz="1600" b="0" dirty="0">
                <a:hlinkClick r:id="rId4"/>
              </a:rPr>
              <a:t>Prevention of Hepatitis B Virus Infection in the United States: Recommendations of the ACIP MMWR January 12, 2018</a:t>
            </a:r>
            <a:endParaRPr lang="en-US" sz="1600" b="0" dirty="0"/>
          </a:p>
          <a:p>
            <a:pPr marL="457200" indent="-457200" algn="l">
              <a:buAutoNum type="arabicPeriod" startAt="2"/>
            </a:pPr>
            <a:endParaRPr lang="en-US" sz="1600" b="0" dirty="0"/>
          </a:p>
          <a:p>
            <a:pPr marL="457200" indent="-457200" algn="l">
              <a:buAutoNum type="arabicPeriod" startAt="3"/>
            </a:pPr>
            <a:r>
              <a:rPr lang="en-US" sz="1600" b="0" dirty="0">
                <a:hlinkClick r:id="rId5"/>
              </a:rPr>
              <a:t>Triple Panel Recommendations MMWR document  March 10, 2023</a:t>
            </a:r>
            <a:endParaRPr lang="en-US" sz="1600" b="0" dirty="0"/>
          </a:p>
          <a:p>
            <a:pPr marL="457200" indent="-457200" algn="l">
              <a:buAutoNum type="arabicPeriod" startAt="3"/>
            </a:pPr>
            <a:endParaRPr lang="en-US" sz="1600" b="0" dirty="0"/>
          </a:p>
          <a:p>
            <a:pPr algn="l"/>
            <a:r>
              <a:rPr lang="en-US" sz="1600" b="0" dirty="0"/>
              <a:t>4.  </a:t>
            </a:r>
            <a:r>
              <a:rPr lang="en-US" sz="1600" b="0" dirty="0">
                <a:hlinkClick r:id="rId6"/>
              </a:rPr>
              <a:t>North Carolina Hepatitis B Public Health Program Manual</a:t>
            </a:r>
            <a:endParaRPr lang="en-US" sz="1600" b="0" dirty="0"/>
          </a:p>
          <a:p>
            <a:pPr lvl="2"/>
            <a:r>
              <a:rPr lang="en-US" sz="1600" b="0" dirty="0"/>
              <a:t>Includes the Perinatal Hepatitis B Chapter  </a:t>
            </a:r>
          </a:p>
          <a:p>
            <a:pPr lvl="2"/>
            <a:endParaRPr lang="en-US" sz="1600" b="0" dirty="0"/>
          </a:p>
          <a:p>
            <a:pPr marL="457200" indent="-457200" algn="l">
              <a:buAutoNum type="arabicPeriod" startAt="5"/>
            </a:pPr>
            <a:r>
              <a:rPr lang="en-US" sz="1600" b="0" dirty="0"/>
              <a:t>Your LHD’s signed 510 General Communicable Disease Control Agreement Addendum</a:t>
            </a:r>
          </a:p>
          <a:p>
            <a:pPr marL="457200" indent="-457200" algn="l">
              <a:buAutoNum type="arabicPeriod" startAt="5"/>
            </a:pPr>
            <a:endParaRPr lang="en-US" sz="1600" b="0" dirty="0"/>
          </a:p>
          <a:p>
            <a:pPr marL="457200" indent="-457200" algn="l">
              <a:buAutoNum type="arabicPeriod" startAt="5"/>
            </a:pPr>
            <a:r>
              <a:rPr lang="en-US" sz="1600" b="0" dirty="0"/>
              <a:t>Your LHD’s signed 715 Immunization Action Plan Agreement Addendum </a:t>
            </a:r>
          </a:p>
          <a:p>
            <a:endParaRPr lang="en-US" dirty="0"/>
          </a:p>
        </p:txBody>
      </p:sp>
    </p:spTree>
    <p:extLst>
      <p:ext uri="{BB962C8B-B14F-4D97-AF65-F5344CB8AC3E}">
        <p14:creationId xmlns:p14="http://schemas.microsoft.com/office/powerpoint/2010/main" val="326932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0E5F-FA33-59E8-E225-24A6FC8B4931}"/>
              </a:ext>
            </a:extLst>
          </p:cNvPr>
          <p:cNvSpPr>
            <a:spLocks noGrp="1"/>
          </p:cNvSpPr>
          <p:nvPr>
            <p:ph type="title"/>
          </p:nvPr>
        </p:nvSpPr>
        <p:spPr/>
        <p:txBody>
          <a:bodyPr/>
          <a:lstStyle/>
          <a:p>
            <a:r>
              <a:rPr lang="en-US" dirty="0"/>
              <a:t>NC Public Health Law</a:t>
            </a:r>
          </a:p>
        </p:txBody>
      </p:sp>
      <p:sp>
        <p:nvSpPr>
          <p:cNvPr id="3" name="Text Placeholder 2">
            <a:extLst>
              <a:ext uri="{FF2B5EF4-FFF2-40B4-BE49-F238E27FC236}">
                <a16:creationId xmlns:a16="http://schemas.microsoft.com/office/drawing/2014/main" id="{BD755F32-EFB3-6AE5-32ED-F0352ACC7ECB}"/>
              </a:ext>
            </a:extLst>
          </p:cNvPr>
          <p:cNvSpPr>
            <a:spLocks noGrp="1"/>
          </p:cNvSpPr>
          <p:nvPr>
            <p:ph type="body" sz="quarter" idx="11"/>
          </p:nvPr>
        </p:nvSpPr>
        <p:spPr/>
        <p:txBody>
          <a:bodyPr/>
          <a:lstStyle/>
          <a:p>
            <a:endParaRPr lang="en-US"/>
          </a:p>
        </p:txBody>
      </p:sp>
      <p:sp>
        <p:nvSpPr>
          <p:cNvPr id="5" name="Content Placeholder 6">
            <a:extLst>
              <a:ext uri="{FF2B5EF4-FFF2-40B4-BE49-F238E27FC236}">
                <a16:creationId xmlns:a16="http://schemas.microsoft.com/office/drawing/2014/main" id="{DFCF427C-0E51-E438-062F-207243C0E97B}"/>
              </a:ext>
            </a:extLst>
          </p:cNvPr>
          <p:cNvSpPr>
            <a:spLocks noGrp="1"/>
          </p:cNvSpPr>
          <p:nvPr>
            <p:ph sz="quarter" idx="14"/>
          </p:nvPr>
        </p:nvSpPr>
        <p:spPr>
          <a:xfrm>
            <a:off x="1651130" y="1235520"/>
            <a:ext cx="6024750" cy="1443971"/>
          </a:xfr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55000" lnSpcReduction="20000"/>
          </a:bodyPr>
          <a:lstStyle/>
          <a:p>
            <a:r>
              <a:rPr lang="en-US" sz="2400" b="1" dirty="0"/>
              <a:t> </a:t>
            </a:r>
          </a:p>
          <a:p>
            <a:pPr algn="l"/>
            <a:r>
              <a:rPr lang="en-US" sz="2400" b="1" dirty="0"/>
              <a:t>10A NCAC 41A .0101 REPORTABLE DISEASES AND CONDITIONS </a:t>
            </a:r>
          </a:p>
          <a:p>
            <a:pPr algn="l"/>
            <a:r>
              <a:rPr lang="en-US" sz="2400" b="1" dirty="0"/>
              <a:t> 10A NCAC 41A .0102 METHOD OF REPORTING</a:t>
            </a:r>
          </a:p>
          <a:p>
            <a:pPr algn="l"/>
            <a:r>
              <a:rPr lang="en-US" sz="2400" b="1" dirty="0"/>
              <a:t> 10A NCAC 41A .0210 DUTIES OF ATTENDING PHYSICIANS</a:t>
            </a:r>
          </a:p>
          <a:p>
            <a:pPr algn="l"/>
            <a:r>
              <a:rPr lang="en-US" sz="2400" b="1" dirty="0"/>
              <a:t>10A NCAC 41A .0203  CONTROL MEASURES ‑ HEPATITIS B</a:t>
            </a:r>
          </a:p>
        </p:txBody>
      </p:sp>
      <p:sp>
        <p:nvSpPr>
          <p:cNvPr id="6" name="TextBox 5">
            <a:extLst>
              <a:ext uri="{FF2B5EF4-FFF2-40B4-BE49-F238E27FC236}">
                <a16:creationId xmlns:a16="http://schemas.microsoft.com/office/drawing/2014/main" id="{0A59DE60-39F2-0F8E-C072-7C4759B13F95}"/>
              </a:ext>
            </a:extLst>
          </p:cNvPr>
          <p:cNvSpPr txBox="1"/>
          <p:nvPr/>
        </p:nvSpPr>
        <p:spPr>
          <a:xfrm>
            <a:off x="1110121" y="2883648"/>
            <a:ext cx="6971762" cy="2031325"/>
          </a:xfrm>
          <a:prstGeom prst="rect">
            <a:avLst/>
          </a:prstGeom>
          <a:noFill/>
          <a:ln w="28575">
            <a:solidFill>
              <a:schemeClr val="accent2"/>
            </a:solidFill>
          </a:ln>
        </p:spPr>
        <p:txBody>
          <a:bodyPr wrap="square" rtlCol="0">
            <a:spAutoFit/>
          </a:bodyPr>
          <a:lstStyle/>
          <a:p>
            <a:r>
              <a:rPr lang="en-US" b="1" dirty="0"/>
              <a:t>10A NCAC 41A .0101 </a:t>
            </a:r>
            <a:endParaRPr lang="en-US" dirty="0"/>
          </a:p>
          <a:p>
            <a:r>
              <a:rPr lang="en-US" dirty="0"/>
              <a:t>The following named diseases and conditions are declared to be dangerous to the public health and are hereby made reportable within the time period specified after the disease or condition is reasonably suspected to exist: </a:t>
            </a:r>
          </a:p>
          <a:p>
            <a:r>
              <a:rPr lang="en-US" b="1" dirty="0">
                <a:solidFill>
                  <a:srgbClr val="FF0000"/>
                </a:solidFill>
              </a:rPr>
              <a:t>(26) hepatitis B - 24 hours; </a:t>
            </a:r>
          </a:p>
          <a:p>
            <a:r>
              <a:rPr lang="en-US" b="1" dirty="0">
                <a:solidFill>
                  <a:srgbClr val="FF0000"/>
                </a:solidFill>
              </a:rPr>
              <a:t>(27) hepatitis B carriage - 7 days; </a:t>
            </a:r>
          </a:p>
        </p:txBody>
      </p:sp>
      <p:sp>
        <p:nvSpPr>
          <p:cNvPr id="8" name="TextBox 7">
            <a:hlinkClick r:id="rId3"/>
            <a:extLst>
              <a:ext uri="{FF2B5EF4-FFF2-40B4-BE49-F238E27FC236}">
                <a16:creationId xmlns:a16="http://schemas.microsoft.com/office/drawing/2014/main" id="{24AA962B-FB6C-B0DF-B390-22EDDCEBE41A}"/>
              </a:ext>
            </a:extLst>
          </p:cNvPr>
          <p:cNvSpPr txBox="1"/>
          <p:nvPr/>
        </p:nvSpPr>
        <p:spPr>
          <a:xfrm>
            <a:off x="840058" y="5211000"/>
            <a:ext cx="7772400" cy="523220"/>
          </a:xfrm>
          <a:prstGeom prst="rect">
            <a:avLst/>
          </a:prstGeom>
          <a:noFill/>
        </p:spPr>
        <p:txBody>
          <a:bodyPr wrap="square" rtlCol="0">
            <a:spAutoFit/>
          </a:bodyPr>
          <a:lstStyle/>
          <a:p>
            <a:r>
              <a:rPr lang="en-US" sz="1400" dirty="0"/>
              <a:t>Links to the law and information can be found in </a:t>
            </a:r>
            <a:r>
              <a:rPr lang="en-US" sz="1400" dirty="0">
                <a:hlinkClick r:id="rId3"/>
              </a:rPr>
              <a:t>The North Carolina Communicable Disease Manual</a:t>
            </a:r>
            <a:r>
              <a:rPr lang="en-US" sz="1400" dirty="0"/>
              <a:t> </a:t>
            </a:r>
          </a:p>
        </p:txBody>
      </p:sp>
    </p:spTree>
    <p:extLst>
      <p:ext uri="{BB962C8B-B14F-4D97-AF65-F5344CB8AC3E}">
        <p14:creationId xmlns:p14="http://schemas.microsoft.com/office/powerpoint/2010/main" val="320778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480E3-C81E-9C7A-EA3C-BAA9BAD740F6}"/>
              </a:ext>
            </a:extLst>
          </p:cNvPr>
          <p:cNvSpPr>
            <a:spLocks noGrp="1"/>
          </p:cNvSpPr>
          <p:nvPr>
            <p:ph type="title"/>
          </p:nvPr>
        </p:nvSpPr>
        <p:spPr>
          <a:xfrm>
            <a:off x="771525" y="1967266"/>
            <a:ext cx="1971675" cy="2547257"/>
          </a:xfrm>
          <a:solidFill>
            <a:srgbClr val="288DC2"/>
          </a:solidFill>
        </p:spPr>
        <p:txBody>
          <a:bodyPr vert="horz" lIns="91440" tIns="45720" rIns="91440" bIns="45720" rtlCol="0" anchor="ctr">
            <a:normAutofit/>
          </a:bodyPr>
          <a:lstStyle/>
          <a:p>
            <a:pPr algn="ctr" defTabSz="914400"/>
            <a:r>
              <a:rPr lang="en-US" sz="2400" kern="1200" dirty="0">
                <a:solidFill>
                  <a:srgbClr val="FFFFFF"/>
                </a:solidFill>
                <a:latin typeface="+mj-lt"/>
                <a:ea typeface="+mj-ea"/>
                <a:cs typeface="+mj-cs"/>
              </a:rPr>
              <a:t>10 A NCAC 41A .0203 CONTROL MEASURES HEPATITIS B</a:t>
            </a:r>
          </a:p>
        </p:txBody>
      </p:sp>
      <p:pic>
        <p:nvPicPr>
          <p:cNvPr id="5" name="Content Placeholder 4">
            <a:extLst>
              <a:ext uri="{FF2B5EF4-FFF2-40B4-BE49-F238E27FC236}">
                <a16:creationId xmlns:a16="http://schemas.microsoft.com/office/drawing/2014/main" id="{BFEC158C-2337-2CA3-09B0-90AEC69AAEF6}"/>
              </a:ext>
            </a:extLst>
          </p:cNvPr>
          <p:cNvPicPr>
            <a:picLocks noGrp="1" noChangeAspect="1"/>
          </p:cNvPicPr>
          <p:nvPr>
            <p:ph sz="quarter" idx="14"/>
          </p:nvPr>
        </p:nvPicPr>
        <p:blipFill>
          <a:blip r:embed="rId2"/>
          <a:stretch>
            <a:fillRect/>
          </a:stretch>
        </p:blipFill>
        <p:spPr>
          <a:xfrm>
            <a:off x="3582987" y="1325249"/>
            <a:ext cx="5085525" cy="4205173"/>
          </a:xfrm>
          <a:prstGeom prst="rect">
            <a:avLst/>
          </a:prstGeom>
        </p:spPr>
      </p:pic>
      <p:sp>
        <p:nvSpPr>
          <p:cNvPr id="6" name="Content Placeholder 2">
            <a:extLst>
              <a:ext uri="{FF2B5EF4-FFF2-40B4-BE49-F238E27FC236}">
                <a16:creationId xmlns:a16="http://schemas.microsoft.com/office/drawing/2014/main" id="{D6AF3721-3488-522C-504C-E48A410AAD57}"/>
              </a:ext>
            </a:extLst>
          </p:cNvPr>
          <p:cNvSpPr txBox="1">
            <a:spLocks/>
          </p:cNvSpPr>
          <p:nvPr/>
        </p:nvSpPr>
        <p:spPr>
          <a:xfrm>
            <a:off x="2489108" y="778293"/>
            <a:ext cx="6267648" cy="40248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b="1" dirty="0"/>
              <a:t>(b) The following are the control measures for persons reasonably suspected of being exposed:</a:t>
            </a:r>
          </a:p>
        </p:txBody>
      </p:sp>
    </p:spTree>
    <p:extLst>
      <p:ext uri="{BB962C8B-B14F-4D97-AF65-F5344CB8AC3E}">
        <p14:creationId xmlns:p14="http://schemas.microsoft.com/office/powerpoint/2010/main" val="11133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61A9-0DB1-F4DD-A44C-EBC1EDA6867D}"/>
              </a:ext>
            </a:extLst>
          </p:cNvPr>
          <p:cNvSpPr>
            <a:spLocks noGrp="1"/>
          </p:cNvSpPr>
          <p:nvPr>
            <p:ph type="title"/>
          </p:nvPr>
        </p:nvSpPr>
        <p:spPr/>
        <p:txBody>
          <a:bodyPr/>
          <a:lstStyle/>
          <a:p>
            <a:r>
              <a:rPr lang="en-US" sz="2000" dirty="0"/>
              <a:t>ACIP Recommendations for Infants Born to Hepatitis B + or Unknown Status Mothers</a:t>
            </a:r>
          </a:p>
        </p:txBody>
      </p:sp>
      <p:sp>
        <p:nvSpPr>
          <p:cNvPr id="3" name="Text Placeholder 2">
            <a:extLst>
              <a:ext uri="{FF2B5EF4-FFF2-40B4-BE49-F238E27FC236}">
                <a16:creationId xmlns:a16="http://schemas.microsoft.com/office/drawing/2014/main" id="{939477DB-270E-F8C4-B050-CB7A9C6DB344}"/>
              </a:ext>
            </a:extLst>
          </p:cNvPr>
          <p:cNvSpPr>
            <a:spLocks noGrp="1"/>
          </p:cNvSpPr>
          <p:nvPr>
            <p:ph type="body" sz="quarter" idx="11"/>
          </p:nvPr>
        </p:nvSpPr>
        <p:spPr>
          <a:xfrm>
            <a:off x="524933" y="5791993"/>
            <a:ext cx="7992005" cy="713581"/>
          </a:xfrm>
        </p:spPr>
        <p:txBody>
          <a:bodyPr/>
          <a:lstStyle/>
          <a:p>
            <a:endParaRPr lang="en-US" sz="1200" b="0" dirty="0">
              <a:hlinkClick r:id="rId2"/>
            </a:endParaRPr>
          </a:p>
          <a:p>
            <a:endParaRPr lang="en-US" b="0" dirty="0">
              <a:hlinkClick r:id="rId2"/>
            </a:endParaRPr>
          </a:p>
          <a:p>
            <a:endParaRPr lang="en-US" sz="1200" b="0" dirty="0">
              <a:hlinkClick r:id="rId2"/>
            </a:endParaRPr>
          </a:p>
          <a:p>
            <a:endParaRPr lang="en-US" b="0" dirty="0">
              <a:hlinkClick r:id="rId2"/>
            </a:endParaRPr>
          </a:p>
          <a:p>
            <a:r>
              <a:rPr lang="en-US" sz="1200" b="0" dirty="0">
                <a:hlinkClick r:id="rId2"/>
              </a:rPr>
              <a:t>Prevention of Hepatitis B Virus Infection in the United States: Recommendations of the ACIP MMWR January 12, 2018</a:t>
            </a:r>
            <a:endParaRPr lang="en-US" sz="1200" b="0" dirty="0"/>
          </a:p>
          <a:p>
            <a:endParaRPr lang="en-US" dirty="0"/>
          </a:p>
        </p:txBody>
      </p:sp>
      <p:pic>
        <p:nvPicPr>
          <p:cNvPr id="5" name="Content Placeholder 4">
            <a:extLst>
              <a:ext uri="{FF2B5EF4-FFF2-40B4-BE49-F238E27FC236}">
                <a16:creationId xmlns:a16="http://schemas.microsoft.com/office/drawing/2014/main" id="{3E6F65CB-E1BF-F88C-3AFE-B7A21C5B05FF}"/>
              </a:ext>
            </a:extLst>
          </p:cNvPr>
          <p:cNvPicPr>
            <a:picLocks noGrp="1" noChangeAspect="1"/>
          </p:cNvPicPr>
          <p:nvPr>
            <p:ph sz="quarter" idx="14"/>
          </p:nvPr>
        </p:nvPicPr>
        <p:blipFill>
          <a:blip r:embed="rId3"/>
          <a:stretch>
            <a:fillRect/>
          </a:stretch>
        </p:blipFill>
        <p:spPr>
          <a:xfrm>
            <a:off x="735806" y="1781969"/>
            <a:ext cx="7667625" cy="4010025"/>
          </a:xfrm>
          <a:prstGeom prst="rect">
            <a:avLst/>
          </a:prstGeom>
        </p:spPr>
      </p:pic>
    </p:spTree>
    <p:extLst>
      <p:ext uri="{BB962C8B-B14F-4D97-AF65-F5344CB8AC3E}">
        <p14:creationId xmlns:p14="http://schemas.microsoft.com/office/powerpoint/2010/main" val="220744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B6973-FF3D-B179-A2B3-FB3B709E0DA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D10AB25-0A4B-2E68-C9E1-EC0B43D2B182}"/>
              </a:ext>
            </a:extLst>
          </p:cNvPr>
          <p:cNvSpPr>
            <a:spLocks noGrp="1"/>
          </p:cNvSpPr>
          <p:nvPr>
            <p:ph type="body" sz="quarter" idx="11"/>
          </p:nvPr>
        </p:nvSpPr>
        <p:spPr>
          <a:xfrm>
            <a:off x="524933" y="6010275"/>
            <a:ext cx="7992005" cy="522190"/>
          </a:xfrm>
        </p:spPr>
        <p:txBody>
          <a:bodyPr/>
          <a:lstStyle/>
          <a:p>
            <a:endParaRPr lang="en-US" sz="1200" b="0" dirty="0">
              <a:hlinkClick r:id="rId2"/>
            </a:endParaRPr>
          </a:p>
          <a:p>
            <a:endParaRPr lang="en-US" b="0" dirty="0">
              <a:hlinkClick r:id="rId2"/>
            </a:endParaRPr>
          </a:p>
          <a:p>
            <a:r>
              <a:rPr lang="en-US" sz="1200" b="0" dirty="0">
                <a:hlinkClick r:id="rId2"/>
              </a:rPr>
              <a:t>Triple Panel Recommendations MMWR document  March 10, 2023</a:t>
            </a:r>
            <a:endParaRPr lang="en-US" sz="1200" b="0" dirty="0"/>
          </a:p>
          <a:p>
            <a:endParaRPr lang="en-US" dirty="0"/>
          </a:p>
        </p:txBody>
      </p:sp>
      <p:pic>
        <p:nvPicPr>
          <p:cNvPr id="7" name="Content Placeholder 5">
            <a:extLst>
              <a:ext uri="{FF2B5EF4-FFF2-40B4-BE49-F238E27FC236}">
                <a16:creationId xmlns:a16="http://schemas.microsoft.com/office/drawing/2014/main" id="{6A4D2066-6A0A-8B36-DC56-A271A5444DFE}"/>
              </a:ext>
            </a:extLst>
          </p:cNvPr>
          <p:cNvPicPr>
            <a:picLocks noGrp="1" noChangeAspect="1"/>
          </p:cNvPicPr>
          <p:nvPr>
            <p:ph sz="quarter" idx="14"/>
          </p:nvPr>
        </p:nvPicPr>
        <p:blipFill>
          <a:blip r:embed="rId3"/>
          <a:stretch>
            <a:fillRect/>
          </a:stretch>
        </p:blipFill>
        <p:spPr>
          <a:xfrm>
            <a:off x="524933" y="689620"/>
            <a:ext cx="7894638" cy="2034628"/>
          </a:xfrm>
          <a:prstGeom prst="rect">
            <a:avLst/>
          </a:prstGeom>
        </p:spPr>
      </p:pic>
      <p:sp>
        <p:nvSpPr>
          <p:cNvPr id="10" name="Title 1">
            <a:extLst>
              <a:ext uri="{FF2B5EF4-FFF2-40B4-BE49-F238E27FC236}">
                <a16:creationId xmlns:a16="http://schemas.microsoft.com/office/drawing/2014/main" id="{DFCFAE8D-0F2E-E20C-24C1-B3C28A95E370}"/>
              </a:ext>
            </a:extLst>
          </p:cNvPr>
          <p:cNvSpPr>
            <a:spLocks noGrp="1"/>
          </p:cNvSpPr>
          <p:nvPr>
            <p:ph type="title"/>
          </p:nvPr>
        </p:nvSpPr>
        <p:spPr>
          <a:xfrm>
            <a:off x="411367" y="3429000"/>
            <a:ext cx="3161297" cy="2398713"/>
          </a:xfrm>
        </p:spPr>
        <p:txBody>
          <a:bodyPr vert="horz" lIns="91440" tIns="45720" rIns="91440" bIns="45720" rtlCol="0" anchor="ctr">
            <a:normAutofit/>
          </a:bodyPr>
          <a:lstStyle/>
          <a:p>
            <a:pPr defTabSz="914400"/>
            <a:r>
              <a:rPr lang="en-US" sz="2800" kern="1200" dirty="0">
                <a:solidFill>
                  <a:schemeClr val="tx1"/>
                </a:solidFill>
                <a:latin typeface="+mj-lt"/>
                <a:ea typeface="+mj-ea"/>
                <a:cs typeface="+mj-cs"/>
              </a:rPr>
              <a:t>New Triple Panel Recommendations as it Applies to Pregnancy</a:t>
            </a:r>
          </a:p>
        </p:txBody>
      </p:sp>
      <p:sp>
        <p:nvSpPr>
          <p:cNvPr id="11" name="Text Placeholder 2">
            <a:extLst>
              <a:ext uri="{FF2B5EF4-FFF2-40B4-BE49-F238E27FC236}">
                <a16:creationId xmlns:a16="http://schemas.microsoft.com/office/drawing/2014/main" id="{536BFAC7-1D23-FBD1-A422-4DA659E1640D}"/>
              </a:ext>
            </a:extLst>
          </p:cNvPr>
          <p:cNvSpPr txBox="1">
            <a:spLocks/>
          </p:cNvSpPr>
          <p:nvPr/>
        </p:nvSpPr>
        <p:spPr>
          <a:xfrm>
            <a:off x="3981917" y="3159050"/>
            <a:ext cx="4535021" cy="2722595"/>
          </a:xfrm>
          <a:prstGeom prst="rect">
            <a:avLst/>
          </a:prstGeom>
        </p:spPr>
        <p:txBody>
          <a:bodyPr vert="horz" lIns="91440" tIns="45720" rIns="91440" bIns="45720" rtlCol="0" anchor="ctr">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228600" defTabSz="914400">
              <a:lnSpc>
                <a:spcPct val="90000"/>
              </a:lnSpc>
              <a:buFont typeface="Arial" panose="020B0604020202020204" pitchFamily="34" charset="0"/>
              <a:buChar char="•"/>
            </a:pPr>
            <a:r>
              <a:rPr lang="en-US" sz="1050">
                <a:latin typeface="+mn-lt"/>
                <a:ea typeface="+mn-ea"/>
                <a:cs typeface="+mn-cs"/>
              </a:rPr>
              <a:t>All pregnant person during each pregnancy, preferably in the first trimester, regardless of vaccination status or history of testing should receive a Triple Panel Screen</a:t>
            </a:r>
          </a:p>
          <a:p>
            <a:pPr marL="800100" lvl="1" indent="-228600" defTabSz="914400"/>
            <a:r>
              <a:rPr lang="en-US" sz="1050">
                <a:latin typeface="+mn-lt"/>
                <a:ea typeface="+mn-ea"/>
                <a:cs typeface="+mn-cs"/>
              </a:rPr>
              <a:t>HBsAg</a:t>
            </a:r>
          </a:p>
          <a:p>
            <a:pPr marL="800100" lvl="1" indent="-228600" defTabSz="914400"/>
            <a:r>
              <a:rPr lang="en-US" sz="1050">
                <a:latin typeface="+mn-lt"/>
                <a:ea typeface="+mn-ea"/>
                <a:cs typeface="+mn-cs"/>
              </a:rPr>
              <a:t>HBsAb</a:t>
            </a:r>
          </a:p>
          <a:p>
            <a:pPr marL="800100" lvl="1" indent="-228600" defTabSz="914400"/>
            <a:r>
              <a:rPr lang="en-US" sz="1050">
                <a:latin typeface="+mn-lt"/>
                <a:ea typeface="+mn-ea"/>
                <a:cs typeface="+mn-cs"/>
              </a:rPr>
              <a:t>Total anti – HBc</a:t>
            </a:r>
          </a:p>
          <a:p>
            <a:pPr marL="800100" lvl="1" indent="-228600" defTabSz="914400"/>
            <a:endParaRPr lang="en-US" sz="1050">
              <a:latin typeface="+mn-lt"/>
              <a:ea typeface="+mn-ea"/>
              <a:cs typeface="+mn-cs"/>
            </a:endParaRPr>
          </a:p>
          <a:p>
            <a:pPr indent="-228600" defTabSz="914400">
              <a:lnSpc>
                <a:spcPct val="90000"/>
              </a:lnSpc>
              <a:buFont typeface="Arial" panose="020B0604020202020204" pitchFamily="34" charset="0"/>
              <a:buChar char="•"/>
            </a:pPr>
            <a:r>
              <a:rPr lang="en-US" sz="1050">
                <a:latin typeface="+mn-lt"/>
                <a:ea typeface="+mn-ea"/>
                <a:cs typeface="+mn-cs"/>
              </a:rPr>
              <a:t> LHD’s should be educating all OB providers on the new recommendations and ensure they receive a copy of MMWR document.</a:t>
            </a:r>
          </a:p>
          <a:p>
            <a:pPr indent="-228600" defTabSz="914400">
              <a:lnSpc>
                <a:spcPct val="90000"/>
              </a:lnSpc>
              <a:buFont typeface="Arial" panose="020B0604020202020204" pitchFamily="34" charset="0"/>
              <a:buChar char="•"/>
            </a:pPr>
            <a:endParaRPr lang="en-US" sz="1050">
              <a:latin typeface="+mn-lt"/>
              <a:ea typeface="+mn-ea"/>
              <a:cs typeface="+mn-cs"/>
            </a:endParaRPr>
          </a:p>
          <a:p>
            <a:pPr indent="-228600" defTabSz="914400">
              <a:lnSpc>
                <a:spcPct val="90000"/>
              </a:lnSpc>
              <a:buFont typeface="Arial" panose="020B0604020202020204" pitchFamily="34" charset="0"/>
              <a:buChar char="•"/>
            </a:pPr>
            <a:r>
              <a:rPr lang="en-US" sz="1050">
                <a:latin typeface="+mn-lt"/>
                <a:ea typeface="+mn-ea"/>
                <a:cs typeface="+mn-cs"/>
              </a:rPr>
              <a:t> Remember this is a recommendation/standard of care.  This is not a NC law requirement or an AA measure that has to be met for Perinatal Hep B.</a:t>
            </a:r>
          </a:p>
          <a:p>
            <a:pPr indent="-228600" defTabSz="914400">
              <a:lnSpc>
                <a:spcPct val="90000"/>
              </a:lnSpc>
              <a:buFont typeface="Arial" panose="020B0604020202020204" pitchFamily="34" charset="0"/>
              <a:buChar char="•"/>
            </a:pPr>
            <a:endParaRPr lang="en-US" sz="1050">
              <a:latin typeface="+mn-lt"/>
              <a:ea typeface="+mn-ea"/>
              <a:cs typeface="+mn-cs"/>
            </a:endParaRPr>
          </a:p>
          <a:p>
            <a:pPr indent="-228600" defTabSz="914400">
              <a:lnSpc>
                <a:spcPct val="90000"/>
              </a:lnSpc>
              <a:buFont typeface="Arial" panose="020B0604020202020204" pitchFamily="34" charset="0"/>
              <a:buChar char="•"/>
            </a:pPr>
            <a:r>
              <a:rPr lang="en-US" sz="1050">
                <a:latin typeface="+mn-lt"/>
                <a:ea typeface="+mn-ea"/>
                <a:cs typeface="+mn-cs"/>
              </a:rPr>
              <a:t>  HBsAg is still required by NC law on every pregnant woman and required by your AA.</a:t>
            </a:r>
            <a:endParaRPr lang="en-US" sz="1050" dirty="0">
              <a:latin typeface="+mn-lt"/>
              <a:ea typeface="+mn-ea"/>
              <a:cs typeface="+mn-cs"/>
            </a:endParaRPr>
          </a:p>
        </p:txBody>
      </p:sp>
    </p:spTree>
    <p:extLst>
      <p:ext uri="{BB962C8B-B14F-4D97-AF65-F5344CB8AC3E}">
        <p14:creationId xmlns:p14="http://schemas.microsoft.com/office/powerpoint/2010/main" val="252170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91ED-CDCB-74C7-F659-10F39FD74A27}"/>
              </a:ext>
            </a:extLst>
          </p:cNvPr>
          <p:cNvSpPr>
            <a:spLocks noGrp="1"/>
          </p:cNvSpPr>
          <p:nvPr>
            <p:ph type="title"/>
          </p:nvPr>
        </p:nvSpPr>
        <p:spPr/>
        <p:txBody>
          <a:bodyPr/>
          <a:lstStyle/>
          <a:p>
            <a:r>
              <a:rPr lang="en-US" sz="2800" dirty="0"/>
              <a:t>Triple Panel Screening Recommendations</a:t>
            </a:r>
          </a:p>
        </p:txBody>
      </p:sp>
      <p:sp>
        <p:nvSpPr>
          <p:cNvPr id="3" name="Text Placeholder 2">
            <a:extLst>
              <a:ext uri="{FF2B5EF4-FFF2-40B4-BE49-F238E27FC236}">
                <a16:creationId xmlns:a16="http://schemas.microsoft.com/office/drawing/2014/main" id="{EDBB8BB9-6FA6-B616-CF89-54F11E20436D}"/>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3B8EE26A-7DE4-8D7E-B805-DA57D317652B}"/>
              </a:ext>
            </a:extLst>
          </p:cNvPr>
          <p:cNvSpPr>
            <a:spLocks noGrp="1"/>
          </p:cNvSpPr>
          <p:nvPr>
            <p:ph sz="quarter" idx="14"/>
          </p:nvPr>
        </p:nvSpPr>
        <p:spPr/>
        <p:txBody>
          <a:bodyPr/>
          <a:lstStyle/>
          <a:p>
            <a:pPr marL="342900" indent="-342900" algn="l">
              <a:buFont typeface="Arial" panose="020B0604020202020204" pitchFamily="34" charset="0"/>
              <a:buChar char="•"/>
            </a:pPr>
            <a:r>
              <a:rPr lang="en-US" sz="1800" b="0" dirty="0"/>
              <a:t>Published in an MMWR March 10, 2023 </a:t>
            </a:r>
          </a:p>
          <a:p>
            <a:pPr marL="342900" indent="-342900" algn="l">
              <a:buFont typeface="Arial" panose="020B0604020202020204" pitchFamily="34" charset="0"/>
              <a:buChar char="•"/>
            </a:pPr>
            <a:r>
              <a:rPr lang="en-US" sz="1800" b="0" dirty="0"/>
              <a:t>Expands CDC’s previously published HBV screening recommendations</a:t>
            </a:r>
          </a:p>
          <a:p>
            <a:pPr marL="342900" indent="-342900" algn="l">
              <a:buFont typeface="Arial" panose="020B0604020202020204" pitchFamily="34" charset="0"/>
              <a:buChar char="•"/>
            </a:pPr>
            <a:r>
              <a:rPr lang="en-US" sz="1800" b="0" dirty="0"/>
              <a:t>Makes pregnancy labs even more nuanced</a:t>
            </a:r>
          </a:p>
          <a:p>
            <a:pPr marL="342900" indent="-342900" algn="l">
              <a:buFont typeface="Arial" panose="020B0604020202020204" pitchFamily="34" charset="0"/>
              <a:buChar char="•"/>
            </a:pPr>
            <a:r>
              <a:rPr lang="en-US" sz="1800" b="0" dirty="0"/>
              <a:t>These recommendations compliments the 2022 ACIP recommendations to vaccinate all adults aged 19-59 years against Hep B by providing a means to establish immunity or current or previous infection </a:t>
            </a:r>
          </a:p>
          <a:p>
            <a:pPr marL="342900" indent="-342900" algn="l">
              <a:buFont typeface="Arial" panose="020B0604020202020204" pitchFamily="34" charset="0"/>
              <a:buChar char="•"/>
            </a:pPr>
            <a:r>
              <a:rPr lang="en-US" sz="1800" b="0" dirty="0"/>
              <a:t>Triple Panel = HBsAg, Total anti-HBc, and </a:t>
            </a:r>
            <a:r>
              <a:rPr lang="en-US" sz="1800" b="0" dirty="0" err="1"/>
              <a:t>HBsAb</a:t>
            </a:r>
            <a:endParaRPr lang="en-US" sz="1800" b="0" dirty="0"/>
          </a:p>
          <a:p>
            <a:pPr marL="342900" indent="-342900" algn="l">
              <a:buFont typeface="Arial" panose="020B0604020202020204" pitchFamily="34" charset="0"/>
              <a:buChar char="•"/>
            </a:pPr>
            <a:endParaRPr lang="en-US" sz="1800" b="0" dirty="0"/>
          </a:p>
          <a:p>
            <a:pPr marL="342900" indent="-342900" algn="l">
              <a:buFont typeface="Arial" panose="020B0604020202020204" pitchFamily="34" charset="0"/>
              <a:buChar char="•"/>
            </a:pPr>
            <a:r>
              <a:rPr lang="en-US" sz="1800" b="0" dirty="0"/>
              <a:t>Recommended for:</a:t>
            </a:r>
          </a:p>
          <a:p>
            <a:pPr marL="857250" lvl="1" indent="-342900"/>
            <a:r>
              <a:rPr lang="en-US" sz="1600" b="0" dirty="0"/>
              <a:t>All adults age 18 years and older at least once during a lifetime</a:t>
            </a:r>
          </a:p>
          <a:p>
            <a:pPr marL="857250" lvl="1" indent="-342900"/>
            <a:r>
              <a:rPr lang="en-US" sz="1600" b="0" dirty="0"/>
              <a:t>All pregnant person during each pregnancy preferably in the 1</a:t>
            </a:r>
            <a:r>
              <a:rPr lang="en-US" sz="1600" b="0" baseline="30000" dirty="0"/>
              <a:t>st</a:t>
            </a:r>
            <a:r>
              <a:rPr lang="en-US" sz="1600" b="0" dirty="0"/>
              <a:t> trimester regardless of vaccination status or history of testing</a:t>
            </a:r>
          </a:p>
          <a:p>
            <a:pPr marL="1200150" lvl="2" indent="-342900">
              <a:buFont typeface="Wingdings" panose="05000000000000000000" pitchFamily="2" charset="2"/>
              <a:buChar char="Ø"/>
            </a:pPr>
            <a:r>
              <a:rPr lang="en-US" dirty="0"/>
              <a:t>Pregnant person who have a history of triple panel screening with no new HBV exposure since triple panel screen, only need HBsAg screening</a:t>
            </a:r>
          </a:p>
          <a:p>
            <a:pPr algn="l"/>
            <a:endParaRPr lang="en-US" sz="1400" b="0" dirty="0">
              <a:hlinkClick r:id="rId3"/>
            </a:endParaRPr>
          </a:p>
          <a:p>
            <a:pPr algn="l"/>
            <a:r>
              <a:rPr lang="en-US" sz="1400" b="0" dirty="0">
                <a:hlinkClick r:id="rId3"/>
              </a:rPr>
              <a:t>Screening  and Testing for Hepatitis B Virus Infection: CDC Recommendations March 10, 2023</a:t>
            </a:r>
            <a:endParaRPr lang="en-US" sz="1400" b="0" dirty="0"/>
          </a:p>
        </p:txBody>
      </p:sp>
    </p:spTree>
    <p:extLst>
      <p:ext uri="{BB962C8B-B14F-4D97-AF65-F5344CB8AC3E}">
        <p14:creationId xmlns:p14="http://schemas.microsoft.com/office/powerpoint/2010/main" val="2542492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7705d017-2bb5-4213-a021-c9249c0a9b9e"/>
  <p:tag name="TPVERSION" val="8"/>
  <p:tag name="TPFULLVERSION" val="9.0.7.7"/>
  <p:tag name="PPTVERSION" val="16"/>
  <p:tag name="TPOS" val="2"/>
  <p:tag name="TPLASTSAVEVERSION" val="6.4 PC"/>
</p:tagLst>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EA6C9FA667E94CB68E3340EBB31124" ma:contentTypeVersion="14" ma:contentTypeDescription="Create a new document." ma:contentTypeScope="" ma:versionID="a4c70651edfff1d325bd0b9648c4fdd8">
  <xsd:schema xmlns:xsd="http://www.w3.org/2001/XMLSchema" xmlns:xs="http://www.w3.org/2001/XMLSchema" xmlns:p="http://schemas.microsoft.com/office/2006/metadata/properties" xmlns:ns2="6b46f9c1-c14e-4dad-b85b-bbe6ca38b84d" xmlns:ns3="ea8af748-1d0b-4554-b403-23c573964229" targetNamespace="http://schemas.microsoft.com/office/2006/metadata/properties" ma:root="true" ma:fieldsID="b127657f6444cf6e5fb5fa7990f25a79" ns2:_="" ns3:_="">
    <xsd:import namespace="6b46f9c1-c14e-4dad-b85b-bbe6ca38b84d"/>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6f9c1-c14e-4dad-b85b-bbe6ca38b8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82e9d79-0e50-4030-8e49-2fb8d322174c}"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8af748-1d0b-4554-b403-23c573964229" xsi:nil="true"/>
    <lcf76f155ced4ddcb4097134ff3c332f xmlns="6b46f9c1-c14e-4dad-b85b-bbe6ca38b84d">
      <Terms xmlns="http://schemas.microsoft.com/office/infopath/2007/PartnerControls"/>
    </lcf76f155ced4ddcb4097134ff3c332f>
    <SharedWithUsers xmlns="ea8af748-1d0b-4554-b403-23c573964229">
      <UserInfo>
        <DisplayName/>
        <AccountId xsi:nil="true"/>
        <AccountType/>
      </UserInfo>
    </SharedWithUsers>
  </documentManagement>
</p:properties>
</file>

<file path=customXml/itemProps1.xml><?xml version="1.0" encoding="utf-8"?>
<ds:datastoreItem xmlns:ds="http://schemas.openxmlformats.org/officeDocument/2006/customXml" ds:itemID="{523A920F-D55F-4B07-90F5-CAD9681A4C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6f9c1-c14e-4dad-b85b-bbe6ca38b84d"/>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B48B33-AA3E-4EC4-ACF7-C3335E382ED9}">
  <ds:schemaRefs>
    <ds:schemaRef ds:uri="http://schemas.microsoft.com/sharepoint/v3/contenttype/forms"/>
  </ds:schemaRefs>
</ds:datastoreItem>
</file>

<file path=customXml/itemProps3.xml><?xml version="1.0" encoding="utf-8"?>
<ds:datastoreItem xmlns:ds="http://schemas.openxmlformats.org/officeDocument/2006/customXml" ds:itemID="{89718502-AEB3-4DCC-AA32-6A2767BCFE06}">
  <ds:schemaRefs>
    <ds:schemaRef ds:uri="5b17092e-395a-4357-a675-3dd5516218a6"/>
    <ds:schemaRef ds:uri="79561daa-e32d-4dfe-b513-2c4eefef7c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ea8af748-1d0b-4554-b403-23c573964229"/>
    <ds:schemaRef ds:uri="6b46f9c1-c14e-4dad-b85b-bbe6ca38b84d"/>
  </ds:schemaRefs>
</ds:datastoreItem>
</file>

<file path=docProps/app.xml><?xml version="1.0" encoding="utf-8"?>
<Properties xmlns="http://schemas.openxmlformats.org/officeDocument/2006/extended-properties" xmlns:vt="http://schemas.openxmlformats.org/officeDocument/2006/docPropsVTypes">
  <Template/>
  <TotalTime>14928</TotalTime>
  <Words>2928</Words>
  <Application>Microsoft Office PowerPoint</Application>
  <PresentationFormat>On-screen Show (4:3)</PresentationFormat>
  <Paragraphs>285</Paragraphs>
  <Slides>29</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Aptos</vt:lpstr>
      <vt:lpstr>Arial</vt:lpstr>
      <vt:lpstr>Calibri</vt:lpstr>
      <vt:lpstr>Franklin Gothic Demi Cond</vt:lpstr>
      <vt:lpstr>Franklin Gothic Medium</vt:lpstr>
      <vt:lpstr>Franklin Gothic Medium Cond</vt:lpstr>
      <vt:lpstr>Gotham Bold</vt:lpstr>
      <vt:lpstr>Helvetica</vt:lpstr>
      <vt:lpstr>Times New Roman</vt:lpstr>
      <vt:lpstr>Wingdings</vt:lpstr>
      <vt:lpstr>3_Office Theme</vt:lpstr>
      <vt:lpstr>PowerPoint Presentation</vt:lpstr>
      <vt:lpstr>Learning Objectives</vt:lpstr>
      <vt:lpstr>NC EDSS and PHB Case Management</vt:lpstr>
      <vt:lpstr>Resources to Have to Provide PHB Case Management</vt:lpstr>
      <vt:lpstr>NC Public Health Law</vt:lpstr>
      <vt:lpstr>10 A NCAC 41A .0203 CONTROL MEASURES HEPATITIS B</vt:lpstr>
      <vt:lpstr>ACIP Recommendations for Infants Born to Hepatitis B + or Unknown Status Mothers</vt:lpstr>
      <vt:lpstr>New Triple Panel Recommendations as it Applies to Pregnancy</vt:lpstr>
      <vt:lpstr>Triple Panel Screening Recommendations</vt:lpstr>
      <vt:lpstr>NC Hepatitis B Program Manual</vt:lpstr>
      <vt:lpstr>NC Perinatal Heb B Discrepant Lab Protocol</vt:lpstr>
      <vt:lpstr>CDC Discrepant Labs Resource</vt:lpstr>
      <vt:lpstr>Example #1</vt:lpstr>
      <vt:lpstr>Continue #1</vt:lpstr>
      <vt:lpstr>Example #2</vt:lpstr>
      <vt:lpstr>Example #2 is about as complex as it gets</vt:lpstr>
      <vt:lpstr>Maternal lab example #3</vt:lpstr>
      <vt:lpstr>Example #4</vt:lpstr>
      <vt:lpstr> Example #5</vt:lpstr>
      <vt:lpstr>Example # 6</vt:lpstr>
      <vt:lpstr>Example # 7</vt:lpstr>
      <vt:lpstr>Example # 8</vt:lpstr>
      <vt:lpstr># 8 Continued</vt:lpstr>
      <vt:lpstr>Discrepant Lab Take-Aways</vt:lpstr>
      <vt:lpstr>Standard Investigation Practices</vt:lpstr>
      <vt:lpstr>Lost to Follow-Up/Family Relocated</vt:lpstr>
      <vt:lpstr>Parent Non-Compliant with Control Measures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Graham, Candy</cp:lastModifiedBy>
  <cp:revision>26</cp:revision>
  <cp:lastPrinted>2018-03-22T13:26:44Z</cp:lastPrinted>
  <dcterms:created xsi:type="dcterms:W3CDTF">2015-07-07T20:02:11Z</dcterms:created>
  <dcterms:modified xsi:type="dcterms:W3CDTF">2025-04-10T00:02:14Z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0x0101003BEA6C9FA667E94CB68E3340EBB31124</vt:lpwstr>
  </property>
  <property fmtid="{D5CDD505-2E9C-101B-9397-08002B2CF9AE}" pid="3" name="MediaServiceImageTags">
    <vt:lpwstr/>
  </property>
  <property fmtid="{D5CDD505-2E9C-101B-9397-08002B2CF9AE}" pid="4" name="Order">
    <vt:lpwstr>967600.000000000</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