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2" r:id="rId5"/>
  </p:sldMasterIdLst>
  <p:notesMasterIdLst>
    <p:notesMasterId r:id="rId50"/>
  </p:notesMasterIdLst>
  <p:handoutMasterIdLst>
    <p:handoutMasterId r:id="rId51"/>
  </p:handoutMasterIdLst>
  <p:sldIdLst>
    <p:sldId id="257" r:id="rId6"/>
    <p:sldId id="463" r:id="rId7"/>
    <p:sldId id="462" r:id="rId8"/>
    <p:sldId id="466" r:id="rId9"/>
    <p:sldId id="472" r:id="rId10"/>
    <p:sldId id="507" r:id="rId11"/>
    <p:sldId id="555" r:id="rId12"/>
    <p:sldId id="539" r:id="rId13"/>
    <p:sldId id="540" r:id="rId14"/>
    <p:sldId id="508" r:id="rId15"/>
    <p:sldId id="556" r:id="rId16"/>
    <p:sldId id="548" r:id="rId17"/>
    <p:sldId id="492" r:id="rId18"/>
    <p:sldId id="519" r:id="rId19"/>
    <p:sldId id="518" r:id="rId20"/>
    <p:sldId id="522" r:id="rId21"/>
    <p:sldId id="523" r:id="rId22"/>
    <p:sldId id="557" r:id="rId23"/>
    <p:sldId id="524" r:id="rId24"/>
    <p:sldId id="537" r:id="rId25"/>
    <p:sldId id="528" r:id="rId26"/>
    <p:sldId id="530" r:id="rId27"/>
    <p:sldId id="531" r:id="rId28"/>
    <p:sldId id="532" r:id="rId29"/>
    <p:sldId id="533" r:id="rId30"/>
    <p:sldId id="535" r:id="rId31"/>
    <p:sldId id="534" r:id="rId32"/>
    <p:sldId id="536" r:id="rId33"/>
    <p:sldId id="552" r:id="rId34"/>
    <p:sldId id="553" r:id="rId35"/>
    <p:sldId id="538" r:id="rId36"/>
    <p:sldId id="547" r:id="rId37"/>
    <p:sldId id="546" r:id="rId38"/>
    <p:sldId id="541" r:id="rId39"/>
    <p:sldId id="542" r:id="rId40"/>
    <p:sldId id="489" r:id="rId41"/>
    <p:sldId id="490" r:id="rId42"/>
    <p:sldId id="491" r:id="rId43"/>
    <p:sldId id="554" r:id="rId44"/>
    <p:sldId id="527" r:id="rId45"/>
    <p:sldId id="549" r:id="rId46"/>
    <p:sldId id="550" r:id="rId47"/>
    <p:sldId id="551" r:id="rId48"/>
    <p:sldId id="521"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Y5ILtuDUltdUqGmZlqf4dw==" hashData="lqZ3VaBmXTSsfutJvH+UwVfIp2EZyns2wVmKVCcBgMTTNslz10ow0GK2GlWYCrQLlVmg6dABWrcH9soG6h7kS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9AE12E-9D61-63F4-9B9B-9875AB89A0F0}" name="Colburn, Caroline L" initials="CC" userId="S::caroline.colburn@dhhs.nc.gov::f4d4bd6d-931b-4721-9001-6e9754926a53" providerId="AD"/>
  <p188:author id="{1F8B0031-A185-C138-D660-B95BB2308298}" name="Jones, Jim" initials="JJ" userId="S::Jim.Jones@dhhs.nc.gov::caa01b78-bb3f-4558-94c1-0e5d910d4519" providerId="AD"/>
  <p188:author id="{21751CA1-A59E-B3DF-DA5A-FB7407773187}" name="Bryan, Catherine M" initials="BC" userId="S::catherine.m.bryan@dhhs.nc.gov::852741aa-3aec-48a5-9fe2-27f6d79d7972" providerId="AD"/>
  <p188:author id="{35636DA4-C6BD-C14F-EA29-DB44901680AA}" name="Breeyear, Taylor L" initials="BT" userId="S::taylor.breeyear@dhhs.nc.gov::12851bdd-091b-46a8-9312-44b2b60b6c6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70"/>
    <a:srgbClr val="5C93D5"/>
    <a:srgbClr val="7CA3DD"/>
    <a:srgbClr val="568AA4"/>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93" autoAdjust="0"/>
  </p:normalViewPr>
  <p:slideViewPr>
    <p:cSldViewPr snapToGrid="0">
      <p:cViewPr varScale="1">
        <p:scale>
          <a:sx n="48" d="100"/>
          <a:sy n="48" d="100"/>
        </p:scale>
        <p:origin x="500" y="40"/>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7/22/2026</a:t>
            </a:fld>
            <a:endParaRPr lang="en-US"/>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7/22/2026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Welcome participants</a:t>
            </a:r>
          </a:p>
        </p:txBody>
      </p:sp>
      <p:sp>
        <p:nvSpPr>
          <p:cNvPr id="4" name="Slide Number Placeholder 3"/>
          <p:cNvSpPr>
            <a:spLocks noGrp="1"/>
          </p:cNvSpPr>
          <p:nvPr>
            <p:ph type="sldNum" sz="quarter" idx="5"/>
          </p:nvPr>
        </p:nvSpPr>
        <p:spPr/>
        <p:txBody>
          <a:bodyPr/>
          <a:lstStyle/>
          <a:p>
            <a:fld id="{1277428A-A190-4C79-A76B-3A39E45D5B57}" type="slidenum">
              <a:rPr lang="en-US" smtClean="0"/>
              <a:t>1</a:t>
            </a:fld>
            <a:endParaRPr lang="en-US"/>
          </a:p>
        </p:txBody>
      </p:sp>
    </p:spTree>
    <p:extLst>
      <p:ext uri="{BB962C8B-B14F-4D97-AF65-F5344CB8AC3E}">
        <p14:creationId xmlns:p14="http://schemas.microsoft.com/office/powerpoint/2010/main" val="1155759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5BC7F-2C15-C9A8-E231-ACF9C3023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D558A-7E0B-5FCE-73C1-3F9D08604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BAE975-E716-96D0-D773-1F0B39BC4473}"/>
              </a:ext>
            </a:extLst>
          </p:cNvPr>
          <p:cNvSpPr>
            <a:spLocks noGrp="1"/>
          </p:cNvSpPr>
          <p:nvPr>
            <p:ph type="body" idx="1"/>
          </p:nvPr>
        </p:nvSpPr>
        <p:spPr/>
        <p:txBody>
          <a:bodyPr/>
          <a:lstStyle/>
          <a:p>
            <a:pPr rtl="0" fontAlgn="base"/>
            <a:r>
              <a:rPr lang="en-US" dirty="0"/>
              <a:t>Another part of standard precautions (remember, every patient every time) is using appropriate PPE for the situation/type of care you are providing. You can always wear PPE to protect yourself. For example, if you are touching bodily fluids, wear gloves. If the care you are providing may get your clothes dirty, you may want to wear a gown. </a:t>
            </a:r>
          </a:p>
        </p:txBody>
      </p:sp>
      <p:sp>
        <p:nvSpPr>
          <p:cNvPr id="4" name="Slide Number Placeholder 3">
            <a:extLst>
              <a:ext uri="{FF2B5EF4-FFF2-40B4-BE49-F238E27FC236}">
                <a16:creationId xmlns:a16="http://schemas.microsoft.com/office/drawing/2014/main" id="{7C3AE693-1AE6-D777-C79E-1D000B3ECB6F}"/>
              </a:ext>
            </a:extLst>
          </p:cNvPr>
          <p:cNvSpPr>
            <a:spLocks noGrp="1"/>
          </p:cNvSpPr>
          <p:nvPr>
            <p:ph type="sldNum" sz="quarter" idx="5"/>
          </p:nvPr>
        </p:nvSpPr>
        <p:spPr/>
        <p:txBody>
          <a:bodyPr/>
          <a:lstStyle/>
          <a:p>
            <a:fld id="{DBCC7D24-0DC9-4E9C-89C0-35D79A09D337}" type="slidenum">
              <a:rPr lang="en-US" smtClean="0"/>
              <a:t>10</a:t>
            </a:fld>
            <a:endParaRPr lang="en-US"/>
          </a:p>
        </p:txBody>
      </p:sp>
    </p:spTree>
    <p:extLst>
      <p:ext uri="{BB962C8B-B14F-4D97-AF65-F5344CB8AC3E}">
        <p14:creationId xmlns:p14="http://schemas.microsoft.com/office/powerpoint/2010/main" val="1012354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2D9B7-8366-2AB4-61DB-547EF7BE49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C087F-42E0-544D-33CE-2B3F7F7D4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884F9-70A2-169F-6D17-ABFA1311B43D}"/>
              </a:ext>
            </a:extLst>
          </p:cNvPr>
          <p:cNvSpPr>
            <a:spLocks noGrp="1"/>
          </p:cNvSpPr>
          <p:nvPr>
            <p:ph type="body" idx="1"/>
          </p:nvPr>
        </p:nvSpPr>
        <p:spPr/>
        <p:txBody>
          <a:bodyPr/>
          <a:lstStyle/>
          <a:p>
            <a:pPr rtl="0" fontAlgn="base"/>
            <a:r>
              <a:rPr lang="en-US" dirty="0"/>
              <a:t>If someone is coughing or sneezing, consider wearing a mask and/or goggles to protect your mouth, nose and eyes </a:t>
            </a:r>
          </a:p>
        </p:txBody>
      </p:sp>
      <p:sp>
        <p:nvSpPr>
          <p:cNvPr id="4" name="Slide Number Placeholder 3">
            <a:extLst>
              <a:ext uri="{FF2B5EF4-FFF2-40B4-BE49-F238E27FC236}">
                <a16:creationId xmlns:a16="http://schemas.microsoft.com/office/drawing/2014/main" id="{96593FA4-918D-C59E-E3D7-8E300D9A6C7A}"/>
              </a:ext>
            </a:extLst>
          </p:cNvPr>
          <p:cNvSpPr>
            <a:spLocks noGrp="1"/>
          </p:cNvSpPr>
          <p:nvPr>
            <p:ph type="sldNum" sz="quarter" idx="5"/>
          </p:nvPr>
        </p:nvSpPr>
        <p:spPr/>
        <p:txBody>
          <a:bodyPr/>
          <a:lstStyle/>
          <a:p>
            <a:fld id="{DBCC7D24-0DC9-4E9C-89C0-35D79A09D337}" type="slidenum">
              <a:rPr lang="en-US" smtClean="0"/>
              <a:t>11</a:t>
            </a:fld>
            <a:endParaRPr lang="en-US"/>
          </a:p>
        </p:txBody>
      </p:sp>
    </p:spTree>
    <p:extLst>
      <p:ext uri="{BB962C8B-B14F-4D97-AF65-F5344CB8AC3E}">
        <p14:creationId xmlns:p14="http://schemas.microsoft.com/office/powerpoint/2010/main" val="1392410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CC20B-DF71-4178-037D-27AD6572C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81CBEF-DEA9-9A9B-E3F5-EEC679D41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B666D-6954-AD02-13DB-BC4621FAF3B7}"/>
              </a:ext>
            </a:extLst>
          </p:cNvPr>
          <p:cNvSpPr>
            <a:spLocks noGrp="1"/>
          </p:cNvSpPr>
          <p:nvPr>
            <p:ph type="body" idx="1"/>
          </p:nvPr>
        </p:nvSpPr>
        <p:spPr/>
        <p:txBody>
          <a:bodyPr/>
          <a:lstStyle/>
          <a:p>
            <a:pPr rtl="0" fontAlgn="base"/>
            <a:r>
              <a:rPr lang="en-US" dirty="0"/>
              <a:t>If there is a risk of splash, you may want to use a face shield or goggles to protect your mouth, nose and eyes; and perhaps a gown and gloves to protect your hands and clothing. </a:t>
            </a:r>
          </a:p>
        </p:txBody>
      </p:sp>
      <p:sp>
        <p:nvSpPr>
          <p:cNvPr id="4" name="Slide Number Placeholder 3">
            <a:extLst>
              <a:ext uri="{FF2B5EF4-FFF2-40B4-BE49-F238E27FC236}">
                <a16:creationId xmlns:a16="http://schemas.microsoft.com/office/drawing/2014/main" id="{314E26A6-6A99-733E-9844-DA101AAB1BC4}"/>
              </a:ext>
            </a:extLst>
          </p:cNvPr>
          <p:cNvSpPr>
            <a:spLocks noGrp="1"/>
          </p:cNvSpPr>
          <p:nvPr>
            <p:ph type="sldNum" sz="quarter" idx="5"/>
          </p:nvPr>
        </p:nvSpPr>
        <p:spPr/>
        <p:txBody>
          <a:bodyPr/>
          <a:lstStyle/>
          <a:p>
            <a:fld id="{DBCC7D24-0DC9-4E9C-89C0-35D79A09D337}" type="slidenum">
              <a:rPr lang="en-US" smtClean="0"/>
              <a:t>12</a:t>
            </a:fld>
            <a:endParaRPr lang="en-US"/>
          </a:p>
        </p:txBody>
      </p:sp>
    </p:spTree>
    <p:extLst>
      <p:ext uri="{BB962C8B-B14F-4D97-AF65-F5344CB8AC3E}">
        <p14:creationId xmlns:p14="http://schemas.microsoft.com/office/powerpoint/2010/main" val="4180216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9C38D-8461-07FF-55D1-1B5D67913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8F1F1-7DDC-D793-E273-B0682E368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3F567-5F8B-F29E-966B-87507F0602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Transmission-Based Precautions are to be used in addition to Standard Precautions for patients who may be infected or colonized with certain infectious agents for which additional precautions are needed to prevent infection transmission. Those include contact precautions, droplet precautions, and airborne precautions. </a:t>
            </a:r>
            <a:r>
              <a:rPr lang="en-US" dirty="0"/>
              <a:t>There are other types of transmission-based precautions you may see in your facility, such as enhanced barrier precautions in nursing homes, or "special droplet" for use with COVID patients. Your</a:t>
            </a:r>
            <a:r>
              <a:rPr lang="en-US" sz="1200" b="0" i="0" kern="1200" dirty="0">
                <a:solidFill>
                  <a:schemeClr val="tx1"/>
                </a:solidFill>
                <a:effectLst/>
                <a:latin typeface="+mn-lt"/>
                <a:ea typeface="+mn-ea"/>
                <a:cs typeface="+mn-cs"/>
              </a:rPr>
              <a:t> facility should let you know when a patient is on transmission-based precautions by hanging a sign at their door. Always follow your facility’s specific guidelines. In the next few slides, we will go over what each precautionary measure should include.</a:t>
            </a:r>
            <a:endParaRPr lang="en-US" dirty="0"/>
          </a:p>
          <a:p>
            <a:endParaRPr lang="en-US" dirty="0"/>
          </a:p>
          <a:p>
            <a:r>
              <a:rPr lang="en-US" dirty="0"/>
              <a:t>We will talk more about how to wear and remove PPE after we talk about the types of transmission-based precautions.</a:t>
            </a:r>
          </a:p>
        </p:txBody>
      </p:sp>
      <p:sp>
        <p:nvSpPr>
          <p:cNvPr id="4" name="Slide Number Placeholder 3">
            <a:extLst>
              <a:ext uri="{FF2B5EF4-FFF2-40B4-BE49-F238E27FC236}">
                <a16:creationId xmlns:a16="http://schemas.microsoft.com/office/drawing/2014/main" id="{EC83D0A6-5C83-996A-B55A-3F2E46320981}"/>
              </a:ext>
            </a:extLst>
          </p:cNvPr>
          <p:cNvSpPr>
            <a:spLocks noGrp="1"/>
          </p:cNvSpPr>
          <p:nvPr>
            <p:ph type="sldNum" sz="quarter" idx="5"/>
          </p:nvPr>
        </p:nvSpPr>
        <p:spPr/>
        <p:txBody>
          <a:bodyPr/>
          <a:lstStyle/>
          <a:p>
            <a:fld id="{DBCC7D24-0DC9-4E9C-89C0-35D79A09D337}" type="slidenum">
              <a:rPr lang="en-US" smtClean="0"/>
              <a:t>13</a:t>
            </a:fld>
            <a:endParaRPr lang="en-US"/>
          </a:p>
        </p:txBody>
      </p:sp>
    </p:spTree>
    <p:extLst>
      <p:ext uri="{BB962C8B-B14F-4D97-AF65-F5344CB8AC3E}">
        <p14:creationId xmlns:p14="http://schemas.microsoft.com/office/powerpoint/2010/main" val="15905454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4BB3-0734-C53A-6125-3092E2B04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87B74-15C2-FA77-1614-9073B37A5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BA554-D85E-A76E-E835-4EE4F4B974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contact precautions for patients with known or suspected infections that are known to be transmitted via touch or contact. Patients on contact precautions can infect others through direct contact. Some common conditions that warrant contact precautions include MDROs, </a:t>
            </a:r>
            <a:r>
              <a:rPr lang="en-US" i="1" dirty="0"/>
              <a:t>C. auris</a:t>
            </a:r>
            <a:r>
              <a:rPr lang="en-US" dirty="0"/>
              <a:t>, Scabies, RSV, uncontained draining wounds, and other medical conditions. </a:t>
            </a:r>
          </a:p>
        </p:txBody>
      </p:sp>
      <p:sp>
        <p:nvSpPr>
          <p:cNvPr id="4" name="Slide Number Placeholder 3">
            <a:extLst>
              <a:ext uri="{FF2B5EF4-FFF2-40B4-BE49-F238E27FC236}">
                <a16:creationId xmlns:a16="http://schemas.microsoft.com/office/drawing/2014/main" id="{AA2D9F30-90D0-6EDC-8C8A-2F88EE4650E6}"/>
              </a:ext>
            </a:extLst>
          </p:cNvPr>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561034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1DFF0-4941-1157-ACBF-8E1DD77B3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C6DEB-27F6-15C1-CD34-B2AAE21B1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EB600-607D-A535-C3AA-4ACEE01BC790}"/>
              </a:ext>
            </a:extLst>
          </p:cNvPr>
          <p:cNvSpPr>
            <a:spLocks noGrp="1"/>
          </p:cNvSpPr>
          <p:nvPr>
            <p:ph type="body" idx="1"/>
          </p:nvPr>
        </p:nvSpPr>
        <p:spPr/>
        <p:txBody>
          <a:bodyPr/>
          <a:lstStyle/>
          <a:p>
            <a:pPr rtl="0" fontAlgn="base"/>
            <a:r>
              <a:rPr lang="en-US" b="0" dirty="0"/>
              <a:t>Use contact precautions for patients with known or suspected infections that represent an increased risk for contact transmission. </a:t>
            </a:r>
          </a:p>
          <a:p>
            <a:pPr rtl="0" fontAlgn="base"/>
            <a:r>
              <a:rPr lang="en-US" sz="1200" b="0" i="0" kern="1200" dirty="0">
                <a:solidFill>
                  <a:schemeClr val="tx1"/>
                </a:solidFill>
                <a:effectLst/>
                <a:latin typeface="+mn-lt"/>
                <a:ea typeface="+mn-ea"/>
                <a:cs typeface="+mn-cs"/>
              </a:rPr>
              <a:t>-Wear a gown and gloves when caring for patients on contact precautions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-Choose room placement and roommates carefully to reduce risk of transmission to others </a:t>
            </a:r>
          </a:p>
          <a:p>
            <a:pPr rtl="0" fontAlgn="base"/>
            <a:r>
              <a:rPr lang="en-US" sz="1200" b="0" i="0" kern="1200" dirty="0">
                <a:solidFill>
                  <a:schemeClr val="tx1"/>
                </a:solidFill>
                <a:effectLst/>
                <a:latin typeface="+mn-lt"/>
                <a:ea typeface="+mn-ea"/>
                <a:cs typeface="+mn-cs"/>
              </a:rPr>
              <a:t>-Limit transport and movement of patients outside of the room to medically-necessary purposes. When transport or movement is necessary, cover or contain the infected of the patient's body.</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-Use disposable or dedicated patient-care equipment (e.g., blood pressure cuffs). If common use of equipment for multiple patients is unavoidable, clean and disinfect such equipment before use on another patient.</a:t>
            </a:r>
          </a:p>
          <a:p>
            <a:pPr rtl="0" fontAlgn="base"/>
            <a:r>
              <a:rPr lang="en-US" b="0" dirty="0"/>
              <a:t>-</a:t>
            </a:r>
            <a:r>
              <a:rPr lang="en-US" sz="1200" b="0" i="0" kern="1200" dirty="0">
                <a:solidFill>
                  <a:schemeClr val="tx1"/>
                </a:solidFill>
                <a:effectLst/>
                <a:latin typeface="+mn-lt"/>
                <a:ea typeface="+mn-ea"/>
                <a:cs typeface="+mn-cs"/>
              </a:rPr>
              <a:t>Prioritize cleaning and disinfection of the rooms of patients on contact precautions ensuring rooms are frequently cleaned and disinfected</a:t>
            </a:r>
            <a:endParaRPr lang="en-US" b="0" dirty="0"/>
          </a:p>
          <a:p>
            <a:pPr rtl="0" fontAlgn="base"/>
            <a:endParaRPr lang="en-US" dirty="0"/>
          </a:p>
          <a:p>
            <a:pPr rtl="0" fontAlgn="base"/>
            <a:r>
              <a:rPr lang="en-US" dirty="0"/>
              <a:t>https://www.cdc.gov/infection-control/hcp/basics/transmission-based-precautions.html</a:t>
            </a:r>
          </a:p>
        </p:txBody>
      </p:sp>
      <p:sp>
        <p:nvSpPr>
          <p:cNvPr id="4" name="Slide Number Placeholder 3">
            <a:extLst>
              <a:ext uri="{FF2B5EF4-FFF2-40B4-BE49-F238E27FC236}">
                <a16:creationId xmlns:a16="http://schemas.microsoft.com/office/drawing/2014/main" id="{B1D97591-82FD-BE78-CC85-FBDA659216CE}"/>
              </a:ext>
            </a:extLst>
          </p:cNvPr>
          <p:cNvSpPr>
            <a:spLocks noGrp="1"/>
          </p:cNvSpPr>
          <p:nvPr>
            <p:ph type="sldNum" sz="quarter" idx="5"/>
          </p:nvPr>
        </p:nvSpPr>
        <p:spPr/>
        <p:txBody>
          <a:bodyPr/>
          <a:lstStyle/>
          <a:p>
            <a:fld id="{DBCC7D24-0DC9-4E9C-89C0-35D79A09D337}" type="slidenum">
              <a:rPr lang="en-US" smtClean="0"/>
              <a:t>15</a:t>
            </a:fld>
            <a:endParaRPr lang="en-US"/>
          </a:p>
        </p:txBody>
      </p:sp>
    </p:spTree>
    <p:extLst>
      <p:ext uri="{BB962C8B-B14F-4D97-AF65-F5344CB8AC3E}">
        <p14:creationId xmlns:p14="http://schemas.microsoft.com/office/powerpoint/2010/main" val="3637154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EDE17-E27F-FEAC-D69F-00B0F5BE0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58EEF-3F2E-C11C-9221-03F865EDA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4DEDC-87E2-9D12-BF37-E1F752DF3863}"/>
              </a:ext>
            </a:extLst>
          </p:cNvPr>
          <p:cNvSpPr>
            <a:spLocks noGrp="1"/>
          </p:cNvSpPr>
          <p:nvPr>
            <p:ph type="body" idx="1"/>
          </p:nvPr>
        </p:nvSpPr>
        <p:spPr/>
        <p:txBody>
          <a:bodyPr/>
          <a:lstStyle/>
          <a:p>
            <a:r>
              <a:rPr lang="en-US"/>
              <a:t>Here you will see an example of what a contact precautions sign looks like. This will be placed outside of a patient’s door when they are on contact precautions.</a:t>
            </a:r>
          </a:p>
        </p:txBody>
      </p:sp>
      <p:sp>
        <p:nvSpPr>
          <p:cNvPr id="4" name="Slide Number Placeholder 3">
            <a:extLst>
              <a:ext uri="{FF2B5EF4-FFF2-40B4-BE49-F238E27FC236}">
                <a16:creationId xmlns:a16="http://schemas.microsoft.com/office/drawing/2014/main" id="{E68E38A3-B709-2A03-5DA0-FAA2471B8F26}"/>
              </a:ext>
            </a:extLst>
          </p:cNvPr>
          <p:cNvSpPr>
            <a:spLocks noGrp="1"/>
          </p:cNvSpPr>
          <p:nvPr>
            <p:ph type="sldNum" sz="quarter" idx="5"/>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441378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D05A9-1E85-71D2-C3B6-8A3307F8C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A581C-1F2A-3539-7B8D-676AA2410C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6048E-FE68-F819-7D7C-09FFB4F61C12}"/>
              </a:ext>
            </a:extLst>
          </p:cNvPr>
          <p:cNvSpPr>
            <a:spLocks noGrp="1"/>
          </p:cNvSpPr>
          <p:nvPr>
            <p:ph type="body" idx="1"/>
          </p:nvPr>
        </p:nvSpPr>
        <p:spPr/>
        <p:txBody>
          <a:bodyPr/>
          <a:lstStyle/>
          <a:p>
            <a:r>
              <a:rPr lang="en-US" dirty="0"/>
              <a:t>Moving on, we will take a look at Enhanced Barrier Precautions, otherwise called EBP. Like Contact Precautions, patients on Enhanced Barrier Precautions can spread infections through touch. EBP, however, are specific to nursing home residents. Residents with a history of MDROs and residents with wounds or indwelling devices should be placed on EBP.</a:t>
            </a:r>
          </a:p>
        </p:txBody>
      </p:sp>
      <p:sp>
        <p:nvSpPr>
          <p:cNvPr id="4" name="Slide Number Placeholder 3">
            <a:extLst>
              <a:ext uri="{FF2B5EF4-FFF2-40B4-BE49-F238E27FC236}">
                <a16:creationId xmlns:a16="http://schemas.microsoft.com/office/drawing/2014/main" id="{D63C5E44-4728-C52C-AE55-FC4656A2392A}"/>
              </a:ext>
            </a:extLst>
          </p:cNvPr>
          <p:cNvSpPr>
            <a:spLocks noGrp="1"/>
          </p:cNvSpPr>
          <p:nvPr>
            <p:ph type="sldNum" sz="quarter" idx="5"/>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4225953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you use appropriate PPE (gown and gloves) when caring for residents during high-contact care activities. These include things like dressing, bathing, providing hygiene, assisting with toileting, device care and wound care. </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a:p>
        </p:txBody>
      </p:sp>
    </p:spTree>
    <p:extLst>
      <p:ext uri="{BB962C8B-B14F-4D97-AF65-F5344CB8AC3E}">
        <p14:creationId xmlns:p14="http://schemas.microsoft.com/office/powerpoint/2010/main" val="2097677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8A86E-F124-F41C-43F7-D6F73D94F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0EAAC-41C1-C471-C82D-87E0230424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A6D40-9329-F9D3-3B5E-BEE5B6947BD0}"/>
              </a:ext>
            </a:extLst>
          </p:cNvPr>
          <p:cNvSpPr>
            <a:spLocks noGrp="1"/>
          </p:cNvSpPr>
          <p:nvPr>
            <p:ph type="body" idx="1"/>
          </p:nvPr>
        </p:nvSpPr>
        <p:spPr/>
        <p:txBody>
          <a:bodyPr/>
          <a:lstStyle/>
          <a:p>
            <a:r>
              <a:rPr lang="en-US"/>
              <a:t>Here you will see examples of what an EBP sign will look like outside of a resident’s room.</a:t>
            </a:r>
          </a:p>
        </p:txBody>
      </p:sp>
      <p:sp>
        <p:nvSpPr>
          <p:cNvPr id="4" name="Slide Number Placeholder 3">
            <a:extLst>
              <a:ext uri="{FF2B5EF4-FFF2-40B4-BE49-F238E27FC236}">
                <a16:creationId xmlns:a16="http://schemas.microsoft.com/office/drawing/2014/main" id="{A08AF914-EDE7-6980-B174-4A9D8EF598C7}"/>
              </a:ext>
            </a:extLst>
          </p:cNvPr>
          <p:cNvSpPr>
            <a:spLocks noGrp="1"/>
          </p:cNvSpPr>
          <p:nvPr>
            <p:ph type="sldNum" sz="quarter" idx="5"/>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3498935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take 5 minutes to complete this pre-assessment. If you do not have a smart phone, please partner up with another participant. All responses will be kept anonymous. This assessment allows the infection prevention team to monitor the impact of our modules.</a:t>
            </a:r>
          </a:p>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a:p>
        </p:txBody>
      </p:sp>
    </p:spTree>
    <p:extLst>
      <p:ext uri="{BB962C8B-B14F-4D97-AF65-F5344CB8AC3E}">
        <p14:creationId xmlns:p14="http://schemas.microsoft.com/office/powerpoint/2010/main" val="54601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6252-1180-C642-00B5-5914A28A9B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A6DBC-DD89-905D-9FAE-BD3E856FD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8FB8E-4670-659D-9E61-F3BB1809E938}"/>
              </a:ext>
            </a:extLst>
          </p:cNvPr>
          <p:cNvSpPr>
            <a:spLocks noGrp="1"/>
          </p:cNvSpPr>
          <p:nvPr>
            <p:ph type="body" idx="1"/>
          </p:nvPr>
        </p:nvSpPr>
        <p:spPr/>
        <p:txBody>
          <a:bodyPr/>
          <a:lstStyle/>
          <a:p>
            <a:r>
              <a:rPr lang="en-US" dirty="0"/>
              <a:t>Next, let’s look at Droplet Precautions. Like the name suggests, droplet precautions are put in place for patients who might transmit an infection via respiratory droplets. A few examples of conditions that require droplet precautions include the flu, colds and pertussis (whooping cough).</a:t>
            </a:r>
          </a:p>
        </p:txBody>
      </p:sp>
      <p:sp>
        <p:nvSpPr>
          <p:cNvPr id="4" name="Slide Number Placeholder 3">
            <a:extLst>
              <a:ext uri="{FF2B5EF4-FFF2-40B4-BE49-F238E27FC236}">
                <a16:creationId xmlns:a16="http://schemas.microsoft.com/office/drawing/2014/main" id="{2E14F1B7-2BD6-D145-271A-0683251602E4}"/>
              </a:ext>
            </a:extLst>
          </p:cNvPr>
          <p:cNvSpPr>
            <a:spLocks noGrp="1"/>
          </p:cNvSpPr>
          <p:nvPr>
            <p:ph type="sldNum" sz="quarter" idx="5"/>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847361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E99A-7478-2160-010F-ED117C35C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07B165-09FF-3C3B-C748-CDD2026C6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0F7A63-2AAD-E78E-EF8B-A8F8433262B3}"/>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-Wear a mask when caring for patients on droplet precautions</a:t>
            </a:r>
            <a:endParaRPr lang="en-US" b="0" dirty="0"/>
          </a:p>
          <a:p>
            <a:pPr marL="0" marR="0" lvl="0" indent="0" algn="l" defTabSz="914400" rtl="0" eaLnBrk="1" fontAlgn="base" latinLnBrk="0" hangingPunct="1">
              <a:lnSpc>
                <a:spcPct val="100000"/>
              </a:lnSpc>
              <a:spcBef>
                <a:spcPts val="0"/>
              </a:spcBef>
              <a:spcAft>
                <a:spcPts val="0"/>
              </a:spcAft>
              <a:buClrTx/>
              <a:buSzTx/>
              <a:buFontTx/>
              <a:buNone/>
              <a:tabLst/>
              <a:defRPr/>
            </a:pPr>
            <a:r>
              <a:rPr lang="en-US" b="0" dirty="0"/>
              <a:t>-</a:t>
            </a:r>
            <a:r>
              <a:rPr lang="en-US" sz="1200" b="0" i="0" kern="1200" dirty="0">
                <a:solidFill>
                  <a:schemeClr val="tx1"/>
                </a:solidFill>
                <a:effectLst/>
                <a:latin typeface="+mn-lt"/>
                <a:ea typeface="+mn-ea"/>
                <a:cs typeface="+mn-cs"/>
              </a:rPr>
              <a:t>Contain pathogens at the source, have the patient wear a mask if they are able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dirty="0"/>
              <a:t>-</a:t>
            </a:r>
            <a:r>
              <a:rPr lang="en-US" sz="1200" b="0" i="0" kern="1200" dirty="0">
                <a:solidFill>
                  <a:schemeClr val="tx1"/>
                </a:solidFill>
                <a:effectLst/>
                <a:latin typeface="+mn-lt"/>
                <a:ea typeface="+mn-ea"/>
                <a:cs typeface="+mn-cs"/>
              </a:rPr>
              <a:t>Choose room placement and roommates carefully to reduce risk of transmission to others. Those on droplet precautions should have a private room when possible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-Limit transport and movement of patients outside of the room to medically-necessary purposes. If transport or movement outside of the room is necessary, instruct patient to wear a mask and follow Respiratory Hygiene/Cough Etiquette.</a:t>
            </a:r>
          </a:p>
          <a:p>
            <a:endParaRPr lang="en-US" dirty="0"/>
          </a:p>
        </p:txBody>
      </p:sp>
      <p:sp>
        <p:nvSpPr>
          <p:cNvPr id="4" name="Slide Number Placeholder 3">
            <a:extLst>
              <a:ext uri="{FF2B5EF4-FFF2-40B4-BE49-F238E27FC236}">
                <a16:creationId xmlns:a16="http://schemas.microsoft.com/office/drawing/2014/main" id="{C3A6D078-138A-B555-64E5-874D1B4FA327}"/>
              </a:ext>
            </a:extLst>
          </p:cNvPr>
          <p:cNvSpPr>
            <a:spLocks noGrp="1"/>
          </p:cNvSpPr>
          <p:nvPr>
            <p:ph type="sldNum" sz="quarter" idx="5"/>
          </p:nvPr>
        </p:nvSpPr>
        <p:spPr/>
        <p:txBody>
          <a:bodyPr/>
          <a:lstStyle/>
          <a:p>
            <a:fld id="{DBCC7D24-0DC9-4E9C-89C0-35D79A09D337}" type="slidenum">
              <a:rPr lang="en-US" smtClean="0"/>
              <a:t>21</a:t>
            </a:fld>
            <a:endParaRPr lang="en-US"/>
          </a:p>
        </p:txBody>
      </p:sp>
    </p:spTree>
    <p:extLst>
      <p:ext uri="{BB962C8B-B14F-4D97-AF65-F5344CB8AC3E}">
        <p14:creationId xmlns:p14="http://schemas.microsoft.com/office/powerpoint/2010/main" val="2769113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47F9F-346B-CAE8-7E4A-C8BA16E38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A8729-445F-5B71-7DEA-2FE4A1913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994E9-AF0E-5876-8B73-450F8176D030}"/>
              </a:ext>
            </a:extLst>
          </p:cNvPr>
          <p:cNvSpPr>
            <a:spLocks noGrp="1"/>
          </p:cNvSpPr>
          <p:nvPr>
            <p:ph type="body" idx="1"/>
          </p:nvPr>
        </p:nvSpPr>
        <p:spPr/>
        <p:txBody>
          <a:bodyPr/>
          <a:lstStyle/>
          <a:p>
            <a:r>
              <a:rPr lang="en-US"/>
              <a:t>Here you will see an example of what the droplet precautions sign should look like.</a:t>
            </a:r>
          </a:p>
        </p:txBody>
      </p:sp>
      <p:sp>
        <p:nvSpPr>
          <p:cNvPr id="4" name="Slide Number Placeholder 3">
            <a:extLst>
              <a:ext uri="{FF2B5EF4-FFF2-40B4-BE49-F238E27FC236}">
                <a16:creationId xmlns:a16="http://schemas.microsoft.com/office/drawing/2014/main" id="{3B33F048-707C-7167-1298-FCF2E51B1B79}"/>
              </a:ext>
            </a:extLst>
          </p:cNvPr>
          <p:cNvSpPr>
            <a:spLocks noGrp="1"/>
          </p:cNvSpPr>
          <p:nvPr>
            <p:ph type="sldNum" sz="quarter" idx="5"/>
          </p:nvPr>
        </p:nvSpPr>
        <p:spPr/>
        <p:txBody>
          <a:bodyPr/>
          <a:lstStyle/>
          <a:p>
            <a:fld id="{DBCC7D24-0DC9-4E9C-89C0-35D79A09D337}" type="slidenum">
              <a:rPr lang="en-US" smtClean="0"/>
              <a:t>22</a:t>
            </a:fld>
            <a:endParaRPr lang="en-US"/>
          </a:p>
        </p:txBody>
      </p:sp>
    </p:spTree>
    <p:extLst>
      <p:ext uri="{BB962C8B-B14F-4D97-AF65-F5344CB8AC3E}">
        <p14:creationId xmlns:p14="http://schemas.microsoft.com/office/powerpoint/2010/main" val="1669732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CC18A-8919-587D-637E-42D9566F2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56CFD-D1CA-FBBC-7566-B5AB13EAD7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BAB5F-FA9D-0FB6-76AC-207AE665BF6A}"/>
              </a:ext>
            </a:extLst>
          </p:cNvPr>
          <p:cNvSpPr>
            <a:spLocks noGrp="1"/>
          </p:cNvSpPr>
          <p:nvPr>
            <p:ph type="body" idx="1"/>
          </p:nvPr>
        </p:nvSpPr>
        <p:spPr/>
        <p:txBody>
          <a:bodyPr/>
          <a:lstStyle/>
          <a:p>
            <a:r>
              <a:rPr lang="en-US" dirty="0"/>
              <a:t>And finally, airborne precautions. Airborne precautions are put in place for infections that are transmitted by air. If your facility does not have an airborne infection isolation room, the patient will need to be transferred to another facility. </a:t>
            </a:r>
          </a:p>
        </p:txBody>
      </p:sp>
      <p:sp>
        <p:nvSpPr>
          <p:cNvPr id="4" name="Slide Number Placeholder 3">
            <a:extLst>
              <a:ext uri="{FF2B5EF4-FFF2-40B4-BE49-F238E27FC236}">
                <a16:creationId xmlns:a16="http://schemas.microsoft.com/office/drawing/2014/main" id="{FFFED784-B037-152D-5222-22A31948B706}"/>
              </a:ext>
            </a:extLst>
          </p:cNvPr>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4356278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297F8-7103-5D7B-91D6-38CEDCB8BD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2B58A-D47A-FF89-320E-D1B139B37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2D4ED-1374-783A-F336-538D2FF2B76A}"/>
              </a:ext>
            </a:extLst>
          </p:cNvPr>
          <p:cNvSpPr>
            <a:spLocks noGrp="1"/>
          </p:cNvSpPr>
          <p:nvPr>
            <p:ph type="body" idx="1"/>
          </p:nvPr>
        </p:nvSpPr>
        <p:spPr/>
        <p:txBody>
          <a:bodyPr/>
          <a:lstStyle/>
          <a:p>
            <a:pPr rtl="0" fontAlgn="base"/>
            <a:r>
              <a:rPr lang="en-US" b="0" dirty="0"/>
              <a:t>Use airborne precautions for patients known or suspected to be infected with pathogens transmitted by the airborne route like TB, measles, chickenpox).</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-Use personal protective equipment (PPE) appropriately, including a fit-tested NIOSH-approved N95 or higher level respirator for healthcare personnel</a:t>
            </a:r>
            <a:endParaRPr lang="en-US" b="0" dirty="0"/>
          </a:p>
          <a:p>
            <a:pPr marL="0" marR="0" lvl="0" indent="0" algn="l" defTabSz="914400" rtl="0" eaLnBrk="1" fontAlgn="base" latinLnBrk="0" hangingPunct="1">
              <a:lnSpc>
                <a:spcPct val="100000"/>
              </a:lnSpc>
              <a:spcBef>
                <a:spcPts val="0"/>
              </a:spcBef>
              <a:spcAft>
                <a:spcPts val="0"/>
              </a:spcAft>
              <a:buClrTx/>
              <a:buSzTx/>
              <a:buFontTx/>
              <a:buNone/>
              <a:tabLst/>
              <a:defRPr/>
            </a:pPr>
            <a:r>
              <a:rPr lang="en-US" b="0" dirty="0"/>
              <a:t>-</a:t>
            </a:r>
            <a:r>
              <a:rPr lang="en-US" sz="1200" b="0" i="0" kern="1200" dirty="0">
                <a:solidFill>
                  <a:schemeClr val="tx1"/>
                </a:solidFill>
                <a:effectLst/>
                <a:latin typeface="+mn-lt"/>
                <a:ea typeface="+mn-ea"/>
                <a:cs typeface="+mn-cs"/>
              </a:rPr>
              <a:t>Contain pathogens at the source, have the patient wear a mask if they are able </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dirty="0"/>
              <a:t>-</a:t>
            </a:r>
            <a:r>
              <a:rPr lang="en-US" sz="1200" b="0" i="0" kern="1200" dirty="0">
                <a:solidFill>
                  <a:schemeClr val="tx1"/>
                </a:solidFill>
                <a:effectLst/>
                <a:latin typeface="+mn-lt"/>
                <a:ea typeface="+mn-ea"/>
                <a:cs typeface="+mn-cs"/>
              </a:rPr>
              <a:t>Requires a private room or with a roommate with the same airborne pathogen</a:t>
            </a:r>
          </a:p>
          <a:p>
            <a:pPr rtl="0" fontAlgn="base"/>
            <a:r>
              <a:rPr lang="en-US" b="0" dirty="0"/>
              <a:t>-</a:t>
            </a:r>
            <a:r>
              <a:rPr lang="en-US" sz="1200" b="0" i="0" kern="1200" dirty="0">
                <a:solidFill>
                  <a:schemeClr val="tx1"/>
                </a:solidFill>
                <a:effectLst/>
                <a:latin typeface="+mn-lt"/>
                <a:ea typeface="+mn-ea"/>
                <a:cs typeface="+mn-cs"/>
              </a:rPr>
              <a:t>Limit transport and movement of patients outside of the room to medically-necessary purposes</a:t>
            </a:r>
            <a:endParaRPr lang="en-US" b="0" dirty="0"/>
          </a:p>
          <a:p>
            <a:endParaRPr lang="en-US" dirty="0"/>
          </a:p>
        </p:txBody>
      </p:sp>
      <p:sp>
        <p:nvSpPr>
          <p:cNvPr id="4" name="Slide Number Placeholder 3">
            <a:extLst>
              <a:ext uri="{FF2B5EF4-FFF2-40B4-BE49-F238E27FC236}">
                <a16:creationId xmlns:a16="http://schemas.microsoft.com/office/drawing/2014/main" id="{D4D10B3F-25D4-43F4-E011-120CDF7479EE}"/>
              </a:ext>
            </a:extLst>
          </p:cNvPr>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074527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C7DC0-2BAA-6C6D-71E1-23AA71FB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0840E-09D1-1325-D281-FE7B813E3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6AFBE-1202-7ECB-A89B-1ED300FBB47D}"/>
              </a:ext>
            </a:extLst>
          </p:cNvPr>
          <p:cNvSpPr>
            <a:spLocks noGrp="1"/>
          </p:cNvSpPr>
          <p:nvPr>
            <p:ph type="body" idx="1"/>
          </p:nvPr>
        </p:nvSpPr>
        <p:spPr/>
        <p:txBody>
          <a:bodyPr/>
          <a:lstStyle/>
          <a:p>
            <a:r>
              <a:rPr lang="en-US"/>
              <a:t>Here are some examples of airborne precautions signs you will see outside of a patient’s room.</a:t>
            </a:r>
          </a:p>
        </p:txBody>
      </p:sp>
      <p:sp>
        <p:nvSpPr>
          <p:cNvPr id="4" name="Slide Number Placeholder 3">
            <a:extLst>
              <a:ext uri="{FF2B5EF4-FFF2-40B4-BE49-F238E27FC236}">
                <a16:creationId xmlns:a16="http://schemas.microsoft.com/office/drawing/2014/main" id="{17A5647B-D195-5543-302F-FD6F4AED0094}"/>
              </a:ext>
            </a:extLst>
          </p:cNvPr>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39507602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329E0-218A-6E94-4233-57493E5A2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F54BDE-A916-391A-C73A-C126C9756E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CDA5F-B367-27BC-E11F-B349A294D01B}"/>
              </a:ext>
            </a:extLst>
          </p:cNvPr>
          <p:cNvSpPr>
            <a:spLocks noGrp="1"/>
          </p:cNvSpPr>
          <p:nvPr>
            <p:ph type="body" idx="1"/>
          </p:nvPr>
        </p:nvSpPr>
        <p:spPr/>
        <p:txBody>
          <a:bodyPr/>
          <a:lstStyle/>
          <a:p>
            <a:r>
              <a:rPr lang="en-US" b="0" dirty="0">
                <a:latin typeface="Nunito"/>
              </a:rPr>
              <a:t>Sometimes you will see a combination of transmission-based precautions, depending on the patient’s condition. When this happens, be sure to check that you are meeting the requirements for both sets of guidance.</a:t>
            </a:r>
          </a:p>
        </p:txBody>
      </p:sp>
      <p:sp>
        <p:nvSpPr>
          <p:cNvPr id="4" name="Slide Number Placeholder 3">
            <a:extLst>
              <a:ext uri="{FF2B5EF4-FFF2-40B4-BE49-F238E27FC236}">
                <a16:creationId xmlns:a16="http://schemas.microsoft.com/office/drawing/2014/main" id="{DA51A313-DA7F-AFEA-420F-ED0C3FF7FE65}"/>
              </a:ext>
            </a:extLst>
          </p:cNvPr>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644009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9AEFB-C32A-2CDC-3768-33D3306F7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54E18E-8E6C-A593-4D1B-01C34885C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3CBC1-5367-189A-1D78-52F57CFE0C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4D62D6-27AE-9215-93C1-6081580DA95F}"/>
              </a:ext>
            </a:extLst>
          </p:cNvPr>
          <p:cNvSpPr>
            <a:spLocks noGrp="1"/>
          </p:cNvSpPr>
          <p:nvPr>
            <p:ph type="sldNum" sz="quarter" idx="5"/>
          </p:nvPr>
        </p:nvSpPr>
        <p:spPr/>
        <p:txBody>
          <a:bodyPr/>
          <a:lstStyle/>
          <a:p>
            <a:fld id="{DBCC7D24-0DC9-4E9C-89C0-35D79A09D337}" type="slidenum">
              <a:rPr lang="en-US" smtClean="0"/>
              <a:t>27</a:t>
            </a:fld>
            <a:endParaRPr lang="en-US"/>
          </a:p>
        </p:txBody>
      </p:sp>
    </p:spTree>
    <p:extLst>
      <p:ext uri="{BB962C8B-B14F-4D97-AF65-F5344CB8AC3E}">
        <p14:creationId xmlns:p14="http://schemas.microsoft.com/office/powerpoint/2010/main" val="5019151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0BD74-B013-A391-8A06-88A9726C39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A084B-3987-AA94-E262-BB30DDEC5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2A2C5F-BAD8-72CE-97A1-A96E9239B511}"/>
              </a:ext>
            </a:extLst>
          </p:cNvPr>
          <p:cNvSpPr>
            <a:spLocks noGrp="1"/>
          </p:cNvSpPr>
          <p:nvPr>
            <p:ph type="body" idx="1"/>
          </p:nvPr>
        </p:nvSpPr>
        <p:spPr/>
        <p:txBody>
          <a:bodyPr/>
          <a:lstStyle/>
          <a:p>
            <a:r>
              <a:rPr lang="en-US" dirty="0"/>
              <a:t>The appropriate use of PPE requires the appropriate donning and doffing of equipment. We will now quickly go over how to correctly put on PPE and remove it. Required PPE will vary based on different precautions that are in place. While this will be a lot of information, we want to highlight these few things. To wear PPE correctly, make sure your mask is fitted over your nose and mouth, your gown is tied, and gloves are pulled up over your wrists. Proper eye protection should cover the front and sides of your face to adequately protect your eyes from all directions.</a:t>
            </a:r>
          </a:p>
        </p:txBody>
      </p:sp>
      <p:sp>
        <p:nvSpPr>
          <p:cNvPr id="4" name="Slide Number Placeholder 3">
            <a:extLst>
              <a:ext uri="{FF2B5EF4-FFF2-40B4-BE49-F238E27FC236}">
                <a16:creationId xmlns:a16="http://schemas.microsoft.com/office/drawing/2014/main" id="{BC12BE5A-2221-24B4-D861-213C32346AB7}"/>
              </a:ext>
            </a:extLst>
          </p:cNvPr>
          <p:cNvSpPr>
            <a:spLocks noGrp="1"/>
          </p:cNvSpPr>
          <p:nvPr>
            <p:ph type="sldNum" sz="quarter" idx="5"/>
          </p:nvPr>
        </p:nvSpPr>
        <p:spPr/>
        <p:txBody>
          <a:bodyPr/>
          <a:lstStyle/>
          <a:p>
            <a:fld id="{DBCC7D24-0DC9-4E9C-89C0-35D79A09D337}" type="slidenum">
              <a:rPr lang="en-US" smtClean="0"/>
              <a:t>28</a:t>
            </a:fld>
            <a:endParaRPr lang="en-US"/>
          </a:p>
        </p:txBody>
      </p:sp>
    </p:spTree>
    <p:extLst>
      <p:ext uri="{BB962C8B-B14F-4D97-AF65-F5344CB8AC3E}">
        <p14:creationId xmlns:p14="http://schemas.microsoft.com/office/powerpoint/2010/main" val="36151583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20A8A-4B30-1A66-D7CC-F0FC7668E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D58A6-573E-EE6F-1C84-4E26DF04F0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847803-F476-A9E4-E327-173C22EFE4C1}"/>
              </a:ext>
            </a:extLst>
          </p:cNvPr>
          <p:cNvSpPr>
            <a:spLocks noGrp="1"/>
          </p:cNvSpPr>
          <p:nvPr>
            <p:ph type="body" idx="1"/>
          </p:nvPr>
        </p:nvSpPr>
        <p:spPr/>
        <p:txBody>
          <a:bodyPr/>
          <a:lstStyle/>
          <a:p>
            <a:r>
              <a:rPr lang="en-US" dirty="0"/>
              <a:t>When removing your PPE, be careful not to contaminate yourself and dispose of your equipment inside of the room unless stated otherwise.</a:t>
            </a:r>
          </a:p>
          <a:p>
            <a:endParaRPr lang="en-US" dirty="0"/>
          </a:p>
          <a:p>
            <a:r>
              <a:rPr lang="en-US" dirty="0"/>
              <a:t>This is one example of how to remove PPE properly. Begin with removing your gown and gloves at the same time.</a:t>
            </a:r>
          </a:p>
          <a:p>
            <a:pPr marL="171450" indent="-171450">
              <a:buFont typeface="Arial" panose="020B0604020202020204" pitchFamily="34" charset="0"/>
              <a:buChar char="•"/>
            </a:pPr>
            <a:r>
              <a:rPr lang="en-US" dirty="0"/>
              <a:t>Grasp the gown in the front and pull away from your body so that the ties break, touching outside of gown only with gloved hands</a:t>
            </a:r>
          </a:p>
          <a:p>
            <a:pPr marL="171450" indent="-171450">
              <a:buFont typeface="Arial" panose="020B0604020202020204" pitchFamily="34" charset="0"/>
              <a:buChar char="•"/>
            </a:pPr>
            <a:r>
              <a:rPr lang="en-US" dirty="0"/>
              <a:t>While removing the gown, fold or roll the gown inside-out into a bundle</a:t>
            </a:r>
          </a:p>
          <a:p>
            <a:pPr marL="171450" indent="-171450">
              <a:buFont typeface="Arial" panose="020B0604020202020204" pitchFamily="34" charset="0"/>
              <a:buChar char="•"/>
            </a:pPr>
            <a:r>
              <a:rPr lang="en-US" dirty="0"/>
              <a:t>As you are removing the gown, peel off your gloves at the same time, only touching the inside of the gloves and gown with your bare hands. Place the gown and gloves into a waste container.</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To remove your goggles or face shield</a:t>
            </a:r>
          </a:p>
          <a:p>
            <a:pPr marL="171450" indent="-171450">
              <a:buFont typeface="Arial" panose="020B0604020202020204" pitchFamily="34" charset="0"/>
              <a:buChar char="•"/>
            </a:pPr>
            <a:r>
              <a:rPr lang="en-US" dirty="0"/>
              <a:t>Remove goggles or face shield from the back by lifting head band and without touching the front of the goggles or face shield</a:t>
            </a:r>
          </a:p>
          <a:p>
            <a:pPr marL="171450" indent="-171450">
              <a:buFont typeface="Arial" panose="020B0604020202020204" pitchFamily="34" charset="0"/>
              <a:buChar char="•"/>
            </a:pPr>
            <a:r>
              <a:rPr lang="en-US" dirty="0"/>
              <a:t>If the item is reusable, place in designated receptacle for reprocessing. Otherwise, discard in a waste container</a:t>
            </a:r>
          </a:p>
          <a:p>
            <a:pPr marL="0" indent="0">
              <a:buFont typeface="Arial" panose="020B0604020202020204" pitchFamily="34" charset="0"/>
              <a:buNone/>
            </a:pPr>
            <a:r>
              <a:rPr lang="en-US" dirty="0"/>
              <a:t>Mask or respirator</a:t>
            </a:r>
          </a:p>
          <a:p>
            <a:pPr marL="171450" indent="-171450">
              <a:buFont typeface="Arial" panose="020B0604020202020204" pitchFamily="34" charset="0"/>
              <a:buChar char="•"/>
            </a:pPr>
            <a:r>
              <a:rPr lang="en-US" dirty="0"/>
              <a:t>Grasp bottom ties or elastics of the mask/respirator, then the ones at the top, and remove without touching the front</a:t>
            </a:r>
          </a:p>
          <a:p>
            <a:pPr marL="171450" indent="-171450">
              <a:buFont typeface="Arial" panose="020B0604020202020204" pitchFamily="34" charset="0"/>
              <a:buChar char="•"/>
            </a:pPr>
            <a:r>
              <a:rPr lang="en-US" dirty="0"/>
              <a:t> Discard in a waste container</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Use an alcohol-based hand sanitizer or wash your hands with soap and water immediately after removing all PPE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https://www.cdc.gov/infection-control/media/pdfs/Toolkits-PPE-Sequence-P.pdf</a:t>
            </a:r>
          </a:p>
        </p:txBody>
      </p:sp>
      <p:sp>
        <p:nvSpPr>
          <p:cNvPr id="4" name="Slide Number Placeholder 3">
            <a:extLst>
              <a:ext uri="{FF2B5EF4-FFF2-40B4-BE49-F238E27FC236}">
                <a16:creationId xmlns:a16="http://schemas.microsoft.com/office/drawing/2014/main" id="{E86E53F0-C226-8F31-0CE4-11864D7607C8}"/>
              </a:ext>
            </a:extLst>
          </p:cNvPr>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2645444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Before we start today’s module, we will complete the first two sections of a KWL chart. A KWL chart is a “Know, Want to Know, Learned” chart. Please partner up in groups of three. With your sticky notes, please write down everything you already know about enhanced barrier precautions and what you would like to know about them. You will have 7 minutes to brainstorm ideas. Please select one representative from your group to share what you all came up with and add your sticky notes to the group chart.</a:t>
            </a:r>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a:p>
        </p:txBody>
      </p:sp>
    </p:spTree>
    <p:extLst>
      <p:ext uri="{BB962C8B-B14F-4D97-AF65-F5344CB8AC3E}">
        <p14:creationId xmlns:p14="http://schemas.microsoft.com/office/powerpoint/2010/main" val="1975542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414F8-89EC-6453-0AFA-83778E19A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AB294-6B6B-CA12-CF42-A07474965A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C0433-1E10-FD8E-04CE-80981828083C}"/>
              </a:ext>
            </a:extLst>
          </p:cNvPr>
          <p:cNvSpPr>
            <a:spLocks noGrp="1"/>
          </p:cNvSpPr>
          <p:nvPr>
            <p:ph type="body" idx="1"/>
          </p:nvPr>
        </p:nvSpPr>
        <p:spPr/>
        <p:txBody>
          <a:bodyPr/>
          <a:lstStyle/>
          <a:p>
            <a:r>
              <a:rPr lang="en-US" dirty="0"/>
              <a:t>Remove and discard all PPE inside the room. Most PPE is single use only and should be discarded after removal. Some types of eye protection is reusable but should be disinfected between uses. Never wear the same PPE for multiple patients.</a:t>
            </a:r>
          </a:p>
        </p:txBody>
      </p:sp>
      <p:sp>
        <p:nvSpPr>
          <p:cNvPr id="4" name="Slide Number Placeholder 3">
            <a:extLst>
              <a:ext uri="{FF2B5EF4-FFF2-40B4-BE49-F238E27FC236}">
                <a16:creationId xmlns:a16="http://schemas.microsoft.com/office/drawing/2014/main" id="{57C3C6E1-D7C6-964E-2A7B-98C5CF10BFC2}"/>
              </a:ext>
            </a:extLst>
          </p:cNvPr>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1376002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41F76-BFD6-8D04-C712-ADD07EA723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120F1-8295-9E31-1940-BD6D3C3FDC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DF4D99-B1E3-7545-65F3-B4891A888EB3}"/>
              </a:ext>
            </a:extLst>
          </p:cNvPr>
          <p:cNvSpPr>
            <a:spLocks noGrp="1"/>
          </p:cNvSpPr>
          <p:nvPr>
            <p:ph type="body" idx="1"/>
          </p:nvPr>
        </p:nvSpPr>
        <p:spPr/>
        <p:txBody>
          <a:bodyPr/>
          <a:lstStyle/>
          <a:p>
            <a:r>
              <a:rPr lang="en-US" dirty="0"/>
              <a:t>Now that you have learned about different transmission based precautions and required PPE, we are going to practice donning and doffing PPE based on different types of transmission-based </a:t>
            </a:r>
            <a:r>
              <a:rPr lang="en-US" dirty="0" err="1"/>
              <a:t>precautionss</a:t>
            </a:r>
            <a:r>
              <a:rPr lang="en-US" dirty="0"/>
              <a:t>. Please rejoin your KWL chart groups from the beginning of this module. You will receive these items. One person in your group will don and doff the appropriate PPE for the TBP listed on the slide. Use the signage to help you remember which PPE is required. Be sure to don and doff PPE in the correct order!</a:t>
            </a:r>
          </a:p>
        </p:txBody>
      </p:sp>
      <p:sp>
        <p:nvSpPr>
          <p:cNvPr id="4" name="Slide Number Placeholder 3">
            <a:extLst>
              <a:ext uri="{FF2B5EF4-FFF2-40B4-BE49-F238E27FC236}">
                <a16:creationId xmlns:a16="http://schemas.microsoft.com/office/drawing/2014/main" id="{3CDEC221-87E3-0958-474B-D95789C222E9}"/>
              </a:ext>
            </a:extLst>
          </p:cNvPr>
          <p:cNvSpPr>
            <a:spLocks noGrp="1"/>
          </p:cNvSpPr>
          <p:nvPr>
            <p:ph type="sldNum" sz="quarter" idx="5"/>
          </p:nvPr>
        </p:nvSpPr>
        <p:spPr/>
        <p:txBody>
          <a:bodyPr/>
          <a:lstStyle/>
          <a:p>
            <a:fld id="{DBCC7D24-0DC9-4E9C-89C0-35D79A09D337}" type="slidenum">
              <a:rPr lang="en-US" smtClean="0"/>
              <a:t>31</a:t>
            </a:fld>
            <a:endParaRPr lang="en-US"/>
          </a:p>
        </p:txBody>
      </p:sp>
    </p:spTree>
    <p:extLst>
      <p:ext uri="{BB962C8B-B14F-4D97-AF65-F5344CB8AC3E}">
        <p14:creationId xmlns:p14="http://schemas.microsoft.com/office/powerpoint/2010/main" val="3754838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0DBF-878E-4B62-66DD-A3AA8B18D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81CE2-2AE2-3665-D9E4-0C3EBC53AB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679E2-1EC8-C2B0-1B61-D92C9F6451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CE7DF1-9057-246F-BE9A-8B7CFECAB7E6}"/>
              </a:ext>
            </a:extLst>
          </p:cNvPr>
          <p:cNvSpPr>
            <a:spLocks noGrp="1"/>
          </p:cNvSpPr>
          <p:nvPr>
            <p:ph type="sldNum" sz="quarter" idx="5"/>
          </p:nvPr>
        </p:nvSpPr>
        <p:spPr/>
        <p:txBody>
          <a:bodyPr/>
          <a:lstStyle/>
          <a:p>
            <a:fld id="{DBCC7D24-0DC9-4E9C-89C0-35D79A09D337}" type="slidenum">
              <a:rPr lang="en-US" smtClean="0"/>
              <a:t>32</a:t>
            </a:fld>
            <a:endParaRPr lang="en-US"/>
          </a:p>
        </p:txBody>
      </p:sp>
    </p:spTree>
    <p:extLst>
      <p:ext uri="{BB962C8B-B14F-4D97-AF65-F5344CB8AC3E}">
        <p14:creationId xmlns:p14="http://schemas.microsoft.com/office/powerpoint/2010/main" val="1988031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C1CA7-31D0-DE7A-11F9-8E1B4AD91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F4788F-2A0E-1972-B971-5C02DDFB5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E21CA-49A2-D27C-6042-F8F36CFE52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AF3E2E-FB2D-185C-5995-805AA7DDDF49}"/>
              </a:ext>
            </a:extLst>
          </p:cNvPr>
          <p:cNvSpPr>
            <a:spLocks noGrp="1"/>
          </p:cNvSpPr>
          <p:nvPr>
            <p:ph type="sldNum" sz="quarter" idx="5"/>
          </p:nvPr>
        </p:nvSpPr>
        <p:spPr/>
        <p:txBody>
          <a:bodyPr/>
          <a:lstStyle/>
          <a:p>
            <a:fld id="{DBCC7D24-0DC9-4E9C-89C0-35D79A09D337}" type="slidenum">
              <a:rPr lang="en-US" smtClean="0"/>
              <a:t>33</a:t>
            </a:fld>
            <a:endParaRPr lang="en-US"/>
          </a:p>
        </p:txBody>
      </p:sp>
    </p:spTree>
    <p:extLst>
      <p:ext uri="{BB962C8B-B14F-4D97-AF65-F5344CB8AC3E}">
        <p14:creationId xmlns:p14="http://schemas.microsoft.com/office/powerpoint/2010/main" val="2144841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E80CD-D47F-447B-002D-9B910A941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6F93BB-5A22-A536-1D35-82CC067587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3121BC-F283-14CE-24CE-CB0859CE91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0C00A4-DB65-43D9-2204-7B0B6E473A83}"/>
              </a:ext>
            </a:extLst>
          </p:cNvPr>
          <p:cNvSpPr>
            <a:spLocks noGrp="1"/>
          </p:cNvSpPr>
          <p:nvPr>
            <p:ph type="sldNum" sz="quarter" idx="5"/>
          </p:nvPr>
        </p:nvSpPr>
        <p:spPr/>
        <p:txBody>
          <a:bodyPr/>
          <a:lstStyle/>
          <a:p>
            <a:fld id="{DBCC7D24-0DC9-4E9C-89C0-35D79A09D337}" type="slidenum">
              <a:rPr lang="en-US" smtClean="0"/>
              <a:t>34</a:t>
            </a:fld>
            <a:endParaRPr lang="en-US"/>
          </a:p>
        </p:txBody>
      </p:sp>
    </p:spTree>
    <p:extLst>
      <p:ext uri="{BB962C8B-B14F-4D97-AF65-F5344CB8AC3E}">
        <p14:creationId xmlns:p14="http://schemas.microsoft.com/office/powerpoint/2010/main" val="4407034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F9206-6208-28BC-9B9F-B3E1D975B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BE5C15-B53F-8162-99A9-4DFD43C71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D15DFF-B0E6-4F3F-AC0E-CF61BDE90A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32C328-FBDB-DFA3-379B-9CAE20546651}"/>
              </a:ext>
            </a:extLst>
          </p:cNvPr>
          <p:cNvSpPr>
            <a:spLocks noGrp="1"/>
          </p:cNvSpPr>
          <p:nvPr>
            <p:ph type="sldNum" sz="quarter" idx="5"/>
          </p:nvPr>
        </p:nvSpPr>
        <p:spPr/>
        <p:txBody>
          <a:bodyPr/>
          <a:lstStyle/>
          <a:p>
            <a:fld id="{DBCC7D24-0DC9-4E9C-89C0-35D79A09D337}" type="slidenum">
              <a:rPr lang="en-US" smtClean="0"/>
              <a:t>35</a:t>
            </a:fld>
            <a:endParaRPr lang="en-US"/>
          </a:p>
        </p:txBody>
      </p:sp>
    </p:spTree>
    <p:extLst>
      <p:ext uri="{BB962C8B-B14F-4D97-AF65-F5344CB8AC3E}">
        <p14:creationId xmlns:p14="http://schemas.microsoft.com/office/powerpoint/2010/main" val="28311273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348AF-77F9-88AF-5A5D-D7908C8D9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D4720E-1A17-F0B2-60A1-02539334F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A309C6-8038-FF25-D3EF-A0F3E92239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Now that we have completed today’s module, we will complete the “Learned” section of the KWL chart. You will have 7 minutes to brainstorm ideas. Please select one representative from your group to share what you all came up with and add your sticky notes to the group chart.</a:t>
            </a:r>
          </a:p>
        </p:txBody>
      </p:sp>
      <p:sp>
        <p:nvSpPr>
          <p:cNvPr id="4" name="Slide Number Placeholder 3">
            <a:extLst>
              <a:ext uri="{FF2B5EF4-FFF2-40B4-BE49-F238E27FC236}">
                <a16:creationId xmlns:a16="http://schemas.microsoft.com/office/drawing/2014/main" id="{53E56952-6D15-2873-6A30-7E3BD4CFDCC9}"/>
              </a:ext>
            </a:extLst>
          </p:cNvPr>
          <p:cNvSpPr>
            <a:spLocks noGrp="1"/>
          </p:cNvSpPr>
          <p:nvPr>
            <p:ph type="sldNum" sz="quarter" idx="5"/>
          </p:nvPr>
        </p:nvSpPr>
        <p:spPr/>
        <p:txBody>
          <a:bodyPr/>
          <a:lstStyle/>
          <a:p>
            <a:fld id="{DBCC7D24-0DC9-4E9C-89C0-35D79A09D337}" type="slidenum">
              <a:rPr lang="en-US" smtClean="0"/>
              <a:t>36</a:t>
            </a:fld>
            <a:endParaRPr lang="en-US"/>
          </a:p>
        </p:txBody>
      </p:sp>
    </p:spTree>
    <p:extLst>
      <p:ext uri="{BB962C8B-B14F-4D97-AF65-F5344CB8AC3E}">
        <p14:creationId xmlns:p14="http://schemas.microsoft.com/office/powerpoint/2010/main" val="795090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4B81D-728C-71FC-BDD3-3E4B3D056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F5C4B-3B86-A900-CD58-23FD939B4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39AE3B-2BE9-F0D3-1CFB-EE504A0CC9F5}"/>
              </a:ext>
            </a:extLst>
          </p:cNvPr>
          <p:cNvSpPr>
            <a:spLocks noGrp="1"/>
          </p:cNvSpPr>
          <p:nvPr>
            <p:ph type="body" idx="1"/>
          </p:nvPr>
        </p:nvSpPr>
        <p:spPr/>
        <p:txBody>
          <a:bodyPr/>
          <a:lstStyle/>
          <a:p>
            <a:r>
              <a:rPr lang="en-US"/>
              <a:t>Please take 5 minutes to complete this post-assessment. All responses will be kept anonymous. https://forms.office.com/Pages/ResponsePage.aspx?id=3IF2etC5mkSFw-zCbNftGZwLhkl927NJtGWhRDsHuapUNVRJTFhWTlZQS0U4RDhKS1BZSlM4TDFKSi4u</a:t>
            </a:r>
          </a:p>
          <a:p>
            <a:endParaRPr lang="en-US"/>
          </a:p>
        </p:txBody>
      </p:sp>
      <p:sp>
        <p:nvSpPr>
          <p:cNvPr id="4" name="Slide Number Placeholder 3">
            <a:extLst>
              <a:ext uri="{FF2B5EF4-FFF2-40B4-BE49-F238E27FC236}">
                <a16:creationId xmlns:a16="http://schemas.microsoft.com/office/drawing/2014/main" id="{8589339E-F4BE-88CB-2579-7DCD4ABD7150}"/>
              </a:ext>
            </a:extLst>
          </p:cNvPr>
          <p:cNvSpPr>
            <a:spLocks noGrp="1"/>
          </p:cNvSpPr>
          <p:nvPr>
            <p:ph type="sldNum" sz="quarter" idx="5"/>
          </p:nvPr>
        </p:nvSpPr>
        <p:spPr/>
        <p:txBody>
          <a:bodyPr/>
          <a:lstStyle/>
          <a:p>
            <a:fld id="{DBCC7D24-0DC9-4E9C-89C0-35D79A09D337}" type="slidenum">
              <a:rPr lang="en-US" smtClean="0"/>
              <a:t>37</a:t>
            </a:fld>
            <a:endParaRPr lang="en-US"/>
          </a:p>
        </p:txBody>
      </p:sp>
    </p:spTree>
    <p:extLst>
      <p:ext uri="{BB962C8B-B14F-4D97-AF65-F5344CB8AC3E}">
        <p14:creationId xmlns:p14="http://schemas.microsoft.com/office/powerpoint/2010/main" val="2684945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5ECA-E862-D751-B534-833E4FCC7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C3D9F-CC45-F872-A532-5BCA1B8F0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B35EAE-31EF-B7B9-61A3-D446544D36CB}"/>
              </a:ext>
            </a:extLst>
          </p:cNvPr>
          <p:cNvSpPr>
            <a:spLocks noGrp="1"/>
          </p:cNvSpPr>
          <p:nvPr>
            <p:ph type="body" idx="1"/>
          </p:nvPr>
        </p:nvSpPr>
        <p:spPr/>
        <p:txBody>
          <a:bodyPr/>
          <a:lstStyle/>
          <a:p>
            <a:r>
              <a:rPr lang="en-US">
                <a:latin typeface="Calibri"/>
                <a:ea typeface="Calibri"/>
                <a:cs typeface="Calibri"/>
              </a:rPr>
              <a:t>Thank you for participating in today’s module on Enhanced Barrier Precautions! If you have any additional questions beyond today’s session, please feel free to reach out to our team at infectionprevention@dhhs.nc.gov!</a:t>
            </a:r>
          </a:p>
        </p:txBody>
      </p:sp>
      <p:sp>
        <p:nvSpPr>
          <p:cNvPr id="4" name="Slide Number Placeholder 3">
            <a:extLst>
              <a:ext uri="{FF2B5EF4-FFF2-40B4-BE49-F238E27FC236}">
                <a16:creationId xmlns:a16="http://schemas.microsoft.com/office/drawing/2014/main" id="{992A81D5-BD29-E9BC-13E5-7EDE07EF2248}"/>
              </a:ext>
            </a:extLst>
          </p:cNvPr>
          <p:cNvSpPr>
            <a:spLocks noGrp="1"/>
          </p:cNvSpPr>
          <p:nvPr>
            <p:ph type="sldNum" sz="quarter" idx="5"/>
          </p:nvPr>
        </p:nvSpPr>
        <p:spPr/>
        <p:txBody>
          <a:bodyPr/>
          <a:lstStyle/>
          <a:p>
            <a:fld id="{1277428A-A190-4C79-A76B-3A39E45D5B57}" type="slidenum">
              <a:rPr lang="en-US" smtClean="0"/>
              <a:t>38</a:t>
            </a:fld>
            <a:endParaRPr lang="en-US"/>
          </a:p>
        </p:txBody>
      </p:sp>
    </p:spTree>
    <p:extLst>
      <p:ext uri="{BB962C8B-B14F-4D97-AF65-F5344CB8AC3E}">
        <p14:creationId xmlns:p14="http://schemas.microsoft.com/office/powerpoint/2010/main" val="41675098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4579B-63C2-4BED-488E-F9C0D691E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4A5C0-B4EE-D296-A35A-E2B531F83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4AF60-BFE0-BB0D-9F5A-B29FF960DBF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84E741E0-862D-1344-B98B-B68E6FC60CB9}"/>
              </a:ext>
            </a:extLst>
          </p:cNvPr>
          <p:cNvSpPr>
            <a:spLocks noGrp="1"/>
          </p:cNvSpPr>
          <p:nvPr>
            <p:ph type="sldNum" sz="quarter" idx="5"/>
          </p:nvPr>
        </p:nvSpPr>
        <p:spPr/>
        <p:txBody>
          <a:bodyPr/>
          <a:lstStyle/>
          <a:p>
            <a:fld id="{1277428A-A190-4C79-A76B-3A39E45D5B57}" type="slidenum">
              <a:rPr lang="en-US" smtClean="0"/>
              <a:t>39</a:t>
            </a:fld>
            <a:endParaRPr lang="en-US"/>
          </a:p>
        </p:txBody>
      </p:sp>
    </p:spTree>
    <p:extLst>
      <p:ext uri="{BB962C8B-B14F-4D97-AF65-F5344CB8AC3E}">
        <p14:creationId xmlns:p14="http://schemas.microsoft.com/office/powerpoint/2010/main" val="2691130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a:p>
        </p:txBody>
      </p:sp>
    </p:spTree>
    <p:extLst>
      <p:ext uri="{BB962C8B-B14F-4D97-AF65-F5344CB8AC3E}">
        <p14:creationId xmlns:p14="http://schemas.microsoft.com/office/powerpoint/2010/main" val="23145209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02BC4-EF54-CBC3-4291-DCDC9A123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3818B-E4B6-109F-720D-45E7AF11ED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4B12B-3DBD-8D71-1870-F53EF1C6535C}"/>
              </a:ext>
            </a:extLst>
          </p:cNvPr>
          <p:cNvSpPr>
            <a:spLocks noGrp="1"/>
          </p:cNvSpPr>
          <p:nvPr>
            <p:ph type="body" idx="1"/>
          </p:nvPr>
        </p:nvSpPr>
        <p:spPr/>
        <p:txBody>
          <a:bodyPr/>
          <a:lstStyle/>
          <a:p>
            <a:r>
              <a:rPr lang="en-US"/>
              <a:t>When a resident is placed on EBP, everyone must continue to practice hand hygiene before entering and when leaving a resident’s room. Additionally, you muse wear gown and gloves for high-contact care activities. We will go over what these activities are in more detail on a future slide.</a:t>
            </a:r>
          </a:p>
        </p:txBody>
      </p:sp>
      <p:sp>
        <p:nvSpPr>
          <p:cNvPr id="4" name="Slide Number Placeholder 3">
            <a:extLst>
              <a:ext uri="{FF2B5EF4-FFF2-40B4-BE49-F238E27FC236}">
                <a16:creationId xmlns:a16="http://schemas.microsoft.com/office/drawing/2014/main" id="{69C9EA1B-E54A-D80C-FD17-EAEA1911F9B1}"/>
              </a:ext>
            </a:extLst>
          </p:cNvPr>
          <p:cNvSpPr>
            <a:spLocks noGrp="1"/>
          </p:cNvSpPr>
          <p:nvPr>
            <p:ph type="sldNum" sz="quarter" idx="5"/>
          </p:nvPr>
        </p:nvSpPr>
        <p:spPr/>
        <p:txBody>
          <a:bodyPr/>
          <a:lstStyle/>
          <a:p>
            <a:fld id="{DBCC7D24-0DC9-4E9C-89C0-35D79A09D337}" type="slidenum">
              <a:rPr lang="en-US" smtClean="0"/>
              <a:t>40</a:t>
            </a:fld>
            <a:endParaRPr lang="en-US"/>
          </a:p>
        </p:txBody>
      </p:sp>
    </p:spTree>
    <p:extLst>
      <p:ext uri="{BB962C8B-B14F-4D97-AF65-F5344CB8AC3E}">
        <p14:creationId xmlns:p14="http://schemas.microsoft.com/office/powerpoint/2010/main" val="9137368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B2F7-A463-C6B7-C355-0306229C6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DF603-FD29-BEAC-B37A-34EE08ED1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7AB7C-B02F-2050-47D0-60F666BD1D67}"/>
              </a:ext>
            </a:extLst>
          </p:cNvPr>
          <p:cNvSpPr>
            <a:spLocks noGrp="1"/>
          </p:cNvSpPr>
          <p:nvPr>
            <p:ph type="body" idx="1"/>
          </p:nvPr>
        </p:nvSpPr>
        <p:spPr/>
        <p:txBody>
          <a:bodyPr/>
          <a:lstStyle/>
          <a:p>
            <a:r>
              <a:rPr lang="en-US"/>
              <a:t>https://www.cdc.gov/infection-control/media/pdfs/Toolkits-PPE-Sequence-P.pdf</a:t>
            </a:r>
          </a:p>
        </p:txBody>
      </p:sp>
      <p:sp>
        <p:nvSpPr>
          <p:cNvPr id="4" name="Slide Number Placeholder 3">
            <a:extLst>
              <a:ext uri="{FF2B5EF4-FFF2-40B4-BE49-F238E27FC236}">
                <a16:creationId xmlns:a16="http://schemas.microsoft.com/office/drawing/2014/main" id="{007A9F41-A6C6-672F-2915-6A3591515560}"/>
              </a:ext>
            </a:extLst>
          </p:cNvPr>
          <p:cNvSpPr>
            <a:spLocks noGrp="1"/>
          </p:cNvSpPr>
          <p:nvPr>
            <p:ph type="sldNum" sz="quarter" idx="5"/>
          </p:nvPr>
        </p:nvSpPr>
        <p:spPr/>
        <p:txBody>
          <a:bodyPr/>
          <a:lstStyle/>
          <a:p>
            <a:fld id="{DBCC7D24-0DC9-4E9C-89C0-35D79A09D337}" type="slidenum">
              <a:rPr lang="en-US" smtClean="0"/>
              <a:t>41</a:t>
            </a:fld>
            <a:endParaRPr lang="en-US"/>
          </a:p>
        </p:txBody>
      </p:sp>
    </p:spTree>
    <p:extLst>
      <p:ext uri="{BB962C8B-B14F-4D97-AF65-F5344CB8AC3E}">
        <p14:creationId xmlns:p14="http://schemas.microsoft.com/office/powerpoint/2010/main" val="2844659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4E7A-F0EB-EA83-D4FC-C6C74DDB8B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009F4-158A-ABFD-D97A-C93807C54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AF4F11-42B0-2B3B-851D-F5B2BFF32C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F66B0E-F432-E98C-46A8-8A308ACCF519}"/>
              </a:ext>
            </a:extLst>
          </p:cNvPr>
          <p:cNvSpPr>
            <a:spLocks noGrp="1"/>
          </p:cNvSpPr>
          <p:nvPr>
            <p:ph type="sldNum" sz="quarter" idx="5"/>
          </p:nvPr>
        </p:nvSpPr>
        <p:spPr/>
        <p:txBody>
          <a:bodyPr/>
          <a:lstStyle/>
          <a:p>
            <a:fld id="{DBCC7D24-0DC9-4E9C-89C0-35D79A09D337}" type="slidenum">
              <a:rPr lang="en-US" smtClean="0"/>
              <a:t>42</a:t>
            </a:fld>
            <a:endParaRPr lang="en-US"/>
          </a:p>
        </p:txBody>
      </p:sp>
    </p:spTree>
    <p:extLst>
      <p:ext uri="{BB962C8B-B14F-4D97-AF65-F5344CB8AC3E}">
        <p14:creationId xmlns:p14="http://schemas.microsoft.com/office/powerpoint/2010/main" val="9997398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CBAB0-C933-152F-A7CC-88CFE8E95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1AA983-51B9-5ECC-DDD8-DCB4BD6DB8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BEBB2E-BE0D-F32C-C372-D438D984355D}"/>
              </a:ext>
            </a:extLst>
          </p:cNvPr>
          <p:cNvSpPr>
            <a:spLocks noGrp="1"/>
          </p:cNvSpPr>
          <p:nvPr>
            <p:ph type="body" idx="1"/>
          </p:nvPr>
        </p:nvSpPr>
        <p:spPr/>
        <p:txBody>
          <a:bodyPr/>
          <a:lstStyle/>
          <a:p>
            <a:r>
              <a:rPr lang="en-US"/>
              <a:t>There are a variety of ways to safely remove PPE without contaminating your clothing, skin, or mucous membranes with potentially infectious materials. Remove all PPE before exiting the patient room except a respirator, if worn. We’ll look at two examples of how to remove PPE safely. Always remove the respirator after leaving the patient room and closing the door.</a:t>
            </a:r>
          </a:p>
          <a:p>
            <a:endParaRPr lang="en-US"/>
          </a:p>
          <a:p>
            <a:r>
              <a:rPr lang="en-US"/>
              <a:t>For this example sequence, you will begin with removing the gloves:</a:t>
            </a:r>
          </a:p>
          <a:p>
            <a:pPr marL="171450" indent="-171450">
              <a:buFont typeface="Arial" panose="020B0604020202020204" pitchFamily="34" charset="0"/>
              <a:buChar char="•"/>
            </a:pPr>
            <a:r>
              <a:rPr lang="en-US"/>
              <a:t>Remember the outside of the gloves are contaminated. If your hands are contaminated during removal, immediately perform hand hygiene</a:t>
            </a:r>
          </a:p>
          <a:p>
            <a:pPr marL="171450" indent="-171450">
              <a:buFont typeface="Arial" panose="020B0604020202020204" pitchFamily="34" charset="0"/>
              <a:buChar char="•"/>
            </a:pPr>
            <a:r>
              <a:rPr lang="en-US"/>
              <a:t>Using a gloved hand, grasp the palm area of the other glove hand and peel off first glove</a:t>
            </a:r>
          </a:p>
          <a:p>
            <a:pPr marL="171450" indent="-171450">
              <a:buFont typeface="Arial" panose="020B0604020202020204" pitchFamily="34" charset="0"/>
              <a:buChar char="•"/>
            </a:pPr>
            <a:r>
              <a:rPr lang="en-US"/>
              <a:t>Hold removed glove in gloved hand</a:t>
            </a:r>
          </a:p>
          <a:p>
            <a:pPr marL="171450" indent="-171450">
              <a:buFont typeface="Arial" panose="020B0604020202020204" pitchFamily="34" charset="0"/>
              <a:buChar char="•"/>
            </a:pPr>
            <a:r>
              <a:rPr lang="en-US"/>
              <a:t>Slide fingers of ungloved hand under remaining glove at wrist and peel off second glove over first glove</a:t>
            </a:r>
          </a:p>
          <a:p>
            <a:pPr marL="171450" indent="-171450">
              <a:buFont typeface="Arial" panose="020B0604020202020204" pitchFamily="34" charset="0"/>
              <a:buChar char="•"/>
            </a:pPr>
            <a:r>
              <a:rPr lang="en-US"/>
              <a:t>Discard gloves in waste container</a:t>
            </a:r>
          </a:p>
          <a:p>
            <a:pPr marL="0" indent="0">
              <a:buFont typeface="Arial" panose="020B0604020202020204" pitchFamily="34" charset="0"/>
              <a:buNone/>
            </a:pPr>
            <a:r>
              <a:rPr lang="en-US"/>
              <a:t>Goggle or face shield:</a:t>
            </a:r>
          </a:p>
          <a:p>
            <a:pPr marL="171450" indent="-171450">
              <a:buFont typeface="Arial" panose="020B0604020202020204" pitchFamily="34" charset="0"/>
              <a:buChar char="•"/>
            </a:pPr>
            <a:r>
              <a:rPr lang="en-US"/>
              <a:t>Remove goggles or face shield from the back by lifting head band or ear pieces</a:t>
            </a:r>
          </a:p>
          <a:p>
            <a:pPr marL="171450" indent="-171450">
              <a:buFont typeface="Arial" panose="020B0604020202020204" pitchFamily="34" charset="0"/>
              <a:buChar char="•"/>
            </a:pPr>
            <a:r>
              <a:rPr lang="en-US"/>
              <a:t>If the item is reusable, place in designated receptacle for reprocessing. Otherwise, discard in a waste container</a:t>
            </a:r>
          </a:p>
          <a:p>
            <a:pPr marL="0" indent="0">
              <a:buFont typeface="Arial" panose="020B0604020202020204" pitchFamily="34" charset="0"/>
              <a:buNone/>
            </a:pPr>
            <a:r>
              <a:rPr lang="en-US"/>
              <a:t>Gown</a:t>
            </a:r>
          </a:p>
          <a:p>
            <a:pPr marL="171450" indent="-171450">
              <a:buFont typeface="Arial" panose="020B0604020202020204" pitchFamily="34" charset="0"/>
              <a:buChar char="•"/>
            </a:pPr>
            <a:r>
              <a:rPr lang="en-US"/>
              <a:t>Unfasten gown ties, taking care that sleeves don’t contact your body when reaching for ties</a:t>
            </a:r>
          </a:p>
          <a:p>
            <a:pPr marL="171450" indent="-171450">
              <a:buFont typeface="Arial" panose="020B0604020202020204" pitchFamily="34" charset="0"/>
              <a:buChar char="•"/>
            </a:pPr>
            <a:r>
              <a:rPr lang="en-US"/>
              <a:t>Pull gown away from neck and shoulders, touching inside of gown only</a:t>
            </a:r>
          </a:p>
          <a:p>
            <a:pPr marL="171450" indent="-171450">
              <a:buFont typeface="Arial" panose="020B0604020202020204" pitchFamily="34" charset="0"/>
              <a:buChar char="•"/>
            </a:pPr>
            <a:r>
              <a:rPr lang="en-US"/>
              <a:t>Turn gown inside out</a:t>
            </a:r>
          </a:p>
          <a:p>
            <a:pPr marL="171450" indent="-171450">
              <a:buFont typeface="Arial" panose="020B0604020202020204" pitchFamily="34" charset="0"/>
              <a:buChar char="•"/>
            </a:pPr>
            <a:r>
              <a:rPr lang="en-US"/>
              <a:t>Fold or roll into a bundle and discard in a waste container</a:t>
            </a:r>
          </a:p>
          <a:p>
            <a:pPr marL="0" indent="0">
              <a:buFont typeface="Arial" panose="020B0604020202020204" pitchFamily="34" charset="0"/>
              <a:buNone/>
            </a:pPr>
            <a:r>
              <a:rPr lang="en-US"/>
              <a:t>Mask or respiratory</a:t>
            </a:r>
          </a:p>
          <a:p>
            <a:pPr marL="171450" indent="-171450">
              <a:buFont typeface="Arial" panose="020B0604020202020204" pitchFamily="34" charset="0"/>
              <a:buChar char="•"/>
            </a:pPr>
            <a:r>
              <a:rPr lang="en-US"/>
              <a:t>Grasp bottom ties or elastics of the mask/respirator, then the ones at the top, and remove without touching the front</a:t>
            </a:r>
          </a:p>
          <a:p>
            <a:pPr marL="171450" indent="-171450">
              <a:buFont typeface="Arial" panose="020B0604020202020204" pitchFamily="34" charset="0"/>
              <a:buChar char="•"/>
            </a:pPr>
            <a:r>
              <a:rPr lang="en-US"/>
              <a:t>Discard in a waste container</a:t>
            </a:r>
          </a:p>
          <a:p>
            <a:pPr marL="0" indent="0">
              <a:buFont typeface="Arial" panose="020B0604020202020204" pitchFamily="34" charset="0"/>
              <a:buNone/>
            </a:pPr>
            <a:endParaRPr lang="en-US"/>
          </a:p>
          <a:p>
            <a:pPr marL="0" indent="0">
              <a:buFont typeface="Arial" panose="020B0604020202020204" pitchFamily="34" charset="0"/>
              <a:buNone/>
            </a:pPr>
            <a:r>
              <a:rPr lang="en-US"/>
              <a:t>Once all PPE is removed, immediately perform hand hygiene</a:t>
            </a:r>
          </a:p>
        </p:txBody>
      </p:sp>
      <p:sp>
        <p:nvSpPr>
          <p:cNvPr id="4" name="Slide Number Placeholder 3">
            <a:extLst>
              <a:ext uri="{FF2B5EF4-FFF2-40B4-BE49-F238E27FC236}">
                <a16:creationId xmlns:a16="http://schemas.microsoft.com/office/drawing/2014/main" id="{D2ED0ED5-CB4E-343E-AD91-44E766D54A7E}"/>
              </a:ext>
            </a:extLst>
          </p:cNvPr>
          <p:cNvSpPr>
            <a:spLocks noGrp="1"/>
          </p:cNvSpPr>
          <p:nvPr>
            <p:ph type="sldNum" sz="quarter" idx="5"/>
          </p:nvPr>
        </p:nvSpPr>
        <p:spPr/>
        <p:txBody>
          <a:bodyPr/>
          <a:lstStyle/>
          <a:p>
            <a:fld id="{DBCC7D24-0DC9-4E9C-89C0-35D79A09D337}" type="slidenum">
              <a:rPr lang="en-US" smtClean="0"/>
              <a:t>43</a:t>
            </a:fld>
            <a:endParaRPr lang="en-US"/>
          </a:p>
        </p:txBody>
      </p:sp>
    </p:spTree>
    <p:extLst>
      <p:ext uri="{BB962C8B-B14F-4D97-AF65-F5344CB8AC3E}">
        <p14:creationId xmlns:p14="http://schemas.microsoft.com/office/powerpoint/2010/main" val="19443478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55817-CABB-A1B5-853E-1CE5B29CA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9A96C-BB29-1259-F61B-A06035A97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8FEEB-ED18-40D0-F1F2-6B11A28347A6}"/>
              </a:ext>
            </a:extLst>
          </p:cNvPr>
          <p:cNvSpPr>
            <a:spLocks noGrp="1"/>
          </p:cNvSpPr>
          <p:nvPr>
            <p:ph type="body" idx="1"/>
          </p:nvPr>
        </p:nvSpPr>
        <p:spPr/>
        <p:txBody>
          <a:bodyPr/>
          <a:lstStyle/>
          <a:p>
            <a:pPr marL="285750" indent="-285750" algn="l">
              <a:spcAft>
                <a:spcPts val="600"/>
              </a:spcAft>
              <a:buFont typeface="Arial" panose="020B0604020202020204" pitchFamily="34" charset="0"/>
              <a:buChar char="•"/>
            </a:pPr>
            <a:r>
              <a:rPr lang="en-US" sz="1200" b="0">
                <a:latin typeface="Nunito"/>
              </a:rPr>
              <a:t>As mentioned in the previous slides, patients are placed on contact precautions when they have an infection that can be transmitted by touch. You will know when to follow contact precautions for these patients when you see a sign posted outside of their room. Be sure to follow this sign and your facility’s guidelines carefully.</a:t>
            </a:r>
          </a:p>
          <a:p>
            <a:pPr marL="285750" indent="-285750" algn="l">
              <a:spcAft>
                <a:spcPts val="600"/>
              </a:spcAft>
              <a:buFont typeface="Arial" panose="020B0604020202020204" pitchFamily="34" charset="0"/>
              <a:buChar char="•"/>
            </a:pPr>
            <a:r>
              <a:rPr lang="en-US" sz="1200" b="0">
                <a:latin typeface="Nunito"/>
              </a:rPr>
              <a:t>When a patient is on contact precautions, it is important to limit transport and movement outside of their room to medically-necessary purposes. When transport or movement is necessary, cover or contain the infected or colonized areas of the patient's body.</a:t>
            </a:r>
          </a:p>
          <a:p>
            <a:pPr marL="285750" indent="-285750" algn="l">
              <a:spcAft>
                <a:spcPts val="600"/>
              </a:spcAft>
              <a:buFont typeface="Arial" panose="020B0604020202020204" pitchFamily="34" charset="0"/>
              <a:buChar char="•"/>
            </a:pPr>
            <a:r>
              <a:rPr lang="en-US" sz="1200" b="0">
                <a:latin typeface="Nunito"/>
              </a:rPr>
              <a:t>Use disposable or dedicated patient-care equipment (e.g., blood pressure cuffs). If common use of equipment for multiple patients is unavoidable, clean and disinfect such equipment before use on another patient.</a:t>
            </a:r>
          </a:p>
          <a:p>
            <a:pPr marL="285750" indent="-285750" algn="l">
              <a:spcAft>
                <a:spcPts val="600"/>
              </a:spcAft>
              <a:buFont typeface="Arial" panose="020B0604020202020204" pitchFamily="34" charset="0"/>
              <a:buChar char="•"/>
            </a:pPr>
            <a:r>
              <a:rPr lang="en-US" sz="1200" b="0">
                <a:latin typeface="Nunito"/>
              </a:rPr>
              <a:t>Prioritize cleaning and disinfection patient rooms</a:t>
            </a:r>
          </a:p>
          <a:p>
            <a:endParaRPr lang="en-US"/>
          </a:p>
        </p:txBody>
      </p:sp>
      <p:sp>
        <p:nvSpPr>
          <p:cNvPr id="4" name="Slide Number Placeholder 3">
            <a:extLst>
              <a:ext uri="{FF2B5EF4-FFF2-40B4-BE49-F238E27FC236}">
                <a16:creationId xmlns:a16="http://schemas.microsoft.com/office/drawing/2014/main" id="{B254B926-3FC9-E54F-C9CF-7532946CB421}"/>
              </a:ext>
            </a:extLst>
          </p:cNvPr>
          <p:cNvSpPr>
            <a:spLocks noGrp="1"/>
          </p:cNvSpPr>
          <p:nvPr>
            <p:ph type="sldNum" sz="quarter" idx="5"/>
          </p:nvPr>
        </p:nvSpPr>
        <p:spPr/>
        <p:txBody>
          <a:bodyPr/>
          <a:lstStyle/>
          <a:p>
            <a:fld id="{DBCC7D24-0DC9-4E9C-89C0-35D79A09D337}" type="slidenum">
              <a:rPr lang="en-US" smtClean="0"/>
              <a:t>44</a:t>
            </a:fld>
            <a:endParaRPr lang="en-US"/>
          </a:p>
        </p:txBody>
      </p:sp>
    </p:spTree>
    <p:extLst>
      <p:ext uri="{BB962C8B-B14F-4D97-AF65-F5344CB8AC3E}">
        <p14:creationId xmlns:p14="http://schemas.microsoft.com/office/powerpoint/2010/main" val="3555013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Standard Precautions must always be used in any healthcare setting for all patient/resident care. You have probably heard the saying, every patient, every time. Standard precautions are based on a risk assessment and make use of common sense practices and personal protective equipment that protect healthcare providers from infection and prevent the spread of infection from patient to patient.</a:t>
            </a:r>
          </a:p>
          <a:p>
            <a:r>
              <a:rPr lang="en-US" dirty="0"/>
              <a:t>Standard precautions includes: everyone must clean hands before entering and when leaving a room, practice respiratory hygiene, and wear appropriate PPE. All healthcare personnel must handle, clean and disinfect medical equipment and devices, handle laundry and textiles carefully, and follow safe injection practices.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a:p>
        </p:txBody>
      </p:sp>
    </p:spTree>
    <p:extLst>
      <p:ext uri="{BB962C8B-B14F-4D97-AF65-F5344CB8AC3E}">
        <p14:creationId xmlns:p14="http://schemas.microsoft.com/office/powerpoint/2010/main" val="148694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5B8EC-9C9D-6390-2199-537FB9272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248EF-1932-A262-C354-5CF4B521F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E8A9E3-5E87-665E-DF90-931C8779AFB8}"/>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Hand hygiene is the number one way to stop the spread of infections. Hand hygiene protects both healthcare personnel and patients. Hand hygiene means using an antiseptic hand rub (like alcohol-based foam or gel hand sanitizer) or cleaning your hands by washing them with soap and water.</a:t>
            </a:r>
          </a:p>
          <a:p>
            <a:r>
              <a:rPr lang="en-US" sz="1200" b="0" i="0" kern="1200" dirty="0">
                <a:solidFill>
                  <a:schemeClr val="tx1"/>
                </a:solidFill>
                <a:effectLst/>
                <a:latin typeface="+mn-lt"/>
                <a:ea typeface="+mn-ea"/>
                <a:cs typeface="+mn-cs"/>
              </a:rPr>
              <a:t>Cleaning your hands reduces:</a:t>
            </a:r>
          </a:p>
          <a:p>
            <a:r>
              <a:rPr lang="en-US" sz="1200" b="0" i="0" kern="1200" dirty="0">
                <a:solidFill>
                  <a:schemeClr val="tx1"/>
                </a:solidFill>
                <a:effectLst/>
                <a:latin typeface="+mn-lt"/>
                <a:ea typeface="+mn-ea"/>
                <a:cs typeface="+mn-cs"/>
              </a:rPr>
              <a:t>The potential spread of deadly germs to patients.</a:t>
            </a:r>
          </a:p>
          <a:p>
            <a:r>
              <a:rPr lang="en-US" sz="1200" b="0" i="0" kern="1200" dirty="0">
                <a:solidFill>
                  <a:schemeClr val="tx1"/>
                </a:solidFill>
                <a:effectLst/>
                <a:latin typeface="+mn-lt"/>
                <a:ea typeface="+mn-ea"/>
                <a:cs typeface="+mn-cs"/>
              </a:rPr>
              <a:t>The spread of germs, including those resistant to antibiotics.</a:t>
            </a:r>
          </a:p>
          <a:p>
            <a:r>
              <a:rPr lang="en-US" sz="1200" b="0" i="0" kern="1200" dirty="0">
                <a:solidFill>
                  <a:schemeClr val="tx1"/>
                </a:solidFill>
                <a:effectLst/>
                <a:latin typeface="+mn-lt"/>
                <a:ea typeface="+mn-ea"/>
                <a:cs typeface="+mn-cs"/>
              </a:rPr>
              <a:t>The risk of healthcare personnel colonization or infection caused by germs received from the patient.</a:t>
            </a:r>
          </a:p>
          <a:p>
            <a:r>
              <a:rPr lang="en-US" sz="1200" b="0" i="0" kern="1200" dirty="0">
                <a:solidFill>
                  <a:schemeClr val="tx1"/>
                </a:solidFill>
                <a:effectLst/>
                <a:latin typeface="+mn-lt"/>
                <a:ea typeface="+mn-ea"/>
                <a:cs typeface="+mn-cs"/>
              </a:rPr>
              <a:t>Some healthcare personnel may need to clean their hands as often as 100 times during a work shift to keep themselves, patients and staff safe.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https://www.cdc.gov/clean-hands/hcp/clinical-safety/index.html</a:t>
            </a:r>
          </a:p>
          <a:p>
            <a:endParaRPr lang="en-US" dirty="0"/>
          </a:p>
        </p:txBody>
      </p:sp>
      <p:sp>
        <p:nvSpPr>
          <p:cNvPr id="4" name="Slide Number Placeholder 3">
            <a:extLst>
              <a:ext uri="{FF2B5EF4-FFF2-40B4-BE49-F238E27FC236}">
                <a16:creationId xmlns:a16="http://schemas.microsoft.com/office/drawing/2014/main" id="{85A8D6E8-96E4-8750-8C72-AA90B7858320}"/>
              </a:ext>
            </a:extLst>
          </p:cNvPr>
          <p:cNvSpPr>
            <a:spLocks noGrp="1"/>
          </p:cNvSpPr>
          <p:nvPr>
            <p:ph type="sldNum" sz="quarter" idx="5"/>
          </p:nvPr>
        </p:nvSpPr>
        <p:spPr/>
        <p:txBody>
          <a:bodyPr/>
          <a:lstStyle/>
          <a:p>
            <a:fld id="{DBCC7D24-0DC9-4E9C-89C0-35D79A09D337}" type="slidenum">
              <a:rPr lang="en-US" smtClean="0"/>
              <a:t>6</a:t>
            </a:fld>
            <a:endParaRPr lang="en-US"/>
          </a:p>
        </p:txBody>
      </p:sp>
    </p:spTree>
    <p:extLst>
      <p:ext uri="{BB962C8B-B14F-4D97-AF65-F5344CB8AC3E}">
        <p14:creationId xmlns:p14="http://schemas.microsoft.com/office/powerpoint/2010/main" val="1167661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FEE40-EA1A-3DE9-E6EE-A7FBEF193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5DE7F-C5E3-C222-D100-D97E8909F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D44D1-81C6-3FBD-43DD-973EF7302736}"/>
              </a:ext>
            </a:extLst>
          </p:cNvPr>
          <p:cNvSpPr>
            <a:spLocks noGrp="1"/>
          </p:cNvSpPr>
          <p:nvPr>
            <p:ph type="body" idx="1"/>
          </p:nvPr>
        </p:nvSpPr>
        <p:spPr/>
        <p:txBody>
          <a:bodyPr/>
          <a:lstStyle/>
          <a:p>
            <a:pPr marL="0" indent="0" algn="l">
              <a:spcBef>
                <a:spcPts val="0"/>
              </a:spcBef>
              <a:buFont typeface="Arial" panose="020B0604020202020204" pitchFamily="34" charset="0"/>
              <a:buNone/>
            </a:pPr>
            <a:r>
              <a:rPr lang="en-US" sz="1200" b="0">
                <a:latin typeface="Nunito"/>
              </a:rPr>
              <a:t>When should you perform hand hygiene?</a:t>
            </a:r>
          </a:p>
          <a:p>
            <a:pPr marL="192024" indent="-192024" algn="l">
              <a:spcBef>
                <a:spcPts val="0"/>
              </a:spcBef>
              <a:buFont typeface="Arial" panose="020B0604020202020204" pitchFamily="34" charset="0"/>
              <a:buChar char="•"/>
            </a:pPr>
            <a:r>
              <a:rPr lang="en-US" sz="1200" b="0">
                <a:latin typeface="Nunito"/>
              </a:rPr>
              <a:t>Immediately before touching a patient.</a:t>
            </a:r>
          </a:p>
          <a:p>
            <a:pPr marL="192024" indent="-192024" algn="l">
              <a:spcBef>
                <a:spcPts val="0"/>
              </a:spcBef>
              <a:buFont typeface="Arial" panose="020B0604020202020204" pitchFamily="34" charset="0"/>
              <a:buChar char="•"/>
            </a:pPr>
            <a:r>
              <a:rPr lang="en-US" sz="1200" b="0">
                <a:latin typeface="Nunito"/>
              </a:rPr>
              <a:t>Before performing an aseptic task such as placing an indwelling device or handling invasive medical devices.</a:t>
            </a:r>
          </a:p>
          <a:p>
            <a:pPr marL="192024" indent="-192024" algn="l">
              <a:spcBef>
                <a:spcPts val="0"/>
              </a:spcBef>
              <a:buFont typeface="Arial" panose="020B0604020202020204" pitchFamily="34" charset="0"/>
              <a:buChar char="•"/>
            </a:pPr>
            <a:r>
              <a:rPr lang="en-US" sz="1200" b="0">
                <a:latin typeface="Nunito"/>
              </a:rPr>
              <a:t>Before moving from work on a soiled body site to a clean body site on the same patient.</a:t>
            </a:r>
          </a:p>
          <a:p>
            <a:pPr marL="192024" indent="-192024" algn="l">
              <a:spcBef>
                <a:spcPts val="0"/>
              </a:spcBef>
              <a:buFont typeface="Arial" panose="020B0604020202020204" pitchFamily="34" charset="0"/>
              <a:buChar char="•"/>
            </a:pPr>
            <a:r>
              <a:rPr lang="en-US" sz="1200" b="0">
                <a:latin typeface="Nunito"/>
              </a:rPr>
              <a:t>After touching a patient or patient's surroundings.</a:t>
            </a:r>
          </a:p>
          <a:p>
            <a:pPr marL="192024" indent="-192024" algn="l">
              <a:spcBef>
                <a:spcPts val="0"/>
              </a:spcBef>
              <a:buFont typeface="Arial" panose="020B0604020202020204" pitchFamily="34" charset="0"/>
              <a:buChar char="•"/>
            </a:pPr>
            <a:r>
              <a:rPr lang="en-US" sz="1200" b="0">
                <a:latin typeface="Nunito"/>
              </a:rPr>
              <a:t>After contact with blood, body fluids, or contaminated surfaces.</a:t>
            </a:r>
          </a:p>
          <a:p>
            <a:pPr marL="192024" indent="-192024" algn="l">
              <a:spcBef>
                <a:spcPts val="0"/>
              </a:spcBef>
              <a:buFont typeface="Arial" panose="020B0604020202020204" pitchFamily="34" charset="0"/>
              <a:buChar char="•"/>
            </a:pPr>
            <a:r>
              <a:rPr lang="en-US" sz="1200" b="0">
                <a:latin typeface="Nunito"/>
              </a:rPr>
              <a:t>Immediately after glove removal.</a:t>
            </a:r>
          </a:p>
          <a:p>
            <a:endParaRPr lang="en-US" sz="1200" b="0" i="0" kern="1200">
              <a:solidFill>
                <a:schemeClr val="tx1"/>
              </a:solidFill>
              <a:effectLst/>
              <a:latin typeface="+mn-lt"/>
              <a:ea typeface="+mn-ea"/>
              <a:cs typeface="+mn-cs"/>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https://www.cdc.gov/clean-hands/hcp/clinical-safety/index.html</a:t>
            </a:r>
          </a:p>
          <a:p>
            <a:endParaRPr lang="en-US"/>
          </a:p>
        </p:txBody>
      </p:sp>
      <p:sp>
        <p:nvSpPr>
          <p:cNvPr id="4" name="Slide Number Placeholder 3">
            <a:extLst>
              <a:ext uri="{FF2B5EF4-FFF2-40B4-BE49-F238E27FC236}">
                <a16:creationId xmlns:a16="http://schemas.microsoft.com/office/drawing/2014/main" id="{42777BAE-2EEC-48FA-4D05-640D778C4493}"/>
              </a:ext>
            </a:extLst>
          </p:cNvPr>
          <p:cNvSpPr>
            <a:spLocks noGrp="1"/>
          </p:cNvSpPr>
          <p:nvPr>
            <p:ph type="sldNum" sz="quarter" idx="5"/>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512787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57124-3A39-4F52-8D57-3A8B9F665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593CA-A92D-F668-4379-5C52EDE2A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3C63C3-824D-F2BF-95D1-E45C02AAC884}"/>
              </a:ext>
            </a:extLst>
          </p:cNvPr>
          <p:cNvSpPr>
            <a:spLocks noGrp="1"/>
          </p:cNvSpPr>
          <p:nvPr>
            <p:ph type="body" idx="1"/>
          </p:nvPr>
        </p:nvSpPr>
        <p:spPr/>
        <p:txBody>
          <a:bodyPr/>
          <a:lstStyle/>
          <a:p>
            <a:r>
              <a:rPr lang="en-US" dirty="0"/>
              <a:t>To use alcohol-based hand sanitizer:</a:t>
            </a:r>
          </a:p>
          <a:p>
            <a:pPr marL="0" indent="0">
              <a:buNone/>
            </a:pPr>
            <a:r>
              <a:rPr lang="en-US" dirty="0"/>
              <a:t>Put an adequate amount of product on your hands and rub your hands together. Cover all surfaces and rub until hands feel dry. This should take around 20 seconds. </a:t>
            </a:r>
          </a:p>
          <a:p>
            <a:pPr marL="0" indent="0">
              <a:buNone/>
            </a:pPr>
            <a:r>
              <a:rPr lang="en-US" dirty="0"/>
              <a:t>Pay attention to areas frequently missed such as thumbs, fingertips and between the fingers for at least 15 second. Rinse your hands. Dry your hands completely using a clean, single-use towel.</a:t>
            </a:r>
          </a:p>
          <a:p>
            <a:pPr marL="0" indent="0">
              <a:buNone/>
            </a:pPr>
            <a:endParaRPr lang="en-US" dirty="0"/>
          </a:p>
          <a:p>
            <a:pPr marL="0" indent="0">
              <a:buNone/>
            </a:pPr>
            <a:r>
              <a:rPr lang="en-US" dirty="0"/>
              <a:t>To wash your hands with soap and water:</a:t>
            </a:r>
          </a:p>
          <a:p>
            <a:pPr marL="0" indent="0">
              <a:buNone/>
            </a:pPr>
            <a:r>
              <a:rPr lang="en-US" dirty="0"/>
              <a:t>Wet your hands with water, apply an adequate amount of soap. Rub your hands together to cover all surfaces of the hands </a:t>
            </a:r>
          </a:p>
          <a:p>
            <a:endParaRPr lang="en-US" dirty="0"/>
          </a:p>
          <a:p>
            <a:r>
              <a:rPr lang="en-US" dirty="0"/>
              <a:t>https://www.cdc.gov/clean-hands/hcp/clinical-safety/index.html</a:t>
            </a:r>
          </a:p>
        </p:txBody>
      </p:sp>
      <p:sp>
        <p:nvSpPr>
          <p:cNvPr id="4" name="Slide Number Placeholder 3">
            <a:extLst>
              <a:ext uri="{FF2B5EF4-FFF2-40B4-BE49-F238E27FC236}">
                <a16:creationId xmlns:a16="http://schemas.microsoft.com/office/drawing/2014/main" id="{2CBD5EA5-17C6-0194-7B80-C80255A03C6C}"/>
              </a:ext>
            </a:extLst>
          </p:cNvPr>
          <p:cNvSpPr>
            <a:spLocks noGrp="1"/>
          </p:cNvSpPr>
          <p:nvPr>
            <p:ph type="sldNum" sz="quarter" idx="5"/>
          </p:nvPr>
        </p:nvSpPr>
        <p:spPr/>
        <p:txBody>
          <a:bodyPr/>
          <a:lstStyle/>
          <a:p>
            <a:fld id="{DBCC7D24-0DC9-4E9C-89C0-35D79A09D337}" type="slidenum">
              <a:rPr lang="en-US" smtClean="0"/>
              <a:t>8</a:t>
            </a:fld>
            <a:endParaRPr lang="en-US"/>
          </a:p>
        </p:txBody>
      </p:sp>
    </p:spTree>
    <p:extLst>
      <p:ext uri="{BB962C8B-B14F-4D97-AF65-F5344CB8AC3E}">
        <p14:creationId xmlns:p14="http://schemas.microsoft.com/office/powerpoint/2010/main" val="1343022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081DE-A2B5-B023-2B85-34C2D964B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F0D08-4EA8-B649-0A29-611E2A4DC4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A5D43-8B89-92F6-2471-02A9A73A1E65}"/>
              </a:ext>
            </a:extLst>
          </p:cNvPr>
          <p:cNvSpPr>
            <a:spLocks noGrp="1"/>
          </p:cNvSpPr>
          <p:nvPr>
            <p:ph type="body" idx="1"/>
          </p:nvPr>
        </p:nvSpPr>
        <p:spPr/>
        <p:txBody>
          <a:bodyPr/>
          <a:lstStyle/>
          <a:p>
            <a:r>
              <a:rPr lang="en-US" dirty="0"/>
              <a:t>Use soap and water, rather than using hand sanitizer, when hands are visibly soiled; before, during and after preparing food; after using the restroom; and during the care of patients with suspected or confirmed infection during outbreaks of C. diff and norovirus. </a:t>
            </a:r>
          </a:p>
          <a:p>
            <a:endParaRPr lang="en-US" dirty="0"/>
          </a:p>
          <a:p>
            <a:r>
              <a:rPr lang="en-US" dirty="0"/>
              <a:t>https://www.cdc.gov/clean-hands/hcp/clinical-safety/index.html</a:t>
            </a:r>
          </a:p>
        </p:txBody>
      </p:sp>
      <p:sp>
        <p:nvSpPr>
          <p:cNvPr id="4" name="Slide Number Placeholder 3">
            <a:extLst>
              <a:ext uri="{FF2B5EF4-FFF2-40B4-BE49-F238E27FC236}">
                <a16:creationId xmlns:a16="http://schemas.microsoft.com/office/drawing/2014/main" id="{1AFC2206-BA85-B100-0DC3-F52F2FCC8B7B}"/>
              </a:ext>
            </a:extLst>
          </p:cNvPr>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10406220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EBE53F0F-063A-C686-A0A6-5614D90A2DDB}"/>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a:t>Click to add text</a:t>
            </a:r>
          </a:p>
        </p:txBody>
      </p:sp>
      <p:sp>
        <p:nvSpPr>
          <p:cNvPr id="7" name="Text Placeholder 8">
            <a:extLst>
              <a:ext uri="{FF2B5EF4-FFF2-40B4-BE49-F238E27FC236}">
                <a16:creationId xmlns:a16="http://schemas.microsoft.com/office/drawing/2014/main" id="{013E346E-9DCE-FD2A-D039-9396C216A76D}"/>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FD550A9B-4FAB-132D-6ABD-080359FBA3E2}"/>
              </a:ext>
            </a:extLst>
          </p:cNvPr>
          <p:cNvSpPr txBox="1">
            <a:spLocks/>
          </p:cNvSpPr>
          <p:nvPr userDrawn="1"/>
        </p:nvSpPr>
        <p:spPr>
          <a:xfrm>
            <a:off x="1308100" y="6603332"/>
            <a:ext cx="6979760"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6E02F64E-2CEF-59B1-BBF3-B28B49C9403E}"/>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6460-F4A3-4ACD-2491-04A3BAC0F0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7F9A8A-7FB7-766C-66DE-3C6CF65529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82094-9196-D806-979C-6BCCA7D6759F}"/>
              </a:ext>
            </a:extLst>
          </p:cNvPr>
          <p:cNvSpPr>
            <a:spLocks noGrp="1"/>
          </p:cNvSpPr>
          <p:nvPr>
            <p:ph type="dt" sz="half" idx="10"/>
          </p:nvPr>
        </p:nvSpPr>
        <p:spPr/>
        <p:txBody>
          <a:bodyPr/>
          <a:lstStyle/>
          <a:p>
            <a:fld id="{2A2D9305-0E49-4790-8010-D1BE8FBAD710}" type="datetimeFigureOut">
              <a:rPr lang="en-US" smtClean="0"/>
              <a:t>7/22/2026</a:t>
            </a:fld>
            <a:endParaRPr lang="en-US"/>
          </a:p>
        </p:txBody>
      </p:sp>
      <p:sp>
        <p:nvSpPr>
          <p:cNvPr id="5" name="Footer Placeholder 4">
            <a:extLst>
              <a:ext uri="{FF2B5EF4-FFF2-40B4-BE49-F238E27FC236}">
                <a16:creationId xmlns:a16="http://schemas.microsoft.com/office/drawing/2014/main" id="{D1396F4B-409C-1FC8-79E4-41E8144B9A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7CEE-2C88-B7BA-B09D-E7ADD4DD2A19}"/>
              </a:ext>
            </a:extLst>
          </p:cNvPr>
          <p:cNvSpPr>
            <a:spLocks noGrp="1"/>
          </p:cNvSpPr>
          <p:nvPr>
            <p:ph type="sldNum" sz="quarter" idx="12"/>
          </p:nvPr>
        </p:nvSpPr>
        <p:spPr/>
        <p:txBody>
          <a:bodyPr/>
          <a:lstStyle/>
          <a:p>
            <a:fld id="{F53D0B18-DE83-401E-A8BD-EE7CEA737C03}" type="slidenum">
              <a:rPr lang="en-US" smtClean="0"/>
              <a:t>‹#›</a:t>
            </a:fld>
            <a:endParaRPr lang="en-US"/>
          </a:p>
        </p:txBody>
      </p:sp>
    </p:spTree>
    <p:extLst>
      <p:ext uri="{BB962C8B-B14F-4D97-AF65-F5344CB8AC3E}">
        <p14:creationId xmlns:p14="http://schemas.microsoft.com/office/powerpoint/2010/main" val="420705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AEE5-E7AA-022B-C4DD-4D4F8F75200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1FF276-7187-EB80-2817-7C10D8EDBCD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E1A11D-1D4E-1ACB-7492-3DFA7AAE5287}"/>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6F82C923-7238-9E1D-3220-6967E5E23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EC3BBF-6F83-26DA-3D7D-D3E57C36B32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89556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17318-5AD3-D3E8-60EC-A60E3CE6D8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F88087-A997-B741-44E5-2C0C504627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859AF-E42E-F058-040A-790472FF70AA}"/>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DB057F7C-D1F5-7C51-F6C9-A03D624E5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749FB-D0F6-0247-47CF-67BC8AA974FC}"/>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48584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A0560-A2BE-7295-77BE-FB97DF11AA9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C9C934-95F9-95A8-8072-838C4D648BFD}"/>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BDD8CB-DFA4-791A-57F2-67B76E73B9BC}"/>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E593E60C-B650-717A-7370-ECD329C50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3B7F9-EB6C-5833-79B7-B9471F4347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9016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77F-B3A1-2334-7C76-5C557D18A3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2B23B2-0E03-DF33-54E6-F83C4A70F53E}"/>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926E8F-4BAC-51A2-7487-627211711B0B}"/>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53B4ED-6195-F94A-85D9-519F9BA4FCDC}"/>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2CD9B08E-5F6D-461D-1E6E-0CCADEA3C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2AC9C-4636-8BC5-F2C5-2A774B39DF4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271539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9739-C5EA-55C2-6665-88318BF2294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9A7029-3C02-ECE5-D84D-15B3C4CE761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36FB-3CB9-8F5B-1AD2-22D48CFC045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0D28B9-2858-7109-F17F-F2A6486B40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EF474-54A8-41D9-D4A8-2FE797E158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C8098D-7573-003A-07A1-225E3FB88DBD}"/>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8" name="Footer Placeholder 7">
            <a:extLst>
              <a:ext uri="{FF2B5EF4-FFF2-40B4-BE49-F238E27FC236}">
                <a16:creationId xmlns:a16="http://schemas.microsoft.com/office/drawing/2014/main" id="{415540F0-9C9F-EDB1-4840-8E072992DF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8304AA-BFDA-AD64-36F0-3F7BEADF3B2D}"/>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978275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EFFE-94FD-9B7A-153C-BD6B5B7AAD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C43DDF-828C-1C89-91A0-4958A0C96706}"/>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4" name="Footer Placeholder 3">
            <a:extLst>
              <a:ext uri="{FF2B5EF4-FFF2-40B4-BE49-F238E27FC236}">
                <a16:creationId xmlns:a16="http://schemas.microsoft.com/office/drawing/2014/main" id="{8068A1B7-12CF-1596-297C-FBD32B5C8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BBDD0C-8389-8391-BD24-5DACE74BE39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67710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EC8011-BE2A-E7A7-889D-8EEE512C3A70}"/>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3" name="Footer Placeholder 2">
            <a:extLst>
              <a:ext uri="{FF2B5EF4-FFF2-40B4-BE49-F238E27FC236}">
                <a16:creationId xmlns:a16="http://schemas.microsoft.com/office/drawing/2014/main" id="{3A8838AF-C6F6-EC7A-9A0E-66A7FA4EAF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517712-B629-B8CA-1222-5E0263E2CF0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222581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5F6B9-039D-62D9-AD0B-80C6EE6DFDF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7A9B8A-A164-399E-89F8-4447B4ED657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A37B23-2AE7-209C-3592-3DD74EB475D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C9411F-FBB5-876F-7E24-007668611888}"/>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C84B564D-BB45-C781-0C83-049D23665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CC7DC-3FD2-4BCA-99B0-8EA4179CC326}"/>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41674697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B789B-F88A-15CC-AFB6-6B5E266394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66720-19D9-6104-E4C1-31236366CD0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D7355F-7CE9-A993-57D1-902EF91955D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461BEF-3691-09C6-0AC5-6CD52CF792FD}"/>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6" name="Footer Placeholder 5">
            <a:extLst>
              <a:ext uri="{FF2B5EF4-FFF2-40B4-BE49-F238E27FC236}">
                <a16:creationId xmlns:a16="http://schemas.microsoft.com/office/drawing/2014/main" id="{97999557-52A1-EDB5-3A7A-AF87C3804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7FC823-03FC-0664-0DC9-E47B5F642899}"/>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13054351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FF230-B225-B15E-DFE9-0018BDD6C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D2DCC-166C-F6CE-7A8B-F50E2CC8E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089787-412E-EE01-26A3-3044196825E7}"/>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0DA6D062-B419-1F5E-1515-F8E72F51D5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1BF58A-2738-37D4-931C-64BC86C29B33}"/>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250833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87A3DB-E543-A373-4916-B7B86785BE5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F0F430-6B64-6526-D59D-AC1F9C20822E}"/>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A645F-4CF3-C982-D0E4-5228FB8D21CF}"/>
              </a:ext>
            </a:extLst>
          </p:cNvPr>
          <p:cNvSpPr>
            <a:spLocks noGrp="1"/>
          </p:cNvSpPr>
          <p:nvPr>
            <p:ph type="dt" sz="half" idx="10"/>
          </p:nvPr>
        </p:nvSpPr>
        <p:spPr/>
        <p:txBody>
          <a:body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87C88259-A83F-9866-2CC6-4AA312203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2620-E6FD-1038-021D-840A3ECC04DA}"/>
              </a:ext>
            </a:extLst>
          </p:cNvPr>
          <p:cNvSpPr>
            <a:spLocks noGrp="1"/>
          </p:cNvSpPr>
          <p:nvPr>
            <p:ph type="sldNum" sz="quarter" idx="12"/>
          </p:nvPr>
        </p:nvSpPr>
        <p:spPr/>
        <p:txBody>
          <a:bodyPr/>
          <a:lstStyle/>
          <a:p>
            <a:fld id="{2FA1D378-D090-450A-9FCF-5922637D68F3}" type="slidenum">
              <a:rPr lang="en-US" smtClean="0"/>
              <a:t>‹#›</a:t>
            </a:fld>
            <a:endParaRPr lang="en-US"/>
          </a:p>
        </p:txBody>
      </p:sp>
    </p:spTree>
    <p:extLst>
      <p:ext uri="{BB962C8B-B14F-4D97-AF65-F5344CB8AC3E}">
        <p14:creationId xmlns:p14="http://schemas.microsoft.com/office/powerpoint/2010/main" val="3121827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
        <p:nvSpPr>
          <p:cNvPr id="2" name="Text Placeholder 8">
            <a:extLst>
              <a:ext uri="{FF2B5EF4-FFF2-40B4-BE49-F238E27FC236}">
                <a16:creationId xmlns:a16="http://schemas.microsoft.com/office/drawing/2014/main" id="{79F43FCD-9DC9-3ECD-C557-3532E06B8DC6}"/>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1DEDAB2-C669-59D0-B536-55A705B1C32D}"/>
              </a:ext>
            </a:extLst>
          </p:cNvPr>
          <p:cNvSpPr txBox="1">
            <a:spLocks/>
          </p:cNvSpPr>
          <p:nvPr userDrawn="1"/>
        </p:nvSpPr>
        <p:spPr>
          <a:xfrm>
            <a:off x="132786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a:t>Click to add text</a:t>
            </a:r>
          </a:p>
        </p:txBody>
      </p:sp>
      <p:sp>
        <p:nvSpPr>
          <p:cNvPr id="7" name="Text Placeholder 8">
            <a:extLst>
              <a:ext uri="{FF2B5EF4-FFF2-40B4-BE49-F238E27FC236}">
                <a16:creationId xmlns:a16="http://schemas.microsoft.com/office/drawing/2014/main" id="{BE3D3590-51D3-F69F-8AEF-3095644D13E7}"/>
              </a:ext>
            </a:extLst>
          </p:cNvPr>
          <p:cNvSpPr txBox="1">
            <a:spLocks/>
          </p:cNvSpPr>
          <p:nvPr userDrawn="1"/>
        </p:nvSpPr>
        <p:spPr>
          <a:xfrm>
            <a:off x="4753223" y="6603332"/>
            <a:ext cx="3534637"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Division | Presentation Title | Presentation Date</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a:t>Click to add title</a:t>
            </a:r>
          </a:p>
        </p:txBody>
      </p:sp>
      <p:sp>
        <p:nvSpPr>
          <p:cNvPr id="5" name="Text Placeholder 8">
            <a:extLst>
              <a:ext uri="{FF2B5EF4-FFF2-40B4-BE49-F238E27FC236}">
                <a16:creationId xmlns:a16="http://schemas.microsoft.com/office/drawing/2014/main" id="{938AF9FF-BDAC-0306-DA91-AB47AE0210B8}"/>
              </a:ext>
            </a:extLst>
          </p:cNvPr>
          <p:cNvSpPr txBox="1">
            <a:spLocks/>
          </p:cNvSpPr>
          <p:nvPr userDrawn="1"/>
        </p:nvSpPr>
        <p:spPr>
          <a:xfrm>
            <a:off x="3516248" y="6476454"/>
            <a:ext cx="5691252"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3" name="Text Placeholder 8">
            <a:extLst>
              <a:ext uri="{FF2B5EF4-FFF2-40B4-BE49-F238E27FC236}">
                <a16:creationId xmlns:a16="http://schemas.microsoft.com/office/drawing/2014/main" id="{BB5FD0A9-E4A1-C0DB-07E2-2EF95F25DA2A}"/>
              </a:ext>
            </a:extLst>
          </p:cNvPr>
          <p:cNvSpPr txBox="1">
            <a:spLocks/>
          </p:cNvSpPr>
          <p:nvPr userDrawn="1"/>
        </p:nvSpPr>
        <p:spPr>
          <a:xfrm>
            <a:off x="3528948" y="6470438"/>
            <a:ext cx="5664167" cy="284692"/>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
        <p:nvSpPr>
          <p:cNvPr id="2" name="Text Placeholder 8">
            <a:extLst>
              <a:ext uri="{FF2B5EF4-FFF2-40B4-BE49-F238E27FC236}">
                <a16:creationId xmlns:a16="http://schemas.microsoft.com/office/drawing/2014/main" id="{E492FC96-79E6-D669-44E2-090C072906B1}"/>
              </a:ext>
            </a:extLst>
          </p:cNvPr>
          <p:cNvSpPr txBox="1">
            <a:spLocks/>
          </p:cNvSpPr>
          <p:nvPr userDrawn="1"/>
        </p:nvSpPr>
        <p:spPr>
          <a:xfrm>
            <a:off x="293209"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Infection Prevention Education: Transmission-Based Precautions | June 2026</a:t>
            </a:r>
          </a:p>
        </p:txBody>
      </p:sp>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9572" y="365128"/>
            <a:ext cx="78867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399572"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93D0B2-E65F-7972-D7D7-B107510A42BC}"/>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36E4D7-D59D-848E-24FE-D0011A7F961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DFE7D-4482-832C-7667-88C60F04319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DB9101-CE57-40D5-B62C-EEFC0D949DE4}" type="datetimeFigureOut">
              <a:rPr lang="en-US" smtClean="0"/>
              <a:t>7/22/2026</a:t>
            </a:fld>
            <a:endParaRPr lang="en-US"/>
          </a:p>
        </p:txBody>
      </p:sp>
      <p:sp>
        <p:nvSpPr>
          <p:cNvPr id="5" name="Footer Placeholder 4">
            <a:extLst>
              <a:ext uri="{FF2B5EF4-FFF2-40B4-BE49-F238E27FC236}">
                <a16:creationId xmlns:a16="http://schemas.microsoft.com/office/drawing/2014/main" id="{B8CD6E68-D8E2-342A-BC60-D17DCDACA4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F41DA-EBC1-2B77-491E-BD52994EF02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D378-D090-450A-9FCF-5922637D68F3}" type="slidenum">
              <a:rPr lang="en-US" smtClean="0"/>
              <a:t>‹#›</a:t>
            </a:fld>
            <a:endParaRPr lang="en-US"/>
          </a:p>
        </p:txBody>
      </p:sp>
    </p:spTree>
    <p:extLst>
      <p:ext uri="{BB962C8B-B14F-4D97-AF65-F5344CB8AC3E}">
        <p14:creationId xmlns:p14="http://schemas.microsoft.com/office/powerpoint/2010/main" val="3679642640"/>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32.jpe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10" Type="http://schemas.microsoft.com/office/2007/relationships/hdphoto" Target="../media/hdphoto1.wdp"/><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FD3993-719F-78EC-1258-915D9D64D04E}"/>
              </a:ext>
            </a:extLst>
          </p:cNvPr>
          <p:cNvPicPr>
            <a:picLocks noChangeAspect="1"/>
          </p:cNvPicPr>
          <p:nvPr/>
        </p:nvPicPr>
        <p:blipFill>
          <a:blip r:embed="rId3">
            <a:extLst>
              <a:ext uri="{28A0092B-C50C-407E-A947-70E740481C1C}">
                <a14:useLocalDpi xmlns:a14="http://schemas.microsoft.com/office/drawing/2010/main" val="0"/>
              </a:ext>
            </a:extLst>
          </a:blip>
          <a:srcRect l="4724" r="6388"/>
          <a:stretch>
            <a:fillRect/>
          </a:stretch>
        </p:blipFill>
        <p:spPr>
          <a:xfrm>
            <a:off x="0" y="0"/>
            <a:ext cx="9144000" cy="6858000"/>
          </a:xfrm>
          <a:prstGeom prst="rect">
            <a:avLst/>
          </a:prstGeom>
        </p:spPr>
      </p:pic>
      <p:sp>
        <p:nvSpPr>
          <p:cNvPr id="3" name="Rectangle 2">
            <a:extLst>
              <a:ext uri="{FF2B5EF4-FFF2-40B4-BE49-F238E27FC236}">
                <a16:creationId xmlns:a16="http://schemas.microsoft.com/office/drawing/2014/main" id="{5F754115-12C8-843C-CE71-AB8AA85BD726}"/>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677B6-7F7A-0C41-EF8E-C85F84B571BD}"/>
              </a:ext>
            </a:extLst>
          </p:cNvPr>
          <p:cNvSpPr>
            <a:spLocks noGrp="1"/>
          </p:cNvSpPr>
          <p:nvPr>
            <p:ph type="title"/>
          </p:nvPr>
        </p:nvSpPr>
        <p:spPr>
          <a:xfrm>
            <a:off x="539353" y="2505076"/>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Transmission-Based Precautions</a:t>
            </a:r>
          </a:p>
        </p:txBody>
      </p:sp>
      <p:pic>
        <p:nvPicPr>
          <p:cNvPr id="4" name="Picture 3" descr="Text&#10;&#10;AI-generated content may be incorrect.">
            <a:extLst>
              <a:ext uri="{FF2B5EF4-FFF2-40B4-BE49-F238E27FC236}">
                <a16:creationId xmlns:a16="http://schemas.microsoft.com/office/drawing/2014/main" id="{20E57899-37B2-D10A-FF5B-93AAAC616A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718" y="5645604"/>
            <a:ext cx="2994666" cy="1069523"/>
          </a:xfrm>
          <a:prstGeom prst="rect">
            <a:avLst/>
          </a:prstGeom>
        </p:spPr>
      </p:pic>
      <p:sp>
        <p:nvSpPr>
          <p:cNvPr id="5" name="Title 1">
            <a:extLst>
              <a:ext uri="{FF2B5EF4-FFF2-40B4-BE49-F238E27FC236}">
                <a16:creationId xmlns:a16="http://schemas.microsoft.com/office/drawing/2014/main" id="{145E7CDE-4893-022D-408C-C79A4451BFFB}"/>
              </a:ext>
            </a:extLst>
          </p:cNvPr>
          <p:cNvSpPr txBox="1">
            <a:spLocks/>
          </p:cNvSpPr>
          <p:nvPr/>
        </p:nvSpPr>
        <p:spPr>
          <a:xfrm>
            <a:off x="2041326" y="4040637"/>
            <a:ext cx="5082777" cy="59951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 Prevention Education</a:t>
            </a:r>
          </a:p>
        </p:txBody>
      </p:sp>
    </p:spTree>
    <p:extLst>
      <p:ext uri="{BB962C8B-B14F-4D97-AF65-F5344CB8AC3E}">
        <p14:creationId xmlns:p14="http://schemas.microsoft.com/office/powerpoint/2010/main" val="360495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89FAD-A53B-E1B5-78E2-999540FF94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796BBB-14DD-1E74-35C7-4C5330739521}"/>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10</a:t>
            </a:fld>
            <a:endParaRPr lang="en-US" sz="1200">
              <a:solidFill>
                <a:schemeClr val="tx1">
                  <a:tint val="75000"/>
                </a:schemeClr>
              </a:solidFill>
              <a:latin typeface="+mn-lt"/>
              <a:ea typeface="+mn-ea"/>
              <a:cs typeface="+mn-cs"/>
            </a:endParaRPr>
          </a:p>
        </p:txBody>
      </p:sp>
      <p:sp>
        <p:nvSpPr>
          <p:cNvPr id="3" name="Rectangle 2">
            <a:extLst>
              <a:ext uri="{FF2B5EF4-FFF2-40B4-BE49-F238E27FC236}">
                <a16:creationId xmlns:a16="http://schemas.microsoft.com/office/drawing/2014/main" id="{D09ACA94-AF3D-A3A3-071B-FAAD94954033}"/>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ECFB8E6-E84C-7996-068F-B7E32FDD915F}"/>
              </a:ext>
            </a:extLst>
          </p:cNvPr>
          <p:cNvPicPr>
            <a:picLocks noChangeAspect="1"/>
          </p:cNvPicPr>
          <p:nvPr/>
        </p:nvPicPr>
        <p:blipFill>
          <a:blip r:embed="rId3"/>
          <a:stretch>
            <a:fillRect/>
          </a:stretch>
        </p:blipFill>
        <p:spPr>
          <a:xfrm>
            <a:off x="234643" y="1169061"/>
            <a:ext cx="5820587" cy="1305107"/>
          </a:xfrm>
          <a:prstGeom prst="rect">
            <a:avLst/>
          </a:prstGeom>
        </p:spPr>
      </p:pic>
      <p:pic>
        <p:nvPicPr>
          <p:cNvPr id="15" name="Picture 14">
            <a:extLst>
              <a:ext uri="{FF2B5EF4-FFF2-40B4-BE49-F238E27FC236}">
                <a16:creationId xmlns:a16="http://schemas.microsoft.com/office/drawing/2014/main" id="{F5372F84-BF0E-52C7-C513-C319C7B65572}"/>
              </a:ext>
            </a:extLst>
          </p:cNvPr>
          <p:cNvPicPr>
            <a:picLocks noChangeAspect="1"/>
          </p:cNvPicPr>
          <p:nvPr/>
        </p:nvPicPr>
        <p:blipFill>
          <a:blip r:embed="rId4"/>
          <a:stretch>
            <a:fillRect/>
          </a:stretch>
        </p:blipFill>
        <p:spPr>
          <a:xfrm>
            <a:off x="234643" y="2635164"/>
            <a:ext cx="8674713" cy="3009376"/>
          </a:xfrm>
          <a:prstGeom prst="rect">
            <a:avLst/>
          </a:prstGeom>
        </p:spPr>
      </p:pic>
    </p:spTree>
    <p:extLst>
      <p:ext uri="{BB962C8B-B14F-4D97-AF65-F5344CB8AC3E}">
        <p14:creationId xmlns:p14="http://schemas.microsoft.com/office/powerpoint/2010/main" val="397730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9B8D5-E211-6E4E-CF2A-E254CD07B65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DCDB79-9A4B-5383-4908-E8C03F000A31}"/>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11</a:t>
            </a:fld>
            <a:endParaRPr lang="en-US" sz="1200">
              <a:solidFill>
                <a:schemeClr val="tx1">
                  <a:tint val="75000"/>
                </a:schemeClr>
              </a:solidFill>
              <a:latin typeface="+mn-lt"/>
              <a:ea typeface="+mn-ea"/>
              <a:cs typeface="+mn-cs"/>
            </a:endParaRPr>
          </a:p>
        </p:txBody>
      </p:sp>
      <p:sp>
        <p:nvSpPr>
          <p:cNvPr id="3" name="Rectangle 2">
            <a:extLst>
              <a:ext uri="{FF2B5EF4-FFF2-40B4-BE49-F238E27FC236}">
                <a16:creationId xmlns:a16="http://schemas.microsoft.com/office/drawing/2014/main" id="{4B6045CF-A2B8-33C3-378C-DDE54FC97F19}"/>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F47B4A0-007D-C5AF-ABE2-B8B9A1F14886}"/>
              </a:ext>
            </a:extLst>
          </p:cNvPr>
          <p:cNvPicPr>
            <a:picLocks noChangeAspect="1"/>
          </p:cNvPicPr>
          <p:nvPr/>
        </p:nvPicPr>
        <p:blipFill>
          <a:blip r:embed="rId3"/>
          <a:stretch>
            <a:fillRect/>
          </a:stretch>
        </p:blipFill>
        <p:spPr>
          <a:xfrm>
            <a:off x="234643" y="1169061"/>
            <a:ext cx="5820587" cy="1305107"/>
          </a:xfrm>
          <a:prstGeom prst="rect">
            <a:avLst/>
          </a:prstGeom>
        </p:spPr>
      </p:pic>
      <p:pic>
        <p:nvPicPr>
          <p:cNvPr id="5" name="Picture 4">
            <a:extLst>
              <a:ext uri="{FF2B5EF4-FFF2-40B4-BE49-F238E27FC236}">
                <a16:creationId xmlns:a16="http://schemas.microsoft.com/office/drawing/2014/main" id="{1240B47A-8B33-0918-A649-5CE164330442}"/>
              </a:ext>
            </a:extLst>
          </p:cNvPr>
          <p:cNvPicPr>
            <a:picLocks noChangeAspect="1"/>
          </p:cNvPicPr>
          <p:nvPr/>
        </p:nvPicPr>
        <p:blipFill>
          <a:blip r:embed="rId4"/>
          <a:stretch>
            <a:fillRect/>
          </a:stretch>
        </p:blipFill>
        <p:spPr>
          <a:xfrm>
            <a:off x="234643" y="2743200"/>
            <a:ext cx="8632910" cy="2986638"/>
          </a:xfrm>
          <a:prstGeom prst="rect">
            <a:avLst/>
          </a:prstGeom>
        </p:spPr>
      </p:pic>
    </p:spTree>
    <p:extLst>
      <p:ext uri="{BB962C8B-B14F-4D97-AF65-F5344CB8AC3E}">
        <p14:creationId xmlns:p14="http://schemas.microsoft.com/office/powerpoint/2010/main" val="87751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1C46D-3DF4-8BA2-D6FE-655B26A891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F1B929-1259-11BD-9CD8-F82BE7D5E8B6}"/>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12</a:t>
            </a:fld>
            <a:endParaRPr lang="en-US" sz="1200">
              <a:solidFill>
                <a:schemeClr val="tx1">
                  <a:tint val="75000"/>
                </a:schemeClr>
              </a:solidFill>
              <a:latin typeface="+mn-lt"/>
              <a:ea typeface="+mn-ea"/>
              <a:cs typeface="+mn-cs"/>
            </a:endParaRPr>
          </a:p>
        </p:txBody>
      </p:sp>
      <p:sp>
        <p:nvSpPr>
          <p:cNvPr id="3" name="Rectangle 2">
            <a:extLst>
              <a:ext uri="{FF2B5EF4-FFF2-40B4-BE49-F238E27FC236}">
                <a16:creationId xmlns:a16="http://schemas.microsoft.com/office/drawing/2014/main" id="{19FE32AE-BE59-2BAB-D05D-2C078601414A}"/>
              </a:ext>
            </a:extLst>
          </p:cNvPr>
          <p:cNvSpPr/>
          <p:nvPr/>
        </p:nvSpPr>
        <p:spPr>
          <a:xfrm>
            <a:off x="7155712" y="2743200"/>
            <a:ext cx="255181" cy="11700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C352BA2-1DA3-977E-A586-79F0C01452C3}"/>
              </a:ext>
            </a:extLst>
          </p:cNvPr>
          <p:cNvPicPr>
            <a:picLocks noChangeAspect="1"/>
          </p:cNvPicPr>
          <p:nvPr/>
        </p:nvPicPr>
        <p:blipFill>
          <a:blip r:embed="rId3"/>
          <a:stretch>
            <a:fillRect/>
          </a:stretch>
        </p:blipFill>
        <p:spPr>
          <a:xfrm>
            <a:off x="234643" y="1169061"/>
            <a:ext cx="5820587" cy="1305107"/>
          </a:xfrm>
          <a:prstGeom prst="rect">
            <a:avLst/>
          </a:prstGeom>
        </p:spPr>
      </p:pic>
      <p:pic>
        <p:nvPicPr>
          <p:cNvPr id="6" name="Picture 5">
            <a:extLst>
              <a:ext uri="{FF2B5EF4-FFF2-40B4-BE49-F238E27FC236}">
                <a16:creationId xmlns:a16="http://schemas.microsoft.com/office/drawing/2014/main" id="{FF779A7B-8803-3D53-8E6B-9B8F18592B4D}"/>
              </a:ext>
            </a:extLst>
          </p:cNvPr>
          <p:cNvPicPr>
            <a:picLocks noChangeAspect="1"/>
          </p:cNvPicPr>
          <p:nvPr/>
        </p:nvPicPr>
        <p:blipFill>
          <a:blip r:embed="rId4"/>
          <a:stretch>
            <a:fillRect/>
          </a:stretch>
        </p:blipFill>
        <p:spPr>
          <a:xfrm>
            <a:off x="234643" y="2743199"/>
            <a:ext cx="8738842" cy="2775099"/>
          </a:xfrm>
          <a:prstGeom prst="rect">
            <a:avLst/>
          </a:prstGeom>
        </p:spPr>
      </p:pic>
    </p:spTree>
    <p:extLst>
      <p:ext uri="{BB962C8B-B14F-4D97-AF65-F5344CB8AC3E}">
        <p14:creationId xmlns:p14="http://schemas.microsoft.com/office/powerpoint/2010/main" val="123168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062D9-FDEC-0068-FA21-60367908518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89065AD-17DF-4771-4889-A8A3B339E600}"/>
              </a:ext>
            </a:extLst>
          </p:cNvPr>
          <p:cNvSpPr>
            <a:spLocks noGrp="1"/>
          </p:cNvSpPr>
          <p:nvPr>
            <p:ph type="sldNum" sz="quarter" idx="16"/>
          </p:nvPr>
        </p:nvSpPr>
        <p:spPr/>
        <p:txBody>
          <a:bodyPr/>
          <a:lstStyle/>
          <a:p>
            <a:fld id="{11F27F3A-B3E9-41ED-AF8F-A365F10BB65F}" type="slidenum">
              <a:rPr lang="en-US" smtClean="0"/>
              <a:pPr/>
              <a:t>13</a:t>
            </a:fld>
            <a:endParaRPr lang="en-US"/>
          </a:p>
        </p:txBody>
      </p:sp>
      <p:sp>
        <p:nvSpPr>
          <p:cNvPr id="6" name="Title 5">
            <a:extLst>
              <a:ext uri="{FF2B5EF4-FFF2-40B4-BE49-F238E27FC236}">
                <a16:creationId xmlns:a16="http://schemas.microsoft.com/office/drawing/2014/main" id="{351202FC-F44E-8EF5-DC47-E764D4EACD5D}"/>
              </a:ext>
            </a:extLst>
          </p:cNvPr>
          <p:cNvSpPr>
            <a:spLocks noGrp="1"/>
          </p:cNvSpPr>
          <p:nvPr>
            <p:ph type="title"/>
          </p:nvPr>
        </p:nvSpPr>
        <p:spPr>
          <a:xfrm>
            <a:off x="290223" y="1382649"/>
            <a:ext cx="8563554" cy="548640"/>
          </a:xfrm>
        </p:spPr>
        <p:txBody>
          <a:bodyPr/>
          <a:lstStyle/>
          <a:p>
            <a:r>
              <a:rPr lang="en-US" sz="3600" b="0">
                <a:latin typeface="Poppins"/>
                <a:cs typeface="Poppins"/>
              </a:rPr>
              <a:t>Transmission-Based Precautions</a:t>
            </a:r>
          </a:p>
        </p:txBody>
      </p:sp>
      <p:sp>
        <p:nvSpPr>
          <p:cNvPr id="10" name="Content Placeholder 7">
            <a:extLst>
              <a:ext uri="{FF2B5EF4-FFF2-40B4-BE49-F238E27FC236}">
                <a16:creationId xmlns:a16="http://schemas.microsoft.com/office/drawing/2014/main" id="{2158EA0D-6381-BCFA-C2EF-46A6F075F9D6}"/>
              </a:ext>
            </a:extLst>
          </p:cNvPr>
          <p:cNvSpPr>
            <a:spLocks noGrp="1"/>
          </p:cNvSpPr>
          <p:nvPr>
            <p:ph sz="quarter" idx="14"/>
          </p:nvPr>
        </p:nvSpPr>
        <p:spPr>
          <a:xfrm>
            <a:off x="183336" y="2867966"/>
            <a:ext cx="4598068" cy="3178003"/>
          </a:xfrm>
        </p:spPr>
        <p:txBody>
          <a:bodyPr vert="horz" lIns="91440" tIns="45720" rIns="91440" bIns="45720" rtlCol="0" anchor="t">
            <a:noAutofit/>
          </a:bodyPr>
          <a:lstStyle/>
          <a:p>
            <a:pPr marL="285750" indent="-285750" algn="l">
              <a:spcAft>
                <a:spcPts val="600"/>
              </a:spcAft>
              <a:buFont typeface="Arial" panose="020B0604020202020204" pitchFamily="34" charset="0"/>
              <a:buChar char="•"/>
            </a:pPr>
            <a:r>
              <a:rPr lang="en-US" sz="2400" b="0" dirty="0">
                <a:latin typeface="Nunito"/>
                <a:cs typeface="Arial"/>
              </a:rPr>
              <a:t>Contact Precautions</a:t>
            </a:r>
          </a:p>
          <a:p>
            <a:pPr marL="285750" indent="-285750" algn="l">
              <a:spcAft>
                <a:spcPts val="600"/>
              </a:spcAft>
              <a:buFont typeface="Arial" panose="020B0604020202020204" pitchFamily="34" charset="0"/>
              <a:buChar char="•"/>
            </a:pPr>
            <a:r>
              <a:rPr lang="en-US" sz="2400" b="0" dirty="0">
                <a:latin typeface="Nunito"/>
                <a:cs typeface="Arial"/>
              </a:rPr>
              <a:t>Enhanced Barrier Precautions</a:t>
            </a:r>
            <a:r>
              <a:rPr lang="en-US" sz="2800" b="0" dirty="0">
                <a:latin typeface="Nunito"/>
                <a:cs typeface="Arial"/>
              </a:rPr>
              <a:t> </a:t>
            </a:r>
            <a:r>
              <a:rPr lang="en-US" sz="1800" b="0" dirty="0">
                <a:latin typeface="Nunito"/>
                <a:cs typeface="Arial"/>
              </a:rPr>
              <a:t>*nursing homes only*</a:t>
            </a:r>
            <a:endParaRPr lang="en-US" sz="2000" b="0" dirty="0">
              <a:latin typeface="Nunito"/>
              <a:cs typeface="Arial"/>
            </a:endParaRPr>
          </a:p>
          <a:p>
            <a:pPr marL="285750" indent="-285750" algn="l">
              <a:spcAft>
                <a:spcPts val="600"/>
              </a:spcAft>
              <a:buFont typeface="Arial" panose="020B0604020202020204" pitchFamily="34" charset="0"/>
              <a:buChar char="•"/>
            </a:pPr>
            <a:r>
              <a:rPr lang="en-US" sz="2400" b="0" dirty="0">
                <a:latin typeface="Nunito"/>
              </a:rPr>
              <a:t>Droplet Precautions</a:t>
            </a:r>
          </a:p>
          <a:p>
            <a:pPr marL="285750" indent="-285750" algn="l">
              <a:spcAft>
                <a:spcPts val="600"/>
              </a:spcAft>
              <a:buFont typeface="Arial" panose="020B0604020202020204" pitchFamily="34" charset="0"/>
              <a:buChar char="•"/>
            </a:pPr>
            <a:r>
              <a:rPr lang="en-US" sz="2400" b="0" dirty="0">
                <a:latin typeface="Nunito"/>
              </a:rPr>
              <a:t>Airborne Precautions</a:t>
            </a:r>
          </a:p>
          <a:p>
            <a:pPr marL="285750" indent="-285750" algn="l">
              <a:spcAft>
                <a:spcPts val="600"/>
              </a:spcAft>
              <a:buChar char="•"/>
            </a:pPr>
            <a:endParaRPr lang="en-US" sz="1800" b="0" dirty="0">
              <a:latin typeface="Nunito"/>
            </a:endParaRPr>
          </a:p>
          <a:p>
            <a:pPr algn="l">
              <a:spcAft>
                <a:spcPts val="600"/>
              </a:spcAft>
            </a:pPr>
            <a:endParaRPr lang="en-US" sz="2400" b="0" dirty="0">
              <a:latin typeface="Nunito"/>
            </a:endParaRPr>
          </a:p>
          <a:p>
            <a:pPr algn="l">
              <a:spcAft>
                <a:spcPts val="600"/>
              </a:spcAft>
            </a:pPr>
            <a:endParaRPr lang="en-US" sz="2400" b="0" dirty="0">
              <a:latin typeface="Nunito"/>
            </a:endParaRPr>
          </a:p>
        </p:txBody>
      </p:sp>
      <p:pic>
        <p:nvPicPr>
          <p:cNvPr id="2" name="Picture 1">
            <a:extLst>
              <a:ext uri="{FF2B5EF4-FFF2-40B4-BE49-F238E27FC236}">
                <a16:creationId xmlns:a16="http://schemas.microsoft.com/office/drawing/2014/main" id="{1773E75C-27B0-0457-D12D-67107E58C3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5164" y="2447446"/>
            <a:ext cx="4316594" cy="2874820"/>
          </a:xfrm>
          <a:prstGeom prst="roundRect">
            <a:avLst/>
          </a:prstGeom>
        </p:spPr>
      </p:pic>
      <p:sp>
        <p:nvSpPr>
          <p:cNvPr id="3" name="TextBox 2">
            <a:extLst>
              <a:ext uri="{FF2B5EF4-FFF2-40B4-BE49-F238E27FC236}">
                <a16:creationId xmlns:a16="http://schemas.microsoft.com/office/drawing/2014/main" id="{CAD12A9F-F414-366B-9410-ED5123C75F69}"/>
              </a:ext>
            </a:extLst>
          </p:cNvPr>
          <p:cNvSpPr txBox="1"/>
          <p:nvPr/>
        </p:nvSpPr>
        <p:spPr>
          <a:xfrm>
            <a:off x="3324572" y="5475077"/>
            <a:ext cx="2661183" cy="1021556"/>
          </a:xfrm>
          <a:prstGeom prst="roundRect">
            <a:avLst/>
          </a:prstGeom>
          <a:solidFill>
            <a:srgbClr val="003B70"/>
          </a:solidFill>
          <a:ln>
            <a:solidFill>
              <a:srgbClr val="003B7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dirty="0">
                <a:solidFill>
                  <a:schemeClr val="bg1"/>
                </a:solidFill>
                <a:cs typeface="Arial"/>
              </a:rPr>
              <a:t>Look for signage on the patient's door or ask the charge nurse</a:t>
            </a:r>
          </a:p>
        </p:txBody>
      </p:sp>
    </p:spTree>
    <p:extLst>
      <p:ext uri="{BB962C8B-B14F-4D97-AF65-F5344CB8AC3E}">
        <p14:creationId xmlns:p14="http://schemas.microsoft.com/office/powerpoint/2010/main" val="198478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844EE-1537-5015-1A39-E45B8579835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B4FEE1-CBBB-6318-7662-937E2BCA3128}"/>
              </a:ext>
            </a:extLst>
          </p:cNvPr>
          <p:cNvSpPr>
            <a:spLocks noGrp="1"/>
          </p:cNvSpPr>
          <p:nvPr>
            <p:ph type="sldNum" sz="quarter" idx="16"/>
          </p:nvPr>
        </p:nvSpPr>
        <p:spPr/>
        <p:txBody>
          <a:bodyPr/>
          <a:lstStyle/>
          <a:p>
            <a:fld id="{11F27F3A-B3E9-41ED-AF8F-A365F10BB65F}" type="slidenum">
              <a:rPr lang="en-US" smtClean="0"/>
              <a:pPr/>
              <a:t>14</a:t>
            </a:fld>
            <a:endParaRPr lang="en-US"/>
          </a:p>
        </p:txBody>
      </p:sp>
      <p:sp>
        <p:nvSpPr>
          <p:cNvPr id="6" name="Title 5">
            <a:extLst>
              <a:ext uri="{FF2B5EF4-FFF2-40B4-BE49-F238E27FC236}">
                <a16:creationId xmlns:a16="http://schemas.microsoft.com/office/drawing/2014/main" id="{20A5B336-50CC-E7EE-93DA-F934B7202137}"/>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Contact Precautions</a:t>
            </a:r>
          </a:p>
        </p:txBody>
      </p:sp>
      <p:sp>
        <p:nvSpPr>
          <p:cNvPr id="10" name="Content Placeholder 7">
            <a:extLst>
              <a:ext uri="{FF2B5EF4-FFF2-40B4-BE49-F238E27FC236}">
                <a16:creationId xmlns:a16="http://schemas.microsoft.com/office/drawing/2014/main" id="{11597E12-50C8-1ADE-AF56-D21DF9CB973C}"/>
              </a:ext>
            </a:extLst>
          </p:cNvPr>
          <p:cNvSpPr>
            <a:spLocks noGrp="1"/>
          </p:cNvSpPr>
          <p:nvPr>
            <p:ph sz="quarter" idx="14"/>
          </p:nvPr>
        </p:nvSpPr>
        <p:spPr>
          <a:xfrm>
            <a:off x="189739" y="2682305"/>
            <a:ext cx="3990360" cy="2061179"/>
          </a:xfrm>
        </p:spPr>
        <p:txBody>
          <a:bodyPr vert="horz" lIns="91440" tIns="45720" rIns="91440" bIns="45720" rtlCol="0" anchor="t">
            <a:noAutofit/>
          </a:bodyPr>
          <a:lstStyle/>
          <a:p>
            <a:pPr marL="285750" indent="-285750" algn="l">
              <a:spcAft>
                <a:spcPts val="600"/>
              </a:spcAft>
              <a:buFont typeface="Arial" panose="020B0604020202020204" pitchFamily="34" charset="0"/>
              <a:buChar char="•"/>
            </a:pPr>
            <a:r>
              <a:rPr lang="en-US" sz="2400" b="0" dirty="0">
                <a:latin typeface="Nunito"/>
                <a:cs typeface="Arial"/>
              </a:rPr>
              <a:t>Transmission by touch, such as </a:t>
            </a:r>
            <a:endParaRPr lang="en-US" sz="2400" b="0" dirty="0">
              <a:latin typeface="Nunito"/>
            </a:endParaRPr>
          </a:p>
          <a:p>
            <a:pPr marL="717550" lvl="1" indent="-174625">
              <a:spcAft>
                <a:spcPts val="600"/>
              </a:spcAft>
              <a:buFont typeface="Arial" panose="020B0604020202020204" pitchFamily="34" charset="0"/>
              <a:buChar char="•"/>
            </a:pPr>
            <a:r>
              <a:rPr lang="en-US" sz="2100" b="0" dirty="0">
                <a:latin typeface="Nunito"/>
                <a:cs typeface="Arial"/>
              </a:rPr>
              <a:t>Multidrug-resistant organisms (MDRO)</a:t>
            </a:r>
            <a:endParaRPr lang="en-US" sz="2100" b="0" dirty="0">
              <a:latin typeface="Nunito"/>
            </a:endParaRPr>
          </a:p>
          <a:p>
            <a:pPr marL="717550" lvl="1" indent="-174625" algn="l">
              <a:spcAft>
                <a:spcPts val="600"/>
              </a:spcAft>
              <a:buFont typeface="Arial" panose="020B0604020202020204" pitchFamily="34" charset="0"/>
              <a:buChar char="•"/>
            </a:pPr>
            <a:r>
              <a:rPr lang="en-US" sz="2100" b="0" dirty="0">
                <a:latin typeface="Nunito"/>
                <a:cs typeface="Arial"/>
              </a:rPr>
              <a:t>Norovirus</a:t>
            </a:r>
          </a:p>
          <a:p>
            <a:pPr marL="717550" lvl="1" indent="-174625">
              <a:spcAft>
                <a:spcPts val="600"/>
              </a:spcAft>
              <a:buFont typeface="Arial" panose="020B0604020202020204" pitchFamily="34" charset="0"/>
              <a:buChar char="•"/>
            </a:pPr>
            <a:r>
              <a:rPr lang="en-US" sz="2100" b="0" dirty="0">
                <a:latin typeface="Nunito"/>
                <a:cs typeface="Arial"/>
              </a:rPr>
              <a:t>Scabies </a:t>
            </a:r>
          </a:p>
          <a:p>
            <a:pPr marL="717550" lvl="1" indent="-174625">
              <a:spcAft>
                <a:spcPts val="600"/>
              </a:spcAft>
              <a:buFont typeface="Arial" panose="020B0604020202020204" pitchFamily="34" charset="0"/>
              <a:buChar char="•"/>
            </a:pPr>
            <a:r>
              <a:rPr lang="en-US" sz="2100" b="0" dirty="0">
                <a:latin typeface="Nunito"/>
                <a:cs typeface="Arial"/>
              </a:rPr>
              <a:t>Uncontained, draining wounds</a:t>
            </a:r>
          </a:p>
          <a:p>
            <a:pPr marL="285750" indent="-285750" algn="l">
              <a:spcAft>
                <a:spcPts val="600"/>
              </a:spcAft>
              <a:buFont typeface="Arial" panose="020B0604020202020204" pitchFamily="34" charset="0"/>
              <a:buChar char="•"/>
            </a:pPr>
            <a:endParaRPr lang="en-US" sz="2400" b="0" dirty="0">
              <a:latin typeface="Nunito"/>
            </a:endParaRPr>
          </a:p>
          <a:p>
            <a:pPr algn="l">
              <a:spcAft>
                <a:spcPts val="600"/>
              </a:spcAft>
            </a:pPr>
            <a:endParaRPr lang="en-US" sz="2400" b="0" dirty="0">
              <a:latin typeface="Nunito"/>
            </a:endParaRPr>
          </a:p>
          <a:p>
            <a:pPr algn="l">
              <a:spcAft>
                <a:spcPts val="600"/>
              </a:spcAft>
            </a:pPr>
            <a:endParaRPr lang="en-US" sz="2400" b="0" dirty="0">
              <a:latin typeface="Nunito"/>
            </a:endParaRPr>
          </a:p>
        </p:txBody>
      </p:sp>
      <p:pic>
        <p:nvPicPr>
          <p:cNvPr id="9" name="Picture 8">
            <a:extLst>
              <a:ext uri="{FF2B5EF4-FFF2-40B4-BE49-F238E27FC236}">
                <a16:creationId xmlns:a16="http://schemas.microsoft.com/office/drawing/2014/main" id="{D7F4B676-416E-2E7F-F055-8010C37FE7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8139" y="2448877"/>
            <a:ext cx="4539711" cy="3026474"/>
          </a:xfrm>
          <a:prstGeom prst="roundRect">
            <a:avLst/>
          </a:prstGeom>
        </p:spPr>
      </p:pic>
    </p:spTree>
    <p:extLst>
      <p:ext uri="{BB962C8B-B14F-4D97-AF65-F5344CB8AC3E}">
        <p14:creationId xmlns:p14="http://schemas.microsoft.com/office/powerpoint/2010/main" val="27572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1FE03-28C5-6720-22AF-9AC15F1B62BB}"/>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E1AC02BC-624F-1226-CB25-F62EDFCE4363}"/>
              </a:ext>
            </a:extLst>
          </p:cNvPr>
          <p:cNvSpPr/>
          <p:nvPr/>
        </p:nvSpPr>
        <p:spPr>
          <a:xfrm>
            <a:off x="444320" y="5118161"/>
            <a:ext cx="1371344" cy="1324550"/>
          </a:xfrm>
          <a:prstGeom prst="ellipse">
            <a:avLst/>
          </a:prstGeom>
          <a:solidFill>
            <a:srgbClr val="F7EAE4"/>
          </a:solidFill>
          <a:ln>
            <a:solidFill>
              <a:srgbClr val="F7EA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42546CB-26CD-81B9-DBDD-2E0CD886F066}"/>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15</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F5400371-A498-D087-706F-FCA98B5C0DC0}"/>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Contact Precautions – spread by touch</a:t>
            </a:r>
          </a:p>
        </p:txBody>
      </p:sp>
      <p:sp>
        <p:nvSpPr>
          <p:cNvPr id="10" name="Content Placeholder 7">
            <a:extLst>
              <a:ext uri="{FF2B5EF4-FFF2-40B4-BE49-F238E27FC236}">
                <a16:creationId xmlns:a16="http://schemas.microsoft.com/office/drawing/2014/main" id="{44E3D420-1624-1427-70FA-6E4937812804}"/>
              </a:ext>
            </a:extLst>
          </p:cNvPr>
          <p:cNvSpPr txBox="1">
            <a:spLocks/>
          </p:cNvSpPr>
          <p:nvPr/>
        </p:nvSpPr>
        <p:spPr>
          <a:xfrm>
            <a:off x="302150" y="2282349"/>
            <a:ext cx="8563554" cy="705215"/>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624205" lvl="1" indent="-191770">
              <a:lnSpc>
                <a:spcPct val="150000"/>
              </a:lnSpc>
              <a:spcBef>
                <a:spcPts val="0"/>
              </a:spcBef>
              <a:buFont typeface="Arial" panose="020B0604020202020204" pitchFamily="34" charset="0"/>
              <a:buChar char="•"/>
            </a:pPr>
            <a:r>
              <a:rPr lang="en-US" sz="2300" b="0">
                <a:latin typeface="Nunito"/>
              </a:rPr>
              <a:t>Use PPE appropriately – Gown and Gloves</a:t>
            </a:r>
            <a:endParaRPr lang="en-US" sz="2300" b="0" dirty="0">
              <a:latin typeface="Nunito"/>
            </a:endParaRPr>
          </a:p>
          <a:p>
            <a:pPr marL="624205" lvl="1" indent="-191770">
              <a:lnSpc>
                <a:spcPct val="150000"/>
              </a:lnSpc>
              <a:spcBef>
                <a:spcPts val="0"/>
              </a:spcBef>
              <a:buFont typeface="Arial" panose="020B0604020202020204" pitchFamily="34" charset="0"/>
              <a:buChar char="•"/>
            </a:pPr>
            <a:r>
              <a:rPr lang="en-US" sz="2300" b="0">
                <a:latin typeface="Nunito"/>
                <a:cs typeface="Arial"/>
              </a:rPr>
              <a:t>Choose roommates with the same condition</a:t>
            </a:r>
            <a:endParaRPr lang="en-US" sz="2300" b="0" dirty="0">
              <a:latin typeface="Nunito"/>
              <a:cs typeface="Arial"/>
            </a:endParaRPr>
          </a:p>
          <a:p>
            <a:pPr marL="624205" lvl="1" indent="-191770">
              <a:lnSpc>
                <a:spcPct val="150000"/>
              </a:lnSpc>
              <a:spcBef>
                <a:spcPts val="0"/>
              </a:spcBef>
              <a:buFont typeface="Arial" panose="020B0604020202020204" pitchFamily="34" charset="0"/>
              <a:buChar char="•"/>
            </a:pPr>
            <a:r>
              <a:rPr lang="en-US" sz="2300" b="0">
                <a:latin typeface="Nunito"/>
              </a:rPr>
              <a:t>Limit transport and movement of patients</a:t>
            </a:r>
            <a:endParaRPr lang="en-US" sz="2300" b="0" dirty="0">
              <a:latin typeface="Nunito"/>
            </a:endParaRPr>
          </a:p>
          <a:p>
            <a:pPr marL="624205" lvl="1" indent="-191770">
              <a:lnSpc>
                <a:spcPct val="150000"/>
              </a:lnSpc>
              <a:spcBef>
                <a:spcPts val="0"/>
              </a:spcBef>
              <a:buFont typeface="Arial" panose="020B0604020202020204" pitchFamily="34" charset="0"/>
              <a:buChar char="•"/>
            </a:pPr>
            <a:r>
              <a:rPr lang="en-US" sz="2300" b="0">
                <a:latin typeface="Nunito"/>
              </a:rPr>
              <a:t>Use disposable or dedicated patient-care equipment</a:t>
            </a:r>
            <a:endParaRPr lang="en-US" sz="2300" b="0" dirty="0">
              <a:latin typeface="Nunito"/>
            </a:endParaRPr>
          </a:p>
          <a:p>
            <a:pPr marL="624205" lvl="1" indent="-191770">
              <a:lnSpc>
                <a:spcPct val="150000"/>
              </a:lnSpc>
              <a:spcBef>
                <a:spcPts val="0"/>
              </a:spcBef>
              <a:buFont typeface="Arial" panose="020B0604020202020204" pitchFamily="34" charset="0"/>
              <a:buChar char="•"/>
            </a:pPr>
            <a:r>
              <a:rPr lang="en-US" sz="2300" b="0">
                <a:latin typeface="Nunito"/>
              </a:rPr>
              <a:t>Prioritize cleaning and disinfection of rooms </a:t>
            </a:r>
            <a:endParaRPr lang="en-US" sz="2300" b="0" dirty="0">
              <a:latin typeface="Nunito"/>
            </a:endParaRPr>
          </a:p>
        </p:txBody>
      </p:sp>
      <p:pic>
        <p:nvPicPr>
          <p:cNvPr id="12" name="Picture 11" descr="Icon&#10;&#10;AI-generated content may be incorrect.">
            <a:extLst>
              <a:ext uri="{FF2B5EF4-FFF2-40B4-BE49-F238E27FC236}">
                <a16:creationId xmlns:a16="http://schemas.microsoft.com/office/drawing/2014/main" id="{20431B01-4622-528F-85FE-20244DEAC1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2338" y="5292848"/>
            <a:ext cx="1371344" cy="1371344"/>
          </a:xfrm>
          <a:prstGeom prst="rect">
            <a:avLst/>
          </a:prstGeom>
        </p:spPr>
      </p:pic>
      <p:pic>
        <p:nvPicPr>
          <p:cNvPr id="13" name="Picture 12" descr="A picture containing silhouette&#10;&#10;AI-generated content may be incorrect.">
            <a:extLst>
              <a:ext uri="{FF2B5EF4-FFF2-40B4-BE49-F238E27FC236}">
                <a16:creationId xmlns:a16="http://schemas.microsoft.com/office/drawing/2014/main" id="{0BB41D96-815B-91C9-71BA-5BF8A67035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18950" y="4869458"/>
            <a:ext cx="1336035" cy="1336035"/>
          </a:xfrm>
          <a:prstGeom prst="rect">
            <a:avLst/>
          </a:prstGeom>
        </p:spPr>
      </p:pic>
      <p:pic>
        <p:nvPicPr>
          <p:cNvPr id="14" name="Picture 13">
            <a:extLst>
              <a:ext uri="{FF2B5EF4-FFF2-40B4-BE49-F238E27FC236}">
                <a16:creationId xmlns:a16="http://schemas.microsoft.com/office/drawing/2014/main" id="{3DB0C685-32C9-5B2B-91D8-0796DECFA1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4237" y="5168720"/>
            <a:ext cx="1644100" cy="1370192"/>
          </a:xfrm>
          <a:prstGeom prst="rect">
            <a:avLst/>
          </a:prstGeom>
        </p:spPr>
      </p:pic>
      <p:pic>
        <p:nvPicPr>
          <p:cNvPr id="16" name="Picture 15">
            <a:extLst>
              <a:ext uri="{FF2B5EF4-FFF2-40B4-BE49-F238E27FC236}">
                <a16:creationId xmlns:a16="http://schemas.microsoft.com/office/drawing/2014/main" id="{B8B41C77-22FC-0DD0-4F13-C6A01F8A0104}"/>
              </a:ext>
            </a:extLst>
          </p:cNvPr>
          <p:cNvPicPr>
            <a:picLocks noChangeAspect="1"/>
          </p:cNvPicPr>
          <p:nvPr/>
        </p:nvPicPr>
        <p:blipFill>
          <a:blip r:embed="rId6" cstate="print">
            <a:extLst>
              <a:ext uri="{28A0092B-C50C-407E-A947-70E740481C1C}">
                <a14:useLocalDpi xmlns:a14="http://schemas.microsoft.com/office/drawing/2010/main" val="0"/>
              </a:ext>
            </a:extLst>
          </a:blip>
          <a:srcRect r="84829" b="47314"/>
          <a:stretch>
            <a:fillRect/>
          </a:stretch>
        </p:blipFill>
        <p:spPr>
          <a:xfrm rot="1520538">
            <a:off x="5877620" y="4943783"/>
            <a:ext cx="1132403" cy="1700996"/>
          </a:xfrm>
          <a:prstGeom prst="rect">
            <a:avLst/>
          </a:prstGeom>
        </p:spPr>
      </p:pic>
      <p:pic>
        <p:nvPicPr>
          <p:cNvPr id="19" name="Picture 18">
            <a:extLst>
              <a:ext uri="{FF2B5EF4-FFF2-40B4-BE49-F238E27FC236}">
                <a16:creationId xmlns:a16="http://schemas.microsoft.com/office/drawing/2014/main" id="{9D6CF207-994A-93F0-F566-0251283C19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4510" y="4880971"/>
            <a:ext cx="2472083" cy="1854003"/>
          </a:xfrm>
          <a:prstGeom prst="rect">
            <a:avLst/>
          </a:prstGeom>
        </p:spPr>
      </p:pic>
      <p:pic>
        <p:nvPicPr>
          <p:cNvPr id="21" name="Picture 20">
            <a:extLst>
              <a:ext uri="{FF2B5EF4-FFF2-40B4-BE49-F238E27FC236}">
                <a16:creationId xmlns:a16="http://schemas.microsoft.com/office/drawing/2014/main" id="{16A940AF-01CD-D328-9424-F0CA7BD3713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8625" b="45250" l="65035" r="93085">
                        <a14:foregroundMark x1="66511" y1="34625" x2="66434" y2="30875"/>
                        <a14:foregroundMark x1="73193" y1="44500" x2="72883" y2="41375"/>
                        <a14:foregroundMark x1="93007" y1="35500" x2="93085" y2="27500"/>
                        <a14:foregroundMark x1="86713" y1="39375" x2="77778" y2="45250"/>
                        <a14:foregroundMark x1="65190" y1="36625" x2="65113" y2="32375"/>
                        <a14:foregroundMark x1="65113" y1="32375" x2="65035" y2="32250"/>
                        <a14:foregroundMark x1="82207" y1="28250" x2="79565" y2="27250"/>
                        <a14:foregroundMark x1="79565" y1="27250" x2="79565" y2="27125"/>
                        <a14:backgroundMark x1="76768" y1="14375" x2="75369" y2="24750"/>
                        <a14:backgroundMark x1="75369" y1="24750" x2="75447" y2="18750"/>
                        <a14:backgroundMark x1="75447" y1="18750" x2="75136" y2="24250"/>
                        <a14:backgroundMark x1="75136" y1="24250" x2="76535" y2="19875"/>
                        <a14:backgroundMark x1="76535" y1="19875" x2="75913" y2="23875"/>
                        <a14:backgroundMark x1="75913" y1="23875" x2="76379" y2="18625"/>
                        <a14:backgroundMark x1="76379" y1="18625" x2="72106" y2="26625"/>
                        <a14:backgroundMark x1="72106" y1="26625" x2="73349" y2="20875"/>
                        <a14:backgroundMark x1="73349" y1="20875" x2="73660" y2="26250"/>
                        <a14:backgroundMark x1="73660" y1="26250" x2="74204" y2="24625"/>
                        <a14:backgroundMark x1="77312" y1="18250" x2="80342" y2="22500"/>
                        <a14:backgroundMark x1="76535" y1="24125" x2="79099" y2="26000"/>
                        <a14:backgroundMark x1="70629" y1="41500" x2="71562" y2="42375"/>
                        <a14:backgroundMark x1="70940" y1="40750" x2="71018" y2="41125"/>
                        <a14:backgroundMark x1="73660" y1="41500" x2="74126" y2="41750"/>
                        <a14:backgroundMark x1="75835" y1="13625" x2="76612" y2="13125"/>
                      </a14:backgroundRemoval>
                    </a14:imgEffect>
                  </a14:imgLayer>
                </a14:imgProps>
              </a:ext>
              <a:ext uri="{28A0092B-C50C-407E-A947-70E740481C1C}">
                <a14:useLocalDpi xmlns:a14="http://schemas.microsoft.com/office/drawing/2010/main" val="0"/>
              </a:ext>
            </a:extLst>
          </a:blip>
          <a:srcRect l="63411" t="4455" r="4640" b="52711"/>
          <a:stretch>
            <a:fillRect/>
          </a:stretch>
        </p:blipFill>
        <p:spPr>
          <a:xfrm>
            <a:off x="108641" y="4880971"/>
            <a:ext cx="2158603" cy="1798930"/>
          </a:xfrm>
          <a:prstGeom prst="rect">
            <a:avLst/>
          </a:prstGeom>
        </p:spPr>
      </p:pic>
      <p:sp>
        <p:nvSpPr>
          <p:cNvPr id="23" name="Title 1">
            <a:extLst>
              <a:ext uri="{FF2B5EF4-FFF2-40B4-BE49-F238E27FC236}">
                <a16:creationId xmlns:a16="http://schemas.microsoft.com/office/drawing/2014/main" id="{8B2AC721-0CC4-499F-88BF-103EF5825CD8}"/>
              </a:ext>
            </a:extLst>
          </p:cNvPr>
          <p:cNvSpPr txBox="1">
            <a:spLocks/>
          </p:cNvSpPr>
          <p:nvPr/>
        </p:nvSpPr>
        <p:spPr>
          <a:xfrm>
            <a:off x="308500" y="1894574"/>
            <a:ext cx="8563554" cy="548640"/>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sz="2000">
                <a:latin typeface="Poppins" panose="00000500000000000000" pitchFamily="2" charset="0"/>
                <a:cs typeface="Poppins" panose="00000500000000000000" pitchFamily="2" charset="0"/>
              </a:rPr>
              <a:t>Always follow facility specific guidelines</a:t>
            </a:r>
          </a:p>
        </p:txBody>
      </p:sp>
    </p:spTree>
    <p:extLst>
      <p:ext uri="{BB962C8B-B14F-4D97-AF65-F5344CB8AC3E}">
        <p14:creationId xmlns:p14="http://schemas.microsoft.com/office/powerpoint/2010/main" val="2311967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8B210-4A6C-EE2A-9CC6-4567B589C4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E21C1E-8E49-BCF1-E6DE-0AD3FFD9CE6A}"/>
              </a:ext>
            </a:extLst>
          </p:cNvPr>
          <p:cNvSpPr>
            <a:spLocks noGrp="1"/>
          </p:cNvSpPr>
          <p:nvPr>
            <p:ph type="sldNum" sz="quarter" idx="16"/>
          </p:nvPr>
        </p:nvSpPr>
        <p:spPr/>
        <p:txBody>
          <a:bodyPr/>
          <a:lstStyle/>
          <a:p>
            <a:fld id="{11F27F3A-B3E9-41ED-AF8F-A365F10BB65F}" type="slidenum">
              <a:rPr lang="en-US" smtClean="0"/>
              <a:pPr/>
              <a:t>16</a:t>
            </a:fld>
            <a:endParaRPr lang="en-US"/>
          </a:p>
        </p:txBody>
      </p:sp>
      <p:sp>
        <p:nvSpPr>
          <p:cNvPr id="6" name="Title 5">
            <a:extLst>
              <a:ext uri="{FF2B5EF4-FFF2-40B4-BE49-F238E27FC236}">
                <a16:creationId xmlns:a16="http://schemas.microsoft.com/office/drawing/2014/main" id="{EEF83BD1-49BA-594A-7A9B-DBF90CB3D849}"/>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Contact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Signage</a:t>
            </a:r>
          </a:p>
        </p:txBody>
      </p:sp>
      <p:pic>
        <p:nvPicPr>
          <p:cNvPr id="3" name="Picture 2">
            <a:extLst>
              <a:ext uri="{FF2B5EF4-FFF2-40B4-BE49-F238E27FC236}">
                <a16:creationId xmlns:a16="http://schemas.microsoft.com/office/drawing/2014/main" id="{A531F09E-3963-8133-BAC3-95AD199AF27E}"/>
              </a:ext>
            </a:extLst>
          </p:cNvPr>
          <p:cNvPicPr>
            <a:picLocks noChangeAspect="1"/>
          </p:cNvPicPr>
          <p:nvPr/>
        </p:nvPicPr>
        <p:blipFill>
          <a:blip r:embed="rId3"/>
          <a:stretch>
            <a:fillRect/>
          </a:stretch>
        </p:blipFill>
        <p:spPr>
          <a:xfrm>
            <a:off x="1660525" y="2576479"/>
            <a:ext cx="5822950" cy="3770133"/>
          </a:xfrm>
          <a:prstGeom prst="rect">
            <a:avLst/>
          </a:prstGeom>
        </p:spPr>
      </p:pic>
    </p:spTree>
    <p:extLst>
      <p:ext uri="{BB962C8B-B14F-4D97-AF65-F5344CB8AC3E}">
        <p14:creationId xmlns:p14="http://schemas.microsoft.com/office/powerpoint/2010/main" val="4246061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E1F2D-3B96-A1E0-11E2-BDD25B5766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CE385A-84EC-13A3-F84E-A276A6970AC3}"/>
              </a:ext>
            </a:extLst>
          </p:cNvPr>
          <p:cNvSpPr>
            <a:spLocks noGrp="1"/>
          </p:cNvSpPr>
          <p:nvPr>
            <p:ph type="sldNum" sz="quarter" idx="16"/>
          </p:nvPr>
        </p:nvSpPr>
        <p:spPr/>
        <p:txBody>
          <a:bodyPr/>
          <a:lstStyle/>
          <a:p>
            <a:fld id="{11F27F3A-B3E9-41ED-AF8F-A365F10BB65F}" type="slidenum">
              <a:rPr lang="en-US" smtClean="0"/>
              <a:pPr/>
              <a:t>17</a:t>
            </a:fld>
            <a:endParaRPr lang="en-US"/>
          </a:p>
        </p:txBody>
      </p:sp>
      <p:sp>
        <p:nvSpPr>
          <p:cNvPr id="6" name="Title 5">
            <a:extLst>
              <a:ext uri="{FF2B5EF4-FFF2-40B4-BE49-F238E27FC236}">
                <a16:creationId xmlns:a16="http://schemas.microsoft.com/office/drawing/2014/main" id="{F07D3D1C-8063-2EA8-A203-80B51F6606F9}"/>
              </a:ext>
            </a:extLst>
          </p:cNvPr>
          <p:cNvSpPr>
            <a:spLocks noGrp="1"/>
          </p:cNvSpPr>
          <p:nvPr>
            <p:ph type="title"/>
          </p:nvPr>
        </p:nvSpPr>
        <p:spPr>
          <a:xfrm>
            <a:off x="290223" y="1382649"/>
            <a:ext cx="8563554" cy="548640"/>
          </a:xfrm>
        </p:spPr>
        <p:txBody>
          <a:bodyPr/>
          <a:lstStyle/>
          <a:p>
            <a:r>
              <a:rPr lang="en-US" sz="3600" b="0">
                <a:latin typeface="Poppins"/>
                <a:cs typeface="Poppins"/>
              </a:rPr>
              <a:t>Enhanced Barrier Precautions (EBP)</a:t>
            </a:r>
            <a:br>
              <a:rPr lang="en-US" sz="3600" b="0">
                <a:latin typeface="Poppins" panose="00000500000000000000" pitchFamily="2" charset="0"/>
                <a:cs typeface="Poppins" panose="00000500000000000000" pitchFamily="2" charset="0"/>
              </a:rPr>
            </a:br>
            <a:r>
              <a:rPr lang="en-US" sz="2800" b="0">
                <a:latin typeface="Poppins"/>
                <a:cs typeface="Poppins"/>
              </a:rPr>
              <a:t>*nursing homes only*</a:t>
            </a:r>
            <a:br>
              <a:rPr lang="en-US" sz="2800" b="0">
                <a:latin typeface="Poppins" panose="00000500000000000000" pitchFamily="2" charset="0"/>
                <a:cs typeface="Poppins" panose="00000500000000000000" pitchFamily="2" charset="0"/>
              </a:rPr>
            </a:br>
            <a:endParaRPr lang="en-US" sz="3600" b="0">
              <a:latin typeface="Poppins" panose="00000500000000000000" pitchFamily="2" charset="0"/>
              <a:cs typeface="Poppins" panose="00000500000000000000" pitchFamily="2" charset="0"/>
            </a:endParaRPr>
          </a:p>
        </p:txBody>
      </p:sp>
      <p:pic>
        <p:nvPicPr>
          <p:cNvPr id="3" name="Picture 2">
            <a:extLst>
              <a:ext uri="{FF2B5EF4-FFF2-40B4-BE49-F238E27FC236}">
                <a16:creationId xmlns:a16="http://schemas.microsoft.com/office/drawing/2014/main" id="{0D80163D-B1AD-5A07-EC6A-9C4F78109C4E}"/>
              </a:ext>
            </a:extLst>
          </p:cNvPr>
          <p:cNvPicPr>
            <a:picLocks noChangeAspect="1"/>
          </p:cNvPicPr>
          <p:nvPr/>
        </p:nvPicPr>
        <p:blipFill>
          <a:blip r:embed="rId3" cstate="print">
            <a:extLst>
              <a:ext uri="{28A0092B-C50C-407E-A947-70E740481C1C}">
                <a14:useLocalDpi xmlns:a14="http://schemas.microsoft.com/office/drawing/2010/main" val="0"/>
              </a:ext>
            </a:extLst>
          </a:blip>
          <a:srcRect l="20834" r="1833" b="2"/>
          <a:stretch>
            <a:fillRect/>
          </a:stretch>
        </p:blipFill>
        <p:spPr>
          <a:xfrm>
            <a:off x="5109479" y="1931289"/>
            <a:ext cx="3693222" cy="4775642"/>
          </a:xfrm>
          <a:prstGeom prst="rect">
            <a:avLst/>
          </a:prstGeom>
        </p:spPr>
      </p:pic>
      <p:sp>
        <p:nvSpPr>
          <p:cNvPr id="8" name="Content Placeholder 7">
            <a:extLst>
              <a:ext uri="{FF2B5EF4-FFF2-40B4-BE49-F238E27FC236}">
                <a16:creationId xmlns:a16="http://schemas.microsoft.com/office/drawing/2014/main" id="{12555694-1378-9A98-B956-B7E7A342B24C}"/>
              </a:ext>
            </a:extLst>
          </p:cNvPr>
          <p:cNvSpPr>
            <a:spLocks noGrp="1"/>
          </p:cNvSpPr>
          <p:nvPr>
            <p:ph sz="quarter" idx="14"/>
          </p:nvPr>
        </p:nvSpPr>
        <p:spPr>
          <a:xfrm>
            <a:off x="288948" y="3026150"/>
            <a:ext cx="5287976" cy="2061179"/>
          </a:xfrm>
        </p:spPr>
        <p:txBody>
          <a:bodyPr vert="horz" lIns="91440" tIns="45720" rIns="91440" bIns="45720" rtlCol="0" anchor="t">
            <a:noAutofit/>
          </a:bodyPr>
          <a:lstStyle/>
          <a:p>
            <a:pPr marL="285750" indent="-285750" algn="l">
              <a:spcAft>
                <a:spcPts val="600"/>
              </a:spcAft>
              <a:buFont typeface="Arial" panose="020B0604020202020204" pitchFamily="34" charset="0"/>
              <a:buChar char="•"/>
            </a:pPr>
            <a:r>
              <a:rPr lang="en-US" sz="2400" b="0" dirty="0">
                <a:latin typeface="Nunito"/>
                <a:cs typeface="Arial"/>
              </a:rPr>
              <a:t>Transmission by touch, such as</a:t>
            </a:r>
            <a:endParaRPr lang="en-US" sz="2400" dirty="0"/>
          </a:p>
          <a:p>
            <a:pPr marL="717550" lvl="1" indent="-285750">
              <a:spcAft>
                <a:spcPts val="600"/>
              </a:spcAft>
              <a:buChar char="•"/>
            </a:pPr>
            <a:r>
              <a:rPr lang="en-US" sz="2100" b="0" dirty="0">
                <a:latin typeface="Nunito"/>
                <a:cs typeface="Arial"/>
              </a:rPr>
              <a:t>Multidrug-resistant organisms (MDRO)</a:t>
            </a:r>
            <a:endParaRPr lang="en-US" sz="2100" b="0" dirty="0">
              <a:latin typeface="Nunito"/>
            </a:endParaRPr>
          </a:p>
          <a:p>
            <a:pPr marL="717550" lvl="1" indent="-285750">
              <a:spcAft>
                <a:spcPts val="600"/>
              </a:spcAft>
              <a:buFont typeface="Franklin Gothic Medium" panose="020B0603020102020204" pitchFamily="34" charset="0"/>
              <a:buChar char="•"/>
            </a:pPr>
            <a:r>
              <a:rPr lang="en-US" sz="2100" b="0" dirty="0">
                <a:latin typeface="Nunito"/>
                <a:cs typeface="Arial"/>
              </a:rPr>
              <a:t>Wounds</a:t>
            </a:r>
          </a:p>
          <a:p>
            <a:pPr marL="717550" lvl="1" indent="-285750">
              <a:spcAft>
                <a:spcPts val="600"/>
              </a:spcAft>
              <a:buFont typeface="Franklin Gothic Medium" panose="020B0603020102020204" pitchFamily="34" charset="0"/>
              <a:buChar char="•"/>
            </a:pPr>
            <a:r>
              <a:rPr lang="en-US" sz="2100" b="0" dirty="0">
                <a:latin typeface="Nunito"/>
                <a:cs typeface="Arial"/>
              </a:rPr>
              <a:t>Indwelling devices </a:t>
            </a:r>
            <a:endParaRPr lang="en-US" sz="2100" b="0" dirty="0">
              <a:latin typeface="Nunito"/>
            </a:endParaRPr>
          </a:p>
          <a:p>
            <a:pPr algn="l">
              <a:spcAft>
                <a:spcPts val="600"/>
              </a:spcAft>
            </a:pPr>
            <a:endParaRPr lang="en-US" sz="3200" b="0" dirty="0">
              <a:latin typeface="Nunito"/>
            </a:endParaRPr>
          </a:p>
          <a:p>
            <a:pPr marL="285750" indent="-285750" algn="l">
              <a:spcAft>
                <a:spcPts val="600"/>
              </a:spcAft>
              <a:buChar char="•"/>
            </a:pPr>
            <a:endParaRPr lang="en-US" sz="2400" b="0" dirty="0">
              <a:latin typeface="Nunito"/>
            </a:endParaRPr>
          </a:p>
          <a:p>
            <a:pPr marL="285750" indent="-285750" algn="l">
              <a:spcAft>
                <a:spcPts val="600"/>
              </a:spcAft>
              <a:buChar char="•"/>
            </a:pPr>
            <a:endParaRPr lang="en-US" sz="2400" b="0" dirty="0">
              <a:latin typeface="Nunito"/>
            </a:endParaRPr>
          </a:p>
          <a:p>
            <a:pPr algn="l">
              <a:spcAft>
                <a:spcPts val="600"/>
              </a:spcAft>
            </a:pPr>
            <a:endParaRPr lang="en-US" sz="2400" b="0" dirty="0">
              <a:latin typeface="Nunito"/>
            </a:endParaRPr>
          </a:p>
          <a:p>
            <a:pPr algn="l">
              <a:spcAft>
                <a:spcPts val="600"/>
              </a:spcAft>
            </a:pPr>
            <a:endParaRPr lang="en-US" sz="2400" b="0" dirty="0">
              <a:latin typeface="Nunito"/>
            </a:endParaRPr>
          </a:p>
        </p:txBody>
      </p:sp>
    </p:spTree>
    <p:extLst>
      <p:ext uri="{BB962C8B-B14F-4D97-AF65-F5344CB8AC3E}">
        <p14:creationId xmlns:p14="http://schemas.microsoft.com/office/powerpoint/2010/main" val="3742405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626848-E433-176D-1499-2043D3D74DE1}"/>
              </a:ext>
            </a:extLst>
          </p:cNvPr>
          <p:cNvSpPr>
            <a:spLocks noGrp="1"/>
          </p:cNvSpPr>
          <p:nvPr>
            <p:ph type="body" sz="quarter" idx="10"/>
          </p:nvPr>
        </p:nvSpPr>
        <p:spPr>
          <a:xfrm>
            <a:off x="290223" y="2146961"/>
            <a:ext cx="8563554" cy="4142629"/>
          </a:xfrm>
        </p:spPr>
        <p:txBody>
          <a:bodyPr/>
          <a:lstStyle/>
          <a:p>
            <a:r>
              <a:rPr lang="en-US" sz="2000" b="0" dirty="0">
                <a:latin typeface="Nunito" pitchFamily="2" charset="0"/>
              </a:rPr>
              <a:t>Wear gloves and a gown for high-contact care activities. Do not wear the same PPE to care for more than one resident.</a:t>
            </a:r>
          </a:p>
          <a:p>
            <a:r>
              <a:rPr lang="en-US" sz="2000" b="0" dirty="0">
                <a:latin typeface="Nunito" pitchFamily="2" charset="0"/>
              </a:rPr>
              <a:t>Use EBP during high-contact patient care activities:</a:t>
            </a:r>
          </a:p>
          <a:p>
            <a:pPr lvl="1">
              <a:buFont typeface="Arial" panose="020B0604020202020204" pitchFamily="34" charset="0"/>
              <a:buChar char="•"/>
            </a:pPr>
            <a:r>
              <a:rPr lang="en-US" sz="1600" b="0" dirty="0">
                <a:latin typeface="Nunito" pitchFamily="2" charset="0"/>
              </a:rPr>
              <a:t>Dressing or bathing</a:t>
            </a:r>
          </a:p>
          <a:p>
            <a:pPr lvl="1">
              <a:buFont typeface="Arial" panose="020B0604020202020204" pitchFamily="34" charset="0"/>
              <a:buChar char="•"/>
            </a:pPr>
            <a:r>
              <a:rPr lang="en-US" sz="1600" b="0" dirty="0">
                <a:latin typeface="Nunito" pitchFamily="2" charset="0"/>
              </a:rPr>
              <a:t>Transferring</a:t>
            </a:r>
          </a:p>
          <a:p>
            <a:pPr lvl="1">
              <a:buFont typeface="Arial" panose="020B0604020202020204" pitchFamily="34" charset="0"/>
              <a:buChar char="•"/>
            </a:pPr>
            <a:r>
              <a:rPr lang="en-US" sz="1600" b="0" dirty="0">
                <a:latin typeface="Nunito" pitchFamily="2" charset="0"/>
              </a:rPr>
              <a:t>Changing linens</a:t>
            </a:r>
          </a:p>
          <a:p>
            <a:pPr lvl="1">
              <a:buFont typeface="Arial" panose="020B0604020202020204" pitchFamily="34" charset="0"/>
              <a:buChar char="•"/>
            </a:pPr>
            <a:r>
              <a:rPr lang="en-US" sz="1600" b="0" dirty="0">
                <a:latin typeface="Nunito" pitchFamily="2" charset="0"/>
              </a:rPr>
              <a:t>Assisting with toileting</a:t>
            </a:r>
          </a:p>
          <a:p>
            <a:pPr lvl="1">
              <a:buFont typeface="Arial" panose="020B0604020202020204" pitchFamily="34" charset="0"/>
              <a:buChar char="•"/>
            </a:pPr>
            <a:r>
              <a:rPr lang="en-US" sz="1600" b="0" dirty="0">
                <a:latin typeface="Nunito" pitchFamily="2" charset="0"/>
              </a:rPr>
              <a:t>Accessing indwelling medical devices</a:t>
            </a:r>
          </a:p>
          <a:p>
            <a:pPr lvl="1">
              <a:buFont typeface="Arial" panose="020B0604020202020204" pitchFamily="34" charset="0"/>
              <a:buChar char="•"/>
            </a:pPr>
            <a:r>
              <a:rPr lang="en-US" sz="1600" b="0" dirty="0">
                <a:latin typeface="Nunito" pitchFamily="2" charset="0"/>
              </a:rPr>
              <a:t>Providing wound care</a:t>
            </a:r>
          </a:p>
          <a:p>
            <a:endParaRPr lang="en-US" dirty="0"/>
          </a:p>
        </p:txBody>
      </p:sp>
      <p:sp>
        <p:nvSpPr>
          <p:cNvPr id="4" name="Slide Number Placeholder 3">
            <a:extLst>
              <a:ext uri="{FF2B5EF4-FFF2-40B4-BE49-F238E27FC236}">
                <a16:creationId xmlns:a16="http://schemas.microsoft.com/office/drawing/2014/main" id="{6B82FD2F-A98F-6B2A-BD12-17C233411886}"/>
              </a:ext>
            </a:extLst>
          </p:cNvPr>
          <p:cNvSpPr>
            <a:spLocks noGrp="1"/>
          </p:cNvSpPr>
          <p:nvPr>
            <p:ph type="sldNum" sz="quarter" idx="14"/>
          </p:nvPr>
        </p:nvSpPr>
        <p:spPr/>
        <p:txBody>
          <a:bodyPr/>
          <a:lstStyle/>
          <a:p>
            <a:fld id="{11F27F3A-B3E9-41ED-AF8F-A365F10BB65F}" type="slidenum">
              <a:rPr lang="en-US" smtClean="0"/>
              <a:pPr/>
              <a:t>18</a:t>
            </a:fld>
            <a:endParaRPr lang="en-US"/>
          </a:p>
        </p:txBody>
      </p:sp>
      <p:sp>
        <p:nvSpPr>
          <p:cNvPr id="5" name="Title 4">
            <a:extLst>
              <a:ext uri="{FF2B5EF4-FFF2-40B4-BE49-F238E27FC236}">
                <a16:creationId xmlns:a16="http://schemas.microsoft.com/office/drawing/2014/main" id="{9C1EF7B8-716D-AC5F-3FAC-C818463468CC}"/>
              </a:ext>
            </a:extLst>
          </p:cNvPr>
          <p:cNvSpPr>
            <a:spLocks noGrp="1"/>
          </p:cNvSpPr>
          <p:nvPr>
            <p:ph type="title"/>
          </p:nvPr>
        </p:nvSpPr>
        <p:spPr/>
        <p:txBody>
          <a:bodyPr/>
          <a:lstStyle/>
          <a:p>
            <a:r>
              <a:rPr lang="en-US" b="0" dirty="0">
                <a:latin typeface="Poppins" panose="00000500000000000000" pitchFamily="2" charset="0"/>
                <a:cs typeface="Poppins" panose="00000500000000000000" pitchFamily="2" charset="0"/>
              </a:rPr>
              <a:t>Enhanced Barrier Precautions (EBP) – spread by touch  </a:t>
            </a:r>
            <a:br>
              <a:rPr lang="en-US" b="0" dirty="0">
                <a:latin typeface="Poppins" panose="00000500000000000000" pitchFamily="2" charset="0"/>
                <a:cs typeface="Poppins" panose="00000500000000000000" pitchFamily="2" charset="0"/>
              </a:rPr>
            </a:br>
            <a:r>
              <a:rPr lang="en-US" sz="2000" u="sng" dirty="0">
                <a:latin typeface="Poppins" panose="00000500000000000000" pitchFamily="2" charset="0"/>
                <a:cs typeface="Poppins" panose="00000500000000000000" pitchFamily="2" charset="0"/>
              </a:rPr>
              <a:t>Nursing Homes Only</a:t>
            </a:r>
            <a:endParaRPr lang="en-US" u="sng" dirty="0">
              <a:latin typeface="Poppins" panose="00000500000000000000" pitchFamily="2" charset="0"/>
              <a:cs typeface="Poppins" panose="00000500000000000000" pitchFamily="2" charset="0"/>
            </a:endParaRPr>
          </a:p>
        </p:txBody>
      </p:sp>
      <p:pic>
        <p:nvPicPr>
          <p:cNvPr id="10" name="Picture 9">
            <a:extLst>
              <a:ext uri="{FF2B5EF4-FFF2-40B4-BE49-F238E27FC236}">
                <a16:creationId xmlns:a16="http://schemas.microsoft.com/office/drawing/2014/main" id="{4BD7620A-EE6D-3410-88DE-5DD34EB41021}"/>
              </a:ext>
            </a:extLst>
          </p:cNvPr>
          <p:cNvPicPr>
            <a:picLocks noChangeAspect="1"/>
          </p:cNvPicPr>
          <p:nvPr/>
        </p:nvPicPr>
        <p:blipFill>
          <a:blip r:embed="rId3"/>
          <a:stretch>
            <a:fillRect/>
          </a:stretch>
        </p:blipFill>
        <p:spPr>
          <a:xfrm>
            <a:off x="4671292" y="2606247"/>
            <a:ext cx="4194412" cy="4499238"/>
          </a:xfrm>
          <a:prstGeom prst="rect">
            <a:avLst/>
          </a:prstGeom>
        </p:spPr>
      </p:pic>
    </p:spTree>
    <p:extLst>
      <p:ext uri="{BB962C8B-B14F-4D97-AF65-F5344CB8AC3E}">
        <p14:creationId xmlns:p14="http://schemas.microsoft.com/office/powerpoint/2010/main" val="927264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AD069-32FF-314A-BB23-2B8063EF24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65F072-6330-3921-BC49-8A6BA4031B81}"/>
              </a:ext>
            </a:extLst>
          </p:cNvPr>
          <p:cNvSpPr>
            <a:spLocks noGrp="1"/>
          </p:cNvSpPr>
          <p:nvPr>
            <p:ph type="sldNum" sz="quarter" idx="16"/>
          </p:nvPr>
        </p:nvSpPr>
        <p:spPr/>
        <p:txBody>
          <a:bodyPr/>
          <a:lstStyle/>
          <a:p>
            <a:fld id="{11F27F3A-B3E9-41ED-AF8F-A365F10BB65F}" type="slidenum">
              <a:rPr lang="en-US" smtClean="0"/>
              <a:pPr/>
              <a:t>19</a:t>
            </a:fld>
            <a:endParaRPr lang="en-US"/>
          </a:p>
        </p:txBody>
      </p:sp>
      <p:sp>
        <p:nvSpPr>
          <p:cNvPr id="6" name="Title 5">
            <a:extLst>
              <a:ext uri="{FF2B5EF4-FFF2-40B4-BE49-F238E27FC236}">
                <a16:creationId xmlns:a16="http://schemas.microsoft.com/office/drawing/2014/main" id="{A583A6D4-C21F-A1FA-E51C-52E67F29C18E}"/>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Enhanced Barrier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Signage</a:t>
            </a:r>
          </a:p>
        </p:txBody>
      </p:sp>
      <p:pic>
        <p:nvPicPr>
          <p:cNvPr id="3" name="Picture 2" descr="Graphical user interface&#10;&#10;AI-generated content may be incorrect.">
            <a:extLst>
              <a:ext uri="{FF2B5EF4-FFF2-40B4-BE49-F238E27FC236}">
                <a16:creationId xmlns:a16="http://schemas.microsoft.com/office/drawing/2014/main" id="{1BB91E77-2FAF-A88C-3392-6A89D3D20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770" y="2541565"/>
            <a:ext cx="2952509" cy="3791289"/>
          </a:xfrm>
          <a:prstGeom prst="rect">
            <a:avLst/>
          </a:prstGeom>
        </p:spPr>
      </p:pic>
      <p:pic>
        <p:nvPicPr>
          <p:cNvPr id="5" name="Picture 4" descr="Timeline&#10;&#10;AI-generated content may be incorrect.">
            <a:extLst>
              <a:ext uri="{FF2B5EF4-FFF2-40B4-BE49-F238E27FC236}">
                <a16:creationId xmlns:a16="http://schemas.microsoft.com/office/drawing/2014/main" id="{1C757942-8928-DC41-AD59-40B97A150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9734" y="2541565"/>
            <a:ext cx="2906495" cy="3791288"/>
          </a:xfrm>
          <a:prstGeom prst="rect">
            <a:avLst/>
          </a:prstGeom>
        </p:spPr>
      </p:pic>
    </p:spTree>
    <p:extLst>
      <p:ext uri="{BB962C8B-B14F-4D97-AF65-F5344CB8AC3E}">
        <p14:creationId xmlns:p14="http://schemas.microsoft.com/office/powerpoint/2010/main" val="3741753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lide Number Placeholder 31"/>
          <p:cNvSpPr>
            <a:spLocks noGrp="1"/>
          </p:cNvSpPr>
          <p:nvPr>
            <p:ph type="sldNum" sz="quarter" idx="14"/>
          </p:nvPr>
        </p:nvSpPr>
        <p:spPr>
          <a:prstGeom prst="rect">
            <a:avLst/>
          </a:prstGeom>
        </p:spPr>
        <p:txBody>
          <a:bodyPr/>
          <a:lstStyle/>
          <a:p>
            <a:fld id="{11F27F3A-B3E9-41ED-AF8F-A365F10BB65F}" type="slidenum">
              <a:rPr lang="en-US" smtClean="0"/>
              <a:pPr/>
              <a:t>2</a:t>
            </a:fld>
            <a:endParaRPr lang="en-US"/>
          </a:p>
        </p:txBody>
      </p:sp>
      <p:sp>
        <p:nvSpPr>
          <p:cNvPr id="7" name="Title 6"/>
          <p:cNvSpPr>
            <a:spLocks noGrp="1"/>
          </p:cNvSpPr>
          <p:nvPr>
            <p:ph type="title"/>
          </p:nvPr>
        </p:nvSpPr>
        <p:spPr>
          <a:xfrm>
            <a:off x="1327869" y="726079"/>
            <a:ext cx="7537836" cy="548640"/>
          </a:xfrm>
        </p:spPr>
        <p:txBody>
          <a:bodyPr/>
          <a:lstStyle/>
          <a:p>
            <a:r>
              <a:rPr lang="en-US" sz="4000" b="0">
                <a:latin typeface="Poppins"/>
                <a:cs typeface="Poppins"/>
              </a:rPr>
              <a:t>Pre-assessment</a:t>
            </a:r>
            <a:br>
              <a:rPr lang="en-US" sz="4000" b="0">
                <a:latin typeface="Poppins"/>
                <a:cs typeface="Poppins"/>
              </a:rPr>
            </a:br>
            <a:r>
              <a:rPr lang="en-US" sz="1800">
                <a:latin typeface="Arial"/>
                <a:cs typeface="Arial"/>
              </a:rPr>
              <a:t>https://forms.office.com/g/J3zJGb6eNp</a:t>
            </a:r>
            <a:endParaRPr lang="en-US"/>
          </a:p>
        </p:txBody>
      </p:sp>
      <p:pic>
        <p:nvPicPr>
          <p:cNvPr id="4" name="Picture 3">
            <a:extLst>
              <a:ext uri="{FF2B5EF4-FFF2-40B4-BE49-F238E27FC236}">
                <a16:creationId xmlns:a16="http://schemas.microsoft.com/office/drawing/2014/main" id="{0EAD0F62-DD99-28F4-861D-E5AA534FFD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0062" y="1144604"/>
            <a:ext cx="5743876" cy="5743876"/>
          </a:xfrm>
          <a:prstGeom prst="rect">
            <a:avLst/>
          </a:prstGeom>
        </p:spPr>
      </p:pic>
    </p:spTree>
    <p:extLst>
      <p:ext uri="{BB962C8B-B14F-4D97-AF65-F5344CB8AC3E}">
        <p14:creationId xmlns:p14="http://schemas.microsoft.com/office/powerpoint/2010/main" val="93810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13DDB-033B-2DD8-9DAB-D863D2E8477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11DC19-6EF1-4F9F-1262-6B9D75E32490}"/>
              </a:ext>
            </a:extLst>
          </p:cNvPr>
          <p:cNvSpPr>
            <a:spLocks noGrp="1"/>
          </p:cNvSpPr>
          <p:nvPr>
            <p:ph type="sldNum" sz="quarter" idx="16"/>
          </p:nvPr>
        </p:nvSpPr>
        <p:spPr/>
        <p:txBody>
          <a:bodyPr/>
          <a:lstStyle/>
          <a:p>
            <a:fld id="{11F27F3A-B3E9-41ED-AF8F-A365F10BB65F}" type="slidenum">
              <a:rPr lang="en-US" smtClean="0"/>
              <a:pPr/>
              <a:t>20</a:t>
            </a:fld>
            <a:endParaRPr lang="en-US"/>
          </a:p>
        </p:txBody>
      </p:sp>
      <p:sp>
        <p:nvSpPr>
          <p:cNvPr id="6" name="Title 5">
            <a:extLst>
              <a:ext uri="{FF2B5EF4-FFF2-40B4-BE49-F238E27FC236}">
                <a16:creationId xmlns:a16="http://schemas.microsoft.com/office/drawing/2014/main" id="{D3E33BD8-A7E1-8A7D-F08D-6CC1C7A41BAB}"/>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Droplet Precautions</a:t>
            </a:r>
            <a:br>
              <a:rPr lang="en-US" sz="3600" b="0">
                <a:latin typeface="Poppins" panose="00000500000000000000" pitchFamily="2" charset="0"/>
                <a:cs typeface="Poppins" panose="00000500000000000000" pitchFamily="2" charset="0"/>
              </a:rPr>
            </a:br>
            <a:endParaRPr lang="en-US" sz="3600" b="0">
              <a:latin typeface="Poppins" panose="00000500000000000000" pitchFamily="2" charset="0"/>
              <a:cs typeface="Poppins" panose="00000500000000000000" pitchFamily="2" charset="0"/>
            </a:endParaRPr>
          </a:p>
        </p:txBody>
      </p:sp>
      <p:sp>
        <p:nvSpPr>
          <p:cNvPr id="2" name="Content Placeholder 2">
            <a:extLst>
              <a:ext uri="{FF2B5EF4-FFF2-40B4-BE49-F238E27FC236}">
                <a16:creationId xmlns:a16="http://schemas.microsoft.com/office/drawing/2014/main" id="{9CA4FB6A-9214-1788-8F1F-7ACEF5E7E2A7}"/>
              </a:ext>
            </a:extLst>
          </p:cNvPr>
          <p:cNvSpPr txBox="1">
            <a:spLocks/>
          </p:cNvSpPr>
          <p:nvPr/>
        </p:nvSpPr>
        <p:spPr>
          <a:xfrm>
            <a:off x="298948" y="2513682"/>
            <a:ext cx="3979747" cy="3177446"/>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400" b="0">
                <a:latin typeface="Nunito"/>
                <a:cs typeface="Arial"/>
              </a:rPr>
              <a:t>Infections that spread via respiratory droplets, such as:</a:t>
            </a:r>
            <a:endParaRPr lang="en-US" sz="2400"/>
          </a:p>
          <a:p>
            <a:pPr marL="431800" lvl="1" indent="-174625"/>
            <a:r>
              <a:rPr lang="en-US" sz="2100" b="0">
                <a:latin typeface="Nunito"/>
                <a:cs typeface="Arial"/>
              </a:rPr>
              <a:t>Influenza</a:t>
            </a:r>
          </a:p>
          <a:p>
            <a:pPr marL="431800" lvl="1" indent="-174625"/>
            <a:r>
              <a:rPr lang="en-US" sz="2100" b="0">
                <a:latin typeface="Nunito"/>
                <a:cs typeface="Arial"/>
              </a:rPr>
              <a:t>The common cold (Rhinovirus)</a:t>
            </a:r>
          </a:p>
          <a:p>
            <a:pPr marL="431800" lvl="1" indent="-174625"/>
            <a:r>
              <a:rPr lang="en-US" sz="2100" b="0">
                <a:latin typeface="Nunito"/>
                <a:cs typeface="Arial"/>
              </a:rPr>
              <a:t>Pertussis (Whooping cough)</a:t>
            </a:r>
            <a:endParaRPr lang="en-US" sz="2100" b="0">
              <a:latin typeface="Nunito"/>
            </a:endParaRPr>
          </a:p>
          <a:p>
            <a:endParaRPr lang="en-US" sz="2000" b="0">
              <a:latin typeface="Nunito"/>
            </a:endParaRPr>
          </a:p>
          <a:p>
            <a:endParaRPr lang="en-US" sz="2000" b="0">
              <a:latin typeface="Nunito"/>
            </a:endParaRPr>
          </a:p>
          <a:p>
            <a:endParaRPr lang="en-US" b="0">
              <a:latin typeface="Nunito"/>
            </a:endParaRPr>
          </a:p>
        </p:txBody>
      </p:sp>
      <p:pic>
        <p:nvPicPr>
          <p:cNvPr id="3" name="Picture 2">
            <a:extLst>
              <a:ext uri="{FF2B5EF4-FFF2-40B4-BE49-F238E27FC236}">
                <a16:creationId xmlns:a16="http://schemas.microsoft.com/office/drawing/2014/main" id="{B38488F5-19ED-334F-81F9-28761CD399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3901" y="2517077"/>
            <a:ext cx="4153949" cy="2769299"/>
          </a:xfrm>
          <a:prstGeom prst="roundRect">
            <a:avLst/>
          </a:prstGeom>
        </p:spPr>
      </p:pic>
    </p:spTree>
    <p:extLst>
      <p:ext uri="{BB962C8B-B14F-4D97-AF65-F5344CB8AC3E}">
        <p14:creationId xmlns:p14="http://schemas.microsoft.com/office/powerpoint/2010/main" val="1426063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347B4-BCBB-BA73-E140-26A28E92E0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3F48529-FDB7-AFAC-38C3-4553017E9FA7}"/>
              </a:ext>
            </a:extLst>
          </p:cNvPr>
          <p:cNvSpPr>
            <a:spLocks noGrp="1"/>
          </p:cNvSpPr>
          <p:nvPr>
            <p:ph type="sldNum" sz="quarter" idx="16"/>
          </p:nvPr>
        </p:nvSpPr>
        <p:spPr/>
        <p:txBody>
          <a:bodyPr/>
          <a:lstStyle/>
          <a:p>
            <a:fld id="{11F27F3A-B3E9-41ED-AF8F-A365F10BB65F}" type="slidenum">
              <a:rPr lang="en-US" smtClean="0"/>
              <a:pPr/>
              <a:t>21</a:t>
            </a:fld>
            <a:endParaRPr lang="en-US"/>
          </a:p>
        </p:txBody>
      </p:sp>
      <p:sp>
        <p:nvSpPr>
          <p:cNvPr id="6" name="Title 5">
            <a:extLst>
              <a:ext uri="{FF2B5EF4-FFF2-40B4-BE49-F238E27FC236}">
                <a16:creationId xmlns:a16="http://schemas.microsoft.com/office/drawing/2014/main" id="{391F2BB8-1573-0D9E-B1BE-CFF7145C7BAC}"/>
              </a:ext>
            </a:extLst>
          </p:cNvPr>
          <p:cNvSpPr>
            <a:spLocks noGrp="1"/>
          </p:cNvSpPr>
          <p:nvPr>
            <p:ph type="title"/>
          </p:nvPr>
        </p:nvSpPr>
        <p:spPr>
          <a:xfrm>
            <a:off x="290223" y="1382649"/>
            <a:ext cx="8563554" cy="548640"/>
          </a:xfrm>
        </p:spPr>
        <p:txBody>
          <a:bodyPr/>
          <a:lstStyle/>
          <a:p>
            <a:r>
              <a:rPr lang="en-US" sz="3600" b="0">
                <a:latin typeface="Poppins"/>
                <a:cs typeface="Poppins"/>
              </a:rPr>
              <a:t>Droplet Precautions</a:t>
            </a:r>
            <a:endParaRPr lang="en-US" sz="3600" b="0">
              <a:latin typeface="Poppins" panose="00000500000000000000" pitchFamily="2" charset="0"/>
              <a:cs typeface="Poppins" panose="00000500000000000000" pitchFamily="2" charset="0"/>
            </a:endParaRPr>
          </a:p>
        </p:txBody>
      </p:sp>
      <p:sp>
        <p:nvSpPr>
          <p:cNvPr id="2" name="Content Placeholder 2">
            <a:extLst>
              <a:ext uri="{FF2B5EF4-FFF2-40B4-BE49-F238E27FC236}">
                <a16:creationId xmlns:a16="http://schemas.microsoft.com/office/drawing/2014/main" id="{4D8C8DC9-693B-CE1C-C0C7-139338021A1E}"/>
              </a:ext>
            </a:extLst>
          </p:cNvPr>
          <p:cNvSpPr txBox="1">
            <a:spLocks/>
          </p:cNvSpPr>
          <p:nvPr/>
        </p:nvSpPr>
        <p:spPr>
          <a:xfrm>
            <a:off x="288375" y="2256566"/>
            <a:ext cx="4154250"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b="0" dirty="0">
                <a:latin typeface="Nunito"/>
                <a:cs typeface="Arial"/>
              </a:rPr>
              <a:t>Use PPE appropriately – Mask</a:t>
            </a:r>
          </a:p>
          <a:p>
            <a:endParaRPr lang="en-US" b="0" dirty="0">
              <a:latin typeface="Nunito"/>
              <a:cs typeface="Arial"/>
            </a:endParaRPr>
          </a:p>
          <a:p>
            <a:r>
              <a:rPr lang="en-US" b="0" dirty="0">
                <a:latin typeface="Nunito"/>
                <a:cs typeface="Arial"/>
              </a:rPr>
              <a:t>Have the patient wear a mask (if able)</a:t>
            </a:r>
          </a:p>
          <a:p>
            <a:endParaRPr lang="en-US" b="0" dirty="0">
              <a:latin typeface="Nunito"/>
              <a:cs typeface="Arial"/>
            </a:endParaRPr>
          </a:p>
          <a:p>
            <a:r>
              <a:rPr lang="en-US" b="0" dirty="0">
                <a:latin typeface="Nunito"/>
                <a:cs typeface="Arial"/>
              </a:rPr>
              <a:t>Place in a private room or chose </a:t>
            </a:r>
            <a:r>
              <a:rPr lang="en-US" b="0">
                <a:latin typeface="Nunito"/>
                <a:cs typeface="Arial"/>
              </a:rPr>
              <a:t>roommates with the same </a:t>
            </a:r>
            <a:r>
              <a:rPr lang="en-US" b="0" dirty="0">
                <a:latin typeface="Nunito"/>
                <a:cs typeface="Arial"/>
              </a:rPr>
              <a:t>condition</a:t>
            </a:r>
          </a:p>
          <a:p>
            <a:endParaRPr lang="en-US" b="0" dirty="0">
              <a:latin typeface="Nunito"/>
              <a:cs typeface="Arial"/>
            </a:endParaRPr>
          </a:p>
          <a:p>
            <a:r>
              <a:rPr lang="en-US" b="0" dirty="0">
                <a:latin typeface="Nunito"/>
                <a:cs typeface="Arial"/>
              </a:rPr>
              <a:t>Limit transport and movement of patients </a:t>
            </a:r>
            <a:endParaRPr lang="en-US" b="0" dirty="0">
              <a:latin typeface="Nunito"/>
            </a:endParaRPr>
          </a:p>
          <a:p>
            <a:pPr marL="0" indent="0">
              <a:buNone/>
            </a:pPr>
            <a:endParaRPr lang="en-US" b="0" dirty="0">
              <a:latin typeface="Nunito"/>
            </a:endParaRPr>
          </a:p>
          <a:p>
            <a:endParaRPr lang="en-US" b="0" dirty="0">
              <a:latin typeface="Nunito"/>
            </a:endParaRPr>
          </a:p>
        </p:txBody>
      </p:sp>
      <p:pic>
        <p:nvPicPr>
          <p:cNvPr id="5" name="Picture 4">
            <a:extLst>
              <a:ext uri="{FF2B5EF4-FFF2-40B4-BE49-F238E27FC236}">
                <a16:creationId xmlns:a16="http://schemas.microsoft.com/office/drawing/2014/main" id="{0E396A29-A641-5FF6-B5B6-CBCFE3DB0F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3901" y="2517077"/>
            <a:ext cx="4153949" cy="2769299"/>
          </a:xfrm>
          <a:prstGeom prst="roundRect">
            <a:avLst/>
          </a:prstGeom>
        </p:spPr>
      </p:pic>
    </p:spTree>
    <p:extLst>
      <p:ext uri="{BB962C8B-B14F-4D97-AF65-F5344CB8AC3E}">
        <p14:creationId xmlns:p14="http://schemas.microsoft.com/office/powerpoint/2010/main" val="1255207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C387-549C-BB71-36B2-FF400DDFB9E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C6AF82-273E-04FA-84D9-5FFDCB873E5A}"/>
              </a:ext>
            </a:extLst>
          </p:cNvPr>
          <p:cNvSpPr>
            <a:spLocks noGrp="1"/>
          </p:cNvSpPr>
          <p:nvPr>
            <p:ph type="sldNum" sz="quarter" idx="16"/>
          </p:nvPr>
        </p:nvSpPr>
        <p:spPr/>
        <p:txBody>
          <a:bodyPr/>
          <a:lstStyle/>
          <a:p>
            <a:fld id="{11F27F3A-B3E9-41ED-AF8F-A365F10BB65F}" type="slidenum">
              <a:rPr lang="en-US" smtClean="0"/>
              <a:pPr/>
              <a:t>22</a:t>
            </a:fld>
            <a:endParaRPr lang="en-US"/>
          </a:p>
        </p:txBody>
      </p:sp>
      <p:sp>
        <p:nvSpPr>
          <p:cNvPr id="6" name="Title 5">
            <a:extLst>
              <a:ext uri="{FF2B5EF4-FFF2-40B4-BE49-F238E27FC236}">
                <a16:creationId xmlns:a16="http://schemas.microsoft.com/office/drawing/2014/main" id="{527B8C3F-9F6D-103A-4C0B-6F7E9C66DDFF}"/>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Droplet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Signage</a:t>
            </a:r>
          </a:p>
        </p:txBody>
      </p:sp>
      <p:pic>
        <p:nvPicPr>
          <p:cNvPr id="2" name="Picture 1">
            <a:extLst>
              <a:ext uri="{FF2B5EF4-FFF2-40B4-BE49-F238E27FC236}">
                <a16:creationId xmlns:a16="http://schemas.microsoft.com/office/drawing/2014/main" id="{A9DC147D-9E33-78F4-108F-4B1E27D27A2E}"/>
              </a:ext>
            </a:extLst>
          </p:cNvPr>
          <p:cNvPicPr>
            <a:picLocks noChangeAspect="1"/>
          </p:cNvPicPr>
          <p:nvPr/>
        </p:nvPicPr>
        <p:blipFill>
          <a:blip r:embed="rId3"/>
          <a:stretch>
            <a:fillRect/>
          </a:stretch>
        </p:blipFill>
        <p:spPr>
          <a:xfrm>
            <a:off x="1610518" y="2522948"/>
            <a:ext cx="5922963" cy="3852240"/>
          </a:xfrm>
          <a:prstGeom prst="rect">
            <a:avLst/>
          </a:prstGeom>
        </p:spPr>
      </p:pic>
    </p:spTree>
    <p:extLst>
      <p:ext uri="{BB962C8B-B14F-4D97-AF65-F5344CB8AC3E}">
        <p14:creationId xmlns:p14="http://schemas.microsoft.com/office/powerpoint/2010/main" val="3748986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9C7CC-F316-0425-1297-541B86C50CF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D10E5D-7DBB-791B-E8AE-B6F81AC761E1}"/>
              </a:ext>
            </a:extLst>
          </p:cNvPr>
          <p:cNvSpPr>
            <a:spLocks noGrp="1"/>
          </p:cNvSpPr>
          <p:nvPr>
            <p:ph type="sldNum" sz="quarter" idx="16"/>
          </p:nvPr>
        </p:nvSpPr>
        <p:spPr/>
        <p:txBody>
          <a:bodyPr/>
          <a:lstStyle/>
          <a:p>
            <a:fld id="{11F27F3A-B3E9-41ED-AF8F-A365F10BB65F}" type="slidenum">
              <a:rPr lang="en-US" smtClean="0"/>
              <a:pPr/>
              <a:t>23</a:t>
            </a:fld>
            <a:endParaRPr lang="en-US"/>
          </a:p>
        </p:txBody>
      </p:sp>
      <p:sp>
        <p:nvSpPr>
          <p:cNvPr id="6" name="Title 5">
            <a:extLst>
              <a:ext uri="{FF2B5EF4-FFF2-40B4-BE49-F238E27FC236}">
                <a16:creationId xmlns:a16="http://schemas.microsoft.com/office/drawing/2014/main" id="{8E34DD21-EF10-E7B0-AF58-115EA4C196E1}"/>
              </a:ext>
            </a:extLst>
          </p:cNvPr>
          <p:cNvSpPr>
            <a:spLocks noGrp="1"/>
          </p:cNvSpPr>
          <p:nvPr>
            <p:ph type="title"/>
          </p:nvPr>
        </p:nvSpPr>
        <p:spPr>
          <a:xfrm>
            <a:off x="290223" y="1382649"/>
            <a:ext cx="8563554" cy="548640"/>
          </a:xfrm>
        </p:spPr>
        <p:txBody>
          <a:bodyPr/>
          <a:lstStyle/>
          <a:p>
            <a:r>
              <a:rPr lang="en-US" sz="3600" b="0">
                <a:latin typeface="Poppins"/>
                <a:cs typeface="Poppins"/>
              </a:rPr>
              <a:t>Airborne Precautions</a:t>
            </a:r>
            <a:endParaRPr lang="en-US" sz="3600" b="0">
              <a:latin typeface="Poppins" panose="00000500000000000000" pitchFamily="2" charset="0"/>
              <a:cs typeface="Poppins" panose="00000500000000000000" pitchFamily="2" charset="0"/>
            </a:endParaRPr>
          </a:p>
        </p:txBody>
      </p:sp>
      <p:sp>
        <p:nvSpPr>
          <p:cNvPr id="2" name="Content Placeholder 2">
            <a:extLst>
              <a:ext uri="{FF2B5EF4-FFF2-40B4-BE49-F238E27FC236}">
                <a16:creationId xmlns:a16="http://schemas.microsoft.com/office/drawing/2014/main" id="{C1414A72-F448-D21C-63B5-19144E300C19}"/>
              </a:ext>
            </a:extLst>
          </p:cNvPr>
          <p:cNvSpPr txBox="1">
            <a:spLocks/>
          </p:cNvSpPr>
          <p:nvPr/>
        </p:nvSpPr>
        <p:spPr>
          <a:xfrm>
            <a:off x="291551" y="2157475"/>
            <a:ext cx="4297899"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400" b="0" dirty="0">
                <a:latin typeface="Nunito"/>
                <a:cs typeface="Arial"/>
              </a:rPr>
              <a:t>Transmission by air, such as:</a:t>
            </a:r>
            <a:endParaRPr lang="en-US" sz="2400" b="0" dirty="0">
              <a:latin typeface="Nunito"/>
            </a:endParaRPr>
          </a:p>
          <a:p>
            <a:pPr marL="546100" lvl="1" indent="-174625">
              <a:lnSpc>
                <a:spcPct val="100000"/>
              </a:lnSpc>
              <a:spcBef>
                <a:spcPts val="0"/>
              </a:spcBef>
              <a:buFont typeface="Arial,Sans-Serif" panose="020B0603020102020204" pitchFamily="34" charset="0"/>
              <a:buChar char="•"/>
            </a:pPr>
            <a:r>
              <a:rPr lang="en-US" sz="2100" b="0" i="1" dirty="0">
                <a:latin typeface="Nunito"/>
                <a:cs typeface="Arial"/>
              </a:rPr>
              <a:t>Mycobacteria tuberculosis</a:t>
            </a:r>
            <a:r>
              <a:rPr lang="en-US" sz="2100" b="0" dirty="0">
                <a:latin typeface="Nunito"/>
                <a:cs typeface="Arial"/>
              </a:rPr>
              <a:t> (TB)</a:t>
            </a:r>
            <a:endParaRPr lang="en-US" sz="2100" b="0" dirty="0">
              <a:solidFill>
                <a:srgbClr val="000000"/>
              </a:solidFill>
              <a:latin typeface="Nunito"/>
              <a:cs typeface="Arial"/>
            </a:endParaRPr>
          </a:p>
          <a:p>
            <a:pPr marL="546100" lvl="1" indent="-174625">
              <a:lnSpc>
                <a:spcPct val="100000"/>
              </a:lnSpc>
              <a:spcBef>
                <a:spcPts val="0"/>
              </a:spcBef>
              <a:buFont typeface="Arial,Sans-Serif" panose="020B0603020102020204" pitchFamily="34" charset="0"/>
              <a:buChar char="•"/>
            </a:pPr>
            <a:r>
              <a:rPr lang="en-US" sz="2100" b="0" dirty="0">
                <a:latin typeface="Nunito"/>
                <a:cs typeface="Arial"/>
              </a:rPr>
              <a:t>Measles</a:t>
            </a:r>
            <a:endParaRPr lang="en-US" sz="2100" dirty="0"/>
          </a:p>
          <a:p>
            <a:pPr marL="546100" lvl="1" indent="-174625">
              <a:lnSpc>
                <a:spcPct val="100000"/>
              </a:lnSpc>
              <a:spcBef>
                <a:spcPts val="0"/>
              </a:spcBef>
              <a:buFont typeface="Arial,Sans-Serif" panose="020B0603020102020204" pitchFamily="34" charset="0"/>
              <a:buChar char="•"/>
            </a:pPr>
            <a:endParaRPr lang="en-US" sz="2100" b="0" dirty="0">
              <a:latin typeface="Nunito"/>
              <a:cs typeface="Arial"/>
            </a:endParaRPr>
          </a:p>
          <a:p>
            <a:pPr marL="285750">
              <a:lnSpc>
                <a:spcPct val="100000"/>
              </a:lnSpc>
              <a:spcBef>
                <a:spcPts val="0"/>
              </a:spcBef>
              <a:buFont typeface="Arial,Sans-Serif" panose="020B0603020102020204" pitchFamily="34" charset="0"/>
              <a:buChar char="•"/>
            </a:pPr>
            <a:r>
              <a:rPr lang="en-US" b="0" dirty="0">
                <a:latin typeface="Nunito"/>
                <a:cs typeface="Arial"/>
              </a:rPr>
              <a:t>Airborne infection isolation room is required (negative pressure room)</a:t>
            </a:r>
          </a:p>
          <a:p>
            <a:pPr marL="546497" lvl="1">
              <a:lnSpc>
                <a:spcPct val="100000"/>
              </a:lnSpc>
              <a:spcBef>
                <a:spcPts val="0"/>
              </a:spcBef>
              <a:buFont typeface="Arial,Sans-Serif" panose="020B0603020102020204" pitchFamily="34" charset="0"/>
              <a:buChar char="•"/>
            </a:pPr>
            <a:r>
              <a:rPr lang="en-US" b="0" dirty="0">
                <a:latin typeface="Nunito"/>
                <a:cs typeface="Arial"/>
              </a:rPr>
              <a:t>Keep the door closed </a:t>
            </a:r>
            <a:endParaRPr lang="en-US" b="0" dirty="0">
              <a:latin typeface="Nunito"/>
            </a:endParaRPr>
          </a:p>
          <a:p>
            <a:pPr marL="285750">
              <a:lnSpc>
                <a:spcPct val="100000"/>
              </a:lnSpc>
              <a:spcBef>
                <a:spcPts val="0"/>
              </a:spcBef>
              <a:buFont typeface="Arial,Sans-Serif" panose="020B0603020102020204" pitchFamily="34" charset="0"/>
              <a:buChar char="•"/>
            </a:pPr>
            <a:endParaRPr lang="en-US" b="0" dirty="0">
              <a:latin typeface="Nunito"/>
            </a:endParaRPr>
          </a:p>
          <a:p>
            <a:pPr marL="285750">
              <a:lnSpc>
                <a:spcPct val="100000"/>
              </a:lnSpc>
              <a:spcBef>
                <a:spcPts val="0"/>
              </a:spcBef>
              <a:buFont typeface="Arial,Sans-Serif" panose="020B0603020102020204" pitchFamily="34" charset="0"/>
              <a:buChar char="•"/>
            </a:pPr>
            <a:r>
              <a:rPr lang="en-US" sz="1600" b="0" dirty="0">
                <a:latin typeface="Nunito"/>
                <a:cs typeface="Arial"/>
              </a:rPr>
              <a:t>COVID-19 requires an N95 mask but usually does not require transfer (does not require an airborne infection isolation room in most cases)</a:t>
            </a:r>
            <a:endParaRPr lang="en-US" sz="1600" b="0" dirty="0">
              <a:latin typeface="Nunito"/>
            </a:endParaRPr>
          </a:p>
          <a:p>
            <a:pPr marL="546100" lvl="1" indent="-174625">
              <a:lnSpc>
                <a:spcPct val="100000"/>
              </a:lnSpc>
              <a:spcBef>
                <a:spcPts val="0"/>
              </a:spcBef>
              <a:buFont typeface="Arial,Sans-Serif" panose="020B0603020102020204" pitchFamily="34" charset="0"/>
              <a:buChar char="–"/>
            </a:pPr>
            <a:endParaRPr lang="en-US" b="0" dirty="0">
              <a:latin typeface="Nunito"/>
            </a:endParaRPr>
          </a:p>
          <a:p>
            <a:pPr marL="0" indent="0">
              <a:buNone/>
            </a:pPr>
            <a:endParaRPr lang="en-US" b="0" dirty="0">
              <a:latin typeface="Nunito"/>
            </a:endParaRPr>
          </a:p>
          <a:p>
            <a:pPr marL="0" indent="0">
              <a:buNone/>
            </a:pPr>
            <a:endParaRPr lang="en-US" b="0" dirty="0">
              <a:latin typeface="Nunito"/>
            </a:endParaRPr>
          </a:p>
          <a:p>
            <a:pPr marL="0" indent="0">
              <a:buNone/>
            </a:pPr>
            <a:endParaRPr lang="en-US" b="0" dirty="0">
              <a:latin typeface="Nunito"/>
            </a:endParaRPr>
          </a:p>
          <a:p>
            <a:endParaRPr lang="en-US" b="0" dirty="0">
              <a:latin typeface="Nunito"/>
            </a:endParaRPr>
          </a:p>
        </p:txBody>
      </p:sp>
      <p:pic>
        <p:nvPicPr>
          <p:cNvPr id="5" name="Picture 4">
            <a:extLst>
              <a:ext uri="{FF2B5EF4-FFF2-40B4-BE49-F238E27FC236}">
                <a16:creationId xmlns:a16="http://schemas.microsoft.com/office/drawing/2014/main" id="{9DE11C12-203F-D792-C176-9DE0018E9FD1}"/>
              </a:ext>
            </a:extLst>
          </p:cNvPr>
          <p:cNvPicPr>
            <a:picLocks noChangeAspect="1"/>
          </p:cNvPicPr>
          <p:nvPr/>
        </p:nvPicPr>
        <p:blipFill>
          <a:blip r:embed="rId3" cstate="print">
            <a:extLst>
              <a:ext uri="{28A0092B-C50C-407E-A947-70E740481C1C}">
                <a14:useLocalDpi xmlns:a14="http://schemas.microsoft.com/office/drawing/2010/main" val="0"/>
              </a:ext>
            </a:extLst>
          </a:blip>
          <a:srcRect r="14689" b="14651"/>
          <a:stretch>
            <a:fillRect/>
          </a:stretch>
        </p:blipFill>
        <p:spPr>
          <a:xfrm>
            <a:off x="4874414" y="2915313"/>
            <a:ext cx="3838365" cy="2560038"/>
          </a:xfrm>
          <a:prstGeom prst="roundRect">
            <a:avLst/>
          </a:prstGeom>
        </p:spPr>
      </p:pic>
    </p:spTree>
    <p:extLst>
      <p:ext uri="{BB962C8B-B14F-4D97-AF65-F5344CB8AC3E}">
        <p14:creationId xmlns:p14="http://schemas.microsoft.com/office/powerpoint/2010/main" val="2249774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57304-9CC3-6CC6-BB79-2E50C3F0F5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23E461-BE60-29F1-1237-73BCAAE86AC6}"/>
              </a:ext>
            </a:extLst>
          </p:cNvPr>
          <p:cNvSpPr>
            <a:spLocks noGrp="1"/>
          </p:cNvSpPr>
          <p:nvPr>
            <p:ph type="sldNum" sz="quarter" idx="16"/>
          </p:nvPr>
        </p:nvSpPr>
        <p:spPr/>
        <p:txBody>
          <a:bodyPr/>
          <a:lstStyle/>
          <a:p>
            <a:fld id="{11F27F3A-B3E9-41ED-AF8F-A365F10BB65F}" type="slidenum">
              <a:rPr lang="en-US" smtClean="0"/>
              <a:pPr/>
              <a:t>24</a:t>
            </a:fld>
            <a:endParaRPr lang="en-US"/>
          </a:p>
        </p:txBody>
      </p:sp>
      <p:sp>
        <p:nvSpPr>
          <p:cNvPr id="6" name="Title 5">
            <a:extLst>
              <a:ext uri="{FF2B5EF4-FFF2-40B4-BE49-F238E27FC236}">
                <a16:creationId xmlns:a16="http://schemas.microsoft.com/office/drawing/2014/main" id="{14793DA4-A73A-A1F5-B309-CA20310187A1}"/>
              </a:ext>
            </a:extLst>
          </p:cNvPr>
          <p:cNvSpPr>
            <a:spLocks noGrp="1"/>
          </p:cNvSpPr>
          <p:nvPr>
            <p:ph type="title"/>
          </p:nvPr>
        </p:nvSpPr>
        <p:spPr>
          <a:xfrm>
            <a:off x="290223" y="1382649"/>
            <a:ext cx="8563554" cy="548640"/>
          </a:xfrm>
        </p:spPr>
        <p:txBody>
          <a:bodyPr/>
          <a:lstStyle/>
          <a:p>
            <a:r>
              <a:rPr lang="en-US" sz="3600" b="0">
                <a:latin typeface="Poppins"/>
                <a:cs typeface="Poppins"/>
              </a:rPr>
              <a:t>Airborne Precautions</a:t>
            </a:r>
            <a:br>
              <a:rPr lang="en-US" sz="3600" b="0">
                <a:latin typeface="Poppins" panose="00000500000000000000" pitchFamily="2" charset="0"/>
                <a:cs typeface="Poppins" panose="00000500000000000000" pitchFamily="2" charset="0"/>
              </a:rPr>
            </a:br>
            <a:endParaRPr lang="en-US" sz="3600" b="0">
              <a:latin typeface="Poppins" panose="00000500000000000000" pitchFamily="2" charset="0"/>
              <a:cs typeface="Poppins" panose="00000500000000000000" pitchFamily="2" charset="0"/>
            </a:endParaRPr>
          </a:p>
        </p:txBody>
      </p:sp>
      <p:pic>
        <p:nvPicPr>
          <p:cNvPr id="5" name="Picture 4">
            <a:extLst>
              <a:ext uri="{FF2B5EF4-FFF2-40B4-BE49-F238E27FC236}">
                <a16:creationId xmlns:a16="http://schemas.microsoft.com/office/drawing/2014/main" id="{919C5F50-48D9-0203-5859-8B25812C83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561" y="2673715"/>
            <a:ext cx="4416518" cy="2944345"/>
          </a:xfrm>
          <a:prstGeom prst="roundRect">
            <a:avLst/>
          </a:prstGeom>
        </p:spPr>
      </p:pic>
      <p:sp>
        <p:nvSpPr>
          <p:cNvPr id="2" name="TextBox 1">
            <a:extLst>
              <a:ext uri="{FF2B5EF4-FFF2-40B4-BE49-F238E27FC236}">
                <a16:creationId xmlns:a16="http://schemas.microsoft.com/office/drawing/2014/main" id="{913B8DB8-462B-3AEF-4F66-1265FADB7830}"/>
              </a:ext>
            </a:extLst>
          </p:cNvPr>
          <p:cNvSpPr txBox="1"/>
          <p:nvPr/>
        </p:nvSpPr>
        <p:spPr>
          <a:xfrm>
            <a:off x="191954" y="2294726"/>
            <a:ext cx="4572000" cy="45422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nSpc>
                <a:spcPts val="2475"/>
              </a:lnSpc>
              <a:buFont typeface=""/>
              <a:buChar char="•"/>
            </a:pPr>
            <a:r>
              <a:rPr lang="en-US" sz="2100" baseline="0" dirty="0">
                <a:solidFill>
                  <a:srgbClr val="003B70"/>
                </a:solidFill>
                <a:latin typeface="Nunito"/>
                <a:ea typeface="Arial"/>
                <a:cs typeface="Arial"/>
              </a:rPr>
              <a:t>Wear a </a:t>
            </a:r>
            <a:r>
              <a:rPr lang="en-US" sz="2100" dirty="0">
                <a:solidFill>
                  <a:srgbClr val="003B70"/>
                </a:solidFill>
                <a:latin typeface="Nunito"/>
                <a:ea typeface="Arial"/>
                <a:cs typeface="Arial"/>
              </a:rPr>
              <a:t>fit tested, NIOSH-approved respirator (N95) or higher </a:t>
            </a:r>
            <a:r>
              <a:rPr lang="en-US" sz="2100" baseline="0" dirty="0">
                <a:solidFill>
                  <a:srgbClr val="003B70"/>
                </a:solidFill>
                <a:latin typeface="Nunito"/>
                <a:ea typeface="Arial"/>
                <a:cs typeface="Arial"/>
              </a:rPr>
              <a:t>while in the room/with</a:t>
            </a:r>
            <a:r>
              <a:rPr lang="en-US" sz="2100" dirty="0">
                <a:solidFill>
                  <a:srgbClr val="003B70"/>
                </a:solidFill>
                <a:latin typeface="Nunito"/>
                <a:ea typeface="Arial"/>
                <a:cs typeface="Arial"/>
              </a:rPr>
              <a:t> </a:t>
            </a:r>
            <a:r>
              <a:rPr lang="en-US" sz="2100" baseline="0" dirty="0">
                <a:solidFill>
                  <a:srgbClr val="003B70"/>
                </a:solidFill>
                <a:latin typeface="Nunito"/>
                <a:ea typeface="Arial"/>
                <a:cs typeface="Arial"/>
              </a:rPr>
              <a:t>the patient</a:t>
            </a:r>
            <a:endParaRPr lang="en-US" sz="2100" dirty="0">
              <a:latin typeface="Nunito"/>
              <a:ea typeface="Arial"/>
              <a:cs typeface="Arial"/>
            </a:endParaRPr>
          </a:p>
          <a:p>
            <a:pPr rtl="0">
              <a:lnSpc>
                <a:spcPts val="2475"/>
              </a:lnSpc>
            </a:pPr>
            <a:r>
              <a:rPr lang="en-US" sz="2100" dirty="0">
                <a:latin typeface="Nunito"/>
                <a:ea typeface="Arial"/>
                <a:cs typeface="Arial"/>
              </a:rPr>
              <a:t>​</a:t>
            </a:r>
          </a:p>
          <a:p>
            <a:pPr marL="228600" lvl="0" indent="-228600" rtl="0">
              <a:lnSpc>
                <a:spcPts val="2475"/>
              </a:lnSpc>
              <a:buFont typeface=""/>
              <a:buChar char="•"/>
            </a:pPr>
            <a:r>
              <a:rPr lang="en-US" sz="2100" baseline="0" dirty="0">
                <a:solidFill>
                  <a:srgbClr val="003B70"/>
                </a:solidFill>
                <a:latin typeface="Nunito"/>
                <a:ea typeface="Arial"/>
                <a:cs typeface="Arial"/>
              </a:rPr>
              <a:t>Ask the patient to wear a mask </a:t>
            </a:r>
          </a:p>
          <a:p>
            <a:pPr lvl="0" rtl="0">
              <a:lnSpc>
                <a:spcPts val="2475"/>
              </a:lnSpc>
            </a:pPr>
            <a:r>
              <a:rPr lang="en-US" sz="2100" baseline="0" dirty="0">
                <a:solidFill>
                  <a:srgbClr val="003B70"/>
                </a:solidFill>
                <a:latin typeface="Nunito"/>
                <a:ea typeface="Arial"/>
                <a:cs typeface="Arial"/>
              </a:rPr>
              <a:t>     (if able)</a:t>
            </a:r>
            <a:endParaRPr lang="en-US" sz="2100" dirty="0">
              <a:latin typeface="Nunito"/>
              <a:ea typeface="Arial"/>
              <a:cs typeface="Arial"/>
            </a:endParaRPr>
          </a:p>
          <a:p>
            <a:pPr marL="228600" lvl="0" indent="-228600" rtl="0">
              <a:buFont typeface=""/>
              <a:buChar char="•"/>
            </a:pPr>
            <a:endParaRPr lang="en-US" sz="2100" dirty="0">
              <a:latin typeface="Arial"/>
              <a:ea typeface="Arial"/>
              <a:cs typeface="Arial"/>
            </a:endParaRPr>
          </a:p>
          <a:p>
            <a:pPr marL="228600" lvl="0" indent="-228600" rtl="0">
              <a:lnSpc>
                <a:spcPts val="2475"/>
              </a:lnSpc>
              <a:buFont typeface=""/>
              <a:buChar char="•"/>
            </a:pPr>
            <a:r>
              <a:rPr lang="en-US" sz="2100" baseline="0" dirty="0">
                <a:solidFill>
                  <a:srgbClr val="003B70"/>
                </a:solidFill>
                <a:latin typeface="Nunito"/>
                <a:ea typeface="Arial"/>
                <a:cs typeface="Arial"/>
              </a:rPr>
              <a:t>Private room or with a roommate </a:t>
            </a:r>
            <a:r>
              <a:rPr lang="en-US" sz="2100" baseline="0">
                <a:solidFill>
                  <a:srgbClr val="003B70"/>
                </a:solidFill>
                <a:latin typeface="Nunito"/>
                <a:ea typeface="Arial"/>
                <a:cs typeface="Arial"/>
              </a:rPr>
              <a:t>with the same </a:t>
            </a:r>
            <a:r>
              <a:rPr lang="en-US" sz="2100">
                <a:solidFill>
                  <a:srgbClr val="003B70"/>
                </a:solidFill>
                <a:latin typeface="Nunito"/>
                <a:ea typeface="Arial"/>
                <a:cs typeface="Arial"/>
              </a:rPr>
              <a:t>illness</a:t>
            </a:r>
            <a:endParaRPr lang="en-US" sz="2100">
              <a:latin typeface="Nunito"/>
              <a:ea typeface="Arial"/>
              <a:cs typeface="Arial"/>
            </a:endParaRPr>
          </a:p>
          <a:p>
            <a:pPr marL="228600" lvl="0" indent="-228600" rtl="0">
              <a:buFont typeface=""/>
              <a:buChar char="•"/>
            </a:pPr>
            <a:endParaRPr lang="en-US" sz="2100" dirty="0">
              <a:latin typeface="Arial"/>
              <a:ea typeface="Arial"/>
              <a:cs typeface="Arial"/>
            </a:endParaRPr>
          </a:p>
          <a:p>
            <a:pPr marL="228600" lvl="0" indent="-228600" rtl="0">
              <a:lnSpc>
                <a:spcPts val="2475"/>
              </a:lnSpc>
              <a:buFont typeface=""/>
              <a:buChar char="•"/>
            </a:pPr>
            <a:r>
              <a:rPr lang="en-US" sz="2100" baseline="0" dirty="0">
                <a:solidFill>
                  <a:srgbClr val="003B70"/>
                </a:solidFill>
                <a:latin typeface="Nunito"/>
                <a:ea typeface="Arial"/>
                <a:cs typeface="Arial"/>
              </a:rPr>
              <a:t>Limit the patient's movement in the facility </a:t>
            </a:r>
          </a:p>
          <a:p>
            <a:pPr algn="ctr"/>
            <a:endParaRPr lang="en-US" dirty="0"/>
          </a:p>
        </p:txBody>
      </p:sp>
    </p:spTree>
    <p:extLst>
      <p:ext uri="{BB962C8B-B14F-4D97-AF65-F5344CB8AC3E}">
        <p14:creationId xmlns:p14="http://schemas.microsoft.com/office/powerpoint/2010/main" val="719707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A8589-07FD-E53B-85A7-AE10B8E943D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FE829A-C4D2-0336-8414-6E87C58D6CA3}"/>
              </a:ext>
            </a:extLst>
          </p:cNvPr>
          <p:cNvSpPr>
            <a:spLocks noGrp="1"/>
          </p:cNvSpPr>
          <p:nvPr>
            <p:ph type="sldNum" sz="quarter" idx="16"/>
          </p:nvPr>
        </p:nvSpPr>
        <p:spPr/>
        <p:txBody>
          <a:bodyPr/>
          <a:lstStyle/>
          <a:p>
            <a:fld id="{11F27F3A-B3E9-41ED-AF8F-A365F10BB65F}" type="slidenum">
              <a:rPr lang="en-US" smtClean="0"/>
              <a:pPr/>
              <a:t>25</a:t>
            </a:fld>
            <a:endParaRPr lang="en-US"/>
          </a:p>
        </p:txBody>
      </p:sp>
      <p:sp>
        <p:nvSpPr>
          <p:cNvPr id="6" name="Title 5">
            <a:extLst>
              <a:ext uri="{FF2B5EF4-FFF2-40B4-BE49-F238E27FC236}">
                <a16:creationId xmlns:a16="http://schemas.microsoft.com/office/drawing/2014/main" id="{1F504CB4-2DE3-DD57-A6DB-54F8FF08E533}"/>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Airborne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Signage</a:t>
            </a:r>
          </a:p>
        </p:txBody>
      </p:sp>
      <p:pic>
        <p:nvPicPr>
          <p:cNvPr id="2" name="Picture 1">
            <a:extLst>
              <a:ext uri="{FF2B5EF4-FFF2-40B4-BE49-F238E27FC236}">
                <a16:creationId xmlns:a16="http://schemas.microsoft.com/office/drawing/2014/main" id="{FF55057F-3813-3F87-18BA-BE5FC83EE87F}"/>
              </a:ext>
            </a:extLst>
          </p:cNvPr>
          <p:cNvPicPr>
            <a:picLocks noChangeAspect="1"/>
          </p:cNvPicPr>
          <p:nvPr/>
        </p:nvPicPr>
        <p:blipFill>
          <a:blip r:embed="rId3"/>
          <a:stretch>
            <a:fillRect/>
          </a:stretch>
        </p:blipFill>
        <p:spPr>
          <a:xfrm>
            <a:off x="4767407" y="2852738"/>
            <a:ext cx="4136276" cy="2690195"/>
          </a:xfrm>
          <a:prstGeom prst="rect">
            <a:avLst/>
          </a:prstGeom>
        </p:spPr>
      </p:pic>
      <p:pic>
        <p:nvPicPr>
          <p:cNvPr id="3" name="Picture 2">
            <a:extLst>
              <a:ext uri="{FF2B5EF4-FFF2-40B4-BE49-F238E27FC236}">
                <a16:creationId xmlns:a16="http://schemas.microsoft.com/office/drawing/2014/main" id="{D9995203-2316-2B83-C728-39A73747B1DA}"/>
              </a:ext>
            </a:extLst>
          </p:cNvPr>
          <p:cNvPicPr>
            <a:picLocks noChangeAspect="1"/>
          </p:cNvPicPr>
          <p:nvPr/>
        </p:nvPicPr>
        <p:blipFill>
          <a:blip r:embed="rId4"/>
          <a:stretch>
            <a:fillRect/>
          </a:stretch>
        </p:blipFill>
        <p:spPr>
          <a:xfrm>
            <a:off x="290223" y="2852739"/>
            <a:ext cx="4281777" cy="2690195"/>
          </a:xfrm>
          <a:prstGeom prst="rect">
            <a:avLst/>
          </a:prstGeom>
        </p:spPr>
      </p:pic>
    </p:spTree>
    <p:extLst>
      <p:ext uri="{BB962C8B-B14F-4D97-AF65-F5344CB8AC3E}">
        <p14:creationId xmlns:p14="http://schemas.microsoft.com/office/powerpoint/2010/main" val="2853586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2DC9-F8A6-F2E0-378F-4FA8A058473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861038-CC5C-C9FC-950E-B3E95144323B}"/>
              </a:ext>
            </a:extLst>
          </p:cNvPr>
          <p:cNvSpPr>
            <a:spLocks noGrp="1"/>
          </p:cNvSpPr>
          <p:nvPr>
            <p:ph type="sldNum" sz="quarter" idx="16"/>
          </p:nvPr>
        </p:nvSpPr>
        <p:spPr/>
        <p:txBody>
          <a:bodyPr/>
          <a:lstStyle/>
          <a:p>
            <a:fld id="{11F27F3A-B3E9-41ED-AF8F-A365F10BB65F}" type="slidenum">
              <a:rPr lang="en-US" smtClean="0"/>
              <a:pPr/>
              <a:t>26</a:t>
            </a:fld>
            <a:endParaRPr lang="en-US"/>
          </a:p>
        </p:txBody>
      </p:sp>
      <p:sp>
        <p:nvSpPr>
          <p:cNvPr id="6" name="Title 5">
            <a:extLst>
              <a:ext uri="{FF2B5EF4-FFF2-40B4-BE49-F238E27FC236}">
                <a16:creationId xmlns:a16="http://schemas.microsoft.com/office/drawing/2014/main" id="{48AAF54D-E5F2-C607-6735-03AFF311F4B0}"/>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Combination of Precautions</a:t>
            </a:r>
          </a:p>
        </p:txBody>
      </p:sp>
      <p:sp>
        <p:nvSpPr>
          <p:cNvPr id="2" name="Content Placeholder 2">
            <a:extLst>
              <a:ext uri="{FF2B5EF4-FFF2-40B4-BE49-F238E27FC236}">
                <a16:creationId xmlns:a16="http://schemas.microsoft.com/office/drawing/2014/main" id="{6E6C16DF-0A81-1A81-23A4-F87709AA765B}"/>
              </a:ext>
            </a:extLst>
          </p:cNvPr>
          <p:cNvSpPr txBox="1">
            <a:spLocks/>
          </p:cNvSpPr>
          <p:nvPr/>
        </p:nvSpPr>
        <p:spPr>
          <a:xfrm>
            <a:off x="654152" y="3246298"/>
            <a:ext cx="2892238" cy="365404"/>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None/>
            </a:pPr>
            <a:r>
              <a:rPr lang="en-US" b="0">
                <a:latin typeface="Nunito"/>
              </a:rPr>
              <a:t>Droplet Precautions</a:t>
            </a:r>
          </a:p>
          <a:p>
            <a:pPr marL="0" indent="0">
              <a:buNone/>
            </a:pPr>
            <a:endParaRPr lang="en-US" b="0">
              <a:latin typeface="Nunito"/>
            </a:endParaRPr>
          </a:p>
          <a:p>
            <a:endParaRPr lang="en-US" b="0">
              <a:latin typeface="Nunito"/>
            </a:endParaRPr>
          </a:p>
        </p:txBody>
      </p:sp>
      <p:sp>
        <p:nvSpPr>
          <p:cNvPr id="3" name="Oval 2">
            <a:extLst>
              <a:ext uri="{FF2B5EF4-FFF2-40B4-BE49-F238E27FC236}">
                <a16:creationId xmlns:a16="http://schemas.microsoft.com/office/drawing/2014/main" id="{42554525-FC75-AD9A-8380-F381DFA854E6}"/>
              </a:ext>
            </a:extLst>
          </p:cNvPr>
          <p:cNvSpPr/>
          <p:nvPr/>
        </p:nvSpPr>
        <p:spPr>
          <a:xfrm>
            <a:off x="290223" y="2444916"/>
            <a:ext cx="6024080" cy="3645244"/>
          </a:xfrm>
          <a:prstGeom prst="ellipse">
            <a:avLst/>
          </a:prstGeom>
          <a:noFill/>
          <a:ln w="571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8A616DD-9345-3669-F08E-6757B3987C8E}"/>
              </a:ext>
            </a:extLst>
          </p:cNvPr>
          <p:cNvSpPr/>
          <p:nvPr/>
        </p:nvSpPr>
        <p:spPr>
          <a:xfrm>
            <a:off x="3228027" y="2444916"/>
            <a:ext cx="5659299" cy="3645244"/>
          </a:xfrm>
          <a:prstGeom prst="ellipse">
            <a:avLst/>
          </a:prstGeom>
          <a:noFill/>
          <a:ln w="571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EE974F4-8176-8FEA-B4FE-97A1DF29788A}"/>
              </a:ext>
            </a:extLst>
          </p:cNvPr>
          <p:cNvSpPr txBox="1">
            <a:spLocks/>
          </p:cNvSpPr>
          <p:nvPr/>
        </p:nvSpPr>
        <p:spPr>
          <a:xfrm>
            <a:off x="494971" y="4754728"/>
            <a:ext cx="2892238" cy="365404"/>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None/>
            </a:pPr>
            <a:r>
              <a:rPr lang="en-US" b="0">
                <a:latin typeface="Nunito"/>
              </a:rPr>
              <a:t>Airborne Precautions</a:t>
            </a:r>
          </a:p>
          <a:p>
            <a:pPr marL="0" indent="0">
              <a:buNone/>
            </a:pPr>
            <a:endParaRPr lang="en-US" b="0">
              <a:latin typeface="Nunito"/>
            </a:endParaRPr>
          </a:p>
          <a:p>
            <a:endParaRPr lang="en-US" b="0">
              <a:latin typeface="Nunito"/>
            </a:endParaRPr>
          </a:p>
        </p:txBody>
      </p:sp>
      <p:sp>
        <p:nvSpPr>
          <p:cNvPr id="8" name="Content Placeholder 2">
            <a:extLst>
              <a:ext uri="{FF2B5EF4-FFF2-40B4-BE49-F238E27FC236}">
                <a16:creationId xmlns:a16="http://schemas.microsoft.com/office/drawing/2014/main" id="{8DB2046D-CA36-9E7F-8246-1CEF6BCD8424}"/>
              </a:ext>
            </a:extLst>
          </p:cNvPr>
          <p:cNvSpPr txBox="1">
            <a:spLocks/>
          </p:cNvSpPr>
          <p:nvPr/>
        </p:nvSpPr>
        <p:spPr>
          <a:xfrm>
            <a:off x="6154696" y="4084836"/>
            <a:ext cx="2892238" cy="365404"/>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None/>
            </a:pPr>
            <a:r>
              <a:rPr lang="en-US" b="0">
                <a:latin typeface="Nunito"/>
              </a:rPr>
              <a:t>Contact Precautions</a:t>
            </a:r>
          </a:p>
          <a:p>
            <a:pPr marL="0" indent="0">
              <a:buNone/>
            </a:pPr>
            <a:endParaRPr lang="en-US" b="0">
              <a:latin typeface="Nunito"/>
            </a:endParaRPr>
          </a:p>
          <a:p>
            <a:endParaRPr lang="en-US" b="0">
              <a:latin typeface="Nunito"/>
            </a:endParaRPr>
          </a:p>
        </p:txBody>
      </p:sp>
      <p:sp>
        <p:nvSpPr>
          <p:cNvPr id="9" name="Content Placeholder 2">
            <a:extLst>
              <a:ext uri="{FF2B5EF4-FFF2-40B4-BE49-F238E27FC236}">
                <a16:creationId xmlns:a16="http://schemas.microsoft.com/office/drawing/2014/main" id="{26FF1629-DCA3-85CB-FA40-E0D0268D6817}"/>
              </a:ext>
            </a:extLst>
          </p:cNvPr>
          <p:cNvSpPr txBox="1">
            <a:spLocks/>
          </p:cNvSpPr>
          <p:nvPr/>
        </p:nvSpPr>
        <p:spPr>
          <a:xfrm>
            <a:off x="3262458" y="3571208"/>
            <a:ext cx="2892238" cy="365404"/>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None/>
            </a:pPr>
            <a:r>
              <a:rPr lang="en-US" b="0">
                <a:latin typeface="Nunito"/>
              </a:rPr>
              <a:t>Droplet &amp; Contact</a:t>
            </a:r>
          </a:p>
          <a:p>
            <a:pPr marL="0" indent="0">
              <a:buNone/>
            </a:pPr>
            <a:endParaRPr lang="en-US" b="0">
              <a:latin typeface="Nunito"/>
            </a:endParaRPr>
          </a:p>
          <a:p>
            <a:endParaRPr lang="en-US" b="0">
              <a:latin typeface="Nunito"/>
            </a:endParaRPr>
          </a:p>
        </p:txBody>
      </p:sp>
      <p:sp>
        <p:nvSpPr>
          <p:cNvPr id="10" name="Content Placeholder 2">
            <a:extLst>
              <a:ext uri="{FF2B5EF4-FFF2-40B4-BE49-F238E27FC236}">
                <a16:creationId xmlns:a16="http://schemas.microsoft.com/office/drawing/2014/main" id="{319639A5-9E3F-51CE-C190-53DBD40E30CF}"/>
              </a:ext>
            </a:extLst>
          </p:cNvPr>
          <p:cNvSpPr txBox="1">
            <a:spLocks/>
          </p:cNvSpPr>
          <p:nvPr/>
        </p:nvSpPr>
        <p:spPr>
          <a:xfrm>
            <a:off x="3262458" y="4362065"/>
            <a:ext cx="2892238" cy="365404"/>
          </a:xfrm>
          <a:prstGeom prst="rect">
            <a:avLst/>
          </a:prstGeom>
        </p:spPr>
        <p:txBody>
          <a:bodyPr vert="horz" lIns="91440" tIns="45720" rIns="91440" bIns="45720" rtlCol="0" anchor="t">
            <a:normAutofit lnSpcReduction="10000"/>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None/>
            </a:pPr>
            <a:r>
              <a:rPr lang="en-US" b="0">
                <a:latin typeface="Nunito"/>
              </a:rPr>
              <a:t>Airborne &amp; Contact</a:t>
            </a:r>
          </a:p>
          <a:p>
            <a:pPr marL="0" indent="0">
              <a:buNone/>
            </a:pPr>
            <a:endParaRPr lang="en-US" b="0">
              <a:latin typeface="Nunito"/>
            </a:endParaRPr>
          </a:p>
          <a:p>
            <a:endParaRPr lang="en-US" b="0">
              <a:latin typeface="Nunito"/>
            </a:endParaRPr>
          </a:p>
        </p:txBody>
      </p:sp>
    </p:spTree>
    <p:extLst>
      <p:ext uri="{BB962C8B-B14F-4D97-AF65-F5344CB8AC3E}">
        <p14:creationId xmlns:p14="http://schemas.microsoft.com/office/powerpoint/2010/main" val="853279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2436D-1FB0-2D54-D47A-7900C982199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F145FE-1BCD-69BF-85DA-EBFDD5AD92E7}"/>
              </a:ext>
            </a:extLst>
          </p:cNvPr>
          <p:cNvSpPr>
            <a:spLocks noGrp="1"/>
          </p:cNvSpPr>
          <p:nvPr>
            <p:ph type="sldNum" sz="quarter" idx="16"/>
          </p:nvPr>
        </p:nvSpPr>
        <p:spPr/>
        <p:txBody>
          <a:bodyPr/>
          <a:lstStyle/>
          <a:p>
            <a:fld id="{11F27F3A-B3E9-41ED-AF8F-A365F10BB65F}" type="slidenum">
              <a:rPr lang="en-US" smtClean="0"/>
              <a:pPr/>
              <a:t>27</a:t>
            </a:fld>
            <a:endParaRPr lang="en-US"/>
          </a:p>
        </p:txBody>
      </p:sp>
      <p:sp>
        <p:nvSpPr>
          <p:cNvPr id="6" name="Title 5">
            <a:extLst>
              <a:ext uri="{FF2B5EF4-FFF2-40B4-BE49-F238E27FC236}">
                <a16:creationId xmlns:a16="http://schemas.microsoft.com/office/drawing/2014/main" id="{806F8E5B-D74D-F9C0-DF17-3864D7CA3E22}"/>
              </a:ext>
            </a:extLst>
          </p:cNvPr>
          <p:cNvSpPr>
            <a:spLocks noGrp="1"/>
          </p:cNvSpPr>
          <p:nvPr>
            <p:ph type="title"/>
          </p:nvPr>
        </p:nvSpPr>
        <p:spPr>
          <a:xfrm>
            <a:off x="290223" y="1382649"/>
            <a:ext cx="8563554" cy="548640"/>
          </a:xfrm>
        </p:spPr>
        <p:txBody>
          <a:bodyPr/>
          <a:lstStyle/>
          <a:p>
            <a:r>
              <a:rPr lang="en-US" sz="3600" b="0" dirty="0">
                <a:latin typeface="Poppins" panose="00000500000000000000" pitchFamily="2" charset="0"/>
                <a:cs typeface="Poppins" panose="00000500000000000000" pitchFamily="2" charset="0"/>
              </a:rPr>
              <a:t>Transmission-Based Precaution Signage</a:t>
            </a:r>
          </a:p>
        </p:txBody>
      </p:sp>
      <p:sp>
        <p:nvSpPr>
          <p:cNvPr id="2" name="Content Placeholder 2">
            <a:extLst>
              <a:ext uri="{FF2B5EF4-FFF2-40B4-BE49-F238E27FC236}">
                <a16:creationId xmlns:a16="http://schemas.microsoft.com/office/drawing/2014/main" id="{30967853-C8B2-CC5D-5E49-97AB2AD7C2E5}"/>
              </a:ext>
            </a:extLst>
          </p:cNvPr>
          <p:cNvSpPr txBox="1">
            <a:spLocks/>
          </p:cNvSpPr>
          <p:nvPr/>
        </p:nvSpPr>
        <p:spPr>
          <a:xfrm>
            <a:off x="290223" y="2657348"/>
            <a:ext cx="8137085" cy="1985431"/>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3200" b="0" dirty="0">
                <a:latin typeface="Nunito"/>
              </a:rPr>
              <a:t>Communicates what precautions are necessary</a:t>
            </a:r>
          </a:p>
          <a:p>
            <a:r>
              <a:rPr lang="en-US" sz="3200" b="0" dirty="0">
                <a:latin typeface="Nunito"/>
              </a:rPr>
              <a:t>Leave upon discharge so EVS knows how to clean/disinfect the room</a:t>
            </a:r>
          </a:p>
        </p:txBody>
      </p:sp>
      <p:pic>
        <p:nvPicPr>
          <p:cNvPr id="7" name="Picture 6">
            <a:extLst>
              <a:ext uri="{FF2B5EF4-FFF2-40B4-BE49-F238E27FC236}">
                <a16:creationId xmlns:a16="http://schemas.microsoft.com/office/drawing/2014/main" id="{DE3F7B40-F562-1CED-D42D-63313D208681}"/>
              </a:ext>
            </a:extLst>
          </p:cNvPr>
          <p:cNvPicPr>
            <a:picLocks noChangeAspect="1"/>
          </p:cNvPicPr>
          <p:nvPr/>
        </p:nvPicPr>
        <p:blipFill>
          <a:blip r:embed="rId3"/>
          <a:stretch>
            <a:fillRect/>
          </a:stretch>
        </p:blipFill>
        <p:spPr>
          <a:xfrm>
            <a:off x="3154637" y="4642779"/>
            <a:ext cx="2834726" cy="1832490"/>
          </a:xfrm>
          <a:prstGeom prst="rect">
            <a:avLst/>
          </a:prstGeom>
        </p:spPr>
      </p:pic>
    </p:spTree>
    <p:extLst>
      <p:ext uri="{BB962C8B-B14F-4D97-AF65-F5344CB8AC3E}">
        <p14:creationId xmlns:p14="http://schemas.microsoft.com/office/powerpoint/2010/main" val="1525821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49789-3AB1-051A-DBBE-AAE3AFAC80E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4E42E8-4512-7894-A8A6-E775BC66C08A}"/>
              </a:ext>
            </a:extLst>
          </p:cNvPr>
          <p:cNvSpPr>
            <a:spLocks noGrp="1"/>
          </p:cNvSpPr>
          <p:nvPr>
            <p:ph type="sldNum" sz="quarter" idx="16"/>
          </p:nvPr>
        </p:nvSpPr>
        <p:spPr/>
        <p:txBody>
          <a:bodyPr/>
          <a:lstStyle/>
          <a:p>
            <a:fld id="{11F27F3A-B3E9-41ED-AF8F-A365F10BB65F}" type="slidenum">
              <a:rPr lang="en-US" smtClean="0"/>
              <a:pPr/>
              <a:t>28</a:t>
            </a:fld>
            <a:endParaRPr lang="en-US"/>
          </a:p>
        </p:txBody>
      </p:sp>
      <p:sp>
        <p:nvSpPr>
          <p:cNvPr id="6" name="Title 5">
            <a:extLst>
              <a:ext uri="{FF2B5EF4-FFF2-40B4-BE49-F238E27FC236}">
                <a16:creationId xmlns:a16="http://schemas.microsoft.com/office/drawing/2014/main" id="{B41E0213-78E8-90DB-C2CE-ABB41A599B55}"/>
              </a:ext>
            </a:extLst>
          </p:cNvPr>
          <p:cNvSpPr>
            <a:spLocks noGrp="1"/>
          </p:cNvSpPr>
          <p:nvPr>
            <p:ph type="title"/>
          </p:nvPr>
        </p:nvSpPr>
        <p:spPr>
          <a:xfrm>
            <a:off x="290223" y="1382649"/>
            <a:ext cx="8563554" cy="548640"/>
          </a:xfrm>
        </p:spPr>
        <p:txBody>
          <a:bodyPr/>
          <a:lstStyle/>
          <a:p>
            <a:r>
              <a:rPr lang="en-US" sz="3600" b="0">
                <a:latin typeface="Poppins"/>
                <a:cs typeface="Poppins"/>
              </a:rPr>
              <a:t>Donning PPE</a:t>
            </a:r>
          </a:p>
        </p:txBody>
      </p:sp>
      <p:sp>
        <p:nvSpPr>
          <p:cNvPr id="2" name="Content Placeholder 2">
            <a:extLst>
              <a:ext uri="{FF2B5EF4-FFF2-40B4-BE49-F238E27FC236}">
                <a16:creationId xmlns:a16="http://schemas.microsoft.com/office/drawing/2014/main" id="{6D48D76F-5693-8358-A0C4-B59A0480999E}"/>
              </a:ext>
            </a:extLst>
          </p:cNvPr>
          <p:cNvSpPr txBox="1">
            <a:spLocks/>
          </p:cNvSpPr>
          <p:nvPr/>
        </p:nvSpPr>
        <p:spPr>
          <a:xfrm>
            <a:off x="401066" y="2394796"/>
            <a:ext cx="4596819"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800" b="0" dirty="0">
                <a:latin typeface="Nunito"/>
              </a:rPr>
              <a:t>Wear PPE properly </a:t>
            </a:r>
          </a:p>
          <a:p>
            <a:pPr lvl="1"/>
            <a:r>
              <a:rPr lang="en-US" sz="2400" b="0" dirty="0">
                <a:latin typeface="Nunito"/>
              </a:rPr>
              <a:t>Mask over nose and mouth</a:t>
            </a:r>
          </a:p>
          <a:p>
            <a:pPr lvl="1"/>
            <a:r>
              <a:rPr lang="en-US" sz="2400" b="0" dirty="0">
                <a:latin typeface="Nunito"/>
              </a:rPr>
              <a:t>Gown tied</a:t>
            </a:r>
          </a:p>
          <a:p>
            <a:pPr marL="431800" lvl="1" indent="-174625"/>
            <a:r>
              <a:rPr lang="en-US" sz="2400" b="0" dirty="0">
                <a:latin typeface="Nunito"/>
                <a:cs typeface="Arial"/>
              </a:rPr>
              <a:t>Gloves over wrists</a:t>
            </a:r>
          </a:p>
          <a:p>
            <a:pPr marL="431800" lvl="1" indent="-174625"/>
            <a:r>
              <a:rPr lang="en-US" sz="2400" b="0" dirty="0">
                <a:latin typeface="Nunito"/>
                <a:cs typeface="Arial"/>
              </a:rPr>
              <a:t>Eye protection=goggles or a face shield that covers the front and sides of the face</a:t>
            </a:r>
          </a:p>
          <a:p>
            <a:endParaRPr lang="en-US" sz="2800" b="0" dirty="0">
              <a:latin typeface="Nunito"/>
            </a:endParaRPr>
          </a:p>
        </p:txBody>
      </p:sp>
      <p:pic>
        <p:nvPicPr>
          <p:cNvPr id="5" name="Picture 4">
            <a:extLst>
              <a:ext uri="{FF2B5EF4-FFF2-40B4-BE49-F238E27FC236}">
                <a16:creationId xmlns:a16="http://schemas.microsoft.com/office/drawing/2014/main" id="{71842B58-E9EB-8BD7-A752-4685EB968C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5060" y="2808155"/>
            <a:ext cx="3797874" cy="2531916"/>
          </a:xfrm>
          <a:prstGeom prst="roundRect">
            <a:avLst/>
          </a:prstGeom>
        </p:spPr>
      </p:pic>
    </p:spTree>
    <p:extLst>
      <p:ext uri="{BB962C8B-B14F-4D97-AF65-F5344CB8AC3E}">
        <p14:creationId xmlns:p14="http://schemas.microsoft.com/office/powerpoint/2010/main" val="3951419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C9C39-138E-B7BB-D388-97FFCF06B19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2EEA99-7D18-C24D-EC26-98E70A91F742}"/>
              </a:ext>
            </a:extLst>
          </p:cNvPr>
          <p:cNvSpPr>
            <a:spLocks noGrp="1"/>
          </p:cNvSpPr>
          <p:nvPr>
            <p:ph type="sldNum" sz="quarter" idx="16"/>
          </p:nvPr>
        </p:nvSpPr>
        <p:spPr/>
        <p:txBody>
          <a:bodyPr/>
          <a:lstStyle/>
          <a:p>
            <a:fld id="{11F27F3A-B3E9-41ED-AF8F-A365F10BB65F}" type="slidenum">
              <a:rPr lang="en-US" smtClean="0"/>
              <a:pPr/>
              <a:t>29</a:t>
            </a:fld>
            <a:endParaRPr lang="en-US"/>
          </a:p>
        </p:txBody>
      </p:sp>
      <p:sp>
        <p:nvSpPr>
          <p:cNvPr id="6" name="Title 5">
            <a:extLst>
              <a:ext uri="{FF2B5EF4-FFF2-40B4-BE49-F238E27FC236}">
                <a16:creationId xmlns:a16="http://schemas.microsoft.com/office/drawing/2014/main" id="{3FE55428-F987-249C-C993-E351238BB8D9}"/>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Doffing PPE</a:t>
            </a:r>
          </a:p>
        </p:txBody>
      </p:sp>
      <p:sp>
        <p:nvSpPr>
          <p:cNvPr id="2" name="Content Placeholder 2">
            <a:extLst>
              <a:ext uri="{FF2B5EF4-FFF2-40B4-BE49-F238E27FC236}">
                <a16:creationId xmlns:a16="http://schemas.microsoft.com/office/drawing/2014/main" id="{DCF37DCC-9DD5-DF08-9784-F5E20C5E396C}"/>
              </a:ext>
            </a:extLst>
          </p:cNvPr>
          <p:cNvSpPr txBox="1">
            <a:spLocks/>
          </p:cNvSpPr>
          <p:nvPr/>
        </p:nvSpPr>
        <p:spPr>
          <a:xfrm>
            <a:off x="401066" y="2394796"/>
            <a:ext cx="8054002"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sz="2400" b="0">
                <a:latin typeface="Nunito"/>
                <a:cs typeface="Arial"/>
              </a:rPr>
              <a:t>Remove PPE carefully to</a:t>
            </a:r>
            <a:endParaRPr lang="en-US" sz="2800" b="0">
              <a:latin typeface="Nunito"/>
            </a:endParaRPr>
          </a:p>
          <a:p>
            <a:pPr marL="0" indent="0">
              <a:buNone/>
            </a:pPr>
            <a:r>
              <a:rPr lang="en-US" sz="2400" b="0">
                <a:latin typeface="Nunito"/>
                <a:cs typeface="Arial"/>
              </a:rPr>
              <a:t> reduce contamination</a:t>
            </a:r>
            <a:endParaRPr lang="en-US" sz="2800" b="0">
              <a:latin typeface="Nunito"/>
            </a:endParaRPr>
          </a:p>
          <a:p>
            <a:endParaRPr lang="en-US" sz="2400" b="0">
              <a:latin typeface="Nunito"/>
              <a:cs typeface="Arial"/>
            </a:endParaRPr>
          </a:p>
          <a:p>
            <a:r>
              <a:rPr lang="en-US" sz="2400" b="0">
                <a:latin typeface="Nunito"/>
                <a:cs typeface="Arial"/>
              </a:rPr>
              <a:t>Gown and Gloves</a:t>
            </a:r>
            <a:endParaRPr lang="en-US"/>
          </a:p>
          <a:p>
            <a:r>
              <a:rPr lang="en-US" sz="2400" b="0">
                <a:latin typeface="Nunito"/>
              </a:rPr>
              <a:t>Goggles or face shield</a:t>
            </a:r>
          </a:p>
          <a:p>
            <a:r>
              <a:rPr lang="en-US" sz="2400" b="0">
                <a:latin typeface="Nunito"/>
              </a:rPr>
              <a:t>Mask or respirator</a:t>
            </a:r>
          </a:p>
          <a:p>
            <a:r>
              <a:rPr lang="en-US" sz="2400" b="0">
                <a:latin typeface="Nunito"/>
              </a:rPr>
              <a:t>Hand hygiene</a:t>
            </a:r>
          </a:p>
        </p:txBody>
      </p:sp>
      <p:pic>
        <p:nvPicPr>
          <p:cNvPr id="5" name="Picture 4">
            <a:extLst>
              <a:ext uri="{FF2B5EF4-FFF2-40B4-BE49-F238E27FC236}">
                <a16:creationId xmlns:a16="http://schemas.microsoft.com/office/drawing/2014/main" id="{CCC6659E-3516-6E2F-CAD8-1503DC40C9AB}"/>
              </a:ext>
            </a:extLst>
          </p:cNvPr>
          <p:cNvPicPr>
            <a:picLocks noChangeAspect="1"/>
          </p:cNvPicPr>
          <p:nvPr/>
        </p:nvPicPr>
        <p:blipFill>
          <a:blip r:embed="rId3">
            <a:extLst>
              <a:ext uri="{28A0092B-C50C-407E-A947-70E740481C1C}">
                <a14:useLocalDpi xmlns:a14="http://schemas.microsoft.com/office/drawing/2010/main" val="0"/>
              </a:ext>
            </a:extLst>
          </a:blip>
          <a:srcRect l="4187" t="1423" r="4077" b="19330"/>
          <a:stretch>
            <a:fillRect/>
          </a:stretch>
        </p:blipFill>
        <p:spPr>
          <a:xfrm>
            <a:off x="5019614" y="865325"/>
            <a:ext cx="3106935" cy="5670197"/>
          </a:xfrm>
          <a:prstGeom prst="rect">
            <a:avLst/>
          </a:prstGeom>
        </p:spPr>
      </p:pic>
      <p:sp>
        <p:nvSpPr>
          <p:cNvPr id="3" name="TextBox 2">
            <a:extLst>
              <a:ext uri="{FF2B5EF4-FFF2-40B4-BE49-F238E27FC236}">
                <a16:creationId xmlns:a16="http://schemas.microsoft.com/office/drawing/2014/main" id="{2A1EBF0E-1422-8499-7CED-B17D74161C25}"/>
              </a:ext>
            </a:extLst>
          </p:cNvPr>
          <p:cNvSpPr txBox="1"/>
          <p:nvPr/>
        </p:nvSpPr>
        <p:spPr>
          <a:xfrm>
            <a:off x="1868993" y="5444518"/>
            <a:ext cx="2554678" cy="817245"/>
          </a:xfrm>
          <a:prstGeom prst="roundRect">
            <a:avLst/>
          </a:prstGeom>
          <a:solidFill>
            <a:srgbClr val="003B70"/>
          </a:solidFill>
          <a:ln>
            <a:solidFill>
              <a:srgbClr val="003B7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solidFill>
                  <a:schemeClr val="bg1"/>
                </a:solidFill>
                <a:cs typeface="Arial"/>
              </a:rPr>
              <a:t>Perform hand hygiene between steps if hands become contaminated </a:t>
            </a:r>
            <a:endParaRPr lang="en-US" dirty="0">
              <a:solidFill>
                <a:schemeClr val="bg1"/>
              </a:solidFill>
              <a:cs typeface="Arial"/>
            </a:endParaRPr>
          </a:p>
        </p:txBody>
      </p:sp>
    </p:spTree>
    <p:extLst>
      <p:ext uri="{BB962C8B-B14F-4D97-AF65-F5344CB8AC3E}">
        <p14:creationId xmlns:p14="http://schemas.microsoft.com/office/powerpoint/2010/main" val="1299780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a:t>SOURCE:</a:t>
            </a:r>
          </a:p>
        </p:txBody>
      </p:sp>
      <p:sp>
        <p:nvSpPr>
          <p:cNvPr id="17" name="Slide Number Placeholder 16"/>
          <p:cNvSpPr>
            <a:spLocks noGrp="1"/>
          </p:cNvSpPr>
          <p:nvPr>
            <p:ph type="sldNum" sz="quarter" idx="14"/>
          </p:nvPr>
        </p:nvSpPr>
        <p:spPr/>
        <p:txBody>
          <a:bodyPr/>
          <a:lstStyle/>
          <a:p>
            <a:fld id="{11F27F3A-B3E9-41ED-AF8F-A365F10BB65F}" type="slidenum">
              <a:rPr lang="en-US" b="0" smtClean="0"/>
              <a:pPr/>
              <a:t>3</a:t>
            </a:fld>
            <a:endParaRPr lang="en-US" b="0"/>
          </a:p>
        </p:txBody>
      </p:sp>
      <p:sp>
        <p:nvSpPr>
          <p:cNvPr id="2" name="Title 1"/>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5428C714-D825-845C-5B96-65308E0130D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FDFCC5E-F614-76C6-4093-54C65A63D26F}"/>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7BDA03D-C59A-8361-3EB9-7C43386AF8F5}"/>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76FFE76-DAA4-3834-B611-F2072E581FB4}"/>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A501B11-23FA-E37F-71C3-93E5A0B039FB}"/>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BB112791-7C1C-5943-E2BE-28A1A2CB18BB}"/>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D6469CA-5902-1905-5A18-FFC68FEBBE57}"/>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8284D5-A3C1-FF68-3C0A-3A3BA88F1B3C}"/>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1D155DA-C78B-F68B-D860-9F35B7723633}"/>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254D53-17F9-B176-447F-EC015AD6D65A}"/>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637C2B-46C3-7A75-B0AE-8D027DF7F148}"/>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59F5DA-6C7E-F5E3-EA90-E01B555E8045}"/>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51A0A96-7879-A156-D11F-F2848F74554E}"/>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D5D41F-245A-D76F-84E9-60A0A904C10B}"/>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39239A-B0F0-9344-33C6-EF33CB2F07E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995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6E1BE-77A1-CE46-E1A0-C9BF27C052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AD3F4F-B1B8-54D1-AA32-E4CDAAF90CE3}"/>
              </a:ext>
            </a:extLst>
          </p:cNvPr>
          <p:cNvSpPr>
            <a:spLocks noGrp="1"/>
          </p:cNvSpPr>
          <p:nvPr>
            <p:ph type="sldNum" sz="quarter" idx="16"/>
          </p:nvPr>
        </p:nvSpPr>
        <p:spPr/>
        <p:txBody>
          <a:bodyPr/>
          <a:lstStyle/>
          <a:p>
            <a:fld id="{11F27F3A-B3E9-41ED-AF8F-A365F10BB65F}" type="slidenum">
              <a:rPr lang="en-US" smtClean="0"/>
              <a:pPr/>
              <a:t>30</a:t>
            </a:fld>
            <a:endParaRPr lang="en-US"/>
          </a:p>
        </p:txBody>
      </p:sp>
      <p:sp>
        <p:nvSpPr>
          <p:cNvPr id="6" name="Title 5">
            <a:extLst>
              <a:ext uri="{FF2B5EF4-FFF2-40B4-BE49-F238E27FC236}">
                <a16:creationId xmlns:a16="http://schemas.microsoft.com/office/drawing/2014/main" id="{E503166E-B304-6563-0E6A-44BEEC1BEEC2}"/>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Doffing PPE</a:t>
            </a:r>
          </a:p>
        </p:txBody>
      </p:sp>
      <p:sp>
        <p:nvSpPr>
          <p:cNvPr id="2" name="Content Placeholder 2">
            <a:extLst>
              <a:ext uri="{FF2B5EF4-FFF2-40B4-BE49-F238E27FC236}">
                <a16:creationId xmlns:a16="http://schemas.microsoft.com/office/drawing/2014/main" id="{A9393BEB-FCE2-A1E9-7ED4-2630F86E4F61}"/>
              </a:ext>
            </a:extLst>
          </p:cNvPr>
          <p:cNvSpPr txBox="1">
            <a:spLocks/>
          </p:cNvSpPr>
          <p:nvPr/>
        </p:nvSpPr>
        <p:spPr>
          <a:xfrm>
            <a:off x="401066" y="2394796"/>
            <a:ext cx="8054002"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400" b="0" dirty="0">
                <a:latin typeface="Nunito"/>
                <a:cs typeface="Arial"/>
              </a:rPr>
              <a:t>Remove and discard all PPE inside the room</a:t>
            </a:r>
            <a:endParaRPr lang="en-US" dirty="0"/>
          </a:p>
          <a:p>
            <a:pPr marL="431800" lvl="1" indent="-174625"/>
            <a:r>
              <a:rPr lang="en-US" sz="2100" b="0" dirty="0">
                <a:latin typeface="Nunito"/>
                <a:cs typeface="Arial"/>
              </a:rPr>
              <a:t>Respirators can be removed outside the room</a:t>
            </a:r>
          </a:p>
          <a:p>
            <a:r>
              <a:rPr lang="en-US" sz="2400" b="0" dirty="0">
                <a:latin typeface="Nunito"/>
                <a:cs typeface="Arial"/>
              </a:rPr>
              <a:t>Most PPE is single use only – discard after removal</a:t>
            </a:r>
            <a:endParaRPr lang="en-US" sz="2400" b="0" dirty="0">
              <a:latin typeface="Nunito"/>
            </a:endParaRPr>
          </a:p>
          <a:p>
            <a:pPr marL="431800" lvl="1" indent="-174625"/>
            <a:r>
              <a:rPr lang="en-US" sz="2100" b="0" dirty="0">
                <a:latin typeface="Nunito"/>
                <a:cs typeface="Arial"/>
              </a:rPr>
              <a:t>Eye protection is often reusable but should be disinfected between use</a:t>
            </a:r>
            <a:endParaRPr lang="en-US" sz="2100" b="0" dirty="0">
              <a:latin typeface="Nunito"/>
            </a:endParaRPr>
          </a:p>
          <a:p>
            <a:r>
              <a:rPr lang="en-US" sz="2400" b="0" dirty="0">
                <a:latin typeface="Nunito"/>
                <a:cs typeface="Arial"/>
              </a:rPr>
              <a:t>Never wear the same PPE for multiple patients</a:t>
            </a:r>
            <a:endParaRPr lang="en-US" sz="2400" b="0" dirty="0">
              <a:latin typeface="Nunito"/>
            </a:endParaRPr>
          </a:p>
          <a:p>
            <a:endParaRPr lang="en-US" sz="2400" b="0" dirty="0">
              <a:latin typeface="Nunito"/>
            </a:endParaRPr>
          </a:p>
        </p:txBody>
      </p:sp>
    </p:spTree>
    <p:extLst>
      <p:ext uri="{BB962C8B-B14F-4D97-AF65-F5344CB8AC3E}">
        <p14:creationId xmlns:p14="http://schemas.microsoft.com/office/powerpoint/2010/main" val="2730933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AB695-1190-1767-EB1A-F18F7CDB34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05A56B-D973-6EF0-30F6-3433ACA3D8A3}"/>
              </a:ext>
            </a:extLst>
          </p:cNvPr>
          <p:cNvSpPr>
            <a:spLocks noGrp="1"/>
          </p:cNvSpPr>
          <p:nvPr>
            <p:ph type="sldNum" sz="quarter" idx="16"/>
          </p:nvPr>
        </p:nvSpPr>
        <p:spPr/>
        <p:txBody>
          <a:bodyPr/>
          <a:lstStyle/>
          <a:p>
            <a:fld id="{11F27F3A-B3E9-41ED-AF8F-A365F10BB65F}" type="slidenum">
              <a:rPr lang="en-US" smtClean="0"/>
              <a:pPr/>
              <a:t>31</a:t>
            </a:fld>
            <a:endParaRPr lang="en-US"/>
          </a:p>
        </p:txBody>
      </p:sp>
      <p:sp>
        <p:nvSpPr>
          <p:cNvPr id="6" name="Title 5">
            <a:extLst>
              <a:ext uri="{FF2B5EF4-FFF2-40B4-BE49-F238E27FC236}">
                <a16:creationId xmlns:a16="http://schemas.microsoft.com/office/drawing/2014/main" id="{7BA4ED55-D370-AFD3-FF68-AD743EAF876F}"/>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PPE Activity</a:t>
            </a:r>
          </a:p>
        </p:txBody>
      </p:sp>
      <p:sp>
        <p:nvSpPr>
          <p:cNvPr id="2" name="Content Placeholder 2">
            <a:extLst>
              <a:ext uri="{FF2B5EF4-FFF2-40B4-BE49-F238E27FC236}">
                <a16:creationId xmlns:a16="http://schemas.microsoft.com/office/drawing/2014/main" id="{11602BA8-42A7-2A61-4BCB-E4FB8E74349E}"/>
              </a:ext>
            </a:extLst>
          </p:cNvPr>
          <p:cNvSpPr txBox="1">
            <a:spLocks/>
          </p:cNvSpPr>
          <p:nvPr/>
        </p:nvSpPr>
        <p:spPr>
          <a:xfrm>
            <a:off x="437957" y="2252450"/>
            <a:ext cx="7682313"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3600" b="0">
                <a:latin typeface="Nunito"/>
              </a:rPr>
              <a:t>Supplies: </a:t>
            </a:r>
          </a:p>
          <a:p>
            <a:pPr lvl="1"/>
            <a:r>
              <a:rPr lang="en-US" sz="3200" b="0">
                <a:latin typeface="Nunito"/>
              </a:rPr>
              <a:t>Hand sanitizer</a:t>
            </a:r>
          </a:p>
          <a:p>
            <a:pPr lvl="1"/>
            <a:r>
              <a:rPr lang="en-US" sz="3200" b="0">
                <a:latin typeface="Nunito"/>
              </a:rPr>
              <a:t>Gloves</a:t>
            </a:r>
          </a:p>
          <a:p>
            <a:pPr lvl="1"/>
            <a:r>
              <a:rPr lang="en-US" sz="3200" b="0">
                <a:latin typeface="Nunito"/>
              </a:rPr>
              <a:t>Mask</a:t>
            </a:r>
          </a:p>
          <a:p>
            <a:pPr lvl="1"/>
            <a:r>
              <a:rPr lang="en-US" sz="3200" b="0">
                <a:latin typeface="Nunito"/>
              </a:rPr>
              <a:t>Gown</a:t>
            </a:r>
          </a:p>
          <a:p>
            <a:pPr lvl="1"/>
            <a:r>
              <a:rPr lang="en-US" sz="3200" b="0">
                <a:latin typeface="Nunito"/>
              </a:rPr>
              <a:t>Face shield</a:t>
            </a:r>
          </a:p>
        </p:txBody>
      </p:sp>
      <p:pic>
        <p:nvPicPr>
          <p:cNvPr id="5" name="Picture 4">
            <a:extLst>
              <a:ext uri="{FF2B5EF4-FFF2-40B4-BE49-F238E27FC236}">
                <a16:creationId xmlns:a16="http://schemas.microsoft.com/office/drawing/2014/main" id="{420A8DC8-4472-A178-3A15-1A997C884B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9603" y="2060524"/>
            <a:ext cx="4850296" cy="3233530"/>
          </a:xfrm>
          <a:prstGeom prst="roundRect">
            <a:avLst/>
          </a:prstGeom>
        </p:spPr>
      </p:pic>
    </p:spTree>
    <p:extLst>
      <p:ext uri="{BB962C8B-B14F-4D97-AF65-F5344CB8AC3E}">
        <p14:creationId xmlns:p14="http://schemas.microsoft.com/office/powerpoint/2010/main" val="863147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34F8D-AC89-525B-D3D1-5C28ED34273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9808E-7C29-C822-2F7F-F553DD380E51}"/>
              </a:ext>
            </a:extLst>
          </p:cNvPr>
          <p:cNvSpPr>
            <a:spLocks noGrp="1"/>
          </p:cNvSpPr>
          <p:nvPr>
            <p:ph type="sldNum" sz="quarter" idx="16"/>
          </p:nvPr>
        </p:nvSpPr>
        <p:spPr/>
        <p:txBody>
          <a:bodyPr/>
          <a:lstStyle/>
          <a:p>
            <a:fld id="{11F27F3A-B3E9-41ED-AF8F-A365F10BB65F}" type="slidenum">
              <a:rPr lang="en-US" smtClean="0"/>
              <a:pPr/>
              <a:t>32</a:t>
            </a:fld>
            <a:endParaRPr lang="en-US"/>
          </a:p>
        </p:txBody>
      </p:sp>
      <p:sp>
        <p:nvSpPr>
          <p:cNvPr id="6" name="Title 5">
            <a:extLst>
              <a:ext uri="{FF2B5EF4-FFF2-40B4-BE49-F238E27FC236}">
                <a16:creationId xmlns:a16="http://schemas.microsoft.com/office/drawing/2014/main" id="{E0566ADA-9FAF-3B64-84CD-05F14C1D3D9F}"/>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Contact Precautions PPE</a:t>
            </a:r>
          </a:p>
        </p:txBody>
      </p:sp>
      <p:pic>
        <p:nvPicPr>
          <p:cNvPr id="2" name="Picture 1">
            <a:extLst>
              <a:ext uri="{FF2B5EF4-FFF2-40B4-BE49-F238E27FC236}">
                <a16:creationId xmlns:a16="http://schemas.microsoft.com/office/drawing/2014/main" id="{21AC1B2D-D2CB-8FCB-C880-51F72331AA48}"/>
              </a:ext>
            </a:extLst>
          </p:cNvPr>
          <p:cNvPicPr>
            <a:picLocks noChangeAspect="1"/>
          </p:cNvPicPr>
          <p:nvPr/>
        </p:nvPicPr>
        <p:blipFill>
          <a:blip r:embed="rId3"/>
          <a:stretch>
            <a:fillRect/>
          </a:stretch>
        </p:blipFill>
        <p:spPr>
          <a:xfrm>
            <a:off x="1249362" y="2116260"/>
            <a:ext cx="6645276" cy="4302557"/>
          </a:xfrm>
          <a:prstGeom prst="rect">
            <a:avLst/>
          </a:prstGeom>
        </p:spPr>
      </p:pic>
    </p:spTree>
    <p:extLst>
      <p:ext uri="{BB962C8B-B14F-4D97-AF65-F5344CB8AC3E}">
        <p14:creationId xmlns:p14="http://schemas.microsoft.com/office/powerpoint/2010/main" val="1811943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3AA8-A8CB-6427-A069-B0BE62A50E1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3745FF-47A8-B6CF-ECB8-595145C3E71A}"/>
              </a:ext>
            </a:extLst>
          </p:cNvPr>
          <p:cNvSpPr>
            <a:spLocks noGrp="1"/>
          </p:cNvSpPr>
          <p:nvPr>
            <p:ph type="sldNum" sz="quarter" idx="16"/>
          </p:nvPr>
        </p:nvSpPr>
        <p:spPr/>
        <p:txBody>
          <a:bodyPr/>
          <a:lstStyle/>
          <a:p>
            <a:fld id="{11F27F3A-B3E9-41ED-AF8F-A365F10BB65F}" type="slidenum">
              <a:rPr lang="en-US" smtClean="0"/>
              <a:pPr/>
              <a:t>33</a:t>
            </a:fld>
            <a:endParaRPr lang="en-US"/>
          </a:p>
        </p:txBody>
      </p:sp>
      <p:sp>
        <p:nvSpPr>
          <p:cNvPr id="6" name="Title 5">
            <a:extLst>
              <a:ext uri="{FF2B5EF4-FFF2-40B4-BE49-F238E27FC236}">
                <a16:creationId xmlns:a16="http://schemas.microsoft.com/office/drawing/2014/main" id="{CC728086-D997-A893-87E6-D1950C0FB27C}"/>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Enhanced Barrier Precautions PPE</a:t>
            </a:r>
          </a:p>
        </p:txBody>
      </p:sp>
      <p:pic>
        <p:nvPicPr>
          <p:cNvPr id="2" name="Picture 1" descr="Timeline&#10;&#10;AI-generated content may be incorrect.">
            <a:extLst>
              <a:ext uri="{FF2B5EF4-FFF2-40B4-BE49-F238E27FC236}">
                <a16:creationId xmlns:a16="http://schemas.microsoft.com/office/drawing/2014/main" id="{045E37EC-E43E-954A-56E8-C3F20876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3216" y="1931289"/>
            <a:ext cx="3517568" cy="4588383"/>
          </a:xfrm>
          <a:prstGeom prst="rect">
            <a:avLst/>
          </a:prstGeom>
        </p:spPr>
      </p:pic>
    </p:spTree>
    <p:extLst>
      <p:ext uri="{BB962C8B-B14F-4D97-AF65-F5344CB8AC3E}">
        <p14:creationId xmlns:p14="http://schemas.microsoft.com/office/powerpoint/2010/main" val="3532845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8E8A6-3BAB-B49E-001C-8E8C9C8E246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E504CF-CB4F-BA79-5D6D-BB73BC782536}"/>
              </a:ext>
            </a:extLst>
          </p:cNvPr>
          <p:cNvSpPr>
            <a:spLocks noGrp="1"/>
          </p:cNvSpPr>
          <p:nvPr>
            <p:ph type="sldNum" sz="quarter" idx="16"/>
          </p:nvPr>
        </p:nvSpPr>
        <p:spPr/>
        <p:txBody>
          <a:bodyPr/>
          <a:lstStyle/>
          <a:p>
            <a:fld id="{11F27F3A-B3E9-41ED-AF8F-A365F10BB65F}" type="slidenum">
              <a:rPr lang="en-US" smtClean="0"/>
              <a:pPr/>
              <a:t>34</a:t>
            </a:fld>
            <a:endParaRPr lang="en-US"/>
          </a:p>
        </p:txBody>
      </p:sp>
      <p:sp>
        <p:nvSpPr>
          <p:cNvPr id="6" name="Title 5">
            <a:extLst>
              <a:ext uri="{FF2B5EF4-FFF2-40B4-BE49-F238E27FC236}">
                <a16:creationId xmlns:a16="http://schemas.microsoft.com/office/drawing/2014/main" id="{292FF8EA-7BBB-5AC2-9528-9B06D65B517A}"/>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Droplet Precautions PPE</a:t>
            </a:r>
          </a:p>
        </p:txBody>
      </p:sp>
      <p:pic>
        <p:nvPicPr>
          <p:cNvPr id="2" name="Picture 1">
            <a:extLst>
              <a:ext uri="{FF2B5EF4-FFF2-40B4-BE49-F238E27FC236}">
                <a16:creationId xmlns:a16="http://schemas.microsoft.com/office/drawing/2014/main" id="{B820242D-D75E-0247-6ED7-FB87140365EA}"/>
              </a:ext>
            </a:extLst>
          </p:cNvPr>
          <p:cNvPicPr>
            <a:picLocks noChangeAspect="1"/>
          </p:cNvPicPr>
          <p:nvPr/>
        </p:nvPicPr>
        <p:blipFill>
          <a:blip r:embed="rId3"/>
          <a:stretch>
            <a:fillRect/>
          </a:stretch>
        </p:blipFill>
        <p:spPr>
          <a:xfrm>
            <a:off x="1156442" y="1931289"/>
            <a:ext cx="6831116" cy="4442894"/>
          </a:xfrm>
          <a:prstGeom prst="rect">
            <a:avLst/>
          </a:prstGeom>
        </p:spPr>
      </p:pic>
    </p:spTree>
    <p:extLst>
      <p:ext uri="{BB962C8B-B14F-4D97-AF65-F5344CB8AC3E}">
        <p14:creationId xmlns:p14="http://schemas.microsoft.com/office/powerpoint/2010/main" val="1172273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7C53-8F0B-71C8-B468-C586AB04592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3F4EA7-B69C-E4B5-4934-682AA3F06CDE}"/>
              </a:ext>
            </a:extLst>
          </p:cNvPr>
          <p:cNvSpPr>
            <a:spLocks noGrp="1"/>
          </p:cNvSpPr>
          <p:nvPr>
            <p:ph type="sldNum" sz="quarter" idx="16"/>
          </p:nvPr>
        </p:nvSpPr>
        <p:spPr/>
        <p:txBody>
          <a:bodyPr/>
          <a:lstStyle/>
          <a:p>
            <a:fld id="{11F27F3A-B3E9-41ED-AF8F-A365F10BB65F}" type="slidenum">
              <a:rPr lang="en-US" smtClean="0"/>
              <a:pPr/>
              <a:t>35</a:t>
            </a:fld>
            <a:endParaRPr lang="en-US"/>
          </a:p>
        </p:txBody>
      </p:sp>
      <p:sp>
        <p:nvSpPr>
          <p:cNvPr id="6" name="Title 5">
            <a:extLst>
              <a:ext uri="{FF2B5EF4-FFF2-40B4-BE49-F238E27FC236}">
                <a16:creationId xmlns:a16="http://schemas.microsoft.com/office/drawing/2014/main" id="{EE3126FB-C78E-B36F-3642-5D447E8755B5}"/>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Airborne Precautions PPE</a:t>
            </a:r>
          </a:p>
        </p:txBody>
      </p:sp>
      <p:pic>
        <p:nvPicPr>
          <p:cNvPr id="2" name="Picture 1">
            <a:extLst>
              <a:ext uri="{FF2B5EF4-FFF2-40B4-BE49-F238E27FC236}">
                <a16:creationId xmlns:a16="http://schemas.microsoft.com/office/drawing/2014/main" id="{F519A45B-41F7-5F41-E83E-4146C129047B}"/>
              </a:ext>
            </a:extLst>
          </p:cNvPr>
          <p:cNvPicPr>
            <a:picLocks noChangeAspect="1"/>
          </p:cNvPicPr>
          <p:nvPr/>
        </p:nvPicPr>
        <p:blipFill>
          <a:blip r:embed="rId3"/>
          <a:stretch>
            <a:fillRect/>
          </a:stretch>
        </p:blipFill>
        <p:spPr>
          <a:xfrm>
            <a:off x="1039633" y="1931289"/>
            <a:ext cx="7064734" cy="4438697"/>
          </a:xfrm>
          <a:prstGeom prst="rect">
            <a:avLst/>
          </a:prstGeom>
        </p:spPr>
      </p:pic>
    </p:spTree>
    <p:extLst>
      <p:ext uri="{BB962C8B-B14F-4D97-AF65-F5344CB8AC3E}">
        <p14:creationId xmlns:p14="http://schemas.microsoft.com/office/powerpoint/2010/main" val="3830317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C81D-35FE-9163-D0C7-980904AB6308}"/>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16B1AB35-91E9-ECE5-5880-FFB264D5DE9C}"/>
              </a:ext>
            </a:extLst>
          </p:cNvPr>
          <p:cNvSpPr>
            <a:spLocks noGrp="1"/>
          </p:cNvSpPr>
          <p:nvPr>
            <p:ph type="sldNum" sz="quarter" idx="14"/>
          </p:nvPr>
        </p:nvSpPr>
        <p:spPr/>
        <p:txBody>
          <a:bodyPr/>
          <a:lstStyle/>
          <a:p>
            <a:fld id="{11F27F3A-B3E9-41ED-AF8F-A365F10BB65F}" type="slidenum">
              <a:rPr lang="en-US" b="0" smtClean="0"/>
              <a:pPr/>
              <a:t>36</a:t>
            </a:fld>
            <a:endParaRPr lang="en-US" b="0"/>
          </a:p>
        </p:txBody>
      </p:sp>
      <p:sp>
        <p:nvSpPr>
          <p:cNvPr id="2" name="Title 1">
            <a:extLst>
              <a:ext uri="{FF2B5EF4-FFF2-40B4-BE49-F238E27FC236}">
                <a16:creationId xmlns:a16="http://schemas.microsoft.com/office/drawing/2014/main" id="{FCF04608-1949-D160-9A01-CBCAB7574E74}"/>
              </a:ext>
            </a:extLst>
          </p:cNvPr>
          <p:cNvSpPr>
            <a:spLocks noGrp="1"/>
          </p:cNvSpPr>
          <p:nvPr>
            <p:ph type="title"/>
          </p:nvPr>
        </p:nvSpPr>
        <p:spPr/>
        <p:txBody>
          <a:bodyPr/>
          <a:lstStyle/>
          <a:p>
            <a:r>
              <a:rPr lang="en-US" sz="2800" b="0">
                <a:latin typeface="Poppins" panose="00000500000000000000" pitchFamily="2" charset="0"/>
                <a:cs typeface="Poppins" panose="00000500000000000000" pitchFamily="2" charset="0"/>
              </a:rPr>
              <a:t>Know, Want to Know, Learned (KWL) Chart</a:t>
            </a:r>
          </a:p>
        </p:txBody>
      </p:sp>
      <p:cxnSp>
        <p:nvCxnSpPr>
          <p:cNvPr id="3" name="Straight Connector 2">
            <a:extLst>
              <a:ext uri="{FF2B5EF4-FFF2-40B4-BE49-F238E27FC236}">
                <a16:creationId xmlns:a16="http://schemas.microsoft.com/office/drawing/2014/main" id="{4A21EAF6-FFBC-0C70-9438-A41DF23A352B}"/>
              </a:ext>
            </a:extLst>
          </p:cNvPr>
          <p:cNvCxnSpPr>
            <a:cxnSpLocks/>
          </p:cNvCxnSpPr>
          <p:nvPr/>
        </p:nvCxnSpPr>
        <p:spPr>
          <a:xfrm flipV="1">
            <a:off x="2578712" y="2570624"/>
            <a:ext cx="3964364" cy="1377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D6E031C8-B8C0-A67A-12B1-3C7555525D2A}"/>
              </a:ext>
            </a:extLst>
          </p:cNvPr>
          <p:cNvCxnSpPr>
            <a:cxnSpLocks/>
          </p:cNvCxnSpPr>
          <p:nvPr/>
        </p:nvCxnSpPr>
        <p:spPr>
          <a:xfrm>
            <a:off x="3810994" y="1930956"/>
            <a:ext cx="0"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5E448820-3465-F3C9-E029-DB920FF19B7F}"/>
              </a:ext>
            </a:extLst>
          </p:cNvPr>
          <p:cNvCxnSpPr>
            <a:cxnSpLocks/>
          </p:cNvCxnSpPr>
          <p:nvPr/>
        </p:nvCxnSpPr>
        <p:spPr>
          <a:xfrm flipH="1">
            <a:off x="5311980" y="1938063"/>
            <a:ext cx="3" cy="41161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06B5A4C9-14AE-70D1-42F9-E3B2B712DEC6}"/>
              </a:ext>
            </a:extLst>
          </p:cNvPr>
          <p:cNvSpPr txBox="1"/>
          <p:nvPr/>
        </p:nvSpPr>
        <p:spPr>
          <a:xfrm>
            <a:off x="2578712" y="2080914"/>
            <a:ext cx="1154466" cy="369332"/>
          </a:xfrm>
          <a:prstGeom prst="rect">
            <a:avLst/>
          </a:prstGeom>
          <a:noFill/>
        </p:spPr>
        <p:txBody>
          <a:bodyPr wrap="square" rtlCol="0">
            <a:spAutoFit/>
          </a:bodyPr>
          <a:lstStyle/>
          <a:p>
            <a:pPr algn="ctr"/>
            <a:r>
              <a:rPr lang="en-US">
                <a:latin typeface="Abadi" panose="020B0604020104020204" pitchFamily="34" charset="0"/>
              </a:rPr>
              <a:t>Know</a:t>
            </a:r>
          </a:p>
        </p:txBody>
      </p:sp>
      <p:sp>
        <p:nvSpPr>
          <p:cNvPr id="9" name="TextBox 8">
            <a:extLst>
              <a:ext uri="{FF2B5EF4-FFF2-40B4-BE49-F238E27FC236}">
                <a16:creationId xmlns:a16="http://schemas.microsoft.com/office/drawing/2014/main" id="{6114A225-AFAB-7518-9D40-C707B6DEF4DD}"/>
              </a:ext>
            </a:extLst>
          </p:cNvPr>
          <p:cNvSpPr txBox="1"/>
          <p:nvPr/>
        </p:nvSpPr>
        <p:spPr>
          <a:xfrm>
            <a:off x="3890680" y="1938063"/>
            <a:ext cx="1316135" cy="646331"/>
          </a:xfrm>
          <a:prstGeom prst="rect">
            <a:avLst/>
          </a:prstGeom>
          <a:noFill/>
        </p:spPr>
        <p:txBody>
          <a:bodyPr wrap="square" rtlCol="0">
            <a:spAutoFit/>
          </a:bodyPr>
          <a:lstStyle/>
          <a:p>
            <a:pPr algn="ctr"/>
            <a:r>
              <a:rPr lang="en-US">
                <a:latin typeface="Abadi" panose="020B0604020104020204" pitchFamily="34" charset="0"/>
              </a:rPr>
              <a:t>Want to Know</a:t>
            </a:r>
          </a:p>
        </p:txBody>
      </p:sp>
      <p:sp>
        <p:nvSpPr>
          <p:cNvPr id="10" name="TextBox 9">
            <a:extLst>
              <a:ext uri="{FF2B5EF4-FFF2-40B4-BE49-F238E27FC236}">
                <a16:creationId xmlns:a16="http://schemas.microsoft.com/office/drawing/2014/main" id="{ED1C71A0-9D8C-25E1-C1A5-2D9CBCA68C2E}"/>
              </a:ext>
            </a:extLst>
          </p:cNvPr>
          <p:cNvSpPr txBox="1"/>
          <p:nvPr/>
        </p:nvSpPr>
        <p:spPr>
          <a:xfrm>
            <a:off x="5270602" y="2103679"/>
            <a:ext cx="1422363" cy="369332"/>
          </a:xfrm>
          <a:prstGeom prst="rect">
            <a:avLst/>
          </a:prstGeom>
          <a:noFill/>
        </p:spPr>
        <p:txBody>
          <a:bodyPr wrap="square" rtlCol="0">
            <a:spAutoFit/>
          </a:bodyPr>
          <a:lstStyle/>
          <a:p>
            <a:pPr algn="ctr"/>
            <a:r>
              <a:rPr lang="en-US">
                <a:latin typeface="Abadi" panose="020B0604020104020204" pitchFamily="34" charset="0"/>
              </a:rPr>
              <a:t>Learned</a:t>
            </a:r>
          </a:p>
        </p:txBody>
      </p:sp>
      <p:sp>
        <p:nvSpPr>
          <p:cNvPr id="11" name="Rectangle 10">
            <a:extLst>
              <a:ext uri="{FF2B5EF4-FFF2-40B4-BE49-F238E27FC236}">
                <a16:creationId xmlns:a16="http://schemas.microsoft.com/office/drawing/2014/main" id="{41D61FAD-6959-5B6B-B411-79A5CC6FFF70}"/>
              </a:ext>
            </a:extLst>
          </p:cNvPr>
          <p:cNvSpPr/>
          <p:nvPr/>
        </p:nvSpPr>
        <p:spPr>
          <a:xfrm rot="20950107">
            <a:off x="2528144" y="28636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557C99-E19A-A3E2-74C4-7F15899CECCE}"/>
              </a:ext>
            </a:extLst>
          </p:cNvPr>
          <p:cNvSpPr/>
          <p:nvPr/>
        </p:nvSpPr>
        <p:spPr>
          <a:xfrm rot="493411">
            <a:off x="2974965" y="365607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53859CC-33BA-27F1-0FBE-2D741325DCA2}"/>
              </a:ext>
            </a:extLst>
          </p:cNvPr>
          <p:cNvSpPr/>
          <p:nvPr/>
        </p:nvSpPr>
        <p:spPr>
          <a:xfrm rot="21448196">
            <a:off x="2646792" y="441413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61B62B-D0A4-F47A-C472-A8086143E4BF}"/>
              </a:ext>
            </a:extLst>
          </p:cNvPr>
          <p:cNvSpPr/>
          <p:nvPr/>
        </p:nvSpPr>
        <p:spPr>
          <a:xfrm rot="20950107">
            <a:off x="4056112" y="279973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972559-085C-CE86-FACB-898314BA7369}"/>
              </a:ext>
            </a:extLst>
          </p:cNvPr>
          <p:cNvSpPr/>
          <p:nvPr/>
        </p:nvSpPr>
        <p:spPr>
          <a:xfrm rot="493411">
            <a:off x="4661545" y="3610545"/>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8ABFB36-80B5-F2DE-0FFE-015EA3BC41E3}"/>
              </a:ext>
            </a:extLst>
          </p:cNvPr>
          <p:cNvSpPr/>
          <p:nvPr/>
        </p:nvSpPr>
        <p:spPr>
          <a:xfrm rot="21448196">
            <a:off x="4070702" y="4187919"/>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5A448B1-59F7-7317-AA72-8CADE0AD9DB8}"/>
              </a:ext>
            </a:extLst>
          </p:cNvPr>
          <p:cNvSpPr/>
          <p:nvPr/>
        </p:nvSpPr>
        <p:spPr>
          <a:xfrm rot="20950107">
            <a:off x="3926803" y="340317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591A0CF-17D6-D2B4-F640-4C72C9DF0F3F}"/>
              </a:ext>
            </a:extLst>
          </p:cNvPr>
          <p:cNvSpPr/>
          <p:nvPr/>
        </p:nvSpPr>
        <p:spPr>
          <a:xfrm rot="21448196">
            <a:off x="3941393" y="485529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26D4C7-550C-AAA9-9CE5-0BF494703103}"/>
              </a:ext>
            </a:extLst>
          </p:cNvPr>
          <p:cNvSpPr/>
          <p:nvPr/>
        </p:nvSpPr>
        <p:spPr>
          <a:xfrm>
            <a:off x="2429628" y="1881369"/>
            <a:ext cx="4284743" cy="42153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453EFD2-AF73-26CE-AA14-C7DD77764BCD}"/>
              </a:ext>
            </a:extLst>
          </p:cNvPr>
          <p:cNvSpPr/>
          <p:nvPr/>
        </p:nvSpPr>
        <p:spPr>
          <a:xfrm rot="493411">
            <a:off x="5891209" y="298878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EA2B9B4-D4EA-F558-5438-4468D4F52478}"/>
              </a:ext>
            </a:extLst>
          </p:cNvPr>
          <p:cNvSpPr/>
          <p:nvPr/>
        </p:nvSpPr>
        <p:spPr>
          <a:xfrm rot="21448196">
            <a:off x="5867351" y="3702404"/>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1F2E360-9A47-C8C3-5F1B-6F525F1278ED}"/>
              </a:ext>
            </a:extLst>
          </p:cNvPr>
          <p:cNvSpPr/>
          <p:nvPr/>
        </p:nvSpPr>
        <p:spPr>
          <a:xfrm rot="21448196">
            <a:off x="6024136" y="4593416"/>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23F39ED-770C-F9E4-CE03-6BC604122A6C}"/>
              </a:ext>
            </a:extLst>
          </p:cNvPr>
          <p:cNvSpPr/>
          <p:nvPr/>
        </p:nvSpPr>
        <p:spPr>
          <a:xfrm rot="20950107">
            <a:off x="5540945" y="4302603"/>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7B2D263-48E5-D804-2F52-8E443B9F1CD2}"/>
              </a:ext>
            </a:extLst>
          </p:cNvPr>
          <p:cNvSpPr/>
          <p:nvPr/>
        </p:nvSpPr>
        <p:spPr>
          <a:xfrm rot="20950107">
            <a:off x="5411636" y="4906040"/>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6AAF81F-C840-B2D2-2BA4-215C37E8AAC6}"/>
              </a:ext>
            </a:extLst>
          </p:cNvPr>
          <p:cNvSpPr/>
          <p:nvPr/>
        </p:nvSpPr>
        <p:spPr>
          <a:xfrm rot="1198080">
            <a:off x="6107140" y="4945161"/>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2AD4FD0-599D-E949-F705-27C8D4ACBABF}"/>
              </a:ext>
            </a:extLst>
          </p:cNvPr>
          <p:cNvSpPr/>
          <p:nvPr/>
        </p:nvSpPr>
        <p:spPr>
          <a:xfrm rot="1198080">
            <a:off x="5977831" y="5548598"/>
            <a:ext cx="529125" cy="434592"/>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3492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2B02-848F-2B00-B4E4-56175926B611}"/>
            </a:ext>
          </a:extLst>
        </p:cNvPr>
        <p:cNvGrpSpPr/>
        <p:nvPr/>
      </p:nvGrpSpPr>
      <p:grpSpPr>
        <a:xfrm>
          <a:off x="0" y="0"/>
          <a:ext cx="0" cy="0"/>
          <a:chOff x="0" y="0"/>
          <a:chExt cx="0" cy="0"/>
        </a:xfrm>
      </p:grpSpPr>
      <p:sp>
        <p:nvSpPr>
          <p:cNvPr id="32" name="Slide Number Placeholder 31">
            <a:extLst>
              <a:ext uri="{FF2B5EF4-FFF2-40B4-BE49-F238E27FC236}">
                <a16:creationId xmlns:a16="http://schemas.microsoft.com/office/drawing/2014/main" id="{125C38B5-B15E-92F8-A07C-43DD250EE51F}"/>
              </a:ext>
            </a:extLst>
          </p:cNvPr>
          <p:cNvSpPr>
            <a:spLocks noGrp="1"/>
          </p:cNvSpPr>
          <p:nvPr>
            <p:ph type="sldNum" sz="quarter" idx="14"/>
          </p:nvPr>
        </p:nvSpPr>
        <p:spPr>
          <a:prstGeom prst="rect">
            <a:avLst/>
          </a:prstGeom>
        </p:spPr>
        <p:txBody>
          <a:bodyPr/>
          <a:lstStyle/>
          <a:p>
            <a:fld id="{11F27F3A-B3E9-41ED-AF8F-A365F10BB65F}" type="slidenum">
              <a:rPr lang="en-US" smtClean="0"/>
              <a:pPr/>
              <a:t>37</a:t>
            </a:fld>
            <a:endParaRPr lang="en-US"/>
          </a:p>
        </p:txBody>
      </p:sp>
      <p:sp>
        <p:nvSpPr>
          <p:cNvPr id="7" name="Title 6">
            <a:extLst>
              <a:ext uri="{FF2B5EF4-FFF2-40B4-BE49-F238E27FC236}">
                <a16:creationId xmlns:a16="http://schemas.microsoft.com/office/drawing/2014/main" id="{EF68886A-92DB-4330-4084-61A632C0BB17}"/>
              </a:ext>
            </a:extLst>
          </p:cNvPr>
          <p:cNvSpPr>
            <a:spLocks noGrp="1"/>
          </p:cNvSpPr>
          <p:nvPr>
            <p:ph type="title"/>
          </p:nvPr>
        </p:nvSpPr>
        <p:spPr/>
        <p:txBody>
          <a:bodyPr/>
          <a:lstStyle/>
          <a:p>
            <a:r>
              <a:rPr lang="en-US" sz="4000" b="0">
                <a:latin typeface="Poppins" panose="00000500000000000000" pitchFamily="2" charset="0"/>
                <a:cs typeface="Poppins" panose="00000500000000000000" pitchFamily="2" charset="0"/>
              </a:rPr>
              <a:t>Post-assessment</a:t>
            </a:r>
            <a:br>
              <a:rPr lang="en-US" sz="4000" b="0">
                <a:latin typeface="Poppins" panose="00000500000000000000" pitchFamily="2" charset="0"/>
                <a:cs typeface="Poppins" panose="00000500000000000000" pitchFamily="2" charset="0"/>
              </a:rPr>
            </a:br>
            <a:r>
              <a:rPr lang="en-US"/>
              <a:t> https://forms.office.com/g/CkxpFithT4</a:t>
            </a:r>
            <a:br>
              <a:rPr lang="en-US"/>
            </a:br>
            <a:endParaRPr lang="en-US"/>
          </a:p>
        </p:txBody>
      </p:sp>
      <p:pic>
        <p:nvPicPr>
          <p:cNvPr id="4" name="Picture 3">
            <a:extLst>
              <a:ext uri="{FF2B5EF4-FFF2-40B4-BE49-F238E27FC236}">
                <a16:creationId xmlns:a16="http://schemas.microsoft.com/office/drawing/2014/main" id="{35508BD8-1D66-24B7-B4A0-2BE3B6224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9116" y="1181930"/>
            <a:ext cx="5245768" cy="5245768"/>
          </a:xfrm>
          <a:prstGeom prst="rect">
            <a:avLst/>
          </a:prstGeom>
        </p:spPr>
      </p:pic>
    </p:spTree>
    <p:extLst>
      <p:ext uri="{BB962C8B-B14F-4D97-AF65-F5344CB8AC3E}">
        <p14:creationId xmlns:p14="http://schemas.microsoft.com/office/powerpoint/2010/main" val="402983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E153-130D-B6B8-99CD-3E87C1FB45F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A27EF56-8947-3F94-0DDA-F560623B08DA}"/>
              </a:ext>
            </a:extLst>
          </p:cNvPr>
          <p:cNvPicPr>
            <a:picLocks noChangeAspect="1"/>
          </p:cNvPicPr>
          <p:nvPr/>
        </p:nvPicPr>
        <p:blipFill>
          <a:blip r:embed="rId3">
            <a:extLst>
              <a:ext uri="{28A0092B-C50C-407E-A947-70E740481C1C}">
                <a14:useLocalDpi xmlns:a14="http://schemas.microsoft.com/office/drawing/2010/main" val="0"/>
              </a:ext>
            </a:extLst>
          </a:blip>
          <a:srcRect l="4724" r="6388"/>
          <a:stretch>
            <a:fillRect/>
          </a:stretch>
        </p:blipFill>
        <p:spPr>
          <a:xfrm>
            <a:off x="0" y="0"/>
            <a:ext cx="9144000" cy="6858000"/>
          </a:xfrm>
          <a:prstGeom prst="rect">
            <a:avLst/>
          </a:prstGeom>
        </p:spPr>
      </p:pic>
      <p:sp>
        <p:nvSpPr>
          <p:cNvPr id="3" name="Rectangle 2">
            <a:extLst>
              <a:ext uri="{FF2B5EF4-FFF2-40B4-BE49-F238E27FC236}">
                <a16:creationId xmlns:a16="http://schemas.microsoft.com/office/drawing/2014/main" id="{9A457F10-CB95-9374-FCD6-F9898886911E}"/>
              </a:ext>
            </a:extLst>
          </p:cNvPr>
          <p:cNvSpPr/>
          <p:nvPr/>
        </p:nvSpPr>
        <p:spPr>
          <a:xfrm>
            <a:off x="1320800" y="2273300"/>
            <a:ext cx="6604000" cy="2616200"/>
          </a:xfrm>
          <a:prstGeom prst="rect">
            <a:avLst/>
          </a:prstGeom>
          <a:solidFill>
            <a:schemeClr val="bg1">
              <a:alpha val="66000"/>
            </a:schemeClr>
          </a:solidFill>
          <a:ln w="76200">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51B5C0-40CE-C325-A6FA-4C6603A95A3E}"/>
              </a:ext>
            </a:extLst>
          </p:cNvPr>
          <p:cNvSpPr>
            <a:spLocks noGrp="1"/>
          </p:cNvSpPr>
          <p:nvPr>
            <p:ph type="title"/>
          </p:nvPr>
        </p:nvSpPr>
        <p:spPr>
          <a:xfrm>
            <a:off x="539352" y="2615898"/>
            <a:ext cx="8086724" cy="1704975"/>
          </a:xfrm>
        </p:spPr>
        <p:txBody>
          <a:bodyPr vert="horz" lIns="68580" tIns="34290" rIns="68580" bIns="34290" rtlCol="0" anchor="ctr">
            <a:normAutofit/>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Thank you!</a:t>
            </a:r>
          </a:p>
        </p:txBody>
      </p:sp>
      <p:pic>
        <p:nvPicPr>
          <p:cNvPr id="4" name="Picture 3" descr="Text&#10;&#10;AI-generated content may be incorrect.">
            <a:extLst>
              <a:ext uri="{FF2B5EF4-FFF2-40B4-BE49-F238E27FC236}">
                <a16:creationId xmlns:a16="http://schemas.microsoft.com/office/drawing/2014/main" id="{3F984876-718E-BA90-1CAD-5400DE8597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
        <p:nvSpPr>
          <p:cNvPr id="5" name="Title 1">
            <a:extLst>
              <a:ext uri="{FF2B5EF4-FFF2-40B4-BE49-F238E27FC236}">
                <a16:creationId xmlns:a16="http://schemas.microsoft.com/office/drawing/2014/main" id="{21D254B7-B424-2AF4-8361-C37F9EDF19E6}"/>
              </a:ext>
            </a:extLst>
          </p:cNvPr>
          <p:cNvSpPr txBox="1">
            <a:spLocks/>
          </p:cNvSpPr>
          <p:nvPr/>
        </p:nvSpPr>
        <p:spPr>
          <a:xfrm>
            <a:off x="2041326" y="3763237"/>
            <a:ext cx="5082777" cy="59951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350"/>
              </a:spcAft>
            </a:pPr>
            <a:r>
              <a:rPr lang="en-US" sz="2400">
                <a:solidFill>
                  <a:schemeClr val="tx1">
                    <a:lumMod val="75000"/>
                    <a:lumOff val="25000"/>
                  </a:schemeClr>
                </a:solidFill>
                <a:latin typeface="Poppins" panose="00000500000000000000" pitchFamily="2" charset="0"/>
                <a:cs typeface="Poppins" panose="00000500000000000000" pitchFamily="2" charset="0"/>
              </a:rPr>
              <a:t>infectionprevention@dhhs.nc.gov</a:t>
            </a:r>
          </a:p>
        </p:txBody>
      </p:sp>
    </p:spTree>
    <p:extLst>
      <p:ext uri="{BB962C8B-B14F-4D97-AF65-F5344CB8AC3E}">
        <p14:creationId xmlns:p14="http://schemas.microsoft.com/office/powerpoint/2010/main" val="3685732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201D-01E7-CED8-85C1-94BB6FEEB4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54842-CF18-A9DB-E4BD-B562B764339E}"/>
              </a:ext>
            </a:extLst>
          </p:cNvPr>
          <p:cNvSpPr>
            <a:spLocks noGrp="1"/>
          </p:cNvSpPr>
          <p:nvPr>
            <p:ph type="title"/>
          </p:nvPr>
        </p:nvSpPr>
        <p:spPr>
          <a:xfrm>
            <a:off x="579438" y="2728912"/>
            <a:ext cx="8086724" cy="1479833"/>
          </a:xfrm>
        </p:spPr>
        <p:txBody>
          <a:bodyPr vert="horz" lIns="68580" tIns="34290" rIns="68580" bIns="34290" rtlCol="0" anchor="ctr">
            <a:normAutofit fontScale="90000"/>
          </a:bodyPr>
          <a:lstStyle/>
          <a:p>
            <a:pPr algn="ctr">
              <a:spcAft>
                <a:spcPts val="1350"/>
              </a:spcAft>
            </a:pPr>
            <a:r>
              <a:rPr lang="en-US" sz="4950" b="0">
                <a:solidFill>
                  <a:schemeClr val="tx1">
                    <a:lumMod val="95000"/>
                    <a:lumOff val="5000"/>
                  </a:schemeClr>
                </a:solidFill>
                <a:latin typeface="Poppins" panose="00000500000000000000" pitchFamily="2" charset="0"/>
                <a:cs typeface="Poppins" panose="00000500000000000000" pitchFamily="2" charset="0"/>
              </a:rPr>
              <a:t>This is the end of the slide deck. Please do not present past this slide.</a:t>
            </a:r>
          </a:p>
        </p:txBody>
      </p:sp>
      <p:pic>
        <p:nvPicPr>
          <p:cNvPr id="4" name="Picture 3" descr="Text&#10;&#10;AI-generated content may be incorrect.">
            <a:extLst>
              <a:ext uri="{FF2B5EF4-FFF2-40B4-BE49-F238E27FC236}">
                <a16:creationId xmlns:a16="http://schemas.microsoft.com/office/drawing/2014/main" id="{C4AE3B5E-4D2E-AAF0-EC91-3F178BBE28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815" y="183015"/>
            <a:ext cx="2994666" cy="1069523"/>
          </a:xfrm>
          <a:prstGeom prst="rect">
            <a:avLst/>
          </a:prstGeom>
        </p:spPr>
      </p:pic>
    </p:spTree>
    <p:extLst>
      <p:ext uri="{BB962C8B-B14F-4D97-AF65-F5344CB8AC3E}">
        <p14:creationId xmlns:p14="http://schemas.microsoft.com/office/powerpoint/2010/main" val="3876616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BF7D62F-70A7-07BF-31AB-A134C4B13A74}"/>
              </a:ext>
            </a:extLst>
          </p:cNvPr>
          <p:cNvSpPr>
            <a:spLocks noGrp="1"/>
          </p:cNvSpPr>
          <p:nvPr>
            <p:ph type="sldNum" sz="quarter" idx="14"/>
          </p:nvPr>
        </p:nvSpPr>
        <p:spPr/>
        <p:txBody>
          <a:bodyPr/>
          <a:lstStyle/>
          <a:p>
            <a:fld id="{11F27F3A-B3E9-41ED-AF8F-A365F10BB65F}" type="slidenum">
              <a:rPr lang="en-US" smtClean="0"/>
              <a:pPr/>
              <a:t>4</a:t>
            </a:fld>
            <a:endParaRPr lang="en-US"/>
          </a:p>
        </p:txBody>
      </p:sp>
      <p:sp>
        <p:nvSpPr>
          <p:cNvPr id="2" name="Title 1">
            <a:extLst>
              <a:ext uri="{FF2B5EF4-FFF2-40B4-BE49-F238E27FC236}">
                <a16:creationId xmlns:a16="http://schemas.microsoft.com/office/drawing/2014/main" id="{B75A9D46-82ED-7C3D-FB02-D7AF6C01B064}"/>
              </a:ext>
            </a:extLst>
          </p:cNvPr>
          <p:cNvSpPr>
            <a:spLocks noGrp="1"/>
          </p:cNvSpPr>
          <p:nvPr>
            <p:ph type="title"/>
          </p:nvPr>
        </p:nvSpPr>
        <p:spPr>
          <a:xfrm>
            <a:off x="278295" y="2247900"/>
            <a:ext cx="2591789" cy="548640"/>
          </a:xfrm>
        </p:spPr>
        <p:txBody>
          <a:bodyPr/>
          <a:lstStyle/>
          <a:p>
            <a:r>
              <a:rPr lang="en-US" sz="4000" b="0">
                <a:latin typeface="Poppins" panose="00000500000000000000" pitchFamily="2" charset="0"/>
                <a:cs typeface="Poppins" panose="00000500000000000000" pitchFamily="2" charset="0"/>
              </a:rPr>
              <a:t>Overview</a:t>
            </a:r>
          </a:p>
        </p:txBody>
      </p:sp>
      <p:sp>
        <p:nvSpPr>
          <p:cNvPr id="5" name="Text Placeholder 4">
            <a:extLst>
              <a:ext uri="{FF2B5EF4-FFF2-40B4-BE49-F238E27FC236}">
                <a16:creationId xmlns:a16="http://schemas.microsoft.com/office/drawing/2014/main" id="{D9AA27A4-E4C8-EE2B-0D88-9D19A39C9319}"/>
              </a:ext>
            </a:extLst>
          </p:cNvPr>
          <p:cNvSpPr>
            <a:spLocks noGrp="1"/>
          </p:cNvSpPr>
          <p:nvPr>
            <p:ph type="body" sz="quarter" idx="15"/>
          </p:nvPr>
        </p:nvSpPr>
        <p:spPr>
          <a:xfrm>
            <a:off x="3981451" y="1748790"/>
            <a:ext cx="4998554" cy="3360420"/>
          </a:xfrm>
        </p:spPr>
        <p:txBody>
          <a:bodyPr/>
          <a:lstStyle/>
          <a:p>
            <a:r>
              <a:rPr lang="en-US" sz="2800" b="0">
                <a:latin typeface="Nunito" pitchFamily="2" charset="0"/>
              </a:rPr>
              <a:t>Pre-assessment </a:t>
            </a:r>
          </a:p>
          <a:p>
            <a:r>
              <a:rPr lang="en-US" sz="2800" b="0">
                <a:latin typeface="Nunito" pitchFamily="2" charset="0"/>
              </a:rPr>
              <a:t>KWL Chart</a:t>
            </a:r>
          </a:p>
          <a:p>
            <a:r>
              <a:rPr lang="en-US" sz="2800" b="0">
                <a:latin typeface="Nunito" pitchFamily="2" charset="0"/>
              </a:rPr>
              <a:t>Presentation</a:t>
            </a:r>
          </a:p>
          <a:p>
            <a:r>
              <a:rPr lang="en-US" sz="2800" b="0">
                <a:latin typeface="Nunito" pitchFamily="2" charset="0"/>
              </a:rPr>
              <a:t>PPE Activity</a:t>
            </a:r>
          </a:p>
          <a:p>
            <a:r>
              <a:rPr lang="en-US" sz="2800" b="0">
                <a:latin typeface="Nunito" pitchFamily="2" charset="0"/>
              </a:rPr>
              <a:t>KWL Chart</a:t>
            </a:r>
          </a:p>
          <a:p>
            <a:r>
              <a:rPr lang="en-US" sz="2800" b="0">
                <a:latin typeface="Nunito" pitchFamily="2" charset="0"/>
              </a:rPr>
              <a:t>Post-assessment</a:t>
            </a:r>
          </a:p>
          <a:p>
            <a:pPr marL="0" indent="0">
              <a:buNone/>
            </a:pPr>
            <a:endParaRPr lang="en-US"/>
          </a:p>
        </p:txBody>
      </p:sp>
    </p:spTree>
    <p:extLst>
      <p:ext uri="{BB962C8B-B14F-4D97-AF65-F5344CB8AC3E}">
        <p14:creationId xmlns:p14="http://schemas.microsoft.com/office/powerpoint/2010/main" val="2810318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A598D3F-47D4-F245-154E-F1841CB407E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617011-7F19-7884-A796-82289C238B87}"/>
              </a:ext>
            </a:extLst>
          </p:cNvPr>
          <p:cNvSpPr>
            <a:spLocks noGrp="1"/>
          </p:cNvSpPr>
          <p:nvPr>
            <p:ph type="sldNum" sz="quarter" idx="16"/>
          </p:nvPr>
        </p:nvSpPr>
        <p:spPr/>
        <p:txBody>
          <a:bodyPr/>
          <a:lstStyle/>
          <a:p>
            <a:fld id="{11F27F3A-B3E9-41ED-AF8F-A365F10BB65F}" type="slidenum">
              <a:rPr lang="en-US" smtClean="0"/>
              <a:pPr/>
              <a:t>40</a:t>
            </a:fld>
            <a:endParaRPr lang="en-US"/>
          </a:p>
        </p:txBody>
      </p:sp>
      <p:sp>
        <p:nvSpPr>
          <p:cNvPr id="6" name="Title 5">
            <a:extLst>
              <a:ext uri="{FF2B5EF4-FFF2-40B4-BE49-F238E27FC236}">
                <a16:creationId xmlns:a16="http://schemas.microsoft.com/office/drawing/2014/main" id="{042639C3-70CF-EB29-8938-9F47B29C34E1}"/>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Enhanced Barrier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Hand hygiene</a:t>
            </a:r>
          </a:p>
        </p:txBody>
      </p:sp>
      <p:pic>
        <p:nvPicPr>
          <p:cNvPr id="3" name="Content Placeholder 3" descr="A picture containing person, indoor, hand&#10;&#10;AI-generated content may be incorrect.">
            <a:extLst>
              <a:ext uri="{FF2B5EF4-FFF2-40B4-BE49-F238E27FC236}">
                <a16:creationId xmlns:a16="http://schemas.microsoft.com/office/drawing/2014/main" id="{29734555-82C7-812E-256D-4D6CA3900F90}"/>
              </a:ext>
            </a:extLst>
          </p:cNvPr>
          <p:cNvPicPr>
            <a:picLocks noChangeAspect="1"/>
          </p:cNvPicPr>
          <p:nvPr/>
        </p:nvPicPr>
        <p:blipFill>
          <a:blip r:embed="rId3" cstate="print">
            <a:extLst>
              <a:ext uri="{28A0092B-C50C-407E-A947-70E740481C1C}">
                <a14:useLocalDpi xmlns:a14="http://schemas.microsoft.com/office/drawing/2010/main" val="0"/>
              </a:ext>
            </a:extLst>
          </a:blip>
          <a:srcRect l="5638" t="548" r="23014" b="2593"/>
          <a:stretch>
            <a:fillRect/>
          </a:stretch>
        </p:blipFill>
        <p:spPr>
          <a:xfrm>
            <a:off x="5215872" y="3001060"/>
            <a:ext cx="3586831" cy="2474291"/>
          </a:xfrm>
          <a:prstGeom prst="rect">
            <a:avLst/>
          </a:prstGeom>
        </p:spPr>
      </p:pic>
      <p:sp>
        <p:nvSpPr>
          <p:cNvPr id="2" name="Content Placeholder 7">
            <a:extLst>
              <a:ext uri="{FF2B5EF4-FFF2-40B4-BE49-F238E27FC236}">
                <a16:creationId xmlns:a16="http://schemas.microsoft.com/office/drawing/2014/main" id="{A121E218-00A6-50A2-E757-50EBCF4865B4}"/>
              </a:ext>
            </a:extLst>
          </p:cNvPr>
          <p:cNvSpPr>
            <a:spLocks noGrp="1"/>
          </p:cNvSpPr>
          <p:nvPr>
            <p:ph sz="quarter" idx="14"/>
          </p:nvPr>
        </p:nvSpPr>
        <p:spPr>
          <a:xfrm>
            <a:off x="341297" y="2727216"/>
            <a:ext cx="4659721" cy="3073509"/>
          </a:xfrm>
        </p:spPr>
        <p:txBody>
          <a:bodyPr/>
          <a:lstStyle/>
          <a:p>
            <a:pPr marL="285750" indent="-285750" algn="l">
              <a:spcAft>
                <a:spcPts val="600"/>
              </a:spcAft>
              <a:buFont typeface="Arial" panose="020B0604020202020204" pitchFamily="34" charset="0"/>
              <a:buChar char="•"/>
            </a:pPr>
            <a:r>
              <a:rPr lang="en-US" sz="2400">
                <a:latin typeface="Nunito"/>
              </a:rPr>
              <a:t>Everyone must: </a:t>
            </a:r>
            <a:r>
              <a:rPr lang="en-US" sz="2400" b="0">
                <a:latin typeface="Nunito"/>
              </a:rPr>
              <a:t>Clean their hands before entering and leaving a room</a:t>
            </a:r>
          </a:p>
          <a:p>
            <a:pPr marL="285750" indent="-285750" algn="l">
              <a:spcAft>
                <a:spcPts val="1800"/>
              </a:spcAft>
              <a:buFont typeface="Arial" panose="020B0604020202020204" pitchFamily="34" charset="0"/>
              <a:buChar char="•"/>
            </a:pPr>
            <a:r>
              <a:rPr lang="en-US" sz="2400">
                <a:latin typeface="Nunito" pitchFamily="2" charset="0"/>
              </a:rPr>
              <a:t>Providers and Staff must </a:t>
            </a:r>
            <a:r>
              <a:rPr lang="en-US" sz="2400" u="sng">
                <a:latin typeface="Nunito" pitchFamily="2" charset="0"/>
              </a:rPr>
              <a:t>also</a:t>
            </a:r>
            <a:r>
              <a:rPr lang="en-US" sz="2400">
                <a:latin typeface="Nunito" pitchFamily="2" charset="0"/>
              </a:rPr>
              <a:t>: </a:t>
            </a:r>
            <a:r>
              <a:rPr lang="en-US" sz="2400" b="0">
                <a:latin typeface="Nunito" pitchFamily="2" charset="0"/>
              </a:rPr>
              <a:t>Wear gloves and gown for high-contact care activities</a:t>
            </a:r>
            <a:endParaRPr lang="en-US" sz="2400" b="0">
              <a:latin typeface="Nunito"/>
            </a:endParaRPr>
          </a:p>
          <a:p>
            <a:pPr marL="285750" indent="-285750" algn="l">
              <a:spcAft>
                <a:spcPts val="600"/>
              </a:spcAft>
              <a:buFont typeface="Arial" panose="020B0604020202020204" pitchFamily="34" charset="0"/>
              <a:buChar char="•"/>
            </a:pPr>
            <a:endParaRPr lang="en-US" sz="2400" b="0">
              <a:latin typeface="Nunito"/>
            </a:endParaRPr>
          </a:p>
          <a:p>
            <a:pPr marL="285750" indent="-285750" algn="l">
              <a:spcAft>
                <a:spcPts val="600"/>
              </a:spcAft>
              <a:buFont typeface="Arial" panose="020B0604020202020204" pitchFamily="34" charset="0"/>
              <a:buChar char="•"/>
            </a:pPr>
            <a:endParaRPr lang="en-US" sz="2400" b="0">
              <a:latin typeface="Nunito"/>
            </a:endParaRPr>
          </a:p>
          <a:p>
            <a:pPr algn="l">
              <a:spcAft>
                <a:spcPts val="600"/>
              </a:spcAft>
            </a:pPr>
            <a:endParaRPr lang="en-US" sz="2400" b="0">
              <a:latin typeface="Nunito"/>
            </a:endParaRPr>
          </a:p>
          <a:p>
            <a:pPr algn="l">
              <a:spcAft>
                <a:spcPts val="600"/>
              </a:spcAft>
            </a:pPr>
            <a:endParaRPr lang="en-US" sz="2400" b="0">
              <a:latin typeface="Nunito"/>
            </a:endParaRPr>
          </a:p>
        </p:txBody>
      </p:sp>
    </p:spTree>
    <p:extLst>
      <p:ext uri="{BB962C8B-B14F-4D97-AF65-F5344CB8AC3E}">
        <p14:creationId xmlns:p14="http://schemas.microsoft.com/office/powerpoint/2010/main" val="2913554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D456FB2-9C4D-BAE9-4DA0-08818C75E66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C964364-8041-0059-CB9C-FC9B25E40894}"/>
              </a:ext>
            </a:extLst>
          </p:cNvPr>
          <p:cNvPicPr>
            <a:picLocks noChangeAspect="1"/>
          </p:cNvPicPr>
          <p:nvPr/>
        </p:nvPicPr>
        <p:blipFill>
          <a:blip r:embed="rId3">
            <a:extLst>
              <a:ext uri="{28A0092B-C50C-407E-A947-70E740481C1C}">
                <a14:useLocalDpi xmlns:a14="http://schemas.microsoft.com/office/drawing/2010/main" val="0"/>
              </a:ext>
            </a:extLst>
          </a:blip>
          <a:srcRect l="14672" t="28146" r="13942" b="46903"/>
          <a:stretch>
            <a:fillRect/>
          </a:stretch>
        </p:blipFill>
        <p:spPr>
          <a:xfrm>
            <a:off x="5937336" y="4575568"/>
            <a:ext cx="2932563" cy="1799565"/>
          </a:xfrm>
          <a:prstGeom prst="rect">
            <a:avLst/>
          </a:prstGeom>
        </p:spPr>
      </p:pic>
      <p:pic>
        <p:nvPicPr>
          <p:cNvPr id="7" name="Picture 6">
            <a:extLst>
              <a:ext uri="{FF2B5EF4-FFF2-40B4-BE49-F238E27FC236}">
                <a16:creationId xmlns:a16="http://schemas.microsoft.com/office/drawing/2014/main" id="{9CAFBE33-61B6-6E63-BB16-9CD79FD69951}"/>
              </a:ext>
            </a:extLst>
          </p:cNvPr>
          <p:cNvPicPr>
            <a:picLocks noChangeAspect="1"/>
          </p:cNvPicPr>
          <p:nvPr/>
        </p:nvPicPr>
        <p:blipFill>
          <a:blip r:embed="rId3">
            <a:extLst>
              <a:ext uri="{28A0092B-C50C-407E-A947-70E740481C1C}">
                <a14:useLocalDpi xmlns:a14="http://schemas.microsoft.com/office/drawing/2010/main" val="0"/>
              </a:ext>
            </a:extLst>
          </a:blip>
          <a:srcRect l="8761" t="2736" r="13988" b="75048"/>
          <a:stretch>
            <a:fillRect/>
          </a:stretch>
        </p:blipFill>
        <p:spPr>
          <a:xfrm>
            <a:off x="5820545" y="2252450"/>
            <a:ext cx="3152148" cy="1591560"/>
          </a:xfrm>
          <a:prstGeom prst="rect">
            <a:avLst/>
          </a:prstGeom>
        </p:spPr>
      </p:pic>
      <p:sp>
        <p:nvSpPr>
          <p:cNvPr id="4" name="Slide Number Placeholder 3">
            <a:extLst>
              <a:ext uri="{FF2B5EF4-FFF2-40B4-BE49-F238E27FC236}">
                <a16:creationId xmlns:a16="http://schemas.microsoft.com/office/drawing/2014/main" id="{D0B2E284-4FFB-761A-29CF-3EC878E7C585}"/>
              </a:ext>
            </a:extLst>
          </p:cNvPr>
          <p:cNvSpPr>
            <a:spLocks noGrp="1"/>
          </p:cNvSpPr>
          <p:nvPr>
            <p:ph type="sldNum" sz="quarter" idx="16"/>
          </p:nvPr>
        </p:nvSpPr>
        <p:spPr/>
        <p:txBody>
          <a:bodyPr/>
          <a:lstStyle/>
          <a:p>
            <a:fld id="{11F27F3A-B3E9-41ED-AF8F-A365F10BB65F}" type="slidenum">
              <a:rPr lang="en-US" smtClean="0"/>
              <a:pPr/>
              <a:t>41</a:t>
            </a:fld>
            <a:endParaRPr lang="en-US"/>
          </a:p>
        </p:txBody>
      </p:sp>
      <p:sp>
        <p:nvSpPr>
          <p:cNvPr id="6" name="Title 5">
            <a:extLst>
              <a:ext uri="{FF2B5EF4-FFF2-40B4-BE49-F238E27FC236}">
                <a16:creationId xmlns:a16="http://schemas.microsoft.com/office/drawing/2014/main" id="{7187C80A-C0BA-2252-ACB1-1A19DBBE2DAD}"/>
              </a:ext>
            </a:extLst>
          </p:cNvPr>
          <p:cNvSpPr>
            <a:spLocks noGrp="1"/>
          </p:cNvSpPr>
          <p:nvPr>
            <p:ph type="title"/>
          </p:nvPr>
        </p:nvSpPr>
        <p:spPr>
          <a:xfrm>
            <a:off x="290223" y="1382649"/>
            <a:ext cx="8563554" cy="548640"/>
          </a:xfrm>
        </p:spPr>
        <p:txBody>
          <a:bodyPr/>
          <a:lstStyle/>
          <a:p>
            <a:r>
              <a:rPr lang="en-US" sz="3600" b="0">
                <a:latin typeface="Poppins"/>
                <a:cs typeface="Poppins"/>
              </a:rPr>
              <a:t>Donning PPE</a:t>
            </a:r>
          </a:p>
        </p:txBody>
      </p:sp>
      <p:sp>
        <p:nvSpPr>
          <p:cNvPr id="2" name="Content Placeholder 2">
            <a:extLst>
              <a:ext uri="{FF2B5EF4-FFF2-40B4-BE49-F238E27FC236}">
                <a16:creationId xmlns:a16="http://schemas.microsoft.com/office/drawing/2014/main" id="{B935CE22-8EE1-41D4-3241-31A23D426002}"/>
              </a:ext>
            </a:extLst>
          </p:cNvPr>
          <p:cNvSpPr txBox="1">
            <a:spLocks/>
          </p:cNvSpPr>
          <p:nvPr/>
        </p:nvSpPr>
        <p:spPr>
          <a:xfrm>
            <a:off x="401066" y="2139716"/>
            <a:ext cx="5937104"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800" b="0">
                <a:latin typeface="Nunito"/>
              </a:rPr>
              <a:t>Gown</a:t>
            </a:r>
          </a:p>
          <a:p>
            <a:pPr lvl="1"/>
            <a:r>
              <a:rPr lang="en-US" sz="2400" b="0">
                <a:latin typeface="Nunito"/>
              </a:rPr>
              <a:t>Cover torso from neck to knees, arms to end of wrists, and wrap around back</a:t>
            </a:r>
          </a:p>
          <a:p>
            <a:pPr lvl="1"/>
            <a:r>
              <a:rPr lang="en-US" sz="2400" b="0">
                <a:latin typeface="Nunito"/>
              </a:rPr>
              <a:t>Fasten in back of neck and waist</a:t>
            </a:r>
          </a:p>
          <a:p>
            <a:r>
              <a:rPr lang="en-US" sz="2800" b="0">
                <a:latin typeface="Nunito"/>
              </a:rPr>
              <a:t>Mask or respirator </a:t>
            </a:r>
          </a:p>
          <a:p>
            <a:pPr lvl="1"/>
            <a:r>
              <a:rPr lang="en-US" sz="2400" b="0">
                <a:latin typeface="Nunito"/>
              </a:rPr>
              <a:t>Secure ties or elastic bands at middle of head and neck</a:t>
            </a:r>
          </a:p>
          <a:p>
            <a:pPr lvl="1"/>
            <a:r>
              <a:rPr lang="en-US" sz="2400" b="0">
                <a:latin typeface="Nunito"/>
              </a:rPr>
              <a:t>Fit flexible band to nose bridge</a:t>
            </a:r>
          </a:p>
          <a:p>
            <a:pPr lvl="1"/>
            <a:r>
              <a:rPr lang="en-US" sz="2400" b="0">
                <a:latin typeface="Nunito"/>
              </a:rPr>
              <a:t>Fit snug to face and below chin</a:t>
            </a:r>
          </a:p>
          <a:p>
            <a:pPr lvl="1"/>
            <a:r>
              <a:rPr lang="en-US" sz="2400" b="0">
                <a:latin typeface="Nunito"/>
              </a:rPr>
              <a:t>Fit-check respirator</a:t>
            </a:r>
          </a:p>
        </p:txBody>
      </p:sp>
    </p:spTree>
    <p:extLst>
      <p:ext uri="{BB962C8B-B14F-4D97-AF65-F5344CB8AC3E}">
        <p14:creationId xmlns:p14="http://schemas.microsoft.com/office/powerpoint/2010/main" val="2052182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EC6B07D-5906-D252-DD0E-39F6B89C5A3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7451A3-53B3-E04D-266B-1E5FA490B729}"/>
              </a:ext>
            </a:extLst>
          </p:cNvPr>
          <p:cNvSpPr>
            <a:spLocks noGrp="1"/>
          </p:cNvSpPr>
          <p:nvPr>
            <p:ph type="sldNum" sz="quarter" idx="16"/>
          </p:nvPr>
        </p:nvSpPr>
        <p:spPr/>
        <p:txBody>
          <a:bodyPr/>
          <a:lstStyle/>
          <a:p>
            <a:fld id="{11F27F3A-B3E9-41ED-AF8F-A365F10BB65F}" type="slidenum">
              <a:rPr lang="en-US" smtClean="0"/>
              <a:pPr/>
              <a:t>42</a:t>
            </a:fld>
            <a:endParaRPr lang="en-US"/>
          </a:p>
        </p:txBody>
      </p:sp>
      <p:sp>
        <p:nvSpPr>
          <p:cNvPr id="6" name="Title 5">
            <a:extLst>
              <a:ext uri="{FF2B5EF4-FFF2-40B4-BE49-F238E27FC236}">
                <a16:creationId xmlns:a16="http://schemas.microsoft.com/office/drawing/2014/main" id="{B2C6026A-4A00-0136-ABBC-4C5FA85E1109}"/>
              </a:ext>
            </a:extLst>
          </p:cNvPr>
          <p:cNvSpPr>
            <a:spLocks noGrp="1"/>
          </p:cNvSpPr>
          <p:nvPr>
            <p:ph type="title"/>
          </p:nvPr>
        </p:nvSpPr>
        <p:spPr>
          <a:xfrm>
            <a:off x="290223" y="1382649"/>
            <a:ext cx="8563554" cy="548640"/>
          </a:xfrm>
        </p:spPr>
        <p:txBody>
          <a:bodyPr/>
          <a:lstStyle/>
          <a:p>
            <a:r>
              <a:rPr lang="en-US" sz="3600" b="0">
                <a:latin typeface="Poppins"/>
                <a:cs typeface="Poppins"/>
              </a:rPr>
              <a:t>Donning PPE</a:t>
            </a:r>
          </a:p>
        </p:txBody>
      </p:sp>
      <p:sp>
        <p:nvSpPr>
          <p:cNvPr id="2" name="Content Placeholder 2">
            <a:extLst>
              <a:ext uri="{FF2B5EF4-FFF2-40B4-BE49-F238E27FC236}">
                <a16:creationId xmlns:a16="http://schemas.microsoft.com/office/drawing/2014/main" id="{5E67D75E-1DDE-342A-D26B-4CD277D0E72A}"/>
              </a:ext>
            </a:extLst>
          </p:cNvPr>
          <p:cNvSpPr txBox="1">
            <a:spLocks/>
          </p:cNvSpPr>
          <p:nvPr/>
        </p:nvSpPr>
        <p:spPr>
          <a:xfrm>
            <a:off x="401066" y="2394796"/>
            <a:ext cx="8054002"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800" b="0">
                <a:latin typeface="Nunito"/>
              </a:rPr>
              <a:t>Goggles or face shield</a:t>
            </a:r>
          </a:p>
          <a:p>
            <a:pPr lvl="1"/>
            <a:r>
              <a:rPr lang="en-US" sz="2400" b="0">
                <a:latin typeface="Nunito"/>
              </a:rPr>
              <a:t>Place over face and eyes and adjust to fit</a:t>
            </a:r>
          </a:p>
          <a:p>
            <a:r>
              <a:rPr lang="en-US" sz="2800" b="0">
                <a:latin typeface="Nunito"/>
              </a:rPr>
              <a:t>Gloves</a:t>
            </a:r>
          </a:p>
          <a:p>
            <a:pPr lvl="1"/>
            <a:r>
              <a:rPr lang="en-US" sz="2400" b="0">
                <a:latin typeface="Nunito"/>
              </a:rPr>
              <a:t>Extend to cover wrist of isolation gown</a:t>
            </a:r>
          </a:p>
        </p:txBody>
      </p:sp>
      <p:pic>
        <p:nvPicPr>
          <p:cNvPr id="3" name="Picture 2">
            <a:extLst>
              <a:ext uri="{FF2B5EF4-FFF2-40B4-BE49-F238E27FC236}">
                <a16:creationId xmlns:a16="http://schemas.microsoft.com/office/drawing/2014/main" id="{9C17E93F-0F11-9E68-5269-D4D293EA2857}"/>
              </a:ext>
            </a:extLst>
          </p:cNvPr>
          <p:cNvPicPr>
            <a:picLocks noChangeAspect="1"/>
          </p:cNvPicPr>
          <p:nvPr/>
        </p:nvPicPr>
        <p:blipFill>
          <a:blip r:embed="rId3">
            <a:extLst>
              <a:ext uri="{28A0092B-C50C-407E-A947-70E740481C1C}">
                <a14:useLocalDpi xmlns:a14="http://schemas.microsoft.com/office/drawing/2010/main" val="0"/>
              </a:ext>
            </a:extLst>
          </a:blip>
          <a:srcRect l="24774" t="78834" r="21570" b="1117"/>
          <a:stretch>
            <a:fillRect/>
          </a:stretch>
        </p:blipFill>
        <p:spPr>
          <a:xfrm>
            <a:off x="5877502" y="4449266"/>
            <a:ext cx="2577566" cy="1691015"/>
          </a:xfrm>
          <a:prstGeom prst="rect">
            <a:avLst/>
          </a:prstGeom>
        </p:spPr>
      </p:pic>
      <p:pic>
        <p:nvPicPr>
          <p:cNvPr id="5" name="Picture 4">
            <a:extLst>
              <a:ext uri="{FF2B5EF4-FFF2-40B4-BE49-F238E27FC236}">
                <a16:creationId xmlns:a16="http://schemas.microsoft.com/office/drawing/2014/main" id="{2017AA1F-11EB-0242-D55E-0CA73C4D3F90}"/>
              </a:ext>
            </a:extLst>
          </p:cNvPr>
          <p:cNvPicPr>
            <a:picLocks noChangeAspect="1"/>
          </p:cNvPicPr>
          <p:nvPr/>
        </p:nvPicPr>
        <p:blipFill>
          <a:blip r:embed="rId3">
            <a:extLst>
              <a:ext uri="{28A0092B-C50C-407E-A947-70E740481C1C}">
                <a14:useLocalDpi xmlns:a14="http://schemas.microsoft.com/office/drawing/2010/main" val="0"/>
              </a:ext>
            </a:extLst>
          </a:blip>
          <a:srcRect l="8656" t="56643" r="7558" b="24427"/>
          <a:stretch>
            <a:fillRect/>
          </a:stretch>
        </p:blipFill>
        <p:spPr>
          <a:xfrm>
            <a:off x="563902" y="4197092"/>
            <a:ext cx="4898769" cy="1943189"/>
          </a:xfrm>
          <a:prstGeom prst="rect">
            <a:avLst/>
          </a:prstGeom>
        </p:spPr>
      </p:pic>
    </p:spTree>
    <p:extLst>
      <p:ext uri="{BB962C8B-B14F-4D97-AF65-F5344CB8AC3E}">
        <p14:creationId xmlns:p14="http://schemas.microsoft.com/office/powerpoint/2010/main" val="3124872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48D82F-E36B-6F8D-D49A-8ACC989F6A1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1BCB26-E336-CDBB-2585-97F71BC4B1FB}"/>
              </a:ext>
            </a:extLst>
          </p:cNvPr>
          <p:cNvSpPr>
            <a:spLocks noGrp="1"/>
          </p:cNvSpPr>
          <p:nvPr>
            <p:ph type="sldNum" sz="quarter" idx="16"/>
          </p:nvPr>
        </p:nvSpPr>
        <p:spPr/>
        <p:txBody>
          <a:bodyPr/>
          <a:lstStyle/>
          <a:p>
            <a:fld id="{11F27F3A-B3E9-41ED-AF8F-A365F10BB65F}" type="slidenum">
              <a:rPr lang="en-US" smtClean="0"/>
              <a:pPr/>
              <a:t>43</a:t>
            </a:fld>
            <a:endParaRPr lang="en-US"/>
          </a:p>
        </p:txBody>
      </p:sp>
      <p:sp>
        <p:nvSpPr>
          <p:cNvPr id="6" name="Title 5">
            <a:extLst>
              <a:ext uri="{FF2B5EF4-FFF2-40B4-BE49-F238E27FC236}">
                <a16:creationId xmlns:a16="http://schemas.microsoft.com/office/drawing/2014/main" id="{FD05637B-0C0F-279F-32D2-11F51AB0B16D}"/>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Doffing PPE</a:t>
            </a:r>
          </a:p>
        </p:txBody>
      </p:sp>
      <p:sp>
        <p:nvSpPr>
          <p:cNvPr id="2" name="Content Placeholder 2">
            <a:extLst>
              <a:ext uri="{FF2B5EF4-FFF2-40B4-BE49-F238E27FC236}">
                <a16:creationId xmlns:a16="http://schemas.microsoft.com/office/drawing/2014/main" id="{587431CB-7794-4B01-6855-97148DF283D8}"/>
              </a:ext>
            </a:extLst>
          </p:cNvPr>
          <p:cNvSpPr txBox="1">
            <a:spLocks/>
          </p:cNvSpPr>
          <p:nvPr/>
        </p:nvSpPr>
        <p:spPr>
          <a:xfrm>
            <a:off x="401066" y="2394796"/>
            <a:ext cx="8054002" cy="4351338"/>
          </a:xfrm>
          <a:prstGeom prst="rect">
            <a:avLst/>
          </a:prstGeom>
        </p:spPr>
        <p:txBody>
          <a:bodyPr vert="horz" lIns="91440" tIns="45720" rIns="91440" bIns="45720" rtlCol="0" anchor="t">
            <a:normAutofit/>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sz="2400" b="0">
                <a:latin typeface="Nunito"/>
                <a:cs typeface="Arial"/>
              </a:rPr>
              <a:t>Be </a:t>
            </a:r>
            <a:r>
              <a:rPr lang="en-US" sz="2600" b="0">
                <a:latin typeface="Nunito"/>
                <a:cs typeface="Arial"/>
              </a:rPr>
              <a:t>careful not to contaminate </a:t>
            </a:r>
            <a:endParaRPr lang="en-US" sz="2400" b="0">
              <a:latin typeface="Nunito"/>
              <a:cs typeface="Arial"/>
            </a:endParaRPr>
          </a:p>
          <a:p>
            <a:pPr marL="0" indent="0">
              <a:buNone/>
            </a:pPr>
            <a:r>
              <a:rPr lang="en-US" sz="2600" b="0">
                <a:latin typeface="Nunito"/>
                <a:cs typeface="Arial"/>
              </a:rPr>
              <a:t>yourself</a:t>
            </a:r>
            <a:endParaRPr lang="en-US" sz="2400" b="0">
              <a:latin typeface="Nunito"/>
              <a:cs typeface="Arial"/>
            </a:endParaRPr>
          </a:p>
          <a:p>
            <a:pPr marL="0" indent="0">
              <a:buNone/>
            </a:pPr>
            <a:endParaRPr lang="en-US" sz="2600" b="0">
              <a:latin typeface="Nunito"/>
              <a:cs typeface="Arial"/>
            </a:endParaRPr>
          </a:p>
          <a:p>
            <a:r>
              <a:rPr lang="en-US" sz="2400" b="0">
                <a:latin typeface="Nunito"/>
                <a:cs typeface="Arial"/>
              </a:rPr>
              <a:t>Gloves</a:t>
            </a:r>
            <a:endParaRPr lang="en-US">
              <a:cs typeface="Arial"/>
            </a:endParaRPr>
          </a:p>
          <a:p>
            <a:r>
              <a:rPr lang="en-US" sz="2400" b="0">
                <a:latin typeface="Nunito"/>
              </a:rPr>
              <a:t>Goggles or face shield</a:t>
            </a:r>
          </a:p>
          <a:p>
            <a:r>
              <a:rPr lang="en-US" sz="2400" b="0">
                <a:latin typeface="Nunito"/>
              </a:rPr>
              <a:t>Gown</a:t>
            </a:r>
          </a:p>
          <a:p>
            <a:r>
              <a:rPr lang="en-US" sz="2400" b="0">
                <a:latin typeface="Nunito"/>
              </a:rPr>
              <a:t>Mask or respirator</a:t>
            </a:r>
          </a:p>
          <a:p>
            <a:r>
              <a:rPr lang="en-US" sz="2400" b="0">
                <a:latin typeface="Nunito"/>
              </a:rPr>
              <a:t>Hand hygiene</a:t>
            </a:r>
          </a:p>
        </p:txBody>
      </p:sp>
      <p:pic>
        <p:nvPicPr>
          <p:cNvPr id="8" name="Picture 7">
            <a:extLst>
              <a:ext uri="{FF2B5EF4-FFF2-40B4-BE49-F238E27FC236}">
                <a16:creationId xmlns:a16="http://schemas.microsoft.com/office/drawing/2014/main" id="{3ED2505D-7986-C4AA-4A68-9CCED416E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1237" y="892919"/>
            <a:ext cx="3005725" cy="5536862"/>
          </a:xfrm>
          <a:prstGeom prst="rect">
            <a:avLst/>
          </a:prstGeom>
        </p:spPr>
      </p:pic>
    </p:spTree>
    <p:extLst>
      <p:ext uri="{BB962C8B-B14F-4D97-AF65-F5344CB8AC3E}">
        <p14:creationId xmlns:p14="http://schemas.microsoft.com/office/powerpoint/2010/main" val="50802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DF21241-9A40-1704-4A49-A4D2BE779CB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09D8A8-0888-7820-8ABA-22042F45139A}"/>
              </a:ext>
            </a:extLst>
          </p:cNvPr>
          <p:cNvSpPr>
            <a:spLocks noGrp="1"/>
          </p:cNvSpPr>
          <p:nvPr>
            <p:ph type="sldNum" sz="quarter" idx="16"/>
          </p:nvPr>
        </p:nvSpPr>
        <p:spPr/>
        <p:txBody>
          <a:bodyPr/>
          <a:lstStyle/>
          <a:p>
            <a:fld id="{11F27F3A-B3E9-41ED-AF8F-A365F10BB65F}" type="slidenum">
              <a:rPr lang="en-US" smtClean="0"/>
              <a:pPr/>
              <a:t>44</a:t>
            </a:fld>
            <a:endParaRPr lang="en-US"/>
          </a:p>
        </p:txBody>
      </p:sp>
      <p:sp>
        <p:nvSpPr>
          <p:cNvPr id="6" name="Title 5">
            <a:extLst>
              <a:ext uri="{FF2B5EF4-FFF2-40B4-BE49-F238E27FC236}">
                <a16:creationId xmlns:a16="http://schemas.microsoft.com/office/drawing/2014/main" id="{78526612-51D9-05F0-05AA-E25E94539983}"/>
              </a:ext>
            </a:extLst>
          </p:cNvPr>
          <p:cNvSpPr>
            <a:spLocks noGrp="1"/>
          </p:cNvSpPr>
          <p:nvPr>
            <p:ph type="title"/>
          </p:nvPr>
        </p:nvSpPr>
        <p:spPr>
          <a:xfrm>
            <a:off x="290223" y="1382649"/>
            <a:ext cx="8563554" cy="548640"/>
          </a:xfrm>
        </p:spPr>
        <p:txBody>
          <a:bodyPr/>
          <a:lstStyle/>
          <a:p>
            <a:r>
              <a:rPr lang="en-US" sz="3600" b="0">
                <a:latin typeface="Poppins" panose="00000500000000000000" pitchFamily="2" charset="0"/>
                <a:cs typeface="Poppins" panose="00000500000000000000" pitchFamily="2" charset="0"/>
              </a:rPr>
              <a:t>Contact Precautions</a:t>
            </a:r>
            <a:br>
              <a:rPr lang="en-US" sz="3600" b="0">
                <a:latin typeface="Poppins" panose="00000500000000000000" pitchFamily="2" charset="0"/>
                <a:cs typeface="Poppins" panose="00000500000000000000" pitchFamily="2" charset="0"/>
              </a:rPr>
            </a:br>
            <a:r>
              <a:rPr lang="en-US" sz="3600" b="0">
                <a:latin typeface="Poppins" panose="00000500000000000000" pitchFamily="2" charset="0"/>
                <a:cs typeface="Poppins" panose="00000500000000000000" pitchFamily="2" charset="0"/>
              </a:rPr>
              <a:t>When to use</a:t>
            </a:r>
          </a:p>
        </p:txBody>
      </p:sp>
      <p:pic>
        <p:nvPicPr>
          <p:cNvPr id="7" name="Picture 6">
            <a:extLst>
              <a:ext uri="{FF2B5EF4-FFF2-40B4-BE49-F238E27FC236}">
                <a16:creationId xmlns:a16="http://schemas.microsoft.com/office/drawing/2014/main" id="{384E39A5-2774-F218-2099-1BE32AAAF1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5250" y="5036105"/>
            <a:ext cx="1881070" cy="1567683"/>
          </a:xfrm>
          <a:prstGeom prst="rect">
            <a:avLst/>
          </a:prstGeom>
        </p:spPr>
      </p:pic>
      <p:pic>
        <p:nvPicPr>
          <p:cNvPr id="8" name="Picture 7">
            <a:extLst>
              <a:ext uri="{FF2B5EF4-FFF2-40B4-BE49-F238E27FC236}">
                <a16:creationId xmlns:a16="http://schemas.microsoft.com/office/drawing/2014/main" id="{4CE8ED0C-49A4-4953-9BC7-BC1C25E5B28A}"/>
              </a:ext>
            </a:extLst>
          </p:cNvPr>
          <p:cNvPicPr>
            <a:picLocks noChangeAspect="1"/>
          </p:cNvPicPr>
          <p:nvPr/>
        </p:nvPicPr>
        <p:blipFill>
          <a:blip r:embed="rId4" cstate="print">
            <a:extLst>
              <a:ext uri="{28A0092B-C50C-407E-A947-70E740481C1C}">
                <a14:useLocalDpi xmlns:a14="http://schemas.microsoft.com/office/drawing/2010/main" val="0"/>
              </a:ext>
            </a:extLst>
          </a:blip>
          <a:srcRect r="84829" b="47314"/>
          <a:stretch>
            <a:fillRect/>
          </a:stretch>
        </p:blipFill>
        <p:spPr>
          <a:xfrm rot="3390951">
            <a:off x="4741845" y="5049011"/>
            <a:ext cx="1132403" cy="1700996"/>
          </a:xfrm>
          <a:prstGeom prst="rect">
            <a:avLst/>
          </a:prstGeom>
        </p:spPr>
      </p:pic>
      <p:pic>
        <p:nvPicPr>
          <p:cNvPr id="9" name="Picture 8">
            <a:extLst>
              <a:ext uri="{FF2B5EF4-FFF2-40B4-BE49-F238E27FC236}">
                <a16:creationId xmlns:a16="http://schemas.microsoft.com/office/drawing/2014/main" id="{A68F485E-BBED-9DDC-F9EA-7A12F62991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9771" y="4938152"/>
            <a:ext cx="2472083" cy="1854003"/>
          </a:xfrm>
          <a:prstGeom prst="rect">
            <a:avLst/>
          </a:prstGeom>
        </p:spPr>
      </p:pic>
      <p:sp>
        <p:nvSpPr>
          <p:cNvPr id="12" name="Content Placeholder 7">
            <a:extLst>
              <a:ext uri="{FF2B5EF4-FFF2-40B4-BE49-F238E27FC236}">
                <a16:creationId xmlns:a16="http://schemas.microsoft.com/office/drawing/2014/main" id="{9C2007F7-AF1A-D387-01F2-8E4184B7F343}"/>
              </a:ext>
            </a:extLst>
          </p:cNvPr>
          <p:cNvSpPr>
            <a:spLocks noGrp="1"/>
          </p:cNvSpPr>
          <p:nvPr>
            <p:ph sz="quarter" idx="14"/>
          </p:nvPr>
        </p:nvSpPr>
        <p:spPr>
          <a:xfrm>
            <a:off x="342145" y="2556563"/>
            <a:ext cx="8459709" cy="2061179"/>
          </a:xfrm>
        </p:spPr>
        <p:txBody>
          <a:bodyPr/>
          <a:lstStyle/>
          <a:p>
            <a:pPr marL="285750" indent="-285750" algn="l">
              <a:spcAft>
                <a:spcPts val="600"/>
              </a:spcAft>
              <a:buFont typeface="Arial" panose="020B0604020202020204" pitchFamily="34" charset="0"/>
              <a:buChar char="•"/>
            </a:pPr>
            <a:r>
              <a:rPr lang="en-US" sz="2400" b="0">
                <a:latin typeface="Nunito"/>
              </a:rPr>
              <a:t>Signage</a:t>
            </a:r>
          </a:p>
          <a:p>
            <a:pPr marL="285750" indent="-285750" algn="l">
              <a:spcAft>
                <a:spcPts val="600"/>
              </a:spcAft>
              <a:buFont typeface="Arial" panose="020B0604020202020204" pitchFamily="34" charset="0"/>
              <a:buChar char="•"/>
            </a:pPr>
            <a:r>
              <a:rPr lang="en-US" sz="2400" b="0">
                <a:latin typeface="Nunito"/>
              </a:rPr>
              <a:t>Limit transport and movement of patients outside of the room to medically-necessary purposes. </a:t>
            </a:r>
          </a:p>
          <a:p>
            <a:pPr marL="285750" indent="-285750" algn="l">
              <a:spcAft>
                <a:spcPts val="600"/>
              </a:spcAft>
              <a:buFont typeface="Arial" panose="020B0604020202020204" pitchFamily="34" charset="0"/>
              <a:buChar char="•"/>
            </a:pPr>
            <a:r>
              <a:rPr lang="en-US" sz="2400" b="0">
                <a:latin typeface="Nunito"/>
              </a:rPr>
              <a:t>Use disposable or dedicated patient-care equipment (e.g., blood pressure cuffs). </a:t>
            </a:r>
          </a:p>
          <a:p>
            <a:pPr marL="285750" indent="-285750" algn="l">
              <a:spcAft>
                <a:spcPts val="600"/>
              </a:spcAft>
              <a:buFont typeface="Arial" panose="020B0604020202020204" pitchFamily="34" charset="0"/>
              <a:buChar char="•"/>
            </a:pPr>
            <a:r>
              <a:rPr lang="en-US" sz="2400" b="0">
                <a:latin typeface="Nunito"/>
              </a:rPr>
              <a:t>Prioritize cleaning and disinfection patient rooms</a:t>
            </a:r>
          </a:p>
        </p:txBody>
      </p:sp>
      <p:pic>
        <p:nvPicPr>
          <p:cNvPr id="2" name="Picture 1">
            <a:extLst>
              <a:ext uri="{FF2B5EF4-FFF2-40B4-BE49-F238E27FC236}">
                <a16:creationId xmlns:a16="http://schemas.microsoft.com/office/drawing/2014/main" id="{9D744D99-1457-45D1-CEEE-E28244388259}"/>
              </a:ext>
            </a:extLst>
          </p:cNvPr>
          <p:cNvPicPr>
            <a:picLocks noChangeAspect="1"/>
          </p:cNvPicPr>
          <p:nvPr/>
        </p:nvPicPr>
        <p:blipFill>
          <a:blip r:embed="rId6"/>
          <a:srcRect r="50000"/>
          <a:stretch>
            <a:fillRect/>
          </a:stretch>
        </p:blipFill>
        <p:spPr>
          <a:xfrm>
            <a:off x="978138" y="5172223"/>
            <a:ext cx="1014436" cy="1313616"/>
          </a:xfrm>
          <a:prstGeom prst="rect">
            <a:avLst/>
          </a:prstGeom>
        </p:spPr>
      </p:pic>
    </p:spTree>
    <p:extLst>
      <p:ext uri="{BB962C8B-B14F-4D97-AF65-F5344CB8AC3E}">
        <p14:creationId xmlns:p14="http://schemas.microsoft.com/office/powerpoint/2010/main" val="296384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CDAC5E-6457-0CE5-AA39-62D4B4792581}"/>
              </a:ext>
            </a:extLst>
          </p:cNvPr>
          <p:cNvSpPr>
            <a:spLocks noGrp="1"/>
          </p:cNvSpPr>
          <p:nvPr>
            <p:ph type="sldNum" sz="quarter" idx="16"/>
          </p:nvPr>
        </p:nvSpPr>
        <p:spPr/>
        <p:txBody>
          <a:bodyPr/>
          <a:lstStyle/>
          <a:p>
            <a:fld id="{11F27F3A-B3E9-41ED-AF8F-A365F10BB65F}" type="slidenum">
              <a:rPr lang="en-US" smtClean="0"/>
              <a:pPr/>
              <a:t>5</a:t>
            </a:fld>
            <a:endParaRPr lang="en-US"/>
          </a:p>
        </p:txBody>
      </p:sp>
      <p:sp>
        <p:nvSpPr>
          <p:cNvPr id="6" name="Title 5">
            <a:extLst>
              <a:ext uri="{FF2B5EF4-FFF2-40B4-BE49-F238E27FC236}">
                <a16:creationId xmlns:a16="http://schemas.microsoft.com/office/drawing/2014/main" id="{CC07BC17-DB0C-B027-0593-9B2DFE7A5B0E}"/>
              </a:ext>
            </a:extLst>
          </p:cNvPr>
          <p:cNvSpPr>
            <a:spLocks noGrp="1"/>
          </p:cNvSpPr>
          <p:nvPr>
            <p:ph type="title"/>
          </p:nvPr>
        </p:nvSpPr>
        <p:spPr>
          <a:xfrm>
            <a:off x="290223" y="1382649"/>
            <a:ext cx="8563554" cy="548640"/>
          </a:xfrm>
        </p:spPr>
        <p:txBody>
          <a:bodyPr/>
          <a:lstStyle/>
          <a:p>
            <a:r>
              <a:rPr lang="en-US" sz="3600" b="0" dirty="0">
                <a:latin typeface="Poppins" panose="00000500000000000000" pitchFamily="2" charset="0"/>
                <a:cs typeface="Poppins" panose="00000500000000000000" pitchFamily="2" charset="0"/>
              </a:rPr>
              <a:t>Standard Precautions</a:t>
            </a:r>
            <a:br>
              <a:rPr lang="en-US" sz="3600" b="0" dirty="0">
                <a:latin typeface="Poppins" panose="00000500000000000000" pitchFamily="2" charset="0"/>
                <a:cs typeface="Poppins" panose="00000500000000000000" pitchFamily="2" charset="0"/>
              </a:rPr>
            </a:br>
            <a:r>
              <a:rPr lang="en-US" sz="3600" dirty="0">
                <a:latin typeface="Poppins" panose="00000500000000000000" pitchFamily="2" charset="0"/>
                <a:cs typeface="Poppins" panose="00000500000000000000" pitchFamily="2" charset="0"/>
              </a:rPr>
              <a:t>Every patient, every time</a:t>
            </a:r>
          </a:p>
        </p:txBody>
      </p:sp>
      <p:sp>
        <p:nvSpPr>
          <p:cNvPr id="10" name="Content Placeholder 7">
            <a:extLst>
              <a:ext uri="{FF2B5EF4-FFF2-40B4-BE49-F238E27FC236}">
                <a16:creationId xmlns:a16="http://schemas.microsoft.com/office/drawing/2014/main" id="{470ADF7F-50C7-CD0D-E73E-58CB350B3C1A}"/>
              </a:ext>
            </a:extLst>
          </p:cNvPr>
          <p:cNvSpPr>
            <a:spLocks noGrp="1"/>
          </p:cNvSpPr>
          <p:nvPr>
            <p:ph sz="quarter" idx="14"/>
          </p:nvPr>
        </p:nvSpPr>
        <p:spPr>
          <a:xfrm>
            <a:off x="369870" y="2656513"/>
            <a:ext cx="8404260" cy="659472"/>
          </a:xfrm>
        </p:spPr>
        <p:txBody>
          <a:bodyPr/>
          <a:lstStyle/>
          <a:p>
            <a:pPr marL="285750" indent="-285750" algn="l">
              <a:spcAft>
                <a:spcPts val="600"/>
              </a:spcAft>
              <a:buFont typeface="Arial" panose="020B0604020202020204" pitchFamily="34" charset="0"/>
              <a:buChar char="•"/>
            </a:pPr>
            <a:r>
              <a:rPr lang="en-US" sz="2400" b="0">
                <a:latin typeface="Nunito"/>
              </a:rPr>
              <a:t>Hand Hygiene</a:t>
            </a:r>
          </a:p>
          <a:p>
            <a:pPr marL="285750" indent="-285750" algn="l">
              <a:spcAft>
                <a:spcPts val="600"/>
              </a:spcAft>
              <a:buFont typeface="Arial" panose="020B0604020202020204" pitchFamily="34" charset="0"/>
              <a:buChar char="•"/>
            </a:pPr>
            <a:r>
              <a:rPr lang="en-US" sz="2400" b="0">
                <a:latin typeface="Nunito"/>
              </a:rPr>
              <a:t>Appropriate PPE</a:t>
            </a:r>
          </a:p>
          <a:p>
            <a:pPr marL="285750" indent="-285750" algn="l">
              <a:spcAft>
                <a:spcPts val="600"/>
              </a:spcAft>
              <a:buFont typeface="Arial" panose="020B0604020202020204" pitchFamily="34" charset="0"/>
              <a:buChar char="•"/>
            </a:pPr>
            <a:r>
              <a:rPr lang="en-US" sz="2400" b="0">
                <a:latin typeface="Nunito"/>
              </a:rPr>
              <a:t>Respiratory hygiene/cough etiquette</a:t>
            </a:r>
          </a:p>
          <a:p>
            <a:pPr marL="285750" indent="-285750" algn="l">
              <a:spcAft>
                <a:spcPts val="600"/>
              </a:spcAft>
              <a:buFont typeface="Arial" panose="020B0604020202020204" pitchFamily="34" charset="0"/>
              <a:buChar char="•"/>
            </a:pPr>
            <a:r>
              <a:rPr lang="en-US" sz="2400" b="0">
                <a:latin typeface="Nunito"/>
              </a:rPr>
              <a:t>Patient placement</a:t>
            </a:r>
          </a:p>
          <a:p>
            <a:pPr marL="285750" indent="-285750" algn="l">
              <a:spcAft>
                <a:spcPts val="600"/>
              </a:spcAft>
              <a:buFont typeface="Arial" panose="020B0604020202020204" pitchFamily="34" charset="0"/>
              <a:buChar char="•"/>
            </a:pPr>
            <a:r>
              <a:rPr lang="en-US" sz="2400" b="0">
                <a:latin typeface="Nunito"/>
              </a:rPr>
              <a:t>Clean and disinfect equipment</a:t>
            </a:r>
          </a:p>
          <a:p>
            <a:pPr marL="285750" indent="-285750" algn="l">
              <a:spcAft>
                <a:spcPts val="600"/>
              </a:spcAft>
              <a:buFont typeface="Arial" panose="020B0604020202020204" pitchFamily="34" charset="0"/>
              <a:buChar char="•"/>
            </a:pPr>
            <a:r>
              <a:rPr lang="en-US" sz="2400" b="0">
                <a:latin typeface="Nunito"/>
              </a:rPr>
              <a:t>Handle textiles carefully</a:t>
            </a:r>
          </a:p>
          <a:p>
            <a:pPr marL="285750" indent="-285750" algn="l">
              <a:spcAft>
                <a:spcPts val="600"/>
              </a:spcAft>
              <a:buFont typeface="Arial" panose="020B0604020202020204" pitchFamily="34" charset="0"/>
              <a:buChar char="•"/>
            </a:pPr>
            <a:r>
              <a:rPr lang="en-US" sz="2400" b="0">
                <a:latin typeface="Nunito"/>
              </a:rPr>
              <a:t>Safe injection practices</a:t>
            </a:r>
          </a:p>
        </p:txBody>
      </p:sp>
      <p:pic>
        <p:nvPicPr>
          <p:cNvPr id="3" name="Picture 2" descr="Icon&#10;&#10;AI-generated content may be incorrect.">
            <a:extLst>
              <a:ext uri="{FF2B5EF4-FFF2-40B4-BE49-F238E27FC236}">
                <a16:creationId xmlns:a16="http://schemas.microsoft.com/office/drawing/2014/main" id="{B8B86F8F-E734-B4F0-285B-B07E82E6EC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2517" y="2190237"/>
            <a:ext cx="980834" cy="980834"/>
          </a:xfrm>
          <a:prstGeom prst="rect">
            <a:avLst/>
          </a:prstGeom>
        </p:spPr>
      </p:pic>
      <p:pic>
        <p:nvPicPr>
          <p:cNvPr id="5" name="Picture 4" descr="A picture containing silhouette&#10;&#10;AI-generated content may be incorrect.">
            <a:extLst>
              <a:ext uri="{FF2B5EF4-FFF2-40B4-BE49-F238E27FC236}">
                <a16:creationId xmlns:a16="http://schemas.microsoft.com/office/drawing/2014/main" id="{50753E45-68CD-1FD0-EBB3-7511B295BF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1224" y="1996847"/>
            <a:ext cx="1367614" cy="1367614"/>
          </a:xfrm>
          <a:prstGeom prst="rect">
            <a:avLst/>
          </a:prstGeom>
        </p:spPr>
      </p:pic>
      <p:pic>
        <p:nvPicPr>
          <p:cNvPr id="9" name="Picture 8">
            <a:extLst>
              <a:ext uri="{FF2B5EF4-FFF2-40B4-BE49-F238E27FC236}">
                <a16:creationId xmlns:a16="http://schemas.microsoft.com/office/drawing/2014/main" id="{91BEC3FE-2669-0E27-1811-EA03E557569A}"/>
              </a:ext>
            </a:extLst>
          </p:cNvPr>
          <p:cNvPicPr>
            <a:picLocks noChangeAspect="1"/>
          </p:cNvPicPr>
          <p:nvPr/>
        </p:nvPicPr>
        <p:blipFill>
          <a:blip r:embed="rId5" cstate="print">
            <a:extLst>
              <a:ext uri="{28A0092B-C50C-407E-A947-70E740481C1C}">
                <a14:useLocalDpi xmlns:a14="http://schemas.microsoft.com/office/drawing/2010/main" val="0"/>
              </a:ext>
            </a:extLst>
          </a:blip>
          <a:srcRect l="57543" t="68751" r="30469" b="12259"/>
          <a:stretch>
            <a:fillRect/>
          </a:stretch>
        </p:blipFill>
        <p:spPr>
          <a:xfrm>
            <a:off x="6955275" y="948509"/>
            <a:ext cx="1096152" cy="1128713"/>
          </a:xfrm>
          <a:prstGeom prst="ellipse">
            <a:avLst/>
          </a:prstGeom>
        </p:spPr>
      </p:pic>
      <p:pic>
        <p:nvPicPr>
          <p:cNvPr id="12" name="Picture 11">
            <a:extLst>
              <a:ext uri="{FF2B5EF4-FFF2-40B4-BE49-F238E27FC236}">
                <a16:creationId xmlns:a16="http://schemas.microsoft.com/office/drawing/2014/main" id="{2DE8831F-C774-4DEE-5D4A-CAAA02C6F13F}"/>
              </a:ext>
            </a:extLst>
          </p:cNvPr>
          <p:cNvPicPr>
            <a:picLocks noChangeAspect="1"/>
          </p:cNvPicPr>
          <p:nvPr/>
        </p:nvPicPr>
        <p:blipFill>
          <a:blip r:embed="rId6" cstate="print">
            <a:extLst>
              <a:ext uri="{28A0092B-C50C-407E-A947-70E740481C1C}">
                <a14:useLocalDpi xmlns:a14="http://schemas.microsoft.com/office/drawing/2010/main" val="0"/>
              </a:ext>
            </a:extLst>
          </a:blip>
          <a:srcRect r="86562" b="46685"/>
          <a:stretch>
            <a:fillRect/>
          </a:stretch>
        </p:blipFill>
        <p:spPr>
          <a:xfrm rot="18948159">
            <a:off x="6649406" y="3602169"/>
            <a:ext cx="727054" cy="1247702"/>
          </a:xfrm>
          <a:prstGeom prst="rect">
            <a:avLst/>
          </a:prstGeom>
        </p:spPr>
      </p:pic>
      <p:pic>
        <p:nvPicPr>
          <p:cNvPr id="14" name="Picture 13">
            <a:extLst>
              <a:ext uri="{FF2B5EF4-FFF2-40B4-BE49-F238E27FC236}">
                <a16:creationId xmlns:a16="http://schemas.microsoft.com/office/drawing/2014/main" id="{E5937E67-C06F-13C2-3EDB-51E6F2F86D4D}"/>
              </a:ext>
            </a:extLst>
          </p:cNvPr>
          <p:cNvPicPr>
            <a:picLocks noChangeAspect="1"/>
          </p:cNvPicPr>
          <p:nvPr/>
        </p:nvPicPr>
        <p:blipFill>
          <a:blip r:embed="rId7" cstate="print">
            <a:extLst>
              <a:ext uri="{28A0092B-C50C-407E-A947-70E740481C1C}">
                <a14:useLocalDpi xmlns:a14="http://schemas.microsoft.com/office/drawing/2010/main" val="0"/>
              </a:ext>
            </a:extLst>
          </a:blip>
          <a:srcRect l="63605" t="6572" r="6286" b="53193"/>
          <a:stretch>
            <a:fillRect/>
          </a:stretch>
        </p:blipFill>
        <p:spPr>
          <a:xfrm>
            <a:off x="6823932" y="4799736"/>
            <a:ext cx="1358838" cy="1128713"/>
          </a:xfrm>
          <a:prstGeom prst="rect">
            <a:avLst/>
          </a:prstGeom>
        </p:spPr>
      </p:pic>
      <p:pic>
        <p:nvPicPr>
          <p:cNvPr id="18" name="Picture 17">
            <a:extLst>
              <a:ext uri="{FF2B5EF4-FFF2-40B4-BE49-F238E27FC236}">
                <a16:creationId xmlns:a16="http://schemas.microsoft.com/office/drawing/2014/main" id="{4E680ECF-3188-7990-A2BE-4FC6186443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09524" y="3417087"/>
            <a:ext cx="1382649" cy="1382649"/>
          </a:xfrm>
          <a:prstGeom prst="rect">
            <a:avLst/>
          </a:prstGeom>
        </p:spPr>
      </p:pic>
      <p:pic>
        <p:nvPicPr>
          <p:cNvPr id="20" name="Picture 19">
            <a:extLst>
              <a:ext uri="{FF2B5EF4-FFF2-40B4-BE49-F238E27FC236}">
                <a16:creationId xmlns:a16="http://schemas.microsoft.com/office/drawing/2014/main" id="{8B082D23-1920-DD4C-1C9F-0970BA88C96B}"/>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42250" b="53417" l="57811" r="95661">
                        <a14:foregroundMark x1="89971" y1="41750" x2="86644" y2="43417"/>
                        <a14:foregroundMark x1="86644" y1="43417" x2="77917" y2="42250"/>
                        <a14:foregroundMark x1="70058" y1="47333" x2="66972" y2="47083"/>
                        <a14:foregroundMark x1="64465" y1="47333" x2="57859" y2="47333"/>
                        <a14:foregroundMark x1="89778" y1="53167" x2="89344" y2="53417"/>
                      </a14:backgroundRemoval>
                    </a14:imgEffect>
                  </a14:imgLayer>
                </a14:imgProps>
              </a:ext>
              <a:ext uri="{28A0092B-C50C-407E-A947-70E740481C1C}">
                <a14:useLocalDpi xmlns:a14="http://schemas.microsoft.com/office/drawing/2010/main" val="0"/>
              </a:ext>
            </a:extLst>
          </a:blip>
          <a:srcRect l="56668" t="41645" b="46083"/>
          <a:stretch>
            <a:fillRect/>
          </a:stretch>
        </p:blipFill>
        <p:spPr>
          <a:xfrm>
            <a:off x="6437901" y="6135922"/>
            <a:ext cx="2130900" cy="349172"/>
          </a:xfrm>
          <a:prstGeom prst="rect">
            <a:avLst/>
          </a:prstGeom>
        </p:spPr>
      </p:pic>
    </p:spTree>
    <p:extLst>
      <p:ext uri="{BB962C8B-B14F-4D97-AF65-F5344CB8AC3E}">
        <p14:creationId xmlns:p14="http://schemas.microsoft.com/office/powerpoint/2010/main" val="2010530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CBFC-C211-5D50-2D03-51AAAA9188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4C3A26-6C35-7A19-4547-C672441FDF17}"/>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6</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53DAEABD-EF00-5B6A-7FC3-49EBEE3B3036}"/>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a:t>
            </a:r>
          </a:p>
        </p:txBody>
      </p:sp>
      <p:sp>
        <p:nvSpPr>
          <p:cNvPr id="9" name="Content Placeholder 7">
            <a:extLst>
              <a:ext uri="{FF2B5EF4-FFF2-40B4-BE49-F238E27FC236}">
                <a16:creationId xmlns:a16="http://schemas.microsoft.com/office/drawing/2014/main" id="{933F462C-3FCC-527C-448D-81DD777373ED}"/>
              </a:ext>
            </a:extLst>
          </p:cNvPr>
          <p:cNvSpPr txBox="1">
            <a:spLocks/>
          </p:cNvSpPr>
          <p:nvPr/>
        </p:nvSpPr>
        <p:spPr>
          <a:xfrm>
            <a:off x="369818" y="2716763"/>
            <a:ext cx="4775666" cy="1779601"/>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1770" indent="-191770" algn="l">
              <a:spcBef>
                <a:spcPts val="1200"/>
              </a:spcBef>
              <a:spcAft>
                <a:spcPts val="1200"/>
              </a:spcAft>
              <a:buFont typeface="Arial" panose="020B0604020202020204" pitchFamily="34" charset="0"/>
              <a:buChar char="•"/>
            </a:pPr>
            <a:r>
              <a:rPr lang="en-US" sz="2400" b="0" dirty="0">
                <a:latin typeface="Nunito"/>
                <a:cs typeface="Arial"/>
              </a:rPr>
              <a:t>Alcohol based hand sanitizer (gel or foam)</a:t>
            </a:r>
          </a:p>
          <a:p>
            <a:pPr marL="191770" indent="-191770" algn="l">
              <a:spcBef>
                <a:spcPts val="1200"/>
              </a:spcBef>
              <a:spcAft>
                <a:spcPts val="1200"/>
              </a:spcAft>
              <a:buFont typeface="Arial" panose="020B0604020202020204" pitchFamily="34" charset="0"/>
              <a:buChar char="•"/>
            </a:pPr>
            <a:r>
              <a:rPr lang="en-US" sz="2400" b="0" dirty="0">
                <a:latin typeface="Nunito"/>
                <a:cs typeface="Arial"/>
              </a:rPr>
              <a:t>Handwashing with soap and water</a:t>
            </a:r>
            <a:endParaRPr lang="en-US" sz="2400" b="0" dirty="0">
              <a:latin typeface="Nunito"/>
            </a:endParaRPr>
          </a:p>
        </p:txBody>
      </p:sp>
      <p:sp>
        <p:nvSpPr>
          <p:cNvPr id="12" name="Content Placeholder 7">
            <a:extLst>
              <a:ext uri="{FF2B5EF4-FFF2-40B4-BE49-F238E27FC236}">
                <a16:creationId xmlns:a16="http://schemas.microsoft.com/office/drawing/2014/main" id="{FB9556C1-7248-9560-2213-25A22D966C72}"/>
              </a:ext>
            </a:extLst>
          </p:cNvPr>
          <p:cNvSpPr txBox="1">
            <a:spLocks/>
          </p:cNvSpPr>
          <p:nvPr/>
        </p:nvSpPr>
        <p:spPr>
          <a:xfrm>
            <a:off x="369818" y="5390730"/>
            <a:ext cx="8574413" cy="933925"/>
          </a:xfrm>
          <a:prstGeom prst="rect">
            <a:avLst/>
          </a:prstGeom>
        </p:spPr>
        <p:txBody>
          <a:bodyPr vert="horz" lIns="91440" tIns="45720" rIns="91440" bIns="45720" rtlCol="0" anchor="t">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gn="l">
              <a:spcBef>
                <a:spcPts val="0"/>
              </a:spcBef>
              <a:spcAft>
                <a:spcPts val="1200"/>
              </a:spcAft>
            </a:pPr>
            <a:r>
              <a:rPr lang="en-US" sz="2400" b="0" dirty="0">
                <a:latin typeface="Nunito"/>
              </a:rPr>
              <a:t>Reduces spread to patients, Reduces spread of resistant germs, Reduces risk to you!</a:t>
            </a:r>
          </a:p>
        </p:txBody>
      </p:sp>
      <p:pic>
        <p:nvPicPr>
          <p:cNvPr id="14" name="Picture 13">
            <a:extLst>
              <a:ext uri="{FF2B5EF4-FFF2-40B4-BE49-F238E27FC236}">
                <a16:creationId xmlns:a16="http://schemas.microsoft.com/office/drawing/2014/main" id="{009015C5-8F7D-C431-505E-BC9AE3E213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532" y="2424999"/>
            <a:ext cx="3431650" cy="2287766"/>
          </a:xfrm>
          <a:prstGeom prst="flowChartAlternateProcess">
            <a:avLst/>
          </a:prstGeom>
        </p:spPr>
      </p:pic>
    </p:spTree>
    <p:extLst>
      <p:ext uri="{BB962C8B-B14F-4D97-AF65-F5344CB8AC3E}">
        <p14:creationId xmlns:p14="http://schemas.microsoft.com/office/powerpoint/2010/main" val="103089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2021C-3376-97C1-755D-33568DBCEE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A486E3-1FDB-071B-3EDA-5571428E700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7</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FD5EB5FA-22B8-2210-F022-521729B1F077}"/>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 – When to clean your hands</a:t>
            </a:r>
          </a:p>
        </p:txBody>
      </p:sp>
      <p:pic>
        <p:nvPicPr>
          <p:cNvPr id="5" name="Picture 4">
            <a:extLst>
              <a:ext uri="{FF2B5EF4-FFF2-40B4-BE49-F238E27FC236}">
                <a16:creationId xmlns:a16="http://schemas.microsoft.com/office/drawing/2014/main" id="{3D7D65EF-82FE-D01E-5895-DC17A0C3C7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2747839"/>
            <a:ext cx="3431650" cy="2287766"/>
          </a:xfrm>
          <a:prstGeom prst="flowChartAlternateProcess">
            <a:avLst/>
          </a:prstGeom>
        </p:spPr>
      </p:pic>
      <p:sp>
        <p:nvSpPr>
          <p:cNvPr id="9" name="Content Placeholder 7">
            <a:extLst>
              <a:ext uri="{FF2B5EF4-FFF2-40B4-BE49-F238E27FC236}">
                <a16:creationId xmlns:a16="http://schemas.microsoft.com/office/drawing/2014/main" id="{B1C31875-1125-64F2-9784-CC26023A17E3}"/>
              </a:ext>
            </a:extLst>
          </p:cNvPr>
          <p:cNvSpPr txBox="1">
            <a:spLocks/>
          </p:cNvSpPr>
          <p:nvPr/>
        </p:nvSpPr>
        <p:spPr>
          <a:xfrm>
            <a:off x="302150" y="2136260"/>
            <a:ext cx="5108050" cy="2585480"/>
          </a:xfrm>
          <a:prstGeom prst="rect">
            <a:avLst/>
          </a:prstGeom>
        </p:spPr>
        <p:txBody>
          <a:bodyPr vert="horz" lIns="91440" tIns="45720" rIns="91440" bIns="45720" rtlCol="0">
            <a:noAutofit/>
          </a:bodyPr>
          <a:lstStyle>
            <a:lvl1pPr marL="0" indent="0" algn="ctr" defTabSz="514350" rtl="0" eaLnBrk="1" latinLnBrk="0" hangingPunct="1">
              <a:lnSpc>
                <a:spcPct val="90000"/>
              </a:lnSpc>
              <a:spcBef>
                <a:spcPts val="563"/>
              </a:spcBef>
              <a:buFont typeface="Arial" panose="020B0604020202020204" pitchFamily="34" charset="0"/>
              <a:buNone/>
              <a:defRPr sz="1500" b="1" i="0"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192024" indent="-192024" algn="l">
              <a:spcBef>
                <a:spcPts val="0"/>
              </a:spcBef>
              <a:spcAft>
                <a:spcPts val="1200"/>
              </a:spcAft>
              <a:buFont typeface="Arial" panose="020B0604020202020204" pitchFamily="34" charset="0"/>
              <a:buChar char="•"/>
            </a:pPr>
            <a:r>
              <a:rPr lang="en-US" sz="2000" b="0" dirty="0">
                <a:latin typeface="Nunito"/>
              </a:rPr>
              <a:t>Immediately before touching a patient</a:t>
            </a:r>
          </a:p>
          <a:p>
            <a:pPr marL="192024" indent="-192024" algn="l">
              <a:spcBef>
                <a:spcPts val="0"/>
              </a:spcBef>
              <a:spcAft>
                <a:spcPts val="1200"/>
              </a:spcAft>
              <a:buFont typeface="Arial" panose="020B0604020202020204" pitchFamily="34" charset="0"/>
              <a:buChar char="•"/>
            </a:pPr>
            <a:r>
              <a:rPr lang="en-US" sz="2000" b="0" dirty="0">
                <a:latin typeface="Nunito"/>
              </a:rPr>
              <a:t>Before performing an aseptic task such as dressing a wound or inserting a catheter </a:t>
            </a:r>
          </a:p>
          <a:p>
            <a:pPr marL="192024" indent="-192024" algn="l">
              <a:spcBef>
                <a:spcPts val="0"/>
              </a:spcBef>
              <a:spcAft>
                <a:spcPts val="1200"/>
              </a:spcAft>
              <a:buFont typeface="Arial" panose="020B0604020202020204" pitchFamily="34" charset="0"/>
              <a:buChar char="•"/>
            </a:pPr>
            <a:r>
              <a:rPr lang="en-US" sz="2000" b="0" dirty="0">
                <a:latin typeface="Nunito"/>
              </a:rPr>
              <a:t>Before moving from work on a soiled body site to a clean body site </a:t>
            </a:r>
          </a:p>
          <a:p>
            <a:pPr marL="192024" indent="-192024" algn="l">
              <a:spcBef>
                <a:spcPts val="0"/>
              </a:spcBef>
              <a:spcAft>
                <a:spcPts val="1200"/>
              </a:spcAft>
              <a:buFont typeface="Arial" panose="020B0604020202020204" pitchFamily="34" charset="0"/>
              <a:buChar char="•"/>
            </a:pPr>
            <a:r>
              <a:rPr lang="en-US" sz="2000" b="0" dirty="0">
                <a:latin typeface="Nunito"/>
              </a:rPr>
              <a:t>After touching a patient or patient's surroundings</a:t>
            </a:r>
          </a:p>
          <a:p>
            <a:pPr marL="192024" indent="-192024" algn="l">
              <a:spcBef>
                <a:spcPts val="0"/>
              </a:spcBef>
              <a:spcAft>
                <a:spcPts val="1200"/>
              </a:spcAft>
              <a:buFont typeface="Arial" panose="020B0604020202020204" pitchFamily="34" charset="0"/>
              <a:buChar char="•"/>
            </a:pPr>
            <a:r>
              <a:rPr lang="en-US" sz="2000" b="0" dirty="0">
                <a:latin typeface="Nunito"/>
              </a:rPr>
              <a:t>After contact with blood, body fluids, or contaminated surfaces</a:t>
            </a:r>
          </a:p>
          <a:p>
            <a:pPr marL="192024" indent="-192024" algn="l">
              <a:spcBef>
                <a:spcPts val="0"/>
              </a:spcBef>
              <a:spcAft>
                <a:spcPts val="1200"/>
              </a:spcAft>
              <a:buFont typeface="Arial" panose="020B0604020202020204" pitchFamily="34" charset="0"/>
              <a:buChar char="•"/>
            </a:pPr>
            <a:r>
              <a:rPr lang="en-US" sz="2000" b="0" dirty="0">
                <a:latin typeface="Nunito"/>
              </a:rPr>
              <a:t>Immediately after glove removal</a:t>
            </a:r>
          </a:p>
        </p:txBody>
      </p:sp>
    </p:spTree>
    <p:extLst>
      <p:ext uri="{BB962C8B-B14F-4D97-AF65-F5344CB8AC3E}">
        <p14:creationId xmlns:p14="http://schemas.microsoft.com/office/powerpoint/2010/main" val="231207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D1B6F-2F74-7AF0-7707-DBC6E9CC50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E59326-578E-E3FB-BF21-89CAE669BB12}"/>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8</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2D54D4E9-C2AD-9CE2-F437-37E8758E6A6A}"/>
              </a:ext>
            </a:extLst>
          </p:cNvPr>
          <p:cNvSpPr>
            <a:spLocks noGrp="1"/>
          </p:cNvSpPr>
          <p:nvPr>
            <p:ph type="title"/>
          </p:nvPr>
        </p:nvSpPr>
        <p:spPr>
          <a:xfrm>
            <a:off x="302150" y="1273757"/>
            <a:ext cx="8563554" cy="548640"/>
          </a:xfrm>
        </p:spPr>
        <p:txBody>
          <a:bodyPr/>
          <a:lstStyle/>
          <a:p>
            <a:r>
              <a:rPr lang="en-US" sz="2800" b="0">
                <a:latin typeface="Poppins" panose="00000500000000000000" pitchFamily="2" charset="0"/>
                <a:cs typeface="Poppins" panose="00000500000000000000" pitchFamily="2" charset="0"/>
              </a:rPr>
              <a:t>Hand Hygiene – How to clean your hands</a:t>
            </a:r>
          </a:p>
        </p:txBody>
      </p:sp>
      <p:graphicFrame>
        <p:nvGraphicFramePr>
          <p:cNvPr id="3" name="Table 2">
            <a:extLst>
              <a:ext uri="{FF2B5EF4-FFF2-40B4-BE49-F238E27FC236}">
                <a16:creationId xmlns:a16="http://schemas.microsoft.com/office/drawing/2014/main" id="{3BDBFF69-89FE-4A22-9DDB-9F4F62CBEBCB}"/>
              </a:ext>
            </a:extLst>
          </p:cNvPr>
          <p:cNvGraphicFramePr>
            <a:graphicFrameLocks noGrp="1"/>
          </p:cNvGraphicFramePr>
          <p:nvPr>
            <p:extLst>
              <p:ext uri="{D42A27DB-BD31-4B8C-83A1-F6EECF244321}">
                <p14:modId xmlns:p14="http://schemas.microsoft.com/office/powerpoint/2010/main" val="521196757"/>
              </p:ext>
            </p:extLst>
          </p:nvPr>
        </p:nvGraphicFramePr>
        <p:xfrm>
          <a:off x="712571" y="1871086"/>
          <a:ext cx="7742712" cy="4587493"/>
        </p:xfrm>
        <a:graphic>
          <a:graphicData uri="http://schemas.openxmlformats.org/drawingml/2006/table">
            <a:tbl>
              <a:tblPr firstRow="1" bandRow="1">
                <a:tableStyleId>{5C22544A-7EE6-4342-B048-85BDC9FD1C3A}</a:tableStyleId>
              </a:tblPr>
              <a:tblGrid>
                <a:gridCol w="3871356">
                  <a:extLst>
                    <a:ext uri="{9D8B030D-6E8A-4147-A177-3AD203B41FA5}">
                      <a16:colId xmlns:a16="http://schemas.microsoft.com/office/drawing/2014/main" val="1002631127"/>
                    </a:ext>
                  </a:extLst>
                </a:gridCol>
                <a:gridCol w="3871356">
                  <a:extLst>
                    <a:ext uri="{9D8B030D-6E8A-4147-A177-3AD203B41FA5}">
                      <a16:colId xmlns:a16="http://schemas.microsoft.com/office/drawing/2014/main" val="3672477866"/>
                    </a:ext>
                  </a:extLst>
                </a:gridCol>
              </a:tblGrid>
              <a:tr h="548637">
                <a:tc>
                  <a:txBody>
                    <a:bodyPr/>
                    <a:lstStyle/>
                    <a:p>
                      <a:pPr algn="ctr"/>
                      <a:r>
                        <a:rPr lang="en-US" sz="1600" dirty="0">
                          <a:solidFill>
                            <a:srgbClr val="003B70"/>
                          </a:solidFill>
                        </a:rPr>
                        <a:t>Alcohol-based hand sanitizer</a:t>
                      </a:r>
                    </a:p>
                  </a:txBody>
                  <a:tcPr anchor="ctr">
                    <a:solidFill>
                      <a:schemeClr val="accent4">
                        <a:lumMod val="40000"/>
                        <a:lumOff val="60000"/>
                      </a:schemeClr>
                    </a:solidFill>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B70"/>
                          </a:solidFill>
                          <a:effectLst/>
                          <a:uLnTx/>
                          <a:uFillTx/>
                          <a:latin typeface="+mn-lt"/>
                          <a:ea typeface="+mn-ea"/>
                          <a:cs typeface="+mn-cs"/>
                        </a:rPr>
                        <a:t>Soap and Water</a:t>
                      </a:r>
                    </a:p>
                  </a:txBody>
                  <a:tcPr anchor="ctr">
                    <a:solidFill>
                      <a:schemeClr val="accent4">
                        <a:lumMod val="40000"/>
                        <a:lumOff val="60000"/>
                      </a:schemeClr>
                    </a:solidFill>
                  </a:tcPr>
                </a:tc>
                <a:extLst>
                  <a:ext uri="{0D108BD9-81ED-4DB2-BD59-A6C34878D82A}">
                    <a16:rowId xmlns:a16="http://schemas.microsoft.com/office/drawing/2014/main" val="1763390162"/>
                  </a:ext>
                </a:extLst>
              </a:tr>
              <a:tr h="4038856">
                <a:tc>
                  <a:txBody>
                    <a:bodyPr/>
                    <a:lstStyle/>
                    <a:p>
                      <a:endParaRPr lang="en-US" sz="500" dirty="0"/>
                    </a:p>
                    <a:p>
                      <a:pPr marL="457200" indent="-457200" algn="l">
                        <a:lnSpc>
                          <a:spcPct val="100000"/>
                        </a:lnSpc>
                        <a:spcBef>
                          <a:spcPts val="0"/>
                        </a:spcBef>
                        <a:spcAft>
                          <a:spcPts val="600"/>
                        </a:spcAft>
                        <a:buFont typeface="+mj-lt"/>
                        <a:buAutoNum type="arabicPeriod"/>
                      </a:pPr>
                      <a:r>
                        <a:rPr lang="en-US" sz="1600" b="0" dirty="0">
                          <a:latin typeface="Nunito"/>
                        </a:rPr>
                        <a:t>Put product on hands and rub hands together</a:t>
                      </a:r>
                    </a:p>
                    <a:p>
                      <a:pPr marL="457200" indent="-457200" algn="l">
                        <a:lnSpc>
                          <a:spcPct val="100000"/>
                        </a:lnSpc>
                        <a:spcBef>
                          <a:spcPts val="0"/>
                        </a:spcBef>
                        <a:spcAft>
                          <a:spcPts val="600"/>
                        </a:spcAft>
                        <a:buFont typeface="+mj-lt"/>
                        <a:buAutoNum type="arabicPeriod"/>
                      </a:pPr>
                      <a:r>
                        <a:rPr lang="en-US" sz="1600" b="0" dirty="0">
                          <a:latin typeface="Nunito"/>
                        </a:rPr>
                        <a:t>Cover all surfaces and rub until hands feel dry</a:t>
                      </a:r>
                    </a:p>
                    <a:p>
                      <a:pPr marL="889397" lvl="1" indent="-457200">
                        <a:lnSpc>
                          <a:spcPct val="100000"/>
                        </a:lnSpc>
                        <a:spcBef>
                          <a:spcPts val="0"/>
                        </a:spcBef>
                        <a:spcAft>
                          <a:spcPts val="600"/>
                        </a:spcAft>
                        <a:buFont typeface="+mj-lt"/>
                        <a:buAutoNum type="alphaLcPeriod"/>
                      </a:pPr>
                      <a:r>
                        <a:rPr lang="en-US" sz="1600" b="0" dirty="0">
                          <a:latin typeface="Nunito"/>
                        </a:rPr>
                        <a:t>This should take around 20 seconds</a:t>
                      </a:r>
                    </a:p>
                    <a:p>
                      <a:pPr marL="0" indent="0" algn="l">
                        <a:lnSpc>
                          <a:spcPct val="100000"/>
                        </a:lnSpc>
                        <a:spcBef>
                          <a:spcPts val="0"/>
                        </a:spcBef>
                        <a:spcAft>
                          <a:spcPts val="600"/>
                        </a:spcAft>
                        <a:buFont typeface="+mj-lt"/>
                        <a:buNone/>
                      </a:pPr>
                      <a:r>
                        <a:rPr lang="en-US" sz="1600" b="0" dirty="0">
                          <a:latin typeface="Nunito"/>
                        </a:rPr>
                        <a:t>Pay attention to the areas frequently missed:</a:t>
                      </a:r>
                    </a:p>
                    <a:p>
                      <a:pPr marL="889397" lvl="1" indent="-457200">
                        <a:lnSpc>
                          <a:spcPct val="100000"/>
                        </a:lnSpc>
                        <a:spcBef>
                          <a:spcPts val="0"/>
                        </a:spcBef>
                        <a:spcAft>
                          <a:spcPts val="600"/>
                        </a:spcAft>
                        <a:buFont typeface="+mj-lt"/>
                        <a:buAutoNum type="alphaLcPeriod"/>
                      </a:pPr>
                      <a:r>
                        <a:rPr lang="en-US" sz="1400" b="0" dirty="0">
                          <a:latin typeface="Nunito"/>
                        </a:rPr>
                        <a:t>Thumbs</a:t>
                      </a:r>
                    </a:p>
                    <a:p>
                      <a:pPr marL="889397" lvl="1" indent="-457200">
                        <a:lnSpc>
                          <a:spcPct val="100000"/>
                        </a:lnSpc>
                        <a:spcBef>
                          <a:spcPts val="0"/>
                        </a:spcBef>
                        <a:spcAft>
                          <a:spcPts val="600"/>
                        </a:spcAft>
                        <a:buFont typeface="+mj-lt"/>
                        <a:buAutoNum type="alphaLcPeriod"/>
                      </a:pPr>
                      <a:r>
                        <a:rPr lang="en-US" sz="1400" b="0" dirty="0">
                          <a:latin typeface="Nunito"/>
                        </a:rPr>
                        <a:t>Fingertips</a:t>
                      </a:r>
                    </a:p>
                    <a:p>
                      <a:pPr marL="889397" lvl="1" indent="-457200">
                        <a:lnSpc>
                          <a:spcPct val="100000"/>
                        </a:lnSpc>
                        <a:spcBef>
                          <a:spcPts val="0"/>
                        </a:spcBef>
                        <a:spcAft>
                          <a:spcPts val="600"/>
                        </a:spcAft>
                        <a:buFont typeface="+mj-lt"/>
                        <a:buAutoNum type="alphaLcPeriod"/>
                      </a:pPr>
                      <a:r>
                        <a:rPr lang="en-US" sz="1400" b="0" dirty="0">
                          <a:latin typeface="Nunito"/>
                        </a:rPr>
                        <a:t>Between fingers </a:t>
                      </a:r>
                    </a:p>
                    <a:p>
                      <a:endParaRPr lang="en-US" dirty="0"/>
                    </a:p>
                  </a:txBody>
                  <a:tcPr>
                    <a:solidFill>
                      <a:schemeClr val="accent4">
                        <a:lumMod val="20000"/>
                        <a:lumOff val="80000"/>
                      </a:schemeClr>
                    </a:solidFill>
                  </a:tcPr>
                </a:tc>
                <a:tc>
                  <a:txBody>
                    <a:bodyPr/>
                    <a:lstStyle/>
                    <a:p>
                      <a:pPr marL="0" marR="0" lvl="0" indent="0" algn="l" defTabSz="514350" rtl="0" eaLnBrk="1" fontAlgn="auto" latinLnBrk="0" hangingPunct="1">
                        <a:lnSpc>
                          <a:spcPct val="100000"/>
                        </a:lnSpc>
                        <a:spcBef>
                          <a:spcPts val="0"/>
                        </a:spcBef>
                        <a:spcAft>
                          <a:spcPts val="600"/>
                        </a:spcAft>
                        <a:buClrTx/>
                        <a:buSzTx/>
                        <a:buFont typeface="+mj-lt"/>
                        <a:buNone/>
                        <a:tabLst/>
                        <a:defRPr/>
                      </a:pPr>
                      <a:endParaRPr kumimoji="0" lang="en-US" sz="500" b="0" i="0" u="none" strike="noStrike" kern="1200" cap="none" spc="0" normalizeH="0" baseline="0" noProof="0" dirty="0">
                        <a:ln>
                          <a:noFill/>
                        </a:ln>
                        <a:solidFill>
                          <a:prstClr val="black"/>
                        </a:solidFill>
                        <a:effectLst/>
                        <a:uLnTx/>
                        <a:uFillTx/>
                        <a:latin typeface="Nunito"/>
                        <a:ea typeface="+mn-ea"/>
                        <a:cs typeface="+mn-cs"/>
                      </a:endParaRP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Nunito"/>
                          <a:ea typeface="+mn-ea"/>
                          <a:cs typeface="+mn-cs"/>
                        </a:rPr>
                        <a:t>Wet hands with water</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Nunito"/>
                          <a:ea typeface="+mn-ea"/>
                          <a:cs typeface="+mn-cs"/>
                        </a:rPr>
                        <a:t>Apply soap</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Nunito"/>
                          <a:ea typeface="+mn-ea"/>
                          <a:cs typeface="+mn-cs"/>
                        </a:rPr>
                        <a:t>Rub hands together to cover all surfaces of the hands and fingers for at least 15 seconds</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Nunito"/>
                          <a:ea typeface="+mn-ea"/>
                          <a:cs typeface="+mn-cs"/>
                        </a:rPr>
                        <a:t>Rinse hands with water</a:t>
                      </a:r>
                    </a:p>
                    <a:p>
                      <a:pPr marL="457200" marR="0" lvl="0" indent="-457200" algn="l" defTabSz="514350" rtl="0" eaLnBrk="1" fontAlgn="auto" latinLnBrk="0" hangingPunct="1">
                        <a:lnSpc>
                          <a:spcPct val="100000"/>
                        </a:lnSpc>
                        <a:spcBef>
                          <a:spcPts val="0"/>
                        </a:spcBef>
                        <a:spcAft>
                          <a:spcPts val="60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Nunito"/>
                          <a:ea typeface="+mn-ea"/>
                          <a:cs typeface="+mn-cs"/>
                        </a:rPr>
                        <a:t>Dry hands completely using a clean, single-use towel</a:t>
                      </a:r>
                      <a:endParaRPr lang="en-US" dirty="0"/>
                    </a:p>
                  </a:txBody>
                  <a:tcPr>
                    <a:solidFill>
                      <a:schemeClr val="accent4">
                        <a:lumMod val="20000"/>
                        <a:lumOff val="80000"/>
                      </a:schemeClr>
                    </a:solidFill>
                  </a:tcPr>
                </a:tc>
                <a:extLst>
                  <a:ext uri="{0D108BD9-81ED-4DB2-BD59-A6C34878D82A}">
                    <a16:rowId xmlns:a16="http://schemas.microsoft.com/office/drawing/2014/main" val="241308601"/>
                  </a:ext>
                </a:extLst>
              </a:tr>
            </a:tbl>
          </a:graphicData>
        </a:graphic>
      </p:graphicFrame>
      <p:sp>
        <p:nvSpPr>
          <p:cNvPr id="10" name="Slide Number Placeholder 3">
            <a:extLst>
              <a:ext uri="{FF2B5EF4-FFF2-40B4-BE49-F238E27FC236}">
                <a16:creationId xmlns:a16="http://schemas.microsoft.com/office/drawing/2014/main" id="{E869FDCF-F476-3DD1-02D4-DDFFDEA0960A}"/>
              </a:ext>
            </a:extLst>
          </p:cNvPr>
          <p:cNvSpPr txBox="1">
            <a:spLocks/>
          </p:cNvSpPr>
          <p:nvPr/>
        </p:nvSpPr>
        <p:spPr>
          <a:xfrm>
            <a:off x="7416678" y="6633845"/>
            <a:ext cx="1098672" cy="87630"/>
          </a:xfrm>
          <a:prstGeom prst="rect">
            <a:avLst/>
          </a:prstGeom>
        </p:spPr>
        <p:txBody>
          <a:bodyPr vert="horz" lIns="91440" tIns="45720" rIns="91440" bIns="45720" rtlCol="0" anchor="ctr">
            <a:normAutofit fontScale="25000" lnSpcReduction="20000"/>
          </a:bodyPr>
          <a:lstStyle>
            <a:defPPr>
              <a:defRPr lang="en-US"/>
            </a:defPPr>
            <a:lvl1pPr marL="0" algn="r" defTabSz="914400" rtl="0" eaLnBrk="1" latinLnBrk="0" hangingPunct="1">
              <a:defRPr sz="675"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8</a:t>
            </a:fld>
            <a:endParaRPr lang="en-US" sz="1200">
              <a:solidFill>
                <a:schemeClr val="tx1">
                  <a:tint val="75000"/>
                </a:schemeClr>
              </a:solidFill>
              <a:latin typeface="+mn-lt"/>
              <a:ea typeface="+mn-ea"/>
              <a:cs typeface="+mn-cs"/>
            </a:endParaRPr>
          </a:p>
        </p:txBody>
      </p:sp>
      <p:pic>
        <p:nvPicPr>
          <p:cNvPr id="11" name="Picture 10">
            <a:extLst>
              <a:ext uri="{FF2B5EF4-FFF2-40B4-BE49-F238E27FC236}">
                <a16:creationId xmlns:a16="http://schemas.microsoft.com/office/drawing/2014/main" id="{00E8AD0E-CB42-7E45-85B4-A9E30D3591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54956" y="5273964"/>
            <a:ext cx="1627662" cy="1220747"/>
          </a:xfrm>
          <a:prstGeom prst="rect">
            <a:avLst/>
          </a:prstGeom>
        </p:spPr>
      </p:pic>
      <p:pic>
        <p:nvPicPr>
          <p:cNvPr id="12" name="Picture 11">
            <a:extLst>
              <a:ext uri="{FF2B5EF4-FFF2-40B4-BE49-F238E27FC236}">
                <a16:creationId xmlns:a16="http://schemas.microsoft.com/office/drawing/2014/main" id="{7ACC1164-5B8D-55D2-0D49-D043C40812DA}"/>
              </a:ext>
            </a:extLst>
          </p:cNvPr>
          <p:cNvPicPr>
            <a:picLocks noChangeAspect="1"/>
          </p:cNvPicPr>
          <p:nvPr/>
        </p:nvPicPr>
        <p:blipFill>
          <a:blip r:embed="rId4" cstate="print">
            <a:extLst>
              <a:ext uri="{28A0092B-C50C-407E-A947-70E740481C1C}">
                <a14:useLocalDpi xmlns:a14="http://schemas.microsoft.com/office/drawing/2010/main" val="0"/>
              </a:ext>
            </a:extLst>
          </a:blip>
          <a:srcRect l="5598" t="65721" r="69093" b="7951"/>
          <a:stretch>
            <a:fillRect/>
          </a:stretch>
        </p:blipFill>
        <p:spPr>
          <a:xfrm>
            <a:off x="1163793" y="5486184"/>
            <a:ext cx="1098672" cy="893073"/>
          </a:xfrm>
          <a:prstGeom prst="rect">
            <a:avLst/>
          </a:prstGeom>
        </p:spPr>
      </p:pic>
      <p:sp>
        <p:nvSpPr>
          <p:cNvPr id="13" name="Title 1">
            <a:extLst>
              <a:ext uri="{FF2B5EF4-FFF2-40B4-BE49-F238E27FC236}">
                <a16:creationId xmlns:a16="http://schemas.microsoft.com/office/drawing/2014/main" id="{CA73F0B6-7F9D-92F6-7E89-C147B9308547}"/>
              </a:ext>
            </a:extLst>
          </p:cNvPr>
          <p:cNvSpPr txBox="1">
            <a:spLocks/>
          </p:cNvSpPr>
          <p:nvPr/>
        </p:nvSpPr>
        <p:spPr>
          <a:xfrm>
            <a:off x="2209015" y="5688536"/>
            <a:ext cx="785263" cy="131674"/>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000" dirty="0">
                <a:solidFill>
                  <a:schemeClr val="tx1"/>
                </a:solidFill>
                <a:latin typeface="Poppins" panose="00000500000000000000" pitchFamily="2" charset="0"/>
                <a:cs typeface="Poppins" panose="00000500000000000000" pitchFamily="2" charset="0"/>
              </a:rPr>
              <a:t>20 sec</a:t>
            </a:r>
          </a:p>
        </p:txBody>
      </p:sp>
      <p:pic>
        <p:nvPicPr>
          <p:cNvPr id="15" name="Picture 14">
            <a:extLst>
              <a:ext uri="{FF2B5EF4-FFF2-40B4-BE49-F238E27FC236}">
                <a16:creationId xmlns:a16="http://schemas.microsoft.com/office/drawing/2014/main" id="{3EFB3314-8935-ED87-0B94-15B2DAC9BB86}"/>
              </a:ext>
            </a:extLst>
          </p:cNvPr>
          <p:cNvPicPr>
            <a:picLocks noChangeAspect="1"/>
          </p:cNvPicPr>
          <p:nvPr/>
        </p:nvPicPr>
        <p:blipFill>
          <a:blip r:embed="rId5" cstate="print">
            <a:extLst>
              <a:ext uri="{28A0092B-C50C-407E-A947-70E740481C1C}">
                <a14:useLocalDpi xmlns:a14="http://schemas.microsoft.com/office/drawing/2010/main" val="0"/>
              </a:ext>
            </a:extLst>
          </a:blip>
          <a:srcRect l="31927" t="12437" r="52435" b="67749"/>
          <a:stretch>
            <a:fillRect/>
          </a:stretch>
        </p:blipFill>
        <p:spPr>
          <a:xfrm>
            <a:off x="6073401" y="5010187"/>
            <a:ext cx="880974" cy="744186"/>
          </a:xfrm>
          <a:prstGeom prst="rect">
            <a:avLst/>
          </a:prstGeom>
        </p:spPr>
      </p:pic>
      <p:pic>
        <p:nvPicPr>
          <p:cNvPr id="17" name="Picture 16">
            <a:extLst>
              <a:ext uri="{FF2B5EF4-FFF2-40B4-BE49-F238E27FC236}">
                <a16:creationId xmlns:a16="http://schemas.microsoft.com/office/drawing/2014/main" id="{E345956E-9B1F-CDAA-E6D0-FF5988502D8B}"/>
              </a:ext>
            </a:extLst>
          </p:cNvPr>
          <p:cNvPicPr>
            <a:picLocks noChangeAspect="1"/>
          </p:cNvPicPr>
          <p:nvPr/>
        </p:nvPicPr>
        <p:blipFill>
          <a:blip r:embed="rId6" cstate="print">
            <a:extLst>
              <a:ext uri="{28A0092B-C50C-407E-A947-70E740481C1C}">
                <a14:useLocalDpi xmlns:a14="http://schemas.microsoft.com/office/drawing/2010/main" val="0"/>
              </a:ext>
            </a:extLst>
          </a:blip>
          <a:srcRect l="11045" t="12529" r="73317" b="66869"/>
          <a:stretch>
            <a:fillRect/>
          </a:stretch>
        </p:blipFill>
        <p:spPr>
          <a:xfrm>
            <a:off x="4875110" y="4999822"/>
            <a:ext cx="859109" cy="754551"/>
          </a:xfrm>
          <a:prstGeom prst="rect">
            <a:avLst/>
          </a:prstGeom>
        </p:spPr>
      </p:pic>
      <p:pic>
        <p:nvPicPr>
          <p:cNvPr id="19" name="Picture 18">
            <a:extLst>
              <a:ext uri="{FF2B5EF4-FFF2-40B4-BE49-F238E27FC236}">
                <a16:creationId xmlns:a16="http://schemas.microsoft.com/office/drawing/2014/main" id="{DAEF0CDF-911A-BCBF-839B-A0333F504B14}"/>
              </a:ext>
            </a:extLst>
          </p:cNvPr>
          <p:cNvPicPr>
            <a:picLocks noChangeAspect="1"/>
          </p:cNvPicPr>
          <p:nvPr/>
        </p:nvPicPr>
        <p:blipFill>
          <a:blip r:embed="rId6" cstate="print">
            <a:extLst>
              <a:ext uri="{28A0092B-C50C-407E-A947-70E740481C1C}">
                <a14:useLocalDpi xmlns:a14="http://schemas.microsoft.com/office/drawing/2010/main" val="0"/>
              </a:ext>
            </a:extLst>
          </a:blip>
          <a:srcRect l="72899" t="11191" r="11463" b="67165"/>
          <a:stretch>
            <a:fillRect/>
          </a:stretch>
        </p:blipFill>
        <p:spPr>
          <a:xfrm>
            <a:off x="7284341" y="5002931"/>
            <a:ext cx="859109" cy="792757"/>
          </a:xfrm>
          <a:prstGeom prst="rect">
            <a:avLst/>
          </a:prstGeom>
        </p:spPr>
      </p:pic>
      <p:pic>
        <p:nvPicPr>
          <p:cNvPr id="21" name="Picture 20">
            <a:extLst>
              <a:ext uri="{FF2B5EF4-FFF2-40B4-BE49-F238E27FC236}">
                <a16:creationId xmlns:a16="http://schemas.microsoft.com/office/drawing/2014/main" id="{B366516F-B6DD-9201-2688-53479CA0C35A}"/>
              </a:ext>
            </a:extLst>
          </p:cNvPr>
          <p:cNvPicPr>
            <a:picLocks noChangeAspect="1"/>
          </p:cNvPicPr>
          <p:nvPr/>
        </p:nvPicPr>
        <p:blipFill>
          <a:blip r:embed="rId6" cstate="print">
            <a:extLst>
              <a:ext uri="{28A0092B-C50C-407E-A947-70E740481C1C}">
                <a14:useLocalDpi xmlns:a14="http://schemas.microsoft.com/office/drawing/2010/main" val="0"/>
              </a:ext>
            </a:extLst>
          </a:blip>
          <a:srcRect l="41756" t="67111" r="42606" b="11245"/>
          <a:stretch>
            <a:fillRect/>
          </a:stretch>
        </p:blipFill>
        <p:spPr>
          <a:xfrm>
            <a:off x="5437162" y="5665822"/>
            <a:ext cx="859109" cy="792757"/>
          </a:xfrm>
          <a:prstGeom prst="rect">
            <a:avLst/>
          </a:prstGeom>
        </p:spPr>
      </p:pic>
      <p:pic>
        <p:nvPicPr>
          <p:cNvPr id="23" name="Picture 22">
            <a:extLst>
              <a:ext uri="{FF2B5EF4-FFF2-40B4-BE49-F238E27FC236}">
                <a16:creationId xmlns:a16="http://schemas.microsoft.com/office/drawing/2014/main" id="{6FDE8AC3-F443-309D-D27C-B1263F350DA2}"/>
              </a:ext>
            </a:extLst>
          </p:cNvPr>
          <p:cNvPicPr>
            <a:picLocks noChangeAspect="1"/>
          </p:cNvPicPr>
          <p:nvPr/>
        </p:nvPicPr>
        <p:blipFill>
          <a:blip r:embed="rId6" cstate="print">
            <a:extLst>
              <a:ext uri="{28A0092B-C50C-407E-A947-70E740481C1C}">
                <a14:useLocalDpi xmlns:a14="http://schemas.microsoft.com/office/drawing/2010/main" val="0"/>
              </a:ext>
            </a:extLst>
          </a:blip>
          <a:srcRect l="63426" t="66379" r="20936" b="11977"/>
          <a:stretch>
            <a:fillRect/>
          </a:stretch>
        </p:blipFill>
        <p:spPr>
          <a:xfrm>
            <a:off x="6635453" y="5595890"/>
            <a:ext cx="859109" cy="792757"/>
          </a:xfrm>
          <a:prstGeom prst="rect">
            <a:avLst/>
          </a:prstGeom>
        </p:spPr>
      </p:pic>
      <p:sp>
        <p:nvSpPr>
          <p:cNvPr id="25" name="Title 1">
            <a:extLst>
              <a:ext uri="{FF2B5EF4-FFF2-40B4-BE49-F238E27FC236}">
                <a16:creationId xmlns:a16="http://schemas.microsoft.com/office/drawing/2014/main" id="{ECA3B438-F48B-2E59-87DB-21B12EDFB8E7}"/>
              </a:ext>
            </a:extLst>
          </p:cNvPr>
          <p:cNvSpPr txBox="1">
            <a:spLocks/>
          </p:cNvSpPr>
          <p:nvPr/>
        </p:nvSpPr>
        <p:spPr>
          <a:xfrm>
            <a:off x="7494562" y="5622699"/>
            <a:ext cx="785263" cy="131674"/>
          </a:xfrm>
          <a:prstGeom prst="rect">
            <a:avLst/>
          </a:prstGeom>
        </p:spPr>
        <p:txBody>
          <a:bodyPr vert="horz" lIns="91440" tIns="45720" rIns="91440" bIns="45720" rtlCol="0" anchor="t">
            <a:noAutofit/>
          </a:bodyPr>
          <a:lstStyle>
            <a:lvl1pPr algn="l" defTabSz="514350" rtl="0" eaLnBrk="1" latinLnBrk="0" hangingPunct="1">
              <a:lnSpc>
                <a:spcPct val="90000"/>
              </a:lnSpc>
              <a:spcBef>
                <a:spcPct val="0"/>
              </a:spcBef>
              <a:buNone/>
              <a:defRPr sz="2400" b="1" i="0" kern="120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1000" dirty="0">
                <a:solidFill>
                  <a:schemeClr val="tx1"/>
                </a:solidFill>
                <a:latin typeface="Poppins" panose="00000500000000000000" pitchFamily="2" charset="0"/>
                <a:cs typeface="Poppins" panose="00000500000000000000" pitchFamily="2" charset="0"/>
              </a:rPr>
              <a:t>20 sec</a:t>
            </a:r>
          </a:p>
        </p:txBody>
      </p:sp>
    </p:spTree>
    <p:extLst>
      <p:ext uri="{BB962C8B-B14F-4D97-AF65-F5344CB8AC3E}">
        <p14:creationId xmlns:p14="http://schemas.microsoft.com/office/powerpoint/2010/main" val="193771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0222B-B704-6D1F-1F5B-5BA14C091F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5C5E61-0D16-0F7B-2BB6-00CA2B13CBDE}"/>
              </a:ext>
            </a:extLst>
          </p:cNvPr>
          <p:cNvSpPr>
            <a:spLocks noGrp="1"/>
          </p:cNvSpPr>
          <p:nvPr>
            <p:ph type="sldNum" sz="quarter" idx="16"/>
          </p:nvPr>
        </p:nvSpPr>
        <p:spPr>
          <a:xfrm>
            <a:off x="6457950" y="6356350"/>
            <a:ext cx="2057400" cy="365125"/>
          </a:xfrm>
        </p:spPr>
        <p:txBody>
          <a:bodyPr vert="horz" lIns="91440" tIns="45720" rIns="91440" bIns="45720" rtlCol="0" anchor="ctr">
            <a:normAutofit/>
          </a:body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9</a:t>
            </a:fld>
            <a:endParaRPr lang="en-US" sz="1200">
              <a:solidFill>
                <a:schemeClr val="tx1">
                  <a:tint val="75000"/>
                </a:schemeClr>
              </a:solidFill>
              <a:latin typeface="+mn-lt"/>
              <a:ea typeface="+mn-ea"/>
              <a:cs typeface="+mn-cs"/>
            </a:endParaRPr>
          </a:p>
        </p:txBody>
      </p:sp>
      <p:sp>
        <p:nvSpPr>
          <p:cNvPr id="2" name="Title 1">
            <a:extLst>
              <a:ext uri="{FF2B5EF4-FFF2-40B4-BE49-F238E27FC236}">
                <a16:creationId xmlns:a16="http://schemas.microsoft.com/office/drawing/2014/main" id="{966A1F8D-7B24-FCCD-B52B-1CF2C26A79B2}"/>
              </a:ext>
            </a:extLst>
          </p:cNvPr>
          <p:cNvSpPr>
            <a:spLocks noGrp="1"/>
          </p:cNvSpPr>
          <p:nvPr>
            <p:ph type="title"/>
          </p:nvPr>
        </p:nvSpPr>
        <p:spPr>
          <a:xfrm>
            <a:off x="302150" y="1273757"/>
            <a:ext cx="8563554" cy="548640"/>
          </a:xfrm>
        </p:spPr>
        <p:txBody>
          <a:bodyPr/>
          <a:lstStyle/>
          <a:p>
            <a:r>
              <a:rPr lang="en-US" sz="2800" b="0" dirty="0">
                <a:latin typeface="Poppins" panose="00000500000000000000" pitchFamily="2" charset="0"/>
                <a:cs typeface="Poppins" panose="00000500000000000000" pitchFamily="2" charset="0"/>
              </a:rPr>
              <a:t>Hand Hygiene – When to use soap and water</a:t>
            </a:r>
          </a:p>
        </p:txBody>
      </p:sp>
      <p:graphicFrame>
        <p:nvGraphicFramePr>
          <p:cNvPr id="3" name="Table 2">
            <a:extLst>
              <a:ext uri="{FF2B5EF4-FFF2-40B4-BE49-F238E27FC236}">
                <a16:creationId xmlns:a16="http://schemas.microsoft.com/office/drawing/2014/main" id="{1E72B14B-E8DE-30BB-487F-9841F8B8C4C4}"/>
              </a:ext>
            </a:extLst>
          </p:cNvPr>
          <p:cNvGraphicFramePr>
            <a:graphicFrameLocks noGrp="1"/>
          </p:cNvGraphicFramePr>
          <p:nvPr>
            <p:extLst>
              <p:ext uri="{D42A27DB-BD31-4B8C-83A1-F6EECF244321}">
                <p14:modId xmlns:p14="http://schemas.microsoft.com/office/powerpoint/2010/main" val="2651523909"/>
              </p:ext>
            </p:extLst>
          </p:nvPr>
        </p:nvGraphicFramePr>
        <p:xfrm>
          <a:off x="1146192" y="2088089"/>
          <a:ext cx="6851616" cy="3740334"/>
        </p:xfrm>
        <a:graphic>
          <a:graphicData uri="http://schemas.openxmlformats.org/drawingml/2006/table">
            <a:tbl>
              <a:tblPr firstRow="1" bandRow="1">
                <a:tableStyleId>{5C22544A-7EE6-4342-B048-85BDC9FD1C3A}</a:tableStyleId>
              </a:tblPr>
              <a:tblGrid>
                <a:gridCol w="6851616">
                  <a:extLst>
                    <a:ext uri="{9D8B030D-6E8A-4147-A177-3AD203B41FA5}">
                      <a16:colId xmlns:a16="http://schemas.microsoft.com/office/drawing/2014/main" val="3672477866"/>
                    </a:ext>
                  </a:extLst>
                </a:gridCol>
              </a:tblGrid>
              <a:tr h="408483">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B70"/>
                          </a:solidFill>
                          <a:effectLst/>
                          <a:uLnTx/>
                          <a:uFillTx/>
                          <a:latin typeface="+mn-lt"/>
                          <a:ea typeface="+mn-ea"/>
                          <a:cs typeface="+mn-cs"/>
                        </a:rPr>
                        <a:t>Use soap and water (rather than alcohol-based hand sanitizer) when:</a:t>
                      </a:r>
                    </a:p>
                  </a:txBody>
                  <a:tcPr anchor="ctr">
                    <a:solidFill>
                      <a:schemeClr val="accent4">
                        <a:lumMod val="40000"/>
                        <a:lumOff val="60000"/>
                      </a:schemeClr>
                    </a:solidFill>
                  </a:tcPr>
                </a:tc>
                <a:extLst>
                  <a:ext uri="{0D108BD9-81ED-4DB2-BD59-A6C34878D82A}">
                    <a16:rowId xmlns:a16="http://schemas.microsoft.com/office/drawing/2014/main" val="1763390162"/>
                  </a:ext>
                </a:extLst>
              </a:tr>
              <a:tr h="3331851">
                <a:tc>
                  <a:txBody>
                    <a:bodyPr/>
                    <a:lstStyle/>
                    <a:p>
                      <a:pPr marL="175022" lvl="0" indent="0">
                        <a:spcBef>
                          <a:spcPts val="600"/>
                        </a:spcBef>
                        <a:spcAft>
                          <a:spcPts val="1200"/>
                        </a:spcAft>
                        <a:buFont typeface="Arial" panose="020B0604020202020204" pitchFamily="34" charset="0"/>
                        <a:buNone/>
                      </a:pPr>
                      <a:endParaRPr lang="en-US" sz="500" b="0" dirty="0">
                        <a:latin typeface="Nunito"/>
                      </a:endParaRPr>
                    </a:p>
                    <a:p>
                      <a:pPr marL="367046" lvl="0" indent="-192024">
                        <a:spcBef>
                          <a:spcPts val="600"/>
                        </a:spcBef>
                        <a:spcAft>
                          <a:spcPts val="1200"/>
                        </a:spcAft>
                        <a:buFont typeface="Arial" panose="020B0604020202020204" pitchFamily="34" charset="0"/>
                        <a:buChar char="•"/>
                      </a:pPr>
                      <a:r>
                        <a:rPr lang="en-US" sz="2000" b="0" dirty="0">
                          <a:latin typeface="Nunito"/>
                        </a:rPr>
                        <a:t>Hands are visibly soiled</a:t>
                      </a:r>
                    </a:p>
                    <a:p>
                      <a:pPr marL="367046" lvl="0" indent="-192024">
                        <a:spcBef>
                          <a:spcPts val="600"/>
                        </a:spcBef>
                        <a:spcAft>
                          <a:spcPts val="1200"/>
                        </a:spcAft>
                        <a:buFont typeface="Arial" panose="020B0604020202020204" pitchFamily="34" charset="0"/>
                        <a:buChar char="•"/>
                      </a:pPr>
                      <a:r>
                        <a:rPr lang="en-US" sz="2000" b="0" dirty="0">
                          <a:latin typeface="Nunito"/>
                        </a:rPr>
                        <a:t>Before, during and after preparing food</a:t>
                      </a:r>
                    </a:p>
                    <a:p>
                      <a:pPr marL="367046" lvl="0" indent="-192024">
                        <a:spcBef>
                          <a:spcPts val="600"/>
                        </a:spcBef>
                        <a:spcAft>
                          <a:spcPts val="1200"/>
                        </a:spcAft>
                        <a:buFont typeface="Arial" panose="020B0604020202020204" pitchFamily="34" charset="0"/>
                        <a:buChar char="•"/>
                      </a:pPr>
                      <a:r>
                        <a:rPr lang="en-US" sz="2000" b="0" dirty="0">
                          <a:latin typeface="Nunito"/>
                        </a:rPr>
                        <a:t>After using the restroom</a:t>
                      </a:r>
                    </a:p>
                    <a:p>
                      <a:pPr marL="367046" lvl="0" indent="-192024">
                        <a:spcBef>
                          <a:spcPts val="600"/>
                        </a:spcBef>
                        <a:spcAft>
                          <a:spcPts val="1200"/>
                        </a:spcAft>
                        <a:buFont typeface="Arial" panose="020B0604020202020204" pitchFamily="34" charset="0"/>
                        <a:buChar char="•"/>
                      </a:pPr>
                      <a:r>
                        <a:rPr lang="en-US" sz="2000" b="0" dirty="0">
                          <a:latin typeface="Nunito"/>
                        </a:rPr>
                        <a:t>During the care of patients with suspected or confirmed infection during outbreaks of </a:t>
                      </a:r>
                      <a:r>
                        <a:rPr lang="en-US" sz="2000" b="0" i="1" dirty="0">
                          <a:latin typeface="Nunito"/>
                        </a:rPr>
                        <a:t>C. diff </a:t>
                      </a:r>
                      <a:r>
                        <a:rPr lang="en-US" sz="2000" b="0" dirty="0">
                          <a:latin typeface="Nunito"/>
                        </a:rPr>
                        <a:t>and norovirus</a:t>
                      </a:r>
                    </a:p>
                    <a:p>
                      <a:endParaRPr lang="en-US" dirty="0"/>
                    </a:p>
                  </a:txBody>
                  <a:tcPr>
                    <a:solidFill>
                      <a:schemeClr val="accent4">
                        <a:lumMod val="20000"/>
                        <a:lumOff val="80000"/>
                      </a:schemeClr>
                    </a:solidFill>
                  </a:tcPr>
                </a:tc>
                <a:extLst>
                  <a:ext uri="{0D108BD9-81ED-4DB2-BD59-A6C34878D82A}">
                    <a16:rowId xmlns:a16="http://schemas.microsoft.com/office/drawing/2014/main" val="241308601"/>
                  </a:ext>
                </a:extLst>
              </a:tr>
            </a:tbl>
          </a:graphicData>
        </a:graphic>
      </p:graphicFrame>
      <p:sp>
        <p:nvSpPr>
          <p:cNvPr id="10" name="Slide Number Placeholder 3">
            <a:extLst>
              <a:ext uri="{FF2B5EF4-FFF2-40B4-BE49-F238E27FC236}">
                <a16:creationId xmlns:a16="http://schemas.microsoft.com/office/drawing/2014/main" id="{DB067DF5-798F-13AE-C875-86EB63FBA591}"/>
              </a:ext>
            </a:extLst>
          </p:cNvPr>
          <p:cNvSpPr txBox="1">
            <a:spLocks/>
          </p:cNvSpPr>
          <p:nvPr/>
        </p:nvSpPr>
        <p:spPr>
          <a:xfrm>
            <a:off x="7416678" y="6633845"/>
            <a:ext cx="1098672" cy="87630"/>
          </a:xfrm>
          <a:prstGeom prst="rect">
            <a:avLst/>
          </a:prstGeom>
        </p:spPr>
        <p:txBody>
          <a:bodyPr vert="horz" lIns="91440" tIns="45720" rIns="91440" bIns="45720" rtlCol="0" anchor="ctr">
            <a:normAutofit fontScale="25000" lnSpcReduction="20000"/>
          </a:bodyPr>
          <a:lstStyle>
            <a:defPPr>
              <a:defRPr lang="en-US"/>
            </a:defPPr>
            <a:lvl1pPr marL="0" algn="r" defTabSz="914400" rtl="0" eaLnBrk="1" latinLnBrk="0" hangingPunct="1">
              <a:defRPr sz="675"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11F27F3A-B3E9-41ED-AF8F-A365F10BB65F}" type="slidenum">
              <a:rPr lang="en-US" sz="1200" smtClean="0">
                <a:solidFill>
                  <a:schemeClr val="tx1">
                    <a:tint val="75000"/>
                  </a:schemeClr>
                </a:solidFill>
                <a:latin typeface="+mn-lt"/>
                <a:ea typeface="+mn-ea"/>
                <a:cs typeface="+mn-cs"/>
              </a:rPr>
              <a:pPr>
                <a:spcAft>
                  <a:spcPts val="600"/>
                </a:spcAft>
              </a:pPr>
              <a:t>9</a:t>
            </a:fld>
            <a:endParaRPr lang="en-US" sz="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4045114109"/>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4a3ceb1-6c66-4124-b9a0-8b445388b8a4">
      <Terms xmlns="http://schemas.microsoft.com/office/infopath/2007/PartnerControls"/>
    </lcf76f155ced4ddcb4097134ff3c332f>
    <TaxCatchAll xmlns="e90556b4-525d-4530-90bf-0d4c6b1115ec" xsi:nil="true"/>
    <Person xmlns="74a3ceb1-6c66-4124-b9a0-8b445388b8a4">
      <UserInfo>
        <DisplayName/>
        <AccountId xsi:nil="true"/>
        <AccountType/>
      </UserInfo>
    </Pers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81DC2D9AFD80479D08D7A061E1CECD" ma:contentTypeVersion="18" ma:contentTypeDescription="Create a new document." ma:contentTypeScope="" ma:versionID="4253c74389f9f8a1f7f22b19d064f4af">
  <xsd:schema xmlns:xsd="http://www.w3.org/2001/XMLSchema" xmlns:xs="http://www.w3.org/2001/XMLSchema" xmlns:p="http://schemas.microsoft.com/office/2006/metadata/properties" xmlns:ns2="74a3ceb1-6c66-4124-b9a0-8b445388b8a4" xmlns:ns3="e90556b4-525d-4530-90bf-0d4c6b1115ec" targetNamespace="http://schemas.microsoft.com/office/2006/metadata/properties" ma:root="true" ma:fieldsID="4ecb3da76898b96256112bfd75caf104" ns2:_="" ns3:_="">
    <xsd:import namespace="74a3ceb1-6c66-4124-b9a0-8b445388b8a4"/>
    <xsd:import namespace="e90556b4-525d-4530-90bf-0d4c6b1115ec"/>
    <xsd:element name="properties">
      <xsd:complexType>
        <xsd:sequence>
          <xsd:element name="documentManagement">
            <xsd:complexType>
              <xsd:all>
                <xsd:element ref="ns2:Person" minOccurs="0"/>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a3ceb1-6c66-4124-b9a0-8b445388b8a4" elementFormDefault="qualified">
    <xsd:import namespace="http://schemas.microsoft.com/office/2006/documentManagement/types"/>
    <xsd:import namespace="http://schemas.microsoft.com/office/infopath/2007/PartnerControls"/>
    <xsd:element name="Person" ma:index="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0556b4-525d-4530-90bf-0d4c6b1115e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9f1a74a7-cfd2-4e02-b3c0-da260bd4cce6}" ma:internalName="TaxCatchAll" ma:showField="CatchAllData" ma:web="e90556b4-525d-4530-90bf-0d4c6b1115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93D88C-3348-45EB-B075-20445B0EED91}">
  <ds:schemaRefs>
    <ds:schemaRef ds:uri="http://www.w3.org/XML/1998/namespace"/>
    <ds:schemaRef ds:uri="http://purl.org/dc/dcmitype/"/>
    <ds:schemaRef ds:uri="http://schemas.microsoft.com/office/2006/documentManagement/types"/>
    <ds:schemaRef ds:uri="http://purl.org/dc/elements/1.1/"/>
    <ds:schemaRef ds:uri="http://schemas.microsoft.com/office/2006/metadata/properties"/>
    <ds:schemaRef ds:uri="e90556b4-525d-4530-90bf-0d4c6b1115ec"/>
    <ds:schemaRef ds:uri="http://purl.org/dc/terms/"/>
    <ds:schemaRef ds:uri="http://schemas.microsoft.com/office/infopath/2007/PartnerControls"/>
    <ds:schemaRef ds:uri="http://schemas.openxmlformats.org/package/2006/metadata/core-properties"/>
    <ds:schemaRef ds:uri="74a3ceb1-6c66-4124-b9a0-8b445388b8a4"/>
  </ds:schemaRefs>
</ds:datastoreItem>
</file>

<file path=customXml/itemProps2.xml><?xml version="1.0" encoding="utf-8"?>
<ds:datastoreItem xmlns:ds="http://schemas.openxmlformats.org/officeDocument/2006/customXml" ds:itemID="{73281F3B-BF70-4553-B5B6-51CCDF4704D7}">
  <ds:schemaRefs>
    <ds:schemaRef ds:uri="http://schemas.microsoft.com/sharepoint/v3/contenttype/forms"/>
  </ds:schemaRefs>
</ds:datastoreItem>
</file>

<file path=customXml/itemProps3.xml><?xml version="1.0" encoding="utf-8"?>
<ds:datastoreItem xmlns:ds="http://schemas.openxmlformats.org/officeDocument/2006/customXml" ds:itemID="{913EE592-1491-4D25-ADD3-3AC2CD836FF9}">
  <ds:schemaRefs>
    <ds:schemaRef ds:uri="74a3ceb1-6c66-4124-b9a0-8b445388b8a4"/>
    <ds:schemaRef ds:uri="e90556b4-525d-4530-90bf-0d4c6b111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4231</TotalTime>
  <Words>3956</Words>
  <Application>Microsoft Office PowerPoint</Application>
  <PresentationFormat>On-screen Show (4:3)</PresentationFormat>
  <Paragraphs>423</Paragraphs>
  <Slides>44</Slides>
  <Notes>44</Notes>
  <HiddenSlides>5</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44</vt:i4>
      </vt:variant>
    </vt:vector>
  </HeadingPairs>
  <TitlesOfParts>
    <vt:vector size="56" baseType="lpstr">
      <vt:lpstr>Abadi</vt:lpstr>
      <vt:lpstr>Aptos</vt:lpstr>
      <vt:lpstr>Aptos Display</vt:lpstr>
      <vt:lpstr>Arial</vt:lpstr>
      <vt:lpstr>Arial,Sans-Serif</vt:lpstr>
      <vt:lpstr>Calibri</vt:lpstr>
      <vt:lpstr>Franklin Gothic Demi Cond</vt:lpstr>
      <vt:lpstr>Franklin Gothic Medium</vt:lpstr>
      <vt:lpstr>Nunito</vt:lpstr>
      <vt:lpstr>Poppins</vt:lpstr>
      <vt:lpstr>6_Office Theme</vt:lpstr>
      <vt:lpstr>Custom Design</vt:lpstr>
      <vt:lpstr>Transmission-Based Precautions</vt:lpstr>
      <vt:lpstr>Pre-assessment https://forms.office.com/g/J3zJGb6eNp</vt:lpstr>
      <vt:lpstr>Know, Want to Know, Learned (KWL) Chart</vt:lpstr>
      <vt:lpstr>Overview</vt:lpstr>
      <vt:lpstr>Standard Precautions Every patient, every time</vt:lpstr>
      <vt:lpstr>Hand Hygiene</vt:lpstr>
      <vt:lpstr>Hand Hygiene – When to clean your hands</vt:lpstr>
      <vt:lpstr>Hand Hygiene – How to clean your hands</vt:lpstr>
      <vt:lpstr>Hand Hygiene – When to use soap and water</vt:lpstr>
      <vt:lpstr>PowerPoint Presentation</vt:lpstr>
      <vt:lpstr>PowerPoint Presentation</vt:lpstr>
      <vt:lpstr>PowerPoint Presentation</vt:lpstr>
      <vt:lpstr>Transmission-Based Precautions</vt:lpstr>
      <vt:lpstr>Contact Precautions</vt:lpstr>
      <vt:lpstr>Contact Precautions – spread by touch</vt:lpstr>
      <vt:lpstr>Contact Precautions Signage</vt:lpstr>
      <vt:lpstr>Enhanced Barrier Precautions (EBP) *nursing homes only* </vt:lpstr>
      <vt:lpstr>Enhanced Barrier Precautions (EBP) – spread by touch   Nursing Homes Only</vt:lpstr>
      <vt:lpstr>Enhanced Barrier Precautions Signage</vt:lpstr>
      <vt:lpstr>Droplet Precautions </vt:lpstr>
      <vt:lpstr>Droplet Precautions</vt:lpstr>
      <vt:lpstr>Droplet Precautions Signage</vt:lpstr>
      <vt:lpstr>Airborne Precautions</vt:lpstr>
      <vt:lpstr>Airborne Precautions </vt:lpstr>
      <vt:lpstr>Airborne Precautions Signage</vt:lpstr>
      <vt:lpstr>Combination of Precautions</vt:lpstr>
      <vt:lpstr>Transmission-Based Precaution Signage</vt:lpstr>
      <vt:lpstr>Donning PPE</vt:lpstr>
      <vt:lpstr>Doffing PPE</vt:lpstr>
      <vt:lpstr>Doffing PPE</vt:lpstr>
      <vt:lpstr>PPE Activity</vt:lpstr>
      <vt:lpstr>Contact Precautions PPE</vt:lpstr>
      <vt:lpstr>Enhanced Barrier Precautions PPE</vt:lpstr>
      <vt:lpstr>Droplet Precautions PPE</vt:lpstr>
      <vt:lpstr>Airborne Precautions PPE</vt:lpstr>
      <vt:lpstr>Know, Want to Know, Learned (KWL) Chart</vt:lpstr>
      <vt:lpstr>Post-assessment  https://forms.office.com/g/CkxpFithT4 </vt:lpstr>
      <vt:lpstr>Thank you!</vt:lpstr>
      <vt:lpstr>This is the end of the slide deck. Please do not present past this slide.</vt:lpstr>
      <vt:lpstr>Enhanced Barrier Precautions Hand hygiene</vt:lpstr>
      <vt:lpstr>Donning PPE</vt:lpstr>
      <vt:lpstr>Donning PPE</vt:lpstr>
      <vt:lpstr>Doffing PPE</vt:lpstr>
      <vt:lpstr>Contact Precautions When to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Farr, Caralee</cp:lastModifiedBy>
  <cp:revision>20</cp:revision>
  <cp:lastPrinted>2017-07-14T22:50:57Z</cp:lastPrinted>
  <dcterms:created xsi:type="dcterms:W3CDTF">2015-07-07T20:02:11Z</dcterms:created>
  <dcterms:modified xsi:type="dcterms:W3CDTF">2026-07-22T14:44:36Z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0x010100B781DC2D9AFD80479D08D7A061E1CECD</vt:lpwstr>
  </property>
  <property fmtid="{D5CDD505-2E9C-101B-9397-08002B2CF9AE}" pid="3" name="MediaServiceImageTags">
    <vt:lpwstr/>
  </property>
</Properties>
</file>