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459" r:id="rId5"/>
    <p:sldId id="2147478974" r:id="rId6"/>
    <p:sldId id="2147478992" r:id="rId7"/>
    <p:sldId id="2147478975" r:id="rId8"/>
    <p:sldId id="2147478976" r:id="rId9"/>
    <p:sldId id="2147478977" r:id="rId10"/>
    <p:sldId id="2147478978" r:id="rId11"/>
    <p:sldId id="2147478984" r:id="rId12"/>
    <p:sldId id="2147478986" r:id="rId13"/>
    <p:sldId id="2147478985" r:id="rId14"/>
    <p:sldId id="2147478991" r:id="rId15"/>
    <p:sldId id="2147478988" r:id="rId16"/>
    <p:sldId id="2147478990" r:id="rId17"/>
    <p:sldId id="2147478980" r:id="rId18"/>
    <p:sldId id="2147478981" r:id="rId19"/>
    <p:sldId id="2147478979" r:id="rId20"/>
    <p:sldId id="2147478982" r:id="rId21"/>
    <p:sldId id="2147478987" r:id="rId22"/>
    <p:sldId id="2147478983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D6B92F-752F-9367-A64C-E36290AADEFD}" name="Andress, Katie J" initials="AJ" userId="S::katie.andress@dhhs.nc.gov::31234579-5024-4b10-9243-665cf44d7a7f" providerId="AD"/>
  <p188:author id="{892EB87B-60B4-9A79-9427-4C31A0D47EC3}" name="Jonczyk, Emily E" initials="EJ" userId="S::Emily.Jonczyk@dhhs.nc.gov::8e79c48c-0658-44fe-8cc8-3f5ffd19713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65E"/>
    <a:srgbClr val="94B6C7"/>
    <a:srgbClr val="657E32"/>
    <a:srgbClr val="E9F0F3"/>
    <a:srgbClr val="DBE7EC"/>
    <a:srgbClr val="CEDD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197" autoAdjust="0"/>
  </p:normalViewPr>
  <p:slideViewPr>
    <p:cSldViewPr snapToGrid="0">
      <p:cViewPr varScale="1">
        <p:scale>
          <a:sx n="75" d="100"/>
          <a:sy n="75" d="100"/>
        </p:scale>
        <p:origin x="134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0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772526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772526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3408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7"/>
            <a:ext cx="3037840" cy="463408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8"/>
            <a:ext cx="5608320" cy="3636705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7"/>
            <a:ext cx="3037840" cy="463407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7"/>
            <a:ext cx="3037840" cy="463407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95506-A840-C670-74B4-F92C8DA3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35658-BF9F-F264-2E25-2C33A41F5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D0762-B333-D4FE-D75C-AF6E157EB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1E7D4-7DBF-08B7-DDF7-93BE66344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4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2C95-682E-1878-36C2-D256B8AE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32BB6-7179-2C72-389A-B87405896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89F56-8DF6-3D10-A49B-F7F8C1D29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7B886-CBA2-604A-A6A6-4A3734727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764A7-BB38-A10F-5681-4985A99D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F6BB2-F278-9E86-609B-6BF05C1CE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44682-278B-8C51-05C7-C174231EA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FAC2-C47D-B12A-1C74-EBEB6652F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D4C00-FB33-56C2-BB3B-0F63DD868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5A65D-7CD8-6281-EFEF-0F0837FF2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EB731-EB8E-A66E-0C91-F5836A04E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C6920-0A6F-AB39-31E6-E3C3EDC49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1FC5-908D-4160-09AA-84BB0758A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1AB59-9B7F-8CEA-AB3C-689CC402B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6FC5F-7F07-1D3E-477E-9341622C8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E7D55-89A4-6777-0DC5-D7E439EF9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A7D4B-D14D-C942-06D8-809C29F9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16131-D7D0-7B5A-E02F-2CDD4DC2A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66EEF-16A4-F96B-6858-4C5A28775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E8FA-3C57-8BAC-71F0-9B50A500F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AA3CC-208E-465E-840E-551AA285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A1A75-11F5-E939-470C-B69999F19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DA70A-D64C-0AA3-3574-BD00CD84C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talk is about enterics and applies to all diseases.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38E73-B07A-6CFC-AE56-409A8B46C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Do you need to close clinic or do you have enough staff to maintain business as usual during outbreak investigation?</a:t>
            </a:r>
          </a:p>
          <a:p>
            <a:r>
              <a:rPr lang="en-US" dirty="0"/>
              <a:t>2. Do the 7 people have something else in common? Are they in the same household? Are they coworkers? Are their symptoms GI vs respiratory or something else?</a:t>
            </a:r>
          </a:p>
          <a:p>
            <a:r>
              <a:rPr lang="en-US" dirty="0"/>
              <a:t>3. This is why you need to check your high consequence workflow</a:t>
            </a:r>
          </a:p>
          <a:p>
            <a:endParaRPr lang="en-US" dirty="0"/>
          </a:p>
          <a:p>
            <a:r>
              <a:rPr lang="en-US" dirty="0"/>
              <a:t>VERIFY DIAGNOSIS</a:t>
            </a:r>
          </a:p>
          <a:p>
            <a:r>
              <a:rPr lang="en-US" dirty="0"/>
              <a:t>Talk to the state to help determine other resources. For example, norovirus. SLPH has norovirus kits available and we can help coordinate to get the specimen kits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93DE6-C370-0001-C39E-4B777EBE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C32D4-A424-6DB0-D3B9-4D67D3058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46764-A505-7C8D-D738-4E0C29F8D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CADF-E8EE-BEE8-8E33-85CF3D285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9948-9F54-93F2-BE06-C6791A8FB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3DC64-175E-109E-8BF7-9452BC9B7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5E24D-4CBE-001A-BF8B-6D850CEE4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12BA2-CD7B-613B-C77C-C2CEAFD65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increase in norovirus cases and outbreaks made national news last month. This awareness of something above the norm, on a national level, is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5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Carolina is one of the 14 states here. When you submit a </a:t>
            </a:r>
            <a:r>
              <a:rPr lang="en-US" dirty="0" err="1"/>
              <a:t>RedCap</a:t>
            </a:r>
            <a:r>
              <a:rPr lang="en-US" dirty="0"/>
              <a:t> event, Vanessa Brown-Moore enters that into CDC’s National Outbreak Reporting System. We have monthly calls with the other 13 states and CDC to discuss </a:t>
            </a:r>
            <a:r>
              <a:rPr lang="en-US" dirty="0" err="1"/>
              <a:t>noro</a:t>
            </a:r>
            <a:r>
              <a:rPr lang="en-US" dirty="0"/>
              <a:t> activity and what we’re seeing.</a:t>
            </a:r>
          </a:p>
          <a:p>
            <a:endParaRPr lang="en-US" dirty="0"/>
          </a:p>
          <a:p>
            <a:r>
              <a:rPr lang="en-US" dirty="0"/>
              <a:t>Reporting outbreaks are important, including what form of transmission you suspect (i.e. person to person, foodborne,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D421-B1C9-824E-B049-14060004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" y="914400"/>
            <a:ext cx="8513065" cy="5029200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3BB296-5A1B-4B97-B6B9-7B25B66DACAC}"/>
              </a:ext>
            </a:extLst>
          </p:cNvPr>
          <p:cNvCxnSpPr>
            <a:cxnSpLocks/>
          </p:cNvCxnSpPr>
          <p:nvPr userDrawn="1"/>
        </p:nvCxnSpPr>
        <p:spPr>
          <a:xfrm>
            <a:off x="315468" y="777875"/>
            <a:ext cx="10287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EFDF1A2E-7D3E-4A32-9487-E7BC327F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61B5BB-763E-4FCC-AEBF-29A045AE3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34B00-590D-4C49-A5A8-AFA91E23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Arial" panose="020B0604020202020204" pitchFamily="34" charset="0"/>
                <a:cs typeface="Arial" panose="020B0604020202020204" pitchFamily="34" charset="0"/>
              </a:rPr>
              <a:t>NCDHHS, Division of Public Health | Governor’s Page Program Presentation| May 16, 2024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696" r:id="rId10"/>
    <p:sldLayoutId id="214748369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lph.norovirus@dhhs.nc.gov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rl.Williams@dhhs.nc.gov" TargetMode="External"/><Relationship Id="rId7" Type="http://schemas.openxmlformats.org/officeDocument/2006/relationships/hyperlink" Target="mailto:Melanie.dangelo@dhhs.nc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anessa.brown-moore@dhhs.nc.gov" TargetMode="External"/><Relationship Id="rId5" Type="http://schemas.openxmlformats.org/officeDocument/2006/relationships/hyperlink" Target="mailto:Tammra.Morrison@dhhs.nc.gov" TargetMode="External"/><Relationship Id="rId4" Type="http://schemas.openxmlformats.org/officeDocument/2006/relationships/hyperlink" Target="mailto:Nicole.lee@dhhs.n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dph.ncdhhs.gov/surveys/?s=9LA8PLAE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774267" cy="2020824"/>
          </a:xfrm>
        </p:spPr>
        <p:txBody>
          <a:bodyPr/>
          <a:lstStyle/>
          <a:p>
            <a:r>
              <a:rPr lang="en-US" sz="1800" b="0" dirty="0"/>
              <a:t>NC Department of Health and Human Services </a:t>
            </a:r>
          </a:p>
          <a:p>
            <a:r>
              <a:rPr lang="en-US" dirty="0"/>
              <a:t>NC Public Health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68596" y="4071833"/>
            <a:ext cx="6024675" cy="948752"/>
          </a:xfrm>
        </p:spPr>
        <p:txBody>
          <a:bodyPr/>
          <a:lstStyle/>
          <a:p>
            <a:r>
              <a:rPr lang="en-US" sz="3200" dirty="0"/>
              <a:t>Things that make you go poo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68596" y="5020585"/>
            <a:ext cx="5774267" cy="829070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2025 Communicable Disease Conference</a:t>
            </a:r>
          </a:p>
          <a:p>
            <a:r>
              <a:rPr lang="en-US" sz="2000" dirty="0">
                <a:latin typeface="Arial"/>
                <a:cs typeface="Arial"/>
              </a:rPr>
              <a:t>February 12, 2025</a:t>
            </a:r>
          </a:p>
        </p:txBody>
      </p:sp>
    </p:spTree>
    <p:extLst>
      <p:ext uri="{BB962C8B-B14F-4D97-AF65-F5344CB8AC3E}">
        <p14:creationId xmlns:p14="http://schemas.microsoft.com/office/powerpoint/2010/main" val="286031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294B9-39C1-AAA8-D3C2-1963859E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2282-B1A3-18A4-024F-8D646B95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diagnosis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A740A-30CA-2E02-FB28-2B5EC1A93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Wedding of 300 ppl. 100+sick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Potluck of 30 people with 7 ill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Hep A in a food handler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Typhoid case</a:t>
            </a:r>
          </a:p>
        </p:txBody>
      </p:sp>
    </p:spTree>
    <p:extLst>
      <p:ext uri="{BB962C8B-B14F-4D97-AF65-F5344CB8AC3E}">
        <p14:creationId xmlns:p14="http://schemas.microsoft.com/office/powerpoint/2010/main" val="163404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09427-4263-0948-3D25-B46A88AD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A347E5E-2011-9AE8-4B51-937FF5F14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4292CD1-D33E-0764-46AB-9FCE33CB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E1F472-7414-618E-F462-343E430B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41" y="1442172"/>
            <a:ext cx="6436518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700" kern="1200" dirty="0">
                <a:solidFill>
                  <a:schemeClr val="tx1"/>
                </a:solidFill>
                <a:ea typeface="+mj-ea"/>
                <a:cs typeface="+mj-cs"/>
              </a:rPr>
              <a:t>Line lists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756E9A-C8DE-524A-FC04-A411A323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57A42-4596-4D91-6BB2-69C9EB358A3A}"/>
              </a:ext>
            </a:extLst>
          </p:cNvPr>
          <p:cNvSpPr txBox="1"/>
          <p:nvPr/>
        </p:nvSpPr>
        <p:spPr>
          <a:xfrm>
            <a:off x="3816096" y="399361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11665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96959-4B87-02AD-FE08-B4B61157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dirty="0">
                <a:solidFill>
                  <a:schemeClr val="tx1"/>
                </a:solidFill>
                <a:ea typeface="+mj-ea"/>
                <a:cs typeface="+mj-cs"/>
              </a:rPr>
              <a:t>From NC to NPR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61C1E-F084-2A50-A5EF-C694FD1C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5" r="986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6A40B-4355-0275-07F1-FB9AF4653361}"/>
              </a:ext>
            </a:extLst>
          </p:cNvPr>
          <p:cNvSpPr txBox="1"/>
          <p:nvPr/>
        </p:nvSpPr>
        <p:spPr>
          <a:xfrm>
            <a:off x="0" y="6570687"/>
            <a:ext cx="48413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https://www.npr.org/sections/shots-health-news/2025/01/01/nx-s1-5244061/norovirus-outbreak-spreads-symptoms-cruise-ships </a:t>
            </a:r>
          </a:p>
        </p:txBody>
      </p:sp>
    </p:spTree>
    <p:extLst>
      <p:ext uri="{BB962C8B-B14F-4D97-AF65-F5344CB8AC3E}">
        <p14:creationId xmlns:p14="http://schemas.microsoft.com/office/powerpoint/2010/main" val="270714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B7077-BC2A-3366-FFC7-2C39C2FF9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C6DF5-DB24-93E3-78CD-9299465D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5" y="5279511"/>
            <a:ext cx="7261411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1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From NC to NPR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DA66E-52DE-D510-9523-FE6BBC9D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5" y="998538"/>
            <a:ext cx="8209369" cy="33863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31378D-1041-C766-00FA-09DB67462677}"/>
              </a:ext>
            </a:extLst>
          </p:cNvPr>
          <p:cNvCxnSpPr>
            <a:cxnSpLocks/>
          </p:cNvCxnSpPr>
          <p:nvPr/>
        </p:nvCxnSpPr>
        <p:spPr>
          <a:xfrm>
            <a:off x="4904387" y="2631183"/>
            <a:ext cx="789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ED9D7-D267-797C-5CBB-C22710B1ECCF}"/>
              </a:ext>
            </a:extLst>
          </p:cNvPr>
          <p:cNvCxnSpPr>
            <a:cxnSpLocks/>
          </p:cNvCxnSpPr>
          <p:nvPr/>
        </p:nvCxnSpPr>
        <p:spPr>
          <a:xfrm>
            <a:off x="661571" y="2887215"/>
            <a:ext cx="5117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1FC2E5E-49D9-9A8D-616D-F99049452677}"/>
              </a:ext>
            </a:extLst>
          </p:cNvPr>
          <p:cNvSpPr/>
          <p:nvPr/>
        </p:nvSpPr>
        <p:spPr>
          <a:xfrm>
            <a:off x="5900928" y="1072896"/>
            <a:ext cx="2682240" cy="2157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2EDB0C-F6A3-7AFA-BEA1-BA9A5C67A912}"/>
              </a:ext>
            </a:extLst>
          </p:cNvPr>
          <p:cNvCxnSpPr>
            <a:cxnSpLocks/>
          </p:cNvCxnSpPr>
          <p:nvPr/>
        </p:nvCxnSpPr>
        <p:spPr>
          <a:xfrm>
            <a:off x="661571" y="3230874"/>
            <a:ext cx="2593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B6D4EF-0786-C1A0-4240-7EC1D7326975}"/>
              </a:ext>
            </a:extLst>
          </p:cNvPr>
          <p:cNvSpPr txBox="1"/>
          <p:nvPr/>
        </p:nvSpPr>
        <p:spPr>
          <a:xfrm>
            <a:off x="555447" y="4548599"/>
            <a:ext cx="787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https://www.npr.org/sections/shots-health-news/2025/01/01/nx-s1-5244061/norovirus-outbreak-spreads-symptoms-cruise-ships </a:t>
            </a:r>
          </a:p>
        </p:txBody>
      </p:sp>
    </p:spTree>
    <p:extLst>
      <p:ext uri="{BB962C8B-B14F-4D97-AF65-F5344CB8AC3E}">
        <p14:creationId xmlns:p14="http://schemas.microsoft.com/office/powerpoint/2010/main" val="179536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87209-A8E5-8BD2-43BC-7439D7D8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41" y="1407802"/>
            <a:ext cx="6436518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700" kern="1200">
                <a:solidFill>
                  <a:schemeClr val="tx1"/>
                </a:solidFill>
                <a:ea typeface="+mj-ea"/>
                <a:cs typeface="+mj-cs"/>
              </a:rPr>
              <a:t>Timely reporting and closing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EC8D6-06B5-2442-2306-13A5D3682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6EE7C9-AD06-EA0C-46E1-C73B3652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 dirty="0">
                <a:solidFill>
                  <a:srgbClr val="FFFFFF"/>
                </a:solidFill>
                <a:ea typeface="+mj-ea"/>
                <a:cs typeface="+mj-cs"/>
              </a:rPr>
              <a:t>Wrapping it all up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DBB99D-616F-CBD5-0842-33C9833FA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finalized data in NC EDSS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Close outbreak event and assign to the state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8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A7B5C-3DEF-1604-F455-F8B8FFE8F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48059-3E39-7788-A10F-842235E1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700" kern="1200" dirty="0">
                <a:solidFill>
                  <a:srgbClr val="FFFFFF"/>
                </a:solidFill>
                <a:ea typeface="+mj-ea"/>
                <a:cs typeface="+mj-cs"/>
              </a:rPr>
              <a:t>Points to remember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5B379C1-2B39-C3ED-A0C4-0B4005FA6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370" y="2438817"/>
            <a:ext cx="7886700" cy="4017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Food testing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Franklin Gothic Medium" panose="020B0603020102020204" pitchFamily="34" charset="0"/>
              <a:buChar char="−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NC SLPH does not do food testing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Franklin Gothic Medium" panose="020B0603020102020204" pitchFamily="34" charset="0"/>
              <a:buChar char="−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NCDA does food testing but for a limited number of pathogens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Franklin Gothic Medium" panose="020B0603020102020204" pitchFamily="34" charset="0"/>
              <a:buChar char="−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CDC food testing must be approved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Franklin Gothic Medium" panose="020B0603020102020204" pitchFamily="34" charset="0"/>
              <a:buChar char="−"/>
              <a:tabLst>
                <a:tab pos="914400" algn="l"/>
              </a:tabLs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Submitter must know what pathogens to request testing for all laboratories 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Info on the line list informs likely pathogen based on clinical picture and incubation period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4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C0BAC-F690-186C-D99E-EB8454CB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159EA-602E-0DE9-B39A-97F9796E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F79A-119E-B3E9-A3F4-8266E19627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NCEDSS drop downs when possible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name and direct phone number (not main number) in admin trail</a:t>
            </a:r>
          </a:p>
          <a:p>
            <a:pPr lvl="1"/>
            <a:r>
              <a:rPr lang="en-US" b="0" dirty="0"/>
              <a:t>We need to contact the interviewer directly with questions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FCE140-635D-C0EA-334B-0E5E71A3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69" y="4135809"/>
            <a:ext cx="4902414" cy="22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C73A429E-49C1-5317-F510-FEA3C32661D4}"/>
              </a:ext>
            </a:extLst>
          </p:cNvPr>
          <p:cNvSpPr/>
          <p:nvPr/>
        </p:nvSpPr>
        <p:spPr>
          <a:xfrm>
            <a:off x="2199443" y="5396861"/>
            <a:ext cx="1109023" cy="2045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BBC9BD16-2876-B8C0-B321-A3E2BEF64A12}"/>
              </a:ext>
            </a:extLst>
          </p:cNvPr>
          <p:cNvSpPr/>
          <p:nvPr/>
        </p:nvSpPr>
        <p:spPr>
          <a:xfrm>
            <a:off x="3385401" y="5417126"/>
            <a:ext cx="1109023" cy="2045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A6CFD9C6-94D1-18C7-DB87-337519E02D0D}"/>
              </a:ext>
            </a:extLst>
          </p:cNvPr>
          <p:cNvSpPr/>
          <p:nvPr/>
        </p:nvSpPr>
        <p:spPr>
          <a:xfrm>
            <a:off x="2223737" y="5873190"/>
            <a:ext cx="4035747" cy="516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492C3-E715-B759-0193-3818B8A8FF48}"/>
              </a:ext>
            </a:extLst>
          </p:cNvPr>
          <p:cNvSpPr txBox="1"/>
          <p:nvPr/>
        </p:nvSpPr>
        <p:spPr>
          <a:xfrm>
            <a:off x="2261062" y="5923021"/>
            <a:ext cx="388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Add any notes you want to share with the state about this event here, this is your box.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143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65E2-DB38-00E9-8FF9-82AD07CC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Norovirus season reminder..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9B587-5485-FA3A-3104-3AF9E4755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need your help to test specimens</a:t>
            </a:r>
          </a:p>
          <a:p>
            <a:endParaRPr lang="en-US" dirty="0"/>
          </a:p>
          <a:p>
            <a:pPr lvl="1"/>
            <a:r>
              <a:rPr lang="en-US" dirty="0"/>
              <a:t>Only 2 specimens are needed for SLPH testing</a:t>
            </a:r>
          </a:p>
          <a:p>
            <a:endParaRPr lang="en-US" dirty="0"/>
          </a:p>
          <a:p>
            <a:pPr lvl="1"/>
            <a:r>
              <a:rPr lang="en-US" dirty="0"/>
              <a:t>Testing up to 3 days after symptoms resolve</a:t>
            </a:r>
          </a:p>
          <a:p>
            <a:endParaRPr lang="en-US" dirty="0"/>
          </a:p>
          <a:p>
            <a:pPr lvl="1"/>
            <a:r>
              <a:rPr lang="en-US" dirty="0"/>
              <a:t>SLPH has testing kits available. To order kits, email </a:t>
            </a:r>
            <a:r>
              <a:rPr lang="en-US" dirty="0">
                <a:hlinkClick r:id="rId2"/>
              </a:rPr>
              <a:t>slph.norovirus@dhhs.nc.gov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02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0C26D-61BF-B77E-5D59-10DAB4DD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4D0DF6-765A-B263-8195-CBBECA9E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Enterics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0E4FD7-1AE0-A501-B528-745F59DD5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234" y="1447800"/>
            <a:ext cx="4218923" cy="4795307"/>
          </a:xfrm>
        </p:spPr>
        <p:txBody>
          <a:bodyPr/>
          <a:lstStyle/>
          <a:p>
            <a:r>
              <a:rPr lang="en-US" sz="1800" dirty="0"/>
              <a:t>Carl Williams, Public Health Veterinarian</a:t>
            </a:r>
          </a:p>
          <a:p>
            <a:pPr marL="342900" lvl="1" indent="0">
              <a:buNone/>
            </a:pPr>
            <a:r>
              <a:rPr lang="en-US" sz="1600" b="0" dirty="0">
                <a:hlinkClick r:id="rId3"/>
              </a:rPr>
              <a:t>Carl.Williams@dhhs.nc.gov</a:t>
            </a:r>
            <a:r>
              <a:rPr lang="en-US" sz="1600" b="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Nicole Lee, Epidemiologist</a:t>
            </a:r>
          </a:p>
          <a:p>
            <a:pPr marL="342900" lvl="1" indent="0">
              <a:buNone/>
            </a:pPr>
            <a:r>
              <a:rPr lang="en-US" sz="1600" b="0" dirty="0">
                <a:hlinkClick r:id="rId4"/>
              </a:rPr>
              <a:t>Nicole.lee@dhhs.nc.gov</a:t>
            </a:r>
            <a:endParaRPr lang="en-US" sz="1600" b="0" dirty="0"/>
          </a:p>
          <a:p>
            <a:pPr marL="342900" lvl="1" indent="0">
              <a:buNone/>
            </a:pPr>
            <a:r>
              <a:rPr lang="en-US" sz="1600" b="0" dirty="0"/>
              <a:t>919-218-9829</a:t>
            </a:r>
          </a:p>
          <a:p>
            <a:endParaRPr lang="en-US" sz="1800" dirty="0"/>
          </a:p>
          <a:p>
            <a:r>
              <a:rPr lang="en-US" sz="1800" dirty="0"/>
              <a:t>Tammra Morrison, Enterics Nurse Consultant</a:t>
            </a:r>
          </a:p>
          <a:p>
            <a:pPr marL="342900" lvl="1" indent="0">
              <a:buNone/>
            </a:pPr>
            <a:r>
              <a:rPr lang="en-US" sz="1600" b="0" dirty="0">
                <a:hlinkClick r:id="rId5"/>
              </a:rPr>
              <a:t>Tammra.Morrison@dhhs.nc.gov</a:t>
            </a:r>
            <a:endParaRPr lang="en-US" sz="1600" b="0" dirty="0"/>
          </a:p>
          <a:p>
            <a:pPr marL="342900" lvl="1" indent="0">
              <a:buNone/>
            </a:pPr>
            <a:r>
              <a:rPr lang="en-US" sz="1600" b="0" dirty="0"/>
              <a:t>919-397-7716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A388C12-A6D2-2F6C-0196-3A19D8448A87}"/>
              </a:ext>
            </a:extLst>
          </p:cNvPr>
          <p:cNvSpPr txBox="1">
            <a:spLocks/>
          </p:cNvSpPr>
          <p:nvPr/>
        </p:nvSpPr>
        <p:spPr>
          <a:xfrm>
            <a:off x="4925077" y="1435507"/>
            <a:ext cx="4218923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Franklin Gothic Medium" panose="020B0603020102020204" pitchFamily="34" charset="0"/>
              <a:buChar char="−"/>
              <a:defRPr sz="2400" b="1" i="0" kern="12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2pPr>
            <a:lvl3pPr marL="973138" indent="-2286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Vanessa Brown-Moore</a:t>
            </a:r>
          </a:p>
          <a:p>
            <a:pPr marL="342900" lvl="1" indent="0">
              <a:buNone/>
            </a:pPr>
            <a:r>
              <a:rPr lang="en-US" sz="1600" b="0" dirty="0">
                <a:hlinkClick r:id="rId6"/>
              </a:rPr>
              <a:t>Vanessa.brown-moore@dhhs.nc.gov</a:t>
            </a:r>
            <a:r>
              <a:rPr lang="en-US" sz="1600" b="0" dirty="0"/>
              <a:t> </a:t>
            </a:r>
          </a:p>
          <a:p>
            <a:pPr marL="342900" lvl="1" indent="0">
              <a:buNone/>
            </a:pPr>
            <a:r>
              <a:rPr lang="en-US" sz="1600" b="0" dirty="0"/>
              <a:t>919-210-8977</a:t>
            </a:r>
          </a:p>
          <a:p>
            <a:pPr lvl="1"/>
            <a:endParaRPr lang="en-US" sz="1600" dirty="0"/>
          </a:p>
          <a:p>
            <a:r>
              <a:rPr lang="en-US" sz="1800" dirty="0"/>
              <a:t>Melanie D’Angelo (until June 1, 2025)</a:t>
            </a:r>
          </a:p>
          <a:p>
            <a:pPr marL="342900" lvl="1" indent="0">
              <a:buNone/>
            </a:pPr>
            <a:r>
              <a:rPr lang="en-US" sz="1600" b="0" dirty="0">
                <a:hlinkClick r:id="rId7"/>
              </a:rPr>
              <a:t>Melanie.dangelo@dhhs.nc.gov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99423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C77629-115A-F6D4-503F-86377357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82E52-2810-C899-3FBA-EDBD829278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11433"/>
            <a:ext cx="7888288" cy="4131674"/>
          </a:xfrm>
        </p:spPr>
        <p:txBody>
          <a:bodyPr/>
          <a:lstStyle/>
          <a:p>
            <a:r>
              <a:rPr lang="en-US" dirty="0"/>
              <a:t>Recognize the purpose of the initial steps of an outbreak investigation</a:t>
            </a:r>
          </a:p>
          <a:p>
            <a:endParaRPr lang="en-US" dirty="0"/>
          </a:p>
          <a:p>
            <a:r>
              <a:rPr lang="en-US" dirty="0"/>
              <a:t>Identify the importance of creating and maintaining a line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9A76-4F74-1FAD-6161-BAEC54849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800F82-79B1-8605-3A55-7A2EDA2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steps of an enteric outbreak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51FF44-92CE-AD6C-9690-3F7D11980D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12C46-8C67-E0B8-6ACE-B899698BCD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2AFFB3F7-8FD4-4F40-9F76-4436BF4A8D45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3DC1-95F4-956F-D58A-6849CAE65CAF}"/>
              </a:ext>
            </a:extLst>
          </p:cNvPr>
          <p:cNvSpPr/>
          <p:nvPr/>
        </p:nvSpPr>
        <p:spPr>
          <a:xfrm>
            <a:off x="1159544" y="2562953"/>
            <a:ext cx="1406812" cy="14068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 descr="Magnifying glass">
            <a:extLst>
              <a:ext uri="{FF2B5EF4-FFF2-40B4-BE49-F238E27FC236}">
                <a16:creationId xmlns:a16="http://schemas.microsoft.com/office/drawing/2014/main" id="{A837C6DE-C346-E168-B4CA-AD32A37DA02B}"/>
              </a:ext>
            </a:extLst>
          </p:cNvPr>
          <p:cNvSpPr/>
          <p:nvPr/>
        </p:nvSpPr>
        <p:spPr>
          <a:xfrm>
            <a:off x="1459356" y="2862766"/>
            <a:ext cx="807187" cy="80718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BA0F6A-5AEC-2ABE-CC3E-43A820ABF8CE}"/>
              </a:ext>
            </a:extLst>
          </p:cNvPr>
          <p:cNvSpPr/>
          <p:nvPr/>
        </p:nvSpPr>
        <p:spPr>
          <a:xfrm>
            <a:off x="709825" y="4407953"/>
            <a:ext cx="2306250" cy="720000"/>
          </a:xfrm>
          <a:custGeom>
            <a:avLst/>
            <a:gdLst>
              <a:gd name="connsiteX0" fmla="*/ 0 w 2306250"/>
              <a:gd name="connsiteY0" fmla="*/ 0 h 720000"/>
              <a:gd name="connsiteX1" fmla="*/ 2306250 w 2306250"/>
              <a:gd name="connsiteY1" fmla="*/ 0 h 720000"/>
              <a:gd name="connsiteX2" fmla="*/ 2306250 w 2306250"/>
              <a:gd name="connsiteY2" fmla="*/ 720000 h 720000"/>
              <a:gd name="connsiteX3" fmla="*/ 0 w 2306250"/>
              <a:gd name="connsiteY3" fmla="*/ 720000 h 720000"/>
              <a:gd name="connsiteX4" fmla="*/ 0 w 23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250" h="720000">
                <a:moveTo>
                  <a:pt x="0" y="0"/>
                </a:moveTo>
                <a:lnTo>
                  <a:pt x="2306250" y="0"/>
                </a:lnTo>
                <a:lnTo>
                  <a:pt x="23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900" b="1" i="0" kern="1200"/>
              <a:t>Identify your resources</a:t>
            </a:r>
            <a:endParaRPr lang="en-US" sz="1900" kern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B7ED05-8077-5014-0CBE-7B6CB67995F3}"/>
              </a:ext>
            </a:extLst>
          </p:cNvPr>
          <p:cNvSpPr/>
          <p:nvPr/>
        </p:nvSpPr>
        <p:spPr>
          <a:xfrm>
            <a:off x="3869387" y="2562953"/>
            <a:ext cx="1406812" cy="14068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 descr="Lady bug">
            <a:extLst>
              <a:ext uri="{FF2B5EF4-FFF2-40B4-BE49-F238E27FC236}">
                <a16:creationId xmlns:a16="http://schemas.microsoft.com/office/drawing/2014/main" id="{44A5FAE3-4A5F-55E9-9BFE-A3C350AD5355}"/>
              </a:ext>
            </a:extLst>
          </p:cNvPr>
          <p:cNvSpPr/>
          <p:nvPr/>
        </p:nvSpPr>
        <p:spPr>
          <a:xfrm>
            <a:off x="4169200" y="2862766"/>
            <a:ext cx="807187" cy="8071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9B5677-8F39-C366-4866-E5C27481A4E9}"/>
              </a:ext>
            </a:extLst>
          </p:cNvPr>
          <p:cNvSpPr/>
          <p:nvPr/>
        </p:nvSpPr>
        <p:spPr>
          <a:xfrm>
            <a:off x="3419669" y="4407953"/>
            <a:ext cx="2306250" cy="720000"/>
          </a:xfrm>
          <a:custGeom>
            <a:avLst/>
            <a:gdLst>
              <a:gd name="connsiteX0" fmla="*/ 0 w 2306250"/>
              <a:gd name="connsiteY0" fmla="*/ 0 h 720000"/>
              <a:gd name="connsiteX1" fmla="*/ 2306250 w 2306250"/>
              <a:gd name="connsiteY1" fmla="*/ 0 h 720000"/>
              <a:gd name="connsiteX2" fmla="*/ 2306250 w 2306250"/>
              <a:gd name="connsiteY2" fmla="*/ 720000 h 720000"/>
              <a:gd name="connsiteX3" fmla="*/ 0 w 2306250"/>
              <a:gd name="connsiteY3" fmla="*/ 720000 h 720000"/>
              <a:gd name="connsiteX4" fmla="*/ 0 w 23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250" h="720000">
                <a:moveTo>
                  <a:pt x="0" y="0"/>
                </a:moveTo>
                <a:lnTo>
                  <a:pt x="2306250" y="0"/>
                </a:lnTo>
                <a:lnTo>
                  <a:pt x="23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900" b="1" i="0" kern="1200"/>
              <a:t>Does an outbreak exist?</a:t>
            </a:r>
            <a:endParaRPr lang="en-US" sz="1900" kern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A1D98F-0D36-014D-3E53-A4A5402EC13D}"/>
              </a:ext>
            </a:extLst>
          </p:cNvPr>
          <p:cNvSpPr/>
          <p:nvPr/>
        </p:nvSpPr>
        <p:spPr>
          <a:xfrm>
            <a:off x="6579231" y="2562953"/>
            <a:ext cx="1406812" cy="14068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 descr="Checkmark">
            <a:extLst>
              <a:ext uri="{FF2B5EF4-FFF2-40B4-BE49-F238E27FC236}">
                <a16:creationId xmlns:a16="http://schemas.microsoft.com/office/drawing/2014/main" id="{6FD4E47B-C951-905B-121C-27CF436DEE1E}"/>
              </a:ext>
            </a:extLst>
          </p:cNvPr>
          <p:cNvSpPr/>
          <p:nvPr/>
        </p:nvSpPr>
        <p:spPr>
          <a:xfrm>
            <a:off x="6879044" y="2862766"/>
            <a:ext cx="807187" cy="80718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005414-8E6D-60A3-57A1-65AE911E9CD8}"/>
              </a:ext>
            </a:extLst>
          </p:cNvPr>
          <p:cNvSpPr/>
          <p:nvPr/>
        </p:nvSpPr>
        <p:spPr>
          <a:xfrm>
            <a:off x="6129512" y="4407953"/>
            <a:ext cx="2306250" cy="720000"/>
          </a:xfrm>
          <a:custGeom>
            <a:avLst/>
            <a:gdLst>
              <a:gd name="connsiteX0" fmla="*/ 0 w 2306250"/>
              <a:gd name="connsiteY0" fmla="*/ 0 h 720000"/>
              <a:gd name="connsiteX1" fmla="*/ 2306250 w 2306250"/>
              <a:gd name="connsiteY1" fmla="*/ 0 h 720000"/>
              <a:gd name="connsiteX2" fmla="*/ 2306250 w 2306250"/>
              <a:gd name="connsiteY2" fmla="*/ 720000 h 720000"/>
              <a:gd name="connsiteX3" fmla="*/ 0 w 2306250"/>
              <a:gd name="connsiteY3" fmla="*/ 720000 h 720000"/>
              <a:gd name="connsiteX4" fmla="*/ 0 w 23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250" h="720000">
                <a:moveTo>
                  <a:pt x="0" y="0"/>
                </a:moveTo>
                <a:lnTo>
                  <a:pt x="2306250" y="0"/>
                </a:lnTo>
                <a:lnTo>
                  <a:pt x="23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900" b="1" i="0" kern="1200"/>
              <a:t>Verify diagnosis</a:t>
            </a:r>
            <a:endParaRPr lang="en-US" sz="1900" kern="1200"/>
          </a:p>
        </p:txBody>
      </p:sp>
    </p:spTree>
    <p:extLst>
      <p:ext uri="{BB962C8B-B14F-4D97-AF65-F5344CB8AC3E}">
        <p14:creationId xmlns:p14="http://schemas.microsoft.com/office/powerpoint/2010/main" val="45008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0C38C-7000-2AF3-0FAF-460EE5AB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EDE401-1F80-215E-7456-F7DCEA03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tx2"/>
                </a:solidFill>
                <a:ea typeface="+mj-ea"/>
                <a:cs typeface="+mj-cs"/>
              </a:rPr>
              <a:t>Reporting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0D885FC-93DE-BE29-1684-9AB0A1B3D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8490" y="2431765"/>
            <a:ext cx="6207019" cy="353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RedCap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742950" marR="0" lvl="1" indent="-228600" defTabSz="914400">
              <a:tabLst>
                <a:tab pos="914400" algn="l"/>
              </a:tabLs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As soon as you establish you have an outbreak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742950" marR="0" lvl="1" indent="-228600" defTabSz="914400">
              <a:tabLst>
                <a:tab pos="914400" algn="l"/>
              </a:tabLs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Serves as your reporting mechanism to the state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742950" marR="0" lvl="1" indent="-228600" defTabSz="914400">
              <a:spcAft>
                <a:spcPts val="8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Link: </a:t>
            </a: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https://survey.dph.ncdhhs.gov/surveys/?s=9LA8PLAE88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0CCAC-CA38-334E-3A70-6F876A69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B297F3-530F-67F6-2928-8C9C2209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lists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A0DCCB-2148-A272-DC93-1073EDFDC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What it is</a:t>
            </a:r>
          </a:p>
          <a:p>
            <a:pPr lvl="1"/>
            <a:r>
              <a:rPr lang="en-US" sz="2000" b="0" dirty="0"/>
              <a:t>List of ill persons and their characteristics (i.e. clinical, lab, exposures, etc.)</a:t>
            </a:r>
          </a:p>
          <a:p>
            <a:endParaRPr lang="en-US" sz="2400" dirty="0"/>
          </a:p>
          <a:p>
            <a:r>
              <a:rPr lang="en-US" sz="2400" dirty="0"/>
              <a:t>What we use it for</a:t>
            </a:r>
          </a:p>
          <a:p>
            <a:pPr lvl="1"/>
            <a:r>
              <a:rPr lang="en-US" sz="2000" b="0" dirty="0"/>
              <a:t>Organizes data collected during the outbreak</a:t>
            </a:r>
          </a:p>
          <a:p>
            <a:pPr lvl="1"/>
            <a:r>
              <a:rPr lang="en-US" sz="2000" b="0" dirty="0"/>
              <a:t>Provides essential investigation data (i.e. incubation period, demographic, onsets for epi curve, common exposures, outliers, etc.)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Importance of starting it early</a:t>
            </a:r>
          </a:p>
          <a:p>
            <a:pPr lvl="1"/>
            <a:r>
              <a:rPr lang="en-US" sz="2000" b="0" dirty="0"/>
              <a:t>Easier to maintain in real time rather than backtrack</a:t>
            </a:r>
          </a:p>
        </p:txBody>
      </p:sp>
    </p:spTree>
    <p:extLst>
      <p:ext uri="{BB962C8B-B14F-4D97-AF65-F5344CB8AC3E}">
        <p14:creationId xmlns:p14="http://schemas.microsoft.com/office/powerpoint/2010/main" val="284682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528798-4303-C004-B8AF-C23EC2D5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41" y="1442172"/>
            <a:ext cx="6436518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700" kern="120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74124-3137-E301-547C-05FD43EB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9F95F7-D923-DEE1-57C3-CBF5628A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700" kern="1200" dirty="0">
                <a:solidFill>
                  <a:schemeClr val="tx1"/>
                </a:solidFill>
                <a:ea typeface="+mj-ea"/>
                <a:cs typeface="+mj-cs"/>
              </a:rPr>
              <a:t>Outbreak 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A9D7BE-7706-7218-A5C3-C373DD3EF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28813"/>
            <a:ext cx="7886700" cy="4252912"/>
          </a:xfrm>
        </p:spPr>
        <p:txBody>
          <a:bodyPr/>
          <a:lstStyle/>
          <a:p>
            <a:r>
              <a:rPr lang="en-US" dirty="0"/>
              <a:t>Your County</a:t>
            </a:r>
          </a:p>
          <a:p>
            <a:pPr lvl="1"/>
            <a:r>
              <a:rPr lang="en-US" b="0" dirty="0"/>
              <a:t>Church meal for Thanksgiving</a:t>
            </a:r>
          </a:p>
          <a:p>
            <a:pPr lvl="1"/>
            <a:r>
              <a:rPr lang="en-US" b="0" dirty="0"/>
              <a:t>Food prepared in homes of church members</a:t>
            </a:r>
          </a:p>
          <a:p>
            <a:pPr lvl="1"/>
            <a:r>
              <a:rPr lang="en-US" b="0" dirty="0"/>
              <a:t>Prepared food brought to the church for packaging and distribution</a:t>
            </a:r>
          </a:p>
          <a:p>
            <a:pPr lvl="1"/>
            <a:r>
              <a:rPr lang="en-US" b="0" dirty="0"/>
              <a:t>Prepared food distributed to home bound church members @ 8am</a:t>
            </a:r>
          </a:p>
          <a:p>
            <a:pPr lvl="1"/>
            <a:r>
              <a:rPr lang="en-US" b="0" dirty="0"/>
              <a:t>First onset within 4 hours</a:t>
            </a:r>
          </a:p>
          <a:p>
            <a:pPr lvl="2"/>
            <a:r>
              <a:rPr lang="en-US" b="0" dirty="0"/>
              <a:t>Food also went to senior center and group home</a:t>
            </a:r>
          </a:p>
          <a:p>
            <a:pPr lvl="1"/>
            <a:r>
              <a:rPr lang="en-US" b="0" dirty="0"/>
              <a:t>Two foods were tested by Dept of Ag</a:t>
            </a:r>
          </a:p>
        </p:txBody>
      </p:sp>
    </p:spTree>
    <p:extLst>
      <p:ext uri="{BB962C8B-B14F-4D97-AF65-F5344CB8AC3E}">
        <p14:creationId xmlns:p14="http://schemas.microsoft.com/office/powerpoint/2010/main" val="342806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419A-F487-8DC2-679E-CCED9852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scenarios affect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D520C-8F55-80AC-09E7-54CAC310C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Wedding of 300 ppl. 100+sick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Potluck of 30 people with 7 ill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Hep A in a food handler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Typhoid case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892B8-52D7-38EA-67B4-15A36CAA4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66AE2-6726-F43B-49DF-116CB47E9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9D8D-F5CA-E70C-34A2-6AF6F610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 outbreak exist?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4D406-57DE-0450-5418-B8411B5F7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Wedding of 300 ppl. 100+sick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Potluck of 30 people with 7 ill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Hep A in a food handler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Typhoid case</a:t>
            </a:r>
          </a:p>
        </p:txBody>
      </p:sp>
    </p:spTree>
    <p:extLst>
      <p:ext uri="{BB962C8B-B14F-4D97-AF65-F5344CB8AC3E}">
        <p14:creationId xmlns:p14="http://schemas.microsoft.com/office/powerpoint/2010/main" val="385324529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A6C9FA667E94CB68E3340EBB31124" ma:contentTypeVersion="14" ma:contentTypeDescription="Create a new document." ma:contentTypeScope="" ma:versionID="a4c70651edfff1d325bd0b9648c4fdd8">
  <xsd:schema xmlns:xsd="http://www.w3.org/2001/XMLSchema" xmlns:xs="http://www.w3.org/2001/XMLSchema" xmlns:p="http://schemas.microsoft.com/office/2006/metadata/properties" xmlns:ns2="6b46f9c1-c14e-4dad-b85b-bbe6ca38b84d" xmlns:ns3="ea8af748-1d0b-4554-b403-23c573964229" targetNamespace="http://schemas.microsoft.com/office/2006/metadata/properties" ma:root="true" ma:fieldsID="b127657f6444cf6e5fb5fa7990f25a79" ns2:_="" ns3:_="">
    <xsd:import namespace="6b46f9c1-c14e-4dad-b85b-bbe6ca38b84d"/>
    <xsd:import namespace="ea8af748-1d0b-4554-b403-23c573964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6f9c1-c14e-4dad-b85b-bbe6ca38b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af748-1d0b-4554-b403-23c57396422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82e9d79-0e50-4030-8e49-2fb8d322174c}" ma:internalName="TaxCatchAll" ma:showField="CatchAllData" ma:web="ea8af748-1d0b-4554-b403-23c573964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8af748-1d0b-4554-b403-23c573964229" xsi:nil="true"/>
    <lcf76f155ced4ddcb4097134ff3c332f xmlns="6b46f9c1-c14e-4dad-b85b-bbe6ca38b84d">
      <Terms xmlns="http://schemas.microsoft.com/office/infopath/2007/PartnerControls"/>
    </lcf76f155ced4ddcb4097134ff3c332f>
    <SharedWithUsers xmlns="ea8af748-1d0b-4554-b403-23c57396422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A920F-D55F-4B07-90F5-CAD9681A4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6f9c1-c14e-4dad-b85b-bbe6ca38b84d"/>
    <ds:schemaRef ds:uri="ea8af748-1d0b-4554-b403-23c573964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718502-AEB3-4DCC-AA32-6A2767BCFE06}">
  <ds:schemaRefs>
    <ds:schemaRef ds:uri="http://schemas.openxmlformats.org/package/2006/metadata/core-properties"/>
    <ds:schemaRef ds:uri="ea8af748-1d0b-4554-b403-23c57396422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6b46f9c1-c14e-4dad-b85b-bbe6ca38b84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B48B33-AA3E-4EC4-ACF7-C3335E382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934</Words>
  <Application>Microsoft Office PowerPoint</Application>
  <PresentationFormat>On-screen Show (4:3)</PresentationFormat>
  <Paragraphs>141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Helvetica</vt:lpstr>
      <vt:lpstr>3_Office Theme</vt:lpstr>
      <vt:lpstr>PowerPoint Presentation</vt:lpstr>
      <vt:lpstr>Objectives</vt:lpstr>
      <vt:lpstr>Initial steps of an enteric outbreak</vt:lpstr>
      <vt:lpstr>Reporting</vt:lpstr>
      <vt:lpstr>Line lists</vt:lpstr>
      <vt:lpstr>Any questions?</vt:lpstr>
      <vt:lpstr>Outbreak Example</vt:lpstr>
      <vt:lpstr>How do these scenarios affect you?</vt:lpstr>
      <vt:lpstr>Does an outbreak exist?</vt:lpstr>
      <vt:lpstr>Verify the diagnosis</vt:lpstr>
      <vt:lpstr>Line lists</vt:lpstr>
      <vt:lpstr>From NC to NPR</vt:lpstr>
      <vt:lpstr>From NC to NPR</vt:lpstr>
      <vt:lpstr>Timely reporting and closing</vt:lpstr>
      <vt:lpstr>Wrapping it all up</vt:lpstr>
      <vt:lpstr>Points to remember</vt:lpstr>
      <vt:lpstr>Good practice</vt:lpstr>
      <vt:lpstr>Norovirus season reminder.. </vt:lpstr>
      <vt:lpstr>Enterics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Morrison, Tammra</cp:lastModifiedBy>
  <cp:revision>13</cp:revision>
  <cp:lastPrinted>2018-03-22T13:26:44Z</cp:lastPrinted>
  <dcterms:created xsi:type="dcterms:W3CDTF">2015-07-07T20:02:11Z</dcterms:created>
  <dcterms:modified xsi:type="dcterms:W3CDTF">2025-01-21T20:49:29Z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0x0101003BEA6C9FA667E94CB68E3340EBB31124</vt:lpwstr>
  </property>
  <property fmtid="{D5CDD505-2E9C-101B-9397-08002B2CF9AE}" pid="3" name="MediaServiceImageTags">
    <vt:lpwstr/>
  </property>
  <property fmtid="{D5CDD505-2E9C-101B-9397-08002B2CF9AE}" pid="4" name="Order">
    <vt:lpwstr>967600.000000000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