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 id="2147483692" r:id="rId5"/>
  </p:sldMasterIdLst>
  <p:notesMasterIdLst>
    <p:notesMasterId r:id="rId27"/>
  </p:notesMasterIdLst>
  <p:handoutMasterIdLst>
    <p:handoutMasterId r:id="rId28"/>
  </p:handoutMasterIdLst>
  <p:sldIdLst>
    <p:sldId id="257" r:id="rId6"/>
    <p:sldId id="463" r:id="rId7"/>
    <p:sldId id="462" r:id="rId8"/>
    <p:sldId id="466" r:id="rId9"/>
    <p:sldId id="500" r:id="rId10"/>
    <p:sldId id="472" r:id="rId11"/>
    <p:sldId id="493" r:id="rId12"/>
    <p:sldId id="467" r:id="rId13"/>
    <p:sldId id="495" r:id="rId14"/>
    <p:sldId id="497" r:id="rId15"/>
    <p:sldId id="496" r:id="rId16"/>
    <p:sldId id="504" r:id="rId17"/>
    <p:sldId id="505" r:id="rId18"/>
    <p:sldId id="501" r:id="rId19"/>
    <p:sldId id="498" r:id="rId20"/>
    <p:sldId id="488" r:id="rId21"/>
    <p:sldId id="502" r:id="rId22"/>
    <p:sldId id="489" r:id="rId23"/>
    <p:sldId id="490" r:id="rId24"/>
    <p:sldId id="491" r:id="rId25"/>
    <p:sldId id="499" r:id="rId2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86gBb3tg0auHgS/v+kcjIQ==" hashData="CrzisL/I3JHryTTKNfBeiu/j4IQRTUP7LbOX5oJh2A6JGHqoxvIAP4CKBGFX4wgqQe+ZzZt3KunE7vK7jpRSzg=="/>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306A01D-941B-630A-CFF3-A2D3D52C3657}" name="Johnson, Marilee" initials="JM" userId="S::marilee.johnson@dhhs.nc.gov::81824a99-4393-42a8-84e9-69155a7e8166" providerId="AD"/>
  <p188:author id="{1F8B0031-A185-C138-D660-B95BB2308298}" name="Jones, Jim" initials="JJ" userId="S::Jim.Jones@dhhs.nc.gov::caa01b78-bb3f-4558-94c1-0e5d910d4519" providerId="AD"/>
  <p188:author id="{5FCE3589-E6FA-BFCB-2253-230FD72AECC0}" name="Farr, Caralee" initials="CF" userId="S::caralee.farr@dhhs.nc.gov::49860b9c-db7d-49b3-b465-a1443b07b9aa" providerId="AD"/>
  <p188:author id="{35636DA4-C6BD-C14F-EA29-DB44901680AA}" name="Breeyear, Taylor L" initials="TB" userId="S::taylor.breeyear@dhhs.nc.gov::12851bdd-091b-46a8-9312-44b2b60b6c6c" providerId="AD"/>
  <p188:author id="{54E9A9C6-A59D-CC7E-044B-A56124CC5592}" name="Davies, Megan M" initials="DM" userId="S::megan.davies@dhhs.nc.gov::b127b18c-931d-471c-bfc3-fd73d05d4a92" providerId="AD"/>
  <p188:author id="{37931AD8-6B6F-BA4B-1D2A-9E22580160F8}" name="Campbell, Akil J" initials="AC" userId="S::akil.campbell@dhhs.nc.gov::c7030a5c-fd8b-44bc-b883-4fae392bd70b" providerId="AD"/>
  <p188:author id="{F7BBBAD8-ABB1-3184-3900-505278D6A8C6}" name="Godwin-Akpan, Tiawanlyn G" initials="GT" userId="S::tiawanlyn.godwin-akpan@dhhs.nc.gov::ffca0843-1c6d-4a06-b8d0-ebe44b58657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B70"/>
    <a:srgbClr val="FFBFB5"/>
    <a:srgbClr val="5C93D5"/>
    <a:srgbClr val="7CA3DD"/>
    <a:srgbClr val="568AA4"/>
    <a:srgbClr val="94B6C7"/>
    <a:srgbClr val="657E32"/>
    <a:srgbClr val="E9F0F3"/>
    <a:srgbClr val="DBE7EC"/>
    <a:srgbClr val="CEDD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F9B6EC-EE9E-4822-943A-EEA12C76A718}" v="49" dt="2026-07-08T13:50:06.796"/>
    <p1510:client id="{440C6A0B-0B14-CD43-8752-FA4030A84446}" v="9" dt="2026-07-07T20:18:25.277"/>
    <p1510:client id="{664D4D3C-7B26-4C52-B701-6FC6D686E063}" v="163" dt="2026-07-08T13:53:29.1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3" d="100"/>
          <a:sy n="53" d="100"/>
        </p:scale>
        <p:origin x="1172" y="40"/>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6578"/>
          </a:xfrm>
          <a:prstGeom prst="rect">
            <a:avLst/>
          </a:prstGeom>
        </p:spPr>
        <p:txBody>
          <a:bodyPr vert="horz" lIns="91768" tIns="45884" rIns="91768" bIns="45884" rtlCol="0"/>
          <a:lstStyle>
            <a:lvl1pPr algn="l">
              <a:defRPr sz="1200"/>
            </a:lvl1pPr>
          </a:lstStyle>
          <a:p>
            <a:endParaRPr lang="en-US"/>
          </a:p>
        </p:txBody>
      </p:sp>
      <p:sp>
        <p:nvSpPr>
          <p:cNvPr id="3" name="Date Placeholder 2"/>
          <p:cNvSpPr>
            <a:spLocks noGrp="1"/>
          </p:cNvSpPr>
          <p:nvPr>
            <p:ph type="dt" sz="quarter" idx="1"/>
          </p:nvPr>
        </p:nvSpPr>
        <p:spPr>
          <a:xfrm>
            <a:off x="3970339" y="0"/>
            <a:ext cx="3038475" cy="466578"/>
          </a:xfrm>
          <a:prstGeom prst="rect">
            <a:avLst/>
          </a:prstGeom>
        </p:spPr>
        <p:txBody>
          <a:bodyPr vert="horz" lIns="91768" tIns="45884" rIns="91768" bIns="45884" rtlCol="0"/>
          <a:lstStyle>
            <a:lvl1pPr algn="r">
              <a:defRPr sz="1200"/>
            </a:lvl1pPr>
          </a:lstStyle>
          <a:p>
            <a:fld id="{A9B734D9-FBB7-4B85-86A2-24E15EDE55E0}" type="datetimeFigureOut">
              <a:rPr lang="en-US" smtClean="0"/>
              <a:t>7/22/2026</a:t>
            </a:fld>
            <a:endParaRPr lang="en-US"/>
          </a:p>
        </p:txBody>
      </p:sp>
      <p:sp>
        <p:nvSpPr>
          <p:cNvPr id="4" name="Footer Placeholder 3"/>
          <p:cNvSpPr>
            <a:spLocks noGrp="1"/>
          </p:cNvSpPr>
          <p:nvPr>
            <p:ph type="ftr" sz="quarter" idx="2"/>
          </p:nvPr>
        </p:nvSpPr>
        <p:spPr>
          <a:xfrm>
            <a:off x="1" y="8829823"/>
            <a:ext cx="3038475" cy="466578"/>
          </a:xfrm>
          <a:prstGeom prst="rect">
            <a:avLst/>
          </a:prstGeom>
        </p:spPr>
        <p:txBody>
          <a:bodyPr vert="horz" lIns="91768" tIns="45884" rIns="91768" bIns="45884" rtlCol="0" anchor="b"/>
          <a:lstStyle>
            <a:lvl1pPr algn="l">
              <a:defRPr sz="1200"/>
            </a:lvl1pPr>
          </a:lstStyle>
          <a:p>
            <a:endParaRPr lang="en-US"/>
          </a:p>
        </p:txBody>
      </p:sp>
      <p:sp>
        <p:nvSpPr>
          <p:cNvPr id="5" name="Slide Number Placeholder 4"/>
          <p:cNvSpPr>
            <a:spLocks noGrp="1"/>
          </p:cNvSpPr>
          <p:nvPr>
            <p:ph type="sldNum" sz="quarter" idx="3"/>
          </p:nvPr>
        </p:nvSpPr>
        <p:spPr>
          <a:xfrm>
            <a:off x="3970339" y="8829823"/>
            <a:ext cx="3038475" cy="466578"/>
          </a:xfrm>
          <a:prstGeom prst="rect">
            <a:avLst/>
          </a:prstGeom>
        </p:spPr>
        <p:txBody>
          <a:bodyPr vert="horz" lIns="91768" tIns="45884" rIns="91768" bIns="45884" rtlCol="0" anchor="b"/>
          <a:lstStyle>
            <a:lvl1pPr algn="r">
              <a:defRPr sz="1200"/>
            </a:lvl1pPr>
          </a:lstStyle>
          <a:p>
            <a:fld id="{41803F26-4061-4820-A8A7-DA9F5475917E}" type="slidenum">
              <a:rPr lang="en-US" smtClean="0"/>
              <a:t>‹#›</a:t>
            </a:fld>
            <a:endParaRPr lang="en-US"/>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3164" tIns="46581" rIns="93164" bIns="46581" rtlCol="0"/>
          <a:lstStyle>
            <a:lvl1pPr algn="l">
              <a:defRPr sz="1200"/>
            </a:lvl1pPr>
          </a:lstStyle>
          <a:p>
            <a:endParaRPr lang="en-US"/>
          </a:p>
        </p:txBody>
      </p:sp>
      <p:sp>
        <p:nvSpPr>
          <p:cNvPr id="3" name="Date Placeholder 2"/>
          <p:cNvSpPr>
            <a:spLocks noGrp="1"/>
          </p:cNvSpPr>
          <p:nvPr>
            <p:ph type="dt" idx="1"/>
          </p:nvPr>
        </p:nvSpPr>
        <p:spPr>
          <a:xfrm>
            <a:off x="3970939" y="0"/>
            <a:ext cx="3037840" cy="466435"/>
          </a:xfrm>
          <a:prstGeom prst="rect">
            <a:avLst/>
          </a:prstGeom>
        </p:spPr>
        <p:txBody>
          <a:bodyPr vert="horz" lIns="93164" tIns="46581" rIns="93164" bIns="46581" rtlCol="0"/>
          <a:lstStyle>
            <a:lvl1pPr algn="r">
              <a:defRPr sz="1200"/>
            </a:lvl1pPr>
          </a:lstStyle>
          <a:p>
            <a:fld id="{E3FD6F98-055A-4837-90F2-8E5F6821A1BB}" type="datetimeFigureOut">
              <a:rPr lang="en-US" smtClean="0"/>
              <a:t>7/22/2026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64" tIns="46581" rIns="93164" bIns="46581" rtlCol="0" anchor="ctr"/>
          <a:lstStyle/>
          <a:p>
            <a:endParaRPr lang="en-US"/>
          </a:p>
        </p:txBody>
      </p:sp>
      <p:sp>
        <p:nvSpPr>
          <p:cNvPr id="5" name="Notes Placeholder 4"/>
          <p:cNvSpPr>
            <a:spLocks noGrp="1"/>
          </p:cNvSpPr>
          <p:nvPr>
            <p:ph type="body" sz="quarter" idx="3"/>
          </p:nvPr>
        </p:nvSpPr>
        <p:spPr>
          <a:xfrm>
            <a:off x="701040" y="4473894"/>
            <a:ext cx="5608320" cy="3660458"/>
          </a:xfrm>
          <a:prstGeom prst="rect">
            <a:avLst/>
          </a:prstGeom>
        </p:spPr>
        <p:txBody>
          <a:bodyPr vert="horz" lIns="93164" tIns="46581" rIns="93164" bIns="4658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9"/>
            <a:ext cx="3037840" cy="466434"/>
          </a:xfrm>
          <a:prstGeom prst="rect">
            <a:avLst/>
          </a:prstGeom>
        </p:spPr>
        <p:txBody>
          <a:bodyPr vert="horz" lIns="93164" tIns="46581" rIns="93164" bIns="46581"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829969"/>
            <a:ext cx="3037840" cy="466434"/>
          </a:xfrm>
          <a:prstGeom prst="rect">
            <a:avLst/>
          </a:prstGeom>
        </p:spPr>
        <p:txBody>
          <a:bodyPr vert="horz" lIns="93164" tIns="46581" rIns="93164" bIns="46581" rtlCol="0" anchor="b"/>
          <a:lstStyle>
            <a:lvl1pPr algn="r">
              <a:defRPr sz="1200"/>
            </a:lvl1pPr>
          </a:lstStyle>
          <a:p>
            <a:fld id="{DBCC7D24-0DC9-4E9C-89C0-35D79A09D337}" type="slidenum">
              <a:rPr lang="en-US" smtClean="0"/>
              <a:t>‹#›</a:t>
            </a:fld>
            <a:endParaRPr lang="en-US"/>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infectioncontrolma.org/docs/How-to-Change-a-Dressing-LTC.pdf"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Welcome participants</a:t>
            </a:r>
          </a:p>
        </p:txBody>
      </p:sp>
      <p:sp>
        <p:nvSpPr>
          <p:cNvPr id="4" name="Slide Number Placeholder 3"/>
          <p:cNvSpPr>
            <a:spLocks noGrp="1"/>
          </p:cNvSpPr>
          <p:nvPr>
            <p:ph type="sldNum" sz="quarter" idx="5"/>
          </p:nvPr>
        </p:nvSpPr>
        <p:spPr/>
        <p:txBody>
          <a:bodyPr/>
          <a:lstStyle/>
          <a:p>
            <a:fld id="{1277428A-A190-4C79-A76B-3A39E45D5B57}" type="slidenum">
              <a:rPr lang="en-US" smtClean="0"/>
              <a:t>1</a:t>
            </a:fld>
            <a:endParaRPr lang="en-US"/>
          </a:p>
        </p:txBody>
      </p:sp>
    </p:spTree>
    <p:extLst>
      <p:ext uri="{BB962C8B-B14F-4D97-AF65-F5344CB8AC3E}">
        <p14:creationId xmlns:p14="http://schemas.microsoft.com/office/powerpoint/2010/main" val="11557590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6029F-2B64-C621-F0C9-BEBB4525C3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B9DCC7-ED78-4542-9669-CF047500D1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FA3C80-5AC8-3EF7-A7BB-2A0E45D9514B}"/>
              </a:ext>
            </a:extLst>
          </p:cNvPr>
          <p:cNvSpPr>
            <a:spLocks noGrp="1"/>
          </p:cNvSpPr>
          <p:nvPr>
            <p:ph type="body" idx="1"/>
          </p:nvPr>
        </p:nvSpPr>
        <p:spPr/>
        <p:txBody>
          <a:bodyPr/>
          <a:lstStyle/>
          <a:p>
            <a:pPr marL="0" indent="0">
              <a:spcBef>
                <a:spcPts val="700"/>
              </a:spcBef>
              <a:buFont typeface="Arial"/>
              <a:buNone/>
            </a:pPr>
            <a:r>
              <a:rPr lang="en-US" strike="noStrike">
                <a:ea typeface="Calibri"/>
                <a:cs typeface="Calibri"/>
              </a:rPr>
              <a:t>This slide lists the general rules you should follow when changing wound dressings. </a:t>
            </a:r>
          </a:p>
          <a:p>
            <a:pPr marL="0" indent="0">
              <a:spcBef>
                <a:spcPts val="700"/>
              </a:spcBef>
              <a:buFont typeface="Arial"/>
              <a:buNone/>
            </a:pPr>
            <a:endParaRPr lang="en-US" strike="sngStrike">
              <a:ea typeface="Calibri"/>
              <a:cs typeface="Calibri"/>
            </a:endParaRPr>
          </a:p>
          <a:p>
            <a:pPr marL="285750" indent="-285750" algn="l">
              <a:spcBef>
                <a:spcPts val="0"/>
              </a:spcBef>
              <a:spcAft>
                <a:spcPts val="400"/>
              </a:spcAft>
              <a:buFont typeface="Arial" panose="020B0604020202020204" pitchFamily="34" charset="0"/>
              <a:buChar char="•"/>
            </a:pPr>
            <a:r>
              <a:rPr lang="en-US" sz="1200" b="0">
                <a:latin typeface="Nunito"/>
              </a:rPr>
              <a:t>Disinfect area where supplies will be placed</a:t>
            </a:r>
          </a:p>
          <a:p>
            <a:pPr marL="285750" indent="-285750" algn="l">
              <a:spcBef>
                <a:spcPts val="0"/>
              </a:spcBef>
              <a:spcAft>
                <a:spcPts val="400"/>
              </a:spcAft>
              <a:buFont typeface="Arial" panose="020B0604020202020204" pitchFamily="34" charset="0"/>
              <a:buChar char="•"/>
            </a:pPr>
            <a:r>
              <a:rPr lang="en-US" sz="1200" b="0">
                <a:latin typeface="Nunito"/>
              </a:rPr>
              <a:t>Have a trash bag nearby</a:t>
            </a:r>
          </a:p>
          <a:p>
            <a:pPr marL="285750" indent="-285750" algn="l">
              <a:spcBef>
                <a:spcPts val="0"/>
              </a:spcBef>
              <a:spcAft>
                <a:spcPts val="400"/>
              </a:spcAft>
              <a:buFont typeface="Arial" panose="020B0604020202020204" pitchFamily="34" charset="0"/>
              <a:buChar char="•"/>
            </a:pPr>
            <a:r>
              <a:rPr lang="en-US" sz="1200" b="0">
                <a:latin typeface="Nunito"/>
                <a:cs typeface="Arial"/>
              </a:rPr>
              <a:t>Gather all necessary supplies and equipment</a:t>
            </a:r>
          </a:p>
          <a:p>
            <a:pPr marL="285750" indent="-285750" algn="l">
              <a:spcBef>
                <a:spcPts val="0"/>
              </a:spcBef>
              <a:spcAft>
                <a:spcPts val="400"/>
              </a:spcAft>
              <a:buFont typeface="Arial" panose="020B0604020202020204" pitchFamily="34" charset="0"/>
              <a:buChar char="•"/>
            </a:pPr>
            <a:r>
              <a:rPr lang="en-US" sz="1200" b="0">
                <a:latin typeface="Nunito"/>
                <a:cs typeface="Arial"/>
              </a:rPr>
              <a:t>Perform hand hygiene</a:t>
            </a:r>
          </a:p>
          <a:p>
            <a:pPr marL="285750" indent="-285750" algn="l">
              <a:spcBef>
                <a:spcPts val="0"/>
              </a:spcBef>
              <a:spcAft>
                <a:spcPts val="400"/>
              </a:spcAft>
              <a:buFont typeface="Arial" panose="020B0604020202020204" pitchFamily="34" charset="0"/>
              <a:buChar char="•"/>
            </a:pPr>
            <a:r>
              <a:rPr lang="en-US" sz="1200" b="0">
                <a:latin typeface="Nunito"/>
              </a:rPr>
              <a:t>Put on clean disposable gloves</a:t>
            </a:r>
          </a:p>
          <a:p>
            <a:pPr marL="285750" indent="-285750" algn="l">
              <a:spcBef>
                <a:spcPts val="0"/>
              </a:spcBef>
              <a:spcAft>
                <a:spcPts val="400"/>
              </a:spcAft>
              <a:buFont typeface="Arial" panose="020B0604020202020204" pitchFamily="34" charset="0"/>
              <a:buChar char="•"/>
            </a:pPr>
            <a:r>
              <a:rPr lang="en-US" sz="1200" b="0">
                <a:latin typeface="Nunito"/>
              </a:rPr>
              <a:t>Remove and dispose of tape and outer dressings in trash bag</a:t>
            </a:r>
          </a:p>
          <a:p>
            <a:pPr marL="285750" indent="-285750" algn="l">
              <a:spcBef>
                <a:spcPts val="0"/>
              </a:spcBef>
              <a:spcAft>
                <a:spcPts val="400"/>
              </a:spcAft>
              <a:buFont typeface="Arial" panose="020B0604020202020204" pitchFamily="34" charset="0"/>
              <a:buChar char="•"/>
            </a:pPr>
            <a:r>
              <a:rPr lang="en-US" sz="1200" b="0">
                <a:latin typeface="Nunito"/>
              </a:rPr>
              <a:t>Assess wound</a:t>
            </a:r>
          </a:p>
          <a:p>
            <a:pPr marL="285750" indent="-285750" algn="l">
              <a:spcBef>
                <a:spcPts val="0"/>
              </a:spcBef>
              <a:spcAft>
                <a:spcPts val="400"/>
              </a:spcAft>
              <a:buFont typeface="Arial" panose="020B0604020202020204" pitchFamily="34" charset="0"/>
              <a:buChar char="•"/>
            </a:pPr>
            <a:r>
              <a:rPr lang="en-US" sz="1200" b="0">
                <a:latin typeface="Nunito"/>
              </a:rPr>
              <a:t>Take off and dispose of soiled gloves</a:t>
            </a:r>
          </a:p>
          <a:p>
            <a:pPr marL="285750" indent="-285750" algn="l">
              <a:spcBef>
                <a:spcPts val="0"/>
              </a:spcBef>
              <a:spcAft>
                <a:spcPts val="400"/>
              </a:spcAft>
              <a:buFont typeface="Arial" panose="020B0604020202020204" pitchFamily="34" charset="0"/>
              <a:buChar char="•"/>
            </a:pPr>
            <a:r>
              <a:rPr lang="en-US" sz="1200" b="0">
                <a:latin typeface="Nunito"/>
              </a:rPr>
              <a:t>Perform hand hygiene</a:t>
            </a:r>
          </a:p>
          <a:p>
            <a:pPr marL="285750" indent="-285750" algn="l">
              <a:spcBef>
                <a:spcPts val="0"/>
              </a:spcBef>
              <a:spcAft>
                <a:spcPts val="400"/>
              </a:spcAft>
              <a:buFont typeface="Arial" panose="020B0604020202020204" pitchFamily="34" charset="0"/>
              <a:buChar char="•"/>
            </a:pPr>
            <a:r>
              <a:rPr lang="en-US" sz="1200" b="0">
                <a:latin typeface="Nunito"/>
              </a:rPr>
              <a:t>Put on new, clean gloves</a:t>
            </a:r>
          </a:p>
          <a:p>
            <a:pPr marL="285750" indent="-285750" algn="l">
              <a:spcBef>
                <a:spcPts val="0"/>
              </a:spcBef>
              <a:spcAft>
                <a:spcPts val="400"/>
              </a:spcAft>
              <a:buFont typeface="Arial" panose="020B0604020202020204" pitchFamily="34" charset="0"/>
              <a:buChar char="•"/>
            </a:pPr>
            <a:r>
              <a:rPr lang="en-US" sz="1200" b="0">
                <a:latin typeface="Nunito"/>
              </a:rPr>
              <a:t>Apply new wound dressing and secure it</a:t>
            </a:r>
          </a:p>
          <a:p>
            <a:pPr marL="285750" indent="-285750" algn="l">
              <a:spcBef>
                <a:spcPts val="0"/>
              </a:spcBef>
              <a:spcAft>
                <a:spcPts val="400"/>
              </a:spcAft>
              <a:buFont typeface="Arial" panose="020B0604020202020204" pitchFamily="34" charset="0"/>
              <a:buChar char="•"/>
            </a:pPr>
            <a:r>
              <a:rPr lang="en-US" sz="1200" b="0">
                <a:latin typeface="Nunito"/>
              </a:rPr>
              <a:t>Dispose of all supplies</a:t>
            </a:r>
          </a:p>
          <a:p>
            <a:pPr marL="285750" indent="-285750" algn="l">
              <a:spcBef>
                <a:spcPts val="0"/>
              </a:spcBef>
              <a:spcAft>
                <a:spcPts val="400"/>
              </a:spcAft>
              <a:buFont typeface="Arial" panose="020B0604020202020204" pitchFamily="34" charset="0"/>
              <a:buChar char="•"/>
            </a:pPr>
            <a:r>
              <a:rPr lang="en-US" sz="1200" b="0">
                <a:latin typeface="Nunito"/>
              </a:rPr>
              <a:t>Remove gloves and perform hand hygiene</a:t>
            </a:r>
          </a:p>
          <a:p>
            <a:pPr marL="0" indent="0">
              <a:spcBef>
                <a:spcPts val="700"/>
              </a:spcBef>
              <a:buFont typeface="Arial"/>
              <a:buNone/>
            </a:pPr>
            <a:endParaRPr lang="en-US" strike="sngStrike">
              <a:ea typeface="Calibri"/>
              <a:cs typeface="Calibri"/>
            </a:endParaRPr>
          </a:p>
          <a:p>
            <a:pPr marL="0" indent="0">
              <a:spcBef>
                <a:spcPts val="700"/>
              </a:spcBef>
              <a:buFont typeface="Arial"/>
              <a:buNone/>
            </a:pPr>
            <a:endParaRPr lang="en-US" strike="noStrike">
              <a:ea typeface="Calibri"/>
              <a:cs typeface="Calibri"/>
            </a:endParaRPr>
          </a:p>
        </p:txBody>
      </p:sp>
      <p:sp>
        <p:nvSpPr>
          <p:cNvPr id="4" name="Slide Number Placeholder 3">
            <a:extLst>
              <a:ext uri="{FF2B5EF4-FFF2-40B4-BE49-F238E27FC236}">
                <a16:creationId xmlns:a16="http://schemas.microsoft.com/office/drawing/2014/main" id="{4E613A2D-74FC-35BF-377C-7CC8E944DEA6}"/>
              </a:ext>
            </a:extLst>
          </p:cNvPr>
          <p:cNvSpPr>
            <a:spLocks noGrp="1"/>
          </p:cNvSpPr>
          <p:nvPr>
            <p:ph type="sldNum" sz="quarter" idx="5"/>
          </p:nvPr>
        </p:nvSpPr>
        <p:spPr/>
        <p:txBody>
          <a:bodyPr/>
          <a:lstStyle/>
          <a:p>
            <a:fld id="{DBCC7D24-0DC9-4E9C-89C0-35D79A09D337}" type="slidenum">
              <a:rPr lang="en-US" smtClean="0"/>
              <a:t>10</a:t>
            </a:fld>
            <a:endParaRPr lang="en-US"/>
          </a:p>
        </p:txBody>
      </p:sp>
    </p:spTree>
    <p:extLst>
      <p:ext uri="{BB962C8B-B14F-4D97-AF65-F5344CB8AC3E}">
        <p14:creationId xmlns:p14="http://schemas.microsoft.com/office/powerpoint/2010/main" val="28163864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F8720D-B760-15B0-B308-931D58CF56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8A7E92-4B2B-46BA-8879-A2F5B6C3E5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4049A1-3E09-6C13-1500-34B0016A940D}"/>
              </a:ext>
            </a:extLst>
          </p:cNvPr>
          <p:cNvSpPr>
            <a:spLocks noGrp="1"/>
          </p:cNvSpPr>
          <p:nvPr>
            <p:ph type="body" idx="1"/>
          </p:nvPr>
        </p:nvSpPr>
        <p:spPr/>
        <p:txBody>
          <a:bodyPr/>
          <a:lstStyle/>
          <a:p>
            <a:r>
              <a:rPr lang="en-US" dirty="0"/>
              <a:t>What about scissors?​</a:t>
            </a:r>
          </a:p>
          <a:p>
            <a:pPr marL="171450" indent="-171450">
              <a:buFont typeface="Arial" panose="020B0604020202020204" pitchFamily="34" charset="0"/>
              <a:buChar char="•"/>
            </a:pPr>
            <a:r>
              <a:rPr lang="en-US" dirty="0"/>
              <a:t>Best practice is to avoid taking scissors in the patient room or treatment room. Cut necessary clean supplies before entering the room. Avoid using scissors to remove old dressings, unwrap rather than cutting the old dressing when possible.</a:t>
            </a:r>
          </a:p>
          <a:p>
            <a:pPr marL="171450" indent="-171450">
              <a:buFont typeface="Arial" panose="020B0604020202020204" pitchFamily="34" charset="0"/>
              <a:buChar char="•"/>
            </a:pPr>
            <a:r>
              <a:rPr lang="en-US" dirty="0"/>
              <a:t>When using scissors with dressing changes and wound care, disposable is the best option.  If disposable scissors are not available, we encourage dedicating a pair of scissors to that patient.  ​</a:t>
            </a:r>
          </a:p>
          <a:p>
            <a:pPr marL="171450" indent="-171450">
              <a:buFont typeface="Arial" panose="020B0604020202020204" pitchFamily="34" charset="0"/>
              <a:buChar char="•"/>
            </a:pPr>
            <a:r>
              <a:rPr lang="en-US" dirty="0"/>
              <a:t>If the patient is on transmission-based precautions, scissors must be disposable OR dedicated to the patient. </a:t>
            </a:r>
          </a:p>
          <a:p>
            <a:pPr marL="171450" indent="-171450">
              <a:buFont typeface="Arial" panose="020B0604020202020204" pitchFamily="34" charset="0"/>
              <a:buChar char="•"/>
            </a:pPr>
            <a:r>
              <a:rPr lang="en-US" dirty="0"/>
              <a:t>Scissors must be cleaned and disinfected with an EPA-registered health care disinfectant after each use.</a:t>
            </a:r>
          </a:p>
          <a:p>
            <a:pPr marL="171450" indent="-171450">
              <a:buFont typeface="Arial" panose="020B0604020202020204" pitchFamily="34" charset="0"/>
              <a:buChar char="•"/>
            </a:pPr>
            <a:r>
              <a:rPr lang="en-US" dirty="0"/>
              <a:t>Scissors labeled as single use should be discarded after a single use.</a:t>
            </a:r>
          </a:p>
          <a:p>
            <a:pPr marL="171450" indent="-171450">
              <a:buFont typeface="Arial" panose="020B0604020202020204" pitchFamily="34" charset="0"/>
              <a:buChar char="•"/>
            </a:pPr>
            <a:r>
              <a:rPr lang="en-US" dirty="0"/>
              <a:t>Scissors used for debridement or wound management (contact with wound) must be sterile. Scissors that touch wounds need to be cleaned and disinfected in a special way and should not be used on another patient until that disinfection process (or sterilization) has been done.</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072DE84F-E9F5-5EEB-F795-85234B0C4C58}"/>
              </a:ext>
            </a:extLst>
          </p:cNvPr>
          <p:cNvSpPr>
            <a:spLocks noGrp="1"/>
          </p:cNvSpPr>
          <p:nvPr>
            <p:ph type="sldNum" sz="quarter" idx="5"/>
          </p:nvPr>
        </p:nvSpPr>
        <p:spPr/>
        <p:txBody>
          <a:bodyPr/>
          <a:lstStyle/>
          <a:p>
            <a:fld id="{DBCC7D24-0DC9-4E9C-89C0-35D79A09D337}" type="slidenum">
              <a:rPr lang="en-US" smtClean="0"/>
              <a:t>11</a:t>
            </a:fld>
            <a:endParaRPr lang="en-US"/>
          </a:p>
        </p:txBody>
      </p:sp>
    </p:spTree>
    <p:extLst>
      <p:ext uri="{BB962C8B-B14F-4D97-AF65-F5344CB8AC3E}">
        <p14:creationId xmlns:p14="http://schemas.microsoft.com/office/powerpoint/2010/main" val="22037337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Aft>
                <a:spcPts val="600"/>
              </a:spcAft>
              <a:buFont typeface="Arial" panose="020B0604020202020204" pitchFamily="34" charset="0"/>
              <a:buNone/>
            </a:pPr>
            <a:r>
              <a:rPr lang="en-US" sz="2000">
                <a:solidFill>
                  <a:srgbClr val="003B70"/>
                </a:solidFill>
                <a:latin typeface="Nunito"/>
                <a:cs typeface="Arial"/>
              </a:rPr>
              <a:t>For wound care medications, make sure you:</a:t>
            </a:r>
          </a:p>
          <a:p>
            <a:pPr marL="342900" indent="-342900">
              <a:spcAft>
                <a:spcPts val="600"/>
              </a:spcAft>
              <a:buFont typeface="Arial" panose="020B0604020202020204" pitchFamily="34" charset="0"/>
              <a:buChar char="•"/>
            </a:pPr>
            <a:r>
              <a:rPr lang="en-US" sz="2000">
                <a:solidFill>
                  <a:srgbClr val="003B70"/>
                </a:solidFill>
                <a:latin typeface="Nunito"/>
                <a:cs typeface="Arial"/>
              </a:rPr>
              <a:t>Dedicate multi-dose wound care medications to a single patient (i.e., ointments, creams) and store in the patient’s room, when possible</a:t>
            </a:r>
          </a:p>
          <a:p>
            <a:pPr marL="285750" indent="-285750">
              <a:spcAft>
                <a:spcPts val="600"/>
              </a:spcAft>
              <a:buFont typeface="Arial" panose="020B0604020202020204" pitchFamily="34" charset="0"/>
              <a:buChar char="•"/>
            </a:pPr>
            <a:r>
              <a:rPr lang="en-US" sz="2000">
                <a:solidFill>
                  <a:srgbClr val="003B70"/>
                </a:solidFill>
                <a:latin typeface="Nunito"/>
                <a:cs typeface="Arial"/>
              </a:rPr>
              <a:t>When multi-dose medications must be shared between patients:</a:t>
            </a:r>
          </a:p>
          <a:p>
            <a:pPr marL="800100" lvl="1" indent="-342900">
              <a:spcAft>
                <a:spcPts val="600"/>
              </a:spcAft>
              <a:buFont typeface="Courier New" panose="02070309020205020404" pitchFamily="49" charset="0"/>
              <a:buChar char="o"/>
            </a:pPr>
            <a:r>
              <a:rPr lang="en-US" sz="2000">
                <a:solidFill>
                  <a:srgbClr val="003B70"/>
                </a:solidFill>
                <a:latin typeface="Nunito"/>
                <a:cs typeface="Arial"/>
              </a:rPr>
              <a:t>Store the medication in a centralized location</a:t>
            </a:r>
          </a:p>
          <a:p>
            <a:pPr marL="800100" lvl="1" indent="-342900">
              <a:spcAft>
                <a:spcPts val="600"/>
              </a:spcAft>
              <a:buFont typeface="Courier New" panose="02070309020205020404" pitchFamily="49" charset="0"/>
              <a:buChar char="o"/>
            </a:pPr>
            <a:r>
              <a:rPr lang="en-US" sz="2000">
                <a:solidFill>
                  <a:srgbClr val="003B70"/>
                </a:solidFill>
                <a:latin typeface="Nunito"/>
                <a:cs typeface="Arial"/>
              </a:rPr>
              <a:t>Take a small amount in a clean container into the patient’s room</a:t>
            </a:r>
          </a:p>
          <a:p>
            <a:pPr marL="1257300" lvl="2" indent="-342900">
              <a:spcAft>
                <a:spcPts val="600"/>
              </a:spcAft>
              <a:buFont typeface="Wingdings" panose="05000000000000000000" pitchFamily="2" charset="2"/>
              <a:buChar char="§"/>
            </a:pPr>
            <a:r>
              <a:rPr lang="en-US" sz="2000">
                <a:solidFill>
                  <a:srgbClr val="003B70"/>
                </a:solidFill>
                <a:latin typeface="Nunito"/>
                <a:cs typeface="Arial"/>
              </a:rPr>
              <a:t>Never take the full medication into a patient’s room or treatment area</a:t>
            </a:r>
          </a:p>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12</a:t>
            </a:fld>
            <a:endParaRPr lang="en-US"/>
          </a:p>
        </p:txBody>
      </p:sp>
    </p:spTree>
    <p:extLst>
      <p:ext uri="{BB962C8B-B14F-4D97-AF65-F5344CB8AC3E}">
        <p14:creationId xmlns:p14="http://schemas.microsoft.com/office/powerpoint/2010/main" val="40631430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 wound care supply cart must be kept outside of a patient’s room or wound care treatment area to prevent the cart and supplies from becoming contaminated. Also, never access the wound care cart or touch clean supplies while wearing gloves or without performing hand hygiene first. </a:t>
            </a:r>
            <a:r>
              <a:rPr lang="en-US" strike="noStrike">
                <a:ea typeface="Calibri"/>
                <a:cs typeface="Calibri"/>
              </a:rPr>
              <a:t>To help with appropriate handling of the wound care supply cart, gather all your supplies ahead of time</a:t>
            </a:r>
          </a:p>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13</a:t>
            </a:fld>
            <a:endParaRPr lang="en-US"/>
          </a:p>
        </p:txBody>
      </p:sp>
    </p:spTree>
    <p:extLst>
      <p:ext uri="{BB962C8B-B14F-4D97-AF65-F5344CB8AC3E}">
        <p14:creationId xmlns:p14="http://schemas.microsoft.com/office/powerpoint/2010/main" val="37568160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638D2-71C6-AEC5-E086-F6F571B90A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2C5FD4-8DB8-A6F9-246A-B4176AFF55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8EA3EA-76CE-4F50-E88F-4AA0FFA27327}"/>
              </a:ext>
            </a:extLst>
          </p:cNvPr>
          <p:cNvSpPr>
            <a:spLocks noGrp="1"/>
          </p:cNvSpPr>
          <p:nvPr>
            <p:ph type="body" idx="1"/>
          </p:nvPr>
        </p:nvSpPr>
        <p:spPr/>
        <p:txBody>
          <a:bodyPr/>
          <a:lstStyle/>
          <a:p>
            <a:pPr marL="431800" lvl="1" indent="0">
              <a:spcAft>
                <a:spcPts val="600"/>
              </a:spcAft>
              <a:buFont typeface="Arial" panose="020B0604020202020204" pitchFamily="34" charset="0"/>
              <a:buNone/>
            </a:pPr>
            <a:r>
              <a:rPr lang="en-US" strike="noStrike">
                <a:ea typeface="Calibri"/>
                <a:cs typeface="Calibri"/>
              </a:rPr>
              <a:t>When caring for a wound, choose your PPE based on anticipated exposure. </a:t>
            </a:r>
            <a:r>
              <a:rPr lang="en-US" b="0">
                <a:latin typeface="Nunito"/>
                <a:cs typeface="Arial"/>
              </a:rPr>
              <a:t>If there is a risk of getting bodily fluids on your skin or clothing, wear a gown</a:t>
            </a:r>
          </a:p>
          <a:p>
            <a:pPr marL="431800" marR="0" lvl="1"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b="0">
                <a:latin typeface="Nunito"/>
                <a:cs typeface="Arial"/>
              </a:rPr>
              <a:t>If your facility is experiencing a group A </a:t>
            </a:r>
            <a:r>
              <a:rPr lang="en-US" b="0" i="1">
                <a:latin typeface="Nunito"/>
                <a:cs typeface="Arial"/>
              </a:rPr>
              <a:t>Streptococcus</a:t>
            </a:r>
            <a:r>
              <a:rPr lang="en-US" b="0">
                <a:latin typeface="Nunito"/>
                <a:cs typeface="Arial"/>
              </a:rPr>
              <a:t> outbreak, a mask should be worn during wound care</a:t>
            </a:r>
          </a:p>
          <a:p>
            <a:pPr marL="717550" lvl="1" indent="-285750">
              <a:spcAft>
                <a:spcPts val="600"/>
              </a:spcAft>
            </a:pPr>
            <a:r>
              <a:rPr lang="en-US" b="0">
                <a:latin typeface="Nunito"/>
                <a:cs typeface="Arial"/>
              </a:rPr>
              <a:t>If there is a risk of splash, consider wearing a mask and/or eye protection</a:t>
            </a:r>
          </a:p>
          <a:p>
            <a:pPr marL="717550" marR="0" lvl="1" indent="-285750" algn="l" defTabSz="914400" rtl="0" eaLnBrk="1" fontAlgn="auto" latinLnBrk="0" hangingPunct="1">
              <a:lnSpc>
                <a:spcPct val="100000"/>
              </a:lnSpc>
              <a:spcBef>
                <a:spcPts val="0"/>
              </a:spcBef>
              <a:spcAft>
                <a:spcPts val="600"/>
              </a:spcAft>
              <a:buClrTx/>
              <a:buSzTx/>
              <a:buFontTx/>
              <a:buNone/>
              <a:tabLst/>
              <a:defRPr/>
            </a:pPr>
            <a:r>
              <a:rPr lang="en-US" sz="1200" b="0">
                <a:latin typeface="Nunito"/>
                <a:cs typeface="Arial"/>
              </a:rPr>
              <a:t>Irrigation of a wound often creates splash. Try to perform irrigation in a way that reduces splash as much as possible and in an area that reduces contamination of surrounding surfaces and supplies  </a:t>
            </a:r>
          </a:p>
          <a:p>
            <a:pPr marL="717550" marR="0" lvl="1" indent="-285750" algn="l" defTabSz="914400" rtl="0" eaLnBrk="1" fontAlgn="auto" latinLnBrk="0" hangingPunct="1">
              <a:lnSpc>
                <a:spcPct val="100000"/>
              </a:lnSpc>
              <a:spcBef>
                <a:spcPts val="0"/>
              </a:spcBef>
              <a:spcAft>
                <a:spcPts val="600"/>
              </a:spcAft>
              <a:buClrTx/>
              <a:buSzTx/>
              <a:buFontTx/>
              <a:buNone/>
              <a:tabLst/>
              <a:defRPr/>
            </a:pPr>
            <a:r>
              <a:rPr lang="en-US" sz="1200" b="0">
                <a:latin typeface="Nunito"/>
                <a:cs typeface="Arial"/>
              </a:rPr>
              <a:t>Always perform hand hygiene and change gloves when moving from a dirty task to a clean task, such as when removing a dirty dressing and then applying a new, clean dressing</a:t>
            </a:r>
          </a:p>
          <a:p>
            <a:pPr marL="717550" marR="0" lvl="1" indent="-285750" algn="l" defTabSz="914400" rtl="0" eaLnBrk="1" fontAlgn="auto" latinLnBrk="0" hangingPunct="1">
              <a:lnSpc>
                <a:spcPct val="100000"/>
              </a:lnSpc>
              <a:spcBef>
                <a:spcPts val="0"/>
              </a:spcBef>
              <a:spcAft>
                <a:spcPts val="600"/>
              </a:spcAft>
              <a:buClrTx/>
              <a:buSzTx/>
              <a:buFontTx/>
              <a:buNone/>
              <a:tabLst/>
              <a:defRPr/>
            </a:pPr>
            <a:r>
              <a:rPr lang="en-US" sz="1200" b="0">
                <a:latin typeface="Nunito"/>
                <a:cs typeface="Arial"/>
              </a:rPr>
              <a:t>When done, clean and disinfect surfaces that may have become contamination during the dressing change </a:t>
            </a:r>
            <a:endParaRPr lang="en-US"/>
          </a:p>
          <a:p>
            <a:pPr marL="171450" indent="-171450">
              <a:spcBef>
                <a:spcPts val="700"/>
              </a:spcBef>
              <a:buFont typeface="Arial" panose="020B0604020202020204" pitchFamily="34" charset="0"/>
              <a:buChar char="•"/>
            </a:pPr>
            <a:endParaRPr lang="en-US" strike="noStrike">
              <a:ea typeface="Calibri"/>
              <a:cs typeface="Calibri"/>
            </a:endParaRPr>
          </a:p>
          <a:p>
            <a:pPr marL="171450" indent="-171450">
              <a:spcBef>
                <a:spcPts val="700"/>
              </a:spcBef>
              <a:buFont typeface="Arial" panose="020B0604020202020204" pitchFamily="34" charset="0"/>
              <a:buChar char="•"/>
            </a:pPr>
            <a:endParaRPr lang="en-US" strike="noStrike">
              <a:ea typeface="Calibri"/>
              <a:cs typeface="Calibri"/>
            </a:endParaRPr>
          </a:p>
          <a:p>
            <a:pPr marL="171450" indent="-171450">
              <a:spcBef>
                <a:spcPts val="700"/>
              </a:spcBef>
              <a:buFont typeface="Arial" panose="020B0604020202020204" pitchFamily="34" charset="0"/>
              <a:buChar char="•"/>
            </a:pPr>
            <a:endParaRPr lang="en-US" strike="noStrike">
              <a:ea typeface="Calibri"/>
              <a:cs typeface="Calibri"/>
            </a:endParaRPr>
          </a:p>
        </p:txBody>
      </p:sp>
      <p:sp>
        <p:nvSpPr>
          <p:cNvPr id="4" name="Slide Number Placeholder 3">
            <a:extLst>
              <a:ext uri="{FF2B5EF4-FFF2-40B4-BE49-F238E27FC236}">
                <a16:creationId xmlns:a16="http://schemas.microsoft.com/office/drawing/2014/main" id="{44EAF623-D3BF-9355-AB83-1AB3E433114B}"/>
              </a:ext>
            </a:extLst>
          </p:cNvPr>
          <p:cNvSpPr>
            <a:spLocks noGrp="1"/>
          </p:cNvSpPr>
          <p:nvPr>
            <p:ph type="sldNum" sz="quarter" idx="5"/>
          </p:nvPr>
        </p:nvSpPr>
        <p:spPr/>
        <p:txBody>
          <a:bodyPr/>
          <a:lstStyle/>
          <a:p>
            <a:fld id="{DBCC7D24-0DC9-4E9C-89C0-35D79A09D337}" type="slidenum">
              <a:rPr lang="en-US" smtClean="0"/>
              <a:t>14</a:t>
            </a:fld>
            <a:endParaRPr lang="en-US"/>
          </a:p>
        </p:txBody>
      </p:sp>
    </p:spTree>
    <p:extLst>
      <p:ext uri="{BB962C8B-B14F-4D97-AF65-F5344CB8AC3E}">
        <p14:creationId xmlns:p14="http://schemas.microsoft.com/office/powerpoint/2010/main" val="9341364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FB476-0DE9-CCA6-9885-F4B68893A2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EB448A-DBA5-3887-C688-E67227AA34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0F6D7D-1033-ECC8-299F-CFB169E8ECF6}"/>
              </a:ext>
            </a:extLst>
          </p:cNvPr>
          <p:cNvSpPr>
            <a:spLocks noGrp="1"/>
          </p:cNvSpPr>
          <p:nvPr>
            <p:ph type="body" idx="1"/>
          </p:nvPr>
        </p:nvSpPr>
        <p:spPr/>
        <p:txBody>
          <a:bodyPr/>
          <a:lstStyle/>
          <a:p>
            <a:pPr marL="0" indent="0">
              <a:spcBef>
                <a:spcPts val="700"/>
              </a:spcBef>
              <a:buFont typeface="Arial"/>
              <a:buNone/>
            </a:pPr>
            <a:r>
              <a:rPr lang="en-US" strike="noStrike">
                <a:ea typeface="Calibri"/>
                <a:cs typeface="Calibri"/>
              </a:rPr>
              <a:t>Here is a wound care observation tool developed by CDC and adapted by NC SPICE that can be used to cover some of the important things we discussed today about proper wound dressing changes.  This can be downloaded at the NC SPICE website, spice.unc.edu</a:t>
            </a:r>
          </a:p>
          <a:p>
            <a:pPr marL="0" indent="0">
              <a:spcBef>
                <a:spcPts val="700"/>
              </a:spcBef>
              <a:buFont typeface="Arial"/>
              <a:buNone/>
            </a:pPr>
            <a:endParaRPr lang="en-US" strike="sngStrike">
              <a:ea typeface="Calibri"/>
              <a:cs typeface="Calibri"/>
            </a:endParaRPr>
          </a:p>
        </p:txBody>
      </p:sp>
      <p:sp>
        <p:nvSpPr>
          <p:cNvPr id="4" name="Slide Number Placeholder 3">
            <a:extLst>
              <a:ext uri="{FF2B5EF4-FFF2-40B4-BE49-F238E27FC236}">
                <a16:creationId xmlns:a16="http://schemas.microsoft.com/office/drawing/2014/main" id="{FC1CD7FE-3480-BFC3-29C0-E943B2937C93}"/>
              </a:ext>
            </a:extLst>
          </p:cNvPr>
          <p:cNvSpPr>
            <a:spLocks noGrp="1"/>
          </p:cNvSpPr>
          <p:nvPr>
            <p:ph type="sldNum" sz="quarter" idx="5"/>
          </p:nvPr>
        </p:nvSpPr>
        <p:spPr/>
        <p:txBody>
          <a:bodyPr/>
          <a:lstStyle/>
          <a:p>
            <a:fld id="{DBCC7D24-0DC9-4E9C-89C0-35D79A09D337}" type="slidenum">
              <a:rPr lang="en-US" smtClean="0"/>
              <a:t>15</a:t>
            </a:fld>
            <a:endParaRPr lang="en-US"/>
          </a:p>
        </p:txBody>
      </p:sp>
    </p:spTree>
    <p:extLst>
      <p:ext uri="{BB962C8B-B14F-4D97-AF65-F5344CB8AC3E}">
        <p14:creationId xmlns:p14="http://schemas.microsoft.com/office/powerpoint/2010/main" val="17563549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2E4F23-B1FA-597D-944C-AF68760AC9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5781D0-8A27-1C16-FC3D-6D54FED41B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B395F5-A062-BFF4-30A8-8DF7D470EF67}"/>
              </a:ext>
            </a:extLst>
          </p:cNvPr>
          <p:cNvSpPr>
            <a:spLocks noGrp="1"/>
          </p:cNvSpPr>
          <p:nvPr>
            <p:ph type="body" idx="1"/>
          </p:nvPr>
        </p:nvSpPr>
        <p:spPr/>
        <p:txBody>
          <a:bodyPr/>
          <a:lstStyle/>
          <a:p>
            <a:r>
              <a:rPr lang="en-US">
                <a:latin typeface="+mn-lt"/>
                <a:ea typeface="Calibri"/>
                <a:cs typeface="Calibri"/>
              </a:rPr>
              <a:t>Now that you have completed the presentation portion of our module, we will rejoin our groups from earlier. </a:t>
            </a:r>
          </a:p>
        </p:txBody>
      </p:sp>
      <p:sp>
        <p:nvSpPr>
          <p:cNvPr id="4" name="Slide Number Placeholder 3">
            <a:extLst>
              <a:ext uri="{FF2B5EF4-FFF2-40B4-BE49-F238E27FC236}">
                <a16:creationId xmlns:a16="http://schemas.microsoft.com/office/drawing/2014/main" id="{38486721-5981-7990-A535-987AC99E944F}"/>
              </a:ext>
            </a:extLst>
          </p:cNvPr>
          <p:cNvSpPr>
            <a:spLocks noGrp="1"/>
          </p:cNvSpPr>
          <p:nvPr>
            <p:ph type="sldNum" sz="quarter" idx="5"/>
          </p:nvPr>
        </p:nvSpPr>
        <p:spPr/>
        <p:txBody>
          <a:bodyPr/>
          <a:lstStyle/>
          <a:p>
            <a:fld id="{1277428A-A190-4C79-A76B-3A39E45D5B57}" type="slidenum">
              <a:rPr lang="en-US" smtClean="0"/>
              <a:t>16</a:t>
            </a:fld>
            <a:endParaRPr lang="en-US"/>
          </a:p>
        </p:txBody>
      </p:sp>
    </p:spTree>
    <p:extLst>
      <p:ext uri="{BB962C8B-B14F-4D97-AF65-F5344CB8AC3E}">
        <p14:creationId xmlns:p14="http://schemas.microsoft.com/office/powerpoint/2010/main" val="20340756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332E3B-D655-429D-1978-0017BC4DF8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596138-9C0A-01AE-1219-51B8F442EF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E1DE25-BDC6-B73A-ED7F-CFD7432AD7A5}"/>
              </a:ext>
            </a:extLst>
          </p:cNvPr>
          <p:cNvSpPr>
            <a:spLocks noGrp="1"/>
          </p:cNvSpPr>
          <p:nvPr>
            <p:ph type="body" idx="1"/>
          </p:nvPr>
        </p:nvSpPr>
        <p:spPr/>
        <p:txBody>
          <a:bodyPr/>
          <a:lstStyle/>
          <a:p>
            <a:pPr marL="0" indent="0">
              <a:spcBef>
                <a:spcPts val="700"/>
              </a:spcBef>
              <a:buFont typeface="Arial"/>
              <a:buNone/>
            </a:pPr>
            <a:r>
              <a:rPr lang="en-US" strike="noStrike">
                <a:ea typeface="Calibri"/>
                <a:cs typeface="Calibri"/>
              </a:rPr>
              <a:t>Now that you are back in your groups, please choose one person to be a scribe. For this activity, your team will have 5 minutes to rearrange these rules for changing dressings into the correct order. The order you see on the screen is incorrect. Please write the steps in the right order and turn in your team’s submission when you’re done.</a:t>
            </a:r>
          </a:p>
          <a:p>
            <a:pPr marL="0" indent="0">
              <a:spcBef>
                <a:spcPts val="700"/>
              </a:spcBef>
              <a:buFont typeface="Arial"/>
              <a:buNone/>
            </a:pPr>
            <a:endParaRPr lang="en-US" strike="noStrike">
              <a:ea typeface="Calibri"/>
              <a:cs typeface="Calibri"/>
            </a:endParaRPr>
          </a:p>
          <a:p>
            <a:pPr marL="0" indent="0">
              <a:spcBef>
                <a:spcPts val="700"/>
              </a:spcBef>
              <a:buFont typeface="Arial"/>
              <a:buNone/>
            </a:pPr>
            <a:r>
              <a:rPr lang="en-US" strike="noStrike">
                <a:ea typeface="Calibri"/>
                <a:cs typeface="Calibri"/>
              </a:rPr>
              <a:t>Additional resource: </a:t>
            </a:r>
            <a:r>
              <a:rPr lang="en-US">
                <a:hlinkClick r:id="rId3"/>
              </a:rPr>
              <a:t>https://www.infectioncontrolma.org/docs/How-to-Change-a-Dressing-LTC.pdf-LTC.pdf</a:t>
            </a:r>
            <a:endParaRPr lang="en-US" strike="sngStrike">
              <a:ea typeface="Calibri"/>
              <a:cs typeface="Calibri"/>
            </a:endParaRPr>
          </a:p>
        </p:txBody>
      </p:sp>
      <p:sp>
        <p:nvSpPr>
          <p:cNvPr id="4" name="Slide Number Placeholder 3">
            <a:extLst>
              <a:ext uri="{FF2B5EF4-FFF2-40B4-BE49-F238E27FC236}">
                <a16:creationId xmlns:a16="http://schemas.microsoft.com/office/drawing/2014/main" id="{63273A0E-C4A6-ED7E-AB9B-918FF62324E2}"/>
              </a:ext>
            </a:extLst>
          </p:cNvPr>
          <p:cNvSpPr>
            <a:spLocks noGrp="1"/>
          </p:cNvSpPr>
          <p:nvPr>
            <p:ph type="sldNum" sz="quarter" idx="5"/>
          </p:nvPr>
        </p:nvSpPr>
        <p:spPr/>
        <p:txBody>
          <a:bodyPr/>
          <a:lstStyle/>
          <a:p>
            <a:fld id="{DBCC7D24-0DC9-4E9C-89C0-35D79A09D337}" type="slidenum">
              <a:rPr lang="en-US" smtClean="0"/>
              <a:t>17</a:t>
            </a:fld>
            <a:endParaRPr lang="en-US"/>
          </a:p>
        </p:txBody>
      </p:sp>
    </p:spTree>
    <p:extLst>
      <p:ext uri="{BB962C8B-B14F-4D97-AF65-F5344CB8AC3E}">
        <p14:creationId xmlns:p14="http://schemas.microsoft.com/office/powerpoint/2010/main" val="29777922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D348AF-77F9-88AF-5A5D-D7908C8D98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D4720E-1A17-F0B2-60A1-02539334FE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A309C6-8038-FF25-D3EF-A0F3E922399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Now that we have completed today’s module, we will complete the “Learned” section of the KWL chart. Please share any new information you learned during today’s module. You will have 7 minutes to brainstorm ideas. Please select one representative from your group to share what you all came up with and add your sticky notes to the group chart.</a:t>
            </a:r>
          </a:p>
        </p:txBody>
      </p:sp>
      <p:sp>
        <p:nvSpPr>
          <p:cNvPr id="4" name="Slide Number Placeholder 3">
            <a:extLst>
              <a:ext uri="{FF2B5EF4-FFF2-40B4-BE49-F238E27FC236}">
                <a16:creationId xmlns:a16="http://schemas.microsoft.com/office/drawing/2014/main" id="{53E56952-6D15-2873-6A30-7E3BD4CFDCC9}"/>
              </a:ext>
            </a:extLst>
          </p:cNvPr>
          <p:cNvSpPr>
            <a:spLocks noGrp="1"/>
          </p:cNvSpPr>
          <p:nvPr>
            <p:ph type="sldNum" sz="quarter" idx="5"/>
          </p:nvPr>
        </p:nvSpPr>
        <p:spPr/>
        <p:txBody>
          <a:bodyPr/>
          <a:lstStyle/>
          <a:p>
            <a:fld id="{DBCC7D24-0DC9-4E9C-89C0-35D79A09D337}" type="slidenum">
              <a:rPr lang="en-US" smtClean="0"/>
              <a:t>18</a:t>
            </a:fld>
            <a:endParaRPr lang="en-US"/>
          </a:p>
        </p:txBody>
      </p:sp>
    </p:spTree>
    <p:extLst>
      <p:ext uri="{BB962C8B-B14F-4D97-AF65-F5344CB8AC3E}">
        <p14:creationId xmlns:p14="http://schemas.microsoft.com/office/powerpoint/2010/main" val="795090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A4B81D-728C-71FC-BDD3-3E4B3D0563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F5C4B-3B86-A900-CD58-23FD939B49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39AE3B-2BE9-F0D3-1CFB-EE504A0CC9F5}"/>
              </a:ext>
            </a:extLst>
          </p:cNvPr>
          <p:cNvSpPr>
            <a:spLocks noGrp="1"/>
          </p:cNvSpPr>
          <p:nvPr>
            <p:ph type="body" idx="1"/>
          </p:nvPr>
        </p:nvSpPr>
        <p:spPr/>
        <p:txBody>
          <a:bodyPr/>
          <a:lstStyle/>
          <a:p>
            <a:r>
              <a:rPr lang="en-US"/>
              <a:t>Please take 5 minutes to complete this post-assessment. All responses will be kept anonymous. https://forms.office.com/Pages/ResponsePage.aspx?id=3IF2etC5mkSFw-zCbNftGZwLhkl927NJtGWhRDsHuapUNVRJTFhWTlZQS0U4RDhKS1BZSlM4TDFKSi4u</a:t>
            </a:r>
          </a:p>
          <a:p>
            <a:endParaRPr lang="en-US"/>
          </a:p>
        </p:txBody>
      </p:sp>
      <p:sp>
        <p:nvSpPr>
          <p:cNvPr id="4" name="Slide Number Placeholder 3">
            <a:extLst>
              <a:ext uri="{FF2B5EF4-FFF2-40B4-BE49-F238E27FC236}">
                <a16:creationId xmlns:a16="http://schemas.microsoft.com/office/drawing/2014/main" id="{8589339E-F4BE-88CB-2579-7DCD4ABD7150}"/>
              </a:ext>
            </a:extLst>
          </p:cNvPr>
          <p:cNvSpPr>
            <a:spLocks noGrp="1"/>
          </p:cNvSpPr>
          <p:nvPr>
            <p:ph type="sldNum" sz="quarter" idx="5"/>
          </p:nvPr>
        </p:nvSpPr>
        <p:spPr/>
        <p:txBody>
          <a:bodyPr/>
          <a:lstStyle/>
          <a:p>
            <a:fld id="{DBCC7D24-0DC9-4E9C-89C0-35D79A09D337}" type="slidenum">
              <a:rPr lang="en-US" smtClean="0"/>
              <a:t>19</a:t>
            </a:fld>
            <a:endParaRPr lang="en-US"/>
          </a:p>
        </p:txBody>
      </p:sp>
    </p:spTree>
    <p:extLst>
      <p:ext uri="{BB962C8B-B14F-4D97-AF65-F5344CB8AC3E}">
        <p14:creationId xmlns:p14="http://schemas.microsoft.com/office/powerpoint/2010/main" val="26849458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Please take 5 minutes to complete this pre-assessment. If you do not have a smart phone, please partner up with another participant. All responses will be kept anonymous. This assessment allows the infection prevention team to monitor the impact of our modules.</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a:t>
            </a:fld>
            <a:endParaRPr lang="en-US"/>
          </a:p>
        </p:txBody>
      </p:sp>
    </p:spTree>
    <p:extLst>
      <p:ext uri="{BB962C8B-B14F-4D97-AF65-F5344CB8AC3E}">
        <p14:creationId xmlns:p14="http://schemas.microsoft.com/office/powerpoint/2010/main" val="5460117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255ECA-E862-D751-B534-833E4FCC77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DC3D9F-CC45-F872-A532-5BCA1B8F09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B35EAE-31EF-B7B9-61A3-D446544D36CB}"/>
              </a:ext>
            </a:extLst>
          </p:cNvPr>
          <p:cNvSpPr>
            <a:spLocks noGrp="1"/>
          </p:cNvSpPr>
          <p:nvPr>
            <p:ph type="body" idx="1"/>
          </p:nvPr>
        </p:nvSpPr>
        <p:spPr/>
        <p:txBody>
          <a:bodyPr/>
          <a:lstStyle/>
          <a:p>
            <a:r>
              <a:rPr lang="en-US">
                <a:latin typeface="Calibri"/>
                <a:ea typeface="Calibri"/>
                <a:cs typeface="Calibri"/>
              </a:rPr>
              <a:t>Thank you for participating in today’s module on wound care and infection prevention! If you have any additional questions beyond today’s session, please feel free to reach out to our team at infectionprevention@dhhs.nc.gov!</a:t>
            </a:r>
          </a:p>
        </p:txBody>
      </p:sp>
      <p:sp>
        <p:nvSpPr>
          <p:cNvPr id="4" name="Slide Number Placeholder 3">
            <a:extLst>
              <a:ext uri="{FF2B5EF4-FFF2-40B4-BE49-F238E27FC236}">
                <a16:creationId xmlns:a16="http://schemas.microsoft.com/office/drawing/2014/main" id="{992A81D5-BD29-E9BC-13E5-7EDE07EF2248}"/>
              </a:ext>
            </a:extLst>
          </p:cNvPr>
          <p:cNvSpPr>
            <a:spLocks noGrp="1"/>
          </p:cNvSpPr>
          <p:nvPr>
            <p:ph type="sldNum" sz="quarter" idx="5"/>
          </p:nvPr>
        </p:nvSpPr>
        <p:spPr/>
        <p:txBody>
          <a:bodyPr/>
          <a:lstStyle/>
          <a:p>
            <a:fld id="{1277428A-A190-4C79-A76B-3A39E45D5B57}" type="slidenum">
              <a:rPr lang="en-US" smtClean="0"/>
              <a:t>20</a:t>
            </a:fld>
            <a:endParaRPr lang="en-US"/>
          </a:p>
        </p:txBody>
      </p:sp>
    </p:spTree>
    <p:extLst>
      <p:ext uri="{BB962C8B-B14F-4D97-AF65-F5344CB8AC3E}">
        <p14:creationId xmlns:p14="http://schemas.microsoft.com/office/powerpoint/2010/main" val="41675098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446D31-24A0-85A6-55BA-43A9983BC4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D581BC-EB1B-472D-F674-651A9C1ED8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6C69C9-507F-79FE-07D2-293DC5CCEEE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B77C97F-ED19-DB7E-FE7C-BB6B1B06D997}"/>
              </a:ext>
            </a:extLst>
          </p:cNvPr>
          <p:cNvSpPr>
            <a:spLocks noGrp="1"/>
          </p:cNvSpPr>
          <p:nvPr>
            <p:ph type="sldNum" sz="quarter" idx="5"/>
          </p:nvPr>
        </p:nvSpPr>
        <p:spPr/>
        <p:txBody>
          <a:bodyPr/>
          <a:lstStyle/>
          <a:p>
            <a:fld id="{DBCC7D24-0DC9-4E9C-89C0-35D79A09D337}" type="slidenum">
              <a:rPr lang="en-US" smtClean="0"/>
              <a:t>21</a:t>
            </a:fld>
            <a:endParaRPr lang="en-US"/>
          </a:p>
        </p:txBody>
      </p:sp>
    </p:spTree>
    <p:extLst>
      <p:ext uri="{BB962C8B-B14F-4D97-AF65-F5344CB8AC3E}">
        <p14:creationId xmlns:p14="http://schemas.microsoft.com/office/powerpoint/2010/main" val="39803161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Before we start today’s module, we will complete the first two sections of a KWL chart. A KWL chart is a “Know, Want to Know, Learned” chart. Please partner up in groups of three. With your sticky notes, please write down everything you already know about wound care regarding infection prevention. Once you have don that, on separate sticky notes, write down what you would like to know. You will have 7 minutes to brainstorm ideas. Please select one representative from your group to share what you all came up with and add your sticky notes to the group chart.</a:t>
            </a:r>
          </a:p>
        </p:txBody>
      </p:sp>
      <p:sp>
        <p:nvSpPr>
          <p:cNvPr id="4" name="Slide Number Placeholder 3"/>
          <p:cNvSpPr>
            <a:spLocks noGrp="1"/>
          </p:cNvSpPr>
          <p:nvPr>
            <p:ph type="sldNum" sz="quarter" idx="5"/>
          </p:nvPr>
        </p:nvSpPr>
        <p:spPr/>
        <p:txBody>
          <a:bodyPr/>
          <a:lstStyle/>
          <a:p>
            <a:fld id="{DBCC7D24-0DC9-4E9C-89C0-35D79A09D337}" type="slidenum">
              <a:rPr lang="en-US" smtClean="0"/>
              <a:t>3</a:t>
            </a:fld>
            <a:endParaRPr lang="en-US"/>
          </a:p>
        </p:txBody>
      </p:sp>
    </p:spTree>
    <p:extLst>
      <p:ext uri="{BB962C8B-B14F-4D97-AF65-F5344CB8AC3E}">
        <p14:creationId xmlns:p14="http://schemas.microsoft.com/office/powerpoint/2010/main" val="19755427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For today’s module, we will focus on these 6 focus areas, two of which you’ve already completed! Next, we will have a presentation on wound care and infection prevention. We will follow this presentation with some more group activities. Once we have completed these activities, you will be asked to complete a post-assessment and we will be done for the day.</a:t>
            </a:r>
          </a:p>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4</a:t>
            </a:fld>
            <a:endParaRPr lang="en-US"/>
          </a:p>
        </p:txBody>
      </p:sp>
    </p:spTree>
    <p:extLst>
      <p:ext uri="{BB962C8B-B14F-4D97-AF65-F5344CB8AC3E}">
        <p14:creationId xmlns:p14="http://schemas.microsoft.com/office/powerpoint/2010/main" val="23145209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2EE0E7-E7D2-8A44-4187-495609C2B9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3D0FEA-0C3F-440E-50A2-F1A0ACD6ED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982669-5121-AD26-49E2-E934786711A8}"/>
              </a:ext>
            </a:extLst>
          </p:cNvPr>
          <p:cNvSpPr>
            <a:spLocks noGrp="1"/>
          </p:cNvSpPr>
          <p:nvPr>
            <p:ph type="body" idx="1"/>
          </p:nvPr>
        </p:nvSpPr>
        <p:spPr/>
        <p:txBody>
          <a:bodyPr/>
          <a:lstStyle/>
          <a:p>
            <a:pPr>
              <a:lnSpc>
                <a:spcPct val="90000"/>
              </a:lnSpc>
              <a:spcBef>
                <a:spcPts val="563"/>
              </a:spcBef>
              <a:spcAft>
                <a:spcPts val="600"/>
              </a:spcAft>
            </a:pPr>
            <a:r>
              <a:rPr lang="en-US">
                <a:ea typeface="Calibri"/>
                <a:cs typeface="Calibri"/>
              </a:rPr>
              <a:t>Skin is the largest organ in the human body, and it acts as the first line of defense against infections. </a:t>
            </a:r>
            <a:r>
              <a:rPr lang="en-US">
                <a:solidFill>
                  <a:srgbClr val="003B70"/>
                </a:solidFill>
              </a:rPr>
              <a:t>When skin breakdowns occur due to cuts, injuries, or wounds, we lose that first line of defense against pathogens. Wounds create non-intact skin, making the body more vulnerable to infection, dehydration, and environmental toxins.</a:t>
            </a:r>
            <a:endParaRPr lang="en-US">
              <a:solidFill>
                <a:srgbClr val="003B70"/>
              </a:solidFill>
              <a:ea typeface="Calibri"/>
              <a:cs typeface="Calibri"/>
            </a:endParaRPr>
          </a:p>
        </p:txBody>
      </p:sp>
      <p:sp>
        <p:nvSpPr>
          <p:cNvPr id="4" name="Slide Number Placeholder 3">
            <a:extLst>
              <a:ext uri="{FF2B5EF4-FFF2-40B4-BE49-F238E27FC236}">
                <a16:creationId xmlns:a16="http://schemas.microsoft.com/office/drawing/2014/main" id="{BCB5C935-2566-FC1F-231F-BF0A64E64670}"/>
              </a:ext>
            </a:extLst>
          </p:cNvPr>
          <p:cNvSpPr>
            <a:spLocks noGrp="1"/>
          </p:cNvSpPr>
          <p:nvPr>
            <p:ph type="sldNum" sz="quarter" idx="5"/>
          </p:nvPr>
        </p:nvSpPr>
        <p:spPr/>
        <p:txBody>
          <a:bodyPr/>
          <a:lstStyle/>
          <a:p>
            <a:fld id="{DBCC7D24-0DC9-4E9C-89C0-35D79A09D337}" type="slidenum">
              <a:rPr lang="en-US" smtClean="0"/>
              <a:t>5</a:t>
            </a:fld>
            <a:endParaRPr lang="en-US"/>
          </a:p>
        </p:txBody>
      </p:sp>
    </p:spTree>
    <p:extLst>
      <p:ext uri="{BB962C8B-B14F-4D97-AF65-F5344CB8AC3E}">
        <p14:creationId xmlns:p14="http://schemas.microsoft.com/office/powerpoint/2010/main" val="35978009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3B70"/>
                </a:solidFill>
                <a:ea typeface="Calibri"/>
                <a:cs typeface="Calibri"/>
              </a:rPr>
              <a:t>When wounds occur among patients, one way to classify them as acute or chronic. Acute wounds require minimal intervention, while chronic wound require aggressive treatment and care. No matter what the wound is classified as, prompt care is vital to prevent serious infections.</a:t>
            </a:r>
          </a:p>
        </p:txBody>
      </p:sp>
      <p:sp>
        <p:nvSpPr>
          <p:cNvPr id="4" name="Slide Number Placeholder 3"/>
          <p:cNvSpPr>
            <a:spLocks noGrp="1"/>
          </p:cNvSpPr>
          <p:nvPr>
            <p:ph type="sldNum" sz="quarter" idx="5"/>
          </p:nvPr>
        </p:nvSpPr>
        <p:spPr/>
        <p:txBody>
          <a:bodyPr/>
          <a:lstStyle/>
          <a:p>
            <a:fld id="{DBCC7D24-0DC9-4E9C-89C0-35D79A09D337}" type="slidenum">
              <a:rPr lang="en-US" smtClean="0"/>
              <a:t>6</a:t>
            </a:fld>
            <a:endParaRPr lang="en-US"/>
          </a:p>
        </p:txBody>
      </p:sp>
    </p:spTree>
    <p:extLst>
      <p:ext uri="{BB962C8B-B14F-4D97-AF65-F5344CB8AC3E}">
        <p14:creationId xmlns:p14="http://schemas.microsoft.com/office/powerpoint/2010/main" val="14869475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82E50E-2A49-40C9-E471-9BCC688E26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6D28CD-099A-738D-522F-D9DB11C79D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0E2113-4B46-009A-2434-2E6DD5D262B5}"/>
              </a:ext>
            </a:extLst>
          </p:cNvPr>
          <p:cNvSpPr>
            <a:spLocks noGrp="1"/>
          </p:cNvSpPr>
          <p:nvPr>
            <p:ph type="body" idx="1"/>
          </p:nvPr>
        </p:nvSpPr>
        <p:spPr/>
        <p:txBody>
          <a:bodyPr/>
          <a:lstStyle/>
          <a:p>
            <a:pPr marL="0" indent="0">
              <a:spcBef>
                <a:spcPts val="700"/>
              </a:spcBef>
              <a:buFont typeface="Arial"/>
              <a:buNone/>
            </a:pPr>
            <a:r>
              <a:rPr lang="en-US" strike="noStrike" dirty="0">
                <a:ea typeface="Calibri"/>
                <a:cs typeface="Calibri"/>
              </a:rPr>
              <a:t>As health care providers, we can take steps to help prevent infections within our patient population. These interventions are especially important in patients who might have a harder time moving on their own. Some important interventions include:</a:t>
            </a:r>
          </a:p>
          <a:p>
            <a:pPr marL="171450" indent="-171450">
              <a:spcBef>
                <a:spcPts val="700"/>
              </a:spcBef>
              <a:buFont typeface="Arial" panose="020B0604020202020204" pitchFamily="34" charset="0"/>
              <a:buChar char="•"/>
            </a:pPr>
            <a:r>
              <a:rPr lang="en-US" strike="noStrike" dirty="0">
                <a:ea typeface="Calibri"/>
                <a:cs typeface="Calibri"/>
              </a:rPr>
              <a:t>Changing pads frequently for patients who experience incontinence</a:t>
            </a:r>
          </a:p>
          <a:p>
            <a:pPr marL="171450" indent="-171450">
              <a:spcBef>
                <a:spcPts val="700"/>
              </a:spcBef>
              <a:buFont typeface="Arial" panose="020B0604020202020204" pitchFamily="34" charset="0"/>
              <a:buChar char="•"/>
            </a:pPr>
            <a:r>
              <a:rPr lang="en-US" strike="noStrike" dirty="0">
                <a:ea typeface="Calibri"/>
                <a:cs typeface="Calibri"/>
              </a:rPr>
              <a:t>Repositioning patients who are bed bound every two hours</a:t>
            </a:r>
          </a:p>
          <a:p>
            <a:pPr marL="171450" indent="-171450">
              <a:spcBef>
                <a:spcPts val="700"/>
              </a:spcBef>
              <a:buFont typeface="Arial" panose="020B0604020202020204" pitchFamily="34" charset="0"/>
              <a:buChar char="•"/>
            </a:pPr>
            <a:r>
              <a:rPr lang="en-US" strike="noStrike" dirty="0">
                <a:ea typeface="Calibri"/>
                <a:cs typeface="Calibri"/>
              </a:rPr>
              <a:t>Making sure patients stay warm </a:t>
            </a:r>
          </a:p>
          <a:p>
            <a:pPr marL="171450" indent="-171450">
              <a:spcBef>
                <a:spcPts val="700"/>
              </a:spcBef>
              <a:buFont typeface="Arial" panose="020B0604020202020204" pitchFamily="34" charset="0"/>
              <a:buChar char="•"/>
            </a:pPr>
            <a:r>
              <a:rPr lang="en-US" strike="noStrike" dirty="0">
                <a:ea typeface="Calibri"/>
                <a:cs typeface="Calibri"/>
              </a:rPr>
              <a:t>Assessing skin on a frequent basis for any new areas of breakdown</a:t>
            </a:r>
          </a:p>
          <a:p>
            <a:pPr marL="171450" indent="-171450">
              <a:spcBef>
                <a:spcPts val="700"/>
              </a:spcBef>
              <a:buFont typeface="Arial" panose="020B0604020202020204" pitchFamily="34" charset="0"/>
              <a:buChar char="•"/>
            </a:pPr>
            <a:r>
              <a:rPr lang="en-US" strike="noStrike" dirty="0">
                <a:ea typeface="Calibri"/>
                <a:cs typeface="Calibri"/>
              </a:rPr>
              <a:t>Avoiding friction and shearing forces on the patient’s skin</a:t>
            </a:r>
          </a:p>
          <a:p>
            <a:pPr marL="171450" indent="-171450">
              <a:spcBef>
                <a:spcPts val="700"/>
              </a:spcBef>
              <a:buFont typeface="Arial" panose="020B0604020202020204" pitchFamily="34" charset="0"/>
              <a:buChar char="•"/>
            </a:pPr>
            <a:r>
              <a:rPr lang="en-US" strike="noStrike" dirty="0">
                <a:ea typeface="Calibri"/>
                <a:cs typeface="Calibri"/>
              </a:rPr>
              <a:t>And using pressure-relieving cushions for those who can’t move much on their own</a:t>
            </a:r>
          </a:p>
          <a:p>
            <a:pPr marL="171450" indent="-171450">
              <a:spcBef>
                <a:spcPts val="700"/>
              </a:spcBef>
              <a:buFont typeface="Arial" panose="020B0604020202020204" pitchFamily="34" charset="0"/>
              <a:buChar char="•"/>
            </a:pPr>
            <a:endParaRPr lang="en-US" strike="noStrike" dirty="0">
              <a:ea typeface="Calibri"/>
              <a:cs typeface="Calibri"/>
            </a:endParaRPr>
          </a:p>
          <a:p>
            <a:pPr marL="0" indent="0">
              <a:spcBef>
                <a:spcPts val="700"/>
              </a:spcBef>
              <a:buFont typeface="Arial"/>
              <a:buNone/>
            </a:pPr>
            <a:endParaRPr lang="en-US" strike="noStrike" dirty="0">
              <a:ea typeface="Calibri"/>
              <a:cs typeface="Calibri"/>
            </a:endParaRPr>
          </a:p>
          <a:p>
            <a:pPr marL="0" indent="0">
              <a:spcBef>
                <a:spcPts val="700"/>
              </a:spcBef>
              <a:buFont typeface="Arial"/>
              <a:buNone/>
            </a:pPr>
            <a:endParaRPr lang="en-US" strike="noStrike" dirty="0">
              <a:ea typeface="Calibri"/>
              <a:cs typeface="Calibri"/>
            </a:endParaRPr>
          </a:p>
          <a:p>
            <a:pPr marL="0" indent="0">
              <a:spcBef>
                <a:spcPts val="700"/>
              </a:spcBef>
              <a:buFont typeface="Arial"/>
              <a:buNone/>
            </a:pPr>
            <a:r>
              <a:rPr lang="en-US" strike="noStrike" dirty="0">
                <a:ea typeface="Calibri"/>
                <a:cs typeface="Calibri"/>
              </a:rPr>
              <a:t>Reference source: Infection Prevention Guide: To Long-Term Care:2nd edition: APIC</a:t>
            </a:r>
          </a:p>
          <a:p>
            <a:pPr marL="0" indent="0">
              <a:spcBef>
                <a:spcPts val="700"/>
              </a:spcBef>
              <a:buFont typeface="Arial"/>
              <a:buNone/>
            </a:pPr>
            <a:endParaRPr lang="en-US" strike="sngStrike" dirty="0">
              <a:ea typeface="Calibri"/>
              <a:cs typeface="Calibri"/>
            </a:endParaRPr>
          </a:p>
        </p:txBody>
      </p:sp>
      <p:sp>
        <p:nvSpPr>
          <p:cNvPr id="4" name="Slide Number Placeholder 3">
            <a:extLst>
              <a:ext uri="{FF2B5EF4-FFF2-40B4-BE49-F238E27FC236}">
                <a16:creationId xmlns:a16="http://schemas.microsoft.com/office/drawing/2014/main" id="{4963D712-859C-C0D5-2478-9080ECBEDA46}"/>
              </a:ext>
            </a:extLst>
          </p:cNvPr>
          <p:cNvSpPr>
            <a:spLocks noGrp="1"/>
          </p:cNvSpPr>
          <p:nvPr>
            <p:ph type="sldNum" sz="quarter" idx="5"/>
          </p:nvPr>
        </p:nvSpPr>
        <p:spPr/>
        <p:txBody>
          <a:bodyPr/>
          <a:lstStyle/>
          <a:p>
            <a:fld id="{DBCC7D24-0DC9-4E9C-89C0-35D79A09D337}" type="slidenum">
              <a:rPr lang="en-US" smtClean="0"/>
              <a:t>7</a:t>
            </a:fld>
            <a:endParaRPr lang="en-US"/>
          </a:p>
        </p:txBody>
      </p:sp>
    </p:spTree>
    <p:extLst>
      <p:ext uri="{BB962C8B-B14F-4D97-AF65-F5344CB8AC3E}">
        <p14:creationId xmlns:p14="http://schemas.microsoft.com/office/powerpoint/2010/main" val="10354108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Based on the type of wound, there are two techniques that can be used for management. The first and most likely to be used in long term care facilities is the "Clean Technique".  Clean Technique reduces the number of germs  to prevent or reduce the risk of transmission and infection. It involves meticulous handwashing, maintaining a clean environment by preparing a clean field (clean field means to be free of dirt, marks, or stains), using clean gloves, sterile instruments, and preventing direct contamination of materials and supplies. </a:t>
            </a:r>
          </a:p>
        </p:txBody>
      </p:sp>
      <p:sp>
        <p:nvSpPr>
          <p:cNvPr id="4" name="Slide Number Placeholder 3"/>
          <p:cNvSpPr>
            <a:spLocks noGrp="1"/>
          </p:cNvSpPr>
          <p:nvPr>
            <p:ph type="sldNum" sz="quarter" idx="5"/>
          </p:nvPr>
        </p:nvSpPr>
        <p:spPr/>
        <p:txBody>
          <a:bodyPr/>
          <a:lstStyle/>
          <a:p>
            <a:fld id="{DBCC7D24-0DC9-4E9C-89C0-35D79A09D337}" type="slidenum">
              <a:rPr lang="en-US" smtClean="0"/>
              <a:t>8</a:t>
            </a:fld>
            <a:endParaRPr lang="en-US"/>
          </a:p>
        </p:txBody>
      </p:sp>
    </p:spTree>
    <p:extLst>
      <p:ext uri="{BB962C8B-B14F-4D97-AF65-F5344CB8AC3E}">
        <p14:creationId xmlns:p14="http://schemas.microsoft.com/office/powerpoint/2010/main" val="37658851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909D6-9566-67AB-B769-139E7A90B6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C364E7-88D4-982D-A747-D08CEC0D9D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B93993-B311-7F95-FC80-9F134A49822E}"/>
              </a:ext>
            </a:extLst>
          </p:cNvPr>
          <p:cNvSpPr>
            <a:spLocks noGrp="1"/>
          </p:cNvSpPr>
          <p:nvPr>
            <p:ph type="body" idx="1"/>
          </p:nvPr>
        </p:nvSpPr>
        <p:spPr/>
        <p:txBody>
          <a:bodyPr/>
          <a:lstStyle/>
          <a:p>
            <a:r>
              <a:rPr lang="en-US"/>
              <a:t>Sterile technique is generally defined as meaning completely free from germs. Sterile technique reduces exposure to microorganisms and maintains objects and areas as free from microorganisms as much as possible. Sterile technique involves thorough hand washing, use of a sterile field, use of sterile gloves for application of a sterile dressing, and use of sterile instruments. This is most appropriate in acute care hospital settings, for patients at high risk for infection, and for certain procedures such as sharp instrumental wound debridement.</a:t>
            </a:r>
          </a:p>
          <a:p>
            <a:endParaRPr lang="en-US"/>
          </a:p>
        </p:txBody>
      </p:sp>
      <p:sp>
        <p:nvSpPr>
          <p:cNvPr id="4" name="Slide Number Placeholder 3">
            <a:extLst>
              <a:ext uri="{FF2B5EF4-FFF2-40B4-BE49-F238E27FC236}">
                <a16:creationId xmlns:a16="http://schemas.microsoft.com/office/drawing/2014/main" id="{F71FF6CB-3A11-7047-4CB5-368BE0B6386D}"/>
              </a:ext>
            </a:extLst>
          </p:cNvPr>
          <p:cNvSpPr>
            <a:spLocks noGrp="1"/>
          </p:cNvSpPr>
          <p:nvPr>
            <p:ph type="sldNum" sz="quarter" idx="5"/>
          </p:nvPr>
        </p:nvSpPr>
        <p:spPr/>
        <p:txBody>
          <a:bodyPr/>
          <a:lstStyle/>
          <a:p>
            <a:fld id="{DBCC7D24-0DC9-4E9C-89C0-35D79A09D337}" type="slidenum">
              <a:rPr lang="en-US" smtClean="0"/>
              <a:t>9</a:t>
            </a:fld>
            <a:endParaRPr lang="en-US"/>
          </a:p>
        </p:txBody>
      </p:sp>
    </p:spTree>
    <p:extLst>
      <p:ext uri="{BB962C8B-B14F-4D97-AF65-F5344CB8AC3E}">
        <p14:creationId xmlns:p14="http://schemas.microsoft.com/office/powerpoint/2010/main" val="14915130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15CBE63-B4CC-ED46-B111-3AC6924C3A1B}"/>
              </a:ext>
            </a:extLst>
          </p:cNvPr>
          <p:cNvGrpSpPr/>
          <p:nvPr userDrawn="1"/>
        </p:nvGrpSpPr>
        <p:grpSpPr>
          <a:xfrm flipV="1">
            <a:off x="-1" y="0"/>
            <a:ext cx="1881156" cy="6858000"/>
            <a:chOff x="6734366" y="0"/>
            <a:chExt cx="1881156" cy="6858000"/>
          </a:xfrm>
        </p:grpSpPr>
        <p:pic>
          <p:nvPicPr>
            <p:cNvPr id="11" name="Picture 10">
              <a:extLst>
                <a:ext uri="{FF2B5EF4-FFF2-40B4-BE49-F238E27FC236}">
                  <a16:creationId xmlns:a16="http://schemas.microsoft.com/office/drawing/2014/main" id="{29453380-305C-084E-84AA-89398B79CA06}"/>
                </a:ext>
              </a:extLst>
            </p:cNvPr>
            <p:cNvPicPr>
              <a:picLocks noChangeAspect="1"/>
            </p:cNvPicPr>
            <p:nvPr userDrawn="1"/>
          </p:nvPicPr>
          <p:blipFill>
            <a:blip r:embed="rId2"/>
            <a:stretch>
              <a:fillRect/>
            </a:stretch>
          </p:blipFill>
          <p:spPr>
            <a:xfrm>
              <a:off x="7392203" y="0"/>
              <a:ext cx="1223319" cy="6858000"/>
            </a:xfrm>
            <a:prstGeom prst="rect">
              <a:avLst/>
            </a:prstGeom>
          </p:spPr>
        </p:pic>
        <p:pic>
          <p:nvPicPr>
            <p:cNvPr id="14" name="Picture 13">
              <a:extLst>
                <a:ext uri="{FF2B5EF4-FFF2-40B4-BE49-F238E27FC236}">
                  <a16:creationId xmlns:a16="http://schemas.microsoft.com/office/drawing/2014/main" id="{02EC5402-E111-7F4F-B797-62B1ADAA11EB}"/>
                </a:ext>
              </a:extLst>
            </p:cNvPr>
            <p:cNvPicPr>
              <a:picLocks noChangeAspect="1"/>
            </p:cNvPicPr>
            <p:nvPr userDrawn="1"/>
          </p:nvPicPr>
          <p:blipFill>
            <a:blip r:embed="rId3"/>
            <a:stretch>
              <a:fillRect/>
            </a:stretch>
          </p:blipFill>
          <p:spPr>
            <a:xfrm>
              <a:off x="6734366" y="0"/>
              <a:ext cx="1189765" cy="6858000"/>
            </a:xfrm>
            <a:prstGeom prst="rect">
              <a:avLst/>
            </a:prstGeom>
          </p:spPr>
        </p:pic>
      </p:grpSp>
      <p:sp>
        <p:nvSpPr>
          <p:cNvPr id="15" name="Text Placeholder 13"/>
          <p:cNvSpPr>
            <a:spLocks noGrp="1"/>
          </p:cNvSpPr>
          <p:nvPr userDrawn="1">
            <p:ph type="body" sz="quarter" idx="10" hasCustomPrompt="1"/>
          </p:nvPr>
        </p:nvSpPr>
        <p:spPr>
          <a:xfrm>
            <a:off x="2768597" y="2051009"/>
            <a:ext cx="5774267" cy="2020824"/>
          </a:xfrm>
        </p:spPr>
        <p:txBody>
          <a:bodyPr anchor="ctr">
            <a:noAutofit/>
          </a:bodyPr>
          <a:lstStyle>
            <a:lvl1pPr marL="0" indent="0">
              <a:buNone/>
              <a:defRPr sz="24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userDrawn="1">
            <p:ph type="body" sz="quarter" idx="11" hasCustomPrompt="1"/>
          </p:nvPr>
        </p:nvSpPr>
        <p:spPr>
          <a:xfrm>
            <a:off x="2768597" y="4071833"/>
            <a:ext cx="5774267" cy="948752"/>
          </a:xfrm>
        </p:spPr>
        <p:txBody>
          <a:bodyPr anchor="ctr">
            <a:noAutofit/>
          </a:bodyPr>
          <a:lstStyle>
            <a:lvl1pPr marL="0" indent="0">
              <a:lnSpc>
                <a:spcPct val="100000"/>
              </a:lnSpc>
              <a:spcBef>
                <a:spcPts val="0"/>
              </a:spcBef>
              <a:buNone/>
              <a:defRPr sz="18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userDrawn="1">
            <p:ph type="body" sz="quarter" idx="12" hasCustomPrompt="1"/>
          </p:nvPr>
        </p:nvSpPr>
        <p:spPr>
          <a:xfrm>
            <a:off x="2768597" y="5020585"/>
            <a:ext cx="5774267" cy="488226"/>
          </a:xfrm>
        </p:spPr>
        <p:txBody>
          <a:bodyPr anchor="ctr">
            <a:noAutofit/>
          </a:bodyPr>
          <a:lstStyle>
            <a:lvl1pPr marL="0" indent="0">
              <a:buNone/>
              <a:defRPr sz="15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4" name="TextBox 3"/>
          <p:cNvSpPr txBox="1"/>
          <p:nvPr userDrawn="1"/>
        </p:nvSpPr>
        <p:spPr>
          <a:xfrm>
            <a:off x="2768597" y="1404678"/>
            <a:ext cx="5837764" cy="300082"/>
          </a:xfrm>
          <a:prstGeom prst="rect">
            <a:avLst/>
          </a:prstGeom>
          <a:noFill/>
        </p:spPr>
        <p:txBody>
          <a:bodyPr wrap="square" rtlCol="0">
            <a:spAutoFit/>
          </a:bodyPr>
          <a:lstStyle/>
          <a:p>
            <a:pPr lvl="0"/>
            <a:r>
              <a:rPr lang="en-US" sz="1350" b="0" i="0">
                <a:solidFill>
                  <a:schemeClr val="accent3">
                    <a:lumMod val="75000"/>
                  </a:schemeClr>
                </a:solidFill>
                <a:latin typeface="Arial" panose="020B0604020202020204" pitchFamily="34" charset="0"/>
                <a:ea typeface="Gotham Book" charset="0"/>
                <a:cs typeface="Arial" panose="020B0604020202020204" pitchFamily="34" charset="0"/>
              </a:rPr>
              <a:t>NC DEPARTMENT OF HEALTH AND HUMAN SERVICES</a:t>
            </a:r>
          </a:p>
        </p:txBody>
      </p:sp>
      <p:pic>
        <p:nvPicPr>
          <p:cNvPr id="2" name="Picture 1">
            <a:extLst>
              <a:ext uri="{FF2B5EF4-FFF2-40B4-BE49-F238E27FC236}">
                <a16:creationId xmlns:a16="http://schemas.microsoft.com/office/drawing/2014/main" id="{1047EF5E-9C37-0F66-ADEC-8485DCD764D2}"/>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584684" y="483504"/>
            <a:ext cx="1901552" cy="1842348"/>
          </a:xfrm>
          <a:prstGeom prst="rect">
            <a:avLst/>
          </a:prstGeom>
        </p:spPr>
      </p:pic>
    </p:spTree>
    <p:extLst>
      <p:ext uri="{BB962C8B-B14F-4D97-AF65-F5344CB8AC3E}">
        <p14:creationId xmlns:p14="http://schemas.microsoft.com/office/powerpoint/2010/main" val="3329222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3" name="Text Placeholder 8">
            <a:extLst>
              <a:ext uri="{FF2B5EF4-FFF2-40B4-BE49-F238E27FC236}">
                <a16:creationId xmlns:a16="http://schemas.microsoft.com/office/drawing/2014/main" id="{EBE53F0F-063A-C686-A0A6-5614D90A2DDB}"/>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a:latin typeface="Arial" panose="020B0604020202020204" pitchFamily="34" charset="0"/>
                <a:cs typeface="Arial" panose="020B0604020202020204" pitchFamily="34" charset="0"/>
              </a:rPr>
              <a:t>NCDHHS, Division of Public Health | Infection Prevention Education: Wound Care | June 2026</a:t>
            </a:r>
          </a:p>
        </p:txBody>
      </p:sp>
    </p:spTree>
    <p:extLst>
      <p:ext uri="{BB962C8B-B14F-4D97-AF65-F5344CB8AC3E}">
        <p14:creationId xmlns:p14="http://schemas.microsoft.com/office/powerpoint/2010/main" val="3997390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3" name="Text Placeholder 3">
            <a:extLst>
              <a:ext uri="{FF2B5EF4-FFF2-40B4-BE49-F238E27FC236}">
                <a16:creationId xmlns:a16="http://schemas.microsoft.com/office/drawing/2014/main" id="{A96B48B2-C16F-C55C-34B8-261CEA15F4FD}"/>
              </a:ext>
            </a:extLst>
          </p:cNvPr>
          <p:cNvSpPr>
            <a:spLocks noGrp="1"/>
          </p:cNvSpPr>
          <p:nvPr>
            <p:ph type="body" sz="quarter" idx="15" hasCustomPrompt="1"/>
          </p:nvPr>
        </p:nvSpPr>
        <p:spPr>
          <a:xfrm>
            <a:off x="318052"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8" name="Text Placeholder 4">
            <a:extLst>
              <a:ext uri="{FF2B5EF4-FFF2-40B4-BE49-F238E27FC236}">
                <a16:creationId xmlns:a16="http://schemas.microsoft.com/office/drawing/2014/main" id="{79C6A26D-3130-6FD1-2A27-F20A76CA3C81}"/>
              </a:ext>
            </a:extLst>
          </p:cNvPr>
          <p:cNvSpPr>
            <a:spLocks noGrp="1"/>
          </p:cNvSpPr>
          <p:nvPr>
            <p:ph type="body" sz="quarter" idx="16" hasCustomPrompt="1"/>
          </p:nvPr>
        </p:nvSpPr>
        <p:spPr>
          <a:xfrm>
            <a:off x="318053" y="6155643"/>
            <a:ext cx="4998554"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0" name="Text Placeholder 9">
            <a:extLst>
              <a:ext uri="{FF2B5EF4-FFF2-40B4-BE49-F238E27FC236}">
                <a16:creationId xmlns:a16="http://schemas.microsoft.com/office/drawing/2014/main" id="{C69D8539-6F7B-2D19-4A84-341CCAED173C}"/>
              </a:ext>
            </a:extLst>
          </p:cNvPr>
          <p:cNvSpPr>
            <a:spLocks noGrp="1"/>
          </p:cNvSpPr>
          <p:nvPr>
            <p:ph type="body" sz="quarter" idx="17" hasCustomPrompt="1"/>
          </p:nvPr>
        </p:nvSpPr>
        <p:spPr>
          <a:xfrm>
            <a:off x="295525" y="371475"/>
            <a:ext cx="4999038" cy="635000"/>
          </a:xfrm>
        </p:spPr>
        <p:txBody>
          <a:bodyPr/>
          <a:lstStyle>
            <a:lvl1pPr marL="0" indent="0">
              <a:buNone/>
              <a:defRPr sz="2400">
                <a:solidFill>
                  <a:srgbClr val="5C93D5"/>
                </a:solidFill>
              </a:defRPr>
            </a:lvl1pPr>
          </a:lstStyle>
          <a:p>
            <a:r>
              <a:rPr lang="en-US" sz="2000"/>
              <a:t>Click to add text</a:t>
            </a:r>
          </a:p>
        </p:txBody>
      </p:sp>
      <p:sp>
        <p:nvSpPr>
          <p:cNvPr id="7" name="Text Placeholder 8">
            <a:extLst>
              <a:ext uri="{FF2B5EF4-FFF2-40B4-BE49-F238E27FC236}">
                <a16:creationId xmlns:a16="http://schemas.microsoft.com/office/drawing/2014/main" id="{013E346E-9DCE-FD2A-D039-9396C216A76D}"/>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a:latin typeface="Arial" panose="020B0604020202020204" pitchFamily="34" charset="0"/>
                <a:cs typeface="Arial" panose="020B0604020202020204" pitchFamily="34" charset="0"/>
              </a:rPr>
              <a:t>NCDHHS, Division | Presentation Title | Presentation Date</a:t>
            </a:r>
          </a:p>
        </p:txBody>
      </p:sp>
    </p:spTree>
    <p:extLst>
      <p:ext uri="{BB962C8B-B14F-4D97-AF65-F5344CB8AC3E}">
        <p14:creationId xmlns:p14="http://schemas.microsoft.com/office/powerpoint/2010/main" val="38227953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1308100" y="2514601"/>
            <a:ext cx="7564439" cy="3529013"/>
          </a:xfrm>
        </p:spPr>
        <p:txBody>
          <a:bodyPr>
            <a:noAutofit/>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13" name="Text Placeholder 3">
            <a:extLst>
              <a:ext uri="{FF2B5EF4-FFF2-40B4-BE49-F238E27FC236}">
                <a16:creationId xmlns:a16="http://schemas.microsoft.com/office/drawing/2014/main" id="{C05951D5-A53B-F748-B53B-411B88B37096}"/>
              </a:ext>
            </a:extLst>
          </p:cNvPr>
          <p:cNvSpPr>
            <a:spLocks noGrp="1"/>
          </p:cNvSpPr>
          <p:nvPr>
            <p:ph type="body" sz="quarter" idx="10" hasCustomPrompt="1"/>
          </p:nvPr>
        </p:nvSpPr>
        <p:spPr>
          <a:xfrm>
            <a:off x="1327868" y="1097282"/>
            <a:ext cx="7537836" cy="1288733"/>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14" name="Text Placeholder 4">
            <a:extLst>
              <a:ext uri="{FF2B5EF4-FFF2-40B4-BE49-F238E27FC236}">
                <a16:creationId xmlns:a16="http://schemas.microsoft.com/office/drawing/2014/main" id="{5ED21797-25F7-3A44-9079-81482EE9D03A}"/>
              </a:ext>
            </a:extLst>
          </p:cNvPr>
          <p:cNvSpPr>
            <a:spLocks noGrp="1"/>
          </p:cNvSpPr>
          <p:nvPr>
            <p:ph type="body" sz="quarter" idx="11" hasCustomPrompt="1"/>
          </p:nvPr>
        </p:nvSpPr>
        <p:spPr>
          <a:xfrm>
            <a:off x="1327869"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5" name="Slide Number Placeholder 21">
            <a:extLst>
              <a:ext uri="{FF2B5EF4-FFF2-40B4-BE49-F238E27FC236}">
                <a16:creationId xmlns:a16="http://schemas.microsoft.com/office/drawing/2014/main" id="{2C7BA782-DC5C-CB45-B48B-350EECAB45C2}"/>
              </a:ext>
            </a:extLst>
          </p:cNvPr>
          <p:cNvSpPr>
            <a:spLocks noGrp="1"/>
          </p:cNvSpPr>
          <p:nvPr>
            <p:ph type="sldNum" sz="quarter" idx="15"/>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16" name="Title 1">
            <a:extLst>
              <a:ext uri="{FF2B5EF4-FFF2-40B4-BE49-F238E27FC236}">
                <a16:creationId xmlns:a16="http://schemas.microsoft.com/office/drawing/2014/main" id="{A8E406F2-C7C6-C748-8AF1-66707FF8A084}"/>
              </a:ext>
            </a:extLst>
          </p:cNvPr>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9" name="Picture 8">
            <a:extLst>
              <a:ext uri="{FF2B5EF4-FFF2-40B4-BE49-F238E27FC236}">
                <a16:creationId xmlns:a16="http://schemas.microsoft.com/office/drawing/2014/main" id="{17936F9F-3E18-8941-88E7-313AB075F56F}"/>
              </a:ext>
            </a:extLst>
          </p:cNvPr>
          <p:cNvPicPr>
            <a:picLocks noChangeAspect="1"/>
          </p:cNvPicPr>
          <p:nvPr userDrawn="1"/>
        </p:nvPicPr>
        <p:blipFill rotWithShape="1">
          <a:blip r:embed="rId2"/>
          <a:srcRect l="13568"/>
          <a:stretch/>
        </p:blipFill>
        <p:spPr>
          <a:xfrm>
            <a:off x="0" y="0"/>
            <a:ext cx="1223320" cy="6858000"/>
          </a:xfrm>
          <a:prstGeom prst="rect">
            <a:avLst/>
          </a:prstGeom>
        </p:spPr>
      </p:pic>
      <p:sp>
        <p:nvSpPr>
          <p:cNvPr id="2" name="Text Placeholder 8">
            <a:extLst>
              <a:ext uri="{FF2B5EF4-FFF2-40B4-BE49-F238E27FC236}">
                <a16:creationId xmlns:a16="http://schemas.microsoft.com/office/drawing/2014/main" id="{FD550A9B-4FAB-132D-6ABD-080359FBA3E2}"/>
              </a:ext>
            </a:extLst>
          </p:cNvPr>
          <p:cNvSpPr txBox="1">
            <a:spLocks/>
          </p:cNvSpPr>
          <p:nvPr userDrawn="1"/>
        </p:nvSpPr>
        <p:spPr>
          <a:xfrm>
            <a:off x="1308100" y="6603332"/>
            <a:ext cx="6979760"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a:latin typeface="Arial" panose="020B0604020202020204" pitchFamily="34" charset="0"/>
                <a:cs typeface="Arial" panose="020B0604020202020204" pitchFamily="34" charset="0"/>
              </a:rPr>
              <a:t>NCDHHS, Division of Public Health | Infection Prevention Education: Wound Care | June 2026</a:t>
            </a:r>
          </a:p>
        </p:txBody>
      </p:sp>
    </p:spTree>
    <p:extLst>
      <p:ext uri="{BB962C8B-B14F-4D97-AF65-F5344CB8AC3E}">
        <p14:creationId xmlns:p14="http://schemas.microsoft.com/office/powerpoint/2010/main" val="7376277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622299"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4665132"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8" name="Text Placeholder 4">
            <a:extLst>
              <a:ext uri="{FF2B5EF4-FFF2-40B4-BE49-F238E27FC236}">
                <a16:creationId xmlns:a16="http://schemas.microsoft.com/office/drawing/2014/main" id="{F0CFCE86-664D-A446-BE06-01C8C24E9E1B}"/>
              </a:ext>
            </a:extLst>
          </p:cNvPr>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9" name="Slide Number Placeholder 21">
            <a:extLst>
              <a:ext uri="{FF2B5EF4-FFF2-40B4-BE49-F238E27FC236}">
                <a16:creationId xmlns:a16="http://schemas.microsoft.com/office/drawing/2014/main" id="{4D11D409-0A96-9B43-B5E9-8C9EBB3490D1}"/>
              </a:ext>
            </a:extLst>
          </p:cNvPr>
          <p:cNvSpPr>
            <a:spLocks noGrp="1"/>
          </p:cNvSpPr>
          <p:nvPr>
            <p:ph type="sldNum" sz="quarter" idx="16"/>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0" name="Title 1">
            <a:extLst>
              <a:ext uri="{FF2B5EF4-FFF2-40B4-BE49-F238E27FC236}">
                <a16:creationId xmlns:a16="http://schemas.microsoft.com/office/drawing/2014/main" id="{F17C0509-ABF8-A14C-9CCC-ACF4B252782C}"/>
              </a:ext>
            </a:extLst>
          </p:cNvPr>
          <p:cNvSpPr>
            <a:spLocks noGrp="1"/>
          </p:cNvSpPr>
          <p:nvPr>
            <p:ph type="title" hasCustomPrompt="1"/>
          </p:nvPr>
        </p:nvSpPr>
        <p:spPr>
          <a:xfrm>
            <a:off x="302150" y="1180769"/>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9" name="Picture 8">
            <a:extLst>
              <a:ext uri="{FF2B5EF4-FFF2-40B4-BE49-F238E27FC236}">
                <a16:creationId xmlns:a16="http://schemas.microsoft.com/office/drawing/2014/main" id="{3083D3DB-AB8F-794A-B493-317B10CC4DCB}"/>
              </a:ext>
            </a:extLst>
          </p:cNvPr>
          <p:cNvPicPr>
            <a:picLocks noChangeAspect="1"/>
          </p:cNvPicPr>
          <p:nvPr userDrawn="1"/>
        </p:nvPicPr>
        <p:blipFill rotWithShape="1">
          <a:blip r:embed="rId2"/>
          <a:srcRect t="26307"/>
          <a:stretch/>
        </p:blipFill>
        <p:spPr>
          <a:xfrm>
            <a:off x="0" y="0"/>
            <a:ext cx="9144000" cy="1119096"/>
          </a:xfrm>
          <a:prstGeom prst="rect">
            <a:avLst/>
          </a:prstGeom>
        </p:spPr>
      </p:pic>
      <p:sp>
        <p:nvSpPr>
          <p:cNvPr id="2" name="Text Placeholder 8">
            <a:extLst>
              <a:ext uri="{FF2B5EF4-FFF2-40B4-BE49-F238E27FC236}">
                <a16:creationId xmlns:a16="http://schemas.microsoft.com/office/drawing/2014/main" id="{6E02F64E-2CEF-59B1-BBF3-B28B49C9403E}"/>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a:latin typeface="Arial" panose="020B0604020202020204" pitchFamily="34" charset="0"/>
                <a:cs typeface="Arial" panose="020B0604020202020204" pitchFamily="34" charset="0"/>
              </a:rPr>
              <a:t>NCDHHS, Division of Public Health | Infection Prevention Education: Wound Care | June 2026</a:t>
            </a:r>
          </a:p>
        </p:txBody>
      </p:sp>
    </p:spTree>
    <p:extLst>
      <p:ext uri="{BB962C8B-B14F-4D97-AF65-F5344CB8AC3E}">
        <p14:creationId xmlns:p14="http://schemas.microsoft.com/office/powerpoint/2010/main" val="1731955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E8FB92-BB69-730C-9977-A0AD38F8B79F}"/>
              </a:ext>
            </a:extLst>
          </p:cNvPr>
          <p:cNvSpPr/>
          <p:nvPr userDrawn="1"/>
        </p:nvSpPr>
        <p:spPr>
          <a:xfrm>
            <a:off x="0" y="0"/>
            <a:ext cx="9144000" cy="6858000"/>
          </a:xfrm>
          <a:prstGeom prst="rect">
            <a:avLst/>
          </a:prstGeom>
          <a:solidFill>
            <a:srgbClr val="5C93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13">
            <a:extLst>
              <a:ext uri="{FF2B5EF4-FFF2-40B4-BE49-F238E27FC236}">
                <a16:creationId xmlns:a16="http://schemas.microsoft.com/office/drawing/2014/main" id="{EC8477E5-DFD4-9071-E66E-13E2B16743A7}"/>
              </a:ext>
            </a:extLst>
          </p:cNvPr>
          <p:cNvSpPr>
            <a:spLocks noGrp="1"/>
          </p:cNvSpPr>
          <p:nvPr>
            <p:ph type="body" sz="quarter" idx="10"/>
          </p:nvPr>
        </p:nvSpPr>
        <p:spPr>
          <a:xfrm>
            <a:off x="0" y="457199"/>
            <a:ext cx="9144000" cy="5943602"/>
          </a:xfrm>
          <a:prstGeom prst="rect">
            <a:avLst/>
          </a:prstGeom>
        </p:spPr>
        <p:txBody>
          <a:bodyPr anchor="ctr">
            <a:noAutofit/>
          </a:bodyPr>
          <a:lstStyle>
            <a:lvl1pPr marL="0" indent="0" algn="ctr">
              <a:buNone/>
              <a:defRPr sz="8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endParaRPr lang="en-US"/>
          </a:p>
        </p:txBody>
      </p:sp>
    </p:spTree>
    <p:extLst>
      <p:ext uri="{BB962C8B-B14F-4D97-AF65-F5344CB8AC3E}">
        <p14:creationId xmlns:p14="http://schemas.microsoft.com/office/powerpoint/2010/main" val="8123405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46460-F4A3-4ACD-2491-04A3BAC0F0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7F9A8A-7FB7-766C-66DE-3C6CF65529B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A82094-9196-D806-979C-6BCCA7D6759F}"/>
              </a:ext>
            </a:extLst>
          </p:cNvPr>
          <p:cNvSpPr>
            <a:spLocks noGrp="1"/>
          </p:cNvSpPr>
          <p:nvPr>
            <p:ph type="dt" sz="half" idx="10"/>
          </p:nvPr>
        </p:nvSpPr>
        <p:spPr/>
        <p:txBody>
          <a:bodyPr/>
          <a:lstStyle/>
          <a:p>
            <a:fld id="{2A2D9305-0E49-4790-8010-D1BE8FBAD710}" type="datetimeFigureOut">
              <a:rPr lang="en-US" smtClean="0"/>
              <a:t>7/22/2026</a:t>
            </a:fld>
            <a:endParaRPr lang="en-US"/>
          </a:p>
        </p:txBody>
      </p:sp>
      <p:sp>
        <p:nvSpPr>
          <p:cNvPr id="5" name="Footer Placeholder 4">
            <a:extLst>
              <a:ext uri="{FF2B5EF4-FFF2-40B4-BE49-F238E27FC236}">
                <a16:creationId xmlns:a16="http://schemas.microsoft.com/office/drawing/2014/main" id="{D1396F4B-409C-1FC8-79E4-41E8144B9A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1E7CEE-2C88-B7BA-B09D-E7ADD4DD2A19}"/>
              </a:ext>
            </a:extLst>
          </p:cNvPr>
          <p:cNvSpPr>
            <a:spLocks noGrp="1"/>
          </p:cNvSpPr>
          <p:nvPr>
            <p:ph type="sldNum" sz="quarter" idx="12"/>
          </p:nvPr>
        </p:nvSpPr>
        <p:spPr/>
        <p:txBody>
          <a:bodyPr/>
          <a:lstStyle/>
          <a:p>
            <a:fld id="{F53D0B18-DE83-401E-A8BD-EE7CEA737C03}" type="slidenum">
              <a:rPr lang="en-US" smtClean="0"/>
              <a:t>‹#›</a:t>
            </a:fld>
            <a:endParaRPr lang="en-US"/>
          </a:p>
        </p:txBody>
      </p:sp>
    </p:spTree>
    <p:extLst>
      <p:ext uri="{BB962C8B-B14F-4D97-AF65-F5344CB8AC3E}">
        <p14:creationId xmlns:p14="http://schemas.microsoft.com/office/powerpoint/2010/main" val="4207054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0AEE5-E7AA-022B-C4DD-4D4F8F75200C}"/>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C1FF276-7187-EB80-2817-7C10D8EDBCDC}"/>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4E1A11D-1D4E-1ACB-7492-3DFA7AAE5287}"/>
              </a:ext>
            </a:extLst>
          </p:cNvPr>
          <p:cNvSpPr>
            <a:spLocks noGrp="1"/>
          </p:cNvSpPr>
          <p:nvPr>
            <p:ph type="dt" sz="half" idx="10"/>
          </p:nvPr>
        </p:nvSpPr>
        <p:spPr/>
        <p:txBody>
          <a:bodyPr/>
          <a:lstStyle/>
          <a:p>
            <a:fld id="{61DB9101-CE57-40D5-B62C-EEFC0D949DE4}" type="datetimeFigureOut">
              <a:rPr lang="en-US" smtClean="0"/>
              <a:t>7/22/2026</a:t>
            </a:fld>
            <a:endParaRPr lang="en-US"/>
          </a:p>
        </p:txBody>
      </p:sp>
      <p:sp>
        <p:nvSpPr>
          <p:cNvPr id="5" name="Footer Placeholder 4">
            <a:extLst>
              <a:ext uri="{FF2B5EF4-FFF2-40B4-BE49-F238E27FC236}">
                <a16:creationId xmlns:a16="http://schemas.microsoft.com/office/drawing/2014/main" id="{6F82C923-7238-9E1D-3220-6967E5E237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EC3BBF-6F83-26DA-3D7D-D3E57C36B329}"/>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18955629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17318-5AD3-D3E8-60EC-A60E3CE6D8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1F88087-A997-B741-44E5-2C0C504627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9859AF-E42E-F058-040A-790472FF70AA}"/>
              </a:ext>
            </a:extLst>
          </p:cNvPr>
          <p:cNvSpPr>
            <a:spLocks noGrp="1"/>
          </p:cNvSpPr>
          <p:nvPr>
            <p:ph type="dt" sz="half" idx="10"/>
          </p:nvPr>
        </p:nvSpPr>
        <p:spPr/>
        <p:txBody>
          <a:bodyPr/>
          <a:lstStyle/>
          <a:p>
            <a:fld id="{61DB9101-CE57-40D5-B62C-EEFC0D949DE4}" type="datetimeFigureOut">
              <a:rPr lang="en-US" smtClean="0"/>
              <a:t>7/22/2026</a:t>
            </a:fld>
            <a:endParaRPr lang="en-US"/>
          </a:p>
        </p:txBody>
      </p:sp>
      <p:sp>
        <p:nvSpPr>
          <p:cNvPr id="5" name="Footer Placeholder 4">
            <a:extLst>
              <a:ext uri="{FF2B5EF4-FFF2-40B4-BE49-F238E27FC236}">
                <a16:creationId xmlns:a16="http://schemas.microsoft.com/office/drawing/2014/main" id="{DB057F7C-D1F5-7C51-F6C9-A03D624E53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B749FB-D0F6-0247-47CF-67BC8AA974FC}"/>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24858437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A0560-A2BE-7295-77BE-FB97DF11AA99}"/>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2C9C934-95F9-95A8-8072-838C4D648BFD}"/>
              </a:ext>
            </a:extLst>
          </p:cNvPr>
          <p:cNvSpPr>
            <a:spLocks noGrp="1"/>
          </p:cNvSpPr>
          <p:nvPr>
            <p:ph type="body" idx="1"/>
          </p:nvPr>
        </p:nvSpPr>
        <p:spPr>
          <a:xfrm>
            <a:off x="623888" y="4589463"/>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7BDD8CB-DFA4-791A-57F2-67B76E73B9BC}"/>
              </a:ext>
            </a:extLst>
          </p:cNvPr>
          <p:cNvSpPr>
            <a:spLocks noGrp="1"/>
          </p:cNvSpPr>
          <p:nvPr>
            <p:ph type="dt" sz="half" idx="10"/>
          </p:nvPr>
        </p:nvSpPr>
        <p:spPr/>
        <p:txBody>
          <a:bodyPr/>
          <a:lstStyle/>
          <a:p>
            <a:fld id="{61DB9101-CE57-40D5-B62C-EEFC0D949DE4}" type="datetimeFigureOut">
              <a:rPr lang="en-US" smtClean="0"/>
              <a:t>7/22/2026</a:t>
            </a:fld>
            <a:endParaRPr lang="en-US"/>
          </a:p>
        </p:txBody>
      </p:sp>
      <p:sp>
        <p:nvSpPr>
          <p:cNvPr id="5" name="Footer Placeholder 4">
            <a:extLst>
              <a:ext uri="{FF2B5EF4-FFF2-40B4-BE49-F238E27FC236}">
                <a16:creationId xmlns:a16="http://schemas.microsoft.com/office/drawing/2014/main" id="{E593E60C-B650-717A-7370-ECD329C508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C3B7F9-EB6C-5833-79B7-B9471F43472D}"/>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1390165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A077F-B3A1-2334-7C76-5C557D18A35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E2B23B2-0E03-DF33-54E6-F83C4A70F53E}"/>
              </a:ext>
            </a:extLst>
          </p:cNvPr>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926E8F-4BAC-51A2-7487-627211711B0B}"/>
              </a:ext>
            </a:extLst>
          </p:cNvPr>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653B4ED-6195-F94A-85D9-519F9BA4FCDC}"/>
              </a:ext>
            </a:extLst>
          </p:cNvPr>
          <p:cNvSpPr>
            <a:spLocks noGrp="1"/>
          </p:cNvSpPr>
          <p:nvPr>
            <p:ph type="dt" sz="half" idx="10"/>
          </p:nvPr>
        </p:nvSpPr>
        <p:spPr/>
        <p:txBody>
          <a:bodyPr/>
          <a:lstStyle/>
          <a:p>
            <a:fld id="{61DB9101-CE57-40D5-B62C-EEFC0D949DE4}" type="datetimeFigureOut">
              <a:rPr lang="en-US" smtClean="0"/>
              <a:t>7/22/2026</a:t>
            </a:fld>
            <a:endParaRPr lang="en-US"/>
          </a:p>
        </p:txBody>
      </p:sp>
      <p:sp>
        <p:nvSpPr>
          <p:cNvPr id="6" name="Footer Placeholder 5">
            <a:extLst>
              <a:ext uri="{FF2B5EF4-FFF2-40B4-BE49-F238E27FC236}">
                <a16:creationId xmlns:a16="http://schemas.microsoft.com/office/drawing/2014/main" id="{2CD9B08E-5F6D-461D-1E6E-0CCADEA3CE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B2AC9C-4636-8BC5-F2C5-2A774B39DF4D}"/>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2715393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95076C68-EF58-6343-9E56-5AD2020B2605}"/>
              </a:ext>
            </a:extLst>
          </p:cNvPr>
          <p:cNvGrpSpPr/>
          <p:nvPr userDrawn="1"/>
        </p:nvGrpSpPr>
        <p:grpSpPr>
          <a:xfrm flipV="1">
            <a:off x="1" y="0"/>
            <a:ext cx="8615522" cy="6858000"/>
            <a:chOff x="0" y="817927"/>
            <a:chExt cx="8615522" cy="6040073"/>
          </a:xfrm>
        </p:grpSpPr>
        <p:pic>
          <p:nvPicPr>
            <p:cNvPr id="11" name="Picture 10">
              <a:extLst>
                <a:ext uri="{FF2B5EF4-FFF2-40B4-BE49-F238E27FC236}">
                  <a16:creationId xmlns:a16="http://schemas.microsoft.com/office/drawing/2014/main" id="{89890F9C-A5DB-2646-9CEC-6E7CC4166302}"/>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4" name="Picture 13">
              <a:extLst>
                <a:ext uri="{FF2B5EF4-FFF2-40B4-BE49-F238E27FC236}">
                  <a16:creationId xmlns:a16="http://schemas.microsoft.com/office/drawing/2014/main" id="{4366C9A7-ABE5-C347-93C3-1B296BA730AF}"/>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36659"/>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pic>
        <p:nvPicPr>
          <p:cNvPr id="3" name="Picture 2">
            <a:extLst>
              <a:ext uri="{FF2B5EF4-FFF2-40B4-BE49-F238E27FC236}">
                <a16:creationId xmlns:a16="http://schemas.microsoft.com/office/drawing/2014/main" id="{08C9684D-0917-1728-3DB5-7439936B54AA}"/>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10809401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09739-C5EA-55C2-6665-88318BF22947}"/>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79A7029-3C02-ECE5-D84D-15B3C4CE761B}"/>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7AE36FB-3CB9-8F5B-1AD2-22D48CFC0454}"/>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60D28B9-2858-7109-F17F-F2A6486B40B5}"/>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DAEF474-54A8-41D9-D4A8-2FE797E1588C}"/>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7C8098D-7573-003A-07A1-225E3FB88DBD}"/>
              </a:ext>
            </a:extLst>
          </p:cNvPr>
          <p:cNvSpPr>
            <a:spLocks noGrp="1"/>
          </p:cNvSpPr>
          <p:nvPr>
            <p:ph type="dt" sz="half" idx="10"/>
          </p:nvPr>
        </p:nvSpPr>
        <p:spPr/>
        <p:txBody>
          <a:bodyPr/>
          <a:lstStyle/>
          <a:p>
            <a:fld id="{61DB9101-CE57-40D5-B62C-EEFC0D949DE4}" type="datetimeFigureOut">
              <a:rPr lang="en-US" smtClean="0"/>
              <a:t>7/22/2026</a:t>
            </a:fld>
            <a:endParaRPr lang="en-US"/>
          </a:p>
        </p:txBody>
      </p:sp>
      <p:sp>
        <p:nvSpPr>
          <p:cNvPr id="8" name="Footer Placeholder 7">
            <a:extLst>
              <a:ext uri="{FF2B5EF4-FFF2-40B4-BE49-F238E27FC236}">
                <a16:creationId xmlns:a16="http://schemas.microsoft.com/office/drawing/2014/main" id="{415540F0-9C9F-EDB1-4840-8E072992DF8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78304AA-BFDA-AD64-36F0-3F7BEADF3B2D}"/>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39782757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6EFFE-94FD-9B7A-153C-BD6B5B7AAD5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5C43DDF-828C-1C89-91A0-4958A0C96706}"/>
              </a:ext>
            </a:extLst>
          </p:cNvPr>
          <p:cNvSpPr>
            <a:spLocks noGrp="1"/>
          </p:cNvSpPr>
          <p:nvPr>
            <p:ph type="dt" sz="half" idx="10"/>
          </p:nvPr>
        </p:nvSpPr>
        <p:spPr/>
        <p:txBody>
          <a:bodyPr/>
          <a:lstStyle/>
          <a:p>
            <a:fld id="{61DB9101-CE57-40D5-B62C-EEFC0D949DE4}" type="datetimeFigureOut">
              <a:rPr lang="en-US" smtClean="0"/>
              <a:t>7/22/2026</a:t>
            </a:fld>
            <a:endParaRPr lang="en-US"/>
          </a:p>
        </p:txBody>
      </p:sp>
      <p:sp>
        <p:nvSpPr>
          <p:cNvPr id="4" name="Footer Placeholder 3">
            <a:extLst>
              <a:ext uri="{FF2B5EF4-FFF2-40B4-BE49-F238E27FC236}">
                <a16:creationId xmlns:a16="http://schemas.microsoft.com/office/drawing/2014/main" id="{8068A1B7-12CF-1596-297C-FBD32B5C8A4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9BBDD0C-8389-8391-BD24-5DACE74BE396}"/>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6771055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DEC8011-BE2A-E7A7-889D-8EEE512C3A70}"/>
              </a:ext>
            </a:extLst>
          </p:cNvPr>
          <p:cNvSpPr>
            <a:spLocks noGrp="1"/>
          </p:cNvSpPr>
          <p:nvPr>
            <p:ph type="dt" sz="half" idx="10"/>
          </p:nvPr>
        </p:nvSpPr>
        <p:spPr/>
        <p:txBody>
          <a:bodyPr/>
          <a:lstStyle/>
          <a:p>
            <a:fld id="{61DB9101-CE57-40D5-B62C-EEFC0D949DE4}" type="datetimeFigureOut">
              <a:rPr lang="en-US" smtClean="0"/>
              <a:t>7/22/2026</a:t>
            </a:fld>
            <a:endParaRPr lang="en-US"/>
          </a:p>
        </p:txBody>
      </p:sp>
      <p:sp>
        <p:nvSpPr>
          <p:cNvPr id="3" name="Footer Placeholder 2">
            <a:extLst>
              <a:ext uri="{FF2B5EF4-FFF2-40B4-BE49-F238E27FC236}">
                <a16:creationId xmlns:a16="http://schemas.microsoft.com/office/drawing/2014/main" id="{3A8838AF-C6F6-EC7A-9A0E-66A7FA4EAF6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A517712-B629-B8CA-1222-5E0263E2CF09}"/>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42225819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5F6B9-039D-62D9-AD0B-80C6EE6DFDFD}"/>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F7A9B8A-A164-399E-89F8-4447B4ED657A}"/>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5A37B23-2AE7-209C-3592-3DD74EB475D2}"/>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C9411F-FBB5-876F-7E24-007668611888}"/>
              </a:ext>
            </a:extLst>
          </p:cNvPr>
          <p:cNvSpPr>
            <a:spLocks noGrp="1"/>
          </p:cNvSpPr>
          <p:nvPr>
            <p:ph type="dt" sz="half" idx="10"/>
          </p:nvPr>
        </p:nvSpPr>
        <p:spPr/>
        <p:txBody>
          <a:bodyPr/>
          <a:lstStyle/>
          <a:p>
            <a:fld id="{61DB9101-CE57-40D5-B62C-EEFC0D949DE4}" type="datetimeFigureOut">
              <a:rPr lang="en-US" smtClean="0"/>
              <a:t>7/22/2026</a:t>
            </a:fld>
            <a:endParaRPr lang="en-US"/>
          </a:p>
        </p:txBody>
      </p:sp>
      <p:sp>
        <p:nvSpPr>
          <p:cNvPr id="6" name="Footer Placeholder 5">
            <a:extLst>
              <a:ext uri="{FF2B5EF4-FFF2-40B4-BE49-F238E27FC236}">
                <a16:creationId xmlns:a16="http://schemas.microsoft.com/office/drawing/2014/main" id="{C84B564D-BB45-C781-0C83-049D236652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7CC7DC-3FD2-4BCA-99B0-8EA4179CC326}"/>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41674697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B789B-F88A-15CC-AFB6-6B5E26639440}"/>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0C66720-19D9-6104-E4C1-31236366CD01}"/>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8D7355F-7CE9-A993-57D1-902EF91955D5}"/>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461BEF-3691-09C6-0AC5-6CD52CF792FD}"/>
              </a:ext>
            </a:extLst>
          </p:cNvPr>
          <p:cNvSpPr>
            <a:spLocks noGrp="1"/>
          </p:cNvSpPr>
          <p:nvPr>
            <p:ph type="dt" sz="half" idx="10"/>
          </p:nvPr>
        </p:nvSpPr>
        <p:spPr/>
        <p:txBody>
          <a:bodyPr/>
          <a:lstStyle/>
          <a:p>
            <a:fld id="{61DB9101-CE57-40D5-B62C-EEFC0D949DE4}" type="datetimeFigureOut">
              <a:rPr lang="en-US" smtClean="0"/>
              <a:t>7/22/2026</a:t>
            </a:fld>
            <a:endParaRPr lang="en-US"/>
          </a:p>
        </p:txBody>
      </p:sp>
      <p:sp>
        <p:nvSpPr>
          <p:cNvPr id="6" name="Footer Placeholder 5">
            <a:extLst>
              <a:ext uri="{FF2B5EF4-FFF2-40B4-BE49-F238E27FC236}">
                <a16:creationId xmlns:a16="http://schemas.microsoft.com/office/drawing/2014/main" id="{97999557-52A1-EDB5-3A7A-AF87C38042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37FC823-03FC-0664-0DC9-E47B5F642899}"/>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13054351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FF230-B225-B15E-DFE9-0018BDD6C25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F9D2DCC-166C-F6CE-7A8B-F50E2CC8E0C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089787-412E-EE01-26A3-3044196825E7}"/>
              </a:ext>
            </a:extLst>
          </p:cNvPr>
          <p:cNvSpPr>
            <a:spLocks noGrp="1"/>
          </p:cNvSpPr>
          <p:nvPr>
            <p:ph type="dt" sz="half" idx="10"/>
          </p:nvPr>
        </p:nvSpPr>
        <p:spPr/>
        <p:txBody>
          <a:bodyPr/>
          <a:lstStyle/>
          <a:p>
            <a:fld id="{61DB9101-CE57-40D5-B62C-EEFC0D949DE4}" type="datetimeFigureOut">
              <a:rPr lang="en-US" smtClean="0"/>
              <a:t>7/22/2026</a:t>
            </a:fld>
            <a:endParaRPr lang="en-US"/>
          </a:p>
        </p:txBody>
      </p:sp>
      <p:sp>
        <p:nvSpPr>
          <p:cNvPr id="5" name="Footer Placeholder 4">
            <a:extLst>
              <a:ext uri="{FF2B5EF4-FFF2-40B4-BE49-F238E27FC236}">
                <a16:creationId xmlns:a16="http://schemas.microsoft.com/office/drawing/2014/main" id="{0DA6D062-B419-1F5E-1515-F8E72F51D5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1BF58A-2738-37D4-931C-64BC86C29B33}"/>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32508332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87A3DB-E543-A373-4916-B7B86785BE5A}"/>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6F0F430-6B64-6526-D59D-AC1F9C20822E}"/>
              </a:ext>
            </a:extLst>
          </p:cNvPr>
          <p:cNvSpPr>
            <a:spLocks noGrp="1"/>
          </p:cNvSpPr>
          <p:nvPr>
            <p:ph type="body" orient="vert" idx="1"/>
          </p:nvPr>
        </p:nvSpPr>
        <p:spPr>
          <a:xfrm>
            <a:off x="628650"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7A645F-4CF3-C982-D0E4-5228FB8D21CF}"/>
              </a:ext>
            </a:extLst>
          </p:cNvPr>
          <p:cNvSpPr>
            <a:spLocks noGrp="1"/>
          </p:cNvSpPr>
          <p:nvPr>
            <p:ph type="dt" sz="half" idx="10"/>
          </p:nvPr>
        </p:nvSpPr>
        <p:spPr/>
        <p:txBody>
          <a:bodyPr/>
          <a:lstStyle/>
          <a:p>
            <a:fld id="{61DB9101-CE57-40D5-B62C-EEFC0D949DE4}" type="datetimeFigureOut">
              <a:rPr lang="en-US" smtClean="0"/>
              <a:t>7/22/2026</a:t>
            </a:fld>
            <a:endParaRPr lang="en-US"/>
          </a:p>
        </p:txBody>
      </p:sp>
      <p:sp>
        <p:nvSpPr>
          <p:cNvPr id="5" name="Footer Placeholder 4">
            <a:extLst>
              <a:ext uri="{FF2B5EF4-FFF2-40B4-BE49-F238E27FC236}">
                <a16:creationId xmlns:a16="http://schemas.microsoft.com/office/drawing/2014/main" id="{87C88259-A83F-9866-2CC6-4AA312203E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5B2620-E6FD-1038-021D-840A3ECC04DA}"/>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3121827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 Black Seal">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415E447-67CB-38F0-7F39-21009ED2BF7B}"/>
              </a:ext>
            </a:extLst>
          </p:cNvPr>
          <p:cNvGrpSpPr/>
          <p:nvPr userDrawn="1"/>
        </p:nvGrpSpPr>
        <p:grpSpPr>
          <a:xfrm>
            <a:off x="1" y="0"/>
            <a:ext cx="8615522" cy="6858000"/>
            <a:chOff x="0" y="817927"/>
            <a:chExt cx="8615522" cy="6040073"/>
          </a:xfrm>
        </p:grpSpPr>
        <p:pic>
          <p:nvPicPr>
            <p:cNvPr id="11" name="Picture 10">
              <a:extLst>
                <a:ext uri="{FF2B5EF4-FFF2-40B4-BE49-F238E27FC236}">
                  <a16:creationId xmlns:a16="http://schemas.microsoft.com/office/drawing/2014/main" id="{F731FD75-6796-2534-1AB6-2922C3F0A7DE}"/>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3" name="Picture 12">
              <a:extLst>
                <a:ext uri="{FF2B5EF4-FFF2-40B4-BE49-F238E27FC236}">
                  <a16:creationId xmlns:a16="http://schemas.microsoft.com/office/drawing/2014/main" id="{1845B209-2A84-9255-E14A-7DAE28C35D18}"/>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08084"/>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4" name="TextBox 3"/>
          <p:cNvSpPr txBox="1"/>
          <p:nvPr userDrawn="1"/>
        </p:nvSpPr>
        <p:spPr>
          <a:xfrm>
            <a:off x="625472" y="490279"/>
            <a:ext cx="5837764" cy="300082"/>
          </a:xfrm>
          <a:prstGeom prst="rect">
            <a:avLst/>
          </a:prstGeom>
          <a:noFill/>
        </p:spPr>
        <p:txBody>
          <a:bodyPr wrap="square" rtlCol="0">
            <a:spAutoFit/>
          </a:bodyPr>
          <a:lstStyle/>
          <a:p>
            <a:pPr lvl="0"/>
            <a:r>
              <a:rPr lang="en-US" sz="1350" b="0" i="0">
                <a:solidFill>
                  <a:schemeClr val="bg1"/>
                </a:solidFill>
                <a:latin typeface="Arial" panose="020B0604020202020204" pitchFamily="34" charset="0"/>
                <a:ea typeface="Gotham Book" charset="0"/>
                <a:cs typeface="Arial" panose="020B0604020202020204" pitchFamily="34" charset="0"/>
              </a:rPr>
              <a:t>NC DEPARTMENT OOF HEALTH AND HUMAN SERVICES</a:t>
            </a:r>
          </a:p>
        </p:txBody>
      </p:sp>
      <p:pic>
        <p:nvPicPr>
          <p:cNvPr id="2" name="Picture 1">
            <a:extLst>
              <a:ext uri="{FF2B5EF4-FFF2-40B4-BE49-F238E27FC236}">
                <a16:creationId xmlns:a16="http://schemas.microsoft.com/office/drawing/2014/main" id="{0A312150-D23A-A682-527E-C0DD54FFDE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540457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02150" y="1913839"/>
            <a:ext cx="8563554" cy="4142629"/>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302150" y="1273757"/>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3" name="Picture 2">
            <a:extLst>
              <a:ext uri="{FF2B5EF4-FFF2-40B4-BE49-F238E27FC236}">
                <a16:creationId xmlns:a16="http://schemas.microsoft.com/office/drawing/2014/main" id="{6DF221BC-4C4B-F888-1C4B-FDB6CC66828D}"/>
              </a:ext>
            </a:extLst>
          </p:cNvPr>
          <p:cNvPicPr>
            <a:picLocks noChangeAspect="1"/>
          </p:cNvPicPr>
          <p:nvPr userDrawn="1"/>
        </p:nvPicPr>
        <p:blipFill rotWithShape="1">
          <a:blip r:embed="rId2"/>
          <a:srcRect t="26307"/>
          <a:stretch/>
        </p:blipFill>
        <p:spPr>
          <a:xfrm>
            <a:off x="0" y="0"/>
            <a:ext cx="9144000" cy="1119096"/>
          </a:xfrm>
          <a:prstGeom prst="rect">
            <a:avLst/>
          </a:prstGeom>
        </p:spPr>
      </p:pic>
      <p:sp>
        <p:nvSpPr>
          <p:cNvPr id="2" name="Text Placeholder 8">
            <a:extLst>
              <a:ext uri="{FF2B5EF4-FFF2-40B4-BE49-F238E27FC236}">
                <a16:creationId xmlns:a16="http://schemas.microsoft.com/office/drawing/2014/main" id="{79F43FCD-9DC9-3ECD-C557-3532E06B8DC6}"/>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a:latin typeface="Arial" panose="020B0604020202020204" pitchFamily="34" charset="0"/>
                <a:cs typeface="Arial" panose="020B0604020202020204" pitchFamily="34" charset="0"/>
              </a:rPr>
              <a:t>NCDHHS, Division of Public Health | Infection Prevention Education: Wound Care | June 2026</a:t>
            </a:r>
          </a:p>
        </p:txBody>
      </p:sp>
    </p:spTree>
    <p:extLst>
      <p:ext uri="{BB962C8B-B14F-4D97-AF65-F5344CB8AC3E}">
        <p14:creationId xmlns:p14="http://schemas.microsoft.com/office/powerpoint/2010/main" val="2555882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327868"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1327869"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0" y="0"/>
            <a:ext cx="1223320" cy="6858000"/>
          </a:xfrm>
          <a:prstGeom prst="rect">
            <a:avLst/>
          </a:prstGeom>
        </p:spPr>
      </p:pic>
      <p:sp>
        <p:nvSpPr>
          <p:cNvPr id="2" name="Text Placeholder 8">
            <a:extLst>
              <a:ext uri="{FF2B5EF4-FFF2-40B4-BE49-F238E27FC236}">
                <a16:creationId xmlns:a16="http://schemas.microsoft.com/office/drawing/2014/main" id="{E1DEDAB2-C669-59D0-B536-55A705B1C32D}"/>
              </a:ext>
            </a:extLst>
          </p:cNvPr>
          <p:cNvSpPr txBox="1">
            <a:spLocks/>
          </p:cNvSpPr>
          <p:nvPr userDrawn="1"/>
        </p:nvSpPr>
        <p:spPr>
          <a:xfrm>
            <a:off x="1327868"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a:latin typeface="Arial" panose="020B0604020202020204" pitchFamily="34" charset="0"/>
                <a:cs typeface="Arial" panose="020B0604020202020204" pitchFamily="34" charset="0"/>
              </a:rPr>
              <a:t>NCDHHS, Division of Public Health | Infection Prevention Education: Wound Care | June 2026</a:t>
            </a:r>
          </a:p>
        </p:txBody>
      </p:sp>
    </p:spTree>
    <p:extLst>
      <p:ext uri="{BB962C8B-B14F-4D97-AF65-F5344CB8AC3E}">
        <p14:creationId xmlns:p14="http://schemas.microsoft.com/office/powerpoint/2010/main" val="342266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960917" y="1097280"/>
            <a:ext cx="3904787"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4753223" y="6155643"/>
            <a:ext cx="3681557"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4960918" y="457200"/>
            <a:ext cx="3904787"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3464626" y="0"/>
            <a:ext cx="1223320" cy="6858000"/>
          </a:xfrm>
          <a:prstGeom prst="rect">
            <a:avLst/>
          </a:prstGeom>
        </p:spPr>
      </p:pic>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0" y="0"/>
            <a:ext cx="3464626" cy="6858000"/>
          </a:xfrm>
          <a:prstGeom prst="rect">
            <a:avLst/>
          </a:prstGeom>
        </p:spPr>
      </p:pic>
      <p:sp>
        <p:nvSpPr>
          <p:cNvPr id="3" name="Text Placeholder 3">
            <a:extLst>
              <a:ext uri="{FF2B5EF4-FFF2-40B4-BE49-F238E27FC236}">
                <a16:creationId xmlns:a16="http://schemas.microsoft.com/office/drawing/2014/main" id="{6C72F141-0BC1-B771-D9EC-0F58A0971F0A}"/>
              </a:ext>
            </a:extLst>
          </p:cNvPr>
          <p:cNvSpPr>
            <a:spLocks noGrp="1"/>
          </p:cNvSpPr>
          <p:nvPr>
            <p:ph type="body" sz="quarter" idx="15" hasCustomPrompt="1"/>
          </p:nvPr>
        </p:nvSpPr>
        <p:spPr>
          <a:xfrm>
            <a:off x="320634" y="1097280"/>
            <a:ext cx="346462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10" name="Text Placeholder 9">
            <a:extLst>
              <a:ext uri="{FF2B5EF4-FFF2-40B4-BE49-F238E27FC236}">
                <a16:creationId xmlns:a16="http://schemas.microsoft.com/office/drawing/2014/main" id="{05B43131-B470-DCC0-7691-B817E8C45E71}"/>
              </a:ext>
            </a:extLst>
          </p:cNvPr>
          <p:cNvSpPr>
            <a:spLocks noGrp="1"/>
          </p:cNvSpPr>
          <p:nvPr>
            <p:ph type="body" sz="quarter" idx="16" hasCustomPrompt="1"/>
          </p:nvPr>
        </p:nvSpPr>
        <p:spPr>
          <a:xfrm>
            <a:off x="320675" y="457200"/>
            <a:ext cx="3463925" cy="549275"/>
          </a:xfrm>
        </p:spPr>
        <p:txBody>
          <a:bodyPr/>
          <a:lstStyle>
            <a:lvl1pPr marL="0" indent="0">
              <a:buNone/>
              <a:defRPr>
                <a:solidFill>
                  <a:schemeClr val="bg1"/>
                </a:solidFill>
              </a:defRPr>
            </a:lvl1pPr>
          </a:lstStyle>
          <a:p>
            <a:r>
              <a:rPr lang="en-US" sz="2000"/>
              <a:t>Click to add text</a:t>
            </a:r>
          </a:p>
        </p:txBody>
      </p:sp>
      <p:sp>
        <p:nvSpPr>
          <p:cNvPr id="7" name="Text Placeholder 8">
            <a:extLst>
              <a:ext uri="{FF2B5EF4-FFF2-40B4-BE49-F238E27FC236}">
                <a16:creationId xmlns:a16="http://schemas.microsoft.com/office/drawing/2014/main" id="{BE3D3590-51D3-F69F-8AEF-3095644D13E7}"/>
              </a:ext>
            </a:extLst>
          </p:cNvPr>
          <p:cNvSpPr txBox="1">
            <a:spLocks/>
          </p:cNvSpPr>
          <p:nvPr userDrawn="1"/>
        </p:nvSpPr>
        <p:spPr>
          <a:xfrm>
            <a:off x="4753223" y="6603332"/>
            <a:ext cx="3534637"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a:latin typeface="Arial" panose="020B0604020202020204" pitchFamily="34" charset="0"/>
                <a:cs typeface="Arial" panose="020B0604020202020204" pitchFamily="34" charset="0"/>
              </a:rPr>
              <a:t>NCDHHS, Division | Presentation Title | Presentation Date</a:t>
            </a:r>
          </a:p>
        </p:txBody>
      </p:sp>
    </p:spTree>
    <p:extLst>
      <p:ext uri="{BB962C8B-B14F-4D97-AF65-F5344CB8AC3E}">
        <p14:creationId xmlns:p14="http://schemas.microsoft.com/office/powerpoint/2010/main" val="2704859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3" name="Text Placeholder 3">
            <a:extLst>
              <a:ext uri="{FF2B5EF4-FFF2-40B4-BE49-F238E27FC236}">
                <a16:creationId xmlns:a16="http://schemas.microsoft.com/office/drawing/2014/main" id="{EB6DBAB4-676D-52D0-B288-5A4126010F42}"/>
              </a:ext>
            </a:extLst>
          </p:cNvPr>
          <p:cNvSpPr>
            <a:spLocks noGrp="1"/>
          </p:cNvSpPr>
          <p:nvPr>
            <p:ph type="body" sz="quarter" idx="15" hasCustomPrompt="1"/>
          </p:nvPr>
        </p:nvSpPr>
        <p:spPr>
          <a:xfrm>
            <a:off x="3867151"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9" name="Text Placeholder 8">
            <a:extLst>
              <a:ext uri="{FF2B5EF4-FFF2-40B4-BE49-F238E27FC236}">
                <a16:creationId xmlns:a16="http://schemas.microsoft.com/office/drawing/2014/main" id="{09F63C85-42E5-E3EC-9C26-982E8B3D1BE1}"/>
              </a:ext>
            </a:extLst>
          </p:cNvPr>
          <p:cNvSpPr>
            <a:spLocks noGrp="1"/>
          </p:cNvSpPr>
          <p:nvPr>
            <p:ph type="body" sz="quarter" idx="16" hasCustomPrompt="1"/>
          </p:nvPr>
        </p:nvSpPr>
        <p:spPr>
          <a:xfrm>
            <a:off x="3867150" y="337503"/>
            <a:ext cx="4999038" cy="668337"/>
          </a:xfrm>
        </p:spPr>
        <p:txBody>
          <a:bodyPr/>
          <a:lstStyle>
            <a:lvl1pPr marL="0" indent="0">
              <a:buNone/>
              <a:defRPr sz="2400">
                <a:solidFill>
                  <a:srgbClr val="5C93D5"/>
                </a:solidFill>
              </a:defRPr>
            </a:lvl1pPr>
          </a:lstStyle>
          <a:p>
            <a:r>
              <a:rPr lang="en-US"/>
              <a:t>Click to add title</a:t>
            </a:r>
          </a:p>
        </p:txBody>
      </p:sp>
      <p:sp>
        <p:nvSpPr>
          <p:cNvPr id="5" name="Text Placeholder 8">
            <a:extLst>
              <a:ext uri="{FF2B5EF4-FFF2-40B4-BE49-F238E27FC236}">
                <a16:creationId xmlns:a16="http://schemas.microsoft.com/office/drawing/2014/main" id="{938AF9FF-BDAC-0306-DA91-AB47AE0210B8}"/>
              </a:ext>
            </a:extLst>
          </p:cNvPr>
          <p:cNvSpPr txBox="1">
            <a:spLocks/>
          </p:cNvSpPr>
          <p:nvPr userDrawn="1"/>
        </p:nvSpPr>
        <p:spPr>
          <a:xfrm>
            <a:off x="3516248" y="6476454"/>
            <a:ext cx="5691252" cy="284692"/>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a:latin typeface="Arial" panose="020B0604020202020204" pitchFamily="34" charset="0"/>
                <a:cs typeface="Arial" panose="020B0604020202020204" pitchFamily="34" charset="0"/>
              </a:rPr>
              <a:t>NCDHHS, Division of Public Health | Infection Prevention Education: Wound Care | June 2026</a:t>
            </a:r>
          </a:p>
        </p:txBody>
      </p:sp>
    </p:spTree>
    <p:extLst>
      <p:ext uri="{BB962C8B-B14F-4D97-AF65-F5344CB8AC3E}">
        <p14:creationId xmlns:p14="http://schemas.microsoft.com/office/powerpoint/2010/main" val="2793648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3" name="Text Placeholder 8">
            <a:extLst>
              <a:ext uri="{FF2B5EF4-FFF2-40B4-BE49-F238E27FC236}">
                <a16:creationId xmlns:a16="http://schemas.microsoft.com/office/drawing/2014/main" id="{BB5FD0A9-E4A1-C0DB-07E2-2EF95F25DA2A}"/>
              </a:ext>
            </a:extLst>
          </p:cNvPr>
          <p:cNvSpPr txBox="1">
            <a:spLocks/>
          </p:cNvSpPr>
          <p:nvPr userDrawn="1"/>
        </p:nvSpPr>
        <p:spPr>
          <a:xfrm>
            <a:off x="3528948" y="6470438"/>
            <a:ext cx="5664167" cy="284692"/>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a:latin typeface="Arial" panose="020B0604020202020204" pitchFamily="34" charset="0"/>
                <a:cs typeface="Arial" panose="020B0604020202020204" pitchFamily="34" charset="0"/>
              </a:rPr>
              <a:t>NCDHHS, Division of Public Health | Infection Prevention Education: Wound Care | June 2026</a:t>
            </a:r>
          </a:p>
        </p:txBody>
      </p:sp>
    </p:spTree>
    <p:extLst>
      <p:ext uri="{BB962C8B-B14F-4D97-AF65-F5344CB8AC3E}">
        <p14:creationId xmlns:p14="http://schemas.microsoft.com/office/powerpoint/2010/main" val="660350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18052"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318053"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2" name="Slide Number Placeholder 21"/>
          <p:cNvSpPr>
            <a:spLocks noGrp="1"/>
          </p:cNvSpPr>
          <p:nvPr>
            <p:ph type="sldNum" sz="quarter" idx="14"/>
          </p:nvPr>
        </p:nvSpPr>
        <p:spPr>
          <a:xfrm>
            <a:off x="7295985"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318053"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7920681" y="0"/>
            <a:ext cx="1223320" cy="6858000"/>
          </a:xfrm>
          <a:prstGeom prst="rect">
            <a:avLst/>
          </a:prstGeom>
        </p:spPr>
      </p:pic>
      <p:sp>
        <p:nvSpPr>
          <p:cNvPr id="2" name="Text Placeholder 8">
            <a:extLst>
              <a:ext uri="{FF2B5EF4-FFF2-40B4-BE49-F238E27FC236}">
                <a16:creationId xmlns:a16="http://schemas.microsoft.com/office/drawing/2014/main" id="{E492FC96-79E6-D669-44E2-090C072906B1}"/>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a:latin typeface="Arial" panose="020B0604020202020204" pitchFamily="34" charset="0"/>
                <a:cs typeface="Arial" panose="020B0604020202020204" pitchFamily="34" charset="0"/>
              </a:rPr>
              <a:t>NCDHHS, Division of Public Health | Infection Prevention Education: Wound Care| June 2026</a:t>
            </a:r>
          </a:p>
        </p:txBody>
      </p:sp>
    </p:spTree>
    <p:extLst>
      <p:ext uri="{BB962C8B-B14F-4D97-AF65-F5344CB8AC3E}">
        <p14:creationId xmlns:p14="http://schemas.microsoft.com/office/powerpoint/2010/main" val="42458677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9572" y="365128"/>
            <a:ext cx="78867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399572" y="1825625"/>
            <a:ext cx="78867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757518321"/>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Lst>
  <p:hf hdr="0" dt="0"/>
  <p:txStyles>
    <p:titleStyle>
      <a:lvl1pPr algn="l" defTabSz="514350" rtl="0" eaLnBrk="1" latinLnBrk="0" hangingPunct="1">
        <a:lnSpc>
          <a:spcPct val="90000"/>
        </a:lnSpc>
        <a:spcBef>
          <a:spcPct val="0"/>
        </a:spcBef>
        <a:buNone/>
        <a:defRPr sz="24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p:titleStyle>
    <p:body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93D0B2-E65F-7972-D7D7-B107510A42BC}"/>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C36E4D7-D59D-848E-24FE-D0011A7F961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4DFE7D-4482-832C-7667-88C60F04319D}"/>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1DB9101-CE57-40D5-B62C-EEFC0D949DE4}" type="datetimeFigureOut">
              <a:rPr lang="en-US" smtClean="0"/>
              <a:t>7/22/2026</a:t>
            </a:fld>
            <a:endParaRPr lang="en-US"/>
          </a:p>
        </p:txBody>
      </p:sp>
      <p:sp>
        <p:nvSpPr>
          <p:cNvPr id="5" name="Footer Placeholder 4">
            <a:extLst>
              <a:ext uri="{FF2B5EF4-FFF2-40B4-BE49-F238E27FC236}">
                <a16:creationId xmlns:a16="http://schemas.microsoft.com/office/drawing/2014/main" id="{B8CD6E68-D8E2-342A-BC60-D17DCDACA4F8}"/>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86F41DA-EBC1-2B77-491E-BD52994EF022}"/>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FA1D378-D090-450A-9FCF-5922637D68F3}" type="slidenum">
              <a:rPr lang="en-US" smtClean="0"/>
              <a:t>‹#›</a:t>
            </a:fld>
            <a:endParaRPr lang="en-US"/>
          </a:p>
        </p:txBody>
      </p:sp>
    </p:spTree>
    <p:extLst>
      <p:ext uri="{BB962C8B-B14F-4D97-AF65-F5344CB8AC3E}">
        <p14:creationId xmlns:p14="http://schemas.microsoft.com/office/powerpoint/2010/main" val="3679642640"/>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5.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10.xml"/><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4.png"/><Relationship Id="rId7"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microsoft.com/office/2007/relationships/hdphoto" Target="../media/hdphoto1.wdp"/><Relationship Id="rId11" Type="http://schemas.microsoft.com/office/2007/relationships/hdphoto" Target="../media/hdphoto2.wdp"/><Relationship Id="rId5" Type="http://schemas.openxmlformats.org/officeDocument/2006/relationships/image" Target="../media/image26.png"/><Relationship Id="rId10" Type="http://schemas.openxmlformats.org/officeDocument/2006/relationships/image" Target="../media/image30.png"/><Relationship Id="rId4" Type="http://schemas.openxmlformats.org/officeDocument/2006/relationships/image" Target="../media/image25.png"/><Relationship Id="rId9"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0.xml"/><Relationship Id="rId1" Type="http://schemas.openxmlformats.org/officeDocument/2006/relationships/slideLayout" Target="../slideLayouts/slideLayout15.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CB22015-E6F7-1702-DAA7-0C1A949803A6}"/>
              </a:ext>
            </a:extLst>
          </p:cNvPr>
          <p:cNvPicPr>
            <a:picLocks noChangeAspect="1"/>
          </p:cNvPicPr>
          <p:nvPr/>
        </p:nvPicPr>
        <p:blipFill>
          <a:blip r:embed="rId3">
            <a:extLst>
              <a:ext uri="{28A0092B-C50C-407E-A947-70E740481C1C}">
                <a14:useLocalDpi xmlns:a14="http://schemas.microsoft.com/office/drawing/2010/main" val="0"/>
              </a:ext>
            </a:extLst>
          </a:blip>
          <a:srcRect l="10992"/>
          <a:stretch>
            <a:fillRect/>
          </a:stretch>
        </p:blipFill>
        <p:spPr>
          <a:xfrm>
            <a:off x="0" y="0"/>
            <a:ext cx="9144000" cy="6858000"/>
          </a:xfrm>
          <a:prstGeom prst="rect">
            <a:avLst/>
          </a:prstGeom>
        </p:spPr>
      </p:pic>
      <p:sp>
        <p:nvSpPr>
          <p:cNvPr id="3" name="Rectangle 2">
            <a:extLst>
              <a:ext uri="{FF2B5EF4-FFF2-40B4-BE49-F238E27FC236}">
                <a16:creationId xmlns:a16="http://schemas.microsoft.com/office/drawing/2014/main" id="{5F754115-12C8-843C-CE71-AB8AA85BD726}"/>
              </a:ext>
            </a:extLst>
          </p:cNvPr>
          <p:cNvSpPr/>
          <p:nvPr/>
        </p:nvSpPr>
        <p:spPr>
          <a:xfrm>
            <a:off x="1320800" y="2273300"/>
            <a:ext cx="6604000" cy="2616200"/>
          </a:xfrm>
          <a:prstGeom prst="rect">
            <a:avLst/>
          </a:prstGeom>
          <a:solidFill>
            <a:schemeClr val="bg1">
              <a:alpha val="66000"/>
            </a:schemeClr>
          </a:solidFill>
          <a:ln w="76200">
            <a:solidFill>
              <a:schemeClr val="tx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E7677B6-7F7A-0C41-EF8E-C85F84B571BD}"/>
              </a:ext>
            </a:extLst>
          </p:cNvPr>
          <p:cNvSpPr>
            <a:spLocks noGrp="1"/>
          </p:cNvSpPr>
          <p:nvPr>
            <p:ph type="title"/>
          </p:nvPr>
        </p:nvSpPr>
        <p:spPr>
          <a:xfrm>
            <a:off x="539353" y="2600612"/>
            <a:ext cx="8086724" cy="1704975"/>
          </a:xfrm>
        </p:spPr>
        <p:txBody>
          <a:bodyPr vert="horz" lIns="68580" tIns="34290" rIns="68580" bIns="34290" rtlCol="0" anchor="ctr">
            <a:normAutofit/>
          </a:bodyPr>
          <a:lstStyle/>
          <a:p>
            <a:pPr algn="ctr">
              <a:spcAft>
                <a:spcPts val="1350"/>
              </a:spcAft>
            </a:pPr>
            <a:r>
              <a:rPr lang="en-US" sz="4950" b="0">
                <a:solidFill>
                  <a:schemeClr val="tx1">
                    <a:lumMod val="95000"/>
                    <a:lumOff val="5000"/>
                  </a:schemeClr>
                </a:solidFill>
                <a:latin typeface="Poppins" panose="00000500000000000000" pitchFamily="2" charset="0"/>
                <a:cs typeface="Poppins" panose="00000500000000000000" pitchFamily="2" charset="0"/>
              </a:rPr>
              <a:t>Wound Care</a:t>
            </a:r>
          </a:p>
        </p:txBody>
      </p:sp>
      <p:pic>
        <p:nvPicPr>
          <p:cNvPr id="4" name="Picture 3" descr="Text&#10;&#10;AI-generated content may be incorrect.">
            <a:extLst>
              <a:ext uri="{FF2B5EF4-FFF2-40B4-BE49-F238E27FC236}">
                <a16:creationId xmlns:a16="http://schemas.microsoft.com/office/drawing/2014/main" id="{20E57899-37B2-D10A-FF5B-93AAAC616A1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3735" y="71835"/>
            <a:ext cx="2994666" cy="1069523"/>
          </a:xfrm>
          <a:prstGeom prst="rect">
            <a:avLst/>
          </a:prstGeom>
        </p:spPr>
      </p:pic>
      <p:sp>
        <p:nvSpPr>
          <p:cNvPr id="5" name="Title 1">
            <a:extLst>
              <a:ext uri="{FF2B5EF4-FFF2-40B4-BE49-F238E27FC236}">
                <a16:creationId xmlns:a16="http://schemas.microsoft.com/office/drawing/2014/main" id="{145E7CDE-4893-022D-408C-C79A4451BFFB}"/>
              </a:ext>
            </a:extLst>
          </p:cNvPr>
          <p:cNvSpPr txBox="1">
            <a:spLocks/>
          </p:cNvSpPr>
          <p:nvPr/>
        </p:nvSpPr>
        <p:spPr>
          <a:xfrm>
            <a:off x="2041326" y="3794973"/>
            <a:ext cx="5082777" cy="59951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1350"/>
              </a:spcAft>
            </a:pPr>
            <a:r>
              <a:rPr lang="en-US" sz="2400">
                <a:solidFill>
                  <a:schemeClr val="tx1">
                    <a:lumMod val="75000"/>
                    <a:lumOff val="25000"/>
                  </a:schemeClr>
                </a:solidFill>
                <a:latin typeface="Poppins" panose="00000500000000000000" pitchFamily="2" charset="0"/>
                <a:cs typeface="Poppins" panose="00000500000000000000" pitchFamily="2" charset="0"/>
              </a:rPr>
              <a:t>Infection Prevention Education</a:t>
            </a:r>
          </a:p>
        </p:txBody>
      </p:sp>
    </p:spTree>
    <p:extLst>
      <p:ext uri="{BB962C8B-B14F-4D97-AF65-F5344CB8AC3E}">
        <p14:creationId xmlns:p14="http://schemas.microsoft.com/office/powerpoint/2010/main" val="36049539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F69FE0-223B-6CBE-BCF1-951A590E365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F72FF93-E1DA-DF36-66BE-D75795D184DC}"/>
              </a:ext>
            </a:extLst>
          </p:cNvPr>
          <p:cNvSpPr>
            <a:spLocks noGrp="1"/>
          </p:cNvSpPr>
          <p:nvPr>
            <p:ph type="sldNum" sz="quarter" idx="16"/>
          </p:nvPr>
        </p:nvSpPr>
        <p:spPr/>
        <p:txBody>
          <a:bodyPr/>
          <a:lstStyle/>
          <a:p>
            <a:fld id="{11F27F3A-B3E9-41ED-AF8F-A365F10BB65F}" type="slidenum">
              <a:rPr lang="en-US" smtClean="0"/>
              <a:pPr/>
              <a:t>10</a:t>
            </a:fld>
            <a:endParaRPr lang="en-US"/>
          </a:p>
        </p:txBody>
      </p:sp>
      <p:sp>
        <p:nvSpPr>
          <p:cNvPr id="6" name="Title 5">
            <a:extLst>
              <a:ext uri="{FF2B5EF4-FFF2-40B4-BE49-F238E27FC236}">
                <a16:creationId xmlns:a16="http://schemas.microsoft.com/office/drawing/2014/main" id="{18EC7E5C-6D53-CA5E-935D-D92321058A89}"/>
              </a:ext>
            </a:extLst>
          </p:cNvPr>
          <p:cNvSpPr>
            <a:spLocks noGrp="1"/>
          </p:cNvSpPr>
          <p:nvPr>
            <p:ph type="title"/>
          </p:nvPr>
        </p:nvSpPr>
        <p:spPr>
          <a:xfrm>
            <a:off x="302150" y="1302689"/>
            <a:ext cx="8563554" cy="548640"/>
          </a:xfrm>
        </p:spPr>
        <p:txBody>
          <a:bodyPr/>
          <a:lstStyle/>
          <a:p>
            <a:r>
              <a:rPr lang="en-US" sz="3200" b="0">
                <a:latin typeface="Poppins"/>
                <a:cs typeface="Poppins"/>
              </a:rPr>
              <a:t>Overview of Changing Dressings</a:t>
            </a:r>
          </a:p>
        </p:txBody>
      </p:sp>
      <p:sp>
        <p:nvSpPr>
          <p:cNvPr id="10" name="Content Placeholder 7">
            <a:extLst>
              <a:ext uri="{FF2B5EF4-FFF2-40B4-BE49-F238E27FC236}">
                <a16:creationId xmlns:a16="http://schemas.microsoft.com/office/drawing/2014/main" id="{33C0973A-218B-70FE-F57B-B537D64A080B}"/>
              </a:ext>
            </a:extLst>
          </p:cNvPr>
          <p:cNvSpPr>
            <a:spLocks noGrp="1"/>
          </p:cNvSpPr>
          <p:nvPr>
            <p:ph sz="quarter" idx="14"/>
          </p:nvPr>
        </p:nvSpPr>
        <p:spPr>
          <a:xfrm>
            <a:off x="302150" y="2087644"/>
            <a:ext cx="6753971" cy="4086226"/>
          </a:xfrm>
        </p:spPr>
        <p:txBody>
          <a:bodyPr vert="horz" lIns="91440" tIns="45720" rIns="91440" bIns="45720" rtlCol="0" anchor="t">
            <a:noAutofit/>
          </a:bodyPr>
          <a:lstStyle/>
          <a:p>
            <a:pPr marL="285750" indent="-285750" algn="l">
              <a:spcBef>
                <a:spcPts val="0"/>
              </a:spcBef>
              <a:spcAft>
                <a:spcPts val="400"/>
              </a:spcAft>
              <a:buFont typeface="Arial" panose="020B0604020202020204" pitchFamily="34" charset="0"/>
              <a:buChar char="•"/>
            </a:pPr>
            <a:r>
              <a:rPr lang="en-US" sz="1800" b="0">
                <a:latin typeface="Nunito"/>
              </a:rPr>
              <a:t>Disinfect area where supplies will be placed</a:t>
            </a:r>
          </a:p>
          <a:p>
            <a:pPr marL="285750" indent="-285750" algn="l">
              <a:spcBef>
                <a:spcPts val="0"/>
              </a:spcBef>
              <a:spcAft>
                <a:spcPts val="400"/>
              </a:spcAft>
              <a:buFont typeface="Arial" panose="020B0604020202020204" pitchFamily="34" charset="0"/>
              <a:buChar char="•"/>
            </a:pPr>
            <a:r>
              <a:rPr lang="en-US" sz="1800" b="0">
                <a:latin typeface="Nunito"/>
              </a:rPr>
              <a:t>Have a trash bag nearby</a:t>
            </a:r>
          </a:p>
          <a:p>
            <a:pPr marL="285750" indent="-285750" algn="l">
              <a:spcBef>
                <a:spcPts val="0"/>
              </a:spcBef>
              <a:spcAft>
                <a:spcPts val="400"/>
              </a:spcAft>
              <a:buFont typeface="Arial" panose="020B0604020202020204" pitchFamily="34" charset="0"/>
              <a:buChar char="•"/>
            </a:pPr>
            <a:r>
              <a:rPr lang="en-US" sz="1800" b="0">
                <a:latin typeface="Nunito"/>
                <a:cs typeface="Arial"/>
              </a:rPr>
              <a:t>Gather all necessary supplies and equipment</a:t>
            </a:r>
          </a:p>
          <a:p>
            <a:pPr marL="285750" indent="-285750" algn="l">
              <a:spcBef>
                <a:spcPts val="0"/>
              </a:spcBef>
              <a:spcAft>
                <a:spcPts val="400"/>
              </a:spcAft>
              <a:buFont typeface="Arial" panose="020B0604020202020204" pitchFamily="34" charset="0"/>
              <a:buChar char="•"/>
            </a:pPr>
            <a:r>
              <a:rPr lang="en-US" sz="1800" b="0">
                <a:latin typeface="Nunito"/>
                <a:cs typeface="Arial"/>
              </a:rPr>
              <a:t>Perform hand hygiene</a:t>
            </a:r>
          </a:p>
          <a:p>
            <a:pPr marL="285750" indent="-285750" algn="l">
              <a:spcBef>
                <a:spcPts val="0"/>
              </a:spcBef>
              <a:spcAft>
                <a:spcPts val="400"/>
              </a:spcAft>
              <a:buFont typeface="Arial" panose="020B0604020202020204" pitchFamily="34" charset="0"/>
              <a:buChar char="•"/>
            </a:pPr>
            <a:r>
              <a:rPr lang="en-US" sz="1800" b="0">
                <a:latin typeface="Nunito"/>
              </a:rPr>
              <a:t>Don clean disposable gloves</a:t>
            </a:r>
          </a:p>
          <a:p>
            <a:pPr marL="285750" indent="-285750" algn="l">
              <a:spcBef>
                <a:spcPts val="0"/>
              </a:spcBef>
              <a:spcAft>
                <a:spcPts val="400"/>
              </a:spcAft>
              <a:buFont typeface="Arial" panose="020B0604020202020204" pitchFamily="34" charset="0"/>
              <a:buChar char="•"/>
            </a:pPr>
            <a:r>
              <a:rPr lang="en-US" sz="1800" b="0">
                <a:latin typeface="Nunito"/>
              </a:rPr>
              <a:t>Remove and dispose of tape and outer dressings in trash bag</a:t>
            </a:r>
          </a:p>
          <a:p>
            <a:pPr marL="285750" indent="-285750" algn="l">
              <a:spcBef>
                <a:spcPts val="0"/>
              </a:spcBef>
              <a:spcAft>
                <a:spcPts val="400"/>
              </a:spcAft>
              <a:buFont typeface="Arial" panose="020B0604020202020204" pitchFamily="34" charset="0"/>
              <a:buChar char="•"/>
            </a:pPr>
            <a:r>
              <a:rPr lang="en-US" sz="1800" b="0">
                <a:latin typeface="Nunito"/>
              </a:rPr>
              <a:t>Assess wound</a:t>
            </a:r>
          </a:p>
          <a:p>
            <a:pPr marL="285750" indent="-285750" algn="l">
              <a:spcBef>
                <a:spcPts val="0"/>
              </a:spcBef>
              <a:spcAft>
                <a:spcPts val="400"/>
              </a:spcAft>
              <a:buFont typeface="Arial" panose="020B0604020202020204" pitchFamily="34" charset="0"/>
              <a:buChar char="•"/>
            </a:pPr>
            <a:r>
              <a:rPr lang="en-US" sz="1800" b="0">
                <a:latin typeface="Nunito"/>
              </a:rPr>
              <a:t>Doff and dispose of soiled gloves</a:t>
            </a:r>
          </a:p>
          <a:p>
            <a:pPr marL="285750" indent="-285750" algn="l">
              <a:spcBef>
                <a:spcPts val="0"/>
              </a:spcBef>
              <a:spcAft>
                <a:spcPts val="400"/>
              </a:spcAft>
              <a:buFont typeface="Arial" panose="020B0604020202020204" pitchFamily="34" charset="0"/>
              <a:buChar char="•"/>
            </a:pPr>
            <a:r>
              <a:rPr lang="en-US" sz="1800" b="0">
                <a:latin typeface="Nunito"/>
              </a:rPr>
              <a:t>Perform hand hygiene</a:t>
            </a:r>
          </a:p>
          <a:p>
            <a:pPr marL="285750" indent="-285750" algn="l">
              <a:spcBef>
                <a:spcPts val="0"/>
              </a:spcBef>
              <a:spcAft>
                <a:spcPts val="400"/>
              </a:spcAft>
              <a:buFont typeface="Arial" panose="020B0604020202020204" pitchFamily="34" charset="0"/>
              <a:buChar char="•"/>
            </a:pPr>
            <a:r>
              <a:rPr lang="en-US" sz="1800" b="0">
                <a:latin typeface="Nunito"/>
              </a:rPr>
              <a:t>Don clean gloves</a:t>
            </a:r>
          </a:p>
          <a:p>
            <a:pPr marL="285750" indent="-285750" algn="l">
              <a:spcBef>
                <a:spcPts val="0"/>
              </a:spcBef>
              <a:spcAft>
                <a:spcPts val="400"/>
              </a:spcAft>
              <a:buFont typeface="Arial" panose="020B0604020202020204" pitchFamily="34" charset="0"/>
              <a:buChar char="•"/>
            </a:pPr>
            <a:r>
              <a:rPr lang="en-US" sz="1800" b="0">
                <a:latin typeface="Nunito"/>
              </a:rPr>
              <a:t>Apply dressing and secure</a:t>
            </a:r>
          </a:p>
          <a:p>
            <a:pPr marL="285750" indent="-285750" algn="l">
              <a:spcBef>
                <a:spcPts val="0"/>
              </a:spcBef>
              <a:spcAft>
                <a:spcPts val="400"/>
              </a:spcAft>
              <a:buFont typeface="Arial" panose="020B0604020202020204" pitchFamily="34" charset="0"/>
              <a:buChar char="•"/>
            </a:pPr>
            <a:r>
              <a:rPr lang="en-US" sz="1800" b="0">
                <a:latin typeface="Nunito"/>
              </a:rPr>
              <a:t>Dispose of all supplies</a:t>
            </a:r>
          </a:p>
          <a:p>
            <a:pPr marL="285750" indent="-285750" algn="l">
              <a:spcBef>
                <a:spcPts val="0"/>
              </a:spcBef>
              <a:spcAft>
                <a:spcPts val="400"/>
              </a:spcAft>
              <a:buFont typeface="Arial" panose="020B0604020202020204" pitchFamily="34" charset="0"/>
              <a:buChar char="•"/>
            </a:pPr>
            <a:r>
              <a:rPr lang="en-US" sz="1800" b="0">
                <a:latin typeface="Nunito"/>
              </a:rPr>
              <a:t>Remove gloves and perform hand hygiene</a:t>
            </a:r>
          </a:p>
          <a:p>
            <a:pPr marL="285750" indent="-285750" algn="l">
              <a:spcAft>
                <a:spcPts val="600"/>
              </a:spcAft>
              <a:buFont typeface="Arial" panose="020B0604020202020204" pitchFamily="34" charset="0"/>
              <a:buChar char="•"/>
            </a:pPr>
            <a:endParaRPr lang="en-US" sz="1800" b="0">
              <a:latin typeface="Nunito"/>
            </a:endParaRPr>
          </a:p>
        </p:txBody>
      </p:sp>
      <p:pic>
        <p:nvPicPr>
          <p:cNvPr id="7" name="Picture 6">
            <a:extLst>
              <a:ext uri="{FF2B5EF4-FFF2-40B4-BE49-F238E27FC236}">
                <a16:creationId xmlns:a16="http://schemas.microsoft.com/office/drawing/2014/main" id="{A7CD7DCC-3D59-1C39-309B-0CD3AE52843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26987" y="4245057"/>
            <a:ext cx="3185268" cy="2080197"/>
          </a:xfrm>
          <a:prstGeom prst="roundRect">
            <a:avLst/>
          </a:prstGeom>
        </p:spPr>
      </p:pic>
    </p:spTree>
    <p:extLst>
      <p:ext uri="{BB962C8B-B14F-4D97-AF65-F5344CB8AC3E}">
        <p14:creationId xmlns:p14="http://schemas.microsoft.com/office/powerpoint/2010/main" val="2550572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90A63-A307-64C6-B7A8-984A4FB8129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0E1D68F-A2FC-1EB9-7903-23EDB506213F}"/>
              </a:ext>
            </a:extLst>
          </p:cNvPr>
          <p:cNvSpPr>
            <a:spLocks noGrp="1"/>
          </p:cNvSpPr>
          <p:nvPr>
            <p:ph type="sldNum" sz="quarter" idx="14"/>
          </p:nvPr>
        </p:nvSpPr>
        <p:spPr/>
        <p:txBody>
          <a:bodyPr/>
          <a:lstStyle/>
          <a:p>
            <a:fld id="{11F27F3A-B3E9-41ED-AF8F-A365F10BB65F}" type="slidenum">
              <a:rPr lang="en-US" smtClean="0"/>
              <a:pPr/>
              <a:t>11</a:t>
            </a:fld>
            <a:endParaRPr lang="en-US"/>
          </a:p>
        </p:txBody>
      </p:sp>
      <p:sp>
        <p:nvSpPr>
          <p:cNvPr id="6" name="Title 5">
            <a:extLst>
              <a:ext uri="{FF2B5EF4-FFF2-40B4-BE49-F238E27FC236}">
                <a16:creationId xmlns:a16="http://schemas.microsoft.com/office/drawing/2014/main" id="{21E4B256-9788-4A7A-2500-F99D8F587E12}"/>
              </a:ext>
            </a:extLst>
          </p:cNvPr>
          <p:cNvSpPr>
            <a:spLocks noGrp="1"/>
          </p:cNvSpPr>
          <p:nvPr>
            <p:ph type="title"/>
          </p:nvPr>
        </p:nvSpPr>
        <p:spPr>
          <a:xfrm>
            <a:off x="270531" y="2445881"/>
            <a:ext cx="2853001" cy="347423"/>
          </a:xfrm>
        </p:spPr>
        <p:txBody>
          <a:bodyPr/>
          <a:lstStyle/>
          <a:p>
            <a:r>
              <a:rPr lang="en-US" sz="3600" b="0">
                <a:latin typeface="Poppins" panose="00000500000000000000" pitchFamily="2" charset="0"/>
                <a:cs typeface="Poppins" panose="00000500000000000000" pitchFamily="2" charset="0"/>
              </a:rPr>
              <a:t>Wound/</a:t>
            </a:r>
            <a:br>
              <a:rPr lang="en-US" sz="3600" b="0">
                <a:latin typeface="Poppins" panose="00000500000000000000" pitchFamily="2" charset="0"/>
                <a:cs typeface="Poppins" panose="00000500000000000000" pitchFamily="2" charset="0"/>
              </a:rPr>
            </a:br>
            <a:r>
              <a:rPr lang="en-US" sz="3600" b="0">
                <a:latin typeface="Poppins" panose="00000500000000000000" pitchFamily="2" charset="0"/>
                <a:cs typeface="Poppins" panose="00000500000000000000" pitchFamily="2" charset="0"/>
              </a:rPr>
              <a:t>Bandage</a:t>
            </a:r>
            <a:br>
              <a:rPr lang="en-US" sz="3600" b="0">
                <a:latin typeface="Poppins" panose="00000500000000000000" pitchFamily="2" charset="0"/>
                <a:cs typeface="Poppins" panose="00000500000000000000" pitchFamily="2" charset="0"/>
              </a:rPr>
            </a:br>
            <a:r>
              <a:rPr lang="en-US" sz="3600" b="0">
                <a:latin typeface="Poppins" panose="00000500000000000000" pitchFamily="2" charset="0"/>
                <a:cs typeface="Poppins" panose="00000500000000000000" pitchFamily="2" charset="0"/>
              </a:rPr>
              <a:t>Scissors</a:t>
            </a:r>
          </a:p>
        </p:txBody>
      </p:sp>
      <p:sp>
        <p:nvSpPr>
          <p:cNvPr id="2" name="Content Placeholder 2">
            <a:extLst>
              <a:ext uri="{FF2B5EF4-FFF2-40B4-BE49-F238E27FC236}">
                <a16:creationId xmlns:a16="http://schemas.microsoft.com/office/drawing/2014/main" id="{3F93FC6F-A21A-84E8-A890-57B3836879BA}"/>
              </a:ext>
            </a:extLst>
          </p:cNvPr>
          <p:cNvSpPr txBox="1">
            <a:spLocks/>
          </p:cNvSpPr>
          <p:nvPr/>
        </p:nvSpPr>
        <p:spPr>
          <a:xfrm>
            <a:off x="3727932" y="1364874"/>
            <a:ext cx="5007291" cy="4351338"/>
          </a:xfrm>
          <a:prstGeom prst="rect">
            <a:avLst/>
          </a:prstGeom>
        </p:spPr>
        <p:txBody>
          <a:bodyPr vert="horz" lIns="91440" tIns="45720" rIns="91440" bIns="45720" rtlCol="0" anchor="t">
            <a:normAutofit/>
          </a:bodyPr>
          <a:lst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endParaRPr lang="en-US" b="0">
              <a:latin typeface="Nunito"/>
            </a:endParaRPr>
          </a:p>
        </p:txBody>
      </p:sp>
      <p:pic>
        <p:nvPicPr>
          <p:cNvPr id="5" name="Picture 4">
            <a:extLst>
              <a:ext uri="{FF2B5EF4-FFF2-40B4-BE49-F238E27FC236}">
                <a16:creationId xmlns:a16="http://schemas.microsoft.com/office/drawing/2014/main" id="{2760359A-047C-0839-C17D-B372E4C964C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30865" y="4223580"/>
            <a:ext cx="3068139" cy="2045426"/>
          </a:xfrm>
          <a:prstGeom prst="roundRect">
            <a:avLst/>
          </a:prstGeom>
        </p:spPr>
      </p:pic>
      <p:sp>
        <p:nvSpPr>
          <p:cNvPr id="3" name="Content Placeholder 2">
            <a:extLst>
              <a:ext uri="{FF2B5EF4-FFF2-40B4-BE49-F238E27FC236}">
                <a16:creationId xmlns:a16="http://schemas.microsoft.com/office/drawing/2014/main" id="{98DED03C-59A1-FE38-E99F-6FF9E341DA5A}"/>
              </a:ext>
            </a:extLst>
          </p:cNvPr>
          <p:cNvSpPr txBox="1">
            <a:spLocks/>
          </p:cNvSpPr>
          <p:nvPr/>
        </p:nvSpPr>
        <p:spPr>
          <a:xfrm>
            <a:off x="3627879" y="270212"/>
            <a:ext cx="5516121" cy="4351338"/>
          </a:xfrm>
          <a:prstGeom prst="rect">
            <a:avLst/>
          </a:prstGeom>
        </p:spPr>
        <p:txBody>
          <a:bodyPr vert="horz" lIns="91440" tIns="45720" rIns="91440" bIns="45720" rtlCol="0" anchor="t">
            <a:normAutofit/>
          </a:bodyPr>
          <a:lst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en-US" sz="2000" b="0">
                <a:latin typeface="Nunito"/>
              </a:rPr>
              <a:t>Avoid bringing scissors in the room</a:t>
            </a:r>
          </a:p>
          <a:p>
            <a:pPr lvl="1">
              <a:buFont typeface="Courier New" panose="02070309020205020404" pitchFamily="49" charset="0"/>
              <a:buChar char="o"/>
            </a:pPr>
            <a:r>
              <a:rPr lang="en-US" sz="2000" b="0">
                <a:latin typeface="Nunito"/>
              </a:rPr>
              <a:t>Cut needed supplies prior to entering the room</a:t>
            </a:r>
          </a:p>
          <a:p>
            <a:pPr lvl="1">
              <a:buFont typeface="Courier New" panose="02070309020205020404" pitchFamily="49" charset="0"/>
              <a:buChar char="o"/>
            </a:pPr>
            <a:r>
              <a:rPr lang="en-US" sz="2000" b="0">
                <a:latin typeface="Nunito"/>
              </a:rPr>
              <a:t>Unwrap the old dressing rather than cutting it from the patient</a:t>
            </a:r>
          </a:p>
          <a:p>
            <a:r>
              <a:rPr lang="en-US" sz="2000" b="0">
                <a:latin typeface="Nunito"/>
              </a:rPr>
              <a:t>Disposable scissors are best</a:t>
            </a:r>
          </a:p>
          <a:p>
            <a:r>
              <a:rPr lang="en-US" sz="2000" b="0">
                <a:latin typeface="Nunito"/>
              </a:rPr>
              <a:t>Patients on Transmission-Based Precautions must have their own pair of scissors</a:t>
            </a:r>
          </a:p>
          <a:p>
            <a:r>
              <a:rPr lang="en-US" sz="2000" b="0">
                <a:latin typeface="Nunito"/>
              </a:rPr>
              <a:t>Clean and disinfect with an EPA-approved disinfectant </a:t>
            </a:r>
            <a:r>
              <a:rPr lang="en-US" sz="2000">
                <a:latin typeface="Nunito"/>
              </a:rPr>
              <a:t>after each use</a:t>
            </a:r>
          </a:p>
          <a:p>
            <a:r>
              <a:rPr lang="en-US" sz="2000" b="0">
                <a:latin typeface="Nunito"/>
              </a:rPr>
              <a:t>Scissors labeled as single use should be discarded after a single use</a:t>
            </a:r>
          </a:p>
        </p:txBody>
      </p:sp>
      <p:sp>
        <p:nvSpPr>
          <p:cNvPr id="7" name="Rectangle: Rounded Corners 6">
            <a:extLst>
              <a:ext uri="{FF2B5EF4-FFF2-40B4-BE49-F238E27FC236}">
                <a16:creationId xmlns:a16="http://schemas.microsoft.com/office/drawing/2014/main" id="{7EE22638-CBB2-E0B8-D01F-DA9E57D9D7EB}"/>
              </a:ext>
            </a:extLst>
          </p:cNvPr>
          <p:cNvSpPr/>
          <p:nvPr/>
        </p:nvSpPr>
        <p:spPr>
          <a:xfrm>
            <a:off x="1573517" y="4752272"/>
            <a:ext cx="2853001" cy="1219037"/>
          </a:xfrm>
          <a:prstGeom prst="roundRect">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atin typeface="Nunito"/>
              </a:rPr>
              <a:t>Scissors used for debridement (contact with a wound) must be sterile</a:t>
            </a:r>
          </a:p>
        </p:txBody>
      </p:sp>
    </p:spTree>
    <p:extLst>
      <p:ext uri="{BB962C8B-B14F-4D97-AF65-F5344CB8AC3E}">
        <p14:creationId xmlns:p14="http://schemas.microsoft.com/office/powerpoint/2010/main" val="13476777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A4791F9-F99A-11AC-4CC8-861702685418}"/>
              </a:ext>
            </a:extLst>
          </p:cNvPr>
          <p:cNvSpPr>
            <a:spLocks noGrp="1"/>
          </p:cNvSpPr>
          <p:nvPr>
            <p:ph type="title"/>
          </p:nvPr>
        </p:nvSpPr>
        <p:spPr>
          <a:xfrm>
            <a:off x="6110248" y="2276061"/>
            <a:ext cx="3033752" cy="685800"/>
          </a:xfrm>
        </p:spPr>
        <p:txBody>
          <a:bodyPr/>
          <a:lstStyle/>
          <a:p>
            <a:r>
              <a:rPr lang="en-US" sz="3600" b="0">
                <a:latin typeface="Poppins" panose="00000500000000000000" pitchFamily="2" charset="0"/>
                <a:cs typeface="Poppins" panose="00000500000000000000" pitchFamily="2" charset="0"/>
              </a:rPr>
              <a:t>Medications</a:t>
            </a:r>
          </a:p>
        </p:txBody>
      </p:sp>
      <p:sp>
        <p:nvSpPr>
          <p:cNvPr id="5" name="TextBox 4">
            <a:extLst>
              <a:ext uri="{FF2B5EF4-FFF2-40B4-BE49-F238E27FC236}">
                <a16:creationId xmlns:a16="http://schemas.microsoft.com/office/drawing/2014/main" id="{E936AB8E-9D4F-16E8-AA50-0032F56C9330}"/>
              </a:ext>
            </a:extLst>
          </p:cNvPr>
          <p:cNvSpPr txBox="1"/>
          <p:nvPr/>
        </p:nvSpPr>
        <p:spPr>
          <a:xfrm>
            <a:off x="66533" y="876675"/>
            <a:ext cx="5643040" cy="4170372"/>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sz="2400">
                <a:solidFill>
                  <a:srgbClr val="003B70"/>
                </a:solidFill>
                <a:latin typeface="Nunito"/>
                <a:cs typeface="Arial"/>
              </a:rPr>
              <a:t>Dedicate multi-dose wound care meds to a single patient</a:t>
            </a:r>
          </a:p>
          <a:p>
            <a:pPr marL="285750" indent="-285750">
              <a:spcAft>
                <a:spcPts val="600"/>
              </a:spcAft>
              <a:buFont typeface="Arial" panose="020B0604020202020204" pitchFamily="34" charset="0"/>
              <a:buChar char="•"/>
            </a:pPr>
            <a:r>
              <a:rPr lang="en-US" sz="2400">
                <a:solidFill>
                  <a:srgbClr val="003B70"/>
                </a:solidFill>
                <a:latin typeface="Nunito"/>
                <a:cs typeface="Arial"/>
              </a:rPr>
              <a:t>Store in the patient’s room</a:t>
            </a:r>
          </a:p>
          <a:p>
            <a:pPr marL="285750" indent="-285750">
              <a:spcAft>
                <a:spcPts val="600"/>
              </a:spcAft>
              <a:buFont typeface="Arial" panose="020B0604020202020204" pitchFamily="34" charset="0"/>
              <a:buChar char="•"/>
            </a:pPr>
            <a:r>
              <a:rPr lang="en-US" sz="2400">
                <a:solidFill>
                  <a:srgbClr val="003B70"/>
                </a:solidFill>
                <a:latin typeface="Nunito"/>
                <a:cs typeface="Arial"/>
              </a:rPr>
              <a:t>When multi-dose medications must be shared between patients:</a:t>
            </a:r>
          </a:p>
          <a:p>
            <a:pPr marL="800100" lvl="1" indent="-342900">
              <a:spcAft>
                <a:spcPts val="600"/>
              </a:spcAft>
              <a:buFont typeface="Courier New" panose="02070309020205020404" pitchFamily="49" charset="0"/>
              <a:buChar char="o"/>
            </a:pPr>
            <a:r>
              <a:rPr lang="en-US" sz="2000">
                <a:solidFill>
                  <a:srgbClr val="003B70"/>
                </a:solidFill>
                <a:latin typeface="Nunito"/>
                <a:cs typeface="Arial"/>
              </a:rPr>
              <a:t>Store in a centralized location</a:t>
            </a:r>
          </a:p>
          <a:p>
            <a:pPr marL="800100" lvl="1" indent="-342900">
              <a:spcAft>
                <a:spcPts val="600"/>
              </a:spcAft>
              <a:buFont typeface="Courier New" panose="02070309020205020404" pitchFamily="49" charset="0"/>
              <a:buChar char="o"/>
            </a:pPr>
            <a:r>
              <a:rPr lang="en-US" sz="2000">
                <a:solidFill>
                  <a:srgbClr val="003B70"/>
                </a:solidFill>
                <a:latin typeface="Nunito"/>
                <a:cs typeface="Arial"/>
              </a:rPr>
              <a:t>Take a small amount in a clean container into the patient’s room</a:t>
            </a:r>
          </a:p>
          <a:p>
            <a:pPr marL="1257300" lvl="2" indent="-342900">
              <a:spcAft>
                <a:spcPts val="600"/>
              </a:spcAft>
              <a:buFont typeface="Wingdings" panose="05000000000000000000" pitchFamily="2" charset="2"/>
              <a:buChar char="§"/>
            </a:pPr>
            <a:r>
              <a:rPr lang="en-US" sz="2000">
                <a:solidFill>
                  <a:srgbClr val="003B70"/>
                </a:solidFill>
                <a:latin typeface="Nunito"/>
                <a:cs typeface="Arial"/>
              </a:rPr>
              <a:t>Never take the container of  medication into a patient’s room or treatment area</a:t>
            </a:r>
          </a:p>
        </p:txBody>
      </p:sp>
      <p:pic>
        <p:nvPicPr>
          <p:cNvPr id="3" name="Picture 2">
            <a:extLst>
              <a:ext uri="{FF2B5EF4-FFF2-40B4-BE49-F238E27FC236}">
                <a16:creationId xmlns:a16="http://schemas.microsoft.com/office/drawing/2014/main" id="{E7E2DEF0-C502-1485-7B78-08B9AA1E0D5A}"/>
              </a:ext>
            </a:extLst>
          </p:cNvPr>
          <p:cNvPicPr>
            <a:picLocks noChangeAspect="1"/>
          </p:cNvPicPr>
          <p:nvPr/>
        </p:nvPicPr>
        <p:blipFill>
          <a:blip r:embed="rId3" cstate="print">
            <a:extLst>
              <a:ext uri="{28A0092B-C50C-407E-A947-70E740481C1C}">
                <a14:useLocalDpi xmlns:a14="http://schemas.microsoft.com/office/drawing/2010/main" val="0"/>
              </a:ext>
            </a:extLst>
          </a:blip>
          <a:srcRect l="22985" t="53634" r="48704" b="7915"/>
          <a:stretch>
            <a:fillRect/>
          </a:stretch>
        </p:blipFill>
        <p:spPr>
          <a:xfrm>
            <a:off x="3534251" y="5512963"/>
            <a:ext cx="1727560" cy="1173100"/>
          </a:xfrm>
          <a:prstGeom prst="rect">
            <a:avLst/>
          </a:prstGeom>
        </p:spPr>
      </p:pic>
      <p:pic>
        <p:nvPicPr>
          <p:cNvPr id="7" name="Picture 6">
            <a:extLst>
              <a:ext uri="{FF2B5EF4-FFF2-40B4-BE49-F238E27FC236}">
                <a16:creationId xmlns:a16="http://schemas.microsoft.com/office/drawing/2014/main" id="{BDD77E6B-141A-0DB2-23CF-CDB2F189E425}"/>
              </a:ext>
            </a:extLst>
          </p:cNvPr>
          <p:cNvPicPr>
            <a:picLocks noChangeAspect="1"/>
          </p:cNvPicPr>
          <p:nvPr/>
        </p:nvPicPr>
        <p:blipFill>
          <a:blip r:embed="rId4" cstate="print">
            <a:extLst>
              <a:ext uri="{28A0092B-C50C-407E-A947-70E740481C1C}">
                <a14:useLocalDpi xmlns:a14="http://schemas.microsoft.com/office/drawing/2010/main" val="0"/>
              </a:ext>
            </a:extLst>
          </a:blip>
          <a:srcRect l="87381" t="68822" r="3596" b="2496"/>
          <a:stretch>
            <a:fillRect/>
          </a:stretch>
        </p:blipFill>
        <p:spPr>
          <a:xfrm>
            <a:off x="2666532" y="5198189"/>
            <a:ext cx="443042" cy="1396546"/>
          </a:xfrm>
          <a:prstGeom prst="rect">
            <a:avLst/>
          </a:prstGeom>
        </p:spPr>
      </p:pic>
      <p:pic>
        <p:nvPicPr>
          <p:cNvPr id="9" name="Picture 8">
            <a:extLst>
              <a:ext uri="{FF2B5EF4-FFF2-40B4-BE49-F238E27FC236}">
                <a16:creationId xmlns:a16="http://schemas.microsoft.com/office/drawing/2014/main" id="{1A2CB5BB-6660-0363-30ED-736854777107}"/>
              </a:ext>
            </a:extLst>
          </p:cNvPr>
          <p:cNvPicPr>
            <a:picLocks noChangeAspect="1"/>
          </p:cNvPicPr>
          <p:nvPr/>
        </p:nvPicPr>
        <p:blipFill>
          <a:blip r:embed="rId5" cstate="print">
            <a:extLst>
              <a:ext uri="{28A0092B-C50C-407E-A947-70E740481C1C}">
                <a14:useLocalDpi xmlns:a14="http://schemas.microsoft.com/office/drawing/2010/main" val="0"/>
              </a:ext>
            </a:extLst>
          </a:blip>
          <a:srcRect t="50000" r="83995"/>
          <a:stretch>
            <a:fillRect/>
          </a:stretch>
        </p:blipFill>
        <p:spPr>
          <a:xfrm rot="18054942">
            <a:off x="1104877" y="5188162"/>
            <a:ext cx="957213" cy="1730214"/>
          </a:xfrm>
          <a:prstGeom prst="rect">
            <a:avLst/>
          </a:prstGeom>
        </p:spPr>
      </p:pic>
    </p:spTree>
    <p:extLst>
      <p:ext uri="{BB962C8B-B14F-4D97-AF65-F5344CB8AC3E}">
        <p14:creationId xmlns:p14="http://schemas.microsoft.com/office/powerpoint/2010/main" val="2734752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CED80B3-55D2-4675-FD74-64858DC8C8A9}"/>
              </a:ext>
            </a:extLst>
          </p:cNvPr>
          <p:cNvSpPr>
            <a:spLocks noGrp="1"/>
          </p:cNvSpPr>
          <p:nvPr>
            <p:ph type="sldNum" sz="quarter" idx="14"/>
          </p:nvPr>
        </p:nvSpPr>
        <p:spPr/>
        <p:txBody>
          <a:bodyPr/>
          <a:lstStyle/>
          <a:p>
            <a:fld id="{11F27F3A-B3E9-41ED-AF8F-A365F10BB65F}" type="slidenum">
              <a:rPr lang="en-US" smtClean="0"/>
              <a:pPr/>
              <a:t>13</a:t>
            </a:fld>
            <a:endParaRPr lang="en-US"/>
          </a:p>
        </p:txBody>
      </p:sp>
      <p:sp>
        <p:nvSpPr>
          <p:cNvPr id="4" name="Title 3">
            <a:extLst>
              <a:ext uri="{FF2B5EF4-FFF2-40B4-BE49-F238E27FC236}">
                <a16:creationId xmlns:a16="http://schemas.microsoft.com/office/drawing/2014/main" id="{38E6AA65-9964-25FD-F8A5-1831879E6CCE}"/>
              </a:ext>
            </a:extLst>
          </p:cNvPr>
          <p:cNvSpPr>
            <a:spLocks noGrp="1"/>
          </p:cNvSpPr>
          <p:nvPr>
            <p:ph type="title"/>
          </p:nvPr>
        </p:nvSpPr>
        <p:spPr>
          <a:xfrm>
            <a:off x="278295" y="2335695"/>
            <a:ext cx="2753663" cy="600010"/>
          </a:xfrm>
        </p:spPr>
        <p:txBody>
          <a:bodyPr/>
          <a:lstStyle/>
          <a:p>
            <a:r>
              <a:rPr lang="en-US" sz="3600" b="0">
                <a:latin typeface="Poppins" panose="00000500000000000000" pitchFamily="2" charset="0"/>
                <a:cs typeface="Poppins" panose="00000500000000000000" pitchFamily="2" charset="0"/>
              </a:rPr>
              <a:t>Wound Care Supply Cart</a:t>
            </a:r>
          </a:p>
        </p:txBody>
      </p:sp>
      <p:sp>
        <p:nvSpPr>
          <p:cNvPr id="5" name="Text Placeholder 4">
            <a:extLst>
              <a:ext uri="{FF2B5EF4-FFF2-40B4-BE49-F238E27FC236}">
                <a16:creationId xmlns:a16="http://schemas.microsoft.com/office/drawing/2014/main" id="{5312AEE7-476E-50CA-DAD1-3F38AA1A7CBB}"/>
              </a:ext>
            </a:extLst>
          </p:cNvPr>
          <p:cNvSpPr>
            <a:spLocks noGrp="1"/>
          </p:cNvSpPr>
          <p:nvPr>
            <p:ph type="body" sz="quarter" idx="15"/>
          </p:nvPr>
        </p:nvSpPr>
        <p:spPr>
          <a:xfrm>
            <a:off x="3598179" y="505641"/>
            <a:ext cx="5380721" cy="4260118"/>
          </a:xfrm>
        </p:spPr>
        <p:txBody>
          <a:bodyPr/>
          <a:lstStyle/>
          <a:p>
            <a:pPr marL="285750" indent="-285750">
              <a:spcAft>
                <a:spcPts val="600"/>
              </a:spcAft>
            </a:pPr>
            <a:r>
              <a:rPr lang="en-US" sz="2400" b="0">
                <a:latin typeface="Nunito"/>
              </a:rPr>
              <a:t>Never enter the patient’s room (or wound care treatment area) with the wound care cart</a:t>
            </a:r>
          </a:p>
          <a:p>
            <a:pPr marL="285750" indent="-285750">
              <a:spcAft>
                <a:spcPts val="600"/>
              </a:spcAft>
            </a:pPr>
            <a:r>
              <a:rPr lang="en-US" sz="2400" b="0">
                <a:latin typeface="Nunito"/>
              </a:rPr>
              <a:t>Never access the wound care cart or touch clean supplies while wearing gloves or without performing hand hygiene first</a:t>
            </a:r>
          </a:p>
          <a:p>
            <a:pPr marL="285750" indent="-285750">
              <a:spcAft>
                <a:spcPts val="600"/>
              </a:spcAft>
            </a:pPr>
            <a:r>
              <a:rPr lang="en-US" sz="2400" b="0">
                <a:latin typeface="Nunito"/>
              </a:rPr>
              <a:t>Gather all supplies ahead of time</a:t>
            </a:r>
          </a:p>
          <a:p>
            <a:endParaRPr lang="en-US"/>
          </a:p>
        </p:txBody>
      </p:sp>
      <p:pic>
        <p:nvPicPr>
          <p:cNvPr id="6" name="Picture 5">
            <a:extLst>
              <a:ext uri="{FF2B5EF4-FFF2-40B4-BE49-F238E27FC236}">
                <a16:creationId xmlns:a16="http://schemas.microsoft.com/office/drawing/2014/main" id="{5F7B186E-9C3A-D2E4-A8B6-3BA078893F89}"/>
              </a:ext>
            </a:extLst>
          </p:cNvPr>
          <p:cNvPicPr>
            <a:picLocks noChangeAspect="1"/>
          </p:cNvPicPr>
          <p:nvPr/>
        </p:nvPicPr>
        <p:blipFill>
          <a:blip r:embed="rId3" cstate="print">
            <a:extLst>
              <a:ext uri="{28A0092B-C50C-407E-A947-70E740481C1C}">
                <a14:useLocalDpi xmlns:a14="http://schemas.microsoft.com/office/drawing/2010/main" val="0"/>
              </a:ext>
            </a:extLst>
          </a:blip>
          <a:srcRect t="35797" r="83509"/>
          <a:stretch>
            <a:fillRect/>
          </a:stretch>
        </p:blipFill>
        <p:spPr>
          <a:xfrm>
            <a:off x="5398229" y="3975100"/>
            <a:ext cx="1244975" cy="2377259"/>
          </a:xfrm>
          <a:prstGeom prst="rect">
            <a:avLst/>
          </a:prstGeom>
        </p:spPr>
      </p:pic>
    </p:spTree>
    <p:extLst>
      <p:ext uri="{BB962C8B-B14F-4D97-AF65-F5344CB8AC3E}">
        <p14:creationId xmlns:p14="http://schemas.microsoft.com/office/powerpoint/2010/main" val="19651743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711F4-2188-BB7D-6EAB-9A2CD2E8C256}"/>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9135FB9-998A-ABCF-B185-A915B696808D}"/>
              </a:ext>
            </a:extLst>
          </p:cNvPr>
          <p:cNvSpPr>
            <a:spLocks noGrp="1"/>
          </p:cNvSpPr>
          <p:nvPr>
            <p:ph type="title"/>
          </p:nvPr>
        </p:nvSpPr>
        <p:spPr/>
        <p:txBody>
          <a:bodyPr/>
          <a:lstStyle/>
          <a:p>
            <a:r>
              <a:rPr lang="en-US" sz="3200" b="0">
                <a:latin typeface="Poppins"/>
                <a:cs typeface="Poppins"/>
              </a:rPr>
              <a:t>Additional Wound Care Guidance</a:t>
            </a:r>
            <a:endParaRPr lang="en-US" sz="3200" b="0">
              <a:latin typeface="Poppins" panose="00000500000000000000" pitchFamily="2" charset="0"/>
              <a:cs typeface="Poppins" panose="00000500000000000000" pitchFamily="2" charset="0"/>
            </a:endParaRPr>
          </a:p>
        </p:txBody>
      </p:sp>
      <p:sp>
        <p:nvSpPr>
          <p:cNvPr id="10" name="Content Placeholder 7">
            <a:extLst>
              <a:ext uri="{FF2B5EF4-FFF2-40B4-BE49-F238E27FC236}">
                <a16:creationId xmlns:a16="http://schemas.microsoft.com/office/drawing/2014/main" id="{3CC1F0D3-3B2B-C76E-5D4C-8309EF3FBE10}"/>
              </a:ext>
            </a:extLst>
          </p:cNvPr>
          <p:cNvSpPr>
            <a:spLocks noGrp="1"/>
          </p:cNvSpPr>
          <p:nvPr>
            <p:ph sz="quarter" idx="14"/>
          </p:nvPr>
        </p:nvSpPr>
        <p:spPr>
          <a:xfrm>
            <a:off x="290223" y="1910590"/>
            <a:ext cx="8563553" cy="3218002"/>
          </a:xfrm>
        </p:spPr>
        <p:txBody>
          <a:bodyPr vert="horz" lIns="91440" tIns="45720" rIns="91440" bIns="45720" rtlCol="0" anchor="t">
            <a:noAutofit/>
          </a:bodyPr>
          <a:lstStyle/>
          <a:p>
            <a:pPr marL="285750" indent="-285750" algn="l">
              <a:spcAft>
                <a:spcPts val="600"/>
              </a:spcAft>
              <a:buFont typeface="Arial" panose="020B0604020202020204" pitchFamily="34" charset="0"/>
              <a:buChar char="•"/>
            </a:pPr>
            <a:r>
              <a:rPr lang="en-US" sz="2400" b="0">
                <a:latin typeface="Nunito"/>
                <a:cs typeface="Arial"/>
              </a:rPr>
              <a:t>Wear the appropriate PPE for anticipated exposure </a:t>
            </a:r>
          </a:p>
          <a:p>
            <a:pPr marL="285750" indent="-285750" algn="l">
              <a:spcAft>
                <a:spcPts val="600"/>
              </a:spcAft>
              <a:buFont typeface="Arial" panose="020B0604020202020204" pitchFamily="34" charset="0"/>
              <a:buChar char="•"/>
            </a:pPr>
            <a:r>
              <a:rPr lang="en-US" sz="2400" b="0">
                <a:latin typeface="Nunito"/>
                <a:cs typeface="Arial"/>
              </a:rPr>
              <a:t>Irrigation should be performed in a way that minimizes cross-contamination to other surfaces (reduce splash)</a:t>
            </a:r>
            <a:endParaRPr lang="en-US" sz="2400" b="0">
              <a:latin typeface="Nunito"/>
            </a:endParaRPr>
          </a:p>
          <a:p>
            <a:pPr marL="285750" indent="-285750" algn="l">
              <a:spcAft>
                <a:spcPts val="600"/>
              </a:spcAft>
              <a:buFont typeface="Arial" panose="020B0604020202020204" pitchFamily="34" charset="0"/>
              <a:buChar char="•"/>
            </a:pPr>
            <a:r>
              <a:rPr lang="en-US" sz="2400" b="0">
                <a:latin typeface="Nunito"/>
              </a:rPr>
              <a:t>Always perform hand hygiene and change gloves when moving from a dirty task to a clean task</a:t>
            </a:r>
          </a:p>
          <a:p>
            <a:pPr marL="285750" indent="-285750" algn="l">
              <a:spcAft>
                <a:spcPts val="600"/>
              </a:spcAft>
              <a:buFont typeface="Arial" panose="020B0604020202020204" pitchFamily="34" charset="0"/>
              <a:buChar char="•"/>
            </a:pPr>
            <a:r>
              <a:rPr lang="en-US" sz="2400" b="0">
                <a:latin typeface="Nunito"/>
              </a:rPr>
              <a:t>Always clean and disinfect surfaces after a dressing change</a:t>
            </a:r>
            <a:endParaRPr lang="en-US" sz="1800" b="0">
              <a:latin typeface="Nunito"/>
            </a:endParaRPr>
          </a:p>
          <a:p>
            <a:pPr marL="285750" indent="-285750" algn="l">
              <a:spcAft>
                <a:spcPts val="600"/>
              </a:spcAft>
              <a:buFont typeface="Arial" panose="020B0604020202020204" pitchFamily="34" charset="0"/>
              <a:buChar char="•"/>
            </a:pPr>
            <a:endParaRPr lang="en-US" sz="1800" b="0">
              <a:latin typeface="Nunito"/>
            </a:endParaRPr>
          </a:p>
        </p:txBody>
      </p:sp>
      <p:pic>
        <p:nvPicPr>
          <p:cNvPr id="12" name="Picture 11">
            <a:extLst>
              <a:ext uri="{FF2B5EF4-FFF2-40B4-BE49-F238E27FC236}">
                <a16:creationId xmlns:a16="http://schemas.microsoft.com/office/drawing/2014/main" id="{2F4AF8F3-A9CD-C7A5-AC79-B74BF67297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717" y="4764513"/>
            <a:ext cx="1700455" cy="1700455"/>
          </a:xfrm>
          <a:prstGeom prst="rect">
            <a:avLst/>
          </a:prstGeom>
        </p:spPr>
      </p:pic>
      <p:pic>
        <p:nvPicPr>
          <p:cNvPr id="17" name="Picture 16">
            <a:extLst>
              <a:ext uri="{FF2B5EF4-FFF2-40B4-BE49-F238E27FC236}">
                <a16:creationId xmlns:a16="http://schemas.microsoft.com/office/drawing/2014/main" id="{8EB38C14-FF25-CEF2-072A-21E312B7996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3000" y="5309772"/>
            <a:ext cx="1548227" cy="1548227"/>
          </a:xfrm>
          <a:prstGeom prst="rect">
            <a:avLst/>
          </a:prstGeom>
        </p:spPr>
      </p:pic>
      <p:pic>
        <p:nvPicPr>
          <p:cNvPr id="21" name="Picture 20">
            <a:extLst>
              <a:ext uri="{FF2B5EF4-FFF2-40B4-BE49-F238E27FC236}">
                <a16:creationId xmlns:a16="http://schemas.microsoft.com/office/drawing/2014/main" id="{85F6C58A-96DC-DC7D-2AAE-9B9D6140A694}"/>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5527" b="18820" l="39105" r="58293"/>
                    </a14:imgEffect>
                  </a14:imgLayer>
                </a14:imgProps>
              </a:ext>
              <a:ext uri="{28A0092B-C50C-407E-A947-70E740481C1C}">
                <a14:useLocalDpi xmlns:a14="http://schemas.microsoft.com/office/drawing/2010/main" val="0"/>
              </a:ext>
            </a:extLst>
          </a:blip>
          <a:srcRect l="36706" t="3865" r="39309" b="79518"/>
          <a:stretch>
            <a:fillRect/>
          </a:stretch>
        </p:blipFill>
        <p:spPr>
          <a:xfrm>
            <a:off x="1531487" y="4857957"/>
            <a:ext cx="1315452" cy="903629"/>
          </a:xfrm>
          <a:prstGeom prst="rect">
            <a:avLst/>
          </a:prstGeom>
        </p:spPr>
      </p:pic>
      <p:pic>
        <p:nvPicPr>
          <p:cNvPr id="23" name="Picture 22">
            <a:extLst>
              <a:ext uri="{FF2B5EF4-FFF2-40B4-BE49-F238E27FC236}">
                <a16:creationId xmlns:a16="http://schemas.microsoft.com/office/drawing/2014/main" id="{40D7E363-62A7-48F5-E458-B19D4BDECBAE}"/>
              </a:ext>
            </a:extLst>
          </p:cNvPr>
          <p:cNvPicPr>
            <a:picLocks noChangeAspect="1"/>
          </p:cNvPicPr>
          <p:nvPr/>
        </p:nvPicPr>
        <p:blipFill>
          <a:blip r:embed="rId7" cstate="print">
            <a:extLst>
              <a:ext uri="{28A0092B-C50C-407E-A947-70E740481C1C}">
                <a14:useLocalDpi xmlns:a14="http://schemas.microsoft.com/office/drawing/2010/main" val="0"/>
              </a:ext>
            </a:extLst>
          </a:blip>
          <a:srcRect l="52222" t="11496" r="31812" b="66662"/>
          <a:stretch>
            <a:fillRect/>
          </a:stretch>
        </p:blipFill>
        <p:spPr>
          <a:xfrm>
            <a:off x="5121046" y="5220978"/>
            <a:ext cx="1438554" cy="1312086"/>
          </a:xfrm>
          <a:prstGeom prst="rect">
            <a:avLst/>
          </a:prstGeom>
        </p:spPr>
      </p:pic>
      <p:pic>
        <p:nvPicPr>
          <p:cNvPr id="27" name="Picture 26">
            <a:extLst>
              <a:ext uri="{FF2B5EF4-FFF2-40B4-BE49-F238E27FC236}">
                <a16:creationId xmlns:a16="http://schemas.microsoft.com/office/drawing/2014/main" id="{8849372E-353A-663B-147A-D88DA5972DF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976764" y="4411546"/>
            <a:ext cx="1434091" cy="1434091"/>
          </a:xfrm>
          <a:prstGeom prst="rect">
            <a:avLst/>
          </a:prstGeom>
        </p:spPr>
      </p:pic>
      <p:pic>
        <p:nvPicPr>
          <p:cNvPr id="29" name="Picture 28">
            <a:extLst>
              <a:ext uri="{FF2B5EF4-FFF2-40B4-BE49-F238E27FC236}">
                <a16:creationId xmlns:a16="http://schemas.microsoft.com/office/drawing/2014/main" id="{20362676-2E2F-99D0-95C8-A7793AF3904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107721" y="4857957"/>
            <a:ext cx="2267346" cy="1700455"/>
          </a:xfrm>
          <a:prstGeom prst="rect">
            <a:avLst/>
          </a:prstGeom>
        </p:spPr>
      </p:pic>
      <p:pic>
        <p:nvPicPr>
          <p:cNvPr id="31" name="Picture 30">
            <a:extLst>
              <a:ext uri="{FF2B5EF4-FFF2-40B4-BE49-F238E27FC236}">
                <a16:creationId xmlns:a16="http://schemas.microsoft.com/office/drawing/2014/main" id="{24F3A1E9-96E9-98ED-F8FC-B26A64E36C3F}"/>
              </a:ext>
            </a:extLst>
          </p:cNvPr>
          <p:cNvPicPr>
            <a:picLocks noChangeAspect="1"/>
          </p:cNvPicPr>
          <p:nvPr/>
        </p:nvPicPr>
        <p:blipFill>
          <a:blip r:embed="rId10" cstate="print">
            <a:extLst>
              <a:ext uri="{BEBA8EAE-BF5A-486C-A8C5-ECC9F3942E4B}">
                <a14:imgProps xmlns:a14="http://schemas.microsoft.com/office/drawing/2010/main">
                  <a14:imgLayer r:embed="rId11">
                    <a14:imgEffect>
                      <a14:backgroundRemoval t="10000" b="90000" l="8251" r="92268">
                        <a14:foregroundMark x1="11551" y1="24741" x2="10891" y2="25259"/>
                        <a14:foregroundMark x1="12871" y1="38148" x2="10561" y2="37630"/>
                        <a14:foregroundMark x1="8251" y1="39704" x2="9241" y2="36074"/>
                        <a14:foregroundMark x1="90948" y1="24222" x2="90618" y2="31407"/>
                        <a14:foregroundMark x1="90288" y1="74889" x2="92268" y2="64593"/>
                        <a14:backgroundMark x1="51391" y1="37111" x2="46110" y2="23704"/>
                      </a14:backgroundRemoval>
                    </a14:imgEffect>
                  </a14:imgLayer>
                </a14:imgProps>
              </a:ext>
              <a:ext uri="{28A0092B-C50C-407E-A947-70E740481C1C}">
                <a14:useLocalDpi xmlns:a14="http://schemas.microsoft.com/office/drawing/2010/main" val="0"/>
              </a:ext>
            </a:extLst>
          </a:blip>
          <a:stretch>
            <a:fillRect/>
          </a:stretch>
        </p:blipFill>
        <p:spPr>
          <a:xfrm>
            <a:off x="2835223" y="4992056"/>
            <a:ext cx="2151613" cy="1369485"/>
          </a:xfrm>
          <a:prstGeom prst="rect">
            <a:avLst/>
          </a:prstGeom>
        </p:spPr>
      </p:pic>
    </p:spTree>
    <p:extLst>
      <p:ext uri="{BB962C8B-B14F-4D97-AF65-F5344CB8AC3E}">
        <p14:creationId xmlns:p14="http://schemas.microsoft.com/office/powerpoint/2010/main" val="35183994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DE60B2-AA9A-90CE-B7E4-B5C5DE2AEF4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D20255F-482C-AFC9-5258-F249D4E7B91E}"/>
              </a:ext>
            </a:extLst>
          </p:cNvPr>
          <p:cNvSpPr>
            <a:spLocks noGrp="1"/>
          </p:cNvSpPr>
          <p:nvPr>
            <p:ph type="sldNum" sz="quarter" idx="16"/>
          </p:nvPr>
        </p:nvSpPr>
        <p:spPr/>
        <p:txBody>
          <a:bodyPr/>
          <a:lstStyle/>
          <a:p>
            <a:fld id="{11F27F3A-B3E9-41ED-AF8F-A365F10BB65F}" type="slidenum">
              <a:rPr lang="en-US" smtClean="0"/>
              <a:pPr/>
              <a:t>15</a:t>
            </a:fld>
            <a:endParaRPr lang="en-US"/>
          </a:p>
        </p:txBody>
      </p:sp>
      <p:pic>
        <p:nvPicPr>
          <p:cNvPr id="2" name="Picture 1" descr="A screenshot of text&#10;&#10;Description automatically generated">
            <a:extLst>
              <a:ext uri="{FF2B5EF4-FFF2-40B4-BE49-F238E27FC236}">
                <a16:creationId xmlns:a16="http://schemas.microsoft.com/office/drawing/2014/main" id="{5B4FD8DD-41DC-051F-D621-877910AC39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150" y="928162"/>
            <a:ext cx="8031700" cy="5675626"/>
          </a:xfrm>
          <a:prstGeom prst="rect">
            <a:avLst/>
          </a:prstGeom>
        </p:spPr>
      </p:pic>
    </p:spTree>
    <p:extLst>
      <p:ext uri="{BB962C8B-B14F-4D97-AF65-F5344CB8AC3E}">
        <p14:creationId xmlns:p14="http://schemas.microsoft.com/office/powerpoint/2010/main" val="35149474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500FB-18AD-EB41-8F72-EE3E1A5BD20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236A7D4-D69A-9A6C-246B-D2D605FC4F37}"/>
              </a:ext>
            </a:extLst>
          </p:cNvPr>
          <p:cNvPicPr>
            <a:picLocks noChangeAspect="1"/>
          </p:cNvPicPr>
          <p:nvPr/>
        </p:nvPicPr>
        <p:blipFill>
          <a:blip r:embed="rId3">
            <a:extLst>
              <a:ext uri="{28A0092B-C50C-407E-A947-70E740481C1C}">
                <a14:useLocalDpi xmlns:a14="http://schemas.microsoft.com/office/drawing/2010/main" val="0"/>
              </a:ext>
            </a:extLst>
          </a:blip>
          <a:srcRect l="10992"/>
          <a:stretch>
            <a:fillRect/>
          </a:stretch>
        </p:blipFill>
        <p:spPr>
          <a:xfrm>
            <a:off x="0" y="0"/>
            <a:ext cx="9144000" cy="6858000"/>
          </a:xfrm>
          <a:prstGeom prst="rect">
            <a:avLst/>
          </a:prstGeom>
        </p:spPr>
      </p:pic>
      <p:sp>
        <p:nvSpPr>
          <p:cNvPr id="3" name="Rectangle 2">
            <a:extLst>
              <a:ext uri="{FF2B5EF4-FFF2-40B4-BE49-F238E27FC236}">
                <a16:creationId xmlns:a16="http://schemas.microsoft.com/office/drawing/2014/main" id="{8F3CA77A-3299-0F3E-47DA-F4554A67A359}"/>
              </a:ext>
            </a:extLst>
          </p:cNvPr>
          <p:cNvSpPr/>
          <p:nvPr/>
        </p:nvSpPr>
        <p:spPr>
          <a:xfrm>
            <a:off x="1270000" y="2273299"/>
            <a:ext cx="6604000" cy="2616200"/>
          </a:xfrm>
          <a:prstGeom prst="rect">
            <a:avLst/>
          </a:prstGeom>
          <a:solidFill>
            <a:schemeClr val="bg1">
              <a:alpha val="66000"/>
            </a:schemeClr>
          </a:solidFill>
          <a:ln w="76200">
            <a:solidFill>
              <a:schemeClr val="tx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214C07A-9E13-D673-06C1-40D46C397B11}"/>
              </a:ext>
            </a:extLst>
          </p:cNvPr>
          <p:cNvSpPr>
            <a:spLocks noGrp="1"/>
          </p:cNvSpPr>
          <p:nvPr>
            <p:ph type="title"/>
          </p:nvPr>
        </p:nvSpPr>
        <p:spPr>
          <a:xfrm>
            <a:off x="528638" y="2805111"/>
            <a:ext cx="8086724" cy="1704975"/>
          </a:xfrm>
        </p:spPr>
        <p:txBody>
          <a:bodyPr vert="horz" lIns="68580" tIns="34290" rIns="68580" bIns="34290" rtlCol="0" anchor="ctr">
            <a:normAutofit/>
          </a:bodyPr>
          <a:lstStyle/>
          <a:p>
            <a:pPr algn="ctr">
              <a:spcAft>
                <a:spcPts val="1350"/>
              </a:spcAft>
            </a:pPr>
            <a:r>
              <a:rPr lang="en-US" sz="4950" b="0">
                <a:solidFill>
                  <a:schemeClr val="tx1">
                    <a:lumMod val="95000"/>
                    <a:lumOff val="5000"/>
                  </a:schemeClr>
                </a:solidFill>
                <a:latin typeface="Poppins"/>
                <a:cs typeface="Poppins"/>
              </a:rPr>
              <a:t>Activity</a:t>
            </a:r>
            <a:endParaRPr lang="en-US" sz="4950" b="0">
              <a:solidFill>
                <a:schemeClr val="tx1">
                  <a:lumMod val="95000"/>
                  <a:lumOff val="5000"/>
                </a:schemeClr>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3380558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1B96C7-5540-67B6-544B-7745AAC8B67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5C143AF-B52F-0D0D-0C73-8CBE37ED919B}"/>
              </a:ext>
            </a:extLst>
          </p:cNvPr>
          <p:cNvSpPr>
            <a:spLocks noGrp="1"/>
          </p:cNvSpPr>
          <p:nvPr>
            <p:ph type="sldNum" sz="quarter" idx="16"/>
          </p:nvPr>
        </p:nvSpPr>
        <p:spPr/>
        <p:txBody>
          <a:bodyPr/>
          <a:lstStyle/>
          <a:p>
            <a:fld id="{11F27F3A-B3E9-41ED-AF8F-A365F10BB65F}" type="slidenum">
              <a:rPr lang="en-US" smtClean="0"/>
              <a:pPr/>
              <a:t>17</a:t>
            </a:fld>
            <a:endParaRPr lang="en-US"/>
          </a:p>
        </p:txBody>
      </p:sp>
      <p:sp>
        <p:nvSpPr>
          <p:cNvPr id="6" name="Title 5">
            <a:extLst>
              <a:ext uri="{FF2B5EF4-FFF2-40B4-BE49-F238E27FC236}">
                <a16:creationId xmlns:a16="http://schemas.microsoft.com/office/drawing/2014/main" id="{AAB54C68-20A7-5FDF-EE3E-AD683AD5FE94}"/>
              </a:ext>
            </a:extLst>
          </p:cNvPr>
          <p:cNvSpPr>
            <a:spLocks noGrp="1"/>
          </p:cNvSpPr>
          <p:nvPr>
            <p:ph type="title"/>
          </p:nvPr>
        </p:nvSpPr>
        <p:spPr>
          <a:xfrm>
            <a:off x="302150" y="1301861"/>
            <a:ext cx="8563554" cy="548640"/>
          </a:xfrm>
        </p:spPr>
        <p:txBody>
          <a:bodyPr/>
          <a:lstStyle/>
          <a:p>
            <a:r>
              <a:rPr lang="en-US" sz="3200" b="0">
                <a:latin typeface="Poppins" panose="00000500000000000000" pitchFamily="2" charset="0"/>
                <a:cs typeface="Poppins" panose="00000500000000000000" pitchFamily="2" charset="0"/>
              </a:rPr>
              <a:t>Activity: Rearrange the wound care steps to the correct order</a:t>
            </a:r>
          </a:p>
        </p:txBody>
      </p:sp>
      <p:sp>
        <p:nvSpPr>
          <p:cNvPr id="10" name="Content Placeholder 7">
            <a:extLst>
              <a:ext uri="{FF2B5EF4-FFF2-40B4-BE49-F238E27FC236}">
                <a16:creationId xmlns:a16="http://schemas.microsoft.com/office/drawing/2014/main" id="{CEAFBD00-E64D-320E-107C-9AE2D13F8940}"/>
              </a:ext>
            </a:extLst>
          </p:cNvPr>
          <p:cNvSpPr>
            <a:spLocks noGrp="1"/>
          </p:cNvSpPr>
          <p:nvPr>
            <p:ph sz="quarter" idx="14"/>
          </p:nvPr>
        </p:nvSpPr>
        <p:spPr>
          <a:xfrm>
            <a:off x="302150" y="2365972"/>
            <a:ext cx="6753971" cy="4086226"/>
          </a:xfrm>
        </p:spPr>
        <p:txBody>
          <a:bodyPr/>
          <a:lstStyle/>
          <a:p>
            <a:pPr marL="285750" indent="-285750" algn="l">
              <a:spcBef>
                <a:spcPts val="0"/>
              </a:spcBef>
              <a:spcAft>
                <a:spcPts val="400"/>
              </a:spcAft>
              <a:buFont typeface="Arial" panose="020B0604020202020204" pitchFamily="34" charset="0"/>
              <a:buChar char="•"/>
            </a:pPr>
            <a:r>
              <a:rPr lang="en-US" sz="1800" b="0">
                <a:latin typeface="Nunito"/>
              </a:rPr>
              <a:t>Don clean gloves</a:t>
            </a:r>
          </a:p>
          <a:p>
            <a:pPr marL="285750" indent="-285750" algn="l">
              <a:spcBef>
                <a:spcPts val="0"/>
              </a:spcBef>
              <a:spcAft>
                <a:spcPts val="400"/>
              </a:spcAft>
              <a:buFont typeface="Arial" panose="020B0604020202020204" pitchFamily="34" charset="0"/>
              <a:buChar char="•"/>
            </a:pPr>
            <a:r>
              <a:rPr lang="en-US" sz="1800" b="0">
                <a:latin typeface="Nunito"/>
              </a:rPr>
              <a:t>Dispose of all supplies</a:t>
            </a:r>
          </a:p>
          <a:p>
            <a:pPr marL="285750" indent="-285750" algn="l">
              <a:spcBef>
                <a:spcPts val="0"/>
              </a:spcBef>
              <a:spcAft>
                <a:spcPts val="400"/>
              </a:spcAft>
              <a:buFont typeface="Arial" panose="020B0604020202020204" pitchFamily="34" charset="0"/>
              <a:buChar char="•"/>
            </a:pPr>
            <a:r>
              <a:rPr lang="en-US" sz="1800" b="0">
                <a:latin typeface="Nunito"/>
              </a:rPr>
              <a:t>Perform hand hygiene</a:t>
            </a:r>
          </a:p>
          <a:p>
            <a:pPr marL="285750" indent="-285750" algn="l">
              <a:spcBef>
                <a:spcPts val="0"/>
              </a:spcBef>
              <a:spcAft>
                <a:spcPts val="400"/>
              </a:spcAft>
              <a:buFont typeface="Arial" panose="020B0604020202020204" pitchFamily="34" charset="0"/>
              <a:buChar char="•"/>
            </a:pPr>
            <a:r>
              <a:rPr lang="en-US" sz="1800" b="0">
                <a:latin typeface="Nunito"/>
              </a:rPr>
              <a:t>Don clean disposable gloves</a:t>
            </a:r>
          </a:p>
          <a:p>
            <a:pPr marL="285750" indent="-285750" algn="l">
              <a:spcBef>
                <a:spcPts val="0"/>
              </a:spcBef>
              <a:spcAft>
                <a:spcPts val="400"/>
              </a:spcAft>
              <a:buFont typeface="Arial" panose="020B0604020202020204" pitchFamily="34" charset="0"/>
              <a:buChar char="•"/>
            </a:pPr>
            <a:r>
              <a:rPr lang="en-US" sz="1800" b="0">
                <a:latin typeface="Nunito"/>
              </a:rPr>
              <a:t>Disinfect area where supplies will be placed</a:t>
            </a:r>
          </a:p>
          <a:p>
            <a:pPr marL="285750" indent="-285750" algn="l">
              <a:spcBef>
                <a:spcPts val="0"/>
              </a:spcBef>
              <a:spcAft>
                <a:spcPts val="400"/>
              </a:spcAft>
              <a:buFont typeface="Arial" panose="020B0604020202020204" pitchFamily="34" charset="0"/>
              <a:buChar char="•"/>
            </a:pPr>
            <a:r>
              <a:rPr lang="en-US" sz="1800" b="0">
                <a:latin typeface="Nunito"/>
              </a:rPr>
              <a:t>Gather all necessary supplies and equipment</a:t>
            </a:r>
          </a:p>
          <a:p>
            <a:pPr marL="285750" indent="-285750" algn="l">
              <a:spcBef>
                <a:spcPts val="0"/>
              </a:spcBef>
              <a:spcAft>
                <a:spcPts val="400"/>
              </a:spcAft>
              <a:buFont typeface="Arial" panose="020B0604020202020204" pitchFamily="34" charset="0"/>
              <a:buChar char="•"/>
            </a:pPr>
            <a:r>
              <a:rPr lang="en-US" sz="1800" b="0">
                <a:latin typeface="Nunito"/>
              </a:rPr>
              <a:t>Assess wound</a:t>
            </a:r>
          </a:p>
          <a:p>
            <a:pPr marL="285750" indent="-285750" algn="l">
              <a:spcBef>
                <a:spcPts val="0"/>
              </a:spcBef>
              <a:spcAft>
                <a:spcPts val="400"/>
              </a:spcAft>
              <a:buFont typeface="Arial" panose="020B0604020202020204" pitchFamily="34" charset="0"/>
              <a:buChar char="•"/>
            </a:pPr>
            <a:r>
              <a:rPr lang="en-US" sz="1800" b="0">
                <a:latin typeface="Nunito"/>
              </a:rPr>
              <a:t>Doff and dispose of soiled gloves</a:t>
            </a:r>
          </a:p>
          <a:p>
            <a:pPr marL="285750" indent="-285750" algn="l">
              <a:spcBef>
                <a:spcPts val="0"/>
              </a:spcBef>
              <a:spcAft>
                <a:spcPts val="400"/>
              </a:spcAft>
              <a:buFont typeface="Arial" panose="020B0604020202020204" pitchFamily="34" charset="0"/>
              <a:buChar char="•"/>
            </a:pPr>
            <a:r>
              <a:rPr lang="en-US" sz="1800" b="0">
                <a:latin typeface="Nunito"/>
              </a:rPr>
              <a:t>Perform hand hygiene</a:t>
            </a:r>
          </a:p>
          <a:p>
            <a:pPr marL="285750" indent="-285750" algn="l">
              <a:spcBef>
                <a:spcPts val="0"/>
              </a:spcBef>
              <a:spcAft>
                <a:spcPts val="400"/>
              </a:spcAft>
              <a:buFont typeface="Arial" panose="020B0604020202020204" pitchFamily="34" charset="0"/>
              <a:buChar char="•"/>
            </a:pPr>
            <a:r>
              <a:rPr lang="en-US" sz="1800" b="0">
                <a:latin typeface="Nunito"/>
              </a:rPr>
              <a:t>Apply dressing and secure</a:t>
            </a:r>
          </a:p>
          <a:p>
            <a:pPr marL="285750" indent="-285750" algn="l">
              <a:spcBef>
                <a:spcPts val="0"/>
              </a:spcBef>
              <a:spcAft>
                <a:spcPts val="400"/>
              </a:spcAft>
              <a:buFont typeface="Arial" panose="020B0604020202020204" pitchFamily="34" charset="0"/>
              <a:buChar char="•"/>
            </a:pPr>
            <a:r>
              <a:rPr lang="en-US" sz="1800" b="0">
                <a:latin typeface="Nunito"/>
              </a:rPr>
              <a:t>Remove gloves and perform hand hygiene</a:t>
            </a:r>
          </a:p>
          <a:p>
            <a:pPr marL="285750" indent="-285750" algn="l">
              <a:spcBef>
                <a:spcPts val="0"/>
              </a:spcBef>
              <a:spcAft>
                <a:spcPts val="400"/>
              </a:spcAft>
              <a:buFont typeface="Arial" panose="020B0604020202020204" pitchFamily="34" charset="0"/>
              <a:buChar char="•"/>
            </a:pPr>
            <a:r>
              <a:rPr lang="en-US" sz="1800" b="0">
                <a:latin typeface="Nunito"/>
              </a:rPr>
              <a:t>Have a trash bag nearby</a:t>
            </a:r>
          </a:p>
          <a:p>
            <a:pPr marL="285750" indent="-285750" algn="l">
              <a:spcBef>
                <a:spcPts val="0"/>
              </a:spcBef>
              <a:spcAft>
                <a:spcPts val="400"/>
              </a:spcAft>
              <a:buFont typeface="Arial" panose="020B0604020202020204" pitchFamily="34" charset="0"/>
              <a:buChar char="•"/>
            </a:pPr>
            <a:r>
              <a:rPr lang="en-US" sz="1800" b="0">
                <a:latin typeface="Nunito"/>
              </a:rPr>
              <a:t>Remove and dispose of tape and outer dressings</a:t>
            </a:r>
          </a:p>
          <a:p>
            <a:pPr marL="285750" indent="-285750" algn="l">
              <a:spcBef>
                <a:spcPts val="0"/>
              </a:spcBef>
              <a:spcAft>
                <a:spcPts val="400"/>
              </a:spcAft>
              <a:buFont typeface="Arial" panose="020B0604020202020204" pitchFamily="34" charset="0"/>
              <a:buChar char="•"/>
            </a:pPr>
            <a:endParaRPr lang="en-US" sz="1800" b="0">
              <a:latin typeface="Nunito"/>
            </a:endParaRPr>
          </a:p>
          <a:p>
            <a:pPr marL="285750" indent="-285750" algn="l">
              <a:spcAft>
                <a:spcPts val="600"/>
              </a:spcAft>
              <a:buFont typeface="Arial" panose="020B0604020202020204" pitchFamily="34" charset="0"/>
              <a:buChar char="•"/>
            </a:pPr>
            <a:endParaRPr lang="en-US" sz="1800" b="0">
              <a:latin typeface="Nunito"/>
            </a:endParaRPr>
          </a:p>
        </p:txBody>
      </p:sp>
      <p:pic>
        <p:nvPicPr>
          <p:cNvPr id="7" name="Picture 6">
            <a:extLst>
              <a:ext uri="{FF2B5EF4-FFF2-40B4-BE49-F238E27FC236}">
                <a16:creationId xmlns:a16="http://schemas.microsoft.com/office/drawing/2014/main" id="{36EE5A3F-BB7C-BEC2-7054-F1A7771E61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56582" y="3176531"/>
            <a:ext cx="3185268" cy="2080197"/>
          </a:xfrm>
          <a:prstGeom prst="roundRect">
            <a:avLst/>
          </a:prstGeom>
        </p:spPr>
      </p:pic>
    </p:spTree>
    <p:extLst>
      <p:ext uri="{BB962C8B-B14F-4D97-AF65-F5344CB8AC3E}">
        <p14:creationId xmlns:p14="http://schemas.microsoft.com/office/powerpoint/2010/main" val="22862420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1C81D-35FE-9163-D0C7-980904AB6308}"/>
            </a:ext>
          </a:extLst>
        </p:cNvPr>
        <p:cNvGrpSpPr/>
        <p:nvPr/>
      </p:nvGrpSpPr>
      <p:grpSpPr>
        <a:xfrm>
          <a:off x="0" y="0"/>
          <a:ext cx="0" cy="0"/>
          <a:chOff x="0" y="0"/>
          <a:chExt cx="0" cy="0"/>
        </a:xfrm>
      </p:grpSpPr>
      <p:sp>
        <p:nvSpPr>
          <p:cNvPr id="17" name="Slide Number Placeholder 16">
            <a:extLst>
              <a:ext uri="{FF2B5EF4-FFF2-40B4-BE49-F238E27FC236}">
                <a16:creationId xmlns:a16="http://schemas.microsoft.com/office/drawing/2014/main" id="{16B1AB35-91E9-ECE5-5880-FFB264D5DE9C}"/>
              </a:ext>
            </a:extLst>
          </p:cNvPr>
          <p:cNvSpPr>
            <a:spLocks noGrp="1"/>
          </p:cNvSpPr>
          <p:nvPr>
            <p:ph type="sldNum" sz="quarter" idx="14"/>
          </p:nvPr>
        </p:nvSpPr>
        <p:spPr/>
        <p:txBody>
          <a:bodyPr/>
          <a:lstStyle/>
          <a:p>
            <a:fld id="{11F27F3A-B3E9-41ED-AF8F-A365F10BB65F}" type="slidenum">
              <a:rPr lang="en-US" b="0" smtClean="0"/>
              <a:pPr/>
              <a:t>18</a:t>
            </a:fld>
            <a:endParaRPr lang="en-US" b="0"/>
          </a:p>
        </p:txBody>
      </p:sp>
      <p:sp>
        <p:nvSpPr>
          <p:cNvPr id="2" name="Title 1">
            <a:extLst>
              <a:ext uri="{FF2B5EF4-FFF2-40B4-BE49-F238E27FC236}">
                <a16:creationId xmlns:a16="http://schemas.microsoft.com/office/drawing/2014/main" id="{FCF04608-1949-D160-9A01-CBCAB7574E74}"/>
              </a:ext>
            </a:extLst>
          </p:cNvPr>
          <p:cNvSpPr>
            <a:spLocks noGrp="1"/>
          </p:cNvSpPr>
          <p:nvPr>
            <p:ph type="title"/>
          </p:nvPr>
        </p:nvSpPr>
        <p:spPr/>
        <p:txBody>
          <a:bodyPr/>
          <a:lstStyle/>
          <a:p>
            <a:r>
              <a:rPr lang="en-US" sz="2800" b="0">
                <a:latin typeface="Poppins" panose="00000500000000000000" pitchFamily="2" charset="0"/>
                <a:cs typeface="Poppins" panose="00000500000000000000" pitchFamily="2" charset="0"/>
              </a:rPr>
              <a:t>Know, Want to Know, Learned (KWL) Chart</a:t>
            </a:r>
          </a:p>
        </p:txBody>
      </p:sp>
      <p:cxnSp>
        <p:nvCxnSpPr>
          <p:cNvPr id="3" name="Straight Connector 2">
            <a:extLst>
              <a:ext uri="{FF2B5EF4-FFF2-40B4-BE49-F238E27FC236}">
                <a16:creationId xmlns:a16="http://schemas.microsoft.com/office/drawing/2014/main" id="{4A21EAF6-FFBC-0C70-9438-A41DF23A352B}"/>
              </a:ext>
            </a:extLst>
          </p:cNvPr>
          <p:cNvCxnSpPr>
            <a:cxnSpLocks/>
          </p:cNvCxnSpPr>
          <p:nvPr/>
        </p:nvCxnSpPr>
        <p:spPr>
          <a:xfrm flipV="1">
            <a:off x="2578712" y="2570624"/>
            <a:ext cx="3964364" cy="1377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D6E031C8-B8C0-A67A-12B1-3C7555525D2A}"/>
              </a:ext>
            </a:extLst>
          </p:cNvPr>
          <p:cNvCxnSpPr>
            <a:cxnSpLocks/>
          </p:cNvCxnSpPr>
          <p:nvPr/>
        </p:nvCxnSpPr>
        <p:spPr>
          <a:xfrm>
            <a:off x="3810994" y="1930956"/>
            <a:ext cx="0" cy="411612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5E448820-3465-F3C9-E029-DB920FF19B7F}"/>
              </a:ext>
            </a:extLst>
          </p:cNvPr>
          <p:cNvCxnSpPr>
            <a:cxnSpLocks/>
          </p:cNvCxnSpPr>
          <p:nvPr/>
        </p:nvCxnSpPr>
        <p:spPr>
          <a:xfrm flipH="1">
            <a:off x="5311980" y="1938063"/>
            <a:ext cx="3" cy="411612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06B5A4C9-14AE-70D1-42F9-E3B2B712DEC6}"/>
              </a:ext>
            </a:extLst>
          </p:cNvPr>
          <p:cNvSpPr txBox="1"/>
          <p:nvPr/>
        </p:nvSpPr>
        <p:spPr>
          <a:xfrm>
            <a:off x="2578712" y="2080914"/>
            <a:ext cx="1154466" cy="369332"/>
          </a:xfrm>
          <a:prstGeom prst="rect">
            <a:avLst/>
          </a:prstGeom>
          <a:noFill/>
        </p:spPr>
        <p:txBody>
          <a:bodyPr wrap="square" rtlCol="0">
            <a:spAutoFit/>
          </a:bodyPr>
          <a:lstStyle/>
          <a:p>
            <a:pPr algn="ctr"/>
            <a:r>
              <a:rPr lang="en-US">
                <a:latin typeface="Abadi" panose="020B0604020104020204" pitchFamily="34" charset="0"/>
              </a:rPr>
              <a:t>Know</a:t>
            </a:r>
          </a:p>
        </p:txBody>
      </p:sp>
      <p:sp>
        <p:nvSpPr>
          <p:cNvPr id="9" name="TextBox 8">
            <a:extLst>
              <a:ext uri="{FF2B5EF4-FFF2-40B4-BE49-F238E27FC236}">
                <a16:creationId xmlns:a16="http://schemas.microsoft.com/office/drawing/2014/main" id="{6114A225-AFAB-7518-9D40-C707B6DEF4DD}"/>
              </a:ext>
            </a:extLst>
          </p:cNvPr>
          <p:cNvSpPr txBox="1"/>
          <p:nvPr/>
        </p:nvSpPr>
        <p:spPr>
          <a:xfrm>
            <a:off x="3890680" y="1938063"/>
            <a:ext cx="1316135" cy="646331"/>
          </a:xfrm>
          <a:prstGeom prst="rect">
            <a:avLst/>
          </a:prstGeom>
          <a:noFill/>
        </p:spPr>
        <p:txBody>
          <a:bodyPr wrap="square" rtlCol="0">
            <a:spAutoFit/>
          </a:bodyPr>
          <a:lstStyle/>
          <a:p>
            <a:pPr algn="ctr"/>
            <a:r>
              <a:rPr lang="en-US">
                <a:latin typeface="Abadi" panose="020B0604020104020204" pitchFamily="34" charset="0"/>
              </a:rPr>
              <a:t>Want to Know</a:t>
            </a:r>
          </a:p>
        </p:txBody>
      </p:sp>
      <p:sp>
        <p:nvSpPr>
          <p:cNvPr id="10" name="TextBox 9">
            <a:extLst>
              <a:ext uri="{FF2B5EF4-FFF2-40B4-BE49-F238E27FC236}">
                <a16:creationId xmlns:a16="http://schemas.microsoft.com/office/drawing/2014/main" id="{ED1C71A0-9D8C-25E1-C1A5-2D9CBCA68C2E}"/>
              </a:ext>
            </a:extLst>
          </p:cNvPr>
          <p:cNvSpPr txBox="1"/>
          <p:nvPr/>
        </p:nvSpPr>
        <p:spPr>
          <a:xfrm>
            <a:off x="5270602" y="2103679"/>
            <a:ext cx="1422363" cy="369332"/>
          </a:xfrm>
          <a:prstGeom prst="rect">
            <a:avLst/>
          </a:prstGeom>
          <a:noFill/>
        </p:spPr>
        <p:txBody>
          <a:bodyPr wrap="square" rtlCol="0">
            <a:spAutoFit/>
          </a:bodyPr>
          <a:lstStyle/>
          <a:p>
            <a:pPr algn="ctr"/>
            <a:r>
              <a:rPr lang="en-US">
                <a:latin typeface="Abadi" panose="020B0604020104020204" pitchFamily="34" charset="0"/>
              </a:rPr>
              <a:t>Learned</a:t>
            </a:r>
          </a:p>
        </p:txBody>
      </p:sp>
      <p:sp>
        <p:nvSpPr>
          <p:cNvPr id="11" name="Rectangle 10">
            <a:extLst>
              <a:ext uri="{FF2B5EF4-FFF2-40B4-BE49-F238E27FC236}">
                <a16:creationId xmlns:a16="http://schemas.microsoft.com/office/drawing/2014/main" id="{41D61FAD-6959-5B6B-B411-79A5CC6FFF70}"/>
              </a:ext>
            </a:extLst>
          </p:cNvPr>
          <p:cNvSpPr/>
          <p:nvPr/>
        </p:nvSpPr>
        <p:spPr>
          <a:xfrm rot="20950107">
            <a:off x="2528144" y="2863636"/>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D557C99-E19A-A3E2-74C4-7F15899CECCE}"/>
              </a:ext>
            </a:extLst>
          </p:cNvPr>
          <p:cNvSpPr/>
          <p:nvPr/>
        </p:nvSpPr>
        <p:spPr>
          <a:xfrm rot="493411">
            <a:off x="2974965" y="3656075"/>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53859CC-33BA-27F1-0FBE-2D741325DCA2}"/>
              </a:ext>
            </a:extLst>
          </p:cNvPr>
          <p:cNvSpPr/>
          <p:nvPr/>
        </p:nvSpPr>
        <p:spPr>
          <a:xfrm rot="21448196">
            <a:off x="2646792" y="4414135"/>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161B62B-D0A4-F47A-C472-A8086143E4BF}"/>
              </a:ext>
            </a:extLst>
          </p:cNvPr>
          <p:cNvSpPr/>
          <p:nvPr/>
        </p:nvSpPr>
        <p:spPr>
          <a:xfrm rot="20950107">
            <a:off x="4056112" y="2799736"/>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5972559-085C-CE86-FACB-898314BA7369}"/>
              </a:ext>
            </a:extLst>
          </p:cNvPr>
          <p:cNvSpPr/>
          <p:nvPr/>
        </p:nvSpPr>
        <p:spPr>
          <a:xfrm rot="493411">
            <a:off x="4661545" y="3610545"/>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8ABFB36-80B5-F2DE-0FFE-015EA3BC41E3}"/>
              </a:ext>
            </a:extLst>
          </p:cNvPr>
          <p:cNvSpPr/>
          <p:nvPr/>
        </p:nvSpPr>
        <p:spPr>
          <a:xfrm rot="21448196">
            <a:off x="4070702" y="4187919"/>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5A448B1-59F7-7317-AA72-8CADE0AD9DB8}"/>
              </a:ext>
            </a:extLst>
          </p:cNvPr>
          <p:cNvSpPr/>
          <p:nvPr/>
        </p:nvSpPr>
        <p:spPr>
          <a:xfrm rot="20950107">
            <a:off x="3926803" y="3403173"/>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591A0CF-17D6-D2B4-F640-4C72C9DF0F3F}"/>
              </a:ext>
            </a:extLst>
          </p:cNvPr>
          <p:cNvSpPr/>
          <p:nvPr/>
        </p:nvSpPr>
        <p:spPr>
          <a:xfrm rot="21448196">
            <a:off x="3941393" y="4855294"/>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4526D4C7-550C-AAA9-9CE5-0BF494703103}"/>
              </a:ext>
            </a:extLst>
          </p:cNvPr>
          <p:cNvSpPr/>
          <p:nvPr/>
        </p:nvSpPr>
        <p:spPr>
          <a:xfrm>
            <a:off x="2429628" y="1881369"/>
            <a:ext cx="4284743" cy="421530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453EFD2-AF73-26CE-AA14-C7DD77764BCD}"/>
              </a:ext>
            </a:extLst>
          </p:cNvPr>
          <p:cNvSpPr/>
          <p:nvPr/>
        </p:nvSpPr>
        <p:spPr>
          <a:xfrm rot="493411">
            <a:off x="5891209" y="2988783"/>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9EA2B9B4-D4EA-F558-5438-4468D4F52478}"/>
              </a:ext>
            </a:extLst>
          </p:cNvPr>
          <p:cNvSpPr/>
          <p:nvPr/>
        </p:nvSpPr>
        <p:spPr>
          <a:xfrm rot="21448196">
            <a:off x="5867351" y="3702404"/>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11F2E360-9A47-C8C3-5F1B-6F525F1278ED}"/>
              </a:ext>
            </a:extLst>
          </p:cNvPr>
          <p:cNvSpPr/>
          <p:nvPr/>
        </p:nvSpPr>
        <p:spPr>
          <a:xfrm rot="21448196">
            <a:off x="6024136" y="4593416"/>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23F39ED-770C-F9E4-CE03-6BC604122A6C}"/>
              </a:ext>
            </a:extLst>
          </p:cNvPr>
          <p:cNvSpPr/>
          <p:nvPr/>
        </p:nvSpPr>
        <p:spPr>
          <a:xfrm rot="20950107">
            <a:off x="5540945" y="4302603"/>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7B2D263-48E5-D804-2F52-8E443B9F1CD2}"/>
              </a:ext>
            </a:extLst>
          </p:cNvPr>
          <p:cNvSpPr/>
          <p:nvPr/>
        </p:nvSpPr>
        <p:spPr>
          <a:xfrm rot="20950107">
            <a:off x="5411636" y="4906040"/>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6AAF81F-C840-B2D2-2BA4-215C37E8AAC6}"/>
              </a:ext>
            </a:extLst>
          </p:cNvPr>
          <p:cNvSpPr/>
          <p:nvPr/>
        </p:nvSpPr>
        <p:spPr>
          <a:xfrm rot="1198080">
            <a:off x="6107140" y="4945161"/>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D2AD4FD0-599D-E949-F705-27C8D4ACBABF}"/>
              </a:ext>
            </a:extLst>
          </p:cNvPr>
          <p:cNvSpPr/>
          <p:nvPr/>
        </p:nvSpPr>
        <p:spPr>
          <a:xfrm rot="1198080">
            <a:off x="5977831" y="5548598"/>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834927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D22B02-848F-2B00-B4E4-56175926B611}"/>
            </a:ext>
          </a:extLst>
        </p:cNvPr>
        <p:cNvGrpSpPr/>
        <p:nvPr/>
      </p:nvGrpSpPr>
      <p:grpSpPr>
        <a:xfrm>
          <a:off x="0" y="0"/>
          <a:ext cx="0" cy="0"/>
          <a:chOff x="0" y="0"/>
          <a:chExt cx="0" cy="0"/>
        </a:xfrm>
      </p:grpSpPr>
      <p:sp>
        <p:nvSpPr>
          <p:cNvPr id="32" name="Slide Number Placeholder 31">
            <a:extLst>
              <a:ext uri="{FF2B5EF4-FFF2-40B4-BE49-F238E27FC236}">
                <a16:creationId xmlns:a16="http://schemas.microsoft.com/office/drawing/2014/main" id="{125C38B5-B15E-92F8-A07C-43DD250EE51F}"/>
              </a:ext>
            </a:extLst>
          </p:cNvPr>
          <p:cNvSpPr>
            <a:spLocks noGrp="1"/>
          </p:cNvSpPr>
          <p:nvPr>
            <p:ph type="sldNum" sz="quarter" idx="14"/>
          </p:nvPr>
        </p:nvSpPr>
        <p:spPr>
          <a:prstGeom prst="rect">
            <a:avLst/>
          </a:prstGeom>
        </p:spPr>
        <p:txBody>
          <a:bodyPr/>
          <a:lstStyle/>
          <a:p>
            <a:fld id="{11F27F3A-B3E9-41ED-AF8F-A365F10BB65F}" type="slidenum">
              <a:rPr lang="en-US" smtClean="0"/>
              <a:pPr/>
              <a:t>19</a:t>
            </a:fld>
            <a:endParaRPr lang="en-US"/>
          </a:p>
        </p:txBody>
      </p:sp>
      <p:sp>
        <p:nvSpPr>
          <p:cNvPr id="7" name="Title 6">
            <a:extLst>
              <a:ext uri="{FF2B5EF4-FFF2-40B4-BE49-F238E27FC236}">
                <a16:creationId xmlns:a16="http://schemas.microsoft.com/office/drawing/2014/main" id="{EF68886A-92DB-4330-4084-61A632C0BB17}"/>
              </a:ext>
            </a:extLst>
          </p:cNvPr>
          <p:cNvSpPr>
            <a:spLocks noGrp="1"/>
          </p:cNvSpPr>
          <p:nvPr>
            <p:ph type="title"/>
          </p:nvPr>
        </p:nvSpPr>
        <p:spPr/>
        <p:txBody>
          <a:bodyPr/>
          <a:lstStyle/>
          <a:p>
            <a:r>
              <a:rPr lang="en-US" sz="4000" b="0">
                <a:latin typeface="Poppins" panose="00000500000000000000" pitchFamily="2" charset="0"/>
                <a:cs typeface="Poppins" panose="00000500000000000000" pitchFamily="2" charset="0"/>
              </a:rPr>
              <a:t>Post-assessment</a:t>
            </a:r>
            <a:r>
              <a:rPr lang="en-US"/>
              <a:t> </a:t>
            </a:r>
            <a:br>
              <a:rPr lang="en-US"/>
            </a:br>
            <a:r>
              <a:rPr lang="en-US"/>
              <a:t>https://forms.office.com/g/iGgaen29fD</a:t>
            </a:r>
          </a:p>
        </p:txBody>
      </p:sp>
      <p:pic>
        <p:nvPicPr>
          <p:cNvPr id="4" name="Picture 3">
            <a:extLst>
              <a:ext uri="{FF2B5EF4-FFF2-40B4-BE49-F238E27FC236}">
                <a16:creationId xmlns:a16="http://schemas.microsoft.com/office/drawing/2014/main" id="{8ED67152-E6BB-5150-C532-7FA67B29BC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08538" y="1019211"/>
            <a:ext cx="5726923" cy="5726923"/>
          </a:xfrm>
          <a:prstGeom prst="rect">
            <a:avLst/>
          </a:prstGeom>
        </p:spPr>
      </p:pic>
    </p:spTree>
    <p:extLst>
      <p:ext uri="{BB962C8B-B14F-4D97-AF65-F5344CB8AC3E}">
        <p14:creationId xmlns:p14="http://schemas.microsoft.com/office/powerpoint/2010/main" val="4029834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9451D27-5F79-25DB-6DA8-8F602677C122}"/>
              </a:ext>
            </a:extLst>
          </p:cNvPr>
          <p:cNvPicPr>
            <a:picLocks noChangeAspect="1"/>
          </p:cNvPicPr>
          <p:nvPr/>
        </p:nvPicPr>
        <p:blipFill>
          <a:blip r:embed="rId3">
            <a:extLst>
              <a:ext uri="{28A0092B-C50C-407E-A947-70E740481C1C}">
                <a14:useLocalDpi xmlns:a14="http://schemas.microsoft.com/office/drawing/2010/main" val="0"/>
              </a:ext>
            </a:extLst>
          </a:blip>
          <a:srcRect b="5156"/>
          <a:stretch>
            <a:fillRect/>
          </a:stretch>
        </p:blipFill>
        <p:spPr>
          <a:xfrm>
            <a:off x="1905000" y="1412134"/>
            <a:ext cx="5334000" cy="5059004"/>
          </a:xfrm>
          <a:prstGeom prst="rect">
            <a:avLst/>
          </a:prstGeom>
        </p:spPr>
      </p:pic>
      <p:sp>
        <p:nvSpPr>
          <p:cNvPr id="32" name="Slide Number Placeholder 31"/>
          <p:cNvSpPr>
            <a:spLocks noGrp="1"/>
          </p:cNvSpPr>
          <p:nvPr>
            <p:ph type="sldNum" sz="quarter" idx="14"/>
          </p:nvPr>
        </p:nvSpPr>
        <p:spPr>
          <a:prstGeom prst="rect">
            <a:avLst/>
          </a:prstGeom>
        </p:spPr>
        <p:txBody>
          <a:bodyPr/>
          <a:lstStyle/>
          <a:p>
            <a:fld id="{11F27F3A-B3E9-41ED-AF8F-A365F10BB65F}" type="slidenum">
              <a:rPr lang="en-US" smtClean="0"/>
              <a:pPr/>
              <a:t>2</a:t>
            </a:fld>
            <a:endParaRPr lang="en-US"/>
          </a:p>
        </p:txBody>
      </p:sp>
      <p:sp>
        <p:nvSpPr>
          <p:cNvPr id="7" name="Title 6"/>
          <p:cNvSpPr>
            <a:spLocks noGrp="1"/>
          </p:cNvSpPr>
          <p:nvPr>
            <p:ph type="title"/>
          </p:nvPr>
        </p:nvSpPr>
        <p:spPr>
          <a:xfrm>
            <a:off x="1327869" y="726079"/>
            <a:ext cx="7537836" cy="548640"/>
          </a:xfrm>
        </p:spPr>
        <p:txBody>
          <a:bodyPr/>
          <a:lstStyle/>
          <a:p>
            <a:r>
              <a:rPr lang="en-US" sz="4000" b="0" dirty="0">
                <a:latin typeface="Poppins"/>
                <a:cs typeface="Poppins"/>
              </a:rPr>
              <a:t>Pre-assessment</a:t>
            </a:r>
            <a:br>
              <a:rPr lang="en-US" sz="4000" b="0" dirty="0">
                <a:latin typeface="Poppins"/>
                <a:cs typeface="Poppins"/>
              </a:rPr>
            </a:br>
            <a:r>
              <a:rPr lang="en-US" sz="1800" dirty="0">
                <a:latin typeface="Arial"/>
                <a:cs typeface="Arial"/>
              </a:rPr>
              <a:t>https://forms.office.com/g/kGAGbpCWmE</a:t>
            </a:r>
            <a:endParaRPr lang="en-US" dirty="0"/>
          </a:p>
        </p:txBody>
      </p:sp>
    </p:spTree>
    <p:extLst>
      <p:ext uri="{BB962C8B-B14F-4D97-AF65-F5344CB8AC3E}">
        <p14:creationId xmlns:p14="http://schemas.microsoft.com/office/powerpoint/2010/main" val="9381004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5E153-130D-B6B8-99CD-3E87C1FB45FE}"/>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A18E6D97-016F-5AD1-CE95-AEA93A85474B}"/>
              </a:ext>
            </a:extLst>
          </p:cNvPr>
          <p:cNvPicPr>
            <a:picLocks noChangeAspect="1"/>
          </p:cNvPicPr>
          <p:nvPr/>
        </p:nvPicPr>
        <p:blipFill>
          <a:blip r:embed="rId3">
            <a:extLst>
              <a:ext uri="{28A0092B-C50C-407E-A947-70E740481C1C}">
                <a14:useLocalDpi xmlns:a14="http://schemas.microsoft.com/office/drawing/2010/main" val="0"/>
              </a:ext>
            </a:extLst>
          </a:blip>
          <a:srcRect l="10992"/>
          <a:stretch>
            <a:fillRect/>
          </a:stretch>
        </p:blipFill>
        <p:spPr>
          <a:xfrm>
            <a:off x="0" y="0"/>
            <a:ext cx="9144000" cy="6858000"/>
          </a:xfrm>
          <a:prstGeom prst="rect">
            <a:avLst/>
          </a:prstGeom>
        </p:spPr>
      </p:pic>
      <p:sp>
        <p:nvSpPr>
          <p:cNvPr id="3" name="Rectangle 2">
            <a:extLst>
              <a:ext uri="{FF2B5EF4-FFF2-40B4-BE49-F238E27FC236}">
                <a16:creationId xmlns:a16="http://schemas.microsoft.com/office/drawing/2014/main" id="{9A457F10-CB95-9374-FCD6-F9898886911E}"/>
              </a:ext>
            </a:extLst>
          </p:cNvPr>
          <p:cNvSpPr/>
          <p:nvPr/>
        </p:nvSpPr>
        <p:spPr>
          <a:xfrm>
            <a:off x="1320800" y="2273300"/>
            <a:ext cx="6604000" cy="2616200"/>
          </a:xfrm>
          <a:prstGeom prst="rect">
            <a:avLst/>
          </a:prstGeom>
          <a:solidFill>
            <a:schemeClr val="bg1">
              <a:alpha val="77000"/>
            </a:schemeClr>
          </a:solidFill>
          <a:ln w="76200">
            <a:solidFill>
              <a:schemeClr val="tx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51B5C0-40CE-C325-A6FA-4C6603A95A3E}"/>
              </a:ext>
            </a:extLst>
          </p:cNvPr>
          <p:cNvSpPr>
            <a:spLocks noGrp="1"/>
          </p:cNvSpPr>
          <p:nvPr>
            <p:ph type="title"/>
          </p:nvPr>
        </p:nvSpPr>
        <p:spPr>
          <a:xfrm>
            <a:off x="539352" y="2606080"/>
            <a:ext cx="8086724" cy="1704975"/>
          </a:xfrm>
        </p:spPr>
        <p:txBody>
          <a:bodyPr vert="horz" lIns="68580" tIns="34290" rIns="68580" bIns="34290" rtlCol="0" anchor="ctr">
            <a:normAutofit/>
          </a:bodyPr>
          <a:lstStyle/>
          <a:p>
            <a:pPr algn="ctr">
              <a:spcAft>
                <a:spcPts val="1350"/>
              </a:spcAft>
            </a:pPr>
            <a:r>
              <a:rPr lang="en-US" sz="4950" b="0">
                <a:solidFill>
                  <a:schemeClr val="tx1">
                    <a:lumMod val="95000"/>
                    <a:lumOff val="5000"/>
                  </a:schemeClr>
                </a:solidFill>
                <a:latin typeface="Poppins" panose="00000500000000000000" pitchFamily="2" charset="0"/>
                <a:cs typeface="Poppins" panose="00000500000000000000" pitchFamily="2" charset="0"/>
              </a:rPr>
              <a:t>Thank you!</a:t>
            </a:r>
          </a:p>
        </p:txBody>
      </p:sp>
      <p:pic>
        <p:nvPicPr>
          <p:cNvPr id="4" name="Picture 3" descr="Text&#10;&#10;AI-generated content may be incorrect.">
            <a:extLst>
              <a:ext uri="{FF2B5EF4-FFF2-40B4-BE49-F238E27FC236}">
                <a16:creationId xmlns:a16="http://schemas.microsoft.com/office/drawing/2014/main" id="{3F984876-718E-BA90-1CAD-5400DE8597F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6815" y="183015"/>
            <a:ext cx="2994666" cy="1069523"/>
          </a:xfrm>
          <a:prstGeom prst="rect">
            <a:avLst/>
          </a:prstGeom>
        </p:spPr>
      </p:pic>
      <p:sp>
        <p:nvSpPr>
          <p:cNvPr id="5" name="Title 1">
            <a:extLst>
              <a:ext uri="{FF2B5EF4-FFF2-40B4-BE49-F238E27FC236}">
                <a16:creationId xmlns:a16="http://schemas.microsoft.com/office/drawing/2014/main" id="{21D254B7-B424-2AF4-8361-C37F9EDF19E6}"/>
              </a:ext>
            </a:extLst>
          </p:cNvPr>
          <p:cNvSpPr txBox="1">
            <a:spLocks/>
          </p:cNvSpPr>
          <p:nvPr/>
        </p:nvSpPr>
        <p:spPr>
          <a:xfrm>
            <a:off x="2041326" y="3904157"/>
            <a:ext cx="5082777" cy="599512"/>
          </a:xfrm>
          <a:prstGeom prst="rect">
            <a:avLst/>
          </a:prstGeom>
        </p:spPr>
        <p:txBody>
          <a:bodyPr vert="horz" lIns="68580" tIns="34290" rIns="68580" bIns="3429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1350"/>
              </a:spcAft>
            </a:pPr>
            <a:r>
              <a:rPr lang="en-US" sz="2400">
                <a:solidFill>
                  <a:schemeClr val="tx1">
                    <a:lumMod val="75000"/>
                    <a:lumOff val="25000"/>
                  </a:schemeClr>
                </a:solidFill>
                <a:latin typeface="Poppins" panose="00000500000000000000" pitchFamily="2" charset="0"/>
                <a:cs typeface="Poppins" panose="00000500000000000000" pitchFamily="2" charset="0"/>
              </a:rPr>
              <a:t>infectionprevention@dhhs.nc.gov</a:t>
            </a:r>
          </a:p>
        </p:txBody>
      </p:sp>
    </p:spTree>
    <p:extLst>
      <p:ext uri="{BB962C8B-B14F-4D97-AF65-F5344CB8AC3E}">
        <p14:creationId xmlns:p14="http://schemas.microsoft.com/office/powerpoint/2010/main" val="36857321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27449-ACBC-FB49-EE5A-5E4307363DBE}"/>
            </a:ext>
          </a:extLst>
        </p:cNvPr>
        <p:cNvGrpSpPr/>
        <p:nvPr/>
      </p:nvGrpSpPr>
      <p:grpSpPr>
        <a:xfrm>
          <a:off x="0" y="0"/>
          <a:ext cx="0" cy="0"/>
          <a:chOff x="0" y="0"/>
          <a:chExt cx="0" cy="0"/>
        </a:xfrm>
      </p:grpSpPr>
      <p:sp>
        <p:nvSpPr>
          <p:cNvPr id="32" name="Slide Number Placeholder 31">
            <a:extLst>
              <a:ext uri="{FF2B5EF4-FFF2-40B4-BE49-F238E27FC236}">
                <a16:creationId xmlns:a16="http://schemas.microsoft.com/office/drawing/2014/main" id="{06E6DFA9-E6C0-C37C-1BA1-E8FB8917DFDA}"/>
              </a:ext>
            </a:extLst>
          </p:cNvPr>
          <p:cNvSpPr>
            <a:spLocks noGrp="1"/>
          </p:cNvSpPr>
          <p:nvPr>
            <p:ph type="sldNum" sz="quarter" idx="14"/>
          </p:nvPr>
        </p:nvSpPr>
        <p:spPr>
          <a:prstGeom prst="rect">
            <a:avLst/>
          </a:prstGeom>
        </p:spPr>
        <p:txBody>
          <a:bodyPr/>
          <a:lstStyle/>
          <a:p>
            <a:fld id="{11F27F3A-B3E9-41ED-AF8F-A365F10BB65F}" type="slidenum">
              <a:rPr lang="en-US" smtClean="0"/>
              <a:pPr/>
              <a:t>21</a:t>
            </a:fld>
            <a:endParaRPr lang="en-US"/>
          </a:p>
        </p:txBody>
      </p:sp>
      <p:sp>
        <p:nvSpPr>
          <p:cNvPr id="7" name="Title 6">
            <a:extLst>
              <a:ext uri="{FF2B5EF4-FFF2-40B4-BE49-F238E27FC236}">
                <a16:creationId xmlns:a16="http://schemas.microsoft.com/office/drawing/2014/main" id="{CE4BDAFB-B2E8-0008-7F4E-F35C23CE97FF}"/>
              </a:ext>
            </a:extLst>
          </p:cNvPr>
          <p:cNvSpPr>
            <a:spLocks noGrp="1"/>
          </p:cNvSpPr>
          <p:nvPr>
            <p:ph type="title"/>
          </p:nvPr>
        </p:nvSpPr>
        <p:spPr/>
        <p:txBody>
          <a:bodyPr/>
          <a:lstStyle/>
          <a:p>
            <a:r>
              <a:rPr lang="en-US" sz="4000" b="0">
                <a:latin typeface="Poppins"/>
                <a:cs typeface="Poppins"/>
              </a:rPr>
              <a:t>Additional Resources</a:t>
            </a:r>
            <a:endParaRPr lang="en-US"/>
          </a:p>
        </p:txBody>
      </p:sp>
      <p:sp>
        <p:nvSpPr>
          <p:cNvPr id="3" name="TextBox 2">
            <a:extLst>
              <a:ext uri="{FF2B5EF4-FFF2-40B4-BE49-F238E27FC236}">
                <a16:creationId xmlns:a16="http://schemas.microsoft.com/office/drawing/2014/main" id="{63DE86A6-42D7-C391-420E-04060D324D17}"/>
              </a:ext>
            </a:extLst>
          </p:cNvPr>
          <p:cNvSpPr txBox="1"/>
          <p:nvPr/>
        </p:nvSpPr>
        <p:spPr>
          <a:xfrm>
            <a:off x="1327869" y="1346010"/>
            <a:ext cx="6919783"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spcAft>
                <a:spcPts val="1200"/>
              </a:spcAft>
              <a:buFont typeface="Arial"/>
              <a:buChar char="•"/>
            </a:pPr>
            <a:r>
              <a:rPr lang="en-US" sz="1600" dirty="0">
                <a:latin typeface="Nunito" pitchFamily="2" charset="0"/>
                <a:ea typeface="+mn-lt"/>
                <a:cs typeface="Poppins" panose="00000500000000000000" pitchFamily="2" charset="0"/>
              </a:rPr>
              <a:t>Infection Control Assessment and Response (ICAR) Tool | (CDC) (www.cdc.gov/healthcare-associated-infections/php/toolkit/icar.html) See module 8 </a:t>
            </a:r>
          </a:p>
          <a:p>
            <a:pPr marL="285750" indent="-285750">
              <a:spcAft>
                <a:spcPts val="1200"/>
              </a:spcAft>
              <a:buFont typeface="Arial"/>
              <a:buChar char="•"/>
            </a:pPr>
            <a:r>
              <a:rPr lang="en-US" sz="1600" dirty="0">
                <a:latin typeface="Nunito" pitchFamily="2" charset="0"/>
                <a:ea typeface="+mn-lt"/>
                <a:cs typeface="Poppins" panose="00000500000000000000" pitchFamily="2" charset="0"/>
              </a:rPr>
              <a:t>Core Infection Prevention and Control Practices for Safe Health care Delivery | CDC (www.cdc.gov/infection-control/hcp/core-practices/index.html) </a:t>
            </a:r>
          </a:p>
          <a:p>
            <a:pPr marL="285750" indent="-285750">
              <a:spcAft>
                <a:spcPts val="1200"/>
              </a:spcAft>
              <a:buFont typeface="Arial"/>
              <a:buChar char="•"/>
            </a:pPr>
            <a:r>
              <a:rPr lang="en-US" sz="1600" dirty="0">
                <a:latin typeface="Nunito" pitchFamily="2" charset="0"/>
                <a:ea typeface="+mn-lt"/>
                <a:cs typeface="Poppins" panose="00000500000000000000" pitchFamily="2" charset="0"/>
              </a:rPr>
              <a:t>Recommendations for Disinfection and Sterilization in Health care Facilities | CDC (www.cdc.gov/infection-control/hcp/disinfection-sterilization/summary-recommendations.html) </a:t>
            </a:r>
          </a:p>
          <a:p>
            <a:pPr marL="285750" indent="-285750">
              <a:spcAft>
                <a:spcPts val="1200"/>
              </a:spcAft>
              <a:buFont typeface="Arial"/>
              <a:buChar char="•"/>
            </a:pPr>
            <a:r>
              <a:rPr lang="en-US" sz="1600" dirty="0">
                <a:latin typeface="Nunito" pitchFamily="2" charset="0"/>
                <a:ea typeface="+mn-lt"/>
                <a:cs typeface="Poppins" panose="00000500000000000000" pitchFamily="2" charset="0"/>
              </a:rPr>
              <a:t>Demonstrating Wound Care and the Clinician’s Role in Preventing Wound Colonization and Infection | Train PA (www.train.org/pa/course/1125056/details) </a:t>
            </a:r>
          </a:p>
          <a:p>
            <a:pPr marL="285750" indent="-285750">
              <a:spcAft>
                <a:spcPts val="1200"/>
              </a:spcAft>
              <a:buFont typeface="Arial"/>
              <a:buChar char="•"/>
            </a:pPr>
            <a:r>
              <a:rPr lang="en-US" sz="1600" dirty="0">
                <a:latin typeface="Nunito" pitchFamily="2" charset="0"/>
                <a:ea typeface="+mn-lt"/>
                <a:cs typeface="Poppins" panose="00000500000000000000" pitchFamily="2" charset="0"/>
              </a:rPr>
              <a:t>Adherence Monitoring Wound Care (PDF) | CDPH (www.cdph.ca.gov/Programs/CHCQ/HAI/CDPH Document Library/AdherenceMonitoring_WoundCare.pdf)</a:t>
            </a:r>
            <a:endParaRPr lang="en-US" sz="1600" dirty="0">
              <a:latin typeface="Nunito" pitchFamily="2" charset="0"/>
              <a:cs typeface="Poppins" panose="00000500000000000000" pitchFamily="2" charset="0"/>
            </a:endParaRPr>
          </a:p>
        </p:txBody>
      </p:sp>
    </p:spTree>
    <p:extLst>
      <p:ext uri="{BB962C8B-B14F-4D97-AF65-F5344CB8AC3E}">
        <p14:creationId xmlns:p14="http://schemas.microsoft.com/office/powerpoint/2010/main" val="22061445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1"/>
          </p:nvPr>
        </p:nvSpPr>
        <p:spPr/>
        <p:txBody>
          <a:bodyPr/>
          <a:lstStyle/>
          <a:p>
            <a:r>
              <a:rPr lang="en-US"/>
              <a:t>SOURCE:</a:t>
            </a:r>
          </a:p>
        </p:txBody>
      </p:sp>
      <p:sp>
        <p:nvSpPr>
          <p:cNvPr id="17" name="Slide Number Placeholder 16"/>
          <p:cNvSpPr>
            <a:spLocks noGrp="1"/>
          </p:cNvSpPr>
          <p:nvPr>
            <p:ph type="sldNum" sz="quarter" idx="14"/>
          </p:nvPr>
        </p:nvSpPr>
        <p:spPr/>
        <p:txBody>
          <a:bodyPr/>
          <a:lstStyle/>
          <a:p>
            <a:fld id="{11F27F3A-B3E9-41ED-AF8F-A365F10BB65F}" type="slidenum">
              <a:rPr lang="en-US" b="0" smtClean="0"/>
              <a:pPr/>
              <a:t>3</a:t>
            </a:fld>
            <a:endParaRPr lang="en-US" b="0"/>
          </a:p>
        </p:txBody>
      </p:sp>
      <p:sp>
        <p:nvSpPr>
          <p:cNvPr id="2" name="Title 1"/>
          <p:cNvSpPr>
            <a:spLocks noGrp="1"/>
          </p:cNvSpPr>
          <p:nvPr>
            <p:ph type="title"/>
          </p:nvPr>
        </p:nvSpPr>
        <p:spPr/>
        <p:txBody>
          <a:bodyPr/>
          <a:lstStyle/>
          <a:p>
            <a:r>
              <a:rPr lang="en-US" sz="2800" b="0">
                <a:latin typeface="Poppins" panose="00000500000000000000" pitchFamily="2" charset="0"/>
                <a:cs typeface="Poppins" panose="00000500000000000000" pitchFamily="2" charset="0"/>
              </a:rPr>
              <a:t>Know, Want to Know, Learned (KWL) Chart</a:t>
            </a:r>
          </a:p>
        </p:txBody>
      </p:sp>
      <p:cxnSp>
        <p:nvCxnSpPr>
          <p:cNvPr id="3" name="Straight Connector 2">
            <a:extLst>
              <a:ext uri="{FF2B5EF4-FFF2-40B4-BE49-F238E27FC236}">
                <a16:creationId xmlns:a16="http://schemas.microsoft.com/office/drawing/2014/main" id="{5428C714-D825-845C-5B96-65308E0130DB}"/>
              </a:ext>
            </a:extLst>
          </p:cNvPr>
          <p:cNvCxnSpPr>
            <a:cxnSpLocks/>
          </p:cNvCxnSpPr>
          <p:nvPr/>
        </p:nvCxnSpPr>
        <p:spPr>
          <a:xfrm flipV="1">
            <a:off x="2578712" y="2570624"/>
            <a:ext cx="3964364" cy="1377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EFDFCC5E-F614-76C6-4093-54C65A63D26F}"/>
              </a:ext>
            </a:extLst>
          </p:cNvPr>
          <p:cNvCxnSpPr>
            <a:cxnSpLocks/>
          </p:cNvCxnSpPr>
          <p:nvPr/>
        </p:nvCxnSpPr>
        <p:spPr>
          <a:xfrm>
            <a:off x="3810994" y="1930956"/>
            <a:ext cx="0" cy="411612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A7BDA03D-C59A-8361-3EB9-7C43386AF8F5}"/>
              </a:ext>
            </a:extLst>
          </p:cNvPr>
          <p:cNvCxnSpPr>
            <a:cxnSpLocks/>
          </p:cNvCxnSpPr>
          <p:nvPr/>
        </p:nvCxnSpPr>
        <p:spPr>
          <a:xfrm flipH="1">
            <a:off x="5311980" y="1938063"/>
            <a:ext cx="3" cy="411612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F76FFE76-DAA4-3834-B611-F2072E581FB4}"/>
              </a:ext>
            </a:extLst>
          </p:cNvPr>
          <p:cNvSpPr txBox="1"/>
          <p:nvPr/>
        </p:nvSpPr>
        <p:spPr>
          <a:xfrm>
            <a:off x="2578712" y="2080914"/>
            <a:ext cx="1154466" cy="369332"/>
          </a:xfrm>
          <a:prstGeom prst="rect">
            <a:avLst/>
          </a:prstGeom>
          <a:noFill/>
        </p:spPr>
        <p:txBody>
          <a:bodyPr wrap="square" rtlCol="0">
            <a:spAutoFit/>
          </a:bodyPr>
          <a:lstStyle/>
          <a:p>
            <a:pPr algn="ctr"/>
            <a:r>
              <a:rPr lang="en-US">
                <a:latin typeface="Abadi" panose="020B0604020104020204" pitchFamily="34" charset="0"/>
              </a:rPr>
              <a:t>Know</a:t>
            </a:r>
          </a:p>
        </p:txBody>
      </p:sp>
      <p:sp>
        <p:nvSpPr>
          <p:cNvPr id="9" name="TextBox 8">
            <a:extLst>
              <a:ext uri="{FF2B5EF4-FFF2-40B4-BE49-F238E27FC236}">
                <a16:creationId xmlns:a16="http://schemas.microsoft.com/office/drawing/2014/main" id="{6A501B11-23FA-E37F-71C3-93E5A0B039FB}"/>
              </a:ext>
            </a:extLst>
          </p:cNvPr>
          <p:cNvSpPr txBox="1"/>
          <p:nvPr/>
        </p:nvSpPr>
        <p:spPr>
          <a:xfrm>
            <a:off x="3890680" y="1938063"/>
            <a:ext cx="1316135" cy="646331"/>
          </a:xfrm>
          <a:prstGeom prst="rect">
            <a:avLst/>
          </a:prstGeom>
          <a:noFill/>
        </p:spPr>
        <p:txBody>
          <a:bodyPr wrap="square" rtlCol="0">
            <a:spAutoFit/>
          </a:bodyPr>
          <a:lstStyle/>
          <a:p>
            <a:pPr algn="ctr"/>
            <a:r>
              <a:rPr lang="en-US">
                <a:latin typeface="Abadi" panose="020B0604020104020204" pitchFamily="34" charset="0"/>
              </a:rPr>
              <a:t>Want to Know</a:t>
            </a:r>
          </a:p>
        </p:txBody>
      </p:sp>
      <p:sp>
        <p:nvSpPr>
          <p:cNvPr id="10" name="TextBox 9">
            <a:extLst>
              <a:ext uri="{FF2B5EF4-FFF2-40B4-BE49-F238E27FC236}">
                <a16:creationId xmlns:a16="http://schemas.microsoft.com/office/drawing/2014/main" id="{BB112791-7C1C-5943-E2BE-28A1A2CB18BB}"/>
              </a:ext>
            </a:extLst>
          </p:cNvPr>
          <p:cNvSpPr txBox="1"/>
          <p:nvPr/>
        </p:nvSpPr>
        <p:spPr>
          <a:xfrm>
            <a:off x="5270602" y="2103679"/>
            <a:ext cx="1422363" cy="369332"/>
          </a:xfrm>
          <a:prstGeom prst="rect">
            <a:avLst/>
          </a:prstGeom>
          <a:noFill/>
        </p:spPr>
        <p:txBody>
          <a:bodyPr wrap="square" rtlCol="0">
            <a:spAutoFit/>
          </a:bodyPr>
          <a:lstStyle/>
          <a:p>
            <a:pPr algn="ctr"/>
            <a:r>
              <a:rPr lang="en-US">
                <a:latin typeface="Abadi" panose="020B0604020104020204" pitchFamily="34" charset="0"/>
              </a:rPr>
              <a:t>Learned</a:t>
            </a:r>
          </a:p>
        </p:txBody>
      </p:sp>
      <p:sp>
        <p:nvSpPr>
          <p:cNvPr id="11" name="Rectangle 10">
            <a:extLst>
              <a:ext uri="{FF2B5EF4-FFF2-40B4-BE49-F238E27FC236}">
                <a16:creationId xmlns:a16="http://schemas.microsoft.com/office/drawing/2014/main" id="{4D6469CA-5902-1905-5A18-FFC68FEBBE57}"/>
              </a:ext>
            </a:extLst>
          </p:cNvPr>
          <p:cNvSpPr/>
          <p:nvPr/>
        </p:nvSpPr>
        <p:spPr>
          <a:xfrm rot="20950107">
            <a:off x="2528144" y="2863636"/>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28284D5-A3C1-FF68-3C0A-3A3BA88F1B3C}"/>
              </a:ext>
            </a:extLst>
          </p:cNvPr>
          <p:cNvSpPr/>
          <p:nvPr/>
        </p:nvSpPr>
        <p:spPr>
          <a:xfrm rot="493411">
            <a:off x="2974965" y="3656075"/>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1D155DA-C78B-F68B-D860-9F35B7723633}"/>
              </a:ext>
            </a:extLst>
          </p:cNvPr>
          <p:cNvSpPr/>
          <p:nvPr/>
        </p:nvSpPr>
        <p:spPr>
          <a:xfrm rot="21448196">
            <a:off x="2646792" y="4414135"/>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6254D53-17F9-B176-447F-EC015AD6D65A}"/>
              </a:ext>
            </a:extLst>
          </p:cNvPr>
          <p:cNvSpPr/>
          <p:nvPr/>
        </p:nvSpPr>
        <p:spPr>
          <a:xfrm rot="20950107">
            <a:off x="4056112" y="2799736"/>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E637C2B-46C3-7A75-B0AE-8D027DF7F148}"/>
              </a:ext>
            </a:extLst>
          </p:cNvPr>
          <p:cNvSpPr/>
          <p:nvPr/>
        </p:nvSpPr>
        <p:spPr>
          <a:xfrm rot="493411">
            <a:off x="4661545" y="3610545"/>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759F5DA-6C7E-F5E3-EA90-E01B555E8045}"/>
              </a:ext>
            </a:extLst>
          </p:cNvPr>
          <p:cNvSpPr/>
          <p:nvPr/>
        </p:nvSpPr>
        <p:spPr>
          <a:xfrm rot="21448196">
            <a:off x="4070702" y="4187919"/>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51A0A96-7879-A156-D11F-F2848F74554E}"/>
              </a:ext>
            </a:extLst>
          </p:cNvPr>
          <p:cNvSpPr/>
          <p:nvPr/>
        </p:nvSpPr>
        <p:spPr>
          <a:xfrm rot="20950107">
            <a:off x="3926803" y="3403173"/>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85D5D41F-245A-D76F-84E9-60A0A904C10B}"/>
              </a:ext>
            </a:extLst>
          </p:cNvPr>
          <p:cNvSpPr/>
          <p:nvPr/>
        </p:nvSpPr>
        <p:spPr>
          <a:xfrm rot="21448196">
            <a:off x="3941393" y="4855294"/>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239239A-B0F0-9344-33C6-EF33CB2F07E3}"/>
              </a:ext>
            </a:extLst>
          </p:cNvPr>
          <p:cNvSpPr/>
          <p:nvPr/>
        </p:nvSpPr>
        <p:spPr>
          <a:xfrm>
            <a:off x="2429628" y="1881369"/>
            <a:ext cx="4284743" cy="421530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0995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BF7D62F-70A7-07BF-31AB-A134C4B13A74}"/>
              </a:ext>
            </a:extLst>
          </p:cNvPr>
          <p:cNvSpPr>
            <a:spLocks noGrp="1"/>
          </p:cNvSpPr>
          <p:nvPr>
            <p:ph type="sldNum" sz="quarter" idx="14"/>
          </p:nvPr>
        </p:nvSpPr>
        <p:spPr/>
        <p:txBody>
          <a:bodyPr/>
          <a:lstStyle/>
          <a:p>
            <a:fld id="{11F27F3A-B3E9-41ED-AF8F-A365F10BB65F}" type="slidenum">
              <a:rPr lang="en-US" smtClean="0"/>
              <a:pPr/>
              <a:t>4</a:t>
            </a:fld>
            <a:endParaRPr lang="en-US"/>
          </a:p>
        </p:txBody>
      </p:sp>
      <p:sp>
        <p:nvSpPr>
          <p:cNvPr id="2" name="Title 1">
            <a:extLst>
              <a:ext uri="{FF2B5EF4-FFF2-40B4-BE49-F238E27FC236}">
                <a16:creationId xmlns:a16="http://schemas.microsoft.com/office/drawing/2014/main" id="{B75A9D46-82ED-7C3D-FB02-D7AF6C01B064}"/>
              </a:ext>
            </a:extLst>
          </p:cNvPr>
          <p:cNvSpPr>
            <a:spLocks noGrp="1"/>
          </p:cNvSpPr>
          <p:nvPr>
            <p:ph type="title"/>
          </p:nvPr>
        </p:nvSpPr>
        <p:spPr>
          <a:xfrm>
            <a:off x="278295" y="2247900"/>
            <a:ext cx="2591789" cy="548640"/>
          </a:xfrm>
        </p:spPr>
        <p:txBody>
          <a:bodyPr/>
          <a:lstStyle/>
          <a:p>
            <a:r>
              <a:rPr lang="en-US" sz="4000" b="0">
                <a:latin typeface="Poppins" panose="00000500000000000000" pitchFamily="2" charset="0"/>
                <a:cs typeface="Poppins" panose="00000500000000000000" pitchFamily="2" charset="0"/>
              </a:rPr>
              <a:t>Overview</a:t>
            </a:r>
          </a:p>
        </p:txBody>
      </p:sp>
      <p:sp>
        <p:nvSpPr>
          <p:cNvPr id="5" name="Text Placeholder 4">
            <a:extLst>
              <a:ext uri="{FF2B5EF4-FFF2-40B4-BE49-F238E27FC236}">
                <a16:creationId xmlns:a16="http://schemas.microsoft.com/office/drawing/2014/main" id="{D9AA27A4-E4C8-EE2B-0D88-9D19A39C9319}"/>
              </a:ext>
            </a:extLst>
          </p:cNvPr>
          <p:cNvSpPr>
            <a:spLocks noGrp="1"/>
          </p:cNvSpPr>
          <p:nvPr>
            <p:ph type="body" sz="quarter" idx="15"/>
          </p:nvPr>
        </p:nvSpPr>
        <p:spPr>
          <a:xfrm>
            <a:off x="3981451" y="1748790"/>
            <a:ext cx="4998554" cy="3360420"/>
          </a:xfrm>
        </p:spPr>
        <p:txBody>
          <a:bodyPr/>
          <a:lstStyle/>
          <a:p>
            <a:r>
              <a:rPr lang="en-US" sz="2800" b="0">
                <a:latin typeface="Nunito" pitchFamily="2" charset="0"/>
              </a:rPr>
              <a:t>Pre-assessment </a:t>
            </a:r>
          </a:p>
          <a:p>
            <a:r>
              <a:rPr lang="en-US" sz="2800" b="0">
                <a:latin typeface="Nunito" pitchFamily="2" charset="0"/>
              </a:rPr>
              <a:t>KWL Chart</a:t>
            </a:r>
          </a:p>
          <a:p>
            <a:r>
              <a:rPr lang="en-US" sz="2800" b="0">
                <a:latin typeface="Nunito" pitchFamily="2" charset="0"/>
              </a:rPr>
              <a:t>Wound Care Presentation</a:t>
            </a:r>
          </a:p>
          <a:p>
            <a:r>
              <a:rPr lang="en-US" sz="2800" b="0">
                <a:latin typeface="Nunito" pitchFamily="2" charset="0"/>
              </a:rPr>
              <a:t>Activity</a:t>
            </a:r>
          </a:p>
          <a:p>
            <a:r>
              <a:rPr lang="en-US" sz="2800" b="0">
                <a:latin typeface="Nunito" pitchFamily="2" charset="0"/>
              </a:rPr>
              <a:t>KWL Chart</a:t>
            </a:r>
          </a:p>
          <a:p>
            <a:r>
              <a:rPr lang="en-US" sz="2800" b="0">
                <a:latin typeface="Nunito" pitchFamily="2" charset="0"/>
              </a:rPr>
              <a:t>Post-assessment</a:t>
            </a:r>
          </a:p>
          <a:p>
            <a:pPr marL="0" indent="0">
              <a:buNone/>
            </a:pPr>
            <a:endParaRPr lang="en-US"/>
          </a:p>
        </p:txBody>
      </p:sp>
    </p:spTree>
    <p:extLst>
      <p:ext uri="{BB962C8B-B14F-4D97-AF65-F5344CB8AC3E}">
        <p14:creationId xmlns:p14="http://schemas.microsoft.com/office/powerpoint/2010/main" val="28103189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AE723-283A-D90C-7D5F-BCA9AA3F948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E0B774B-2FDC-B8A8-E2A5-6E7554C1E2C8}"/>
              </a:ext>
            </a:extLst>
          </p:cNvPr>
          <p:cNvSpPr>
            <a:spLocks noGrp="1"/>
          </p:cNvSpPr>
          <p:nvPr>
            <p:ph type="sldNum" sz="quarter" idx="16"/>
          </p:nvPr>
        </p:nvSpPr>
        <p:spPr/>
        <p:txBody>
          <a:bodyPr/>
          <a:lstStyle/>
          <a:p>
            <a:fld id="{11F27F3A-B3E9-41ED-AF8F-A365F10BB65F}" type="slidenum">
              <a:rPr lang="en-US" smtClean="0"/>
              <a:pPr/>
              <a:t>5</a:t>
            </a:fld>
            <a:endParaRPr lang="en-US"/>
          </a:p>
        </p:txBody>
      </p:sp>
      <p:sp>
        <p:nvSpPr>
          <p:cNvPr id="6" name="Title 5">
            <a:extLst>
              <a:ext uri="{FF2B5EF4-FFF2-40B4-BE49-F238E27FC236}">
                <a16:creationId xmlns:a16="http://schemas.microsoft.com/office/drawing/2014/main" id="{DB2815B7-79B7-446D-231F-68A50D6A4AC6}"/>
              </a:ext>
            </a:extLst>
          </p:cNvPr>
          <p:cNvSpPr>
            <a:spLocks noGrp="1"/>
          </p:cNvSpPr>
          <p:nvPr>
            <p:ph type="title"/>
          </p:nvPr>
        </p:nvSpPr>
        <p:spPr/>
        <p:txBody>
          <a:bodyPr/>
          <a:lstStyle/>
          <a:p>
            <a:r>
              <a:rPr lang="en-US" sz="3200" b="0">
                <a:latin typeface="Poppins" panose="00000500000000000000" pitchFamily="2" charset="0"/>
                <a:cs typeface="Poppins" panose="00000500000000000000" pitchFamily="2" charset="0"/>
              </a:rPr>
              <a:t>First Line of Defense</a:t>
            </a:r>
          </a:p>
        </p:txBody>
      </p:sp>
      <p:sp>
        <p:nvSpPr>
          <p:cNvPr id="10" name="Content Placeholder 7">
            <a:extLst>
              <a:ext uri="{FF2B5EF4-FFF2-40B4-BE49-F238E27FC236}">
                <a16:creationId xmlns:a16="http://schemas.microsoft.com/office/drawing/2014/main" id="{9F220797-20A2-44CA-BD25-A8C19775FD59}"/>
              </a:ext>
            </a:extLst>
          </p:cNvPr>
          <p:cNvSpPr>
            <a:spLocks noGrp="1"/>
          </p:cNvSpPr>
          <p:nvPr>
            <p:ph sz="quarter" idx="14"/>
          </p:nvPr>
        </p:nvSpPr>
        <p:spPr>
          <a:xfrm>
            <a:off x="302150" y="1880565"/>
            <a:ext cx="8841850" cy="4086226"/>
          </a:xfrm>
        </p:spPr>
        <p:txBody>
          <a:bodyPr vert="horz" lIns="91440" tIns="45720" rIns="91440" bIns="45720" rtlCol="0" anchor="t">
            <a:noAutofit/>
          </a:bodyPr>
          <a:lstStyle/>
          <a:p>
            <a:pPr marL="285750" indent="-285750" algn="l">
              <a:spcAft>
                <a:spcPts val="600"/>
              </a:spcAft>
              <a:buChar char="•"/>
            </a:pPr>
            <a:r>
              <a:rPr lang="en-US" sz="2400" b="0">
                <a:latin typeface="Nunito"/>
                <a:cs typeface="Arial"/>
              </a:rPr>
              <a:t>Skin is the first line of defense against pathogens and infection</a:t>
            </a:r>
            <a:endParaRPr lang="en-US" sz="2400" b="0">
              <a:latin typeface="Nunito"/>
            </a:endParaRPr>
          </a:p>
          <a:p>
            <a:pPr marL="285750" indent="-285750" algn="l">
              <a:spcAft>
                <a:spcPts val="600"/>
              </a:spcAft>
              <a:buFont typeface="Arial" panose="020B0604020202020204" pitchFamily="34" charset="0"/>
              <a:buChar char="•"/>
            </a:pPr>
            <a:r>
              <a:rPr lang="en-US" sz="2400" b="0">
                <a:latin typeface="Nunito"/>
              </a:rPr>
              <a:t>Intact skin vs. Non-intact skin</a:t>
            </a:r>
          </a:p>
          <a:p>
            <a:pPr marL="285750" indent="-285750" algn="l">
              <a:spcAft>
                <a:spcPts val="600"/>
              </a:spcAft>
              <a:buFont typeface="Arial" panose="020B0604020202020204" pitchFamily="34" charset="0"/>
              <a:buChar char="•"/>
            </a:pPr>
            <a:r>
              <a:rPr lang="en-US" sz="2400" b="0">
                <a:latin typeface="Nunito"/>
                <a:cs typeface="Arial"/>
              </a:rPr>
              <a:t>Wounds are tissue injuries caused by cutting, piercing, pressure or tearing</a:t>
            </a:r>
          </a:p>
          <a:p>
            <a:pPr algn="l">
              <a:spcAft>
                <a:spcPts val="600"/>
              </a:spcAft>
            </a:pPr>
            <a:endParaRPr lang="en-US" sz="1800" b="0">
              <a:latin typeface="Nunito"/>
            </a:endParaRPr>
          </a:p>
        </p:txBody>
      </p:sp>
      <p:grpSp>
        <p:nvGrpSpPr>
          <p:cNvPr id="7" name="Group 6">
            <a:extLst>
              <a:ext uri="{FF2B5EF4-FFF2-40B4-BE49-F238E27FC236}">
                <a16:creationId xmlns:a16="http://schemas.microsoft.com/office/drawing/2014/main" id="{43C770C4-560F-1B71-6AE7-3C38D087F994}"/>
              </a:ext>
            </a:extLst>
          </p:cNvPr>
          <p:cNvGrpSpPr/>
          <p:nvPr/>
        </p:nvGrpSpPr>
        <p:grpSpPr>
          <a:xfrm>
            <a:off x="2628899" y="3305174"/>
            <a:ext cx="4146090" cy="3485269"/>
            <a:chOff x="1737145" y="2808992"/>
            <a:chExt cx="5185168" cy="4086226"/>
          </a:xfrm>
        </p:grpSpPr>
        <p:grpSp>
          <p:nvGrpSpPr>
            <p:cNvPr id="2" name="Group 1">
              <a:extLst>
                <a:ext uri="{FF2B5EF4-FFF2-40B4-BE49-F238E27FC236}">
                  <a16:creationId xmlns:a16="http://schemas.microsoft.com/office/drawing/2014/main" id="{BD8F09B4-1A45-1AB5-2EEF-C00B8BC46001}"/>
                </a:ext>
              </a:extLst>
            </p:cNvPr>
            <p:cNvGrpSpPr/>
            <p:nvPr/>
          </p:nvGrpSpPr>
          <p:grpSpPr>
            <a:xfrm>
              <a:off x="1737145" y="2808992"/>
              <a:ext cx="5185168" cy="4086226"/>
              <a:chOff x="1737145" y="2517562"/>
              <a:chExt cx="5185168" cy="4086226"/>
            </a:xfrm>
          </p:grpSpPr>
          <p:pic>
            <p:nvPicPr>
              <p:cNvPr id="3" name="Picture 2">
                <a:extLst>
                  <a:ext uri="{FF2B5EF4-FFF2-40B4-BE49-F238E27FC236}">
                    <a16:creationId xmlns:a16="http://schemas.microsoft.com/office/drawing/2014/main" id="{0FF03952-F782-9335-7FFD-D0749F557B47}"/>
                  </a:ext>
                </a:extLst>
              </p:cNvPr>
              <p:cNvPicPr>
                <a:picLocks noChangeAspect="1"/>
              </p:cNvPicPr>
              <p:nvPr/>
            </p:nvPicPr>
            <p:blipFill>
              <a:blip r:embed="rId3">
                <a:extLst>
                  <a:ext uri="{28A0092B-C50C-407E-A947-70E740481C1C}">
                    <a14:useLocalDpi xmlns:a14="http://schemas.microsoft.com/office/drawing/2010/main" val="0"/>
                  </a:ext>
                </a:extLst>
              </a:blip>
              <a:srcRect l="3080" t="66798" r="87761" b="3611"/>
              <a:stretch>
                <a:fillRect/>
              </a:stretch>
            </p:blipFill>
            <p:spPr>
              <a:xfrm>
                <a:off x="3346877" y="2517562"/>
                <a:ext cx="1897558" cy="4086226"/>
              </a:xfrm>
              <a:prstGeom prst="rect">
                <a:avLst/>
              </a:prstGeom>
            </p:spPr>
          </p:pic>
          <p:pic>
            <p:nvPicPr>
              <p:cNvPr id="8" name="Picture 7">
                <a:extLst>
                  <a:ext uri="{FF2B5EF4-FFF2-40B4-BE49-F238E27FC236}">
                    <a16:creationId xmlns:a16="http://schemas.microsoft.com/office/drawing/2014/main" id="{C77C7B40-77A2-93C6-003C-277CB8C84297}"/>
                  </a:ext>
                </a:extLst>
              </p:cNvPr>
              <p:cNvPicPr>
                <a:picLocks noChangeAspect="1"/>
              </p:cNvPicPr>
              <p:nvPr/>
            </p:nvPicPr>
            <p:blipFill>
              <a:blip r:embed="rId3">
                <a:extLst>
                  <a:ext uri="{28A0092B-C50C-407E-A947-70E740481C1C}">
                    <a14:useLocalDpi xmlns:a14="http://schemas.microsoft.com/office/drawing/2010/main" val="0"/>
                  </a:ext>
                </a:extLst>
              </a:blip>
              <a:srcRect l="11527" t="66798" r="80374" b="3611"/>
              <a:stretch>
                <a:fillRect/>
              </a:stretch>
            </p:blipFill>
            <p:spPr>
              <a:xfrm>
                <a:off x="5244435" y="2517562"/>
                <a:ext cx="1677878" cy="4086226"/>
              </a:xfrm>
              <a:prstGeom prst="rect">
                <a:avLst/>
              </a:prstGeom>
            </p:spPr>
          </p:pic>
          <p:grpSp>
            <p:nvGrpSpPr>
              <p:cNvPr id="11" name="Group 10">
                <a:extLst>
                  <a:ext uri="{FF2B5EF4-FFF2-40B4-BE49-F238E27FC236}">
                    <a16:creationId xmlns:a16="http://schemas.microsoft.com/office/drawing/2014/main" id="{61D9E487-1C6C-4F1F-3616-8C708E820F5B}"/>
                  </a:ext>
                </a:extLst>
              </p:cNvPr>
              <p:cNvGrpSpPr/>
              <p:nvPr/>
            </p:nvGrpSpPr>
            <p:grpSpPr>
              <a:xfrm>
                <a:off x="1737145" y="2517562"/>
                <a:ext cx="1768183" cy="4086226"/>
                <a:chOff x="1600200" y="3122052"/>
                <a:chExt cx="1420586" cy="3141504"/>
              </a:xfrm>
            </p:grpSpPr>
            <p:pic>
              <p:nvPicPr>
                <p:cNvPr id="5" name="Picture 4">
                  <a:extLst>
                    <a:ext uri="{FF2B5EF4-FFF2-40B4-BE49-F238E27FC236}">
                      <a16:creationId xmlns:a16="http://schemas.microsoft.com/office/drawing/2014/main" id="{C727A7D8-1C5C-FB4B-9F4B-00AA9E337C73}"/>
                    </a:ext>
                  </a:extLst>
                </p:cNvPr>
                <p:cNvPicPr>
                  <a:picLocks noChangeAspect="1"/>
                </p:cNvPicPr>
                <p:nvPr/>
              </p:nvPicPr>
              <p:blipFill>
                <a:blip r:embed="rId3">
                  <a:extLst>
                    <a:ext uri="{28A0092B-C50C-407E-A947-70E740481C1C}">
                      <a14:useLocalDpi xmlns:a14="http://schemas.microsoft.com/office/drawing/2010/main" val="0"/>
                    </a:ext>
                  </a:extLst>
                </a:blip>
                <a:srcRect l="3401" t="66798" r="87680" b="3611"/>
                <a:stretch>
                  <a:fillRect/>
                </a:stretch>
              </p:blipFill>
              <p:spPr>
                <a:xfrm>
                  <a:off x="1600200" y="3122052"/>
                  <a:ext cx="1420586" cy="3141504"/>
                </a:xfrm>
                <a:prstGeom prst="rect">
                  <a:avLst/>
                </a:prstGeom>
              </p:spPr>
            </p:pic>
            <p:sp>
              <p:nvSpPr>
                <p:cNvPr id="9" name="Rectangle: Rounded Corners 8">
                  <a:extLst>
                    <a:ext uri="{FF2B5EF4-FFF2-40B4-BE49-F238E27FC236}">
                      <a16:creationId xmlns:a16="http://schemas.microsoft.com/office/drawing/2014/main" id="{9DE12720-0B5B-CDF8-FC6A-7AFDD0FBE6BC}"/>
                    </a:ext>
                  </a:extLst>
                </p:cNvPr>
                <p:cNvSpPr/>
                <p:nvPr/>
              </p:nvSpPr>
              <p:spPr>
                <a:xfrm rot="21335752">
                  <a:off x="2356213" y="4907280"/>
                  <a:ext cx="210281" cy="838200"/>
                </a:xfrm>
                <a:prstGeom prst="roundRect">
                  <a:avLst/>
                </a:prstGeom>
                <a:solidFill>
                  <a:srgbClr val="FFBFB5"/>
                </a:solidFill>
                <a:ln>
                  <a:solidFill>
                    <a:srgbClr val="FFBF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12" name="Picture 11">
              <a:extLst>
                <a:ext uri="{FF2B5EF4-FFF2-40B4-BE49-F238E27FC236}">
                  <a16:creationId xmlns:a16="http://schemas.microsoft.com/office/drawing/2014/main" id="{156E2AD7-C44B-1144-DC32-A92CCB1B3258}"/>
                </a:ext>
              </a:extLst>
            </p:cNvPr>
            <p:cNvPicPr>
              <a:picLocks noChangeAspect="1"/>
            </p:cNvPicPr>
            <p:nvPr/>
          </p:nvPicPr>
          <p:blipFill>
            <a:blip r:embed="rId4" cstate="print">
              <a:extLst>
                <a:ext uri="{28A0092B-C50C-407E-A947-70E740481C1C}">
                  <a14:useLocalDpi xmlns:a14="http://schemas.microsoft.com/office/drawing/2010/main" val="0"/>
                </a:ext>
              </a:extLst>
            </a:blip>
            <a:srcRect l="36436" t="31677" r="34442" b="30585"/>
            <a:stretch>
              <a:fillRect/>
            </a:stretch>
          </p:blipFill>
          <p:spPr>
            <a:xfrm rot="19103207">
              <a:off x="3744472" y="4892039"/>
              <a:ext cx="399863" cy="518161"/>
            </a:xfrm>
            <a:prstGeom prst="rect">
              <a:avLst/>
            </a:prstGeom>
          </p:spPr>
        </p:pic>
        <p:pic>
          <p:nvPicPr>
            <p:cNvPr id="13" name="Picture 12">
              <a:extLst>
                <a:ext uri="{FF2B5EF4-FFF2-40B4-BE49-F238E27FC236}">
                  <a16:creationId xmlns:a16="http://schemas.microsoft.com/office/drawing/2014/main" id="{2E67BD87-92AB-8F08-DE8C-2050F58DA225}"/>
                </a:ext>
              </a:extLst>
            </p:cNvPr>
            <p:cNvPicPr>
              <a:picLocks noChangeAspect="1"/>
            </p:cNvPicPr>
            <p:nvPr/>
          </p:nvPicPr>
          <p:blipFill>
            <a:blip r:embed="rId4" cstate="print">
              <a:extLst>
                <a:ext uri="{28A0092B-C50C-407E-A947-70E740481C1C}">
                  <a14:useLocalDpi xmlns:a14="http://schemas.microsoft.com/office/drawing/2010/main" val="0"/>
                </a:ext>
              </a:extLst>
            </a:blip>
            <a:srcRect l="40927" t="3608" r="37343" b="62770"/>
            <a:stretch>
              <a:fillRect/>
            </a:stretch>
          </p:blipFill>
          <p:spPr>
            <a:xfrm>
              <a:off x="4742203" y="4999862"/>
              <a:ext cx="298366" cy="461660"/>
            </a:xfrm>
            <a:prstGeom prst="rect">
              <a:avLst/>
            </a:prstGeom>
          </p:spPr>
        </p:pic>
        <p:pic>
          <p:nvPicPr>
            <p:cNvPr id="14" name="Picture 13">
              <a:extLst>
                <a:ext uri="{FF2B5EF4-FFF2-40B4-BE49-F238E27FC236}">
                  <a16:creationId xmlns:a16="http://schemas.microsoft.com/office/drawing/2014/main" id="{5563D1AC-FCF6-6BBF-2DBC-C7600C0348F3}"/>
                </a:ext>
              </a:extLst>
            </p:cNvPr>
            <p:cNvPicPr>
              <a:picLocks noChangeAspect="1"/>
            </p:cNvPicPr>
            <p:nvPr/>
          </p:nvPicPr>
          <p:blipFill>
            <a:blip r:embed="rId5" cstate="print">
              <a:extLst>
                <a:ext uri="{28A0092B-C50C-407E-A947-70E740481C1C}">
                  <a14:useLocalDpi xmlns:a14="http://schemas.microsoft.com/office/drawing/2010/main" val="0"/>
                </a:ext>
              </a:extLst>
            </a:blip>
            <a:srcRect l="66959" t="33007" r="5262" b="35619"/>
            <a:stretch>
              <a:fillRect/>
            </a:stretch>
          </p:blipFill>
          <p:spPr>
            <a:xfrm rot="19103207">
              <a:off x="3522653" y="5843676"/>
              <a:ext cx="350081" cy="395392"/>
            </a:xfrm>
            <a:prstGeom prst="rect">
              <a:avLst/>
            </a:prstGeom>
          </p:spPr>
        </p:pic>
      </p:grpSp>
    </p:spTree>
    <p:extLst>
      <p:ext uri="{BB962C8B-B14F-4D97-AF65-F5344CB8AC3E}">
        <p14:creationId xmlns:p14="http://schemas.microsoft.com/office/powerpoint/2010/main" val="39284929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ECDAC5E-6457-0CE5-AA39-62D4B4792581}"/>
              </a:ext>
            </a:extLst>
          </p:cNvPr>
          <p:cNvSpPr>
            <a:spLocks noGrp="1"/>
          </p:cNvSpPr>
          <p:nvPr>
            <p:ph type="sldNum" sz="quarter" idx="16"/>
          </p:nvPr>
        </p:nvSpPr>
        <p:spPr/>
        <p:txBody>
          <a:bodyPr/>
          <a:lstStyle/>
          <a:p>
            <a:fld id="{11F27F3A-B3E9-41ED-AF8F-A365F10BB65F}" type="slidenum">
              <a:rPr lang="en-US" smtClean="0"/>
              <a:pPr/>
              <a:t>6</a:t>
            </a:fld>
            <a:endParaRPr lang="en-US"/>
          </a:p>
        </p:txBody>
      </p:sp>
      <p:sp>
        <p:nvSpPr>
          <p:cNvPr id="6" name="Title 5">
            <a:extLst>
              <a:ext uri="{FF2B5EF4-FFF2-40B4-BE49-F238E27FC236}">
                <a16:creationId xmlns:a16="http://schemas.microsoft.com/office/drawing/2014/main" id="{CC07BC17-DB0C-B027-0593-9B2DFE7A5B0E}"/>
              </a:ext>
            </a:extLst>
          </p:cNvPr>
          <p:cNvSpPr>
            <a:spLocks noGrp="1"/>
          </p:cNvSpPr>
          <p:nvPr>
            <p:ph type="title"/>
          </p:nvPr>
        </p:nvSpPr>
        <p:spPr/>
        <p:txBody>
          <a:bodyPr/>
          <a:lstStyle/>
          <a:p>
            <a:r>
              <a:rPr lang="en-US" sz="3200" b="0">
                <a:latin typeface="Poppins" panose="00000500000000000000" pitchFamily="2" charset="0"/>
                <a:cs typeface="Poppins" panose="00000500000000000000" pitchFamily="2" charset="0"/>
              </a:rPr>
              <a:t>Acute versus Chronic Wounds</a:t>
            </a:r>
          </a:p>
        </p:txBody>
      </p:sp>
      <p:sp>
        <p:nvSpPr>
          <p:cNvPr id="10" name="Content Placeholder 7">
            <a:extLst>
              <a:ext uri="{FF2B5EF4-FFF2-40B4-BE49-F238E27FC236}">
                <a16:creationId xmlns:a16="http://schemas.microsoft.com/office/drawing/2014/main" id="{470ADF7F-50C7-CD0D-E73E-58CB350B3C1A}"/>
              </a:ext>
            </a:extLst>
          </p:cNvPr>
          <p:cNvSpPr>
            <a:spLocks noGrp="1"/>
          </p:cNvSpPr>
          <p:nvPr>
            <p:ph sz="quarter" idx="14"/>
          </p:nvPr>
        </p:nvSpPr>
        <p:spPr>
          <a:xfrm>
            <a:off x="221091" y="1971085"/>
            <a:ext cx="8338930" cy="4086226"/>
          </a:xfrm>
        </p:spPr>
        <p:txBody>
          <a:bodyPr vert="horz" lIns="91440" tIns="45720" rIns="91440" bIns="45720" rtlCol="0" anchor="t">
            <a:noAutofit/>
          </a:bodyPr>
          <a:lstStyle/>
          <a:p>
            <a:pPr marL="717550" lvl="1" indent="-285750">
              <a:spcAft>
                <a:spcPts val="600"/>
              </a:spcAft>
              <a:buFont typeface="Arial" panose="020B0604020202020204" pitchFamily="34" charset="0"/>
              <a:buChar char="•"/>
            </a:pPr>
            <a:r>
              <a:rPr lang="en-US" sz="2800" b="0" dirty="0">
                <a:latin typeface="Nunito"/>
                <a:cs typeface="Arial"/>
              </a:rPr>
              <a:t>Acute wounds heal as expected with routine intervention</a:t>
            </a:r>
            <a:endParaRPr lang="en-US" sz="2500" b="0" dirty="0">
              <a:latin typeface="Nunito"/>
              <a:cs typeface="Arial"/>
            </a:endParaRPr>
          </a:p>
          <a:p>
            <a:pPr marL="717947" lvl="1" indent="-285750">
              <a:spcAft>
                <a:spcPts val="600"/>
              </a:spcAft>
              <a:buFont typeface="Arial" panose="020B0604020202020204" pitchFamily="34" charset="0"/>
              <a:buChar char="•"/>
            </a:pPr>
            <a:r>
              <a:rPr lang="en-US" sz="2800" b="0" dirty="0">
                <a:latin typeface="Nunito"/>
              </a:rPr>
              <a:t>Chronic wounds require extensive treatment and care and take longer to heal than expected </a:t>
            </a:r>
          </a:p>
          <a:p>
            <a:pPr marL="285750" indent="-285750" algn="l">
              <a:spcAft>
                <a:spcPts val="600"/>
              </a:spcAft>
              <a:buFont typeface="Arial" panose="020B0604020202020204" pitchFamily="34" charset="0"/>
              <a:buChar char="•"/>
            </a:pPr>
            <a:endParaRPr lang="en-US" sz="1600" b="0" dirty="0">
              <a:latin typeface="Nunito"/>
            </a:endParaRPr>
          </a:p>
        </p:txBody>
      </p:sp>
      <p:pic>
        <p:nvPicPr>
          <p:cNvPr id="7" name="Picture 6">
            <a:extLst>
              <a:ext uri="{FF2B5EF4-FFF2-40B4-BE49-F238E27FC236}">
                <a16:creationId xmlns:a16="http://schemas.microsoft.com/office/drawing/2014/main" id="{E1F8D151-900A-AD39-EDCF-A8028C5EA5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40482" y="3589420"/>
            <a:ext cx="4463037" cy="2976547"/>
          </a:xfrm>
          <a:prstGeom prst="rect">
            <a:avLst/>
          </a:prstGeom>
        </p:spPr>
      </p:pic>
    </p:spTree>
    <p:extLst>
      <p:ext uri="{BB962C8B-B14F-4D97-AF65-F5344CB8AC3E}">
        <p14:creationId xmlns:p14="http://schemas.microsoft.com/office/powerpoint/2010/main" val="20105309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244675-12AC-7558-B4EB-F6BE6DACFA3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4265E25-2E20-5127-E78E-CC1EDC0B0AE2}"/>
              </a:ext>
            </a:extLst>
          </p:cNvPr>
          <p:cNvSpPr>
            <a:spLocks noGrp="1"/>
          </p:cNvSpPr>
          <p:nvPr>
            <p:ph type="sldNum" sz="quarter" idx="16"/>
          </p:nvPr>
        </p:nvSpPr>
        <p:spPr/>
        <p:txBody>
          <a:bodyPr/>
          <a:lstStyle/>
          <a:p>
            <a:fld id="{11F27F3A-B3E9-41ED-AF8F-A365F10BB65F}" type="slidenum">
              <a:rPr lang="en-US" smtClean="0"/>
              <a:pPr/>
              <a:t>7</a:t>
            </a:fld>
            <a:endParaRPr lang="en-US"/>
          </a:p>
        </p:txBody>
      </p:sp>
      <p:sp>
        <p:nvSpPr>
          <p:cNvPr id="6" name="Title 5">
            <a:extLst>
              <a:ext uri="{FF2B5EF4-FFF2-40B4-BE49-F238E27FC236}">
                <a16:creationId xmlns:a16="http://schemas.microsoft.com/office/drawing/2014/main" id="{20DE862D-37CB-C41F-C0E6-03561ED1E07F}"/>
              </a:ext>
            </a:extLst>
          </p:cNvPr>
          <p:cNvSpPr>
            <a:spLocks noGrp="1"/>
          </p:cNvSpPr>
          <p:nvPr>
            <p:ph type="title"/>
          </p:nvPr>
        </p:nvSpPr>
        <p:spPr/>
        <p:txBody>
          <a:bodyPr/>
          <a:lstStyle/>
          <a:p>
            <a:r>
              <a:rPr lang="en-US" sz="3200" b="0">
                <a:latin typeface="Poppins" panose="00000500000000000000" pitchFamily="2" charset="0"/>
                <a:cs typeface="Poppins" panose="00000500000000000000" pitchFamily="2" charset="0"/>
              </a:rPr>
              <a:t>Interventions to Prevent Skin Breakdown</a:t>
            </a:r>
          </a:p>
        </p:txBody>
      </p:sp>
      <p:sp>
        <p:nvSpPr>
          <p:cNvPr id="10" name="Content Placeholder 7">
            <a:extLst>
              <a:ext uri="{FF2B5EF4-FFF2-40B4-BE49-F238E27FC236}">
                <a16:creationId xmlns:a16="http://schemas.microsoft.com/office/drawing/2014/main" id="{3B76FAC5-C4CF-1550-301A-FEEE701A7E93}"/>
              </a:ext>
            </a:extLst>
          </p:cNvPr>
          <p:cNvSpPr>
            <a:spLocks noGrp="1"/>
          </p:cNvSpPr>
          <p:nvPr>
            <p:ph sz="quarter" idx="14"/>
          </p:nvPr>
        </p:nvSpPr>
        <p:spPr>
          <a:xfrm>
            <a:off x="302149" y="2029569"/>
            <a:ext cx="7589247" cy="4086226"/>
          </a:xfrm>
        </p:spPr>
        <p:txBody>
          <a:bodyPr/>
          <a:lstStyle/>
          <a:p>
            <a:pPr marL="285750" indent="-285750" algn="l">
              <a:spcAft>
                <a:spcPts val="600"/>
              </a:spcAft>
              <a:buFont typeface="Arial" panose="020B0604020202020204" pitchFamily="34" charset="0"/>
              <a:buChar char="•"/>
            </a:pPr>
            <a:r>
              <a:rPr lang="en-US" sz="2400" b="0">
                <a:latin typeface="Nunito"/>
              </a:rPr>
              <a:t>Change pads frequently for incontinent patients</a:t>
            </a:r>
          </a:p>
          <a:p>
            <a:pPr marL="285750" indent="-285750" algn="l">
              <a:spcAft>
                <a:spcPts val="600"/>
              </a:spcAft>
              <a:buFont typeface="Arial" panose="020B0604020202020204" pitchFamily="34" charset="0"/>
              <a:buChar char="•"/>
            </a:pPr>
            <a:r>
              <a:rPr lang="en-US" sz="2400" b="0">
                <a:latin typeface="Nunito"/>
              </a:rPr>
              <a:t>Reposition every 2 hours</a:t>
            </a:r>
          </a:p>
          <a:p>
            <a:pPr marL="285750" indent="-285750" algn="l">
              <a:spcAft>
                <a:spcPts val="600"/>
              </a:spcAft>
              <a:buFont typeface="Arial" panose="020B0604020202020204" pitchFamily="34" charset="0"/>
              <a:buChar char="•"/>
            </a:pPr>
            <a:r>
              <a:rPr lang="en-US" sz="2400" b="0">
                <a:latin typeface="Nunito"/>
              </a:rPr>
              <a:t>Maintain warmth and prevent chilling of the extremities</a:t>
            </a:r>
          </a:p>
          <a:p>
            <a:pPr marL="285750" indent="-285750" algn="l">
              <a:spcAft>
                <a:spcPts val="600"/>
              </a:spcAft>
              <a:buFont typeface="Arial" panose="020B0604020202020204" pitchFamily="34" charset="0"/>
              <a:buChar char="•"/>
            </a:pPr>
            <a:r>
              <a:rPr lang="en-US" sz="2400" b="0">
                <a:latin typeface="Nunito"/>
              </a:rPr>
              <a:t>Assess skin integrity frequently</a:t>
            </a:r>
          </a:p>
          <a:p>
            <a:pPr marL="285750" indent="-285750" algn="l">
              <a:spcAft>
                <a:spcPts val="600"/>
              </a:spcAft>
              <a:buFont typeface="Arial" panose="020B0604020202020204" pitchFamily="34" charset="0"/>
              <a:buChar char="•"/>
            </a:pPr>
            <a:r>
              <a:rPr lang="en-US" sz="2400" b="0">
                <a:latin typeface="Nunito"/>
              </a:rPr>
              <a:t>Avoid friction and shearing forces</a:t>
            </a:r>
          </a:p>
          <a:p>
            <a:pPr marL="285750" indent="-285750" algn="l">
              <a:spcAft>
                <a:spcPts val="600"/>
              </a:spcAft>
              <a:buFont typeface="Arial" panose="020B0604020202020204" pitchFamily="34" charset="0"/>
              <a:buChar char="•"/>
            </a:pPr>
            <a:r>
              <a:rPr lang="en-US" sz="2400" b="0">
                <a:latin typeface="Nunito"/>
              </a:rPr>
              <a:t>Use pressure-relieving cushions</a:t>
            </a:r>
          </a:p>
          <a:p>
            <a:pPr marL="285750" indent="-285750" algn="l">
              <a:spcAft>
                <a:spcPts val="600"/>
              </a:spcAft>
              <a:buFont typeface="Arial" panose="020B0604020202020204" pitchFamily="34" charset="0"/>
              <a:buChar char="•"/>
            </a:pPr>
            <a:endParaRPr lang="en-US" sz="1800" b="0">
              <a:latin typeface="Nunito"/>
            </a:endParaRPr>
          </a:p>
          <a:p>
            <a:pPr marL="285750" indent="-285750" algn="l">
              <a:spcAft>
                <a:spcPts val="600"/>
              </a:spcAft>
              <a:buFont typeface="Arial" panose="020B0604020202020204" pitchFamily="34" charset="0"/>
              <a:buChar char="•"/>
            </a:pPr>
            <a:endParaRPr lang="en-US" sz="1800" b="0">
              <a:latin typeface="Nunito"/>
            </a:endParaRPr>
          </a:p>
        </p:txBody>
      </p:sp>
      <p:pic>
        <p:nvPicPr>
          <p:cNvPr id="3" name="Picture 2">
            <a:extLst>
              <a:ext uri="{FF2B5EF4-FFF2-40B4-BE49-F238E27FC236}">
                <a16:creationId xmlns:a16="http://schemas.microsoft.com/office/drawing/2014/main" id="{ADBA6E0B-BC70-C9DE-A623-F8E4A0FD1789}"/>
              </a:ext>
            </a:extLst>
          </p:cNvPr>
          <p:cNvPicPr>
            <a:picLocks noChangeAspect="1"/>
          </p:cNvPicPr>
          <p:nvPr/>
        </p:nvPicPr>
        <p:blipFill>
          <a:blip r:embed="rId3">
            <a:extLst>
              <a:ext uri="{28A0092B-C50C-407E-A947-70E740481C1C}">
                <a14:useLocalDpi xmlns:a14="http://schemas.microsoft.com/office/drawing/2010/main" val="0"/>
              </a:ext>
            </a:extLst>
          </a:blip>
          <a:srcRect l="63006" t="7118" r="4327" b="52981"/>
          <a:stretch>
            <a:fillRect/>
          </a:stretch>
        </p:blipFill>
        <p:spPr>
          <a:xfrm>
            <a:off x="5004315" y="3241167"/>
            <a:ext cx="4181429" cy="3174788"/>
          </a:xfrm>
          <a:prstGeom prst="rect">
            <a:avLst/>
          </a:prstGeom>
        </p:spPr>
      </p:pic>
      <p:sp>
        <p:nvSpPr>
          <p:cNvPr id="2" name="Content Placeholder 7">
            <a:extLst>
              <a:ext uri="{FF2B5EF4-FFF2-40B4-BE49-F238E27FC236}">
                <a16:creationId xmlns:a16="http://schemas.microsoft.com/office/drawing/2014/main" id="{792D9809-F194-4725-695D-565419A8945C}"/>
              </a:ext>
            </a:extLst>
          </p:cNvPr>
          <p:cNvSpPr txBox="1">
            <a:spLocks/>
          </p:cNvSpPr>
          <p:nvPr/>
        </p:nvSpPr>
        <p:spPr>
          <a:xfrm>
            <a:off x="302149" y="6415955"/>
            <a:ext cx="6387152" cy="290481"/>
          </a:xfrm>
          <a:prstGeom prst="rect">
            <a:avLst/>
          </a:prstGeom>
        </p:spPr>
        <p:txBody>
          <a:bodyPr vert="horz" lIns="91440" tIns="45720" rIns="91440" bIns="45720" rtlCol="0">
            <a:noAutofit/>
          </a:bodyPr>
          <a:lstStyle>
            <a:lvl1pPr marL="0" indent="0" algn="ctr" defTabSz="514350" rtl="0" eaLnBrk="1" latinLnBrk="0" hangingPunct="1">
              <a:lnSpc>
                <a:spcPct val="90000"/>
              </a:lnSpc>
              <a:spcBef>
                <a:spcPts val="563"/>
              </a:spcBef>
              <a:buFont typeface="Arial" panose="020B0604020202020204" pitchFamily="34" charset="0"/>
              <a:buNone/>
              <a:defRPr sz="1500" b="1" i="0" kern="1200" baseline="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algn="l">
              <a:spcAft>
                <a:spcPts val="600"/>
              </a:spcAft>
            </a:pPr>
            <a:r>
              <a:rPr lang="en-US" sz="1200" b="0" dirty="0">
                <a:latin typeface="Nunito"/>
              </a:rPr>
              <a:t>Infection Prevention Guide: To Long-Term Care: 2nd edition: APIC</a:t>
            </a:r>
          </a:p>
          <a:p>
            <a:pPr marL="285750" indent="-285750" algn="l">
              <a:spcAft>
                <a:spcPts val="600"/>
              </a:spcAft>
              <a:buFont typeface="Arial" panose="020B0604020202020204" pitchFamily="34" charset="0"/>
              <a:buChar char="•"/>
            </a:pPr>
            <a:endParaRPr lang="en-US" sz="1800" b="0" dirty="0">
              <a:latin typeface="Nunito"/>
            </a:endParaRPr>
          </a:p>
          <a:p>
            <a:pPr marL="285750" indent="-285750" algn="l">
              <a:spcAft>
                <a:spcPts val="600"/>
              </a:spcAft>
              <a:buFont typeface="Arial" panose="020B0604020202020204" pitchFamily="34" charset="0"/>
              <a:buChar char="•"/>
            </a:pPr>
            <a:endParaRPr lang="en-US" sz="1800" b="0" dirty="0">
              <a:latin typeface="Nunito"/>
            </a:endParaRPr>
          </a:p>
        </p:txBody>
      </p:sp>
    </p:spTree>
    <p:extLst>
      <p:ext uri="{BB962C8B-B14F-4D97-AF65-F5344CB8AC3E}">
        <p14:creationId xmlns:p14="http://schemas.microsoft.com/office/powerpoint/2010/main" val="33182277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844E2C6-3E29-40A2-08DE-20C56DF48670}"/>
              </a:ext>
            </a:extLst>
          </p:cNvPr>
          <p:cNvSpPr>
            <a:spLocks noGrp="1"/>
          </p:cNvSpPr>
          <p:nvPr>
            <p:ph type="body" sz="quarter" idx="10"/>
          </p:nvPr>
        </p:nvSpPr>
        <p:spPr>
          <a:xfrm>
            <a:off x="320635" y="3753602"/>
            <a:ext cx="2795666" cy="4468378"/>
          </a:xfrm>
        </p:spPr>
        <p:txBody>
          <a:bodyPr/>
          <a:lstStyle/>
          <a:p>
            <a:pPr marL="0" indent="0">
              <a:buNone/>
            </a:pPr>
            <a:r>
              <a:rPr lang="en-US" b="0">
                <a:latin typeface="Poppins" panose="00000500000000000000" pitchFamily="2" charset="0"/>
                <a:cs typeface="Poppins" panose="00000500000000000000" pitchFamily="2" charset="0"/>
              </a:rPr>
              <a:t>Clean Technique</a:t>
            </a:r>
          </a:p>
        </p:txBody>
      </p:sp>
      <p:sp>
        <p:nvSpPr>
          <p:cNvPr id="4" name="Slide Number Placeholder 3">
            <a:extLst>
              <a:ext uri="{FF2B5EF4-FFF2-40B4-BE49-F238E27FC236}">
                <a16:creationId xmlns:a16="http://schemas.microsoft.com/office/drawing/2014/main" id="{87EEE2A9-E97E-1E9F-CF0E-AD6400D5D243}"/>
              </a:ext>
            </a:extLst>
          </p:cNvPr>
          <p:cNvSpPr>
            <a:spLocks noGrp="1"/>
          </p:cNvSpPr>
          <p:nvPr>
            <p:ph type="sldNum" sz="quarter" idx="14"/>
          </p:nvPr>
        </p:nvSpPr>
        <p:spPr/>
        <p:txBody>
          <a:bodyPr/>
          <a:lstStyle/>
          <a:p>
            <a:fld id="{11F27F3A-B3E9-41ED-AF8F-A365F10BB65F}" type="slidenum">
              <a:rPr lang="en-US" smtClean="0"/>
              <a:pPr/>
              <a:t>8</a:t>
            </a:fld>
            <a:endParaRPr lang="en-US"/>
          </a:p>
        </p:txBody>
      </p:sp>
      <p:sp>
        <p:nvSpPr>
          <p:cNvPr id="6" name="Title 5">
            <a:extLst>
              <a:ext uri="{FF2B5EF4-FFF2-40B4-BE49-F238E27FC236}">
                <a16:creationId xmlns:a16="http://schemas.microsoft.com/office/drawing/2014/main" id="{9CBA3318-FBFE-EFF7-D5B1-9AFD0BF2FD33}"/>
              </a:ext>
            </a:extLst>
          </p:cNvPr>
          <p:cNvSpPr>
            <a:spLocks noGrp="1"/>
          </p:cNvSpPr>
          <p:nvPr>
            <p:ph type="title"/>
          </p:nvPr>
        </p:nvSpPr>
        <p:spPr>
          <a:xfrm>
            <a:off x="320635" y="2070099"/>
            <a:ext cx="2853001" cy="347423"/>
          </a:xfrm>
        </p:spPr>
        <p:txBody>
          <a:bodyPr/>
          <a:lstStyle/>
          <a:p>
            <a:r>
              <a:rPr lang="en-US" sz="3600" b="0">
                <a:latin typeface="Poppins" panose="00000500000000000000" pitchFamily="2" charset="0"/>
                <a:cs typeface="Poppins" panose="00000500000000000000" pitchFamily="2" charset="0"/>
              </a:rPr>
              <a:t>Wound Care Techniques</a:t>
            </a:r>
          </a:p>
        </p:txBody>
      </p:sp>
      <p:sp>
        <p:nvSpPr>
          <p:cNvPr id="2" name="Content Placeholder 2">
            <a:extLst>
              <a:ext uri="{FF2B5EF4-FFF2-40B4-BE49-F238E27FC236}">
                <a16:creationId xmlns:a16="http://schemas.microsoft.com/office/drawing/2014/main" id="{153A4658-1B71-DA56-B1C7-B55BDBEAF119}"/>
              </a:ext>
            </a:extLst>
          </p:cNvPr>
          <p:cNvSpPr txBox="1">
            <a:spLocks/>
          </p:cNvSpPr>
          <p:nvPr/>
        </p:nvSpPr>
        <p:spPr>
          <a:xfrm>
            <a:off x="3796139" y="1423458"/>
            <a:ext cx="3747609" cy="5151119"/>
          </a:xfrm>
          <a:prstGeom prst="rect">
            <a:avLst/>
          </a:prstGeom>
        </p:spPr>
        <p:txBody>
          <a:bodyPr vert="horz" lIns="91440" tIns="45720" rIns="91440" bIns="45720" rtlCol="0" anchor="t">
            <a:normAutofit/>
          </a:bodyPr>
          <a:lst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en-US" sz="2800" b="0">
                <a:latin typeface="Nunito"/>
              </a:rPr>
              <a:t>Wash hands carefully</a:t>
            </a:r>
          </a:p>
          <a:p>
            <a:r>
              <a:rPr lang="en-US" sz="2800" b="0">
                <a:latin typeface="Nunito"/>
              </a:rPr>
              <a:t>Prepare a clean field</a:t>
            </a:r>
          </a:p>
          <a:p>
            <a:r>
              <a:rPr lang="en-US" sz="2800" b="0">
                <a:latin typeface="Nunito"/>
              </a:rPr>
              <a:t>Use clean gloves</a:t>
            </a:r>
          </a:p>
          <a:p>
            <a:r>
              <a:rPr lang="en-US" sz="2800" b="0">
                <a:latin typeface="Nunito"/>
              </a:rPr>
              <a:t>Use sterile instruments</a:t>
            </a:r>
          </a:p>
          <a:p>
            <a:r>
              <a:rPr lang="en-US" sz="2800" b="0">
                <a:latin typeface="Nunito"/>
              </a:rPr>
              <a:t>Prevent direct contamination of materials and supplies</a:t>
            </a:r>
          </a:p>
          <a:p>
            <a:endParaRPr lang="en-US" sz="2800" b="0">
              <a:latin typeface="Nunito"/>
            </a:endParaRPr>
          </a:p>
        </p:txBody>
      </p:sp>
      <p:pic>
        <p:nvPicPr>
          <p:cNvPr id="5" name="Picture 4">
            <a:extLst>
              <a:ext uri="{FF2B5EF4-FFF2-40B4-BE49-F238E27FC236}">
                <a16:creationId xmlns:a16="http://schemas.microsoft.com/office/drawing/2014/main" id="{45A5C3A4-4CFE-A7DE-6396-8A9E87917178}"/>
              </a:ext>
            </a:extLst>
          </p:cNvPr>
          <p:cNvPicPr>
            <a:picLocks noChangeAspect="1"/>
          </p:cNvPicPr>
          <p:nvPr/>
        </p:nvPicPr>
        <p:blipFill>
          <a:blip r:embed="rId3" cstate="print">
            <a:extLst>
              <a:ext uri="{28A0092B-C50C-407E-A947-70E740481C1C}">
                <a14:useLocalDpi xmlns:a14="http://schemas.microsoft.com/office/drawing/2010/main" val="0"/>
              </a:ext>
            </a:extLst>
          </a:blip>
          <a:srcRect l="11113" t="37687" r="73981" b="39610"/>
          <a:stretch>
            <a:fillRect/>
          </a:stretch>
        </p:blipFill>
        <p:spPr>
          <a:xfrm>
            <a:off x="7543748" y="154470"/>
            <a:ext cx="1249786" cy="1268988"/>
          </a:xfrm>
          <a:prstGeom prst="rect">
            <a:avLst/>
          </a:prstGeom>
        </p:spPr>
      </p:pic>
      <p:pic>
        <p:nvPicPr>
          <p:cNvPr id="10" name="Picture 9">
            <a:extLst>
              <a:ext uri="{FF2B5EF4-FFF2-40B4-BE49-F238E27FC236}">
                <a16:creationId xmlns:a16="http://schemas.microsoft.com/office/drawing/2014/main" id="{BB46820F-054B-334B-BCED-3CB14E4A1A1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38398" y="1633591"/>
            <a:ext cx="1600200" cy="1600200"/>
          </a:xfrm>
          <a:prstGeom prst="rect">
            <a:avLst/>
          </a:prstGeom>
        </p:spPr>
      </p:pic>
      <p:pic>
        <p:nvPicPr>
          <p:cNvPr id="14" name="Picture 13">
            <a:extLst>
              <a:ext uri="{FF2B5EF4-FFF2-40B4-BE49-F238E27FC236}">
                <a16:creationId xmlns:a16="http://schemas.microsoft.com/office/drawing/2014/main" id="{6C6BA9FB-1DD0-946E-DF68-DD80AD7F193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02974" y="4921509"/>
            <a:ext cx="1600200" cy="1600200"/>
          </a:xfrm>
          <a:prstGeom prst="rect">
            <a:avLst/>
          </a:prstGeom>
        </p:spPr>
      </p:pic>
      <p:pic>
        <p:nvPicPr>
          <p:cNvPr id="16" name="Picture 15">
            <a:extLst>
              <a:ext uri="{FF2B5EF4-FFF2-40B4-BE49-F238E27FC236}">
                <a16:creationId xmlns:a16="http://schemas.microsoft.com/office/drawing/2014/main" id="{FD0B447C-E7CA-51E1-7FE0-285DBC5E0D83}"/>
              </a:ext>
            </a:extLst>
          </p:cNvPr>
          <p:cNvPicPr>
            <a:picLocks noChangeAspect="1"/>
          </p:cNvPicPr>
          <p:nvPr/>
        </p:nvPicPr>
        <p:blipFill>
          <a:blip r:embed="rId6" cstate="print">
            <a:extLst>
              <a:ext uri="{28A0092B-C50C-407E-A947-70E740481C1C}">
                <a14:useLocalDpi xmlns:a14="http://schemas.microsoft.com/office/drawing/2010/main" val="0"/>
              </a:ext>
            </a:extLst>
          </a:blip>
          <a:srcRect l="81246" b="49882"/>
          <a:stretch>
            <a:fillRect/>
          </a:stretch>
        </p:blipFill>
        <p:spPr>
          <a:xfrm rot="1257240">
            <a:off x="7620826" y="3589483"/>
            <a:ext cx="1035345" cy="1196734"/>
          </a:xfrm>
          <a:prstGeom prst="rect">
            <a:avLst/>
          </a:prstGeom>
        </p:spPr>
      </p:pic>
    </p:spTree>
    <p:extLst>
      <p:ext uri="{BB962C8B-B14F-4D97-AF65-F5344CB8AC3E}">
        <p14:creationId xmlns:p14="http://schemas.microsoft.com/office/powerpoint/2010/main" val="11041174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9E748-17EE-192E-4405-FA0A69E32B3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71CE68-8E46-38EF-5DF6-2B755DCE2883}"/>
              </a:ext>
            </a:extLst>
          </p:cNvPr>
          <p:cNvSpPr>
            <a:spLocks noGrp="1"/>
          </p:cNvSpPr>
          <p:nvPr>
            <p:ph type="sldNum" sz="quarter" idx="14"/>
          </p:nvPr>
        </p:nvSpPr>
        <p:spPr/>
        <p:txBody>
          <a:bodyPr/>
          <a:lstStyle/>
          <a:p>
            <a:fld id="{11F27F3A-B3E9-41ED-AF8F-A365F10BB65F}" type="slidenum">
              <a:rPr lang="en-US" smtClean="0"/>
              <a:pPr/>
              <a:t>9</a:t>
            </a:fld>
            <a:endParaRPr lang="en-US"/>
          </a:p>
        </p:txBody>
      </p:sp>
      <p:sp>
        <p:nvSpPr>
          <p:cNvPr id="2" name="Content Placeholder 2">
            <a:extLst>
              <a:ext uri="{FF2B5EF4-FFF2-40B4-BE49-F238E27FC236}">
                <a16:creationId xmlns:a16="http://schemas.microsoft.com/office/drawing/2014/main" id="{D1258426-B544-C417-017B-998ADF5DAC0D}"/>
              </a:ext>
            </a:extLst>
          </p:cNvPr>
          <p:cNvSpPr txBox="1">
            <a:spLocks/>
          </p:cNvSpPr>
          <p:nvPr/>
        </p:nvSpPr>
        <p:spPr>
          <a:xfrm>
            <a:off x="3926053" y="898249"/>
            <a:ext cx="4897312" cy="4351338"/>
          </a:xfrm>
          <a:prstGeom prst="rect">
            <a:avLst/>
          </a:prstGeom>
        </p:spPr>
        <p:txBody>
          <a:bodyPr vert="horz" lIns="91440" tIns="45720" rIns="91440" bIns="45720" rtlCol="0" anchor="t">
            <a:normAutofit/>
          </a:bodyPr>
          <a:lst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en-US" sz="2800" b="0">
                <a:latin typeface="Nunito"/>
              </a:rPr>
              <a:t>Thorough handwashing</a:t>
            </a:r>
          </a:p>
          <a:p>
            <a:r>
              <a:rPr lang="en-US" sz="2800" b="0">
                <a:latin typeface="Nunito"/>
              </a:rPr>
              <a:t>Sterile field</a:t>
            </a:r>
          </a:p>
          <a:p>
            <a:r>
              <a:rPr lang="en-US" sz="2800" b="0">
                <a:latin typeface="Nunito"/>
              </a:rPr>
              <a:t>Sterile gloves</a:t>
            </a:r>
          </a:p>
          <a:p>
            <a:r>
              <a:rPr lang="en-US" sz="2800" b="0">
                <a:latin typeface="Nunito"/>
              </a:rPr>
              <a:t>Sterile dressing</a:t>
            </a:r>
          </a:p>
          <a:p>
            <a:r>
              <a:rPr lang="en-US" sz="2800" b="0">
                <a:latin typeface="Nunito"/>
              </a:rPr>
              <a:t>Sterile instruments</a:t>
            </a:r>
          </a:p>
        </p:txBody>
      </p:sp>
      <p:sp>
        <p:nvSpPr>
          <p:cNvPr id="8" name="Text Placeholder 6">
            <a:extLst>
              <a:ext uri="{FF2B5EF4-FFF2-40B4-BE49-F238E27FC236}">
                <a16:creationId xmlns:a16="http://schemas.microsoft.com/office/drawing/2014/main" id="{55A28C33-FBB6-0E2B-9F31-1FF3425173D6}"/>
              </a:ext>
            </a:extLst>
          </p:cNvPr>
          <p:cNvSpPr>
            <a:spLocks noGrp="1"/>
          </p:cNvSpPr>
          <p:nvPr>
            <p:ph type="body" sz="quarter" idx="10"/>
          </p:nvPr>
        </p:nvSpPr>
        <p:spPr>
          <a:xfrm>
            <a:off x="320635" y="3753602"/>
            <a:ext cx="2795666" cy="4468378"/>
          </a:xfrm>
        </p:spPr>
        <p:txBody>
          <a:bodyPr/>
          <a:lstStyle/>
          <a:p>
            <a:pPr marL="0" indent="0">
              <a:buNone/>
            </a:pPr>
            <a:r>
              <a:rPr lang="en-US" b="0">
                <a:latin typeface="Poppins" panose="00000500000000000000" pitchFamily="2" charset="0"/>
                <a:cs typeface="Poppins" panose="00000500000000000000" pitchFamily="2" charset="0"/>
              </a:rPr>
              <a:t>Sterile Technique</a:t>
            </a:r>
          </a:p>
        </p:txBody>
      </p:sp>
      <p:sp>
        <p:nvSpPr>
          <p:cNvPr id="9" name="Title 5">
            <a:extLst>
              <a:ext uri="{FF2B5EF4-FFF2-40B4-BE49-F238E27FC236}">
                <a16:creationId xmlns:a16="http://schemas.microsoft.com/office/drawing/2014/main" id="{F5B11061-305C-42E1-0F83-B53112B08F2C}"/>
              </a:ext>
            </a:extLst>
          </p:cNvPr>
          <p:cNvSpPr>
            <a:spLocks noGrp="1"/>
          </p:cNvSpPr>
          <p:nvPr>
            <p:ph type="title"/>
          </p:nvPr>
        </p:nvSpPr>
        <p:spPr>
          <a:xfrm>
            <a:off x="320635" y="2070099"/>
            <a:ext cx="2853001" cy="347423"/>
          </a:xfrm>
        </p:spPr>
        <p:txBody>
          <a:bodyPr/>
          <a:lstStyle/>
          <a:p>
            <a:r>
              <a:rPr lang="en-US" sz="3600" b="0">
                <a:latin typeface="Poppins" panose="00000500000000000000" pitchFamily="2" charset="0"/>
                <a:cs typeface="Poppins" panose="00000500000000000000" pitchFamily="2" charset="0"/>
              </a:rPr>
              <a:t>Wound Care Techniques</a:t>
            </a:r>
          </a:p>
        </p:txBody>
      </p:sp>
      <p:pic>
        <p:nvPicPr>
          <p:cNvPr id="10" name="Picture 9">
            <a:extLst>
              <a:ext uri="{FF2B5EF4-FFF2-40B4-BE49-F238E27FC236}">
                <a16:creationId xmlns:a16="http://schemas.microsoft.com/office/drawing/2014/main" id="{513C644C-9BBC-9A22-DD74-C984C4585691}"/>
              </a:ext>
            </a:extLst>
          </p:cNvPr>
          <p:cNvPicPr>
            <a:picLocks noChangeAspect="1"/>
          </p:cNvPicPr>
          <p:nvPr/>
        </p:nvPicPr>
        <p:blipFill>
          <a:blip r:embed="rId3" cstate="print">
            <a:extLst>
              <a:ext uri="{28A0092B-C50C-407E-A947-70E740481C1C}">
                <a14:useLocalDpi xmlns:a14="http://schemas.microsoft.com/office/drawing/2010/main" val="0"/>
              </a:ext>
            </a:extLst>
          </a:blip>
          <a:srcRect l="3507" r="22778"/>
          <a:stretch>
            <a:fillRect/>
          </a:stretch>
        </p:blipFill>
        <p:spPr>
          <a:xfrm>
            <a:off x="4265836" y="3429000"/>
            <a:ext cx="3887563" cy="2781065"/>
          </a:xfrm>
          <a:prstGeom prst="roundRect">
            <a:avLst/>
          </a:prstGeom>
        </p:spPr>
      </p:pic>
    </p:spTree>
    <p:extLst>
      <p:ext uri="{BB962C8B-B14F-4D97-AF65-F5344CB8AC3E}">
        <p14:creationId xmlns:p14="http://schemas.microsoft.com/office/powerpoint/2010/main" val="220997639"/>
      </p:ext>
    </p:extLst>
  </p:cSld>
  <p:clrMapOvr>
    <a:masterClrMapping/>
  </p:clrMapOvr>
</p:sld>
</file>

<file path=ppt/theme/theme1.xml><?xml version="1.0" encoding="utf-8"?>
<a:theme xmlns:a="http://schemas.openxmlformats.org/drawingml/2006/main" name="6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781DC2D9AFD80479D08D7A061E1CECD" ma:contentTypeVersion="18" ma:contentTypeDescription="Create a new document." ma:contentTypeScope="" ma:versionID="4253c74389f9f8a1f7f22b19d064f4af">
  <xsd:schema xmlns:xsd="http://www.w3.org/2001/XMLSchema" xmlns:xs="http://www.w3.org/2001/XMLSchema" xmlns:p="http://schemas.microsoft.com/office/2006/metadata/properties" xmlns:ns2="74a3ceb1-6c66-4124-b9a0-8b445388b8a4" xmlns:ns3="e90556b4-525d-4530-90bf-0d4c6b1115ec" targetNamespace="http://schemas.microsoft.com/office/2006/metadata/properties" ma:root="true" ma:fieldsID="4ecb3da76898b96256112bfd75caf104" ns2:_="" ns3:_="">
    <xsd:import namespace="74a3ceb1-6c66-4124-b9a0-8b445388b8a4"/>
    <xsd:import namespace="e90556b4-525d-4530-90bf-0d4c6b1115ec"/>
    <xsd:element name="properties">
      <xsd:complexType>
        <xsd:sequence>
          <xsd:element name="documentManagement">
            <xsd:complexType>
              <xsd:all>
                <xsd:element ref="ns2:Person" minOccurs="0"/>
                <xsd:element ref="ns2:MediaServiceMetadata" minOccurs="0"/>
                <xsd:element ref="ns2:MediaServiceFastMetadata" minOccurs="0"/>
                <xsd:element ref="ns2:MediaServiceObjectDetectorVersions" minOccurs="0"/>
                <xsd:element ref="ns2:MediaServiceDateTaken" minOccurs="0"/>
                <xsd:element ref="ns2:MediaLengthInSeconds"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a3ceb1-6c66-4124-b9a0-8b445388b8a4" elementFormDefault="qualified">
    <xsd:import namespace="http://schemas.microsoft.com/office/2006/documentManagement/types"/>
    <xsd:import namespace="http://schemas.microsoft.com/office/infopath/2007/PartnerControls"/>
    <xsd:element name="Person" ma:index="8" nillable="true" ma:displayName="Person" ma:format="Dropdown" ma:list="UserInfo" ma:SharePointGroup="0" ma:internalName="Person">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Location" ma:index="23" nillable="true" ma:displayName="Location" ma:indexed="true" ma:internalName="MediaServiceLocation" ma:readOnly="true">
      <xsd:simpleType>
        <xsd:restriction base="dms:Text"/>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90556b4-525d-4530-90bf-0d4c6b1115ec"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9f1a74a7-cfd2-4e02-b3c0-da260bd4cce6}" ma:internalName="TaxCatchAll" ma:showField="CatchAllData" ma:web="e90556b4-525d-4530-90bf-0d4c6b1115e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4a3ceb1-6c66-4124-b9a0-8b445388b8a4">
      <Terms xmlns="http://schemas.microsoft.com/office/infopath/2007/PartnerControls"/>
    </lcf76f155ced4ddcb4097134ff3c332f>
    <TaxCatchAll xmlns="e90556b4-525d-4530-90bf-0d4c6b1115ec" xsi:nil="true"/>
    <Person xmlns="74a3ceb1-6c66-4124-b9a0-8b445388b8a4">
      <UserInfo>
        <DisplayName/>
        <AccountId xsi:nil="true"/>
        <AccountType/>
      </UserInfo>
    </Person>
  </documentManagement>
</p:properties>
</file>

<file path=customXml/itemProps1.xml><?xml version="1.0" encoding="utf-8"?>
<ds:datastoreItem xmlns:ds="http://schemas.openxmlformats.org/officeDocument/2006/customXml" ds:itemID="{70EDC9D7-2435-4F41-8BBA-985CAEA9421B}">
  <ds:schemaRefs>
    <ds:schemaRef ds:uri="74a3ceb1-6c66-4124-b9a0-8b445388b8a4"/>
    <ds:schemaRef ds:uri="e90556b4-525d-4530-90bf-0d4c6b1115e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3281F3B-BF70-4553-B5B6-51CCDF4704D7}">
  <ds:schemaRefs>
    <ds:schemaRef ds:uri="http://schemas.microsoft.com/sharepoint/v3/contenttype/forms"/>
  </ds:schemaRefs>
</ds:datastoreItem>
</file>

<file path=customXml/itemProps3.xml><?xml version="1.0" encoding="utf-8"?>
<ds:datastoreItem xmlns:ds="http://schemas.openxmlformats.org/officeDocument/2006/customXml" ds:itemID="{5F93D88C-3348-45EB-B075-20445B0EED91}">
  <ds:schemaRefs>
    <ds:schemaRef ds:uri="74a3ceb1-6c66-4124-b9a0-8b445388b8a4"/>
    <ds:schemaRef ds:uri="e90556b4-525d-4530-90bf-0d4c6b1115e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45</TotalTime>
  <Words>2311</Words>
  <Application>Microsoft Office PowerPoint</Application>
  <PresentationFormat>On-screen Show (4:3)</PresentationFormat>
  <Paragraphs>212</Paragraphs>
  <Slides>21</Slides>
  <Notes>21</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21</vt:i4>
      </vt:variant>
    </vt:vector>
  </HeadingPairs>
  <TitlesOfParts>
    <vt:vector size="34" baseType="lpstr">
      <vt:lpstr>Abadi</vt:lpstr>
      <vt:lpstr>Aptos</vt:lpstr>
      <vt:lpstr>Aptos Display</vt:lpstr>
      <vt:lpstr>Arial</vt:lpstr>
      <vt:lpstr>Calibri</vt:lpstr>
      <vt:lpstr>Courier New</vt:lpstr>
      <vt:lpstr>Franklin Gothic Demi Cond</vt:lpstr>
      <vt:lpstr>Franklin Gothic Medium</vt:lpstr>
      <vt:lpstr>Nunito</vt:lpstr>
      <vt:lpstr>Poppins</vt:lpstr>
      <vt:lpstr>Wingdings</vt:lpstr>
      <vt:lpstr>6_Office Theme</vt:lpstr>
      <vt:lpstr>Custom Design</vt:lpstr>
      <vt:lpstr>Wound Care</vt:lpstr>
      <vt:lpstr>Pre-assessment https://forms.office.com/g/kGAGbpCWmE</vt:lpstr>
      <vt:lpstr>Know, Want to Know, Learned (KWL) Chart</vt:lpstr>
      <vt:lpstr>Overview</vt:lpstr>
      <vt:lpstr>First Line of Defense</vt:lpstr>
      <vt:lpstr>Acute versus Chronic Wounds</vt:lpstr>
      <vt:lpstr>Interventions to Prevent Skin Breakdown</vt:lpstr>
      <vt:lpstr>Wound Care Techniques</vt:lpstr>
      <vt:lpstr>Wound Care Techniques</vt:lpstr>
      <vt:lpstr>Overview of Changing Dressings</vt:lpstr>
      <vt:lpstr>Wound/ Bandage Scissors</vt:lpstr>
      <vt:lpstr>Medications</vt:lpstr>
      <vt:lpstr>Wound Care Supply Cart</vt:lpstr>
      <vt:lpstr>Additional Wound Care Guidance</vt:lpstr>
      <vt:lpstr>PowerPoint Presentation</vt:lpstr>
      <vt:lpstr>Activity</vt:lpstr>
      <vt:lpstr>Activity: Rearrange the wound care steps to the correct order</vt:lpstr>
      <vt:lpstr>Know, Want to Know, Learned (KWL) Chart</vt:lpstr>
      <vt:lpstr>Post-assessment  https://forms.office.com/g/iGgaen29fD</vt:lpstr>
      <vt:lpstr>Thank you!</vt:lpstr>
      <vt:lpstr>Additional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Farr, Caralee</cp:lastModifiedBy>
  <cp:revision>7</cp:revision>
  <cp:lastPrinted>2017-07-14T22:50:57Z</cp:lastPrinted>
  <dcterms:created xsi:type="dcterms:W3CDTF">2015-07-07T20:02:11Z</dcterms:created>
  <dcterms:modified xsi:type="dcterms:W3CDTF">2026-07-22T14:43:52Z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0x010100B781DC2D9AFD80479D08D7A061E1CECD</vt:lpwstr>
  </property>
  <property fmtid="{D5CDD505-2E9C-101B-9397-08002B2CF9AE}" pid="3" name="MediaServiceImageTags">
    <vt:lpwstr/>
  </property>
</Properties>
</file>