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49"/>
  </p:notesMasterIdLst>
  <p:handoutMasterIdLst>
    <p:handoutMasterId r:id="rId50"/>
  </p:handoutMasterIdLst>
  <p:sldIdLst>
    <p:sldId id="284" r:id="rId2"/>
    <p:sldId id="327" r:id="rId3"/>
    <p:sldId id="316" r:id="rId4"/>
    <p:sldId id="277" r:id="rId5"/>
    <p:sldId id="256" r:id="rId6"/>
    <p:sldId id="286" r:id="rId7"/>
    <p:sldId id="272" r:id="rId8"/>
    <p:sldId id="287" r:id="rId9"/>
    <p:sldId id="288" r:id="rId10"/>
    <p:sldId id="289" r:id="rId11"/>
    <p:sldId id="290" r:id="rId12"/>
    <p:sldId id="291" r:id="rId13"/>
    <p:sldId id="292" r:id="rId14"/>
    <p:sldId id="293" r:id="rId15"/>
    <p:sldId id="294" r:id="rId16"/>
    <p:sldId id="295" r:id="rId17"/>
    <p:sldId id="278" r:id="rId18"/>
    <p:sldId id="296" r:id="rId19"/>
    <p:sldId id="322" r:id="rId20"/>
    <p:sldId id="323" r:id="rId21"/>
    <p:sldId id="324" r:id="rId22"/>
    <p:sldId id="297" r:id="rId23"/>
    <p:sldId id="298" r:id="rId24"/>
    <p:sldId id="321" r:id="rId25"/>
    <p:sldId id="299" r:id="rId26"/>
    <p:sldId id="300" r:id="rId27"/>
    <p:sldId id="301" r:id="rId28"/>
    <p:sldId id="302" r:id="rId29"/>
    <p:sldId id="303" r:id="rId30"/>
    <p:sldId id="304" r:id="rId31"/>
    <p:sldId id="305" r:id="rId32"/>
    <p:sldId id="317" r:id="rId33"/>
    <p:sldId id="318" r:id="rId34"/>
    <p:sldId id="319" r:id="rId35"/>
    <p:sldId id="320" r:id="rId36"/>
    <p:sldId id="307" r:id="rId37"/>
    <p:sldId id="328" r:id="rId38"/>
    <p:sldId id="308" r:id="rId39"/>
    <p:sldId id="309" r:id="rId40"/>
    <p:sldId id="310" r:id="rId41"/>
    <p:sldId id="311" r:id="rId42"/>
    <p:sldId id="312" r:id="rId43"/>
    <p:sldId id="313" r:id="rId44"/>
    <p:sldId id="326" r:id="rId45"/>
    <p:sldId id="315" r:id="rId46"/>
    <p:sldId id="314" r:id="rId47"/>
    <p:sldId id="330" r:id="rId4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1630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5" autoAdjust="0"/>
    <p:restoredTop sz="83448" autoAdjust="0"/>
  </p:normalViewPr>
  <p:slideViewPr>
    <p:cSldViewPr>
      <p:cViewPr varScale="1">
        <p:scale>
          <a:sx n="72" d="100"/>
          <a:sy n="72" d="100"/>
        </p:scale>
        <p:origin x="1627"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96"/>
    </p:cViewPr>
  </p:sorterViewPr>
  <p:notesViewPr>
    <p:cSldViewPr>
      <p:cViewPr varScale="1">
        <p:scale>
          <a:sx n="102" d="100"/>
          <a:sy n="102" d="100"/>
        </p:scale>
        <p:origin x="-355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A938DEE-EAC3-409D-BBF8-EBFD791A7F69}" type="datetimeFigureOut">
              <a:rPr lang="en-US" smtClean="0"/>
              <a:t>3/13/2020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8B520C-96F6-45A1-B9C3-1D71AF7B51B2}" type="slidenum">
              <a:rPr lang="en-US" smtClean="0"/>
              <a:t>‹#›</a:t>
            </a:fld>
            <a:endParaRPr lang="en-US" dirty="0"/>
          </a:p>
        </p:txBody>
      </p:sp>
    </p:spTree>
    <p:extLst>
      <p:ext uri="{BB962C8B-B14F-4D97-AF65-F5344CB8AC3E}">
        <p14:creationId xmlns:p14="http://schemas.microsoft.com/office/powerpoint/2010/main" val="356746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pPr>
              <a:defRPr/>
            </a:pPr>
            <a:endParaRPr lang="en-US" altLang="en-US" dirty="0"/>
          </a:p>
        </p:txBody>
      </p:sp>
      <p:sp>
        <p:nvSpPr>
          <p:cNvPr id="14339"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ltLang="en-US" dirty="0"/>
          </a:p>
        </p:txBody>
      </p:sp>
      <p:sp>
        <p:nvSpPr>
          <p:cNvPr id="184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4342"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pPr>
              <a:defRPr/>
            </a:pPr>
            <a:endParaRPr lang="en-US" altLang="en-US" dirty="0"/>
          </a:p>
        </p:txBody>
      </p:sp>
      <p:sp>
        <p:nvSpPr>
          <p:cNvPr id="14343"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pPr>
              <a:defRPr/>
            </a:pPr>
            <a:fld id="{9497A799-B046-4F76-8963-C4E20D6876BB}" type="slidenum">
              <a:rPr lang="en-US" altLang="en-US"/>
              <a:pPr>
                <a:defRPr/>
              </a:pPr>
              <a:t>‹#›</a:t>
            </a:fld>
            <a:endParaRPr lang="en-US" altLang="en-US" dirty="0"/>
          </a:p>
        </p:txBody>
      </p:sp>
    </p:spTree>
    <p:extLst>
      <p:ext uri="{BB962C8B-B14F-4D97-AF65-F5344CB8AC3E}">
        <p14:creationId xmlns:p14="http://schemas.microsoft.com/office/powerpoint/2010/main" val="27540708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cir.dhhs.state.nc.u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97A799-B046-4F76-8963-C4E20D6876BB}" type="slidenum">
              <a:rPr lang="en-US" altLang="en-US" smtClean="0"/>
              <a:pPr>
                <a:defRPr/>
              </a:pPr>
              <a:t>4</a:t>
            </a:fld>
            <a:endParaRPr lang="en-US" altLang="en-US" dirty="0"/>
          </a:p>
        </p:txBody>
      </p:sp>
    </p:spTree>
    <p:extLst>
      <p:ext uri="{BB962C8B-B14F-4D97-AF65-F5344CB8AC3E}">
        <p14:creationId xmlns:p14="http://schemas.microsoft.com/office/powerpoint/2010/main" val="347907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AD32D13-E08A-48EC-A7B2-AB9B47EC952A}" type="slidenum">
              <a:rPr lang="en-US" altLang="en-US" smtClean="0"/>
              <a:pPr eaLnBrk="1" hangingPunct="1">
                <a:spcBef>
                  <a:spcPct val="0"/>
                </a:spcBef>
              </a:pPr>
              <a:t>5</a:t>
            </a:fld>
            <a:endParaRPr lang="en-US" altLang="en-US" dirty="0"/>
          </a:p>
        </p:txBody>
      </p:sp>
      <p:sp>
        <p:nvSpPr>
          <p:cNvPr id="20483"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p:txBody>
          <a:bodyPr/>
          <a:lstStyle/>
          <a:p>
            <a:pPr marL="349415" indent="-349415">
              <a:buFontTx/>
              <a:buAutoNum type="arabicPeriod"/>
              <a:defRPr/>
            </a:pPr>
            <a:r>
              <a:rPr lang="en-US" altLang="en-US" dirty="0"/>
              <a:t>Go to the NCIR website: </a:t>
            </a:r>
            <a:r>
              <a:rPr lang="en-US" altLang="en-US" dirty="0">
                <a:hlinkClick r:id="rId3"/>
              </a:rPr>
              <a:t>https://ncir.dhhs.state.nc.us</a:t>
            </a:r>
            <a:endParaRPr lang="en-US" altLang="en-US" dirty="0"/>
          </a:p>
          <a:p>
            <a:pPr marL="349415" indent="-349415">
              <a:buFontTx/>
              <a:buAutoNum type="arabicPeriod"/>
              <a:defRPr/>
            </a:pPr>
            <a:r>
              <a:rPr lang="en-US" altLang="en-US" dirty="0"/>
              <a:t>Click on </a:t>
            </a:r>
            <a:r>
              <a:rPr lang="en-US" altLang="en-US" b="1" dirty="0"/>
              <a:t>Register</a:t>
            </a:r>
          </a:p>
          <a:p>
            <a:pPr>
              <a:defRPr/>
            </a:pPr>
            <a:endParaRPr lang="en-US" altLang="en-US" b="1" dirty="0"/>
          </a:p>
          <a:p>
            <a:pPr eaLnBrk="1" hangingPunct="1">
              <a:buFontTx/>
              <a:buAutoNum type="arabicPeriod"/>
              <a:defRPr/>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Under New User Registration </a:t>
            </a:r>
            <a:r>
              <a:rPr lang="en-US" altLang="en-US" b="1" dirty="0"/>
              <a:t>ALWAYS</a:t>
            </a:r>
            <a:r>
              <a:rPr lang="en-US" altLang="en-US" dirty="0"/>
              <a:t> select Business User. </a:t>
            </a:r>
            <a:r>
              <a:rPr lang="en-US" altLang="en-US" dirty="0">
                <a:solidFill>
                  <a:srgbClr val="FF0000"/>
                </a:solidFill>
              </a:rPr>
              <a:t>Do not register for an Individual Account.  </a:t>
            </a:r>
          </a:p>
          <a:p>
            <a:endParaRPr lang="en-US" dirty="0"/>
          </a:p>
        </p:txBody>
      </p:sp>
      <p:sp>
        <p:nvSpPr>
          <p:cNvPr id="4" name="Slide Number Placeholder 3"/>
          <p:cNvSpPr>
            <a:spLocks noGrp="1"/>
          </p:cNvSpPr>
          <p:nvPr>
            <p:ph type="sldNum" sz="quarter" idx="5"/>
          </p:nvPr>
        </p:nvSpPr>
        <p:spPr/>
        <p:txBody>
          <a:bodyPr/>
          <a:lstStyle/>
          <a:p>
            <a:pPr>
              <a:defRPr/>
            </a:pPr>
            <a:fld id="{9497A799-B046-4F76-8963-C4E20D6876BB}" type="slidenum">
              <a:rPr lang="en-US" altLang="en-US" smtClean="0"/>
              <a:pPr>
                <a:defRPr/>
              </a:pPr>
              <a:t>6</a:t>
            </a:fld>
            <a:endParaRPr lang="en-US" altLang="en-US" dirty="0"/>
          </a:p>
        </p:txBody>
      </p:sp>
    </p:spTree>
    <p:extLst>
      <p:ext uri="{BB962C8B-B14F-4D97-AF65-F5344CB8AC3E}">
        <p14:creationId xmlns:p14="http://schemas.microsoft.com/office/powerpoint/2010/main" val="3504794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4708" indent="-174708" eaLnBrk="1" hangingPunct="1">
              <a:buFont typeface="Arial" panose="020B0604020202020204" pitchFamily="34" charset="0"/>
              <a:buChar char="•"/>
              <a:defRPr/>
            </a:pPr>
            <a:r>
              <a:rPr lang="en-US" dirty="0"/>
              <a:t>Create the username that you want to use. This will always be your username when you log into the NCIR.</a:t>
            </a:r>
          </a:p>
          <a:p>
            <a:pPr marL="174708" indent="-174708" eaLnBrk="1" hangingPunct="1">
              <a:buFont typeface="Arial" panose="020B0604020202020204" pitchFamily="34" charset="0"/>
              <a:buChar char="•"/>
              <a:defRPr/>
            </a:pPr>
            <a:r>
              <a:rPr lang="en-US" dirty="0"/>
              <a:t>When choosing your password make sure that you have at least eight characters, one number, and one special character (ex. !*#@$%^..)</a:t>
            </a:r>
          </a:p>
          <a:p>
            <a:pPr marL="174708" indent="-174708" eaLnBrk="1" hangingPunct="1">
              <a:buFont typeface="Arial" panose="020B0604020202020204" pitchFamily="34" charset="0"/>
              <a:buChar char="•"/>
              <a:defRPr/>
            </a:pPr>
            <a:r>
              <a:rPr lang="en-US" dirty="0"/>
              <a:t>You will have 15 minutes to complete your registration.</a:t>
            </a:r>
          </a:p>
          <a:p>
            <a:pPr eaLnBrk="1" hangingPunct="1">
              <a:buFont typeface="Arial" panose="020B0604020202020204" pitchFamily="34" charset="0"/>
              <a:buNone/>
              <a:defRPr/>
            </a:pPr>
            <a:endParaRPr lang="en-US" dirty="0"/>
          </a:p>
        </p:txBody>
      </p:sp>
      <p:sp>
        <p:nvSpPr>
          <p:cNvPr id="225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8E33290-09D3-4222-9EBE-87F239C28F64}" type="slidenum">
              <a:rPr lang="en-US" altLang="en-US" smtClean="0"/>
              <a:pPr eaLnBrk="1" hangingPunct="1">
                <a:spcBef>
                  <a:spcPct val="0"/>
                </a:spcBef>
              </a:pPr>
              <a:t>7</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497A799-B046-4F76-8963-C4E20D6876BB}" type="slidenum">
              <a:rPr lang="en-US" altLang="en-US" smtClean="0"/>
              <a:pPr>
                <a:defRPr/>
              </a:pPr>
              <a:t>12</a:t>
            </a:fld>
            <a:endParaRPr lang="en-US" altLang="en-US" dirty="0"/>
          </a:p>
        </p:txBody>
      </p:sp>
    </p:spTree>
    <p:extLst>
      <p:ext uri="{BB962C8B-B14F-4D97-AF65-F5344CB8AC3E}">
        <p14:creationId xmlns:p14="http://schemas.microsoft.com/office/powerpoint/2010/main" val="3495398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pPr marL="174708" indent="-174708" eaLnBrk="1" hangingPunct="1">
              <a:buFontTx/>
              <a:buChar char="•"/>
            </a:pPr>
            <a:endParaRPr lang="en-US" altLang="en-US" dirty="0"/>
          </a:p>
        </p:txBody>
      </p:sp>
      <p:sp>
        <p:nvSpPr>
          <p:cNvPr id="266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B1AA02-003B-4227-AB9D-80C747D41854}" type="slidenum">
              <a:rPr lang="en-US" altLang="en-US" smtClean="0"/>
              <a:pPr eaLnBrk="1" hangingPunct="1">
                <a:spcBef>
                  <a:spcPct val="0"/>
                </a:spcBef>
              </a:pPr>
              <a:t>17</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497A799-B046-4F76-8963-C4E20D6876BB}" type="slidenum">
              <a:rPr lang="en-US" altLang="en-US" smtClean="0"/>
              <a:pPr>
                <a:defRPr/>
              </a:pPr>
              <a:t>19</a:t>
            </a:fld>
            <a:endParaRPr lang="en-US" altLang="en-US" dirty="0"/>
          </a:p>
        </p:txBody>
      </p:sp>
    </p:spTree>
    <p:extLst>
      <p:ext uri="{BB962C8B-B14F-4D97-AF65-F5344CB8AC3E}">
        <p14:creationId xmlns:p14="http://schemas.microsoft.com/office/powerpoint/2010/main" val="1498506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497A799-B046-4F76-8963-C4E20D6876BB}" type="slidenum">
              <a:rPr lang="en-US" altLang="en-US" smtClean="0"/>
              <a:pPr>
                <a:defRPr/>
              </a:pPr>
              <a:t>29</a:t>
            </a:fld>
            <a:endParaRPr lang="en-US" altLang="en-US" dirty="0"/>
          </a:p>
        </p:txBody>
      </p:sp>
    </p:spTree>
    <p:extLst>
      <p:ext uri="{BB962C8B-B14F-4D97-AF65-F5344CB8AC3E}">
        <p14:creationId xmlns:p14="http://schemas.microsoft.com/office/powerpoint/2010/main" val="3069093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immunize.nc.gov/contacts.htm"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mmunize.nc.gov/contacts.htm"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immunize.nc.gov/contacts.htm"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mmunize.nc.gov/contacts.ht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400">
                <a:latin typeface="Book Antiqua" panose="0204060205030503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1800">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73A84FA4-896F-4801-9545-5571ED5E270A}" type="slidenum">
              <a:rPr lang="en-US" altLang="en-US" smtClean="0"/>
              <a:pPr>
                <a:defRPr/>
              </a:pPr>
              <a:t>‹#›</a:t>
            </a:fld>
            <a:endParaRPr lang="en-US" altLang="en-US" dirty="0"/>
          </a:p>
        </p:txBody>
      </p:sp>
      <p:pic>
        <p:nvPicPr>
          <p:cNvPr id="7" name="Picture 3" descr="NCIR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838200"/>
            <a:ext cx="20574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NCIR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838200"/>
            <a:ext cx="20574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NCIR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05200" y="838200"/>
            <a:ext cx="20574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301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D3BE9C1E-08AF-49D8-AF6F-B413666404A5}" type="slidenum">
              <a:rPr lang="en-US" altLang="en-US" smtClean="0"/>
              <a:pPr>
                <a:defRPr/>
              </a:pPr>
              <a:t>‹#›</a:t>
            </a:fld>
            <a:endParaRPr lang="en-US" altLang="en-US" dirty="0"/>
          </a:p>
        </p:txBody>
      </p:sp>
    </p:spTree>
    <p:extLst>
      <p:ext uri="{BB962C8B-B14F-4D97-AF65-F5344CB8AC3E}">
        <p14:creationId xmlns:p14="http://schemas.microsoft.com/office/powerpoint/2010/main" val="2926494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E497EEA2-94A3-400C-8F8F-517D02A95C1D}" type="slidenum">
              <a:rPr lang="en-US" altLang="en-US" smtClean="0"/>
              <a:pPr>
                <a:defRPr/>
              </a:pPr>
              <a:t>‹#›</a:t>
            </a:fld>
            <a:endParaRPr lang="en-US" altLang="en-US" dirty="0"/>
          </a:p>
        </p:txBody>
      </p:sp>
    </p:spTree>
    <p:extLst>
      <p:ext uri="{BB962C8B-B14F-4D97-AF65-F5344CB8AC3E}">
        <p14:creationId xmlns:p14="http://schemas.microsoft.com/office/powerpoint/2010/main" val="2174429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BCA3BAA8-D074-4992-BDB8-08E287E01816}" type="slidenum">
              <a:rPr lang="en-US" altLang="en-US" smtClean="0"/>
              <a:pPr>
                <a:defRPr/>
              </a:pPr>
              <a:t>‹#›</a:t>
            </a:fld>
            <a:endParaRPr lang="en-US" altLang="en-US" dirty="0"/>
          </a:p>
        </p:txBody>
      </p:sp>
    </p:spTree>
    <p:extLst>
      <p:ext uri="{BB962C8B-B14F-4D97-AF65-F5344CB8AC3E}">
        <p14:creationId xmlns:p14="http://schemas.microsoft.com/office/powerpoint/2010/main" val="1400090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6BC74B56-4209-4453-B8B7-8DC85F87E67E}" type="slidenum">
              <a:rPr lang="en-US" altLang="en-US" smtClean="0"/>
              <a:pPr>
                <a:defRPr/>
              </a:pPr>
              <a:t>‹#›</a:t>
            </a:fld>
            <a:endParaRPr lang="en-US" altLang="en-US" dirty="0"/>
          </a:p>
        </p:txBody>
      </p:sp>
    </p:spTree>
    <p:extLst>
      <p:ext uri="{BB962C8B-B14F-4D97-AF65-F5344CB8AC3E}">
        <p14:creationId xmlns:p14="http://schemas.microsoft.com/office/powerpoint/2010/main" val="641071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CCFF0EC9-6216-4048-861F-05DC8B072A17}" type="slidenum">
              <a:rPr lang="en-US" altLang="en-US" smtClean="0"/>
              <a:pPr>
                <a:defRPr/>
              </a:pPr>
              <a:t>‹#›</a:t>
            </a:fld>
            <a:endParaRPr lang="en-US" altLang="en-US" dirty="0"/>
          </a:p>
        </p:txBody>
      </p:sp>
      <p:sp>
        <p:nvSpPr>
          <p:cNvPr id="7" name="Text Placeholder 6"/>
          <p:cNvSpPr>
            <a:spLocks noGrp="1"/>
          </p:cNvSpPr>
          <p:nvPr>
            <p:ph type="body" sz="quarter" idx="13"/>
          </p:nvPr>
        </p:nvSpPr>
        <p:spPr>
          <a:xfrm>
            <a:off x="533400" y="1524000"/>
            <a:ext cx="8153400" cy="914400"/>
          </a:xfrm>
        </p:spPr>
        <p:txBody>
          <a:bodyPr/>
          <a:lstStyle>
            <a:lvl1pPr>
              <a:defRPr lang="en-US" sz="2800" kern="1200" dirty="0" smtClean="0">
                <a:solidFill>
                  <a:schemeClr val="tx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662383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CCFF0EC9-6216-4048-861F-05DC8B072A17}" type="slidenum">
              <a:rPr lang="en-US" altLang="en-US" smtClean="0"/>
              <a:pPr>
                <a:defRPr/>
              </a:pPr>
              <a:t>‹#›</a:t>
            </a:fld>
            <a:endParaRPr lang="en-US" altLang="en-US" dirty="0"/>
          </a:p>
        </p:txBody>
      </p:sp>
      <p:sp>
        <p:nvSpPr>
          <p:cNvPr id="7" name="Text Placeholder 6"/>
          <p:cNvSpPr>
            <a:spLocks noGrp="1"/>
          </p:cNvSpPr>
          <p:nvPr>
            <p:ph type="body" sz="quarter" idx="13"/>
          </p:nvPr>
        </p:nvSpPr>
        <p:spPr>
          <a:xfrm>
            <a:off x="533400" y="1524000"/>
            <a:ext cx="8153400" cy="914400"/>
          </a:xfrm>
        </p:spPr>
        <p:txBody>
          <a:bodyPr/>
          <a:lstStyle>
            <a:lvl1pPr>
              <a:defRPr lang="en-US" sz="2800" kern="1200" dirty="0" smtClean="0">
                <a:solidFill>
                  <a:schemeClr val="tx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662383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and Image">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1066800" y="2209800"/>
            <a:ext cx="7010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CCFF0EC9-6216-4048-861F-05DC8B072A17}" type="slidenum">
              <a:rPr lang="en-US" altLang="en-US" smtClean="0"/>
              <a:pPr>
                <a:defRPr/>
              </a:pPr>
              <a:t>‹#›</a:t>
            </a:fld>
            <a:endParaRPr lang="en-US" altLang="en-US" dirty="0"/>
          </a:p>
        </p:txBody>
      </p:sp>
      <p:sp>
        <p:nvSpPr>
          <p:cNvPr id="13" name="Content Placeholder 12"/>
          <p:cNvSpPr>
            <a:spLocks noGrp="1"/>
          </p:cNvSpPr>
          <p:nvPr>
            <p:ph sz="quarter" idx="14"/>
          </p:nvPr>
        </p:nvSpPr>
        <p:spPr>
          <a:xfrm>
            <a:off x="381000" y="1295400"/>
            <a:ext cx="8382000" cy="762000"/>
          </a:xfrm>
        </p:spPr>
        <p:txBody>
          <a:bodyPr/>
          <a:lstStyle>
            <a:lvl1pPr>
              <a:defRPr sz="2200">
                <a:latin typeface="Century Gothic" panose="020B0502020202020204" pitchFamily="34" charset="0"/>
              </a:defRPr>
            </a:lvl1pPr>
            <a:lvl2pPr>
              <a:defRPr sz="1800">
                <a:latin typeface="Century Gothic" panose="020B0502020202020204"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27923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oles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10" name="Content Placeholder 9"/>
          <p:cNvSpPr>
            <a:spLocks noGrp="1"/>
          </p:cNvSpPr>
          <p:nvPr>
            <p:ph sz="quarter" idx="13"/>
          </p:nvPr>
        </p:nvSpPr>
        <p:spPr>
          <a:xfrm>
            <a:off x="6781800" y="1290638"/>
            <a:ext cx="1752600" cy="5172075"/>
          </a:xfrm>
        </p:spPr>
        <p:txBody>
          <a:bodyPr/>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5" name="Slide Number Placeholder 4"/>
          <p:cNvSpPr>
            <a:spLocks noGrp="1"/>
          </p:cNvSpPr>
          <p:nvPr>
            <p:ph type="sldNum" sz="quarter" idx="12"/>
          </p:nvPr>
        </p:nvSpPr>
        <p:spPr/>
        <p:txBody>
          <a:bodyPr/>
          <a:lstStyle/>
          <a:p>
            <a:pPr>
              <a:defRPr/>
            </a:pPr>
            <a:fld id="{CCFF0EC9-6216-4048-861F-05DC8B072A17}" type="slidenum">
              <a:rPr lang="en-US" altLang="en-US" smtClean="0"/>
              <a:pPr>
                <a:defRPr/>
              </a:pPr>
              <a:t>‹#›</a:t>
            </a:fld>
            <a:endParaRPr lang="en-US" altLang="en-US" dirty="0"/>
          </a:p>
        </p:txBody>
      </p:sp>
      <p:sp>
        <p:nvSpPr>
          <p:cNvPr id="7" name="Content Placeholder 5"/>
          <p:cNvSpPr>
            <a:spLocks noGrp="1"/>
          </p:cNvSpPr>
          <p:nvPr>
            <p:ph idx="1" hasCustomPrompt="1"/>
          </p:nvPr>
        </p:nvSpPr>
        <p:spPr>
          <a:xfrm>
            <a:off x="457200" y="1600201"/>
            <a:ext cx="5943600" cy="4724399"/>
          </a:xfrm>
        </p:spPr>
        <p:txBody>
          <a:bodyPr>
            <a:normAutofit fontScale="70000" lnSpcReduction="20000"/>
          </a:bodyPr>
          <a:lstStyle/>
          <a:p>
            <a:r>
              <a:rPr lang="en-US" sz="3800" dirty="0">
                <a:latin typeface="Century Gothic" panose="020B0502020202020204" pitchFamily="34" charset="0"/>
              </a:rPr>
              <a:t>Reports Only</a:t>
            </a:r>
          </a:p>
          <a:p>
            <a:pPr lvl="1">
              <a:buFont typeface="Wingdings" panose="05000000000000000000" pitchFamily="2" charset="2"/>
              <a:buChar char="§"/>
            </a:pPr>
            <a:r>
              <a:rPr lang="en-US" dirty="0">
                <a:latin typeface="Century Gothic" panose="020B0502020202020204" pitchFamily="34" charset="0"/>
              </a:rPr>
              <a:t>Searches for clients and views/prints client specific records</a:t>
            </a:r>
          </a:p>
        </p:txBody>
      </p:sp>
    </p:spTree>
    <p:extLst>
      <p:ext uri="{BB962C8B-B14F-4D97-AF65-F5344CB8AC3E}">
        <p14:creationId xmlns:p14="http://schemas.microsoft.com/office/powerpoint/2010/main" val="2440959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End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73A84FA4-896F-4801-9545-5571ED5E270A}" type="slidenum">
              <a:rPr lang="en-US" altLang="en-US" smtClean="0"/>
              <a:pPr>
                <a:defRPr/>
              </a:pPr>
              <a:t>‹#›</a:t>
            </a:fld>
            <a:endParaRPr lang="en-US" altLang="en-US" dirty="0"/>
          </a:p>
        </p:txBody>
      </p:sp>
      <p:pic>
        <p:nvPicPr>
          <p:cNvPr id="7" name="Picture 3" descr="NCIR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838200"/>
            <a:ext cx="20574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a:off x="228600" y="2209800"/>
            <a:ext cx="8686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entury Gothic" pitchFamily="34" charset="0"/>
              </a:defRPr>
            </a:lvl1pPr>
            <a:lvl2pPr marL="742950" indent="-285750" eaLnBrk="0" hangingPunct="0">
              <a:spcBef>
                <a:spcPct val="20000"/>
              </a:spcBef>
              <a:buFont typeface="Arial" charset="0"/>
              <a:buChar char="–"/>
              <a:defRPr sz="2800">
                <a:solidFill>
                  <a:schemeClr val="tx1"/>
                </a:solidFill>
                <a:latin typeface="Century Gothic" pitchFamily="34" charset="0"/>
              </a:defRPr>
            </a:lvl2pPr>
            <a:lvl3pPr marL="1143000" indent="-228600" eaLnBrk="0" hangingPunct="0">
              <a:spcBef>
                <a:spcPct val="20000"/>
              </a:spcBef>
              <a:buFont typeface="Arial" charset="0"/>
              <a:buChar char="•"/>
              <a:defRPr sz="2400">
                <a:solidFill>
                  <a:schemeClr val="tx1"/>
                </a:solidFill>
                <a:latin typeface="Century Gothic" pitchFamily="34" charset="0"/>
              </a:defRPr>
            </a:lvl3pPr>
            <a:lvl4pPr marL="1600200" indent="-228600" eaLnBrk="0" hangingPunct="0">
              <a:spcBef>
                <a:spcPct val="20000"/>
              </a:spcBef>
              <a:buFont typeface="Arial" charset="0"/>
              <a:buChar char="–"/>
              <a:defRPr sz="2000">
                <a:solidFill>
                  <a:schemeClr val="tx1"/>
                </a:solidFill>
                <a:latin typeface="Century Gothic" pitchFamily="34" charset="0"/>
              </a:defRPr>
            </a:lvl4pPr>
            <a:lvl5pPr marL="2057400" indent="-228600" eaLnBrk="0" hangingPunct="0">
              <a:spcBef>
                <a:spcPct val="20000"/>
              </a:spcBef>
              <a:buFont typeface="Arial"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entury Gothic" pitchFamily="34" charset="0"/>
              </a:defRPr>
            </a:lvl9pPr>
          </a:lstStyle>
          <a:p>
            <a:pPr algn="ctr" eaLnBrk="1" hangingPunct="1">
              <a:spcBef>
                <a:spcPct val="0"/>
              </a:spcBef>
              <a:buFontTx/>
              <a:buNone/>
            </a:pPr>
            <a:r>
              <a:rPr lang="en-US" altLang="en-US" sz="6600" dirty="0">
                <a:latin typeface="Book Antiqua" panose="02040602050305030304" pitchFamily="18" charset="0"/>
              </a:rPr>
              <a:t>Questions?</a:t>
            </a:r>
          </a:p>
        </p:txBody>
      </p:sp>
      <p:sp>
        <p:nvSpPr>
          <p:cNvPr id="10" name="Subtitle 2"/>
          <p:cNvSpPr txBox="1">
            <a:spLocks/>
          </p:cNvSpPr>
          <p:nvPr/>
        </p:nvSpPr>
        <p:spPr>
          <a:xfrm>
            <a:off x="228600" y="3429000"/>
            <a:ext cx="8686800" cy="2438400"/>
          </a:xfrm>
          <a:prstGeom prst="rect">
            <a:avLst/>
          </a:prstGeom>
        </p:spPr>
        <p:txBody>
          <a:bodyPr>
            <a:normAutofit fontScale="550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fontAlgn="auto">
              <a:spcAft>
                <a:spcPts val="0"/>
              </a:spcAft>
              <a:buFont typeface="Wingdings 2"/>
              <a:buNone/>
              <a:defRPr/>
            </a:pPr>
            <a:r>
              <a:rPr lang="en-US" altLang="en-US" sz="3600" b="1" dirty="0"/>
              <a:t>Contact your Regional</a:t>
            </a:r>
            <a:r>
              <a:rPr lang="en-US" altLang="en-US" sz="3600" b="1" baseline="0" dirty="0"/>
              <a:t> Immunization Program Consultant  (RIC)</a:t>
            </a:r>
          </a:p>
          <a:p>
            <a:pPr algn="ctr" fontAlgn="auto">
              <a:spcAft>
                <a:spcPts val="0"/>
              </a:spcAft>
              <a:buFont typeface="Wingdings 2"/>
              <a:buNone/>
              <a:defRPr/>
            </a:pPr>
            <a:r>
              <a:rPr lang="en-US" altLang="en-US" sz="3600" baseline="0" dirty="0"/>
              <a:t>The RIC map with contact information is located on the Immunization Branch website: </a:t>
            </a:r>
            <a:r>
              <a:rPr lang="en-US" altLang="en-US" sz="3600" baseline="0" dirty="0">
                <a:hlinkClick r:id="rId3"/>
              </a:rPr>
              <a:t>http://www.immunize.nc.gov/contacts.htm</a:t>
            </a:r>
            <a:endParaRPr lang="en-US" altLang="en-US" sz="3600" dirty="0"/>
          </a:p>
          <a:p>
            <a:pPr algn="ctr" fontAlgn="auto">
              <a:spcAft>
                <a:spcPts val="0"/>
              </a:spcAft>
              <a:buFont typeface="Wingdings 2"/>
              <a:buNone/>
              <a:defRPr/>
            </a:pPr>
            <a:endParaRPr lang="en-US" altLang="en-US" sz="3600" dirty="0"/>
          </a:p>
          <a:p>
            <a:pPr algn="ctr" fontAlgn="auto">
              <a:spcAft>
                <a:spcPts val="0"/>
              </a:spcAft>
              <a:buFont typeface="Wingdings 2"/>
              <a:buNone/>
              <a:defRPr/>
            </a:pPr>
            <a:r>
              <a:rPr lang="en-US" altLang="en-US" sz="3600" b="1" dirty="0"/>
              <a:t>NCIR Help Desk </a:t>
            </a:r>
          </a:p>
          <a:p>
            <a:pPr algn="ctr" fontAlgn="auto">
              <a:spcAft>
                <a:spcPts val="0"/>
              </a:spcAft>
              <a:buFont typeface="Wingdings 2"/>
              <a:buNone/>
              <a:defRPr/>
            </a:pPr>
            <a:r>
              <a:rPr lang="en-US" altLang="en-US" sz="3600" dirty="0"/>
              <a:t>1-877-873-6247</a:t>
            </a:r>
          </a:p>
          <a:p>
            <a:pPr algn="ctr" fontAlgn="auto">
              <a:spcAft>
                <a:spcPts val="0"/>
              </a:spcAft>
              <a:buFont typeface="Wingdings 2"/>
              <a:buNone/>
              <a:defRPr/>
            </a:pPr>
            <a:r>
              <a:rPr lang="en-US" altLang="en-US" sz="3600" dirty="0"/>
              <a:t>ncirhelp@dhhs.nc.gov</a:t>
            </a:r>
          </a:p>
        </p:txBody>
      </p:sp>
      <p:pic>
        <p:nvPicPr>
          <p:cNvPr id="8" name="Picture 3" descr="NCIR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05200" y="838200"/>
            <a:ext cx="20574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ChangeArrowheads="1"/>
          </p:cNvSpPr>
          <p:nvPr userDrawn="1"/>
        </p:nvSpPr>
        <p:spPr bwMode="auto">
          <a:xfrm>
            <a:off x="228600" y="2209800"/>
            <a:ext cx="8686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entury Gothic" pitchFamily="34" charset="0"/>
              </a:defRPr>
            </a:lvl1pPr>
            <a:lvl2pPr marL="742950" indent="-285750" eaLnBrk="0" hangingPunct="0">
              <a:spcBef>
                <a:spcPct val="20000"/>
              </a:spcBef>
              <a:buFont typeface="Arial" charset="0"/>
              <a:buChar char="–"/>
              <a:defRPr sz="2800">
                <a:solidFill>
                  <a:schemeClr val="tx1"/>
                </a:solidFill>
                <a:latin typeface="Century Gothic" pitchFamily="34" charset="0"/>
              </a:defRPr>
            </a:lvl2pPr>
            <a:lvl3pPr marL="1143000" indent="-228600" eaLnBrk="0" hangingPunct="0">
              <a:spcBef>
                <a:spcPct val="20000"/>
              </a:spcBef>
              <a:buFont typeface="Arial" charset="0"/>
              <a:buChar char="•"/>
              <a:defRPr sz="2400">
                <a:solidFill>
                  <a:schemeClr val="tx1"/>
                </a:solidFill>
                <a:latin typeface="Century Gothic" pitchFamily="34" charset="0"/>
              </a:defRPr>
            </a:lvl3pPr>
            <a:lvl4pPr marL="1600200" indent="-228600" eaLnBrk="0" hangingPunct="0">
              <a:spcBef>
                <a:spcPct val="20000"/>
              </a:spcBef>
              <a:buFont typeface="Arial" charset="0"/>
              <a:buChar char="–"/>
              <a:defRPr sz="2000">
                <a:solidFill>
                  <a:schemeClr val="tx1"/>
                </a:solidFill>
                <a:latin typeface="Century Gothic" pitchFamily="34" charset="0"/>
              </a:defRPr>
            </a:lvl4pPr>
            <a:lvl5pPr marL="2057400" indent="-228600" eaLnBrk="0" hangingPunct="0">
              <a:spcBef>
                <a:spcPct val="20000"/>
              </a:spcBef>
              <a:buFont typeface="Arial"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entury Gothic" pitchFamily="34" charset="0"/>
              </a:defRPr>
            </a:lvl9pPr>
          </a:lstStyle>
          <a:p>
            <a:pPr algn="ctr" eaLnBrk="1" hangingPunct="1">
              <a:spcBef>
                <a:spcPct val="0"/>
              </a:spcBef>
              <a:buFontTx/>
              <a:buNone/>
            </a:pPr>
            <a:r>
              <a:rPr lang="en-US" altLang="en-US" sz="6600" dirty="0">
                <a:latin typeface="Book Antiqua" panose="02040602050305030304" pitchFamily="18" charset="0"/>
              </a:rPr>
              <a:t>Questions?</a:t>
            </a:r>
          </a:p>
        </p:txBody>
      </p:sp>
      <p:sp>
        <p:nvSpPr>
          <p:cNvPr id="12" name="Subtitle 2"/>
          <p:cNvSpPr txBox="1">
            <a:spLocks/>
          </p:cNvSpPr>
          <p:nvPr userDrawn="1"/>
        </p:nvSpPr>
        <p:spPr>
          <a:xfrm>
            <a:off x="228600" y="3429000"/>
            <a:ext cx="8686800" cy="2438400"/>
          </a:xfrm>
          <a:prstGeom prst="rect">
            <a:avLst/>
          </a:prstGeom>
        </p:spPr>
        <p:txBody>
          <a:bodyPr>
            <a:normAutofit fontScale="550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fontAlgn="auto">
              <a:spcAft>
                <a:spcPts val="0"/>
              </a:spcAft>
              <a:buFont typeface="Wingdings 2"/>
              <a:buNone/>
              <a:defRPr/>
            </a:pPr>
            <a:r>
              <a:rPr lang="en-US" altLang="en-US" sz="3600" b="1" dirty="0"/>
              <a:t>Contact your Regional</a:t>
            </a:r>
            <a:r>
              <a:rPr lang="en-US" altLang="en-US" sz="3600" b="1" baseline="0" dirty="0"/>
              <a:t> Immunization Program Consultant  (RIC)</a:t>
            </a:r>
          </a:p>
          <a:p>
            <a:pPr algn="ctr" fontAlgn="auto">
              <a:spcAft>
                <a:spcPts val="0"/>
              </a:spcAft>
              <a:buFont typeface="Wingdings 2"/>
              <a:buNone/>
              <a:defRPr/>
            </a:pPr>
            <a:r>
              <a:rPr lang="en-US" altLang="en-US" sz="3600" baseline="0" dirty="0"/>
              <a:t>The RIC map with contact information is located on the Immunization Branch website: </a:t>
            </a:r>
            <a:r>
              <a:rPr lang="en-US" altLang="en-US" sz="3600" baseline="0" dirty="0">
                <a:hlinkClick r:id="rId3"/>
              </a:rPr>
              <a:t>http://www.immunize.nc.gov/contacts.htm</a:t>
            </a:r>
            <a:endParaRPr lang="en-US" altLang="en-US" sz="3600" dirty="0"/>
          </a:p>
          <a:p>
            <a:pPr algn="ctr" fontAlgn="auto">
              <a:spcAft>
                <a:spcPts val="0"/>
              </a:spcAft>
              <a:buFont typeface="Wingdings 2"/>
              <a:buNone/>
              <a:defRPr/>
            </a:pPr>
            <a:endParaRPr lang="en-US" altLang="en-US" sz="3600" dirty="0"/>
          </a:p>
          <a:p>
            <a:pPr algn="ctr" fontAlgn="auto">
              <a:spcAft>
                <a:spcPts val="0"/>
              </a:spcAft>
              <a:buFont typeface="Wingdings 2"/>
              <a:buNone/>
              <a:defRPr/>
            </a:pPr>
            <a:r>
              <a:rPr lang="en-US" altLang="en-US" sz="3600" b="1" dirty="0"/>
              <a:t>NCIR Help Desk </a:t>
            </a:r>
          </a:p>
          <a:p>
            <a:pPr algn="ctr" fontAlgn="auto">
              <a:spcAft>
                <a:spcPts val="0"/>
              </a:spcAft>
              <a:buFont typeface="Wingdings 2"/>
              <a:buNone/>
              <a:defRPr/>
            </a:pPr>
            <a:r>
              <a:rPr lang="en-US" altLang="en-US" sz="3600" dirty="0"/>
              <a:t>1-877-873-6247</a:t>
            </a:r>
          </a:p>
          <a:p>
            <a:pPr algn="ctr" fontAlgn="auto">
              <a:spcAft>
                <a:spcPts val="0"/>
              </a:spcAft>
              <a:buFont typeface="Wingdings 2"/>
              <a:buNone/>
              <a:defRPr/>
            </a:pPr>
            <a:r>
              <a:rPr lang="en-US" altLang="en-US" sz="3600" dirty="0"/>
              <a:t>ncirhelp@dhhs.nc.gov</a:t>
            </a:r>
          </a:p>
        </p:txBody>
      </p:sp>
    </p:spTree>
    <p:extLst>
      <p:ext uri="{BB962C8B-B14F-4D97-AF65-F5344CB8AC3E}">
        <p14:creationId xmlns:p14="http://schemas.microsoft.com/office/powerpoint/2010/main" val="1741998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CCFF0EC9-6216-4048-861F-05DC8B072A17}" type="slidenum">
              <a:rPr lang="en-US" altLang="en-US" smtClean="0"/>
              <a:pPr>
                <a:defRPr/>
              </a:pPr>
              <a:t>‹#›</a:t>
            </a:fld>
            <a:endParaRPr lang="en-US" altLang="en-US" dirty="0"/>
          </a:p>
        </p:txBody>
      </p:sp>
      <p:sp>
        <p:nvSpPr>
          <p:cNvPr id="10" name="Content Placeholder 9"/>
          <p:cNvSpPr>
            <a:spLocks noGrp="1"/>
          </p:cNvSpPr>
          <p:nvPr>
            <p:ph sz="quarter" idx="13"/>
          </p:nvPr>
        </p:nvSpPr>
        <p:spPr>
          <a:xfrm>
            <a:off x="1312863" y="868363"/>
            <a:ext cx="5878512"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4949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dSlide">
    <p:spTree>
      <p:nvGrpSpPr>
        <p:cNvPr id="1" name=""/>
        <p:cNvGrpSpPr/>
        <p:nvPr/>
      </p:nvGrpSpPr>
      <p:grpSpPr>
        <a:xfrm>
          <a:off x="0" y="0"/>
          <a:ext cx="0" cy="0"/>
          <a:chOff x="0" y="0"/>
          <a:chExt cx="0" cy="0"/>
        </a:xfrm>
      </p:grpSpPr>
      <p:sp>
        <p:nvSpPr>
          <p:cNvPr id="7" name="Subtitle 2"/>
          <p:cNvSpPr txBox="1">
            <a:spLocks/>
          </p:cNvSpPr>
          <p:nvPr/>
        </p:nvSpPr>
        <p:spPr>
          <a:xfrm>
            <a:off x="228600" y="3429000"/>
            <a:ext cx="8686800" cy="2438400"/>
          </a:xfrm>
          <a:prstGeom prst="rect">
            <a:avLst/>
          </a:prstGeom>
        </p:spPr>
        <p:txBody>
          <a:bodyPr>
            <a:normAutofit fontScale="550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fontAlgn="auto">
              <a:spcAft>
                <a:spcPts val="0"/>
              </a:spcAft>
              <a:buFont typeface="Wingdings 2"/>
              <a:buNone/>
              <a:defRPr/>
            </a:pPr>
            <a:r>
              <a:rPr lang="en-US" altLang="en-US" sz="3600" b="1" dirty="0"/>
              <a:t>Contact your Regional</a:t>
            </a:r>
            <a:r>
              <a:rPr lang="en-US" altLang="en-US" sz="3600" b="1" baseline="0" dirty="0"/>
              <a:t> Immunization Program Consultant  (RIC)</a:t>
            </a:r>
          </a:p>
          <a:p>
            <a:pPr algn="ctr" fontAlgn="auto">
              <a:spcAft>
                <a:spcPts val="0"/>
              </a:spcAft>
              <a:buFont typeface="Wingdings 2"/>
              <a:buNone/>
              <a:defRPr/>
            </a:pPr>
            <a:r>
              <a:rPr lang="en-US" altLang="en-US" sz="3600" baseline="0" dirty="0"/>
              <a:t>The RIC map with contact information is located on the Immunization Branch website: </a:t>
            </a:r>
            <a:r>
              <a:rPr lang="en-US" altLang="en-US" sz="3600" baseline="0" dirty="0">
                <a:hlinkClick r:id="rId2"/>
              </a:rPr>
              <a:t>http://www.immunize.nc.gov/contacts.htm</a:t>
            </a:r>
            <a:endParaRPr lang="en-US" altLang="en-US" sz="3600" dirty="0"/>
          </a:p>
          <a:p>
            <a:pPr algn="ctr" fontAlgn="auto">
              <a:spcAft>
                <a:spcPts val="0"/>
              </a:spcAft>
              <a:buFont typeface="Wingdings 2"/>
              <a:buNone/>
              <a:defRPr/>
            </a:pPr>
            <a:endParaRPr lang="en-US" altLang="en-US" sz="3600" dirty="0"/>
          </a:p>
          <a:p>
            <a:pPr algn="ctr" fontAlgn="auto">
              <a:spcAft>
                <a:spcPts val="0"/>
              </a:spcAft>
              <a:buFont typeface="Wingdings 2"/>
              <a:buNone/>
              <a:defRPr/>
            </a:pPr>
            <a:r>
              <a:rPr lang="en-US" altLang="en-US" sz="3600" b="1" dirty="0"/>
              <a:t>NCIR Help Desk </a:t>
            </a:r>
          </a:p>
          <a:p>
            <a:pPr algn="ctr" fontAlgn="auto">
              <a:spcAft>
                <a:spcPts val="0"/>
              </a:spcAft>
              <a:buFont typeface="Wingdings 2"/>
              <a:buNone/>
              <a:defRPr/>
            </a:pPr>
            <a:r>
              <a:rPr lang="en-US" altLang="en-US" sz="3600" dirty="0"/>
              <a:t>1-877-873-6247</a:t>
            </a:r>
          </a:p>
          <a:p>
            <a:pPr algn="ctr" fontAlgn="auto">
              <a:spcAft>
                <a:spcPts val="0"/>
              </a:spcAft>
              <a:buFont typeface="Wingdings 2"/>
              <a:buNone/>
              <a:defRPr/>
            </a:pPr>
            <a:r>
              <a:rPr lang="en-US" altLang="en-US" sz="3600" dirty="0"/>
              <a:t>ncirhelp@dhhs.nc.gov</a:t>
            </a:r>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73A84FA4-896F-4801-9545-5571ED5E270A}" type="slidenum">
              <a:rPr lang="en-US" altLang="en-US" smtClean="0"/>
              <a:pPr>
                <a:defRPr/>
              </a:pPr>
              <a:t>‹#›</a:t>
            </a:fld>
            <a:endParaRPr lang="en-US" altLang="en-US" dirty="0"/>
          </a:p>
        </p:txBody>
      </p:sp>
      <p:pic>
        <p:nvPicPr>
          <p:cNvPr id="6" name="Picture 3" descr="NCI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838200"/>
            <a:ext cx="20574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p:nvSpPr>
        <p:spPr bwMode="auto">
          <a:xfrm>
            <a:off x="228600" y="2209800"/>
            <a:ext cx="8686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entury Gothic" pitchFamily="34" charset="0"/>
              </a:defRPr>
            </a:lvl1pPr>
            <a:lvl2pPr marL="742950" indent="-285750" eaLnBrk="0" hangingPunct="0">
              <a:spcBef>
                <a:spcPct val="20000"/>
              </a:spcBef>
              <a:buFont typeface="Arial" charset="0"/>
              <a:buChar char="–"/>
              <a:defRPr sz="2800">
                <a:solidFill>
                  <a:schemeClr val="tx1"/>
                </a:solidFill>
                <a:latin typeface="Century Gothic" pitchFamily="34" charset="0"/>
              </a:defRPr>
            </a:lvl2pPr>
            <a:lvl3pPr marL="1143000" indent="-228600" eaLnBrk="0" hangingPunct="0">
              <a:spcBef>
                <a:spcPct val="20000"/>
              </a:spcBef>
              <a:buFont typeface="Arial" charset="0"/>
              <a:buChar char="•"/>
              <a:defRPr sz="2400">
                <a:solidFill>
                  <a:schemeClr val="tx1"/>
                </a:solidFill>
                <a:latin typeface="Century Gothic" pitchFamily="34" charset="0"/>
              </a:defRPr>
            </a:lvl3pPr>
            <a:lvl4pPr marL="1600200" indent="-228600" eaLnBrk="0" hangingPunct="0">
              <a:spcBef>
                <a:spcPct val="20000"/>
              </a:spcBef>
              <a:buFont typeface="Arial" charset="0"/>
              <a:buChar char="–"/>
              <a:defRPr sz="2000">
                <a:solidFill>
                  <a:schemeClr val="tx1"/>
                </a:solidFill>
                <a:latin typeface="Century Gothic" pitchFamily="34" charset="0"/>
              </a:defRPr>
            </a:lvl4pPr>
            <a:lvl5pPr marL="2057400" indent="-228600" eaLnBrk="0" hangingPunct="0">
              <a:spcBef>
                <a:spcPct val="20000"/>
              </a:spcBef>
              <a:buFont typeface="Arial"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entury Gothic" pitchFamily="34" charset="0"/>
              </a:defRPr>
            </a:lvl9pPr>
          </a:lstStyle>
          <a:p>
            <a:pPr algn="ctr" eaLnBrk="1" hangingPunct="1">
              <a:spcBef>
                <a:spcPct val="0"/>
              </a:spcBef>
              <a:buFontTx/>
              <a:buNone/>
            </a:pPr>
            <a:r>
              <a:rPr lang="en-US" altLang="en-US" sz="6600" dirty="0">
                <a:latin typeface="Book Antiqua" panose="02040602050305030304" pitchFamily="18" charset="0"/>
              </a:rPr>
              <a:t>Questions?</a:t>
            </a:r>
          </a:p>
        </p:txBody>
      </p:sp>
      <p:pic>
        <p:nvPicPr>
          <p:cNvPr id="9" name="Picture 3" descr="NCI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838200"/>
            <a:ext cx="20574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ChangeArrowheads="1"/>
          </p:cNvSpPr>
          <p:nvPr/>
        </p:nvSpPr>
        <p:spPr bwMode="auto">
          <a:xfrm>
            <a:off x="228600" y="2209800"/>
            <a:ext cx="8686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entury Gothic" pitchFamily="34" charset="0"/>
              </a:defRPr>
            </a:lvl1pPr>
            <a:lvl2pPr marL="742950" indent="-285750" eaLnBrk="0" hangingPunct="0">
              <a:spcBef>
                <a:spcPct val="20000"/>
              </a:spcBef>
              <a:buFont typeface="Arial" charset="0"/>
              <a:buChar char="–"/>
              <a:defRPr sz="2800">
                <a:solidFill>
                  <a:schemeClr val="tx1"/>
                </a:solidFill>
                <a:latin typeface="Century Gothic" pitchFamily="34" charset="0"/>
              </a:defRPr>
            </a:lvl2pPr>
            <a:lvl3pPr marL="1143000" indent="-228600" eaLnBrk="0" hangingPunct="0">
              <a:spcBef>
                <a:spcPct val="20000"/>
              </a:spcBef>
              <a:buFont typeface="Arial" charset="0"/>
              <a:buChar char="•"/>
              <a:defRPr sz="2400">
                <a:solidFill>
                  <a:schemeClr val="tx1"/>
                </a:solidFill>
                <a:latin typeface="Century Gothic" pitchFamily="34" charset="0"/>
              </a:defRPr>
            </a:lvl3pPr>
            <a:lvl4pPr marL="1600200" indent="-228600" eaLnBrk="0" hangingPunct="0">
              <a:spcBef>
                <a:spcPct val="20000"/>
              </a:spcBef>
              <a:buFont typeface="Arial" charset="0"/>
              <a:buChar char="–"/>
              <a:defRPr sz="2000">
                <a:solidFill>
                  <a:schemeClr val="tx1"/>
                </a:solidFill>
                <a:latin typeface="Century Gothic" pitchFamily="34" charset="0"/>
              </a:defRPr>
            </a:lvl4pPr>
            <a:lvl5pPr marL="2057400" indent="-228600" eaLnBrk="0" hangingPunct="0">
              <a:spcBef>
                <a:spcPct val="20000"/>
              </a:spcBef>
              <a:buFont typeface="Arial"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entury Gothic" pitchFamily="34" charset="0"/>
              </a:defRPr>
            </a:lvl9pPr>
          </a:lstStyle>
          <a:p>
            <a:pPr algn="ctr" eaLnBrk="1" hangingPunct="1">
              <a:spcBef>
                <a:spcPct val="0"/>
              </a:spcBef>
              <a:buFontTx/>
              <a:buNone/>
            </a:pPr>
            <a:r>
              <a:rPr lang="en-US" altLang="en-US" sz="6600" dirty="0">
                <a:latin typeface="Book Antiqua" panose="02040602050305030304" pitchFamily="18" charset="0"/>
              </a:rPr>
              <a:t>Questions?</a:t>
            </a:r>
          </a:p>
        </p:txBody>
      </p:sp>
      <p:sp>
        <p:nvSpPr>
          <p:cNvPr id="10" name="Subtitle 2"/>
          <p:cNvSpPr txBox="1">
            <a:spLocks/>
          </p:cNvSpPr>
          <p:nvPr userDrawn="1"/>
        </p:nvSpPr>
        <p:spPr>
          <a:xfrm>
            <a:off x="228600" y="3429000"/>
            <a:ext cx="8686800" cy="2438400"/>
          </a:xfrm>
          <a:prstGeom prst="rect">
            <a:avLst/>
          </a:prstGeom>
        </p:spPr>
        <p:txBody>
          <a:bodyPr>
            <a:normAutofit fontScale="550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fontAlgn="auto">
              <a:spcAft>
                <a:spcPts val="0"/>
              </a:spcAft>
              <a:buFont typeface="Wingdings 2"/>
              <a:buNone/>
              <a:defRPr/>
            </a:pPr>
            <a:r>
              <a:rPr lang="en-US" altLang="en-US" sz="3600" b="1" dirty="0"/>
              <a:t>Contact your Regional</a:t>
            </a:r>
            <a:r>
              <a:rPr lang="en-US" altLang="en-US" sz="3600" b="1" baseline="0" dirty="0"/>
              <a:t> Immunization Program Consultant  (RIC)</a:t>
            </a:r>
          </a:p>
          <a:p>
            <a:pPr algn="ctr" fontAlgn="auto">
              <a:spcAft>
                <a:spcPts val="0"/>
              </a:spcAft>
              <a:buFont typeface="Wingdings 2"/>
              <a:buNone/>
              <a:defRPr/>
            </a:pPr>
            <a:r>
              <a:rPr lang="en-US" altLang="en-US" sz="3600" baseline="0" dirty="0"/>
              <a:t>The RIC map with contact information is located on the Immunization Branch website: </a:t>
            </a:r>
            <a:r>
              <a:rPr lang="en-US" altLang="en-US" sz="3600" baseline="0" dirty="0">
                <a:hlinkClick r:id="rId2"/>
              </a:rPr>
              <a:t>http://www.immunize.nc.gov/contacts.htm</a:t>
            </a:r>
            <a:endParaRPr lang="en-US" altLang="en-US" sz="3600" dirty="0"/>
          </a:p>
          <a:p>
            <a:pPr algn="ctr" fontAlgn="auto">
              <a:spcAft>
                <a:spcPts val="0"/>
              </a:spcAft>
              <a:buFont typeface="Wingdings 2"/>
              <a:buNone/>
              <a:defRPr/>
            </a:pPr>
            <a:endParaRPr lang="en-US" altLang="en-US" sz="3600" dirty="0"/>
          </a:p>
          <a:p>
            <a:pPr algn="ctr" fontAlgn="auto">
              <a:spcAft>
                <a:spcPts val="0"/>
              </a:spcAft>
              <a:buFont typeface="Wingdings 2"/>
              <a:buNone/>
              <a:defRPr/>
            </a:pPr>
            <a:r>
              <a:rPr lang="en-US" altLang="en-US" sz="3600" b="1" dirty="0"/>
              <a:t>NCIR Help Desk </a:t>
            </a:r>
          </a:p>
          <a:p>
            <a:pPr algn="ctr" fontAlgn="auto">
              <a:spcAft>
                <a:spcPts val="0"/>
              </a:spcAft>
              <a:buFont typeface="Wingdings 2"/>
              <a:buNone/>
              <a:defRPr/>
            </a:pPr>
            <a:r>
              <a:rPr lang="en-US" altLang="en-US" sz="3600" dirty="0"/>
              <a:t>1-877-873-6247</a:t>
            </a:r>
          </a:p>
          <a:p>
            <a:pPr algn="ctr" fontAlgn="auto">
              <a:spcAft>
                <a:spcPts val="0"/>
              </a:spcAft>
              <a:buFont typeface="Wingdings 2"/>
              <a:buNone/>
              <a:defRPr/>
            </a:pPr>
            <a:r>
              <a:rPr lang="en-US" altLang="en-US" sz="3600" dirty="0"/>
              <a:t>ncirhelp@dhhs.nc.gov</a:t>
            </a:r>
          </a:p>
        </p:txBody>
      </p:sp>
      <p:pic>
        <p:nvPicPr>
          <p:cNvPr id="12" name="Picture 3" descr="NCIR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05200" y="838200"/>
            <a:ext cx="20574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ChangeArrowheads="1"/>
          </p:cNvSpPr>
          <p:nvPr userDrawn="1"/>
        </p:nvSpPr>
        <p:spPr bwMode="auto">
          <a:xfrm>
            <a:off x="228600" y="2209800"/>
            <a:ext cx="8686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entury Gothic" pitchFamily="34" charset="0"/>
              </a:defRPr>
            </a:lvl1pPr>
            <a:lvl2pPr marL="742950" indent="-285750" eaLnBrk="0" hangingPunct="0">
              <a:spcBef>
                <a:spcPct val="20000"/>
              </a:spcBef>
              <a:buFont typeface="Arial" charset="0"/>
              <a:buChar char="–"/>
              <a:defRPr sz="2800">
                <a:solidFill>
                  <a:schemeClr val="tx1"/>
                </a:solidFill>
                <a:latin typeface="Century Gothic" pitchFamily="34" charset="0"/>
              </a:defRPr>
            </a:lvl2pPr>
            <a:lvl3pPr marL="1143000" indent="-228600" eaLnBrk="0" hangingPunct="0">
              <a:spcBef>
                <a:spcPct val="20000"/>
              </a:spcBef>
              <a:buFont typeface="Arial" charset="0"/>
              <a:buChar char="•"/>
              <a:defRPr sz="2400">
                <a:solidFill>
                  <a:schemeClr val="tx1"/>
                </a:solidFill>
                <a:latin typeface="Century Gothic" pitchFamily="34" charset="0"/>
              </a:defRPr>
            </a:lvl3pPr>
            <a:lvl4pPr marL="1600200" indent="-228600" eaLnBrk="0" hangingPunct="0">
              <a:spcBef>
                <a:spcPct val="20000"/>
              </a:spcBef>
              <a:buFont typeface="Arial" charset="0"/>
              <a:buChar char="–"/>
              <a:defRPr sz="2000">
                <a:solidFill>
                  <a:schemeClr val="tx1"/>
                </a:solidFill>
                <a:latin typeface="Century Gothic" pitchFamily="34" charset="0"/>
              </a:defRPr>
            </a:lvl4pPr>
            <a:lvl5pPr marL="2057400" indent="-228600" eaLnBrk="0" hangingPunct="0">
              <a:spcBef>
                <a:spcPct val="20000"/>
              </a:spcBef>
              <a:buFont typeface="Arial"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entury Gothic" pitchFamily="34" charset="0"/>
              </a:defRPr>
            </a:lvl9pPr>
          </a:lstStyle>
          <a:p>
            <a:pPr algn="ctr" eaLnBrk="1" hangingPunct="1">
              <a:spcBef>
                <a:spcPct val="0"/>
              </a:spcBef>
              <a:buFontTx/>
              <a:buNone/>
            </a:pPr>
            <a:r>
              <a:rPr lang="en-US" altLang="en-US" sz="6600" dirty="0">
                <a:latin typeface="Book Antiqua" panose="02040602050305030304" pitchFamily="18" charset="0"/>
              </a:rPr>
              <a:t>Questions?</a:t>
            </a:r>
          </a:p>
        </p:txBody>
      </p:sp>
    </p:spTree>
    <p:extLst>
      <p:ext uri="{BB962C8B-B14F-4D97-AF65-F5344CB8AC3E}">
        <p14:creationId xmlns:p14="http://schemas.microsoft.com/office/powerpoint/2010/main" val="767129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CCFF0EC9-6216-4048-861F-05DC8B072A17}" type="slidenum">
              <a:rPr lang="en-US" altLang="en-US" smtClean="0"/>
              <a:pPr>
                <a:defRPr/>
              </a:pPr>
              <a:t>‹#›</a:t>
            </a:fld>
            <a:endParaRPr lang="en-US" altLang="en-US" dirty="0"/>
          </a:p>
        </p:txBody>
      </p:sp>
      <p:sp>
        <p:nvSpPr>
          <p:cNvPr id="7" name="Text Placeholder 6"/>
          <p:cNvSpPr>
            <a:spLocks noGrp="1"/>
          </p:cNvSpPr>
          <p:nvPr>
            <p:ph type="body" sz="quarter" idx="13"/>
          </p:nvPr>
        </p:nvSpPr>
        <p:spPr>
          <a:xfrm>
            <a:off x="533400" y="1524000"/>
            <a:ext cx="8153400" cy="914400"/>
          </a:xfrm>
        </p:spPr>
        <p:txBody>
          <a:bodyPr/>
          <a:lstStyle>
            <a:lvl1pPr>
              <a:defRPr lang="en-US" sz="2800" kern="1200" dirty="0" smtClean="0">
                <a:solidFill>
                  <a:schemeClr val="tx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662383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lide and Image">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1066800" y="2209800"/>
            <a:ext cx="7010400" cy="426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err="1"/>
              <a:t>ifth</a:t>
            </a:r>
            <a:r>
              <a:rPr lang="en-US" dirty="0"/>
              <a:t> level</a:t>
            </a:r>
          </a:p>
        </p:txBody>
      </p:sp>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CCFF0EC9-6216-4048-861F-05DC8B072A17}" type="slidenum">
              <a:rPr lang="en-US" altLang="en-US" smtClean="0"/>
              <a:pPr>
                <a:defRPr/>
              </a:pPr>
              <a:t>‹#›</a:t>
            </a:fld>
            <a:endParaRPr lang="en-US" altLang="en-US" dirty="0"/>
          </a:p>
        </p:txBody>
      </p:sp>
      <p:sp>
        <p:nvSpPr>
          <p:cNvPr id="13" name="Content Placeholder 12"/>
          <p:cNvSpPr>
            <a:spLocks noGrp="1"/>
          </p:cNvSpPr>
          <p:nvPr>
            <p:ph sz="quarter" idx="14"/>
          </p:nvPr>
        </p:nvSpPr>
        <p:spPr>
          <a:xfrm>
            <a:off x="381000" y="1295400"/>
            <a:ext cx="8382000" cy="762000"/>
          </a:xfrm>
        </p:spPr>
        <p:txBody>
          <a:bodyPr/>
          <a:lstStyle>
            <a:lvl1pPr>
              <a:defRPr sz="2200">
                <a:latin typeface="Century Gothic" panose="020B0502020202020204" pitchFamily="34" charset="0"/>
              </a:defRPr>
            </a:lvl1pPr>
            <a:lvl2pPr>
              <a:defRPr sz="1800">
                <a:latin typeface="Century Gothic" panose="020B0502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27923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Roles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10" name="Content Placeholder 9"/>
          <p:cNvSpPr>
            <a:spLocks noGrp="1"/>
          </p:cNvSpPr>
          <p:nvPr>
            <p:ph sz="quarter" idx="13"/>
          </p:nvPr>
        </p:nvSpPr>
        <p:spPr>
          <a:xfrm>
            <a:off x="6781800" y="1290638"/>
            <a:ext cx="1752600" cy="5172075"/>
          </a:xfrm>
        </p:spPr>
        <p:txBody>
          <a:bodyPr/>
          <a:lstStyle>
            <a:lvl1pPr>
              <a:defRPr sz="18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p:txBody>
      </p:sp>
      <p:sp>
        <p:nvSpPr>
          <p:cNvPr id="5" name="Slide Number Placeholder 4"/>
          <p:cNvSpPr>
            <a:spLocks noGrp="1"/>
          </p:cNvSpPr>
          <p:nvPr>
            <p:ph type="sldNum" sz="quarter" idx="12"/>
          </p:nvPr>
        </p:nvSpPr>
        <p:spPr/>
        <p:txBody>
          <a:bodyPr/>
          <a:lstStyle/>
          <a:p>
            <a:pPr>
              <a:defRPr/>
            </a:pPr>
            <a:fld id="{CCFF0EC9-6216-4048-861F-05DC8B072A17}" type="slidenum">
              <a:rPr lang="en-US" altLang="en-US" smtClean="0"/>
              <a:pPr>
                <a:defRPr/>
              </a:pPr>
              <a:t>‹#›</a:t>
            </a:fld>
            <a:endParaRPr lang="en-US" altLang="en-US" dirty="0"/>
          </a:p>
        </p:txBody>
      </p:sp>
      <p:sp>
        <p:nvSpPr>
          <p:cNvPr id="7" name="Content Placeholder 5"/>
          <p:cNvSpPr>
            <a:spLocks noGrp="1"/>
          </p:cNvSpPr>
          <p:nvPr>
            <p:ph idx="1" hasCustomPrompt="1"/>
          </p:nvPr>
        </p:nvSpPr>
        <p:spPr>
          <a:xfrm>
            <a:off x="457200" y="1600201"/>
            <a:ext cx="5943600" cy="4724399"/>
          </a:xfrm>
        </p:spPr>
        <p:txBody>
          <a:bodyPr>
            <a:normAutofit fontScale="70000" lnSpcReduction="20000"/>
          </a:bodyPr>
          <a:lstStyle/>
          <a:p>
            <a:r>
              <a:rPr lang="en-US" sz="3800" dirty="0">
                <a:latin typeface="Century Gothic" panose="020B0502020202020204" pitchFamily="34" charset="0"/>
              </a:rPr>
              <a:t>Reports Only</a:t>
            </a:r>
          </a:p>
          <a:p>
            <a:pPr lvl="1">
              <a:buFont typeface="Wingdings" panose="05000000000000000000" pitchFamily="2" charset="2"/>
              <a:buChar char="§"/>
            </a:pPr>
            <a:r>
              <a:rPr lang="en-US" dirty="0">
                <a:latin typeface="Century Gothic" panose="020B0502020202020204" pitchFamily="34" charset="0"/>
              </a:rPr>
              <a:t>Searches for clients and views/prints client specific records</a:t>
            </a:r>
          </a:p>
        </p:txBody>
      </p:sp>
    </p:spTree>
    <p:extLst>
      <p:ext uri="{BB962C8B-B14F-4D97-AF65-F5344CB8AC3E}">
        <p14:creationId xmlns:p14="http://schemas.microsoft.com/office/powerpoint/2010/main" val="2440959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End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73A84FA4-896F-4801-9545-5571ED5E270A}" type="slidenum">
              <a:rPr lang="en-US" altLang="en-US"/>
              <a:pPr>
                <a:defRPr/>
              </a:pPr>
              <a:t>‹#›</a:t>
            </a:fld>
            <a:endParaRPr lang="en-US" altLang="en-US" dirty="0"/>
          </a:p>
        </p:txBody>
      </p:sp>
      <p:pic>
        <p:nvPicPr>
          <p:cNvPr id="7" name="Picture 3" descr="NCIR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05200" y="838200"/>
            <a:ext cx="20574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userDrawn="1"/>
        </p:nvSpPr>
        <p:spPr bwMode="auto">
          <a:xfrm>
            <a:off x="228600" y="2209800"/>
            <a:ext cx="8686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entury Gothic" pitchFamily="34" charset="0"/>
              </a:defRPr>
            </a:lvl1pPr>
            <a:lvl2pPr marL="742950" indent="-285750" eaLnBrk="0" hangingPunct="0">
              <a:spcBef>
                <a:spcPct val="20000"/>
              </a:spcBef>
              <a:buFont typeface="Arial" charset="0"/>
              <a:buChar char="–"/>
              <a:defRPr sz="2800">
                <a:solidFill>
                  <a:schemeClr val="tx1"/>
                </a:solidFill>
                <a:latin typeface="Century Gothic" pitchFamily="34" charset="0"/>
              </a:defRPr>
            </a:lvl2pPr>
            <a:lvl3pPr marL="1143000" indent="-228600" eaLnBrk="0" hangingPunct="0">
              <a:spcBef>
                <a:spcPct val="20000"/>
              </a:spcBef>
              <a:buFont typeface="Arial" charset="0"/>
              <a:buChar char="•"/>
              <a:defRPr sz="2400">
                <a:solidFill>
                  <a:schemeClr val="tx1"/>
                </a:solidFill>
                <a:latin typeface="Century Gothic" pitchFamily="34" charset="0"/>
              </a:defRPr>
            </a:lvl3pPr>
            <a:lvl4pPr marL="1600200" indent="-228600" eaLnBrk="0" hangingPunct="0">
              <a:spcBef>
                <a:spcPct val="20000"/>
              </a:spcBef>
              <a:buFont typeface="Arial" charset="0"/>
              <a:buChar char="–"/>
              <a:defRPr sz="2000">
                <a:solidFill>
                  <a:schemeClr val="tx1"/>
                </a:solidFill>
                <a:latin typeface="Century Gothic" pitchFamily="34" charset="0"/>
              </a:defRPr>
            </a:lvl4pPr>
            <a:lvl5pPr marL="2057400" indent="-228600" eaLnBrk="0" hangingPunct="0">
              <a:spcBef>
                <a:spcPct val="20000"/>
              </a:spcBef>
              <a:buFont typeface="Arial"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entury Gothic" pitchFamily="34" charset="0"/>
              </a:defRPr>
            </a:lvl9pPr>
          </a:lstStyle>
          <a:p>
            <a:pPr algn="ctr" eaLnBrk="1" hangingPunct="1">
              <a:spcBef>
                <a:spcPct val="0"/>
              </a:spcBef>
              <a:buFontTx/>
              <a:buNone/>
            </a:pPr>
            <a:r>
              <a:rPr lang="en-US" altLang="en-US" sz="6600" dirty="0">
                <a:latin typeface="Book Antiqua" panose="02040602050305030304" pitchFamily="18" charset="0"/>
              </a:rPr>
              <a:t>Questions?</a:t>
            </a:r>
          </a:p>
        </p:txBody>
      </p:sp>
      <p:sp>
        <p:nvSpPr>
          <p:cNvPr id="10" name="Subtitle 2"/>
          <p:cNvSpPr txBox="1">
            <a:spLocks/>
          </p:cNvSpPr>
          <p:nvPr userDrawn="1"/>
        </p:nvSpPr>
        <p:spPr>
          <a:xfrm>
            <a:off x="228600" y="3429000"/>
            <a:ext cx="8686800" cy="2438400"/>
          </a:xfrm>
          <a:prstGeom prst="rect">
            <a:avLst/>
          </a:prstGeom>
        </p:spPr>
        <p:txBody>
          <a:bodyPr>
            <a:normAutofit fontScale="550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fontAlgn="auto">
              <a:spcAft>
                <a:spcPts val="0"/>
              </a:spcAft>
              <a:buFont typeface="Wingdings 2"/>
              <a:buNone/>
              <a:defRPr/>
            </a:pPr>
            <a:r>
              <a:rPr lang="en-US" altLang="en-US" sz="3600" b="1" dirty="0"/>
              <a:t>Contact your Regional</a:t>
            </a:r>
            <a:r>
              <a:rPr lang="en-US" altLang="en-US" sz="3600" b="1" baseline="0" dirty="0"/>
              <a:t> Immunization Program Consultant  (RIC)</a:t>
            </a:r>
          </a:p>
          <a:p>
            <a:pPr algn="ctr" fontAlgn="auto">
              <a:spcAft>
                <a:spcPts val="0"/>
              </a:spcAft>
              <a:buFont typeface="Wingdings 2"/>
              <a:buNone/>
              <a:defRPr/>
            </a:pPr>
            <a:r>
              <a:rPr lang="en-US" altLang="en-US" sz="3600" baseline="0" dirty="0"/>
              <a:t>The RIC map with contact information is located on the Immunization Branch website: </a:t>
            </a:r>
            <a:r>
              <a:rPr lang="en-US" altLang="en-US" sz="3600" baseline="0" dirty="0">
                <a:hlinkClick r:id="rId3"/>
              </a:rPr>
              <a:t>http://www.immunize.nc.gov/contacts.htm</a:t>
            </a:r>
            <a:endParaRPr lang="en-US" altLang="en-US" sz="3600" dirty="0"/>
          </a:p>
          <a:p>
            <a:pPr algn="ctr" fontAlgn="auto">
              <a:spcAft>
                <a:spcPts val="0"/>
              </a:spcAft>
              <a:buFont typeface="Wingdings 2"/>
              <a:buNone/>
              <a:defRPr/>
            </a:pPr>
            <a:endParaRPr lang="en-US" altLang="en-US" sz="3600" dirty="0"/>
          </a:p>
          <a:p>
            <a:pPr algn="ctr" fontAlgn="auto">
              <a:spcAft>
                <a:spcPts val="0"/>
              </a:spcAft>
              <a:buFont typeface="Wingdings 2"/>
              <a:buNone/>
              <a:defRPr/>
            </a:pPr>
            <a:r>
              <a:rPr lang="en-US" altLang="en-US" sz="3600" b="1" dirty="0"/>
              <a:t>NCIR Help Desk </a:t>
            </a:r>
          </a:p>
          <a:p>
            <a:pPr algn="ctr" fontAlgn="auto">
              <a:spcAft>
                <a:spcPts val="0"/>
              </a:spcAft>
              <a:buFont typeface="Wingdings 2"/>
              <a:buNone/>
              <a:defRPr/>
            </a:pPr>
            <a:r>
              <a:rPr lang="en-US" altLang="en-US" sz="3600" dirty="0"/>
              <a:t>1-877-873-6247</a:t>
            </a:r>
          </a:p>
          <a:p>
            <a:pPr algn="ctr" fontAlgn="auto">
              <a:spcAft>
                <a:spcPts val="0"/>
              </a:spcAft>
              <a:buFont typeface="Wingdings 2"/>
              <a:buNone/>
              <a:defRPr/>
            </a:pPr>
            <a:r>
              <a:rPr lang="en-US" altLang="en-US" sz="3600" dirty="0"/>
              <a:t>ncirhelp@dhhs.nc.gov</a:t>
            </a:r>
          </a:p>
        </p:txBody>
      </p:sp>
    </p:spTree>
    <p:extLst>
      <p:ext uri="{BB962C8B-B14F-4D97-AF65-F5344CB8AC3E}">
        <p14:creationId xmlns:p14="http://schemas.microsoft.com/office/powerpoint/2010/main" val="1741998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creensho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CCFF0EC9-6216-4048-861F-05DC8B072A17}" type="slidenum">
              <a:rPr lang="en-US" altLang="en-US" smtClean="0"/>
              <a:pPr>
                <a:defRPr/>
              </a:pPr>
              <a:t>‹#›</a:t>
            </a:fld>
            <a:endParaRPr lang="en-US" altLang="en-US" dirty="0"/>
          </a:p>
        </p:txBody>
      </p:sp>
      <p:sp>
        <p:nvSpPr>
          <p:cNvPr id="10" name="Content Placeholder 9"/>
          <p:cNvSpPr>
            <a:spLocks noGrp="1"/>
          </p:cNvSpPr>
          <p:nvPr>
            <p:ph sz="quarter" idx="13"/>
          </p:nvPr>
        </p:nvSpPr>
        <p:spPr>
          <a:xfrm>
            <a:off x="1312863" y="868363"/>
            <a:ext cx="5878512"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4949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CCFF0EC9-6216-4048-861F-05DC8B072A17}" type="slidenum">
              <a:rPr lang="en-US" altLang="en-US" smtClean="0"/>
              <a:pPr>
                <a:defRPr/>
              </a:pPr>
              <a:t>‹#›</a:t>
            </a:fld>
            <a:endParaRPr lang="en-US" altLang="en-US" dirty="0"/>
          </a:p>
        </p:txBody>
      </p:sp>
      <p:sp>
        <p:nvSpPr>
          <p:cNvPr id="7" name="Text Placeholder 6"/>
          <p:cNvSpPr>
            <a:spLocks noGrp="1"/>
          </p:cNvSpPr>
          <p:nvPr>
            <p:ph type="body" sz="quarter" idx="13"/>
          </p:nvPr>
        </p:nvSpPr>
        <p:spPr>
          <a:xfrm>
            <a:off x="533400" y="1524000"/>
            <a:ext cx="8153400" cy="914400"/>
          </a:xfrm>
        </p:spPr>
        <p:txBody>
          <a:bodyPr/>
          <a:lstStyle>
            <a:lvl1pPr>
              <a:defRPr lang="en-US" sz="2800" kern="1200" dirty="0" smtClean="0">
                <a:solidFill>
                  <a:schemeClr val="tx1"/>
                </a:solidFill>
                <a:latin typeface="+mn-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36623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EndSlide">
    <p:spTree>
      <p:nvGrpSpPr>
        <p:cNvPr id="1" name=""/>
        <p:cNvGrpSpPr/>
        <p:nvPr/>
      </p:nvGrpSpPr>
      <p:grpSpPr>
        <a:xfrm>
          <a:off x="0" y="0"/>
          <a:ext cx="0" cy="0"/>
          <a:chOff x="0" y="0"/>
          <a:chExt cx="0" cy="0"/>
        </a:xfrm>
      </p:grpSpPr>
      <p:sp>
        <p:nvSpPr>
          <p:cNvPr id="7" name="Subtitle 2"/>
          <p:cNvSpPr txBox="1">
            <a:spLocks/>
          </p:cNvSpPr>
          <p:nvPr/>
        </p:nvSpPr>
        <p:spPr>
          <a:xfrm>
            <a:off x="228600" y="3429000"/>
            <a:ext cx="8686800" cy="2438400"/>
          </a:xfrm>
          <a:prstGeom prst="rect">
            <a:avLst/>
          </a:prstGeom>
        </p:spPr>
        <p:txBody>
          <a:bodyPr>
            <a:normAutofit fontScale="550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fontAlgn="auto">
              <a:spcAft>
                <a:spcPts val="0"/>
              </a:spcAft>
              <a:buFont typeface="Wingdings 2"/>
              <a:buNone/>
              <a:defRPr/>
            </a:pPr>
            <a:r>
              <a:rPr lang="en-US" altLang="en-US" sz="3600" b="1" dirty="0"/>
              <a:t>Contact your Regional</a:t>
            </a:r>
            <a:r>
              <a:rPr lang="en-US" altLang="en-US" sz="3600" b="1" baseline="0" dirty="0"/>
              <a:t> Immunization Program Consultant  (RIC)</a:t>
            </a:r>
          </a:p>
          <a:p>
            <a:pPr algn="ctr" fontAlgn="auto">
              <a:spcAft>
                <a:spcPts val="0"/>
              </a:spcAft>
              <a:buFont typeface="Wingdings 2"/>
              <a:buNone/>
              <a:defRPr/>
            </a:pPr>
            <a:r>
              <a:rPr lang="en-US" altLang="en-US" sz="3600" baseline="0" dirty="0"/>
              <a:t>The RIC map with contact information is located on the Immunization Branch website: </a:t>
            </a:r>
            <a:r>
              <a:rPr lang="en-US" altLang="en-US" sz="3600" baseline="0" dirty="0">
                <a:hlinkClick r:id="rId2"/>
              </a:rPr>
              <a:t>http://www.immunize.nc.gov/contacts.htm</a:t>
            </a:r>
            <a:endParaRPr lang="en-US" altLang="en-US" sz="3600" dirty="0"/>
          </a:p>
          <a:p>
            <a:pPr algn="ctr" fontAlgn="auto">
              <a:spcAft>
                <a:spcPts val="0"/>
              </a:spcAft>
              <a:buFont typeface="Wingdings 2"/>
              <a:buNone/>
              <a:defRPr/>
            </a:pPr>
            <a:endParaRPr lang="en-US" altLang="en-US" sz="3600" dirty="0"/>
          </a:p>
          <a:p>
            <a:pPr algn="ctr" fontAlgn="auto">
              <a:spcAft>
                <a:spcPts val="0"/>
              </a:spcAft>
              <a:buFont typeface="Wingdings 2"/>
              <a:buNone/>
              <a:defRPr/>
            </a:pPr>
            <a:r>
              <a:rPr lang="en-US" altLang="en-US" sz="3600" b="1" dirty="0"/>
              <a:t>NCIR Help Desk </a:t>
            </a:r>
          </a:p>
          <a:p>
            <a:pPr algn="ctr" fontAlgn="auto">
              <a:spcAft>
                <a:spcPts val="0"/>
              </a:spcAft>
              <a:buFont typeface="Wingdings 2"/>
              <a:buNone/>
              <a:defRPr/>
            </a:pPr>
            <a:r>
              <a:rPr lang="en-US" altLang="en-US" sz="3600" dirty="0"/>
              <a:t>1-877-873-6247</a:t>
            </a:r>
          </a:p>
          <a:p>
            <a:pPr algn="ctr" fontAlgn="auto">
              <a:spcAft>
                <a:spcPts val="0"/>
              </a:spcAft>
              <a:buFont typeface="Wingdings 2"/>
              <a:buNone/>
              <a:defRPr/>
            </a:pPr>
            <a:r>
              <a:rPr lang="en-US" altLang="en-US" sz="3600" dirty="0"/>
              <a:t>ncirhelp@dhhs.nc.gov</a:t>
            </a:r>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73A84FA4-896F-4801-9545-5571ED5E270A}" type="slidenum">
              <a:rPr lang="en-US" altLang="en-US" smtClean="0"/>
              <a:pPr>
                <a:defRPr/>
              </a:pPr>
              <a:t>‹#›</a:t>
            </a:fld>
            <a:endParaRPr lang="en-US" altLang="en-US" dirty="0"/>
          </a:p>
        </p:txBody>
      </p:sp>
      <p:pic>
        <p:nvPicPr>
          <p:cNvPr id="6" name="Picture 3" descr="NCI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838200"/>
            <a:ext cx="20574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p:nvSpPr>
        <p:spPr bwMode="auto">
          <a:xfrm>
            <a:off x="228600" y="2209800"/>
            <a:ext cx="8686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entury Gothic" pitchFamily="34" charset="0"/>
              </a:defRPr>
            </a:lvl1pPr>
            <a:lvl2pPr marL="742950" indent="-285750" eaLnBrk="0" hangingPunct="0">
              <a:spcBef>
                <a:spcPct val="20000"/>
              </a:spcBef>
              <a:buFont typeface="Arial" charset="0"/>
              <a:buChar char="–"/>
              <a:defRPr sz="2800">
                <a:solidFill>
                  <a:schemeClr val="tx1"/>
                </a:solidFill>
                <a:latin typeface="Century Gothic" pitchFamily="34" charset="0"/>
              </a:defRPr>
            </a:lvl2pPr>
            <a:lvl3pPr marL="1143000" indent="-228600" eaLnBrk="0" hangingPunct="0">
              <a:spcBef>
                <a:spcPct val="20000"/>
              </a:spcBef>
              <a:buFont typeface="Arial" charset="0"/>
              <a:buChar char="•"/>
              <a:defRPr sz="2400">
                <a:solidFill>
                  <a:schemeClr val="tx1"/>
                </a:solidFill>
                <a:latin typeface="Century Gothic" pitchFamily="34" charset="0"/>
              </a:defRPr>
            </a:lvl3pPr>
            <a:lvl4pPr marL="1600200" indent="-228600" eaLnBrk="0" hangingPunct="0">
              <a:spcBef>
                <a:spcPct val="20000"/>
              </a:spcBef>
              <a:buFont typeface="Arial" charset="0"/>
              <a:buChar char="–"/>
              <a:defRPr sz="2000">
                <a:solidFill>
                  <a:schemeClr val="tx1"/>
                </a:solidFill>
                <a:latin typeface="Century Gothic" pitchFamily="34" charset="0"/>
              </a:defRPr>
            </a:lvl4pPr>
            <a:lvl5pPr marL="2057400" indent="-228600" eaLnBrk="0" hangingPunct="0">
              <a:spcBef>
                <a:spcPct val="20000"/>
              </a:spcBef>
              <a:buFont typeface="Arial"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entury Gothic" pitchFamily="34" charset="0"/>
              </a:defRPr>
            </a:lvl9pPr>
          </a:lstStyle>
          <a:p>
            <a:pPr algn="ctr" eaLnBrk="1" hangingPunct="1">
              <a:spcBef>
                <a:spcPct val="0"/>
              </a:spcBef>
              <a:buFontTx/>
              <a:buNone/>
            </a:pPr>
            <a:r>
              <a:rPr lang="en-US" altLang="en-US" sz="6600" dirty="0">
                <a:latin typeface="Book Antiqua" panose="02040602050305030304" pitchFamily="18" charset="0"/>
              </a:rPr>
              <a:t>Questions?</a:t>
            </a:r>
          </a:p>
        </p:txBody>
      </p:sp>
      <p:pic>
        <p:nvPicPr>
          <p:cNvPr id="9" name="Picture 3" descr="NCI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838200"/>
            <a:ext cx="20574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ChangeArrowheads="1"/>
          </p:cNvSpPr>
          <p:nvPr/>
        </p:nvSpPr>
        <p:spPr bwMode="auto">
          <a:xfrm>
            <a:off x="228600" y="2209800"/>
            <a:ext cx="8686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entury Gothic" pitchFamily="34" charset="0"/>
              </a:defRPr>
            </a:lvl1pPr>
            <a:lvl2pPr marL="742950" indent="-285750" eaLnBrk="0" hangingPunct="0">
              <a:spcBef>
                <a:spcPct val="20000"/>
              </a:spcBef>
              <a:buFont typeface="Arial" charset="0"/>
              <a:buChar char="–"/>
              <a:defRPr sz="2800">
                <a:solidFill>
                  <a:schemeClr val="tx1"/>
                </a:solidFill>
                <a:latin typeface="Century Gothic" pitchFamily="34" charset="0"/>
              </a:defRPr>
            </a:lvl2pPr>
            <a:lvl3pPr marL="1143000" indent="-228600" eaLnBrk="0" hangingPunct="0">
              <a:spcBef>
                <a:spcPct val="20000"/>
              </a:spcBef>
              <a:buFont typeface="Arial" charset="0"/>
              <a:buChar char="•"/>
              <a:defRPr sz="2400">
                <a:solidFill>
                  <a:schemeClr val="tx1"/>
                </a:solidFill>
                <a:latin typeface="Century Gothic" pitchFamily="34" charset="0"/>
              </a:defRPr>
            </a:lvl3pPr>
            <a:lvl4pPr marL="1600200" indent="-228600" eaLnBrk="0" hangingPunct="0">
              <a:spcBef>
                <a:spcPct val="20000"/>
              </a:spcBef>
              <a:buFont typeface="Arial" charset="0"/>
              <a:buChar char="–"/>
              <a:defRPr sz="2000">
                <a:solidFill>
                  <a:schemeClr val="tx1"/>
                </a:solidFill>
                <a:latin typeface="Century Gothic" pitchFamily="34" charset="0"/>
              </a:defRPr>
            </a:lvl4pPr>
            <a:lvl5pPr marL="2057400" indent="-228600" eaLnBrk="0" hangingPunct="0">
              <a:spcBef>
                <a:spcPct val="20000"/>
              </a:spcBef>
              <a:buFont typeface="Arial"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entury Gothic" pitchFamily="34" charset="0"/>
              </a:defRPr>
            </a:lvl9pPr>
          </a:lstStyle>
          <a:p>
            <a:pPr algn="ctr" eaLnBrk="1" hangingPunct="1">
              <a:spcBef>
                <a:spcPct val="0"/>
              </a:spcBef>
              <a:buFontTx/>
              <a:buNone/>
            </a:pPr>
            <a:r>
              <a:rPr lang="en-US" altLang="en-US" sz="6600" dirty="0">
                <a:latin typeface="Book Antiqua" panose="02040602050305030304" pitchFamily="18" charset="0"/>
              </a:rPr>
              <a:t>Questions?</a:t>
            </a:r>
          </a:p>
        </p:txBody>
      </p:sp>
      <p:sp>
        <p:nvSpPr>
          <p:cNvPr id="10" name="Subtitle 2"/>
          <p:cNvSpPr txBox="1">
            <a:spLocks/>
          </p:cNvSpPr>
          <p:nvPr userDrawn="1"/>
        </p:nvSpPr>
        <p:spPr>
          <a:xfrm>
            <a:off x="228600" y="3429000"/>
            <a:ext cx="8686800" cy="2438400"/>
          </a:xfrm>
          <a:prstGeom prst="rect">
            <a:avLst/>
          </a:prstGeom>
        </p:spPr>
        <p:txBody>
          <a:bodyPr>
            <a:normAutofit fontScale="550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fontAlgn="auto">
              <a:spcAft>
                <a:spcPts val="0"/>
              </a:spcAft>
              <a:buFont typeface="Wingdings 2"/>
              <a:buNone/>
              <a:defRPr/>
            </a:pPr>
            <a:r>
              <a:rPr lang="en-US" altLang="en-US" sz="3600" b="1" dirty="0"/>
              <a:t>Contact your Regional</a:t>
            </a:r>
            <a:r>
              <a:rPr lang="en-US" altLang="en-US" sz="3600" b="1" baseline="0" dirty="0"/>
              <a:t> Immunization Program Consultant  (RIC)</a:t>
            </a:r>
          </a:p>
          <a:p>
            <a:pPr algn="ctr" fontAlgn="auto">
              <a:spcAft>
                <a:spcPts val="0"/>
              </a:spcAft>
              <a:buFont typeface="Wingdings 2"/>
              <a:buNone/>
              <a:defRPr/>
            </a:pPr>
            <a:r>
              <a:rPr lang="en-US" altLang="en-US" sz="3600" baseline="0" dirty="0"/>
              <a:t>The RIC map with contact information is located on the Immunization Branch website: </a:t>
            </a:r>
            <a:r>
              <a:rPr lang="en-US" altLang="en-US" sz="3600" baseline="0" dirty="0">
                <a:hlinkClick r:id="rId2"/>
              </a:rPr>
              <a:t>http://www.immunize.nc.gov/contacts.htm</a:t>
            </a:r>
            <a:endParaRPr lang="en-US" altLang="en-US" sz="3600" dirty="0"/>
          </a:p>
          <a:p>
            <a:pPr algn="ctr" fontAlgn="auto">
              <a:spcAft>
                <a:spcPts val="0"/>
              </a:spcAft>
              <a:buFont typeface="Wingdings 2"/>
              <a:buNone/>
              <a:defRPr/>
            </a:pPr>
            <a:endParaRPr lang="en-US" altLang="en-US" sz="3600" dirty="0"/>
          </a:p>
          <a:p>
            <a:pPr algn="ctr" fontAlgn="auto">
              <a:spcAft>
                <a:spcPts val="0"/>
              </a:spcAft>
              <a:buFont typeface="Wingdings 2"/>
              <a:buNone/>
              <a:defRPr/>
            </a:pPr>
            <a:r>
              <a:rPr lang="en-US" altLang="en-US" sz="3600" b="1" dirty="0"/>
              <a:t>NCIR Help Desk </a:t>
            </a:r>
          </a:p>
          <a:p>
            <a:pPr algn="ctr" fontAlgn="auto">
              <a:spcAft>
                <a:spcPts val="0"/>
              </a:spcAft>
              <a:buFont typeface="Wingdings 2"/>
              <a:buNone/>
              <a:defRPr/>
            </a:pPr>
            <a:r>
              <a:rPr lang="en-US" altLang="en-US" sz="3600" dirty="0"/>
              <a:t>1-877-873-6247</a:t>
            </a:r>
          </a:p>
          <a:p>
            <a:pPr algn="ctr" fontAlgn="auto">
              <a:spcAft>
                <a:spcPts val="0"/>
              </a:spcAft>
              <a:buFont typeface="Wingdings 2"/>
              <a:buNone/>
              <a:defRPr/>
            </a:pPr>
            <a:r>
              <a:rPr lang="en-US" altLang="en-US" sz="3600" dirty="0"/>
              <a:t>ncirhelp@dhhs.nc.gov</a:t>
            </a:r>
          </a:p>
        </p:txBody>
      </p:sp>
      <p:pic>
        <p:nvPicPr>
          <p:cNvPr id="12" name="Picture 3" descr="NCIR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05200" y="838200"/>
            <a:ext cx="20574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ChangeArrowheads="1"/>
          </p:cNvSpPr>
          <p:nvPr userDrawn="1"/>
        </p:nvSpPr>
        <p:spPr bwMode="auto">
          <a:xfrm>
            <a:off x="228600" y="2209800"/>
            <a:ext cx="8686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entury Gothic" pitchFamily="34" charset="0"/>
              </a:defRPr>
            </a:lvl1pPr>
            <a:lvl2pPr marL="742950" indent="-285750" eaLnBrk="0" hangingPunct="0">
              <a:spcBef>
                <a:spcPct val="20000"/>
              </a:spcBef>
              <a:buFont typeface="Arial" charset="0"/>
              <a:buChar char="–"/>
              <a:defRPr sz="2800">
                <a:solidFill>
                  <a:schemeClr val="tx1"/>
                </a:solidFill>
                <a:latin typeface="Century Gothic" pitchFamily="34" charset="0"/>
              </a:defRPr>
            </a:lvl2pPr>
            <a:lvl3pPr marL="1143000" indent="-228600" eaLnBrk="0" hangingPunct="0">
              <a:spcBef>
                <a:spcPct val="20000"/>
              </a:spcBef>
              <a:buFont typeface="Arial" charset="0"/>
              <a:buChar char="•"/>
              <a:defRPr sz="2400">
                <a:solidFill>
                  <a:schemeClr val="tx1"/>
                </a:solidFill>
                <a:latin typeface="Century Gothic" pitchFamily="34" charset="0"/>
              </a:defRPr>
            </a:lvl3pPr>
            <a:lvl4pPr marL="1600200" indent="-228600" eaLnBrk="0" hangingPunct="0">
              <a:spcBef>
                <a:spcPct val="20000"/>
              </a:spcBef>
              <a:buFont typeface="Arial" charset="0"/>
              <a:buChar char="–"/>
              <a:defRPr sz="2000">
                <a:solidFill>
                  <a:schemeClr val="tx1"/>
                </a:solidFill>
                <a:latin typeface="Century Gothic" pitchFamily="34" charset="0"/>
              </a:defRPr>
            </a:lvl4pPr>
            <a:lvl5pPr marL="2057400" indent="-228600" eaLnBrk="0" hangingPunct="0">
              <a:spcBef>
                <a:spcPct val="20000"/>
              </a:spcBef>
              <a:buFont typeface="Arial"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entury Gothic" pitchFamily="34" charset="0"/>
              </a:defRPr>
            </a:lvl9pPr>
          </a:lstStyle>
          <a:p>
            <a:pPr algn="ctr" eaLnBrk="1" hangingPunct="1">
              <a:spcBef>
                <a:spcPct val="0"/>
              </a:spcBef>
              <a:buFontTx/>
              <a:buNone/>
            </a:pPr>
            <a:r>
              <a:rPr lang="en-US" altLang="en-US" sz="6600" dirty="0">
                <a:latin typeface="Book Antiqua" panose="02040602050305030304" pitchFamily="18" charset="0"/>
              </a:rPr>
              <a:t>Questions?</a:t>
            </a:r>
          </a:p>
        </p:txBody>
      </p:sp>
    </p:spTree>
    <p:extLst>
      <p:ext uri="{BB962C8B-B14F-4D97-AF65-F5344CB8AC3E}">
        <p14:creationId xmlns:p14="http://schemas.microsoft.com/office/powerpoint/2010/main" val="3699531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ook Antiqua" panose="02040602050305030304"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700">
                <a:latin typeface="Century Gothic" panose="020B0502020202020204" pitchFamily="34" charset="0"/>
              </a:defRPr>
            </a:lvl1pPr>
            <a:lvl2pPr marL="1005840">
              <a:spcBef>
                <a:spcPts val="600"/>
              </a:spcBef>
              <a:buSzPct val="70000"/>
              <a:defRPr sz="2000">
                <a:latin typeface="Century Gothic" panose="020B0502020202020204" pitchFamily="34" charset="0"/>
              </a:defRPr>
            </a:lvl2pPr>
            <a:lvl3pPr marL="1371600">
              <a:spcBef>
                <a:spcPts val="600"/>
              </a:spcBef>
              <a:defRPr lang="en-US" altLang="en-US" sz="1800" kern="1200" baseline="0" dirty="0" smtClean="0">
                <a:solidFill>
                  <a:schemeClr val="tx1"/>
                </a:solidFill>
                <a:latin typeface="Century Gothic" panose="020B0502020202020204" pitchFamily="34" charset="0"/>
                <a:ea typeface="+mn-ea"/>
                <a:cs typeface="+mn-cs"/>
              </a:defRPr>
            </a:lvl3pPr>
            <a:lvl4pPr marL="1691640" indent="-228600">
              <a:buSzPct val="60000"/>
              <a:buFont typeface="Century Gothic" panose="020B0502020202020204" pitchFamily="34" charset="0"/>
              <a:buChar char="►"/>
              <a:defRPr sz="1700" baseline="0">
                <a:latin typeface="Century Gothic" panose="020B0502020202020204" pitchFamily="34" charset="0"/>
              </a:defRPr>
            </a:lvl4pPr>
            <a:lvl5pPr>
              <a:defRPr sz="1500">
                <a:latin typeface="Century Gothic" panose="020B0502020202020204"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0AFAA181-889E-4970-A022-46BFF6997416}" type="slidenum">
              <a:rPr lang="en-US" altLang="en-US" smtClean="0"/>
              <a:pPr>
                <a:defRPr/>
              </a:pPr>
              <a:t>‹#›</a:t>
            </a:fld>
            <a:endParaRPr lang="en-US" altLang="en-US" dirty="0"/>
          </a:p>
        </p:txBody>
      </p:sp>
    </p:spTree>
    <p:extLst>
      <p:ext uri="{BB962C8B-B14F-4D97-AF65-F5344CB8AC3E}">
        <p14:creationId xmlns:p14="http://schemas.microsoft.com/office/powerpoint/2010/main" val="405939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DF5BD64B-7778-4BF9-9589-90036AAA422C}" type="slidenum">
              <a:rPr lang="en-US" altLang="en-US" smtClean="0"/>
              <a:pPr>
                <a:defRPr/>
              </a:pPr>
              <a:t>‹#›</a:t>
            </a:fld>
            <a:endParaRPr lang="en-US" altLang="en-US" dirty="0"/>
          </a:p>
        </p:txBody>
      </p:sp>
    </p:spTree>
    <p:extLst>
      <p:ext uri="{BB962C8B-B14F-4D97-AF65-F5344CB8AC3E}">
        <p14:creationId xmlns:p14="http://schemas.microsoft.com/office/powerpoint/2010/main" val="518204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ook Antiqua" panose="02040602050305030304"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00C0D7D3-1FF0-486E-A62E-E652DE96E352}" type="slidenum">
              <a:rPr lang="en-US" altLang="en-US" smtClean="0"/>
              <a:pPr>
                <a:defRPr/>
              </a:pPr>
              <a:t>‹#›</a:t>
            </a:fld>
            <a:endParaRPr lang="en-US" altLang="en-US" dirty="0"/>
          </a:p>
        </p:txBody>
      </p:sp>
    </p:spTree>
    <p:extLst>
      <p:ext uri="{BB962C8B-B14F-4D97-AF65-F5344CB8AC3E}">
        <p14:creationId xmlns:p14="http://schemas.microsoft.com/office/powerpoint/2010/main" val="371267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ook Antiqua" panose="02040602050305030304"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p:txBody>
          <a:bodyPr/>
          <a:lstStyle>
            <a:lvl1pPr>
              <a:defRPr/>
            </a:lvl1pPr>
          </a:lstStyle>
          <a:p>
            <a:pPr>
              <a:defRPr/>
            </a:pPr>
            <a:fld id="{656AD912-AF2F-467F-903F-DC2A75F082E0}" type="slidenum">
              <a:rPr lang="en-US" altLang="en-US" smtClean="0"/>
              <a:pPr>
                <a:defRPr/>
              </a:pPr>
              <a:t>‹#›</a:t>
            </a:fld>
            <a:endParaRPr lang="en-US" altLang="en-US" dirty="0"/>
          </a:p>
        </p:txBody>
      </p:sp>
    </p:spTree>
    <p:extLst>
      <p:ext uri="{BB962C8B-B14F-4D97-AF65-F5344CB8AC3E}">
        <p14:creationId xmlns:p14="http://schemas.microsoft.com/office/powerpoint/2010/main" val="4213282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p:cNvSpPr>
            <a:spLocks noGrp="1"/>
          </p:cNvSpPr>
          <p:nvPr>
            <p:ph type="sldNum" sz="quarter" idx="12"/>
          </p:nvPr>
        </p:nvSpPr>
        <p:spPr/>
        <p:txBody>
          <a:bodyPr/>
          <a:lstStyle>
            <a:lvl1pPr>
              <a:defRPr/>
            </a:lvl1pPr>
          </a:lstStyle>
          <a:p>
            <a:pPr>
              <a:defRPr/>
            </a:pPr>
            <a:fld id="{D5253382-A3C6-437D-9855-5A9C66AEA2D1}" type="slidenum">
              <a:rPr lang="en-US" altLang="en-US" smtClean="0"/>
              <a:pPr>
                <a:defRPr/>
              </a:pPr>
              <a:t>‹#›</a:t>
            </a:fld>
            <a:endParaRPr lang="en-US" altLang="en-US" dirty="0"/>
          </a:p>
        </p:txBody>
      </p:sp>
    </p:spTree>
    <p:extLst>
      <p:ext uri="{BB962C8B-B14F-4D97-AF65-F5344CB8AC3E}">
        <p14:creationId xmlns:p14="http://schemas.microsoft.com/office/powerpoint/2010/main" val="3489900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ltLang="en-US" dirty="0"/>
          </a:p>
        </p:txBody>
      </p:sp>
      <p:sp>
        <p:nvSpPr>
          <p:cNvPr id="4" name="Slide Number Placeholder 5"/>
          <p:cNvSpPr>
            <a:spLocks noGrp="1"/>
          </p:cNvSpPr>
          <p:nvPr>
            <p:ph type="sldNum" sz="quarter" idx="12"/>
          </p:nvPr>
        </p:nvSpPr>
        <p:spPr/>
        <p:txBody>
          <a:bodyPr/>
          <a:lstStyle>
            <a:lvl1pPr>
              <a:defRPr/>
            </a:lvl1pPr>
          </a:lstStyle>
          <a:p>
            <a:pPr>
              <a:defRPr/>
            </a:pPr>
            <a:fld id="{365E6A49-56B1-4090-97B7-62564C81395B}" type="slidenum">
              <a:rPr lang="en-US" altLang="en-US" smtClean="0"/>
              <a:pPr>
                <a:defRPr/>
              </a:pPr>
              <a:t>‹#›</a:t>
            </a:fld>
            <a:endParaRPr lang="en-US" altLang="en-US" dirty="0"/>
          </a:p>
        </p:txBody>
      </p:sp>
    </p:spTree>
    <p:extLst>
      <p:ext uri="{BB962C8B-B14F-4D97-AF65-F5344CB8AC3E}">
        <p14:creationId xmlns:p14="http://schemas.microsoft.com/office/powerpoint/2010/main" val="157480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CFF0EC9-6216-4048-861F-05DC8B072A1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2" r:id="rId14"/>
    <p:sldLayoutId id="2147484143" r:id="rId15"/>
    <p:sldLayoutId id="2147484144" r:id="rId16"/>
    <p:sldLayoutId id="2147484145" r:id="rId17"/>
    <p:sldLayoutId id="2147484146" r:id="rId18"/>
    <p:sldLayoutId id="2147484147" r:id="rId19"/>
    <p:sldLayoutId id="2147484148" r:id="rId20"/>
    <p:sldLayoutId id="2147484126" r:id="rId21"/>
    <p:sldLayoutId id="2147484095" r:id="rId22"/>
    <p:sldLayoutId id="2147484094" r:id="rId23"/>
    <p:sldLayoutId id="2147484096" r:id="rId24"/>
    <p:sldLayoutId id="2147484092" r:id="rId25"/>
  </p:sldLayoutIdLst>
  <p:txStyles>
    <p:titleStyle>
      <a:lvl1pPr algn="ctr" rtl="0" eaLnBrk="1" fontAlgn="base" hangingPunct="1">
        <a:spcBef>
          <a:spcPct val="0"/>
        </a:spcBef>
        <a:spcAft>
          <a:spcPct val="0"/>
        </a:spcAft>
        <a:defRPr sz="4000" kern="1200">
          <a:solidFill>
            <a:schemeClr val="tx1"/>
          </a:solidFill>
          <a:latin typeface="Book Antiqua" panose="02040602050305030304"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822960" indent="-285750" algn="l" rtl="0" eaLnBrk="1" fontAlgn="base" hangingPunct="1">
        <a:spcBef>
          <a:spcPct val="20000"/>
        </a:spcBef>
        <a:spcAft>
          <a:spcPct val="0"/>
        </a:spcAft>
        <a:buFont typeface="Wingdings" panose="05000000000000000000" pitchFamily="2" charset="2"/>
        <a:buChar char="§"/>
        <a:defRPr sz="2800" kern="1200">
          <a:solidFill>
            <a:schemeClr val="tx1"/>
          </a:solidFill>
          <a:latin typeface="+mn-lt"/>
          <a:ea typeface="+mn-ea"/>
          <a:cs typeface="+mn-cs"/>
        </a:defRPr>
      </a:lvl2pPr>
      <a:lvl3pPr marL="128016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ncir.dhhs.state.nc.u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file:///C:\Users\Alyssa\Downloads\&#8226;%09http:\www.immunize.nc.gov\Training%20Modules\NCIR\New%20Client%20Form_english.pdf" TargetMode="Externa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hyperlink" Target="https://ncir.dhhs.state.nc.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NCIR Access for Immunizing Pharmacists</a:t>
            </a:r>
          </a:p>
        </p:txBody>
      </p:sp>
      <p:sp>
        <p:nvSpPr>
          <p:cNvPr id="3" name="Subtitle 2"/>
          <p:cNvSpPr>
            <a:spLocks noGrp="1"/>
          </p:cNvSpPr>
          <p:nvPr>
            <p:ph type="subTitle" idx="1"/>
          </p:nvPr>
        </p:nvSpPr>
        <p:spPr>
          <a:xfrm>
            <a:off x="952500" y="3886200"/>
            <a:ext cx="7239000" cy="1752600"/>
          </a:xfrm>
        </p:spPr>
        <p:txBody>
          <a:bodyPr>
            <a:normAutofit/>
          </a:bodyPr>
          <a:lstStyle/>
          <a:p>
            <a:r>
              <a:rPr lang="en-US" sz="2800" b="1" dirty="0">
                <a:solidFill>
                  <a:srgbClr val="7030A0"/>
                </a:solidFill>
              </a:rPr>
              <a:t>NCID registration, accessing the NCIR, patient search, and documenting doses administered.</a:t>
            </a:r>
          </a:p>
        </p:txBody>
      </p:sp>
    </p:spTree>
    <p:extLst>
      <p:ext uri="{BB962C8B-B14F-4D97-AF65-F5344CB8AC3E}">
        <p14:creationId xmlns:p14="http://schemas.microsoft.com/office/powerpoint/2010/main" val="296849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ED275-5484-4621-BF45-0E5AB70F7170}"/>
              </a:ext>
            </a:extLst>
          </p:cNvPr>
          <p:cNvSpPr>
            <a:spLocks noGrp="1"/>
          </p:cNvSpPr>
          <p:nvPr>
            <p:ph type="title"/>
          </p:nvPr>
        </p:nvSpPr>
        <p:spPr/>
        <p:txBody>
          <a:bodyPr/>
          <a:lstStyle/>
          <a:p>
            <a:r>
              <a:rPr lang="en-US" dirty="0"/>
              <a:t>Registration Steps</a:t>
            </a:r>
          </a:p>
        </p:txBody>
      </p:sp>
      <p:pic>
        <p:nvPicPr>
          <p:cNvPr id="4" name="Content Placeholder 3">
            <a:extLst>
              <a:ext uri="{FF2B5EF4-FFF2-40B4-BE49-F238E27FC236}">
                <a16:creationId xmlns:a16="http://schemas.microsoft.com/office/drawing/2014/main" id="{3893DD2D-F654-48F7-81B2-0BCD192D8868}"/>
              </a:ext>
            </a:extLst>
          </p:cNvPr>
          <p:cNvPicPr>
            <a:picLocks noGrp="1" noChangeAspect="1"/>
          </p:cNvPicPr>
          <p:nvPr>
            <p:ph idx="1"/>
          </p:nvPr>
        </p:nvPicPr>
        <p:blipFill>
          <a:blip r:embed="rId2"/>
          <a:stretch>
            <a:fillRect/>
          </a:stretch>
        </p:blipFill>
        <p:spPr>
          <a:xfrm>
            <a:off x="457200" y="1781308"/>
            <a:ext cx="8229600" cy="4163746"/>
          </a:xfrm>
          <a:prstGeom prst="rect">
            <a:avLst/>
          </a:prstGeom>
        </p:spPr>
      </p:pic>
    </p:spTree>
    <p:extLst>
      <p:ext uri="{BB962C8B-B14F-4D97-AF65-F5344CB8AC3E}">
        <p14:creationId xmlns:p14="http://schemas.microsoft.com/office/powerpoint/2010/main" val="3986566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0F642-00E2-4EEB-B875-BDA5B3AB97B4}"/>
              </a:ext>
            </a:extLst>
          </p:cNvPr>
          <p:cNvSpPr>
            <a:spLocks noGrp="1"/>
          </p:cNvSpPr>
          <p:nvPr>
            <p:ph type="title"/>
          </p:nvPr>
        </p:nvSpPr>
        <p:spPr/>
        <p:txBody>
          <a:bodyPr/>
          <a:lstStyle/>
          <a:p>
            <a:r>
              <a:rPr lang="en-US" dirty="0"/>
              <a:t>Registration Steps</a:t>
            </a:r>
          </a:p>
        </p:txBody>
      </p:sp>
      <p:pic>
        <p:nvPicPr>
          <p:cNvPr id="4" name="Content Placeholder 3">
            <a:extLst>
              <a:ext uri="{FF2B5EF4-FFF2-40B4-BE49-F238E27FC236}">
                <a16:creationId xmlns:a16="http://schemas.microsoft.com/office/drawing/2014/main" id="{D4C8799D-E48D-4787-8188-A4DB9E9595ED}"/>
              </a:ext>
            </a:extLst>
          </p:cNvPr>
          <p:cNvPicPr>
            <a:picLocks noGrp="1" noChangeAspect="1"/>
          </p:cNvPicPr>
          <p:nvPr>
            <p:ph idx="1"/>
          </p:nvPr>
        </p:nvPicPr>
        <p:blipFill>
          <a:blip r:embed="rId2"/>
          <a:stretch>
            <a:fillRect/>
          </a:stretch>
        </p:blipFill>
        <p:spPr>
          <a:xfrm>
            <a:off x="474921" y="1438903"/>
            <a:ext cx="8229600" cy="2502376"/>
          </a:xfrm>
          <a:prstGeom prst="rect">
            <a:avLst/>
          </a:prstGeom>
        </p:spPr>
      </p:pic>
      <p:pic>
        <p:nvPicPr>
          <p:cNvPr id="5" name="Picture 4">
            <a:extLst>
              <a:ext uri="{FF2B5EF4-FFF2-40B4-BE49-F238E27FC236}">
                <a16:creationId xmlns:a16="http://schemas.microsoft.com/office/drawing/2014/main" id="{EF86ED19-8A92-43E7-BDC2-2F7C90875E9E}"/>
              </a:ext>
            </a:extLst>
          </p:cNvPr>
          <p:cNvPicPr>
            <a:picLocks noChangeAspect="1"/>
          </p:cNvPicPr>
          <p:nvPr/>
        </p:nvPicPr>
        <p:blipFill>
          <a:blip r:embed="rId3"/>
          <a:stretch>
            <a:fillRect/>
          </a:stretch>
        </p:blipFill>
        <p:spPr>
          <a:xfrm>
            <a:off x="1143000" y="3973177"/>
            <a:ext cx="6629400" cy="2884823"/>
          </a:xfrm>
          <a:prstGeom prst="rect">
            <a:avLst/>
          </a:prstGeom>
        </p:spPr>
      </p:pic>
    </p:spTree>
    <p:extLst>
      <p:ext uri="{BB962C8B-B14F-4D97-AF65-F5344CB8AC3E}">
        <p14:creationId xmlns:p14="http://schemas.microsoft.com/office/powerpoint/2010/main" val="3568811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4176-76A9-4F03-BAEE-D9706A2B00A2}"/>
              </a:ext>
            </a:extLst>
          </p:cNvPr>
          <p:cNvSpPr>
            <a:spLocks noGrp="1"/>
          </p:cNvSpPr>
          <p:nvPr>
            <p:ph type="title"/>
          </p:nvPr>
        </p:nvSpPr>
        <p:spPr/>
        <p:txBody>
          <a:bodyPr/>
          <a:lstStyle/>
          <a:p>
            <a:r>
              <a:rPr lang="en-US" dirty="0"/>
              <a:t>Registration Steps</a:t>
            </a:r>
          </a:p>
        </p:txBody>
      </p:sp>
      <p:pic>
        <p:nvPicPr>
          <p:cNvPr id="4" name="Content Placeholder 3">
            <a:extLst>
              <a:ext uri="{FF2B5EF4-FFF2-40B4-BE49-F238E27FC236}">
                <a16:creationId xmlns:a16="http://schemas.microsoft.com/office/drawing/2014/main" id="{F945DE6C-1F8C-49A4-BE60-C49C545EA988}"/>
              </a:ext>
            </a:extLst>
          </p:cNvPr>
          <p:cNvPicPr>
            <a:picLocks noGrp="1" noChangeAspect="1"/>
          </p:cNvPicPr>
          <p:nvPr>
            <p:ph idx="1"/>
          </p:nvPr>
        </p:nvPicPr>
        <p:blipFill>
          <a:blip r:embed="rId3"/>
          <a:stretch>
            <a:fillRect/>
          </a:stretch>
        </p:blipFill>
        <p:spPr>
          <a:xfrm>
            <a:off x="457200" y="1762988"/>
            <a:ext cx="8229600" cy="4200387"/>
          </a:xfrm>
          <a:prstGeom prst="rect">
            <a:avLst/>
          </a:prstGeom>
        </p:spPr>
      </p:pic>
    </p:spTree>
    <p:extLst>
      <p:ext uri="{BB962C8B-B14F-4D97-AF65-F5344CB8AC3E}">
        <p14:creationId xmlns:p14="http://schemas.microsoft.com/office/powerpoint/2010/main" val="3385318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FF0D-B250-4709-B5EF-46C955924468}"/>
              </a:ext>
            </a:extLst>
          </p:cNvPr>
          <p:cNvSpPr>
            <a:spLocks noGrp="1"/>
          </p:cNvSpPr>
          <p:nvPr>
            <p:ph type="title"/>
          </p:nvPr>
        </p:nvSpPr>
        <p:spPr/>
        <p:txBody>
          <a:bodyPr/>
          <a:lstStyle/>
          <a:p>
            <a:r>
              <a:rPr lang="en-US" dirty="0"/>
              <a:t>Registration Steps</a:t>
            </a:r>
          </a:p>
        </p:txBody>
      </p:sp>
      <p:pic>
        <p:nvPicPr>
          <p:cNvPr id="4" name="Content Placeholder 3">
            <a:extLst>
              <a:ext uri="{FF2B5EF4-FFF2-40B4-BE49-F238E27FC236}">
                <a16:creationId xmlns:a16="http://schemas.microsoft.com/office/drawing/2014/main" id="{10099227-670C-4777-8023-17291889F555}"/>
              </a:ext>
            </a:extLst>
          </p:cNvPr>
          <p:cNvPicPr>
            <a:picLocks noGrp="1" noChangeAspect="1"/>
          </p:cNvPicPr>
          <p:nvPr>
            <p:ph idx="1"/>
          </p:nvPr>
        </p:nvPicPr>
        <p:blipFill>
          <a:blip r:embed="rId2"/>
          <a:stretch>
            <a:fillRect/>
          </a:stretch>
        </p:blipFill>
        <p:spPr>
          <a:xfrm>
            <a:off x="1981201" y="1600200"/>
            <a:ext cx="5791200" cy="5105400"/>
          </a:xfrm>
          <a:prstGeom prst="rect">
            <a:avLst/>
          </a:prstGeom>
        </p:spPr>
      </p:pic>
    </p:spTree>
    <p:extLst>
      <p:ext uri="{BB962C8B-B14F-4D97-AF65-F5344CB8AC3E}">
        <p14:creationId xmlns:p14="http://schemas.microsoft.com/office/powerpoint/2010/main" val="2717248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9C1E3-3998-4351-9E9A-0682E4E24CE3}"/>
              </a:ext>
            </a:extLst>
          </p:cNvPr>
          <p:cNvSpPr>
            <a:spLocks noGrp="1"/>
          </p:cNvSpPr>
          <p:nvPr>
            <p:ph type="title"/>
          </p:nvPr>
        </p:nvSpPr>
        <p:spPr/>
        <p:txBody>
          <a:bodyPr/>
          <a:lstStyle/>
          <a:p>
            <a:r>
              <a:rPr lang="en-US" dirty="0"/>
              <a:t>Registration  Steps</a:t>
            </a:r>
          </a:p>
        </p:txBody>
      </p:sp>
      <p:pic>
        <p:nvPicPr>
          <p:cNvPr id="4" name="Content Placeholder 3">
            <a:extLst>
              <a:ext uri="{FF2B5EF4-FFF2-40B4-BE49-F238E27FC236}">
                <a16:creationId xmlns:a16="http://schemas.microsoft.com/office/drawing/2014/main" id="{A0B6DFB2-9D83-4205-BF16-D2ACE353AB75}"/>
              </a:ext>
            </a:extLst>
          </p:cNvPr>
          <p:cNvPicPr>
            <a:picLocks noGrp="1" noChangeAspect="1"/>
          </p:cNvPicPr>
          <p:nvPr>
            <p:ph idx="1"/>
          </p:nvPr>
        </p:nvPicPr>
        <p:blipFill>
          <a:blip r:embed="rId2"/>
          <a:stretch>
            <a:fillRect/>
          </a:stretch>
        </p:blipFill>
        <p:spPr>
          <a:xfrm>
            <a:off x="1219200" y="1600200"/>
            <a:ext cx="6629400" cy="5257800"/>
          </a:xfrm>
          <a:prstGeom prst="rect">
            <a:avLst/>
          </a:prstGeom>
        </p:spPr>
      </p:pic>
    </p:spTree>
    <p:extLst>
      <p:ext uri="{BB962C8B-B14F-4D97-AF65-F5344CB8AC3E}">
        <p14:creationId xmlns:p14="http://schemas.microsoft.com/office/powerpoint/2010/main" val="1674293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8C9C03A-BDD5-479C-93B5-F615A28F7C57}"/>
              </a:ext>
            </a:extLst>
          </p:cNvPr>
          <p:cNvPicPr>
            <a:picLocks noGrp="1" noChangeAspect="1"/>
          </p:cNvPicPr>
          <p:nvPr>
            <p:ph sz="quarter" idx="13"/>
          </p:nvPr>
        </p:nvPicPr>
        <p:blipFill>
          <a:blip r:embed="rId2"/>
          <a:stretch>
            <a:fillRect/>
          </a:stretch>
        </p:blipFill>
        <p:spPr>
          <a:xfrm>
            <a:off x="1206570" y="1524000"/>
            <a:ext cx="6730860" cy="4953000"/>
          </a:xfrm>
          <a:prstGeom prst="rect">
            <a:avLst/>
          </a:prstGeom>
        </p:spPr>
      </p:pic>
      <p:sp>
        <p:nvSpPr>
          <p:cNvPr id="3" name="Title 2">
            <a:extLst>
              <a:ext uri="{FF2B5EF4-FFF2-40B4-BE49-F238E27FC236}">
                <a16:creationId xmlns:a16="http://schemas.microsoft.com/office/drawing/2014/main" id="{60F0C650-E1DB-4D91-AB99-5307C1C73950}"/>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236523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50351-F20B-4790-BF56-7E55FC590D2E}"/>
              </a:ext>
            </a:extLst>
          </p:cNvPr>
          <p:cNvSpPr>
            <a:spLocks noGrp="1"/>
          </p:cNvSpPr>
          <p:nvPr>
            <p:ph type="title"/>
          </p:nvPr>
        </p:nvSpPr>
        <p:spPr/>
        <p:txBody>
          <a:bodyPr/>
          <a:lstStyle/>
          <a:p>
            <a:r>
              <a:rPr lang="en-US" dirty="0"/>
              <a:t>Registration Steps</a:t>
            </a:r>
          </a:p>
        </p:txBody>
      </p:sp>
      <p:pic>
        <p:nvPicPr>
          <p:cNvPr id="4" name="Content Placeholder 3">
            <a:extLst>
              <a:ext uri="{FF2B5EF4-FFF2-40B4-BE49-F238E27FC236}">
                <a16:creationId xmlns:a16="http://schemas.microsoft.com/office/drawing/2014/main" id="{2CF7E3EB-5F27-41EE-95CB-905CCB92225C}"/>
              </a:ext>
            </a:extLst>
          </p:cNvPr>
          <p:cNvPicPr>
            <a:picLocks noGrp="1" noChangeAspect="1"/>
          </p:cNvPicPr>
          <p:nvPr>
            <p:ph idx="1"/>
          </p:nvPr>
        </p:nvPicPr>
        <p:blipFill>
          <a:blip r:embed="rId2"/>
          <a:stretch>
            <a:fillRect/>
          </a:stretch>
        </p:blipFill>
        <p:spPr>
          <a:xfrm>
            <a:off x="457200" y="2494863"/>
            <a:ext cx="8229600" cy="2736637"/>
          </a:xfrm>
          <a:prstGeom prst="rect">
            <a:avLst/>
          </a:prstGeom>
        </p:spPr>
      </p:pic>
    </p:spTree>
    <p:extLst>
      <p:ext uri="{BB962C8B-B14F-4D97-AF65-F5344CB8AC3E}">
        <p14:creationId xmlns:p14="http://schemas.microsoft.com/office/powerpoint/2010/main" val="1276592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Registration Steps</a:t>
            </a:r>
          </a:p>
        </p:txBody>
      </p:sp>
      <p:sp>
        <p:nvSpPr>
          <p:cNvPr id="2" name="Rectangle 1"/>
          <p:cNvSpPr/>
          <p:nvPr/>
        </p:nvSpPr>
        <p:spPr>
          <a:xfrm>
            <a:off x="314324" y="1424226"/>
            <a:ext cx="8448675" cy="4062651"/>
          </a:xfrm>
          <a:prstGeom prst="rect">
            <a:avLst/>
          </a:prstGeom>
        </p:spPr>
        <p:txBody>
          <a:bodyPr wrap="square">
            <a:spAutoFit/>
          </a:bodyPr>
          <a:lstStyle/>
          <a:p>
            <a:pPr>
              <a:defRPr/>
            </a:pPr>
            <a:r>
              <a:rPr lang="en-US" altLang="en-US" sz="2200" dirty="0">
                <a:solidFill>
                  <a:srgbClr val="000000"/>
                </a:solidFill>
                <a:latin typeface="Century Gothic" panose="020B0502020202020204" pitchFamily="34" charset="0"/>
              </a:rPr>
              <a:t>Give your user name/ID (not password) to the NCIR administrator, if you are the first person to register.</a:t>
            </a:r>
          </a:p>
          <a:p>
            <a:pPr>
              <a:defRPr/>
            </a:pPr>
            <a:endParaRPr lang="en-US" altLang="en-US" sz="2200" dirty="0">
              <a:solidFill>
                <a:srgbClr val="000000"/>
              </a:solidFill>
              <a:latin typeface="Century Gothic" panose="020B0502020202020204" pitchFamily="34" charset="0"/>
            </a:endParaRPr>
          </a:p>
          <a:p>
            <a:pPr>
              <a:defRPr/>
            </a:pPr>
            <a:r>
              <a:rPr lang="en-US" altLang="en-US" sz="2200" dirty="0">
                <a:solidFill>
                  <a:srgbClr val="000000"/>
                </a:solidFill>
                <a:latin typeface="Century Gothic" panose="020B0502020202020204" pitchFamily="34" charset="0"/>
              </a:rPr>
              <a:t>You will be given the Pharmacy Administrator user role, which gives you the ability to add other employees.</a:t>
            </a:r>
          </a:p>
          <a:p>
            <a:pPr>
              <a:defRPr/>
            </a:pPr>
            <a:endParaRPr lang="en-US" altLang="en-US" sz="2200" dirty="0">
              <a:solidFill>
                <a:srgbClr val="000000"/>
              </a:solidFill>
              <a:latin typeface="Century Gothic" panose="020B0502020202020204" pitchFamily="34" charset="0"/>
            </a:endParaRPr>
          </a:p>
          <a:p>
            <a:pPr>
              <a:defRPr/>
            </a:pPr>
            <a:r>
              <a:rPr lang="en-US" altLang="en-US" sz="2200" dirty="0">
                <a:latin typeface="Century Gothic" panose="020B0502020202020204" pitchFamily="34" charset="0"/>
              </a:rPr>
              <a:t>After the NCIR administrator adds you to the system, you have access to go to the NCIR website </a:t>
            </a:r>
            <a:r>
              <a:rPr lang="en-US" altLang="en-US" sz="2200" dirty="0">
                <a:latin typeface="Century Gothic" panose="020B0502020202020204" pitchFamily="34" charset="0"/>
                <a:hlinkClick r:id="rId3"/>
              </a:rPr>
              <a:t>https://ncir.dhhs.state.nc.us </a:t>
            </a:r>
            <a:r>
              <a:rPr lang="en-US" altLang="en-US" sz="2200" dirty="0">
                <a:latin typeface="Century Gothic" panose="020B0502020202020204" pitchFamily="34" charset="0"/>
              </a:rPr>
              <a:t>and log in using your user name/ID and password.</a:t>
            </a:r>
          </a:p>
          <a:p>
            <a:pPr>
              <a:defRPr/>
            </a:pPr>
            <a:endParaRPr lang="en-US" altLang="en-US" sz="2200" dirty="0">
              <a:solidFill>
                <a:srgbClr val="000000"/>
              </a:solidFill>
              <a:latin typeface="Century Gothic" panose="020B0502020202020204" pitchFamily="34" charset="0"/>
            </a:endParaRPr>
          </a:p>
          <a:p>
            <a:pPr marL="400050" lvl="1">
              <a:defRPr/>
            </a:pPr>
            <a:endParaRPr lang="en-US" altLang="en-US" sz="1600" dirty="0">
              <a:solidFill>
                <a:srgbClr val="000000"/>
              </a:solidFill>
              <a:latin typeface="Century Gothic" panose="020B0502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C4A-E9B5-4E93-80A8-6426077B5165}"/>
              </a:ext>
            </a:extLst>
          </p:cNvPr>
          <p:cNvSpPr>
            <a:spLocks noGrp="1"/>
          </p:cNvSpPr>
          <p:nvPr>
            <p:ph type="title"/>
          </p:nvPr>
        </p:nvSpPr>
        <p:spPr/>
        <p:txBody>
          <a:bodyPr/>
          <a:lstStyle/>
          <a:p>
            <a:r>
              <a:rPr lang="en-US" dirty="0"/>
              <a:t>The NCIR Home Page</a:t>
            </a:r>
          </a:p>
        </p:txBody>
      </p:sp>
      <p:pic>
        <p:nvPicPr>
          <p:cNvPr id="4" name="Content Placeholder 3">
            <a:extLst>
              <a:ext uri="{FF2B5EF4-FFF2-40B4-BE49-F238E27FC236}">
                <a16:creationId xmlns:a16="http://schemas.microsoft.com/office/drawing/2014/main" id="{B32875FB-7FDF-4C56-BFBE-34FC84CC79CE}"/>
              </a:ext>
            </a:extLst>
          </p:cNvPr>
          <p:cNvPicPr>
            <a:picLocks noGrp="1" noChangeAspect="1"/>
          </p:cNvPicPr>
          <p:nvPr>
            <p:ph idx="1"/>
          </p:nvPr>
        </p:nvPicPr>
        <p:blipFill>
          <a:blip r:embed="rId2"/>
          <a:stretch>
            <a:fillRect/>
          </a:stretch>
        </p:blipFill>
        <p:spPr>
          <a:xfrm>
            <a:off x="685800" y="1417638"/>
            <a:ext cx="6934200" cy="5211762"/>
          </a:xfrm>
          <a:prstGeom prst="rect">
            <a:avLst/>
          </a:prstGeom>
        </p:spPr>
      </p:pic>
      <p:sp>
        <p:nvSpPr>
          <p:cNvPr id="6" name="AutoShape 9">
            <a:extLst>
              <a:ext uri="{FF2B5EF4-FFF2-40B4-BE49-F238E27FC236}">
                <a16:creationId xmlns:a16="http://schemas.microsoft.com/office/drawing/2014/main" id="{EB9DDADA-AFC9-45DB-9934-B77962E38AFA}"/>
              </a:ext>
            </a:extLst>
          </p:cNvPr>
          <p:cNvSpPr>
            <a:spLocks noChangeArrowheads="1"/>
          </p:cNvSpPr>
          <p:nvPr/>
        </p:nvSpPr>
        <p:spPr bwMode="auto">
          <a:xfrm>
            <a:off x="7315199" y="914400"/>
            <a:ext cx="1731767" cy="1646238"/>
          </a:xfrm>
          <a:prstGeom prst="roundRect">
            <a:avLst/>
          </a:prstGeom>
          <a:solidFill>
            <a:schemeClr val="accent2">
              <a:lumMod val="40000"/>
              <a:lumOff val="60000"/>
            </a:schemeClr>
          </a:solidFill>
          <a:ln>
            <a:noFill/>
            <a:headEnd/>
            <a:tailEnd/>
          </a:ln>
          <a:effectLst>
            <a:outerShdw blurRad="40000" dist="20000" dir="5400000" rotWithShape="0">
              <a:srgbClr val="000000">
                <a:alpha val="38000"/>
              </a:srgbClr>
            </a:outerShdw>
            <a:softEdge rad="63500"/>
          </a:effectLst>
        </p:spPr>
        <p:style>
          <a:lnRef idx="3">
            <a:schemeClr val="lt1"/>
          </a:lnRef>
          <a:fillRef idx="1">
            <a:schemeClr val="accent5"/>
          </a:fillRef>
          <a:effectRef idx="1">
            <a:schemeClr val="accent5"/>
          </a:effectRef>
          <a:fontRef idx="minor">
            <a:schemeClr val="lt1"/>
          </a:fontRef>
        </p:style>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500" dirty="0">
                <a:solidFill>
                  <a:schemeClr val="tx2">
                    <a:lumMod val="50000"/>
                  </a:schemeClr>
                </a:solidFill>
                <a:latin typeface="Century Gothic" panose="020B0502020202020204" pitchFamily="34" charset="0"/>
              </a:rPr>
              <a:t>Your organization name, your name and your user role shown here</a:t>
            </a:r>
          </a:p>
        </p:txBody>
      </p:sp>
      <p:sp>
        <p:nvSpPr>
          <p:cNvPr id="8" name="AutoShape 13">
            <a:extLst>
              <a:ext uri="{FF2B5EF4-FFF2-40B4-BE49-F238E27FC236}">
                <a16:creationId xmlns:a16="http://schemas.microsoft.com/office/drawing/2014/main" id="{CF249EBE-0B5E-485C-ADC7-CE56A59D3DA0}"/>
              </a:ext>
            </a:extLst>
          </p:cNvPr>
          <p:cNvSpPr>
            <a:spLocks noChangeArrowheads="1"/>
          </p:cNvSpPr>
          <p:nvPr/>
        </p:nvSpPr>
        <p:spPr bwMode="auto">
          <a:xfrm>
            <a:off x="6361390" y="3214698"/>
            <a:ext cx="2020610" cy="976302"/>
          </a:xfrm>
          <a:prstGeom prst="roundRect">
            <a:avLst/>
          </a:prstGeom>
          <a:solidFill>
            <a:schemeClr val="accent2">
              <a:lumMod val="40000"/>
              <a:lumOff val="60000"/>
            </a:schemeClr>
          </a:solidFill>
          <a:ln>
            <a:noFill/>
            <a:headEnd/>
            <a:tailEnd/>
          </a:ln>
          <a:effectLst>
            <a:outerShdw blurRad="40000" dist="20000" dir="5400000" rotWithShape="0">
              <a:srgbClr val="000000">
                <a:alpha val="38000"/>
              </a:srgbClr>
            </a:outerShdw>
            <a:softEdge rad="63500"/>
          </a:effectLst>
        </p:spPr>
        <p:style>
          <a:lnRef idx="3">
            <a:schemeClr val="lt1"/>
          </a:lnRef>
          <a:fillRef idx="1">
            <a:schemeClr val="accent5"/>
          </a:fillRef>
          <a:effectRef idx="1">
            <a:schemeClr val="accent5"/>
          </a:effectRef>
          <a:fontRef idx="minor">
            <a:schemeClr val="lt1"/>
          </a:fontRef>
        </p:style>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500" dirty="0">
                <a:solidFill>
                  <a:schemeClr val="tx2">
                    <a:lumMod val="50000"/>
                  </a:schemeClr>
                </a:solidFill>
                <a:latin typeface="Century Gothic" panose="020B0502020202020204" pitchFamily="34" charset="0"/>
              </a:rPr>
              <a:t>Important NCIR </a:t>
            </a:r>
            <a:r>
              <a:rPr lang="en-US" altLang="en-US" sz="1500" b="1" dirty="0">
                <a:solidFill>
                  <a:schemeClr val="tx2">
                    <a:lumMod val="50000"/>
                  </a:schemeClr>
                </a:solidFill>
                <a:latin typeface="Century Gothic" panose="020B0502020202020204" pitchFamily="34" charset="0"/>
              </a:rPr>
              <a:t>announcements</a:t>
            </a:r>
            <a:endParaRPr lang="en-US" altLang="en-US" sz="1500" dirty="0">
              <a:solidFill>
                <a:schemeClr val="tx2">
                  <a:lumMod val="50000"/>
                </a:schemeClr>
              </a:solidFill>
              <a:latin typeface="Century Gothic" panose="020B0502020202020204" pitchFamily="34" charset="0"/>
            </a:endParaRPr>
          </a:p>
          <a:p>
            <a:pPr algn="ctr" eaLnBrk="1" hangingPunct="1">
              <a:defRPr/>
            </a:pPr>
            <a:r>
              <a:rPr lang="en-US" altLang="en-US" sz="1500" dirty="0">
                <a:solidFill>
                  <a:schemeClr val="tx2">
                    <a:lumMod val="50000"/>
                  </a:schemeClr>
                </a:solidFill>
                <a:latin typeface="Century Gothic" panose="020B0502020202020204" pitchFamily="34" charset="0"/>
              </a:rPr>
              <a:t>(</a:t>
            </a:r>
            <a:r>
              <a:rPr lang="en-US" altLang="en-US" sz="1500" dirty="0">
                <a:ln w="3175">
                  <a:solidFill>
                    <a:srgbClr val="000000"/>
                  </a:solidFill>
                </a:ln>
                <a:effectLst>
                  <a:glow rad="228600">
                    <a:srgbClr val="FFFF00"/>
                  </a:glow>
                </a:effectLst>
                <a:latin typeface="Century Gothic" panose="020B0502020202020204" pitchFamily="34" charset="0"/>
              </a:rPr>
              <a:t>NEW</a:t>
            </a:r>
            <a:r>
              <a:rPr lang="en-US" altLang="en-US" sz="1500" b="1" dirty="0">
                <a:ln w="3175">
                  <a:solidFill>
                    <a:srgbClr val="FFFF00"/>
                  </a:solidFill>
                </a:ln>
                <a:latin typeface="Century Gothic" panose="020B0502020202020204" pitchFamily="34" charset="0"/>
              </a:rPr>
              <a:t> </a:t>
            </a:r>
            <a:r>
              <a:rPr lang="en-US" altLang="en-US" sz="1500" dirty="0">
                <a:latin typeface="Century Gothic" panose="020B0502020202020204" pitchFamily="34" charset="0"/>
              </a:rPr>
              <a:t> </a:t>
            </a:r>
            <a:r>
              <a:rPr lang="en-US" altLang="en-US" sz="1500" dirty="0">
                <a:solidFill>
                  <a:schemeClr val="tx2">
                    <a:lumMod val="50000"/>
                  </a:schemeClr>
                </a:solidFill>
                <a:latin typeface="Century Gothic" panose="020B0502020202020204" pitchFamily="34" charset="0"/>
              </a:rPr>
              <a:t>= unread)</a:t>
            </a:r>
          </a:p>
          <a:p>
            <a:pPr eaLnBrk="1" hangingPunct="1">
              <a:defRPr/>
            </a:pPr>
            <a:endParaRPr lang="en-US" altLang="en-US" sz="1500" dirty="0">
              <a:solidFill>
                <a:schemeClr val="bg1"/>
              </a:solidFill>
              <a:latin typeface="Century Gothic" panose="020B0502020202020204" pitchFamily="34" charset="0"/>
            </a:endParaRPr>
          </a:p>
        </p:txBody>
      </p:sp>
      <p:sp>
        <p:nvSpPr>
          <p:cNvPr id="9" name="Right Brace 8">
            <a:extLst>
              <a:ext uri="{FF2B5EF4-FFF2-40B4-BE49-F238E27FC236}">
                <a16:creationId xmlns:a16="http://schemas.microsoft.com/office/drawing/2014/main" id="{59729EC0-F7D1-4008-AEFB-587876BA7931}"/>
              </a:ext>
            </a:extLst>
          </p:cNvPr>
          <p:cNvSpPr/>
          <p:nvPr/>
        </p:nvSpPr>
        <p:spPr>
          <a:xfrm>
            <a:off x="5996642" y="2748187"/>
            <a:ext cx="404158" cy="1442813"/>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dirty="0"/>
          </a:p>
        </p:txBody>
      </p:sp>
      <p:sp>
        <p:nvSpPr>
          <p:cNvPr id="10" name="Right Brace 9">
            <a:extLst>
              <a:ext uri="{FF2B5EF4-FFF2-40B4-BE49-F238E27FC236}">
                <a16:creationId xmlns:a16="http://schemas.microsoft.com/office/drawing/2014/main" id="{78204E92-396A-47AD-881B-1B9765BD66DA}"/>
              </a:ext>
            </a:extLst>
          </p:cNvPr>
          <p:cNvSpPr/>
          <p:nvPr/>
        </p:nvSpPr>
        <p:spPr>
          <a:xfrm>
            <a:off x="7086600" y="1581552"/>
            <a:ext cx="404158" cy="399648"/>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dirty="0"/>
          </a:p>
        </p:txBody>
      </p:sp>
      <p:sp>
        <p:nvSpPr>
          <p:cNvPr id="11" name="AutoShape 14">
            <a:extLst>
              <a:ext uri="{FF2B5EF4-FFF2-40B4-BE49-F238E27FC236}">
                <a16:creationId xmlns:a16="http://schemas.microsoft.com/office/drawing/2014/main" id="{73041B35-A2D0-40DD-9AEC-F3EF5DB49FF5}"/>
              </a:ext>
            </a:extLst>
          </p:cNvPr>
          <p:cNvSpPr>
            <a:spLocks noChangeArrowheads="1"/>
          </p:cNvSpPr>
          <p:nvPr/>
        </p:nvSpPr>
        <p:spPr bwMode="auto">
          <a:xfrm>
            <a:off x="6248400" y="4285857"/>
            <a:ext cx="2286000" cy="895743"/>
          </a:xfrm>
          <a:prstGeom prst="roundRect">
            <a:avLst/>
          </a:prstGeom>
          <a:solidFill>
            <a:schemeClr val="accent2">
              <a:lumMod val="40000"/>
              <a:lumOff val="60000"/>
            </a:schemeClr>
          </a:solidFill>
          <a:ln>
            <a:noFill/>
            <a:headEnd/>
            <a:tailEnd/>
          </a:ln>
          <a:effectLst>
            <a:outerShdw blurRad="40000" dist="20000" dir="5400000" rotWithShape="0">
              <a:srgbClr val="000000">
                <a:alpha val="38000"/>
              </a:srgbClr>
            </a:outerShdw>
            <a:softEdge rad="63500"/>
          </a:effectLst>
        </p:spPr>
        <p:style>
          <a:lnRef idx="3">
            <a:schemeClr val="lt1"/>
          </a:lnRef>
          <a:fillRef idx="1">
            <a:schemeClr val="accent5"/>
          </a:fillRef>
          <a:effectRef idx="1">
            <a:schemeClr val="accent5"/>
          </a:effectRef>
          <a:fontRef idx="minor">
            <a:schemeClr val="lt1"/>
          </a:fontRef>
        </p:style>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500" b="1" dirty="0">
                <a:solidFill>
                  <a:schemeClr val="tx2">
                    <a:lumMod val="50000"/>
                  </a:schemeClr>
                </a:solidFill>
                <a:latin typeface="Century Gothic" panose="020B0502020202020204" pitchFamily="34" charset="0"/>
              </a:rPr>
              <a:t>Release notes </a:t>
            </a:r>
            <a:r>
              <a:rPr lang="en-US" altLang="en-US" sz="1500" dirty="0">
                <a:solidFill>
                  <a:schemeClr val="tx2">
                    <a:lumMod val="50000"/>
                  </a:schemeClr>
                </a:solidFill>
                <a:latin typeface="Century Gothic" panose="020B0502020202020204" pitchFamily="34" charset="0"/>
              </a:rPr>
              <a:t>(details about recent NCIR version updates)</a:t>
            </a:r>
          </a:p>
          <a:p>
            <a:pPr eaLnBrk="1" hangingPunct="1">
              <a:defRPr/>
            </a:pPr>
            <a:endParaRPr lang="en-US" altLang="en-US" sz="1400" dirty="0">
              <a:solidFill>
                <a:schemeClr val="accent5">
                  <a:lumMod val="50000"/>
                </a:schemeClr>
              </a:solidFill>
              <a:latin typeface="Century Gothic" panose="020B0502020202020204" pitchFamily="34" charset="0"/>
            </a:endParaRPr>
          </a:p>
        </p:txBody>
      </p:sp>
      <p:sp>
        <p:nvSpPr>
          <p:cNvPr id="12" name="Right Brace 11">
            <a:extLst>
              <a:ext uri="{FF2B5EF4-FFF2-40B4-BE49-F238E27FC236}">
                <a16:creationId xmlns:a16="http://schemas.microsoft.com/office/drawing/2014/main" id="{7064F574-17EA-4D77-A163-21CCA6E1AF8C}"/>
              </a:ext>
            </a:extLst>
          </p:cNvPr>
          <p:cNvSpPr/>
          <p:nvPr/>
        </p:nvSpPr>
        <p:spPr>
          <a:xfrm>
            <a:off x="5803524" y="4334089"/>
            <a:ext cx="404158" cy="771311"/>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dirty="0"/>
          </a:p>
        </p:txBody>
      </p:sp>
      <p:sp>
        <p:nvSpPr>
          <p:cNvPr id="13" name="AutoShape 14">
            <a:extLst>
              <a:ext uri="{FF2B5EF4-FFF2-40B4-BE49-F238E27FC236}">
                <a16:creationId xmlns:a16="http://schemas.microsoft.com/office/drawing/2014/main" id="{49AB18A9-2B5D-40FA-933A-CE4380916ECA}"/>
              </a:ext>
            </a:extLst>
          </p:cNvPr>
          <p:cNvSpPr>
            <a:spLocks noChangeArrowheads="1"/>
          </p:cNvSpPr>
          <p:nvPr/>
        </p:nvSpPr>
        <p:spPr bwMode="auto">
          <a:xfrm>
            <a:off x="6858000" y="5523579"/>
            <a:ext cx="1884167" cy="877221"/>
          </a:xfrm>
          <a:prstGeom prst="roundRect">
            <a:avLst/>
          </a:prstGeom>
          <a:solidFill>
            <a:schemeClr val="accent2">
              <a:lumMod val="40000"/>
              <a:lumOff val="60000"/>
            </a:schemeClr>
          </a:solidFill>
          <a:ln>
            <a:noFill/>
            <a:headEnd/>
            <a:tailEnd/>
          </a:ln>
          <a:effectLst>
            <a:outerShdw blurRad="40000" dist="20000" dir="5400000" rotWithShape="0">
              <a:srgbClr val="000000">
                <a:alpha val="38000"/>
              </a:srgbClr>
            </a:outerShdw>
            <a:softEdge rad="63500"/>
          </a:effectLst>
        </p:spPr>
        <p:style>
          <a:lnRef idx="3">
            <a:schemeClr val="lt1"/>
          </a:lnRef>
          <a:fillRef idx="1">
            <a:schemeClr val="accent5"/>
          </a:fillRef>
          <a:effectRef idx="1">
            <a:schemeClr val="accent5"/>
          </a:effectRef>
          <a:fontRef idx="minor">
            <a:schemeClr val="lt1"/>
          </a:fontRef>
        </p:style>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500" dirty="0">
                <a:solidFill>
                  <a:schemeClr val="tx2">
                    <a:lumMod val="50000"/>
                  </a:schemeClr>
                </a:solidFill>
                <a:latin typeface="Century Gothic" panose="020B0502020202020204" pitchFamily="34" charset="0"/>
              </a:rPr>
              <a:t>Links to info about </a:t>
            </a:r>
            <a:r>
              <a:rPr lang="en-US" altLang="en-US" sz="1500" b="1" dirty="0">
                <a:solidFill>
                  <a:schemeClr val="tx2">
                    <a:lumMod val="50000"/>
                  </a:schemeClr>
                </a:solidFill>
                <a:latin typeface="Century Gothic" panose="020B0502020202020204" pitchFamily="34" charset="0"/>
              </a:rPr>
              <a:t>upcoming events</a:t>
            </a:r>
            <a:endParaRPr lang="en-US" altLang="en-US" sz="1500" dirty="0">
              <a:solidFill>
                <a:schemeClr val="tx2">
                  <a:lumMod val="50000"/>
                </a:schemeClr>
              </a:solidFill>
              <a:latin typeface="Century Gothic" panose="020B0502020202020204" pitchFamily="34" charset="0"/>
            </a:endParaRPr>
          </a:p>
        </p:txBody>
      </p:sp>
      <p:sp>
        <p:nvSpPr>
          <p:cNvPr id="14" name="Right Brace 13">
            <a:extLst>
              <a:ext uri="{FF2B5EF4-FFF2-40B4-BE49-F238E27FC236}">
                <a16:creationId xmlns:a16="http://schemas.microsoft.com/office/drawing/2014/main" id="{D226674B-DAA4-456A-A666-0D52BF43FEB5}"/>
              </a:ext>
            </a:extLst>
          </p:cNvPr>
          <p:cNvSpPr/>
          <p:nvPr/>
        </p:nvSpPr>
        <p:spPr>
          <a:xfrm>
            <a:off x="6477000" y="5182164"/>
            <a:ext cx="404158" cy="866950"/>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966289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074033-89DC-4D7F-A836-9828D29AE787}"/>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100" normalizeH="0" baseline="0" noProof="0" dirty="0">
                <a:ln>
                  <a:noFill/>
                </a:ln>
                <a:solidFill>
                  <a:srgbClr val="D19049"/>
                </a:solidFill>
                <a:effectLst/>
                <a:uLnTx/>
                <a:uFillTx/>
                <a:latin typeface="Cambria"/>
                <a:ea typeface="+mj-ea"/>
                <a:cs typeface="+mj-cs"/>
              </a:rPr>
              <a:t>Pharmacy User Roles</a:t>
            </a:r>
          </a:p>
        </p:txBody>
      </p:sp>
      <p:sp>
        <p:nvSpPr>
          <p:cNvPr id="5" name="Content Placeholder 2">
            <a:extLst>
              <a:ext uri="{FF2B5EF4-FFF2-40B4-BE49-F238E27FC236}">
                <a16:creationId xmlns:a16="http://schemas.microsoft.com/office/drawing/2014/main" id="{B8DBFC32-A982-4A1D-B8B2-79BE3EF29404}"/>
              </a:ext>
            </a:extLst>
          </p:cNvPr>
          <p:cNvSpPr txBox="1">
            <a:spLocks/>
          </p:cNvSpPr>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8CADAE"/>
              </a:buClr>
              <a:buFont typeface="Arial" panose="020B0604020202020204"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C7B70"/>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FB08C"/>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marR="0" lvl="0" indent="0" algn="l" defTabSz="914400" rtl="0" eaLnBrk="0" fontAlgn="base" latinLnBrk="0" hangingPunct="0">
              <a:lnSpc>
                <a:spcPct val="100000"/>
              </a:lnSpc>
              <a:spcBef>
                <a:spcPct val="20000"/>
              </a:spcBef>
              <a:spcAft>
                <a:spcPct val="0"/>
              </a:spcAft>
              <a:buClr>
                <a:srgbClr val="D16349"/>
              </a:buClr>
              <a:buSzTx/>
              <a:buFont typeface="Arial" panose="020B0604020202020204" pitchFamily="34" charset="0"/>
              <a:buNone/>
              <a:tabLst/>
              <a:defRPr/>
            </a:pPr>
            <a:r>
              <a:rPr kumimoji="0" lang="en-US" sz="2200" b="0" i="0" u="none" strike="noStrike" kern="1200" cap="none" spc="0" normalizeH="0" baseline="0" noProof="0" dirty="0">
                <a:ln>
                  <a:noFill/>
                </a:ln>
                <a:solidFill>
                  <a:srgbClr val="624ABA"/>
                </a:solidFill>
                <a:effectLst/>
                <a:uLnTx/>
                <a:uFillTx/>
                <a:latin typeface="Calibri"/>
                <a:ea typeface="+mn-ea"/>
                <a:cs typeface="+mn-cs"/>
              </a:rPr>
              <a:t>There are only two Pharmacy User Roles in NCIR</a:t>
            </a:r>
          </a:p>
          <a:p>
            <a:pPr marL="342900" marR="0" lvl="0" indent="-228600" algn="l" defTabSz="914400" rtl="0" eaLnBrk="0" fontAlgn="base" latinLnBrk="0" hangingPunct="0">
              <a:lnSpc>
                <a:spcPct val="100000"/>
              </a:lnSpc>
              <a:spcBef>
                <a:spcPct val="20000"/>
              </a:spcBef>
              <a:spcAft>
                <a:spcPct val="0"/>
              </a:spcAft>
              <a:buClr>
                <a:srgbClr val="D16349"/>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24ABA"/>
                </a:solidFill>
                <a:effectLst/>
                <a:uLnTx/>
                <a:uFillTx/>
                <a:latin typeface="Calibri"/>
                <a:ea typeface="+mn-ea"/>
                <a:cs typeface="+mn-cs"/>
              </a:rPr>
              <a:t>Pharmacy Administrator can:</a:t>
            </a:r>
          </a:p>
          <a:p>
            <a:pPr marL="639763" marR="0" lvl="1" indent="-228600" algn="l" defTabSz="914400" rtl="0" eaLnBrk="0" fontAlgn="base" latinLnBrk="0" hangingPunct="0">
              <a:lnSpc>
                <a:spcPct val="100000"/>
              </a:lnSpc>
              <a:spcBef>
                <a:spcPct val="20000"/>
              </a:spcBef>
              <a:spcAft>
                <a:spcPct val="0"/>
              </a:spcAft>
              <a:buClr>
                <a:srgbClr val="CCB4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624ABA"/>
                </a:solidFill>
                <a:effectLst/>
                <a:uLnTx/>
                <a:uFillTx/>
                <a:latin typeface="Calibri"/>
                <a:ea typeface="+mn-ea"/>
                <a:cs typeface="+mn-cs"/>
              </a:rPr>
              <a:t>Activate/inactivate users </a:t>
            </a:r>
          </a:p>
          <a:p>
            <a:pPr marL="639763" marR="0" lvl="1" indent="-228600" algn="l" defTabSz="914400" rtl="0" eaLnBrk="0" fontAlgn="base" latinLnBrk="0" hangingPunct="0">
              <a:lnSpc>
                <a:spcPct val="100000"/>
              </a:lnSpc>
              <a:spcBef>
                <a:spcPct val="20000"/>
              </a:spcBef>
              <a:spcAft>
                <a:spcPct val="0"/>
              </a:spcAft>
              <a:buClr>
                <a:srgbClr val="CCB4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624ABA"/>
                </a:solidFill>
                <a:effectLst/>
                <a:uLnTx/>
                <a:uFillTx/>
                <a:latin typeface="Calibri"/>
                <a:ea typeface="+mn-ea"/>
                <a:cs typeface="+mn-cs"/>
              </a:rPr>
              <a:t>Switch user roles within the organization</a:t>
            </a:r>
          </a:p>
          <a:p>
            <a:pPr marL="639763" marR="0" lvl="1" indent="-228600" algn="l" defTabSz="914400" rtl="0" eaLnBrk="0" fontAlgn="base" latinLnBrk="0" hangingPunct="0">
              <a:lnSpc>
                <a:spcPct val="100000"/>
              </a:lnSpc>
              <a:spcBef>
                <a:spcPct val="20000"/>
              </a:spcBef>
              <a:spcAft>
                <a:spcPct val="0"/>
              </a:spcAft>
              <a:buClr>
                <a:srgbClr val="CCB4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624ABA"/>
                </a:solidFill>
                <a:effectLst/>
                <a:uLnTx/>
                <a:uFillTx/>
                <a:latin typeface="Calibri"/>
                <a:ea typeface="+mn-ea"/>
                <a:cs typeface="+mn-cs"/>
              </a:rPr>
              <a:t>Enter and edit patient and immunization information</a:t>
            </a:r>
          </a:p>
          <a:p>
            <a:pPr marL="639763" marR="0" lvl="1" indent="-228600" algn="l" defTabSz="914400" rtl="0" eaLnBrk="0" fontAlgn="base" latinLnBrk="0" hangingPunct="0">
              <a:lnSpc>
                <a:spcPct val="100000"/>
              </a:lnSpc>
              <a:spcBef>
                <a:spcPct val="20000"/>
              </a:spcBef>
              <a:spcAft>
                <a:spcPct val="0"/>
              </a:spcAft>
              <a:buClr>
                <a:srgbClr val="CCB4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624ABA"/>
                </a:solidFill>
                <a:effectLst/>
                <a:uLnTx/>
                <a:uFillTx/>
                <a:latin typeface="Calibri"/>
                <a:ea typeface="+mn-ea"/>
                <a:cs typeface="+mn-cs"/>
              </a:rPr>
              <a:t>There should be 2 pharmacy administrators at each location</a:t>
            </a:r>
          </a:p>
          <a:p>
            <a:pPr marL="639763" marR="0" lvl="1" indent="-228600" algn="l" defTabSz="914400" rtl="0" eaLnBrk="0" fontAlgn="base" latinLnBrk="0" hangingPunct="0">
              <a:lnSpc>
                <a:spcPct val="100000"/>
              </a:lnSpc>
              <a:spcBef>
                <a:spcPct val="20000"/>
              </a:spcBef>
              <a:spcAft>
                <a:spcPct val="0"/>
              </a:spcAft>
              <a:buClr>
                <a:srgbClr val="CCB400"/>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624ABA"/>
              </a:solidFill>
              <a:effectLst/>
              <a:uLnTx/>
              <a:uFillTx/>
              <a:latin typeface="Calibri"/>
              <a:ea typeface="+mn-ea"/>
              <a:cs typeface="+mn-cs"/>
            </a:endParaRPr>
          </a:p>
          <a:p>
            <a:pPr marL="342900" marR="0" lvl="0" indent="-228600" algn="l" defTabSz="914400" rtl="0" eaLnBrk="0" fontAlgn="base" latinLnBrk="0" hangingPunct="0">
              <a:lnSpc>
                <a:spcPct val="100000"/>
              </a:lnSpc>
              <a:spcBef>
                <a:spcPct val="20000"/>
              </a:spcBef>
              <a:spcAft>
                <a:spcPct val="0"/>
              </a:spcAft>
              <a:buClr>
                <a:srgbClr val="D16349"/>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24ABA"/>
                </a:solidFill>
                <a:effectLst/>
                <a:uLnTx/>
                <a:uFillTx/>
                <a:latin typeface="Calibri"/>
                <a:ea typeface="+mn-ea"/>
                <a:cs typeface="+mn-cs"/>
              </a:rPr>
              <a:t>Pharmacy Typical User</a:t>
            </a:r>
          </a:p>
          <a:p>
            <a:pPr marL="639763" marR="0" lvl="1" indent="-228600" algn="l" defTabSz="914400" rtl="0" eaLnBrk="0" fontAlgn="base" latinLnBrk="0" hangingPunct="0">
              <a:lnSpc>
                <a:spcPct val="100000"/>
              </a:lnSpc>
              <a:spcBef>
                <a:spcPct val="20000"/>
              </a:spcBef>
              <a:spcAft>
                <a:spcPct val="0"/>
              </a:spcAft>
              <a:buClr>
                <a:srgbClr val="CCB4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624ABA"/>
                </a:solidFill>
                <a:effectLst/>
                <a:uLnTx/>
                <a:uFillTx/>
                <a:latin typeface="Calibri"/>
                <a:ea typeface="+mn-ea"/>
                <a:cs typeface="+mn-cs"/>
              </a:rPr>
              <a:t>Enter and edit patient and immunization information</a:t>
            </a:r>
          </a:p>
        </p:txBody>
      </p:sp>
    </p:spTree>
    <p:extLst>
      <p:ext uri="{BB962C8B-B14F-4D97-AF65-F5344CB8AC3E}">
        <p14:creationId xmlns:p14="http://schemas.microsoft.com/office/powerpoint/2010/main" val="2517512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A827E-3F57-4640-B0BA-9437A0E20137}"/>
              </a:ext>
            </a:extLst>
          </p:cNvPr>
          <p:cNvSpPr>
            <a:spLocks noGrp="1"/>
          </p:cNvSpPr>
          <p:nvPr>
            <p:ph type="title"/>
          </p:nvPr>
        </p:nvSpPr>
        <p:spPr/>
        <p:txBody>
          <a:bodyPr/>
          <a:lstStyle/>
          <a:p>
            <a:r>
              <a:rPr lang="en-US" spc="-100" dirty="0">
                <a:solidFill>
                  <a:srgbClr val="D85D12"/>
                </a:solidFill>
                <a:latin typeface="Cambria"/>
              </a:rPr>
              <a:t>Current Pharmacy Locations</a:t>
            </a:r>
            <a:endParaRPr lang="en-US" dirty="0"/>
          </a:p>
        </p:txBody>
      </p:sp>
      <p:sp>
        <p:nvSpPr>
          <p:cNvPr id="3" name="Content Placeholder 2">
            <a:extLst>
              <a:ext uri="{FF2B5EF4-FFF2-40B4-BE49-F238E27FC236}">
                <a16:creationId xmlns:a16="http://schemas.microsoft.com/office/drawing/2014/main" id="{F601A879-5EFE-4793-A91F-F7C9F35B0073}"/>
              </a:ext>
            </a:extLst>
          </p:cNvPr>
          <p:cNvSpPr>
            <a:spLocks noGrp="1"/>
          </p:cNvSpPr>
          <p:nvPr>
            <p:ph idx="1"/>
          </p:nvPr>
        </p:nvSpPr>
        <p:spPr/>
        <p:txBody>
          <a:bodyPr>
            <a:normAutofit/>
          </a:bodyPr>
          <a:lstStyle/>
          <a:p>
            <a:r>
              <a:rPr lang="en-US" sz="2800" b="1" u="sng" dirty="0">
                <a:solidFill>
                  <a:srgbClr val="D85D12"/>
                </a:solidFill>
                <a:latin typeface="Cambria"/>
                <a:cs typeface="Arial" panose="020B0604020202020204" pitchFamily="34" charset="0"/>
              </a:rPr>
              <a:t>Unable to log in to NCIR</a:t>
            </a:r>
          </a:p>
          <a:p>
            <a:pPr marL="0" indent="0">
              <a:buNone/>
            </a:pPr>
            <a:endParaRPr lang="en-US" sz="1800" dirty="0">
              <a:solidFill>
                <a:prstClr val="black"/>
              </a:solidFill>
              <a:latin typeface="Cambria"/>
              <a:cs typeface="Arial" panose="020B0604020202020204" pitchFamily="34" charset="0"/>
            </a:endParaRPr>
          </a:p>
          <a:p>
            <a:pPr marL="0" indent="0">
              <a:buNone/>
            </a:pPr>
            <a:r>
              <a:rPr lang="en-US" sz="1600" dirty="0">
                <a:solidFill>
                  <a:prstClr val="black"/>
                </a:solidFill>
                <a:latin typeface="Cambria"/>
                <a:cs typeface="Arial" panose="020B0604020202020204" pitchFamily="34" charset="0"/>
              </a:rPr>
              <a:t>If your pharmacy is already associated with the NCIR and you are unable to login.</a:t>
            </a:r>
          </a:p>
          <a:p>
            <a:pPr marL="0" indent="0">
              <a:buNone/>
            </a:pPr>
            <a:r>
              <a:rPr lang="en-US" sz="1600" dirty="0">
                <a:solidFill>
                  <a:prstClr val="black"/>
                </a:solidFill>
                <a:latin typeface="Cambria"/>
                <a:cs typeface="Arial" panose="020B0604020202020204" pitchFamily="34" charset="0"/>
              </a:rPr>
              <a:t>There may be several reasons why.</a:t>
            </a:r>
          </a:p>
          <a:p>
            <a:pPr marL="0" indent="0">
              <a:buNone/>
            </a:pPr>
            <a:r>
              <a:rPr lang="en-US" sz="1600" dirty="0">
                <a:solidFill>
                  <a:prstClr val="black"/>
                </a:solidFill>
                <a:latin typeface="Cambria"/>
                <a:cs typeface="Arial" panose="020B0604020202020204" pitchFamily="34" charset="0"/>
              </a:rPr>
              <a:t>Follow the steps below</a:t>
            </a:r>
            <a:r>
              <a:rPr lang="en-US" sz="1800" dirty="0">
                <a:solidFill>
                  <a:prstClr val="black"/>
                </a:solidFill>
                <a:latin typeface="Cambria"/>
                <a:cs typeface="Arial" panose="020B0604020202020204" pitchFamily="34" charset="0"/>
              </a:rPr>
              <a:t>:</a:t>
            </a:r>
          </a:p>
          <a:p>
            <a:pPr marL="0" indent="0">
              <a:buNone/>
            </a:pPr>
            <a:r>
              <a:rPr lang="en-US" sz="1800" dirty="0">
                <a:solidFill>
                  <a:prstClr val="black"/>
                </a:solidFill>
                <a:latin typeface="Cambria"/>
                <a:cs typeface="Arial" panose="020B0604020202020204" pitchFamily="34" charset="0"/>
              </a:rPr>
              <a:t>	</a:t>
            </a:r>
            <a:r>
              <a:rPr lang="en-US" sz="1600" b="1" dirty="0">
                <a:solidFill>
                  <a:prstClr val="black"/>
                </a:solidFill>
                <a:latin typeface="Cambria"/>
                <a:cs typeface="Arial" panose="020B0604020202020204" pitchFamily="34" charset="0"/>
              </a:rPr>
              <a:t>1. </a:t>
            </a:r>
            <a:r>
              <a:rPr lang="en-US" sz="1600" b="1" dirty="0">
                <a:latin typeface="Cambria" panose="02040503050406030204" pitchFamily="18" charset="0"/>
                <a:ea typeface="Cambria" panose="02040503050406030204" pitchFamily="18" charset="0"/>
              </a:rPr>
              <a:t>Confirm that your pharmacy administrator has added you as a user</a:t>
            </a:r>
            <a:endParaRPr lang="en-US" sz="1600" dirty="0">
              <a:latin typeface="Cambria" panose="02040503050406030204" pitchFamily="18" charset="0"/>
              <a:ea typeface="Cambria" panose="02040503050406030204" pitchFamily="18" charset="0"/>
            </a:endParaRPr>
          </a:p>
          <a:p>
            <a:pPr marL="0" indent="0">
              <a:buNone/>
            </a:pPr>
            <a:r>
              <a:rPr lang="en-US" sz="1600" b="1" dirty="0">
                <a:solidFill>
                  <a:prstClr val="black"/>
                </a:solidFill>
                <a:latin typeface="Cambria"/>
                <a:cs typeface="Arial" panose="020B0604020202020204" pitchFamily="34" charset="0"/>
              </a:rPr>
              <a:t>	2. Contact the Immunization Branch at 919-707-5595</a:t>
            </a:r>
          </a:p>
          <a:p>
            <a:pPr marL="0" indent="0">
              <a:buNone/>
            </a:pPr>
            <a:r>
              <a:rPr lang="en-US" sz="1600" b="1" dirty="0">
                <a:solidFill>
                  <a:prstClr val="black"/>
                </a:solidFill>
                <a:latin typeface="Cambria"/>
                <a:cs typeface="Arial" panose="020B0604020202020204" pitchFamily="34" charset="0"/>
              </a:rPr>
              <a:t>	3. Confirm whether your pharmacy is active or inactive in NCIR</a:t>
            </a:r>
          </a:p>
          <a:p>
            <a:pPr marL="0" indent="0">
              <a:buNone/>
            </a:pPr>
            <a:r>
              <a:rPr lang="en-US" sz="1600" b="1" dirty="0">
                <a:solidFill>
                  <a:prstClr val="black"/>
                </a:solidFill>
                <a:latin typeface="Cambria"/>
                <a:cs typeface="Arial" panose="020B0604020202020204" pitchFamily="34" charset="0"/>
              </a:rPr>
              <a:t>	</a:t>
            </a:r>
          </a:p>
          <a:p>
            <a:pPr marL="0" indent="0">
              <a:buNone/>
            </a:pPr>
            <a:r>
              <a:rPr lang="en-US" sz="1600" dirty="0">
                <a:solidFill>
                  <a:prstClr val="black"/>
                </a:solidFill>
                <a:latin typeface="Cambria"/>
                <a:cs typeface="Arial" panose="020B0604020202020204" pitchFamily="34" charset="0"/>
              </a:rPr>
              <a:t>If your location is not active with NCIR we may need a new agreement signed; or there may be other underlying circumstances we will need to discuss.</a:t>
            </a:r>
          </a:p>
          <a:p>
            <a:pPr marL="0" indent="0">
              <a:buNone/>
            </a:pPr>
            <a:r>
              <a:rPr lang="en-US" sz="1600" b="1" dirty="0">
                <a:solidFill>
                  <a:prstClr val="black"/>
                </a:solidFill>
                <a:latin typeface="Cambria"/>
                <a:cs typeface="Arial" panose="020B0604020202020204" pitchFamily="34" charset="0"/>
              </a:rPr>
              <a:t>	</a:t>
            </a:r>
            <a:endParaRPr lang="en-US" sz="1600" dirty="0"/>
          </a:p>
        </p:txBody>
      </p:sp>
    </p:spTree>
    <p:extLst>
      <p:ext uri="{BB962C8B-B14F-4D97-AF65-F5344CB8AC3E}">
        <p14:creationId xmlns:p14="http://schemas.microsoft.com/office/powerpoint/2010/main" val="3322719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E5BDC9E-1368-4FEC-A64E-7AC1C4DEE882}"/>
              </a:ext>
            </a:extLst>
          </p:cNvPr>
          <p:cNvSpPr txBox="1">
            <a:spLocks/>
          </p:cNvSpPr>
          <p:nvPr/>
        </p:nvSpPr>
        <p:spPr>
          <a:xfrm>
            <a:off x="228600" y="152400"/>
            <a:ext cx="9372600" cy="1143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3400" b="0" i="0" u="none" strike="noStrike" kern="1200" cap="none" spc="-100" normalizeH="0" baseline="0" noProof="0" dirty="0">
                <a:ln>
                  <a:noFill/>
                </a:ln>
                <a:solidFill>
                  <a:srgbClr val="D85D12"/>
                </a:solidFill>
                <a:effectLst/>
                <a:uLnTx/>
                <a:uFillTx/>
                <a:latin typeface="Cambria"/>
                <a:ea typeface="+mj-ea"/>
                <a:cs typeface="+mj-cs"/>
              </a:rPr>
            </a:br>
            <a:r>
              <a:rPr kumimoji="0" lang="en-US" sz="3600" b="0" i="0" u="none" strike="noStrike" kern="1200" cap="none" spc="-100" normalizeH="0" baseline="0" noProof="0" dirty="0">
                <a:ln>
                  <a:noFill/>
                </a:ln>
                <a:solidFill>
                  <a:srgbClr val="D85D12"/>
                </a:solidFill>
                <a:effectLst/>
                <a:uLnTx/>
                <a:uFillTx/>
                <a:latin typeface="Cambria"/>
                <a:ea typeface="+mj-ea"/>
                <a:cs typeface="+mj-cs"/>
              </a:rPr>
              <a:t>Activating  Pharmacy Users</a:t>
            </a:r>
            <a:br>
              <a:rPr kumimoji="0" lang="en-US" sz="3600" b="0" i="0" u="none" strike="noStrike" kern="1200" cap="none" spc="-100" normalizeH="0" baseline="0" noProof="0" dirty="0">
                <a:ln>
                  <a:noFill/>
                </a:ln>
                <a:solidFill>
                  <a:srgbClr val="D85D12"/>
                </a:solidFill>
                <a:effectLst/>
                <a:uLnTx/>
                <a:uFillTx/>
                <a:latin typeface="Cambria"/>
                <a:ea typeface="+mj-ea"/>
                <a:cs typeface="+mj-cs"/>
              </a:rPr>
            </a:br>
            <a:r>
              <a:rPr kumimoji="0" lang="en-US" sz="2000" b="0" i="0" u="sng" strike="noStrike" kern="1200" cap="none" spc="-100" normalizeH="0" baseline="0" noProof="0" dirty="0">
                <a:ln>
                  <a:noFill/>
                </a:ln>
                <a:solidFill>
                  <a:srgbClr val="D85D12"/>
                </a:solidFill>
                <a:effectLst/>
                <a:uLnTx/>
                <a:uFillTx/>
                <a:latin typeface="Cambria"/>
                <a:ea typeface="+mj-ea"/>
                <a:cs typeface="+mj-cs"/>
              </a:rPr>
              <a:t>Pharmacy Administrator Role Only</a:t>
            </a:r>
            <a:br>
              <a:rPr kumimoji="0" lang="en-US" sz="3400" b="0" i="0" u="none" strike="noStrike" kern="1200" cap="none" spc="-100" normalizeH="0" baseline="0" noProof="0" dirty="0">
                <a:ln>
                  <a:noFill/>
                </a:ln>
                <a:solidFill>
                  <a:srgbClr val="646B86"/>
                </a:solidFill>
                <a:effectLst/>
                <a:uLnTx/>
                <a:uFillTx/>
                <a:latin typeface="Cambria"/>
                <a:ea typeface="+mj-ea"/>
                <a:cs typeface="+mj-cs"/>
              </a:rPr>
            </a:br>
            <a:endParaRPr kumimoji="0" lang="en-US" sz="3400" b="0" i="0" u="none" strike="noStrike" kern="1200" cap="none" spc="-100" normalizeH="0" baseline="0" noProof="0" dirty="0">
              <a:ln>
                <a:noFill/>
              </a:ln>
              <a:solidFill>
                <a:srgbClr val="646B86"/>
              </a:solidFill>
              <a:effectLst/>
              <a:uLnTx/>
              <a:uFillTx/>
              <a:latin typeface="Cambria"/>
              <a:ea typeface="+mj-ea"/>
              <a:cs typeface="+mj-cs"/>
            </a:endParaRPr>
          </a:p>
        </p:txBody>
      </p:sp>
      <p:sp>
        <p:nvSpPr>
          <p:cNvPr id="11" name="Rectangle 10">
            <a:extLst>
              <a:ext uri="{FF2B5EF4-FFF2-40B4-BE49-F238E27FC236}">
                <a16:creationId xmlns:a16="http://schemas.microsoft.com/office/drawing/2014/main" id="{C26C8CE9-101C-4B23-834F-820425F5350D}"/>
              </a:ext>
            </a:extLst>
          </p:cNvPr>
          <p:cNvSpPr/>
          <p:nvPr/>
        </p:nvSpPr>
        <p:spPr>
          <a:xfrm>
            <a:off x="152400" y="1354138"/>
            <a:ext cx="8153400" cy="646112"/>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en-US" dirty="0">
                <a:solidFill>
                  <a:srgbClr val="646B86"/>
                </a:solidFill>
                <a:latin typeface="Cambria"/>
                <a:cs typeface="Arial" panose="020B0604020202020204" pitchFamily="34" charset="0"/>
              </a:rPr>
              <a:t>Under the Maintenance Category, select the “Manage Users” link</a:t>
            </a:r>
          </a:p>
          <a:p>
            <a:pPr marL="285750" indent="-285750" fontAlgn="auto">
              <a:spcBef>
                <a:spcPts val="0"/>
              </a:spcBef>
              <a:spcAft>
                <a:spcPts val="0"/>
              </a:spcAft>
              <a:buFont typeface="Arial" panose="020B0604020202020204" pitchFamily="34" charset="0"/>
              <a:buChar char="•"/>
              <a:defRPr/>
            </a:pPr>
            <a:r>
              <a:rPr lang="en-US" dirty="0">
                <a:solidFill>
                  <a:srgbClr val="646B86"/>
                </a:solidFill>
                <a:latin typeface="Cambria"/>
                <a:cs typeface="Arial" panose="020B0604020202020204" pitchFamily="34" charset="0"/>
              </a:rPr>
              <a:t>Then, select the ‘Add User’ button, which takes you to the ‘Add User” Screen</a:t>
            </a:r>
            <a:r>
              <a:rPr lang="en-US" dirty="0">
                <a:solidFill>
                  <a:srgbClr val="646B86"/>
                </a:solidFill>
                <a:latin typeface="Calibri"/>
                <a:cs typeface="Arial" panose="020B0604020202020204" pitchFamily="34" charset="0"/>
              </a:rPr>
              <a:t>.</a:t>
            </a:r>
            <a:endParaRPr lang="en-US" dirty="0">
              <a:solidFill>
                <a:prstClr val="black"/>
              </a:solidFill>
              <a:latin typeface="Calibri"/>
              <a:cs typeface="Arial" panose="020B0604020202020204" pitchFamily="34" charset="0"/>
            </a:endParaRPr>
          </a:p>
        </p:txBody>
      </p:sp>
      <p:pic>
        <p:nvPicPr>
          <p:cNvPr id="13" name="Picture 3">
            <a:extLst>
              <a:ext uri="{FF2B5EF4-FFF2-40B4-BE49-F238E27FC236}">
                <a16:creationId xmlns:a16="http://schemas.microsoft.com/office/drawing/2014/main" id="{FC12C5F2-EF90-4636-8B81-19798ADB0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040436"/>
            <a:ext cx="6858000"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ular Callout 12">
            <a:extLst>
              <a:ext uri="{FF2B5EF4-FFF2-40B4-BE49-F238E27FC236}">
                <a16:creationId xmlns:a16="http://schemas.microsoft.com/office/drawing/2014/main" id="{3827AC6E-AFBB-4B06-B629-78706EDBF670}"/>
              </a:ext>
            </a:extLst>
          </p:cNvPr>
          <p:cNvSpPr/>
          <p:nvPr/>
        </p:nvSpPr>
        <p:spPr>
          <a:xfrm>
            <a:off x="1068946" y="3477296"/>
            <a:ext cx="2029854" cy="829592"/>
          </a:xfrm>
          <a:prstGeom prst="wedgeRoundRectCallout">
            <a:avLst>
              <a:gd name="adj1" fmla="val -17947"/>
              <a:gd name="adj2" fmla="val 68167"/>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white"/>
                </a:solidFill>
                <a:effectLst/>
                <a:uLnTx/>
                <a:uFillTx/>
                <a:latin typeface="Calibri"/>
                <a:ea typeface="+mn-ea"/>
                <a:cs typeface="+mn-cs"/>
              </a:rPr>
              <a:t>4</a:t>
            </a:r>
            <a:r>
              <a:rPr kumimoji="0" lang="en-US" sz="1100" b="0" i="0" u="none" strike="noStrike" kern="0" cap="none" spc="0" normalizeH="0" baseline="0" noProof="0" dirty="0">
                <a:ln>
                  <a:noFill/>
                </a:ln>
                <a:solidFill>
                  <a:prstClr val="white"/>
                </a:solidFill>
                <a:effectLst/>
                <a:uLnTx/>
                <a:uFillTx/>
                <a:latin typeface="Calibri"/>
                <a:ea typeface="+mn-ea"/>
                <a:cs typeface="+mn-cs"/>
              </a:rPr>
              <a:t>. Select the user’s role: Either a </a:t>
            </a:r>
            <a:r>
              <a:rPr kumimoji="0" lang="en-US" sz="1100" b="1" i="0" u="sng" strike="noStrike" kern="0" cap="none" spc="0" normalizeH="0" baseline="0" noProof="0" dirty="0">
                <a:ln>
                  <a:noFill/>
                </a:ln>
                <a:solidFill>
                  <a:prstClr val="white"/>
                </a:solidFill>
                <a:effectLst/>
                <a:uLnTx/>
                <a:uFillTx/>
                <a:latin typeface="Calibri"/>
                <a:ea typeface="+mn-ea"/>
                <a:cs typeface="+mn-cs"/>
              </a:rPr>
              <a:t>Pharmacy Administrator </a:t>
            </a:r>
            <a:r>
              <a:rPr kumimoji="0" lang="en-US" sz="1100" b="0" i="0" u="none" strike="noStrike" kern="0" cap="none" spc="0" normalizeH="0" baseline="0" noProof="0" dirty="0">
                <a:ln>
                  <a:noFill/>
                </a:ln>
                <a:solidFill>
                  <a:prstClr val="white"/>
                </a:solidFill>
                <a:effectLst/>
                <a:uLnTx/>
                <a:uFillTx/>
                <a:latin typeface="Calibri"/>
                <a:ea typeface="+mn-ea"/>
                <a:cs typeface="+mn-cs"/>
              </a:rPr>
              <a:t>or a </a:t>
            </a:r>
            <a:r>
              <a:rPr kumimoji="0" lang="en-US" sz="1100" b="1" i="0" u="sng" strike="noStrike" kern="0" cap="none" spc="0" normalizeH="0" baseline="0" noProof="0" dirty="0">
                <a:ln>
                  <a:noFill/>
                </a:ln>
                <a:solidFill>
                  <a:prstClr val="white"/>
                </a:solidFill>
                <a:effectLst/>
                <a:uLnTx/>
                <a:uFillTx/>
                <a:latin typeface="Calibri"/>
                <a:ea typeface="+mn-ea"/>
                <a:cs typeface="+mn-cs"/>
              </a:rPr>
              <a:t>Pharmacy Typical User</a:t>
            </a:r>
            <a:r>
              <a:rPr kumimoji="0" lang="en-US" sz="1100" b="0" i="0" u="none" strike="noStrike" kern="0" cap="none" spc="0" normalizeH="0" baseline="0" noProof="0" dirty="0">
                <a:ln>
                  <a:noFill/>
                </a:ln>
                <a:solidFill>
                  <a:prstClr val="white"/>
                </a:solidFill>
                <a:effectLst/>
                <a:uLnTx/>
                <a:uFillTx/>
                <a:latin typeface="Calibri"/>
                <a:ea typeface="+mn-ea"/>
                <a:cs typeface="+mn-cs"/>
              </a:rPr>
              <a:t>.</a:t>
            </a:r>
          </a:p>
        </p:txBody>
      </p:sp>
      <p:sp>
        <p:nvSpPr>
          <p:cNvPr id="17" name="Rounded Rectangular Callout 20">
            <a:extLst>
              <a:ext uri="{FF2B5EF4-FFF2-40B4-BE49-F238E27FC236}">
                <a16:creationId xmlns:a16="http://schemas.microsoft.com/office/drawing/2014/main" id="{39CCFE20-2190-4740-A72C-FB05379AD556}"/>
              </a:ext>
            </a:extLst>
          </p:cNvPr>
          <p:cNvSpPr/>
          <p:nvPr/>
        </p:nvSpPr>
        <p:spPr>
          <a:xfrm>
            <a:off x="5334000" y="1277938"/>
            <a:ext cx="1812925" cy="798512"/>
          </a:xfrm>
          <a:prstGeom prst="wedgeRoundRectCallout">
            <a:avLst>
              <a:gd name="adj1" fmla="val -43427"/>
              <a:gd name="adj2" fmla="val 70942"/>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Calibri"/>
                <a:ea typeface="+mn-ea"/>
                <a:cs typeface="+mn-cs"/>
              </a:rPr>
              <a:t>6. A message will appear informing you that the user has been successfully saved.</a:t>
            </a:r>
            <a:endParaRPr kumimoji="0" lang="en-US" sz="1100" b="1" i="0" u="sng" strike="noStrike" kern="0" cap="none" spc="0" normalizeH="0" baseline="0" noProof="0" dirty="0">
              <a:ln>
                <a:noFill/>
              </a:ln>
              <a:solidFill>
                <a:prstClr val="white"/>
              </a:solidFill>
              <a:effectLst/>
              <a:uLnTx/>
              <a:uFillTx/>
              <a:latin typeface="Calibri"/>
              <a:ea typeface="+mn-ea"/>
              <a:cs typeface="+mn-cs"/>
            </a:endParaRPr>
          </a:p>
        </p:txBody>
      </p:sp>
      <p:sp>
        <p:nvSpPr>
          <p:cNvPr id="14" name="Rounded Rectangular Callout 11">
            <a:extLst>
              <a:ext uri="{FF2B5EF4-FFF2-40B4-BE49-F238E27FC236}">
                <a16:creationId xmlns:a16="http://schemas.microsoft.com/office/drawing/2014/main" id="{21E3B61B-BAEB-4904-B236-1C8DAAF61C51}"/>
              </a:ext>
            </a:extLst>
          </p:cNvPr>
          <p:cNvSpPr/>
          <p:nvPr/>
        </p:nvSpPr>
        <p:spPr>
          <a:xfrm>
            <a:off x="4586289" y="2364536"/>
            <a:ext cx="2057400" cy="985838"/>
          </a:xfrm>
          <a:prstGeom prst="wedgeRoundRectCallout">
            <a:avLst>
              <a:gd name="adj1" fmla="val -26028"/>
              <a:gd name="adj2" fmla="val 63706"/>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Calibri"/>
                <a:ea typeface="+mn-ea"/>
                <a:cs typeface="+mn-cs"/>
              </a:rPr>
              <a:t>If the Individual created their username correctly, their information should prepopulate below when you click verify.</a:t>
            </a:r>
          </a:p>
        </p:txBody>
      </p:sp>
      <p:sp>
        <p:nvSpPr>
          <p:cNvPr id="12" name="Rounded Rectangular Callout 9">
            <a:extLst>
              <a:ext uri="{FF2B5EF4-FFF2-40B4-BE49-F238E27FC236}">
                <a16:creationId xmlns:a16="http://schemas.microsoft.com/office/drawing/2014/main" id="{7BD7C127-3364-4F48-A130-35205515AF3C}"/>
              </a:ext>
            </a:extLst>
          </p:cNvPr>
          <p:cNvSpPr/>
          <p:nvPr/>
        </p:nvSpPr>
        <p:spPr>
          <a:xfrm>
            <a:off x="6934200" y="2136775"/>
            <a:ext cx="2057400" cy="838200"/>
          </a:xfrm>
          <a:prstGeom prst="wedgeRoundRectCallou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300" kern="0" dirty="0">
                <a:solidFill>
                  <a:prstClr val="white"/>
                </a:solidFill>
                <a:latin typeface="Calibri"/>
              </a:rPr>
              <a:t>3.</a:t>
            </a:r>
            <a:r>
              <a:rPr kumimoji="0" lang="en-US" sz="1300" b="0" i="0" u="none" strike="noStrike" kern="0" cap="none" spc="0" normalizeH="0" baseline="0" noProof="0" dirty="0">
                <a:ln>
                  <a:noFill/>
                </a:ln>
                <a:solidFill>
                  <a:prstClr val="white"/>
                </a:solidFill>
                <a:effectLst/>
                <a:uLnTx/>
                <a:uFillTx/>
                <a:latin typeface="Calibri"/>
                <a:ea typeface="+mn-ea"/>
                <a:cs typeface="+mn-cs"/>
              </a:rPr>
              <a:t> </a:t>
            </a:r>
            <a:r>
              <a:rPr kumimoji="0" lang="en-US" sz="1100" b="0" i="0" u="none" strike="noStrike" kern="0" cap="none" spc="0" normalizeH="0" baseline="0" noProof="0" dirty="0">
                <a:ln>
                  <a:noFill/>
                </a:ln>
                <a:solidFill>
                  <a:prstClr val="white"/>
                </a:solidFill>
                <a:effectLst/>
                <a:uLnTx/>
                <a:uFillTx/>
                <a:latin typeface="Calibri"/>
                <a:ea typeface="+mn-ea"/>
                <a:cs typeface="+mn-cs"/>
              </a:rPr>
              <a:t>Click Verify</a:t>
            </a:r>
          </a:p>
        </p:txBody>
      </p:sp>
      <p:sp>
        <p:nvSpPr>
          <p:cNvPr id="18" name="Rounded Rectangular Callout 17">
            <a:extLst>
              <a:ext uri="{FF2B5EF4-FFF2-40B4-BE49-F238E27FC236}">
                <a16:creationId xmlns:a16="http://schemas.microsoft.com/office/drawing/2014/main" id="{20FD29BE-BCB3-4B8B-8EF9-2E2B636489C2}"/>
              </a:ext>
            </a:extLst>
          </p:cNvPr>
          <p:cNvSpPr/>
          <p:nvPr/>
        </p:nvSpPr>
        <p:spPr>
          <a:xfrm>
            <a:off x="5991223" y="2612480"/>
            <a:ext cx="1638300" cy="869950"/>
          </a:xfrm>
          <a:prstGeom prst="wedgeRoundRectCallout">
            <a:avLst>
              <a:gd name="adj1" fmla="val -2940"/>
              <a:gd name="adj2" fmla="val 75766"/>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white"/>
                </a:solidFill>
                <a:effectLst/>
                <a:uLnTx/>
                <a:uFillTx/>
                <a:latin typeface="Calibri"/>
                <a:ea typeface="+mn-ea"/>
                <a:cs typeface="+mn-cs"/>
              </a:rPr>
              <a:t>5</a:t>
            </a:r>
            <a:r>
              <a:rPr kumimoji="0" lang="en-US" sz="1100" b="0" i="0" u="none" strike="noStrike" kern="0" cap="none" spc="0" normalizeH="0" baseline="0" noProof="0" dirty="0">
                <a:ln>
                  <a:noFill/>
                </a:ln>
                <a:solidFill>
                  <a:prstClr val="white"/>
                </a:solidFill>
                <a:effectLst/>
                <a:uLnTx/>
                <a:uFillTx/>
                <a:latin typeface="Calibri"/>
                <a:ea typeface="+mn-ea"/>
                <a:cs typeface="+mn-cs"/>
              </a:rPr>
              <a:t>. Click </a:t>
            </a:r>
            <a:r>
              <a:rPr kumimoji="0" lang="en-US" sz="1100" b="1" i="0" u="sng" strike="noStrike" kern="0" cap="none" spc="0" normalizeH="0" baseline="0" noProof="0" dirty="0">
                <a:ln>
                  <a:noFill/>
                </a:ln>
                <a:solidFill>
                  <a:prstClr val="white"/>
                </a:solidFill>
                <a:effectLst/>
                <a:uLnTx/>
                <a:uFillTx/>
                <a:latin typeface="Calibri"/>
                <a:ea typeface="+mn-ea"/>
                <a:cs typeface="+mn-cs"/>
              </a:rPr>
              <a:t>Save</a:t>
            </a:r>
          </a:p>
        </p:txBody>
      </p:sp>
      <p:sp>
        <p:nvSpPr>
          <p:cNvPr id="4" name="Speech Bubble: Rectangle with Corners Rounded 3">
            <a:extLst>
              <a:ext uri="{FF2B5EF4-FFF2-40B4-BE49-F238E27FC236}">
                <a16:creationId xmlns:a16="http://schemas.microsoft.com/office/drawing/2014/main" id="{C94DCA78-87FB-4371-BBA8-AA69CBC9CF89}"/>
              </a:ext>
            </a:extLst>
          </p:cNvPr>
          <p:cNvSpPr/>
          <p:nvPr/>
        </p:nvSpPr>
        <p:spPr>
          <a:xfrm>
            <a:off x="3152777" y="2364536"/>
            <a:ext cx="1533523" cy="610439"/>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dirty="0">
                <a:solidFill>
                  <a:schemeClr val="bg1"/>
                </a:solidFill>
                <a:latin typeface="Calibri" panose="020F0502020204030204" pitchFamily="34" charset="0"/>
                <a:cs typeface="Calibri" panose="020F0502020204030204" pitchFamily="34" charset="0"/>
              </a:rPr>
              <a:t>2. Enter employees’</a:t>
            </a:r>
          </a:p>
          <a:p>
            <a:pPr algn="ctr"/>
            <a:r>
              <a:rPr lang="en-US" sz="1100" dirty="0">
                <a:solidFill>
                  <a:schemeClr val="bg1"/>
                </a:solidFill>
                <a:latin typeface="Calibri" panose="020F0502020204030204" pitchFamily="34" charset="0"/>
                <a:cs typeface="Calibri" panose="020F0502020204030204" pitchFamily="34" charset="0"/>
              </a:rPr>
              <a:t>username</a:t>
            </a:r>
          </a:p>
        </p:txBody>
      </p:sp>
    </p:spTree>
    <p:extLst>
      <p:ext uri="{BB962C8B-B14F-4D97-AF65-F5344CB8AC3E}">
        <p14:creationId xmlns:p14="http://schemas.microsoft.com/office/powerpoint/2010/main" val="16592601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200"/>
                                        <p:tgtEl>
                                          <p:spTgt spid="4"/>
                                        </p:tgtEl>
                                      </p:cBhvr>
                                    </p:animEffect>
                                    <p:anim calcmode="lin" valueType="num">
                                      <p:cBhvr>
                                        <p:cTn id="14" dur="1200" fill="hold"/>
                                        <p:tgtEl>
                                          <p:spTgt spid="4"/>
                                        </p:tgtEl>
                                        <p:attrNameLst>
                                          <p:attrName>ppt_x</p:attrName>
                                        </p:attrNameLst>
                                      </p:cBhvr>
                                      <p:tavLst>
                                        <p:tav tm="0">
                                          <p:val>
                                            <p:strVal val="#ppt_x"/>
                                          </p:val>
                                        </p:tav>
                                        <p:tav tm="100000">
                                          <p:val>
                                            <p:strVal val="#ppt_x"/>
                                          </p:val>
                                        </p:tav>
                                      </p:tavLst>
                                    </p:anim>
                                    <p:anim calcmode="lin" valueType="num">
                                      <p:cBhvr>
                                        <p:cTn id="15" dur="12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200"/>
                                        <p:tgtEl>
                                          <p:spTgt spid="12"/>
                                        </p:tgtEl>
                                      </p:cBhvr>
                                    </p:animEffect>
                                    <p:anim calcmode="lin" valueType="num">
                                      <p:cBhvr>
                                        <p:cTn id="21" dur="1200" fill="hold"/>
                                        <p:tgtEl>
                                          <p:spTgt spid="12"/>
                                        </p:tgtEl>
                                        <p:attrNameLst>
                                          <p:attrName>ppt_w</p:attrName>
                                        </p:attrNameLst>
                                      </p:cBhvr>
                                      <p:tavLst>
                                        <p:tav tm="0" fmla="#ppt_w*sin(2.5*pi*$)">
                                          <p:val>
                                            <p:fltVal val="0"/>
                                          </p:val>
                                        </p:tav>
                                        <p:tav tm="100000">
                                          <p:val>
                                            <p:fltVal val="1"/>
                                          </p:val>
                                        </p:tav>
                                      </p:tavLst>
                                    </p:anim>
                                    <p:anim calcmode="lin" valueType="num">
                                      <p:cBhvr>
                                        <p:cTn id="22" dur="12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200" fill="hold"/>
                                        <p:tgtEl>
                                          <p:spTgt spid="14"/>
                                        </p:tgtEl>
                                        <p:attrNameLst>
                                          <p:attrName>ppt_w</p:attrName>
                                        </p:attrNameLst>
                                      </p:cBhvr>
                                      <p:tavLst>
                                        <p:tav tm="0">
                                          <p:val>
                                            <p:fltVal val="0"/>
                                          </p:val>
                                        </p:tav>
                                        <p:tav tm="100000">
                                          <p:val>
                                            <p:strVal val="#ppt_w"/>
                                          </p:val>
                                        </p:tav>
                                      </p:tavLst>
                                    </p:anim>
                                    <p:anim calcmode="lin" valueType="num">
                                      <p:cBhvr>
                                        <p:cTn id="28" dur="1200" fill="hold"/>
                                        <p:tgtEl>
                                          <p:spTgt spid="14"/>
                                        </p:tgtEl>
                                        <p:attrNameLst>
                                          <p:attrName>ppt_h</p:attrName>
                                        </p:attrNameLst>
                                      </p:cBhvr>
                                      <p:tavLst>
                                        <p:tav tm="0">
                                          <p:val>
                                            <p:fltVal val="0"/>
                                          </p:val>
                                        </p:tav>
                                        <p:tav tm="100000">
                                          <p:val>
                                            <p:strVal val="#ppt_h"/>
                                          </p:val>
                                        </p:tav>
                                      </p:tavLst>
                                    </p:anim>
                                    <p:animEffect transition="in" filter="fade">
                                      <p:cBhvr>
                                        <p:cTn id="29" dur="12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12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200" fill="hold"/>
                                        <p:tgtEl>
                                          <p:spTgt spid="18"/>
                                        </p:tgtEl>
                                        <p:attrNameLst>
                                          <p:attrName>ppt_w</p:attrName>
                                        </p:attrNameLst>
                                      </p:cBhvr>
                                      <p:tavLst>
                                        <p:tav tm="0">
                                          <p:val>
                                            <p:fltVal val="0"/>
                                          </p:val>
                                        </p:tav>
                                        <p:tav tm="100000">
                                          <p:val>
                                            <p:strVal val="#ppt_w"/>
                                          </p:val>
                                        </p:tav>
                                      </p:tavLst>
                                    </p:anim>
                                    <p:anim calcmode="lin" valueType="num">
                                      <p:cBhvr>
                                        <p:cTn id="40" dur="1200" fill="hold"/>
                                        <p:tgtEl>
                                          <p:spTgt spid="18"/>
                                        </p:tgtEl>
                                        <p:attrNameLst>
                                          <p:attrName>ppt_h</p:attrName>
                                        </p:attrNameLst>
                                      </p:cBhvr>
                                      <p:tavLst>
                                        <p:tav tm="0">
                                          <p:val>
                                            <p:fltVal val="0"/>
                                          </p:val>
                                        </p:tav>
                                        <p:tav tm="100000">
                                          <p:val>
                                            <p:strVal val="#ppt_h"/>
                                          </p:val>
                                        </p:tav>
                                      </p:tavLst>
                                    </p:anim>
                                    <p:anim calcmode="lin" valueType="num">
                                      <p:cBhvr>
                                        <p:cTn id="41" dur="1200" fill="hold"/>
                                        <p:tgtEl>
                                          <p:spTgt spid="18"/>
                                        </p:tgtEl>
                                        <p:attrNameLst>
                                          <p:attrName>style.rotation</p:attrName>
                                        </p:attrNameLst>
                                      </p:cBhvr>
                                      <p:tavLst>
                                        <p:tav tm="0">
                                          <p:val>
                                            <p:fltVal val="90"/>
                                          </p:val>
                                        </p:tav>
                                        <p:tav tm="100000">
                                          <p:val>
                                            <p:fltVal val="0"/>
                                          </p:val>
                                        </p:tav>
                                      </p:tavLst>
                                    </p:anim>
                                    <p:animEffect transition="in" filter="fade">
                                      <p:cBhvr>
                                        <p:cTn id="42" dur="12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1"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200"/>
                                        <p:tgtEl>
                                          <p:spTgt spid="17"/>
                                        </p:tgtEl>
                                      </p:cBhvr>
                                    </p:animEffect>
                                    <p:anim calcmode="lin" valueType="num">
                                      <p:cBhvr>
                                        <p:cTn id="48" dur="1200" fill="hold"/>
                                        <p:tgtEl>
                                          <p:spTgt spid="17"/>
                                        </p:tgtEl>
                                        <p:attrNameLst>
                                          <p:attrName>ppt_w</p:attrName>
                                        </p:attrNameLst>
                                      </p:cBhvr>
                                      <p:tavLst>
                                        <p:tav tm="0" fmla="#ppt_w*sin(2.5*pi*$)">
                                          <p:val>
                                            <p:fltVal val="0"/>
                                          </p:val>
                                        </p:tav>
                                        <p:tav tm="100000">
                                          <p:val>
                                            <p:fltVal val="1"/>
                                          </p:val>
                                        </p:tav>
                                      </p:tavLst>
                                    </p:anim>
                                    <p:anim calcmode="lin" valueType="num">
                                      <p:cBhvr>
                                        <p:cTn id="49" dur="12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1" animBg="1"/>
      <p:bldP spid="14" grpId="0" animBg="1"/>
      <p:bldP spid="12" grpId="0" animBg="1"/>
      <p:bldP spid="18"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1A2F9A6-31CC-40D7-A889-99792F65B93C}"/>
              </a:ext>
            </a:extLst>
          </p:cNvPr>
          <p:cNvSpPr txBox="1">
            <a:spLocks/>
          </p:cNvSpPr>
          <p:nvPr/>
        </p:nvSpPr>
        <p:spPr>
          <a:xfrm>
            <a:off x="228600" y="152400"/>
            <a:ext cx="9372600" cy="1143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3400" b="0" i="0" u="none" strike="noStrike" kern="1200" cap="none" spc="-100" normalizeH="0" baseline="0" noProof="0" dirty="0">
                <a:ln>
                  <a:noFill/>
                </a:ln>
                <a:solidFill>
                  <a:srgbClr val="D85D12"/>
                </a:solidFill>
                <a:effectLst/>
                <a:uLnTx/>
                <a:uFillTx/>
                <a:latin typeface="Cambria"/>
                <a:ea typeface="+mj-ea"/>
                <a:cs typeface="+mj-cs"/>
              </a:rPr>
            </a:br>
            <a:r>
              <a:rPr kumimoji="0" lang="en-US" sz="3600" b="0" i="0" u="none" strike="noStrike" kern="1200" cap="none" spc="-100" normalizeH="0" baseline="0" noProof="0" dirty="0">
                <a:ln>
                  <a:noFill/>
                </a:ln>
                <a:solidFill>
                  <a:srgbClr val="D85D12"/>
                </a:solidFill>
                <a:effectLst/>
                <a:uLnTx/>
                <a:uFillTx/>
                <a:latin typeface="Cambria"/>
                <a:ea typeface="+mj-ea"/>
                <a:cs typeface="+mj-cs"/>
              </a:rPr>
              <a:t>Inactivating Pharmacy Users</a:t>
            </a:r>
            <a:br>
              <a:rPr kumimoji="0" lang="en-US" sz="3600" b="0" i="0" u="none" strike="noStrike" kern="1200" cap="none" spc="-100" normalizeH="0" baseline="0" noProof="0" dirty="0">
                <a:ln>
                  <a:noFill/>
                </a:ln>
                <a:solidFill>
                  <a:srgbClr val="D85D12"/>
                </a:solidFill>
                <a:effectLst/>
                <a:uLnTx/>
                <a:uFillTx/>
                <a:latin typeface="Cambria"/>
                <a:ea typeface="+mj-ea"/>
                <a:cs typeface="+mj-cs"/>
              </a:rPr>
            </a:br>
            <a:r>
              <a:rPr kumimoji="0" lang="en-US" sz="2000" b="0" i="0" u="sng" strike="noStrike" kern="1200" cap="none" spc="-100" normalizeH="0" baseline="0" noProof="0" dirty="0">
                <a:ln>
                  <a:noFill/>
                </a:ln>
                <a:solidFill>
                  <a:srgbClr val="D85D12"/>
                </a:solidFill>
                <a:effectLst/>
                <a:uLnTx/>
                <a:uFillTx/>
                <a:latin typeface="Cambria"/>
                <a:ea typeface="+mj-ea"/>
                <a:cs typeface="+mj-cs"/>
              </a:rPr>
              <a:t>Pharmacy Administrator Role Only</a:t>
            </a:r>
            <a:br>
              <a:rPr kumimoji="0" lang="en-US" sz="3400" b="0" i="0" u="none" strike="noStrike" kern="1200" cap="none" spc="-100" normalizeH="0" baseline="0" noProof="0" dirty="0">
                <a:ln>
                  <a:noFill/>
                </a:ln>
                <a:solidFill>
                  <a:srgbClr val="646B86"/>
                </a:solidFill>
                <a:effectLst/>
                <a:uLnTx/>
                <a:uFillTx/>
                <a:latin typeface="Cambria"/>
                <a:ea typeface="+mj-ea"/>
                <a:cs typeface="+mj-cs"/>
              </a:rPr>
            </a:br>
            <a:endParaRPr kumimoji="0" lang="en-US" sz="3400" b="0" i="0" u="none" strike="noStrike" kern="1200" cap="none" spc="-100" normalizeH="0" baseline="0" noProof="0" dirty="0">
              <a:ln>
                <a:noFill/>
              </a:ln>
              <a:solidFill>
                <a:srgbClr val="646B86"/>
              </a:solidFill>
              <a:effectLst/>
              <a:uLnTx/>
              <a:uFillTx/>
              <a:latin typeface="Cambria"/>
              <a:ea typeface="+mj-ea"/>
              <a:cs typeface="+mj-cs"/>
            </a:endParaRPr>
          </a:p>
        </p:txBody>
      </p:sp>
      <p:sp>
        <p:nvSpPr>
          <p:cNvPr id="10" name="Rectangle 9">
            <a:extLst>
              <a:ext uri="{FF2B5EF4-FFF2-40B4-BE49-F238E27FC236}">
                <a16:creationId xmlns:a16="http://schemas.microsoft.com/office/drawing/2014/main" id="{F42CEEB7-1B45-4AF9-98EB-123C378F847D}"/>
              </a:ext>
            </a:extLst>
          </p:cNvPr>
          <p:cNvSpPr/>
          <p:nvPr/>
        </p:nvSpPr>
        <p:spPr>
          <a:xfrm>
            <a:off x="138113" y="1155700"/>
            <a:ext cx="8153400" cy="923925"/>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en-US" dirty="0">
                <a:solidFill>
                  <a:srgbClr val="646B86"/>
                </a:solidFill>
                <a:latin typeface="Cambria"/>
                <a:cs typeface="Arial" panose="020B0604020202020204" pitchFamily="34" charset="0"/>
              </a:rPr>
              <a:t>Under the Maintenance Category, select the “Manage Users” link.</a:t>
            </a:r>
          </a:p>
          <a:p>
            <a:pPr marL="285750" indent="-285750" fontAlgn="auto">
              <a:spcBef>
                <a:spcPts val="0"/>
              </a:spcBef>
              <a:spcAft>
                <a:spcPts val="0"/>
              </a:spcAft>
              <a:buFont typeface="Arial" panose="020B0604020202020204" pitchFamily="34" charset="0"/>
              <a:buChar char="•"/>
              <a:defRPr/>
            </a:pPr>
            <a:r>
              <a:rPr lang="en-US" dirty="0">
                <a:solidFill>
                  <a:srgbClr val="646B86"/>
                </a:solidFill>
                <a:latin typeface="Cambria"/>
                <a:cs typeface="Arial" panose="020B0604020202020204" pitchFamily="34" charset="0"/>
              </a:rPr>
              <a:t>Then, select the ‘</a:t>
            </a:r>
            <a:r>
              <a:rPr lang="en-US" u="sng" dirty="0">
                <a:solidFill>
                  <a:srgbClr val="646B86"/>
                </a:solidFill>
                <a:latin typeface="Cambria"/>
                <a:cs typeface="Arial" panose="020B0604020202020204" pitchFamily="34" charset="0"/>
              </a:rPr>
              <a:t>Find</a:t>
            </a:r>
            <a:r>
              <a:rPr lang="en-US" dirty="0">
                <a:solidFill>
                  <a:srgbClr val="646B86"/>
                </a:solidFill>
                <a:latin typeface="Cambria"/>
                <a:cs typeface="Arial" panose="020B0604020202020204" pitchFamily="34" charset="0"/>
              </a:rPr>
              <a:t>’ button, this will generate a prepopulated list of users within your pharmacy.</a:t>
            </a:r>
            <a:endParaRPr lang="en-US" dirty="0">
              <a:solidFill>
                <a:prstClr val="black"/>
              </a:solidFill>
              <a:latin typeface="Calibri"/>
              <a:cs typeface="Arial" panose="020B0604020202020204" pitchFamily="34" charset="0"/>
            </a:endParaRPr>
          </a:p>
        </p:txBody>
      </p:sp>
      <p:pic>
        <p:nvPicPr>
          <p:cNvPr id="11" name="Picture 3">
            <a:extLst>
              <a:ext uri="{FF2B5EF4-FFF2-40B4-BE49-F238E27FC236}">
                <a16:creationId xmlns:a16="http://schemas.microsoft.com/office/drawing/2014/main" id="{DBBBEB3A-BC3C-4C4C-A6B5-D0BA7F404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8" y="2079625"/>
            <a:ext cx="749617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a:extLst>
              <a:ext uri="{FF2B5EF4-FFF2-40B4-BE49-F238E27FC236}">
                <a16:creationId xmlns:a16="http://schemas.microsoft.com/office/drawing/2014/main" id="{9EB4BC89-F8DD-4F28-8C5A-6FCF09A58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3736975"/>
            <a:ext cx="7497762" cy="262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ular Callout 12">
            <a:extLst>
              <a:ext uri="{FF2B5EF4-FFF2-40B4-BE49-F238E27FC236}">
                <a16:creationId xmlns:a16="http://schemas.microsoft.com/office/drawing/2014/main" id="{F2454632-912B-4E9A-B161-C41246D3D31B}"/>
              </a:ext>
            </a:extLst>
          </p:cNvPr>
          <p:cNvSpPr/>
          <p:nvPr/>
        </p:nvSpPr>
        <p:spPr>
          <a:xfrm>
            <a:off x="6273800" y="1752600"/>
            <a:ext cx="1346200" cy="762000"/>
          </a:xfrm>
          <a:prstGeom prst="wedgeRoundRectCallout">
            <a:avLst>
              <a:gd name="adj1" fmla="val -6975"/>
              <a:gd name="adj2" fmla="val 69825"/>
              <a:gd name="adj3" fmla="val 16667"/>
            </a:avLst>
          </a:prstGeom>
          <a:solidFill>
            <a:srgbClr val="D16349"/>
          </a:solidFill>
          <a:ln w="25400" cap="flat" cmpd="sng" algn="ctr">
            <a:solidFill>
              <a:srgbClr val="D16349">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Calibri"/>
                <a:ea typeface="+mn-ea"/>
                <a:cs typeface="+mn-cs"/>
              </a:rPr>
              <a:t>1.Click </a:t>
            </a:r>
            <a:r>
              <a:rPr kumimoji="0" lang="en-US" sz="1100" b="1" i="0" u="sng" strike="noStrike" kern="0" cap="none" spc="0" normalizeH="0" baseline="0" noProof="0" dirty="0">
                <a:ln>
                  <a:noFill/>
                </a:ln>
                <a:solidFill>
                  <a:prstClr val="white"/>
                </a:solidFill>
                <a:effectLst/>
                <a:uLnTx/>
                <a:uFillTx/>
                <a:latin typeface="Calibri"/>
                <a:ea typeface="+mn-ea"/>
                <a:cs typeface="+mn-cs"/>
              </a:rPr>
              <a:t>Find.</a:t>
            </a:r>
          </a:p>
        </p:txBody>
      </p:sp>
      <p:sp>
        <p:nvSpPr>
          <p:cNvPr id="14" name="Rounded Rectangular Callout 15">
            <a:extLst>
              <a:ext uri="{FF2B5EF4-FFF2-40B4-BE49-F238E27FC236}">
                <a16:creationId xmlns:a16="http://schemas.microsoft.com/office/drawing/2014/main" id="{5E869C0F-4A62-4550-B295-D5DC0E79B5E3}"/>
              </a:ext>
            </a:extLst>
          </p:cNvPr>
          <p:cNvSpPr/>
          <p:nvPr/>
        </p:nvSpPr>
        <p:spPr>
          <a:xfrm>
            <a:off x="352425" y="2393950"/>
            <a:ext cx="1638300" cy="869950"/>
          </a:xfrm>
          <a:prstGeom prst="wedgeRoundRectCallout">
            <a:avLst>
              <a:gd name="adj1" fmla="val -19806"/>
              <a:gd name="adj2" fmla="val 107539"/>
              <a:gd name="adj3" fmla="val 16667"/>
            </a:avLst>
          </a:prstGeom>
          <a:solidFill>
            <a:srgbClr val="D16349"/>
          </a:solidFill>
          <a:ln w="25400" cap="flat" cmpd="sng" algn="ctr">
            <a:solidFill>
              <a:srgbClr val="D16349">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Calibri"/>
                <a:ea typeface="+mn-ea"/>
                <a:cs typeface="+mn-cs"/>
              </a:rPr>
              <a:t>2. A complete list of all users who are both active and inactive will appear below.</a:t>
            </a:r>
            <a:endParaRPr kumimoji="0" lang="en-US" sz="1100" b="1" i="0" u="sng" strike="noStrike" kern="0" cap="none" spc="0" normalizeH="0" baseline="0" noProof="0" dirty="0">
              <a:ln>
                <a:noFill/>
              </a:ln>
              <a:solidFill>
                <a:prstClr val="white"/>
              </a:solidFill>
              <a:effectLst/>
              <a:uLnTx/>
              <a:uFillTx/>
              <a:latin typeface="Calibri"/>
              <a:ea typeface="+mn-ea"/>
              <a:cs typeface="+mn-cs"/>
            </a:endParaRPr>
          </a:p>
        </p:txBody>
      </p:sp>
      <p:sp>
        <p:nvSpPr>
          <p:cNvPr id="15" name="Rounded Rectangular Callout 16">
            <a:extLst>
              <a:ext uri="{FF2B5EF4-FFF2-40B4-BE49-F238E27FC236}">
                <a16:creationId xmlns:a16="http://schemas.microsoft.com/office/drawing/2014/main" id="{13911466-543A-4907-B374-AC44D4F506BC}"/>
              </a:ext>
            </a:extLst>
          </p:cNvPr>
          <p:cNvSpPr/>
          <p:nvPr/>
        </p:nvSpPr>
        <p:spPr>
          <a:xfrm>
            <a:off x="2052638" y="3657600"/>
            <a:ext cx="1638300" cy="869950"/>
          </a:xfrm>
          <a:prstGeom prst="wedgeRoundRectCallout">
            <a:avLst>
              <a:gd name="adj1" fmla="val -118471"/>
              <a:gd name="adj2" fmla="val 103981"/>
              <a:gd name="adj3" fmla="val 16667"/>
            </a:avLst>
          </a:prstGeom>
          <a:solidFill>
            <a:srgbClr val="D16349"/>
          </a:solidFill>
          <a:ln w="25400" cap="flat" cmpd="sng" algn="ctr">
            <a:solidFill>
              <a:srgbClr val="D16349">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Calibri"/>
                <a:ea typeface="+mn-ea"/>
                <a:cs typeface="+mn-cs"/>
              </a:rPr>
              <a:t>3. Select the hyperlink of the employee’s last name, and that will bring you back to the “Edit User” screen.</a:t>
            </a:r>
            <a:endParaRPr kumimoji="0" lang="en-US" sz="1100" b="1" i="0" u="sng"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4963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3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3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3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3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27E97-F29B-46D2-9DB6-EB08BE7C4204}"/>
              </a:ext>
            </a:extLst>
          </p:cNvPr>
          <p:cNvSpPr>
            <a:spLocks noGrp="1"/>
          </p:cNvSpPr>
          <p:nvPr>
            <p:ph type="title"/>
          </p:nvPr>
        </p:nvSpPr>
        <p:spPr/>
        <p:txBody>
          <a:bodyPr/>
          <a:lstStyle/>
          <a:p>
            <a:r>
              <a:rPr lang="en-US" dirty="0"/>
              <a:t>Look up patients</a:t>
            </a:r>
          </a:p>
        </p:txBody>
      </p:sp>
      <p:pic>
        <p:nvPicPr>
          <p:cNvPr id="4" name="Content Placeholder 3">
            <a:extLst>
              <a:ext uri="{FF2B5EF4-FFF2-40B4-BE49-F238E27FC236}">
                <a16:creationId xmlns:a16="http://schemas.microsoft.com/office/drawing/2014/main" id="{DD3A1C02-326A-461E-8A92-2493D859AD96}"/>
              </a:ext>
            </a:extLst>
          </p:cNvPr>
          <p:cNvPicPr>
            <a:picLocks noGrp="1" noChangeAspect="1"/>
          </p:cNvPicPr>
          <p:nvPr>
            <p:ph idx="1"/>
          </p:nvPr>
        </p:nvPicPr>
        <p:blipFill>
          <a:blip r:embed="rId2"/>
          <a:stretch>
            <a:fillRect/>
          </a:stretch>
        </p:blipFill>
        <p:spPr>
          <a:xfrm>
            <a:off x="1826392" y="1225352"/>
            <a:ext cx="5946008" cy="4900812"/>
          </a:xfrm>
          <a:prstGeom prst="rect">
            <a:avLst/>
          </a:prstGeom>
        </p:spPr>
      </p:pic>
      <p:sp>
        <p:nvSpPr>
          <p:cNvPr id="5" name="Speech Bubble: Rectangle with Corners Rounded 4">
            <a:extLst>
              <a:ext uri="{FF2B5EF4-FFF2-40B4-BE49-F238E27FC236}">
                <a16:creationId xmlns:a16="http://schemas.microsoft.com/office/drawing/2014/main" id="{4CC11526-C580-4F6E-9014-B368B4A234D8}"/>
              </a:ext>
            </a:extLst>
          </p:cNvPr>
          <p:cNvSpPr/>
          <p:nvPr/>
        </p:nvSpPr>
        <p:spPr>
          <a:xfrm>
            <a:off x="0" y="1219200"/>
            <a:ext cx="1981200" cy="1219200"/>
          </a:xfrm>
          <a:prstGeom prst="wedgeRoundRectCallout">
            <a:avLst>
              <a:gd name="adj1" fmla="val 46251"/>
              <a:gd name="adj2" fmla="val 63372"/>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Click on the </a:t>
            </a:r>
            <a:r>
              <a:rPr lang="en-US" b="1" dirty="0">
                <a:solidFill>
                  <a:schemeClr val="tx1"/>
                </a:solidFill>
              </a:rPr>
              <a:t>manage client </a:t>
            </a:r>
            <a:r>
              <a:rPr lang="en-US" dirty="0">
                <a:solidFill>
                  <a:schemeClr val="tx1"/>
                </a:solidFill>
              </a:rPr>
              <a:t>link</a:t>
            </a:r>
          </a:p>
        </p:txBody>
      </p:sp>
    </p:spTree>
    <p:extLst>
      <p:ext uri="{BB962C8B-B14F-4D97-AF65-F5344CB8AC3E}">
        <p14:creationId xmlns:p14="http://schemas.microsoft.com/office/powerpoint/2010/main" val="3670222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8FA55-E305-4CF5-A40B-A5F5BB038E20}"/>
              </a:ext>
            </a:extLst>
          </p:cNvPr>
          <p:cNvSpPr>
            <a:spLocks noGrp="1"/>
          </p:cNvSpPr>
          <p:nvPr>
            <p:ph type="title"/>
          </p:nvPr>
        </p:nvSpPr>
        <p:spPr/>
        <p:txBody>
          <a:bodyPr/>
          <a:lstStyle/>
          <a:p>
            <a:r>
              <a:rPr lang="en-US" dirty="0"/>
              <a:t>Look up patients</a:t>
            </a:r>
          </a:p>
        </p:txBody>
      </p:sp>
      <p:pic>
        <p:nvPicPr>
          <p:cNvPr id="4" name="Content Placeholder 3">
            <a:extLst>
              <a:ext uri="{FF2B5EF4-FFF2-40B4-BE49-F238E27FC236}">
                <a16:creationId xmlns:a16="http://schemas.microsoft.com/office/drawing/2014/main" id="{C562CE94-5487-4EE2-A27E-4F32DABA22DA}"/>
              </a:ext>
            </a:extLst>
          </p:cNvPr>
          <p:cNvPicPr>
            <a:picLocks noGrp="1" noChangeAspect="1"/>
          </p:cNvPicPr>
          <p:nvPr>
            <p:ph idx="1"/>
          </p:nvPr>
        </p:nvPicPr>
        <p:blipFill>
          <a:blip r:embed="rId2"/>
          <a:stretch>
            <a:fillRect/>
          </a:stretch>
        </p:blipFill>
        <p:spPr>
          <a:xfrm>
            <a:off x="978681" y="1600200"/>
            <a:ext cx="7186637" cy="4525963"/>
          </a:xfrm>
          <a:prstGeom prst="rect">
            <a:avLst/>
          </a:prstGeom>
        </p:spPr>
      </p:pic>
      <p:sp>
        <p:nvSpPr>
          <p:cNvPr id="6" name="Speech Bubble: Rectangle with Corners Rounded 5">
            <a:extLst>
              <a:ext uri="{FF2B5EF4-FFF2-40B4-BE49-F238E27FC236}">
                <a16:creationId xmlns:a16="http://schemas.microsoft.com/office/drawing/2014/main" id="{4B47B483-0930-4038-9083-070EA8AB660A}"/>
              </a:ext>
            </a:extLst>
          </p:cNvPr>
          <p:cNvSpPr/>
          <p:nvPr/>
        </p:nvSpPr>
        <p:spPr>
          <a:xfrm>
            <a:off x="7086600" y="3124199"/>
            <a:ext cx="1524000" cy="3184525"/>
          </a:xfrm>
          <a:prstGeom prst="wedgeRoundRectCallout">
            <a:avLst>
              <a:gd name="adj1" fmla="val -221764"/>
              <a:gd name="adj2" fmla="val -42232"/>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Enter the </a:t>
            </a:r>
            <a:r>
              <a:rPr lang="en-US" b="1" dirty="0">
                <a:solidFill>
                  <a:schemeClr val="tx1"/>
                </a:solidFill>
              </a:rPr>
              <a:t>Last Name, First Name </a:t>
            </a:r>
            <a:r>
              <a:rPr lang="en-US" dirty="0">
                <a:solidFill>
                  <a:schemeClr val="tx1"/>
                </a:solidFill>
              </a:rPr>
              <a:t>and </a:t>
            </a:r>
            <a:r>
              <a:rPr lang="en-US" b="1" dirty="0">
                <a:solidFill>
                  <a:schemeClr val="tx1"/>
                </a:solidFill>
              </a:rPr>
              <a:t>Birth Date </a:t>
            </a:r>
            <a:r>
              <a:rPr lang="en-US" dirty="0">
                <a:solidFill>
                  <a:schemeClr val="tx1"/>
                </a:solidFill>
              </a:rPr>
              <a:t>of the patient, click the </a:t>
            </a:r>
            <a:r>
              <a:rPr lang="en-US" b="1" dirty="0">
                <a:solidFill>
                  <a:schemeClr val="tx1"/>
                </a:solidFill>
              </a:rPr>
              <a:t>Find</a:t>
            </a:r>
            <a:r>
              <a:rPr lang="en-US" dirty="0">
                <a:solidFill>
                  <a:schemeClr val="tx1"/>
                </a:solidFill>
              </a:rPr>
              <a:t> button.</a:t>
            </a:r>
          </a:p>
        </p:txBody>
      </p:sp>
    </p:spTree>
    <p:extLst>
      <p:ext uri="{BB962C8B-B14F-4D97-AF65-F5344CB8AC3E}">
        <p14:creationId xmlns:p14="http://schemas.microsoft.com/office/powerpoint/2010/main" val="3865858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75850D-EF0E-4000-BFBF-794C671B961B}"/>
              </a:ext>
            </a:extLst>
          </p:cNvPr>
          <p:cNvSpPr txBox="1">
            <a:spLocks/>
          </p:cNvSpPr>
          <p:nvPr/>
        </p:nvSpPr>
        <p:spPr>
          <a:xfrm>
            <a:off x="457200" y="274638"/>
            <a:ext cx="7620000" cy="2011362"/>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100" normalizeH="0" baseline="0" noProof="0" dirty="0">
                <a:ln>
                  <a:noFill/>
                </a:ln>
                <a:solidFill>
                  <a:srgbClr val="646B86"/>
                </a:solidFill>
                <a:effectLst/>
                <a:uLnTx/>
                <a:uFillTx/>
                <a:latin typeface="Cambria"/>
                <a:ea typeface="+mj-ea"/>
                <a:cs typeface="+mj-cs"/>
              </a:rPr>
              <a:t>Documenting immunizations </a:t>
            </a:r>
          </a:p>
        </p:txBody>
      </p:sp>
      <p:sp>
        <p:nvSpPr>
          <p:cNvPr id="5" name="Content Placeholder 3">
            <a:extLst>
              <a:ext uri="{FF2B5EF4-FFF2-40B4-BE49-F238E27FC236}">
                <a16:creationId xmlns:a16="http://schemas.microsoft.com/office/drawing/2014/main" id="{405AA19F-6B9B-466D-9873-778A153B6BA5}"/>
              </a:ext>
            </a:extLst>
          </p:cNvPr>
          <p:cNvSpPr txBox="1">
            <a:spLocks/>
          </p:cNvSpPr>
          <p:nvPr/>
        </p:nvSpPr>
        <p:spPr bwMode="auto">
          <a:xfrm>
            <a:off x="457200" y="2133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8CADAE"/>
              </a:buClr>
              <a:buFont typeface="Arial" panose="020B0604020202020204"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C7B70"/>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FB08C"/>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42900" marR="0" lvl="0" indent="-228600" algn="l" defTabSz="914400" rtl="0" eaLnBrk="0" fontAlgn="base" latinLnBrk="0" hangingPunct="0">
              <a:lnSpc>
                <a:spcPct val="100000"/>
              </a:lnSpc>
              <a:spcBef>
                <a:spcPct val="20000"/>
              </a:spcBef>
              <a:spcAft>
                <a:spcPct val="0"/>
              </a:spcAft>
              <a:buClr>
                <a:srgbClr val="D16349"/>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rPr>
              <a:t>First you must search for the client. </a:t>
            </a:r>
          </a:p>
          <a:p>
            <a:pPr marL="342900" marR="0" lvl="0" indent="-228600" algn="l" defTabSz="914400" rtl="0" eaLnBrk="0" fontAlgn="base" latinLnBrk="0" hangingPunct="0">
              <a:lnSpc>
                <a:spcPct val="100000"/>
              </a:lnSpc>
              <a:spcBef>
                <a:spcPct val="20000"/>
              </a:spcBef>
              <a:spcAft>
                <a:spcPct val="0"/>
              </a:spcAft>
              <a:buClr>
                <a:srgbClr val="D16349"/>
              </a:buClr>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228600" algn="l" defTabSz="914400" rtl="0" eaLnBrk="0" fontAlgn="base" latinLnBrk="0" hangingPunct="0">
              <a:lnSpc>
                <a:spcPct val="100000"/>
              </a:lnSpc>
              <a:spcBef>
                <a:spcPct val="20000"/>
              </a:spcBef>
              <a:spcAft>
                <a:spcPct val="0"/>
              </a:spcAft>
              <a:buClr>
                <a:srgbClr val="D16349"/>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rPr>
              <a:t>If you have conducted a client search and you receive the following message: “</a:t>
            </a:r>
            <a:r>
              <a:rPr kumimoji="0" lang="en-US" altLang="en-US" sz="2400" b="1" i="0" u="sng" strike="noStrike" kern="1200" cap="none" spc="0" normalizeH="0" baseline="0" noProof="0" dirty="0">
                <a:ln>
                  <a:noFill/>
                </a:ln>
                <a:solidFill>
                  <a:sysClr val="windowText" lastClr="000000"/>
                </a:solidFill>
                <a:effectLst/>
                <a:uLnTx/>
                <a:uFillTx/>
                <a:latin typeface="Calibri"/>
                <a:ea typeface="+mn-ea"/>
                <a:cs typeface="+mn-cs"/>
              </a:rPr>
              <a:t>no clients were found for the requested search criteria”. </a:t>
            </a:r>
            <a:r>
              <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rPr>
              <a:t> Try searching with </a:t>
            </a:r>
            <a:r>
              <a:rPr kumimoji="0" lang="en-US" altLang="en-US" sz="2400" b="1" i="1" u="sng" strike="noStrike" kern="1200" cap="none" spc="0" normalizeH="0" baseline="0" noProof="0" dirty="0">
                <a:ln>
                  <a:noFill/>
                </a:ln>
                <a:solidFill>
                  <a:sysClr val="windowText" lastClr="000000"/>
                </a:solidFill>
                <a:effectLst/>
                <a:uLnTx/>
                <a:uFillTx/>
                <a:latin typeface="Calibri"/>
                <a:ea typeface="+mn-ea"/>
                <a:cs typeface="+mn-cs"/>
              </a:rPr>
              <a:t>less</a:t>
            </a:r>
            <a:r>
              <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rPr>
              <a:t> information (i.e., full last name and initial of first name).  If your client is not located in the NCIR, then:</a:t>
            </a:r>
          </a:p>
          <a:p>
            <a:pPr marL="342900" marR="0" lvl="0" indent="-228600" algn="l" defTabSz="914400" rtl="0" eaLnBrk="0" fontAlgn="base" latinLnBrk="0" hangingPunct="0">
              <a:lnSpc>
                <a:spcPct val="100000"/>
              </a:lnSpc>
              <a:spcBef>
                <a:spcPct val="20000"/>
              </a:spcBef>
              <a:spcAft>
                <a:spcPct val="0"/>
              </a:spcAft>
              <a:buClr>
                <a:srgbClr val="D16349"/>
              </a:buClr>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228600" algn="l" defTabSz="914400" rtl="0" eaLnBrk="0" fontAlgn="base" latinLnBrk="0" hangingPunct="0">
              <a:lnSpc>
                <a:spcPct val="100000"/>
              </a:lnSpc>
              <a:spcBef>
                <a:spcPct val="20000"/>
              </a:spcBef>
              <a:spcAft>
                <a:spcPct val="0"/>
              </a:spcAft>
              <a:buClr>
                <a:srgbClr val="D16349"/>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rPr>
              <a:t>You can add the patient into the NCIR by selecting the “</a:t>
            </a:r>
            <a:r>
              <a:rPr kumimoji="0" lang="en-US" altLang="en-US" sz="2400" b="1" i="0" u="sng" strike="noStrike" kern="1200" cap="none" spc="0" normalizeH="0" baseline="0" noProof="0" dirty="0">
                <a:ln>
                  <a:noFill/>
                </a:ln>
                <a:solidFill>
                  <a:sysClr val="windowText" lastClr="000000"/>
                </a:solidFill>
                <a:effectLst/>
                <a:uLnTx/>
                <a:uFillTx/>
                <a:latin typeface="Calibri"/>
                <a:ea typeface="+mn-ea"/>
                <a:cs typeface="+mn-cs"/>
              </a:rPr>
              <a:t>Add This Client</a:t>
            </a:r>
            <a:r>
              <a:rPr kumimoji="0" lang="en-US" altLang="en-US" sz="2400" b="1"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rPr>
              <a:t>button.</a:t>
            </a:r>
          </a:p>
          <a:p>
            <a:pPr marL="342900" marR="0" lvl="0" indent="-228600" algn="l" defTabSz="914400" rtl="0" eaLnBrk="0" fontAlgn="base" latinLnBrk="0" hangingPunct="0">
              <a:lnSpc>
                <a:spcPct val="100000"/>
              </a:lnSpc>
              <a:spcBef>
                <a:spcPct val="20000"/>
              </a:spcBef>
              <a:spcAft>
                <a:spcPct val="0"/>
              </a:spcAft>
              <a:buClr>
                <a:srgbClr val="D16349"/>
              </a:buClr>
              <a:buSzTx/>
              <a:buFont typeface="Arial" panose="020B0604020202020204" pitchFamily="34" charset="0"/>
              <a:buChar char="•"/>
              <a:tabLst/>
              <a:defRPr/>
            </a:pPr>
            <a:endParaRPr kumimoji="0" lang="en-US" altLang="en-US" sz="2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457665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651FF-101E-4F2C-8BDA-6AA880697DE3}"/>
              </a:ext>
            </a:extLst>
          </p:cNvPr>
          <p:cNvSpPr>
            <a:spLocks noGrp="1"/>
          </p:cNvSpPr>
          <p:nvPr>
            <p:ph type="title"/>
          </p:nvPr>
        </p:nvSpPr>
        <p:spPr/>
        <p:txBody>
          <a:bodyPr/>
          <a:lstStyle/>
          <a:p>
            <a:r>
              <a:rPr lang="en-US" dirty="0"/>
              <a:t>Look up patients</a:t>
            </a:r>
          </a:p>
        </p:txBody>
      </p:sp>
      <p:pic>
        <p:nvPicPr>
          <p:cNvPr id="5" name="Picture 4">
            <a:extLst>
              <a:ext uri="{FF2B5EF4-FFF2-40B4-BE49-F238E27FC236}">
                <a16:creationId xmlns:a16="http://schemas.microsoft.com/office/drawing/2014/main" id="{9E810CC8-6C2C-4680-AFD6-1A8695E450C9}"/>
              </a:ext>
            </a:extLst>
          </p:cNvPr>
          <p:cNvPicPr>
            <a:picLocks noChangeAspect="1"/>
          </p:cNvPicPr>
          <p:nvPr/>
        </p:nvPicPr>
        <p:blipFill>
          <a:blip r:embed="rId2"/>
          <a:stretch>
            <a:fillRect/>
          </a:stretch>
        </p:blipFill>
        <p:spPr>
          <a:xfrm>
            <a:off x="838200" y="1371600"/>
            <a:ext cx="7391400" cy="5102798"/>
          </a:xfrm>
          <a:prstGeom prst="rect">
            <a:avLst/>
          </a:prstGeom>
        </p:spPr>
      </p:pic>
      <p:sp>
        <p:nvSpPr>
          <p:cNvPr id="6" name="Speech Bubble: Rectangle with Corners Rounded 5">
            <a:extLst>
              <a:ext uri="{FF2B5EF4-FFF2-40B4-BE49-F238E27FC236}">
                <a16:creationId xmlns:a16="http://schemas.microsoft.com/office/drawing/2014/main" id="{D485199C-947E-4DC7-A050-A85E64C1C407}"/>
              </a:ext>
            </a:extLst>
          </p:cNvPr>
          <p:cNvSpPr/>
          <p:nvPr/>
        </p:nvSpPr>
        <p:spPr>
          <a:xfrm>
            <a:off x="4876800" y="3581400"/>
            <a:ext cx="2971800" cy="3352800"/>
          </a:xfrm>
          <a:prstGeom prst="wedgeRoundRectCallout">
            <a:avLst>
              <a:gd name="adj1" fmla="val -63448"/>
              <a:gd name="adj2" fmla="val -91860"/>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a:solidFill>
                  <a:schemeClr val="tx1"/>
                </a:solidFill>
              </a:rPr>
              <a:t>If there is a patient match, you will see the personal information screen.</a:t>
            </a:r>
          </a:p>
          <a:p>
            <a:pPr algn="ctr"/>
            <a:r>
              <a:rPr lang="en-US" sz="1400" b="1" dirty="0">
                <a:solidFill>
                  <a:schemeClr val="tx1"/>
                </a:solidFill>
              </a:rPr>
              <a:t>If there are more than one possible patient match you will see a list at the bottom of this screen.</a:t>
            </a:r>
          </a:p>
          <a:p>
            <a:pPr algn="ctr"/>
            <a:r>
              <a:rPr lang="en-US" sz="1400" b="1" dirty="0">
                <a:solidFill>
                  <a:schemeClr val="tx1"/>
                </a:solidFill>
              </a:rPr>
              <a:t>Look closely at both patients before you make your selection.</a:t>
            </a:r>
          </a:p>
          <a:p>
            <a:pPr algn="ctr"/>
            <a:r>
              <a:rPr lang="en-US" sz="1400" b="1" dirty="0">
                <a:solidFill>
                  <a:schemeClr val="tx1"/>
                </a:solidFill>
              </a:rPr>
              <a:t>That will ensure you choose the correct patient.</a:t>
            </a:r>
          </a:p>
        </p:txBody>
      </p:sp>
    </p:spTree>
    <p:extLst>
      <p:ext uri="{BB962C8B-B14F-4D97-AF65-F5344CB8AC3E}">
        <p14:creationId xmlns:p14="http://schemas.microsoft.com/office/powerpoint/2010/main" val="1538699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885FD-1E8E-40F9-A4C2-A969E6CB99F1}"/>
              </a:ext>
            </a:extLst>
          </p:cNvPr>
          <p:cNvSpPr>
            <a:spLocks noGrp="1"/>
          </p:cNvSpPr>
          <p:nvPr>
            <p:ph type="title"/>
          </p:nvPr>
        </p:nvSpPr>
        <p:spPr>
          <a:xfrm>
            <a:off x="457200" y="248880"/>
            <a:ext cx="8229600" cy="1143000"/>
          </a:xfrm>
        </p:spPr>
        <p:txBody>
          <a:bodyPr/>
          <a:lstStyle/>
          <a:p>
            <a:r>
              <a:rPr lang="en-US" sz="3600" dirty="0"/>
              <a:t>Review History/Recommend Screen</a:t>
            </a:r>
          </a:p>
        </p:txBody>
      </p:sp>
      <p:pic>
        <p:nvPicPr>
          <p:cNvPr id="4" name="Content Placeholder 3">
            <a:extLst>
              <a:ext uri="{FF2B5EF4-FFF2-40B4-BE49-F238E27FC236}">
                <a16:creationId xmlns:a16="http://schemas.microsoft.com/office/drawing/2014/main" id="{D74AD057-0430-4BAD-9B16-BF1F7ACD7397}"/>
              </a:ext>
            </a:extLst>
          </p:cNvPr>
          <p:cNvPicPr>
            <a:picLocks noGrp="1" noChangeAspect="1"/>
          </p:cNvPicPr>
          <p:nvPr>
            <p:ph idx="1"/>
          </p:nvPr>
        </p:nvPicPr>
        <p:blipFill>
          <a:blip r:embed="rId2"/>
          <a:stretch>
            <a:fillRect/>
          </a:stretch>
        </p:blipFill>
        <p:spPr>
          <a:xfrm>
            <a:off x="1411842" y="2057399"/>
            <a:ext cx="6320316" cy="4525963"/>
          </a:xfrm>
          <a:prstGeom prst="rect">
            <a:avLst/>
          </a:prstGeom>
        </p:spPr>
      </p:pic>
      <p:sp>
        <p:nvSpPr>
          <p:cNvPr id="5" name="Speech Bubble: Rectangle with Corners Rounded 4">
            <a:extLst>
              <a:ext uri="{FF2B5EF4-FFF2-40B4-BE49-F238E27FC236}">
                <a16:creationId xmlns:a16="http://schemas.microsoft.com/office/drawing/2014/main" id="{AE6F5CCC-66CE-4E38-A74F-A2B2074B7A19}"/>
              </a:ext>
            </a:extLst>
          </p:cNvPr>
          <p:cNvSpPr/>
          <p:nvPr/>
        </p:nvSpPr>
        <p:spPr>
          <a:xfrm>
            <a:off x="3733800" y="1752600"/>
            <a:ext cx="2362200" cy="1295400"/>
          </a:xfrm>
          <a:prstGeom prst="wedgeRoundRectCallout">
            <a:avLst>
              <a:gd name="adj1" fmla="val 77233"/>
              <a:gd name="adj2" fmla="val 30489"/>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tx1"/>
                </a:solidFill>
              </a:rPr>
              <a:t>Click the History/Recommend button</a:t>
            </a:r>
          </a:p>
        </p:txBody>
      </p:sp>
      <p:sp>
        <p:nvSpPr>
          <p:cNvPr id="3" name="TextBox 2">
            <a:extLst>
              <a:ext uri="{FF2B5EF4-FFF2-40B4-BE49-F238E27FC236}">
                <a16:creationId xmlns:a16="http://schemas.microsoft.com/office/drawing/2014/main" id="{A4BB1863-438E-4305-AE46-CF16529BD9E0}"/>
              </a:ext>
            </a:extLst>
          </p:cNvPr>
          <p:cNvSpPr txBox="1"/>
          <p:nvPr/>
        </p:nvSpPr>
        <p:spPr>
          <a:xfrm>
            <a:off x="1219200" y="1202908"/>
            <a:ext cx="5604456" cy="369332"/>
          </a:xfrm>
          <a:prstGeom prst="rect">
            <a:avLst/>
          </a:prstGeom>
          <a:noFill/>
        </p:spPr>
        <p:txBody>
          <a:bodyPr wrap="square" rtlCol="0">
            <a:spAutoFit/>
          </a:bodyPr>
          <a:lstStyle/>
          <a:p>
            <a:pPr algn="ctr"/>
            <a:r>
              <a:rPr lang="en-US" dirty="0"/>
              <a:t>To review a patient record click history/recommend</a:t>
            </a:r>
          </a:p>
        </p:txBody>
      </p:sp>
    </p:spTree>
    <p:extLst>
      <p:ext uri="{BB962C8B-B14F-4D97-AF65-F5344CB8AC3E}">
        <p14:creationId xmlns:p14="http://schemas.microsoft.com/office/powerpoint/2010/main" val="874687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10C8-C500-4B54-855D-9CDD8ED924C8}"/>
              </a:ext>
            </a:extLst>
          </p:cNvPr>
          <p:cNvSpPr>
            <a:spLocks noGrp="1"/>
          </p:cNvSpPr>
          <p:nvPr>
            <p:ph type="title"/>
          </p:nvPr>
        </p:nvSpPr>
        <p:spPr/>
        <p:txBody>
          <a:bodyPr/>
          <a:lstStyle/>
          <a:p>
            <a:r>
              <a:rPr lang="en-US" dirty="0"/>
              <a:t>Review History</a:t>
            </a:r>
          </a:p>
        </p:txBody>
      </p:sp>
      <p:pic>
        <p:nvPicPr>
          <p:cNvPr id="4" name="Content Placeholder 3">
            <a:extLst>
              <a:ext uri="{FF2B5EF4-FFF2-40B4-BE49-F238E27FC236}">
                <a16:creationId xmlns:a16="http://schemas.microsoft.com/office/drawing/2014/main" id="{84C7CD0D-398B-4DAB-BA98-68A9630FDB48}"/>
              </a:ext>
            </a:extLst>
          </p:cNvPr>
          <p:cNvPicPr>
            <a:picLocks noGrp="1" noChangeAspect="1"/>
          </p:cNvPicPr>
          <p:nvPr>
            <p:ph idx="1"/>
          </p:nvPr>
        </p:nvPicPr>
        <p:blipFill>
          <a:blip r:embed="rId2"/>
          <a:stretch>
            <a:fillRect/>
          </a:stretch>
        </p:blipFill>
        <p:spPr>
          <a:xfrm>
            <a:off x="457200" y="1600200"/>
            <a:ext cx="6724746" cy="4525963"/>
          </a:xfrm>
          <a:prstGeom prst="rect">
            <a:avLst/>
          </a:prstGeom>
        </p:spPr>
      </p:pic>
      <p:sp>
        <p:nvSpPr>
          <p:cNvPr id="5" name="Speech Bubble: Rectangle with Corners Rounded 4">
            <a:extLst>
              <a:ext uri="{FF2B5EF4-FFF2-40B4-BE49-F238E27FC236}">
                <a16:creationId xmlns:a16="http://schemas.microsoft.com/office/drawing/2014/main" id="{90391867-7862-4CCE-91AE-4AA462DBEAB7}"/>
              </a:ext>
            </a:extLst>
          </p:cNvPr>
          <p:cNvSpPr/>
          <p:nvPr/>
        </p:nvSpPr>
        <p:spPr>
          <a:xfrm>
            <a:off x="7239000" y="990600"/>
            <a:ext cx="1676400" cy="1524000"/>
          </a:xfrm>
          <a:prstGeom prst="wedgeRoundRectCallout">
            <a:avLst>
              <a:gd name="adj1" fmla="val -117239"/>
              <a:gd name="adj2" fmla="val 78657"/>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a:solidFill>
                  <a:schemeClr val="tx1"/>
                </a:solidFill>
              </a:rPr>
              <a:t>Example: Documenting Flu shot. Look at last shot administered.</a:t>
            </a:r>
          </a:p>
        </p:txBody>
      </p:sp>
    </p:spTree>
    <p:extLst>
      <p:ext uri="{BB962C8B-B14F-4D97-AF65-F5344CB8AC3E}">
        <p14:creationId xmlns:p14="http://schemas.microsoft.com/office/powerpoint/2010/main" val="2787561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83F8-9FC4-471D-A2F7-5E63F3D7E769}"/>
              </a:ext>
            </a:extLst>
          </p:cNvPr>
          <p:cNvSpPr>
            <a:spLocks noGrp="1"/>
          </p:cNvSpPr>
          <p:nvPr>
            <p:ph type="title"/>
          </p:nvPr>
        </p:nvSpPr>
        <p:spPr>
          <a:xfrm>
            <a:off x="457200" y="152400"/>
            <a:ext cx="8229600" cy="609600"/>
          </a:xfrm>
        </p:spPr>
        <p:txBody>
          <a:bodyPr/>
          <a:lstStyle/>
          <a:p>
            <a:r>
              <a:rPr lang="en-US" dirty="0"/>
              <a:t>Documenting Dose Administered</a:t>
            </a:r>
          </a:p>
        </p:txBody>
      </p:sp>
      <p:pic>
        <p:nvPicPr>
          <p:cNvPr id="4" name="Content Placeholder 3">
            <a:extLst>
              <a:ext uri="{FF2B5EF4-FFF2-40B4-BE49-F238E27FC236}">
                <a16:creationId xmlns:a16="http://schemas.microsoft.com/office/drawing/2014/main" id="{1D08C6B0-36C8-4EDD-B6F8-B43124CED557}"/>
              </a:ext>
            </a:extLst>
          </p:cNvPr>
          <p:cNvPicPr>
            <a:picLocks noGrp="1" noChangeAspect="1"/>
          </p:cNvPicPr>
          <p:nvPr>
            <p:ph idx="1"/>
          </p:nvPr>
        </p:nvPicPr>
        <p:blipFill>
          <a:blip r:embed="rId2"/>
          <a:stretch>
            <a:fillRect/>
          </a:stretch>
        </p:blipFill>
        <p:spPr>
          <a:xfrm>
            <a:off x="457200" y="738389"/>
            <a:ext cx="8229600" cy="2438401"/>
          </a:xfrm>
          <a:prstGeom prst="rect">
            <a:avLst/>
          </a:prstGeom>
        </p:spPr>
      </p:pic>
      <p:sp>
        <p:nvSpPr>
          <p:cNvPr id="5" name="TextBox 4">
            <a:extLst>
              <a:ext uri="{FF2B5EF4-FFF2-40B4-BE49-F238E27FC236}">
                <a16:creationId xmlns:a16="http://schemas.microsoft.com/office/drawing/2014/main" id="{CB3B7A53-5DDE-4BA8-AE65-BA1316F34B91}"/>
              </a:ext>
            </a:extLst>
          </p:cNvPr>
          <p:cNvSpPr txBox="1"/>
          <p:nvPr/>
        </p:nvSpPr>
        <p:spPr>
          <a:xfrm>
            <a:off x="457200" y="3205767"/>
            <a:ext cx="8229600" cy="3724096"/>
          </a:xfrm>
          <a:prstGeom prst="rect">
            <a:avLst/>
          </a:prstGeom>
          <a:noFill/>
        </p:spPr>
        <p:txBody>
          <a:bodyPr wrap="square" rtlCol="0">
            <a:spAutoFit/>
          </a:bodyPr>
          <a:lstStyle/>
          <a:p>
            <a:r>
              <a:rPr lang="en-US" dirty="0"/>
              <a:t>Click on the </a:t>
            </a:r>
            <a:r>
              <a:rPr lang="en-US" b="1" u="sng" dirty="0"/>
              <a:t>Historical Immunization</a:t>
            </a:r>
            <a:r>
              <a:rPr lang="en-US" b="1" dirty="0"/>
              <a:t> </a:t>
            </a:r>
            <a:r>
              <a:rPr lang="en-US" dirty="0"/>
              <a:t>button.</a:t>
            </a:r>
          </a:p>
          <a:p>
            <a:endParaRPr lang="en-US" dirty="0"/>
          </a:p>
          <a:p>
            <a:r>
              <a:rPr lang="en-US" dirty="0"/>
              <a:t>Below are the vaccines that must be entered into NCIR:</a:t>
            </a:r>
          </a:p>
          <a:p>
            <a:pPr marL="285750" indent="-285750">
              <a:buFont typeface="Arial" panose="020B0604020202020204" pitchFamily="34" charset="0"/>
              <a:buChar char="•"/>
            </a:pPr>
            <a:r>
              <a:rPr lang="en-US" sz="1400" dirty="0"/>
              <a:t>Pneumococcal polysaccharide or pneumococcal conjugate vaccines</a:t>
            </a:r>
          </a:p>
          <a:p>
            <a:pPr marL="285750" indent="-285750">
              <a:buFont typeface="Arial" panose="020B0604020202020204" pitchFamily="34" charset="0"/>
              <a:buChar char="•"/>
            </a:pPr>
            <a:r>
              <a:rPr lang="en-US" sz="1400" dirty="0"/>
              <a:t>Herpes zoster vaccine</a:t>
            </a:r>
          </a:p>
          <a:p>
            <a:pPr marL="285750" indent="-285750">
              <a:buFont typeface="Arial" panose="020B0604020202020204" pitchFamily="34" charset="0"/>
              <a:buChar char="•"/>
            </a:pPr>
            <a:r>
              <a:rPr lang="en-US" sz="1400" dirty="0"/>
              <a:t>Hepatitis B vaccine</a:t>
            </a:r>
          </a:p>
          <a:p>
            <a:pPr marL="285750" indent="-285750">
              <a:buFont typeface="Arial" panose="020B0604020202020204" pitchFamily="34" charset="0"/>
              <a:buChar char="•"/>
            </a:pPr>
            <a:r>
              <a:rPr lang="en-US" sz="1400" dirty="0"/>
              <a:t>Meningococcal polysaccharide or meningococcal conjugate vaccines and Serogroup B meningococcal vaccines</a:t>
            </a:r>
          </a:p>
          <a:p>
            <a:pPr marL="285750" indent="-285750">
              <a:buFont typeface="Arial" panose="020B0604020202020204" pitchFamily="34" charset="0"/>
              <a:buChar char="•"/>
            </a:pPr>
            <a:r>
              <a:rPr lang="en-US" sz="1400" dirty="0"/>
              <a:t>Tetanus-diphtheria, tetanus and diphtheria toxoids and pertussis, tetanus and diphtheria toxoids and acellular pertussis, or tetanus toxoid vaccines</a:t>
            </a:r>
          </a:p>
          <a:p>
            <a:pPr marL="285750" indent="-285750">
              <a:buFont typeface="Arial" panose="020B0604020202020204" pitchFamily="34" charset="0"/>
              <a:buChar char="•"/>
            </a:pPr>
            <a:r>
              <a:rPr lang="en-US" sz="1400" dirty="0"/>
              <a:t>Human Papillomavirus vaccine</a:t>
            </a:r>
          </a:p>
          <a:p>
            <a:pPr marL="285750" indent="-285750">
              <a:buFont typeface="Arial" panose="020B0604020202020204" pitchFamily="34" charset="0"/>
              <a:buChar char="•"/>
            </a:pPr>
            <a:r>
              <a:rPr lang="en-US" sz="1400" dirty="0"/>
              <a:t>Hepatitis A vaccine</a:t>
            </a:r>
          </a:p>
          <a:p>
            <a:pPr marL="285750" indent="-285750">
              <a:buFont typeface="Arial" panose="020B0604020202020204" pitchFamily="34" charset="0"/>
              <a:buChar char="•"/>
            </a:pPr>
            <a:endParaRPr lang="en-US" sz="1400" dirty="0"/>
          </a:p>
          <a:p>
            <a:r>
              <a:rPr lang="en-US" sz="1400" b="1" dirty="0"/>
              <a:t>Not required </a:t>
            </a:r>
            <a:r>
              <a:rPr lang="en-US" sz="1400" dirty="0"/>
              <a:t>to be entered but highly suggested</a:t>
            </a:r>
          </a:p>
          <a:p>
            <a:pPr marL="285750" indent="-285750">
              <a:buFont typeface="Arial" panose="020B0604020202020204" pitchFamily="34" charset="0"/>
              <a:buChar char="•"/>
            </a:pPr>
            <a:r>
              <a:rPr lang="en-US" sz="1400" dirty="0"/>
              <a:t>Influenza vaccine</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091769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E60B-E678-48DE-AFDF-A9BD95DD10CD}"/>
              </a:ext>
            </a:extLst>
          </p:cNvPr>
          <p:cNvSpPr>
            <a:spLocks noGrp="1"/>
          </p:cNvSpPr>
          <p:nvPr>
            <p:ph type="title"/>
          </p:nvPr>
        </p:nvSpPr>
        <p:spPr/>
        <p:txBody>
          <a:bodyPr/>
          <a:lstStyle/>
          <a:p>
            <a:r>
              <a:rPr lang="en-US" dirty="0"/>
              <a:t>Documenting Dose Administered</a:t>
            </a:r>
          </a:p>
        </p:txBody>
      </p:sp>
      <p:pic>
        <p:nvPicPr>
          <p:cNvPr id="4" name="Content Placeholder 3">
            <a:extLst>
              <a:ext uri="{FF2B5EF4-FFF2-40B4-BE49-F238E27FC236}">
                <a16:creationId xmlns:a16="http://schemas.microsoft.com/office/drawing/2014/main" id="{DD02329B-D84A-446D-AF54-0C46DB5D2034}"/>
              </a:ext>
            </a:extLst>
          </p:cNvPr>
          <p:cNvPicPr>
            <a:picLocks noGrp="1" noChangeAspect="1"/>
          </p:cNvPicPr>
          <p:nvPr>
            <p:ph idx="1"/>
          </p:nvPr>
        </p:nvPicPr>
        <p:blipFill>
          <a:blip r:embed="rId3"/>
          <a:stretch>
            <a:fillRect/>
          </a:stretch>
        </p:blipFill>
        <p:spPr>
          <a:xfrm>
            <a:off x="1066666" y="1219201"/>
            <a:ext cx="6553333" cy="4230716"/>
          </a:xfrm>
          <a:prstGeom prst="rect">
            <a:avLst/>
          </a:prstGeom>
        </p:spPr>
      </p:pic>
      <p:sp>
        <p:nvSpPr>
          <p:cNvPr id="5" name="TextBox 4">
            <a:extLst>
              <a:ext uri="{FF2B5EF4-FFF2-40B4-BE49-F238E27FC236}">
                <a16:creationId xmlns:a16="http://schemas.microsoft.com/office/drawing/2014/main" id="{60789075-F66E-41E4-8F8E-1559283ABB34}"/>
              </a:ext>
            </a:extLst>
          </p:cNvPr>
          <p:cNvSpPr txBox="1"/>
          <p:nvPr/>
        </p:nvSpPr>
        <p:spPr>
          <a:xfrm>
            <a:off x="1066800" y="5602069"/>
            <a:ext cx="7086600" cy="646331"/>
          </a:xfrm>
          <a:prstGeom prst="rect">
            <a:avLst/>
          </a:prstGeom>
          <a:noFill/>
        </p:spPr>
        <p:txBody>
          <a:bodyPr wrap="square" rtlCol="0">
            <a:spAutoFit/>
          </a:bodyPr>
          <a:lstStyle/>
          <a:p>
            <a:r>
              <a:rPr lang="en-US" dirty="0"/>
              <a:t>If you do not see the vaccine you are trying to add, click the down arrow under Varicella.</a:t>
            </a:r>
          </a:p>
        </p:txBody>
      </p:sp>
      <p:sp>
        <p:nvSpPr>
          <p:cNvPr id="3" name="Arrow: Right 2">
            <a:extLst>
              <a:ext uri="{FF2B5EF4-FFF2-40B4-BE49-F238E27FC236}">
                <a16:creationId xmlns:a16="http://schemas.microsoft.com/office/drawing/2014/main" id="{EAC2D4EE-1EF8-4AEF-AC65-24EBD1F60F48}"/>
              </a:ext>
            </a:extLst>
          </p:cNvPr>
          <p:cNvSpPr/>
          <p:nvPr/>
        </p:nvSpPr>
        <p:spPr>
          <a:xfrm rot="16200000">
            <a:off x="1393699" y="5051296"/>
            <a:ext cx="397002" cy="3208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7714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706545-413C-4247-BF11-1E8DAA93F34B}"/>
              </a:ext>
            </a:extLst>
          </p:cNvPr>
          <p:cNvSpPr txBox="1"/>
          <p:nvPr/>
        </p:nvSpPr>
        <p:spPr>
          <a:xfrm>
            <a:off x="152400" y="1122608"/>
            <a:ext cx="8305800" cy="5909310"/>
          </a:xfrm>
          <a:prstGeom prst="rect">
            <a:avLst/>
          </a:prstGeom>
          <a:noFill/>
        </p:spPr>
        <p:txBody>
          <a:bodyPr>
            <a:spAutoFit/>
          </a:bodyPr>
          <a:lstStyle/>
          <a:p>
            <a:pPr fontAlgn="auto">
              <a:spcBef>
                <a:spcPts val="0"/>
              </a:spcBef>
              <a:spcAft>
                <a:spcPts val="0"/>
              </a:spcAft>
              <a:defRPr/>
            </a:pPr>
            <a:endParaRPr lang="en-US" sz="2000" dirty="0">
              <a:solidFill>
                <a:prstClr val="black"/>
              </a:solidFill>
              <a:latin typeface="Cambria"/>
              <a:cs typeface="Arial" panose="020B0604020202020204" pitchFamily="34" charset="0"/>
            </a:endParaRPr>
          </a:p>
          <a:p>
            <a:pPr fontAlgn="auto">
              <a:spcBef>
                <a:spcPts val="0"/>
              </a:spcBef>
              <a:spcAft>
                <a:spcPts val="0"/>
              </a:spcAft>
              <a:defRPr/>
            </a:pPr>
            <a:r>
              <a:rPr lang="en-US" sz="2200" b="1" u="sng" dirty="0">
                <a:solidFill>
                  <a:srgbClr val="D85D12"/>
                </a:solidFill>
                <a:latin typeface="Cambria"/>
                <a:cs typeface="Arial" panose="020B0604020202020204" pitchFamily="34" charset="0"/>
              </a:rPr>
              <a:t>New Store Openings Procedures</a:t>
            </a:r>
          </a:p>
          <a:p>
            <a:pPr fontAlgn="auto">
              <a:spcBef>
                <a:spcPts val="0"/>
              </a:spcBef>
              <a:spcAft>
                <a:spcPts val="0"/>
              </a:spcAft>
              <a:defRPr/>
            </a:pPr>
            <a:endParaRPr lang="en-US" sz="2000" b="1" u="sng" dirty="0">
              <a:solidFill>
                <a:srgbClr val="D85D12"/>
              </a:solidFill>
              <a:latin typeface="Cambria"/>
              <a:cs typeface="Arial" panose="020B0604020202020204" pitchFamily="34" charset="0"/>
            </a:endParaRPr>
          </a:p>
          <a:p>
            <a:pPr fontAlgn="auto">
              <a:spcBef>
                <a:spcPts val="0"/>
              </a:spcBef>
              <a:spcAft>
                <a:spcPts val="0"/>
              </a:spcAft>
              <a:defRPr/>
            </a:pPr>
            <a:r>
              <a:rPr lang="en-US" dirty="0">
                <a:solidFill>
                  <a:prstClr val="black"/>
                </a:solidFill>
                <a:latin typeface="Cambria"/>
                <a:cs typeface="Arial" panose="020B0604020202020204" pitchFamily="34" charset="0"/>
              </a:rPr>
              <a:t>When a new store opening arises, please complete the following steps:</a:t>
            </a:r>
            <a:br>
              <a:rPr lang="en-US" dirty="0">
                <a:solidFill>
                  <a:prstClr val="black"/>
                </a:solidFill>
                <a:latin typeface="Cambria"/>
                <a:cs typeface="Arial" panose="020B0604020202020204" pitchFamily="34" charset="0"/>
              </a:rPr>
            </a:br>
            <a:endParaRPr lang="en-US" dirty="0">
              <a:solidFill>
                <a:prstClr val="black"/>
              </a:solidFill>
              <a:latin typeface="Cambria"/>
              <a:cs typeface="Arial" panose="020B0604020202020204" pitchFamily="34" charset="0"/>
            </a:endParaRPr>
          </a:p>
          <a:p>
            <a:pPr fontAlgn="auto">
              <a:spcBef>
                <a:spcPts val="0"/>
              </a:spcBef>
              <a:spcAft>
                <a:spcPts val="0"/>
              </a:spcAft>
              <a:defRPr/>
            </a:pPr>
            <a:r>
              <a:rPr lang="en-US" dirty="0">
                <a:solidFill>
                  <a:srgbClr val="D85D12"/>
                </a:solidFill>
                <a:latin typeface="Cambria"/>
                <a:cs typeface="Arial" panose="020B0604020202020204" pitchFamily="34" charset="0"/>
              </a:rPr>
              <a:t>	</a:t>
            </a:r>
            <a:r>
              <a:rPr lang="en-US" b="1" dirty="0">
                <a:solidFill>
                  <a:prstClr val="black"/>
                </a:solidFill>
                <a:latin typeface="Cambria"/>
                <a:cs typeface="Arial" panose="020B0604020202020204" pitchFamily="34" charset="0"/>
              </a:rPr>
              <a:t>1. </a:t>
            </a:r>
            <a:r>
              <a:rPr lang="en-US" dirty="0">
                <a:solidFill>
                  <a:prstClr val="black"/>
                </a:solidFill>
                <a:latin typeface="Cambria"/>
                <a:cs typeface="Arial" panose="020B0604020202020204" pitchFamily="34" charset="0"/>
              </a:rPr>
              <a:t>Contact the Immunization Branch at 919-707-5595.</a:t>
            </a:r>
          </a:p>
          <a:p>
            <a:pPr fontAlgn="auto">
              <a:spcBef>
                <a:spcPts val="0"/>
              </a:spcBef>
              <a:spcAft>
                <a:spcPts val="0"/>
              </a:spcAft>
              <a:defRPr/>
            </a:pPr>
            <a:r>
              <a:rPr lang="en-US" dirty="0">
                <a:solidFill>
                  <a:prstClr val="black"/>
                </a:solidFill>
                <a:latin typeface="Cambria"/>
                <a:cs typeface="Arial" panose="020B0604020202020204" pitchFamily="34" charset="0"/>
              </a:rPr>
              <a:t>	</a:t>
            </a:r>
            <a:r>
              <a:rPr lang="en-US" b="1" dirty="0">
                <a:solidFill>
                  <a:prstClr val="black"/>
                </a:solidFill>
                <a:latin typeface="Cambria"/>
                <a:cs typeface="Arial" panose="020B0604020202020204" pitchFamily="34" charset="0"/>
              </a:rPr>
              <a:t>2</a:t>
            </a:r>
            <a:r>
              <a:rPr lang="en-US" dirty="0">
                <a:solidFill>
                  <a:prstClr val="black"/>
                </a:solidFill>
                <a:latin typeface="Cambria"/>
                <a:cs typeface="Arial" panose="020B0604020202020204" pitchFamily="34" charset="0"/>
              </a:rPr>
              <a:t>. Confirm who will be responsible for training the new store. </a:t>
            </a:r>
          </a:p>
          <a:p>
            <a:pPr fontAlgn="auto">
              <a:spcBef>
                <a:spcPts val="0"/>
              </a:spcBef>
              <a:spcAft>
                <a:spcPts val="0"/>
              </a:spcAft>
              <a:defRPr/>
            </a:pPr>
            <a:r>
              <a:rPr lang="en-US" dirty="0">
                <a:solidFill>
                  <a:prstClr val="black"/>
                </a:solidFill>
                <a:latin typeface="Cambria"/>
                <a:cs typeface="Arial" panose="020B0604020202020204" pitchFamily="34" charset="0"/>
              </a:rPr>
              <a:t>	Either a certified trainer (who has completed the training webinar </a:t>
            </a:r>
          </a:p>
          <a:p>
            <a:pPr fontAlgn="auto">
              <a:spcBef>
                <a:spcPts val="0"/>
              </a:spcBef>
              <a:spcAft>
                <a:spcPts val="0"/>
              </a:spcAft>
              <a:defRPr/>
            </a:pPr>
            <a:r>
              <a:rPr lang="en-US" dirty="0">
                <a:solidFill>
                  <a:prstClr val="black"/>
                </a:solidFill>
                <a:latin typeface="Cambria"/>
                <a:cs typeface="Arial" panose="020B0604020202020204" pitchFamily="34" charset="0"/>
              </a:rPr>
              <a:t>	offered through the Immunization Branch) or another employee. </a:t>
            </a:r>
          </a:p>
          <a:p>
            <a:pPr fontAlgn="auto">
              <a:spcBef>
                <a:spcPts val="0"/>
              </a:spcBef>
              <a:spcAft>
                <a:spcPts val="0"/>
              </a:spcAft>
              <a:defRPr/>
            </a:pPr>
            <a:r>
              <a:rPr lang="en-US" dirty="0">
                <a:solidFill>
                  <a:prstClr val="black"/>
                </a:solidFill>
                <a:latin typeface="Cambria"/>
                <a:cs typeface="Arial" panose="020B0604020202020204" pitchFamily="34" charset="0"/>
              </a:rPr>
              <a:t>	</a:t>
            </a:r>
            <a:r>
              <a:rPr lang="en-US" b="1" dirty="0">
                <a:solidFill>
                  <a:prstClr val="black"/>
                </a:solidFill>
                <a:latin typeface="Cambria"/>
                <a:cs typeface="Arial" panose="020B0604020202020204" pitchFamily="34" charset="0"/>
              </a:rPr>
              <a:t>3.</a:t>
            </a:r>
            <a:r>
              <a:rPr lang="en-US" dirty="0">
                <a:solidFill>
                  <a:prstClr val="black"/>
                </a:solidFill>
                <a:latin typeface="Cambria"/>
                <a:cs typeface="Arial" panose="020B0604020202020204" pitchFamily="34" charset="0"/>
              </a:rPr>
              <a:t> The pharmacy administrator will be required to take a competency test 	once you have reviewed this power point presentation.</a:t>
            </a:r>
          </a:p>
          <a:p>
            <a:pPr fontAlgn="auto">
              <a:spcBef>
                <a:spcPts val="0"/>
              </a:spcBef>
              <a:spcAft>
                <a:spcPts val="0"/>
              </a:spcAft>
              <a:defRPr/>
            </a:pPr>
            <a:r>
              <a:rPr lang="en-US" dirty="0">
                <a:solidFill>
                  <a:prstClr val="black"/>
                </a:solidFill>
                <a:latin typeface="Cambria"/>
                <a:cs typeface="Arial" panose="020B0604020202020204" pitchFamily="34" charset="0"/>
              </a:rPr>
              <a:t>	</a:t>
            </a:r>
            <a:r>
              <a:rPr lang="en-US" b="1" dirty="0">
                <a:solidFill>
                  <a:prstClr val="black"/>
                </a:solidFill>
                <a:latin typeface="Cambria"/>
                <a:cs typeface="Arial" panose="020B0604020202020204" pitchFamily="34" charset="0"/>
              </a:rPr>
              <a:t>4.</a:t>
            </a:r>
            <a:r>
              <a:rPr lang="en-US" dirty="0">
                <a:solidFill>
                  <a:prstClr val="black"/>
                </a:solidFill>
                <a:latin typeface="Cambria"/>
                <a:cs typeface="Arial" panose="020B0604020202020204" pitchFamily="34" charset="0"/>
              </a:rPr>
              <a:t> Once they have passed the competency test, they will be given access to 	NCIR and are then required to train other staff who will be using NCIR.</a:t>
            </a:r>
          </a:p>
          <a:p>
            <a:pPr fontAlgn="auto">
              <a:spcBef>
                <a:spcPts val="0"/>
              </a:spcBef>
              <a:spcAft>
                <a:spcPts val="0"/>
              </a:spcAft>
              <a:defRPr/>
            </a:pPr>
            <a:r>
              <a:rPr lang="en-US" dirty="0">
                <a:solidFill>
                  <a:prstClr val="black"/>
                </a:solidFill>
                <a:latin typeface="Cambria"/>
                <a:cs typeface="Arial" panose="020B0604020202020204" pitchFamily="34" charset="0"/>
              </a:rPr>
              <a:t>	</a:t>
            </a:r>
            <a:r>
              <a:rPr lang="en-US" b="1" dirty="0">
                <a:solidFill>
                  <a:prstClr val="black"/>
                </a:solidFill>
                <a:latin typeface="Cambria"/>
                <a:cs typeface="Arial" panose="020B0604020202020204" pitchFamily="34" charset="0"/>
              </a:rPr>
              <a:t>5. </a:t>
            </a:r>
            <a:r>
              <a:rPr lang="en-US" dirty="0">
                <a:solidFill>
                  <a:prstClr val="black"/>
                </a:solidFill>
                <a:latin typeface="Cambria"/>
                <a:cs typeface="Arial" panose="020B0604020202020204" pitchFamily="34" charset="0"/>
              </a:rPr>
              <a:t>The pharmacy administrator is responsible for activating and 	inactivating users at their store.  It is important to inactivate an 	employee who is no longer employed at your pharmacy.</a:t>
            </a:r>
            <a:endParaRPr lang="en-US" sz="2000" dirty="0">
              <a:solidFill>
                <a:prstClr val="black"/>
              </a:solidFill>
              <a:latin typeface="Cambria"/>
              <a:cs typeface="Arial" panose="020B0604020202020204" pitchFamily="34" charset="0"/>
            </a:endParaRPr>
          </a:p>
          <a:p>
            <a:pPr fontAlgn="auto">
              <a:spcBef>
                <a:spcPts val="0"/>
              </a:spcBef>
              <a:spcAft>
                <a:spcPts val="0"/>
              </a:spcAft>
              <a:defRPr/>
            </a:pPr>
            <a:endParaRPr lang="en-US" sz="2000" dirty="0">
              <a:solidFill>
                <a:prstClr val="black"/>
              </a:solidFill>
              <a:latin typeface="Cambria"/>
              <a:cs typeface="Arial" panose="020B0604020202020204" pitchFamily="34" charset="0"/>
            </a:endParaRPr>
          </a:p>
          <a:p>
            <a:pPr fontAlgn="auto">
              <a:spcBef>
                <a:spcPts val="0"/>
              </a:spcBef>
              <a:spcAft>
                <a:spcPts val="0"/>
              </a:spcAft>
              <a:defRPr/>
            </a:pPr>
            <a:r>
              <a:rPr lang="en-US" sz="2000" dirty="0">
                <a:solidFill>
                  <a:srgbClr val="FF0000"/>
                </a:solidFill>
                <a:latin typeface="Cambria"/>
                <a:cs typeface="Arial" panose="020B0604020202020204" pitchFamily="34" charset="0"/>
              </a:rPr>
              <a:t>*Important: Please do not register for a “Username or User ID” until you have been approved.</a:t>
            </a:r>
          </a:p>
          <a:p>
            <a:pPr fontAlgn="auto">
              <a:spcBef>
                <a:spcPts val="0"/>
              </a:spcBef>
              <a:spcAft>
                <a:spcPts val="0"/>
              </a:spcAft>
              <a:defRPr/>
            </a:pPr>
            <a:endParaRPr lang="en-US" sz="2000" dirty="0">
              <a:solidFill>
                <a:prstClr val="black"/>
              </a:solidFill>
              <a:latin typeface="Calibri"/>
              <a:cs typeface="Arial" panose="020B0604020202020204" pitchFamily="34" charset="0"/>
            </a:endParaRPr>
          </a:p>
        </p:txBody>
      </p:sp>
      <p:sp>
        <p:nvSpPr>
          <p:cNvPr id="5" name="Title 1">
            <a:extLst>
              <a:ext uri="{FF2B5EF4-FFF2-40B4-BE49-F238E27FC236}">
                <a16:creationId xmlns:a16="http://schemas.microsoft.com/office/drawing/2014/main" id="{3171409C-F9AC-4F41-A782-456014A23C4C}"/>
              </a:ext>
            </a:extLst>
          </p:cNvPr>
          <p:cNvSpPr txBox="1">
            <a:spLocks/>
          </p:cNvSpPr>
          <p:nvPr/>
        </p:nvSpPr>
        <p:spPr>
          <a:xfrm>
            <a:off x="0" y="274638"/>
            <a:ext cx="8610600" cy="868362"/>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00" normalizeH="0" baseline="0" noProof="0" dirty="0">
                <a:ln>
                  <a:noFill/>
                </a:ln>
                <a:solidFill>
                  <a:srgbClr val="D85D12"/>
                </a:solidFill>
                <a:effectLst/>
                <a:uLnTx/>
                <a:uFillTx/>
                <a:latin typeface="Cambria"/>
                <a:ea typeface="+mj-ea"/>
                <a:cs typeface="+mj-cs"/>
              </a:rPr>
              <a:t>New Store Openings</a:t>
            </a:r>
            <a:endParaRPr kumimoji="0" lang="en-US" sz="3600" b="0" i="0" u="none" strike="noStrike" kern="1200" cap="none" spc="-100" normalizeH="0" baseline="0" noProof="0" dirty="0">
              <a:ln>
                <a:noFill/>
              </a:ln>
              <a:solidFill>
                <a:srgbClr val="646B86"/>
              </a:solidFill>
              <a:effectLst/>
              <a:uLnTx/>
              <a:uFillTx/>
              <a:latin typeface="Cambria"/>
              <a:ea typeface="+mj-ea"/>
              <a:cs typeface="+mj-cs"/>
            </a:endParaRPr>
          </a:p>
        </p:txBody>
      </p:sp>
    </p:spTree>
    <p:extLst>
      <p:ext uri="{BB962C8B-B14F-4D97-AF65-F5344CB8AC3E}">
        <p14:creationId xmlns:p14="http://schemas.microsoft.com/office/powerpoint/2010/main" val="1516415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07ACB-4F47-4A86-95E5-D229D5750830}"/>
              </a:ext>
            </a:extLst>
          </p:cNvPr>
          <p:cNvSpPr>
            <a:spLocks noGrp="1"/>
          </p:cNvSpPr>
          <p:nvPr>
            <p:ph type="title"/>
          </p:nvPr>
        </p:nvSpPr>
        <p:spPr/>
        <p:txBody>
          <a:bodyPr/>
          <a:lstStyle/>
          <a:p>
            <a:r>
              <a:rPr lang="en-US" dirty="0"/>
              <a:t>Documenting Dose Administered</a:t>
            </a:r>
          </a:p>
        </p:txBody>
      </p:sp>
      <p:sp>
        <p:nvSpPr>
          <p:cNvPr id="3" name="Content Placeholder 2">
            <a:extLst>
              <a:ext uri="{FF2B5EF4-FFF2-40B4-BE49-F238E27FC236}">
                <a16:creationId xmlns:a16="http://schemas.microsoft.com/office/drawing/2014/main" id="{DA46218B-222A-4F75-B621-30D97B06A200}"/>
              </a:ext>
            </a:extLst>
          </p:cNvPr>
          <p:cNvSpPr>
            <a:spLocks noGrp="1"/>
          </p:cNvSpPr>
          <p:nvPr>
            <p:ph idx="1"/>
          </p:nvPr>
        </p:nvSpPr>
        <p:spPr/>
        <p:txBody>
          <a:bodyPr>
            <a:normAutofit/>
          </a:bodyPr>
          <a:lstStyle/>
          <a:p>
            <a:r>
              <a:rPr lang="en-US" sz="2000" dirty="0"/>
              <a:t>You will see a list of additional vaccines you can add.</a:t>
            </a:r>
          </a:p>
          <a:p>
            <a:endParaRPr lang="en-US" sz="2000" dirty="0"/>
          </a:p>
        </p:txBody>
      </p:sp>
      <p:pic>
        <p:nvPicPr>
          <p:cNvPr id="5" name="Picture 4">
            <a:extLst>
              <a:ext uri="{FF2B5EF4-FFF2-40B4-BE49-F238E27FC236}">
                <a16:creationId xmlns:a16="http://schemas.microsoft.com/office/drawing/2014/main" id="{02FB66DA-FC4B-4E1E-BF4C-9A497F68C7AA}"/>
              </a:ext>
            </a:extLst>
          </p:cNvPr>
          <p:cNvPicPr>
            <a:picLocks noChangeAspect="1"/>
          </p:cNvPicPr>
          <p:nvPr/>
        </p:nvPicPr>
        <p:blipFill>
          <a:blip r:embed="rId2"/>
          <a:stretch>
            <a:fillRect/>
          </a:stretch>
        </p:blipFill>
        <p:spPr>
          <a:xfrm>
            <a:off x="1143000" y="1992392"/>
            <a:ext cx="6858000" cy="4484608"/>
          </a:xfrm>
          <a:prstGeom prst="rect">
            <a:avLst/>
          </a:prstGeom>
        </p:spPr>
      </p:pic>
    </p:spTree>
    <p:extLst>
      <p:ext uri="{BB962C8B-B14F-4D97-AF65-F5344CB8AC3E}">
        <p14:creationId xmlns:p14="http://schemas.microsoft.com/office/powerpoint/2010/main" val="1362533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8440A-17D5-4AAD-8440-A93E4E91D90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06C05FE-76B1-49BC-B6A2-0809791C50E1}"/>
              </a:ext>
            </a:extLst>
          </p:cNvPr>
          <p:cNvSpPr>
            <a:spLocks noGrp="1"/>
          </p:cNvSpPr>
          <p:nvPr>
            <p:ph idx="1"/>
          </p:nvPr>
        </p:nvSpPr>
        <p:spPr/>
        <p:txBody>
          <a:bodyPr>
            <a:normAutofit/>
          </a:bodyPr>
          <a:lstStyle/>
          <a:p>
            <a:endParaRPr lang="en-US" sz="2000" dirty="0"/>
          </a:p>
        </p:txBody>
      </p:sp>
      <p:pic>
        <p:nvPicPr>
          <p:cNvPr id="4" name="Picture 2">
            <a:extLst>
              <a:ext uri="{FF2B5EF4-FFF2-40B4-BE49-F238E27FC236}">
                <a16:creationId xmlns:a16="http://schemas.microsoft.com/office/drawing/2014/main" id="{EAD455A2-92FC-48CD-B5D5-565F7866F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315200"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a:extLst>
              <a:ext uri="{FF2B5EF4-FFF2-40B4-BE49-F238E27FC236}">
                <a16:creationId xmlns:a16="http://schemas.microsoft.com/office/drawing/2014/main" id="{02C43373-5653-452F-9873-07B63B18ED86}"/>
              </a:ext>
            </a:extLst>
          </p:cNvPr>
          <p:cNvSpPr txBox="1">
            <a:spLocks/>
          </p:cNvSpPr>
          <p:nvPr/>
        </p:nvSpPr>
        <p:spPr bwMode="auto">
          <a:xfrm>
            <a:off x="457200" y="274638"/>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Book Antiqua" panose="02040602050305030304"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en-US" sz="3600" dirty="0"/>
              <a:t>Vaccine Documentation:</a:t>
            </a:r>
            <a:br>
              <a:rPr lang="en-US" sz="3600" dirty="0"/>
            </a:br>
            <a:r>
              <a:rPr lang="en-US" sz="2800" dirty="0">
                <a:solidFill>
                  <a:srgbClr val="D85D12"/>
                </a:solidFill>
              </a:rPr>
              <a:t>Provider Organization Column </a:t>
            </a:r>
          </a:p>
        </p:txBody>
      </p:sp>
      <p:sp>
        <p:nvSpPr>
          <p:cNvPr id="6" name="Oval 5">
            <a:extLst>
              <a:ext uri="{FF2B5EF4-FFF2-40B4-BE49-F238E27FC236}">
                <a16:creationId xmlns:a16="http://schemas.microsoft.com/office/drawing/2014/main" id="{00CA7AF2-E525-4191-89DE-D0EB009A25C5}"/>
              </a:ext>
            </a:extLst>
          </p:cNvPr>
          <p:cNvSpPr/>
          <p:nvPr/>
        </p:nvSpPr>
        <p:spPr>
          <a:xfrm>
            <a:off x="2057400" y="4724400"/>
            <a:ext cx="1828800" cy="762000"/>
          </a:xfrm>
          <a:prstGeom prst="ellipse">
            <a:avLst/>
          </a:prstGeom>
          <a:noFill/>
          <a:ln>
            <a:solidFill>
              <a:srgbClr val="D85D12"/>
            </a:solidFill>
          </a:ln>
          <a:effectLst>
            <a:outerShdw blurRad="76200" dist="50800" dir="12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TextBox 6">
            <a:extLst>
              <a:ext uri="{FF2B5EF4-FFF2-40B4-BE49-F238E27FC236}">
                <a16:creationId xmlns:a16="http://schemas.microsoft.com/office/drawing/2014/main" id="{1644CE43-60DE-4634-B86D-62843B74AD2C}"/>
              </a:ext>
            </a:extLst>
          </p:cNvPr>
          <p:cNvSpPr txBox="1"/>
          <p:nvPr/>
        </p:nvSpPr>
        <p:spPr>
          <a:xfrm>
            <a:off x="457200" y="5486400"/>
            <a:ext cx="8231188" cy="1200150"/>
          </a:xfrm>
          <a:prstGeom prst="rect">
            <a:avLst/>
          </a:prstGeom>
          <a:noFill/>
        </p:spPr>
        <p:txBody>
          <a:bodyPr>
            <a:spAutoFit/>
          </a:bodyPr>
          <a:lstStyle/>
          <a:p>
            <a:pPr eaLnBrk="1" fontAlgn="auto" hangingPunct="1">
              <a:spcBef>
                <a:spcPts val="0"/>
              </a:spcBef>
              <a:spcAft>
                <a:spcPts val="0"/>
              </a:spcAft>
              <a:defRPr/>
            </a:pPr>
            <a:r>
              <a:rPr lang="en-US" dirty="0">
                <a:latin typeface="+mj-lt"/>
                <a:cs typeface="+mn-cs"/>
              </a:rPr>
              <a:t>Please place the following information within this column:</a:t>
            </a:r>
          </a:p>
          <a:p>
            <a:pPr eaLnBrk="1" fontAlgn="auto" hangingPunct="1">
              <a:spcBef>
                <a:spcPts val="0"/>
              </a:spcBef>
              <a:spcAft>
                <a:spcPts val="0"/>
              </a:spcAft>
              <a:defRPr/>
            </a:pPr>
            <a:r>
              <a:rPr lang="en-US" dirty="0">
                <a:latin typeface="+mj-lt"/>
                <a:cs typeface="+mn-cs"/>
              </a:rPr>
              <a:t>1. </a:t>
            </a:r>
            <a:r>
              <a:rPr lang="en-US" b="1" dirty="0">
                <a:solidFill>
                  <a:srgbClr val="D85D12"/>
                </a:solidFill>
                <a:effectLst>
                  <a:outerShdw blurRad="38100" dist="38100" dir="2700000" algn="tl">
                    <a:srgbClr val="000000">
                      <a:alpha val="43137"/>
                    </a:srgbClr>
                  </a:outerShdw>
                </a:effectLst>
                <a:latin typeface="+mj-lt"/>
                <a:cs typeface="+mn-cs"/>
              </a:rPr>
              <a:t>Pharmacy Name &amp; Number (if applicable)</a:t>
            </a:r>
            <a:r>
              <a:rPr lang="en-US" dirty="0">
                <a:latin typeface="+mj-lt"/>
                <a:cs typeface="+mn-cs"/>
              </a:rPr>
              <a:t>: </a:t>
            </a:r>
            <a:r>
              <a:rPr lang="en-US" i="1" dirty="0">
                <a:latin typeface="Bradley Hand ITC" panose="03070402050302030203" pitchFamily="66" charset="0"/>
                <a:cs typeface="Arabic Typesetting" panose="03020402040406030203" pitchFamily="66" charset="-78"/>
              </a:rPr>
              <a:t>ABC Pharmacy</a:t>
            </a:r>
            <a:endParaRPr lang="en-US" dirty="0">
              <a:latin typeface="Bradley Hand ITC" panose="03070402050302030203" pitchFamily="66" charset="0"/>
              <a:cs typeface="+mn-cs"/>
            </a:endParaRPr>
          </a:p>
          <a:p>
            <a:pPr eaLnBrk="1" fontAlgn="auto" hangingPunct="1">
              <a:spcBef>
                <a:spcPts val="0"/>
              </a:spcBef>
              <a:spcAft>
                <a:spcPts val="0"/>
              </a:spcAft>
              <a:defRPr/>
            </a:pPr>
            <a:r>
              <a:rPr lang="en-US" dirty="0">
                <a:latin typeface="+mj-lt"/>
                <a:cs typeface="+mn-cs"/>
              </a:rPr>
              <a:t>2</a:t>
            </a:r>
            <a:r>
              <a:rPr lang="en-US" b="1" dirty="0">
                <a:latin typeface="+mj-lt"/>
                <a:cs typeface="+mn-cs"/>
              </a:rPr>
              <a:t>. </a:t>
            </a:r>
            <a:r>
              <a:rPr lang="en-US" b="1" dirty="0">
                <a:solidFill>
                  <a:srgbClr val="D85D12"/>
                </a:solidFill>
                <a:effectLst>
                  <a:outerShdw blurRad="38100" dist="38100" dir="2700000" algn="tl">
                    <a:srgbClr val="000000">
                      <a:alpha val="43137"/>
                    </a:srgbClr>
                  </a:outerShdw>
                </a:effectLst>
                <a:latin typeface="+mj-lt"/>
                <a:cs typeface="+mn-cs"/>
              </a:rPr>
              <a:t>Name of Pharmacist who administered the vaccine: </a:t>
            </a:r>
            <a:r>
              <a:rPr lang="en-US" i="1" dirty="0">
                <a:latin typeface="Bradley Hand ITC" panose="03070402050302030203" pitchFamily="66" charset="0"/>
                <a:cs typeface="+mn-cs"/>
              </a:rPr>
              <a:t>Brittney Williams</a:t>
            </a:r>
            <a:endParaRPr lang="en-US" i="1" dirty="0">
              <a:latin typeface="+mj-lt"/>
              <a:cs typeface="+mn-cs"/>
            </a:endParaRPr>
          </a:p>
          <a:p>
            <a:pPr eaLnBrk="1" fontAlgn="auto" hangingPunct="1">
              <a:spcBef>
                <a:spcPts val="0"/>
              </a:spcBef>
              <a:spcAft>
                <a:spcPts val="0"/>
              </a:spcAft>
              <a:defRPr/>
            </a:pPr>
            <a:r>
              <a:rPr lang="en-US" dirty="0">
                <a:latin typeface="+mj-lt"/>
                <a:cs typeface="+mn-cs"/>
              </a:rPr>
              <a:t>3. </a:t>
            </a:r>
            <a:r>
              <a:rPr lang="en-US" b="1" dirty="0">
                <a:solidFill>
                  <a:srgbClr val="D85D12"/>
                </a:solidFill>
                <a:effectLst>
                  <a:outerShdw blurRad="38100" dist="38100" dir="2700000" algn="tl">
                    <a:srgbClr val="000000">
                      <a:alpha val="43137"/>
                    </a:srgbClr>
                  </a:outerShdw>
                </a:effectLst>
                <a:latin typeface="+mj-lt"/>
                <a:cs typeface="+mn-cs"/>
              </a:rPr>
              <a:t>Credentials of Pharmacist who administered the vaccine</a:t>
            </a:r>
            <a:r>
              <a:rPr lang="en-US" b="1" dirty="0">
                <a:solidFill>
                  <a:srgbClr val="D85D12"/>
                </a:solidFill>
                <a:effectLst>
                  <a:outerShdw blurRad="38100" dist="38100" dir="2700000" algn="tl">
                    <a:srgbClr val="000000">
                      <a:alpha val="43137"/>
                    </a:srgbClr>
                  </a:outerShdw>
                </a:effectLst>
                <a:latin typeface="+mn-lt"/>
                <a:cs typeface="+mn-cs"/>
              </a:rPr>
              <a:t>: </a:t>
            </a:r>
            <a:r>
              <a:rPr lang="en-US" i="1" dirty="0">
                <a:latin typeface="Bradley Hand ITC" panose="03070402050302030203" pitchFamily="66" charset="0"/>
                <a:cs typeface="+mn-cs"/>
              </a:rPr>
              <a:t>PharmD</a:t>
            </a:r>
            <a:endParaRPr lang="en-US" b="1" dirty="0">
              <a:solidFill>
                <a:srgbClr val="D85D12"/>
              </a:solidFill>
              <a:effectLst>
                <a:outerShdw blurRad="38100" dist="38100" dir="2700000" algn="tl">
                  <a:srgbClr val="000000">
                    <a:alpha val="43137"/>
                  </a:srgbClr>
                </a:outerShdw>
              </a:effectLst>
              <a:latin typeface="Bradley Hand ITC" panose="03070402050302030203" pitchFamily="66" charset="0"/>
              <a:cs typeface="+mn-cs"/>
            </a:endParaRPr>
          </a:p>
        </p:txBody>
      </p:sp>
    </p:spTree>
    <p:extLst>
      <p:ext uri="{BB962C8B-B14F-4D97-AF65-F5344CB8AC3E}">
        <p14:creationId xmlns:p14="http://schemas.microsoft.com/office/powerpoint/2010/main" val="284996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xEl>
                                              <p:pRg st="0" end="0"/>
                                            </p:txEl>
                                          </p:spTgt>
                                        </p:tgtEl>
                                      </p:cBhvr>
                                    </p:animEffect>
                                    <p:set>
                                      <p:cBhvr>
                                        <p:cTn id="22" dur="1" fill="hold">
                                          <p:stCondLst>
                                            <p:cond delay="499"/>
                                          </p:stCondLst>
                                        </p:cTn>
                                        <p:tgtEl>
                                          <p:spTgt spid="7">
                                            <p:txEl>
                                              <p:pRg st="0" end="0"/>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7">
                                            <p:txEl>
                                              <p:pRg st="1" end="1"/>
                                            </p:txEl>
                                          </p:spTgt>
                                        </p:tgtEl>
                                      </p:cBhvr>
                                    </p:animEffect>
                                    <p:set>
                                      <p:cBhvr>
                                        <p:cTn id="25" dur="1" fill="hold">
                                          <p:stCondLst>
                                            <p:cond delay="499"/>
                                          </p:stCondLst>
                                        </p:cTn>
                                        <p:tgtEl>
                                          <p:spTgt spid="7">
                                            <p:txEl>
                                              <p:pRg st="1" end="1"/>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7">
                                            <p:txEl>
                                              <p:pRg st="2" end="2"/>
                                            </p:txEl>
                                          </p:spTgt>
                                        </p:tgtEl>
                                      </p:cBhvr>
                                    </p:animEffect>
                                    <p:set>
                                      <p:cBhvr>
                                        <p:cTn id="28" dur="1" fill="hold">
                                          <p:stCondLst>
                                            <p:cond delay="499"/>
                                          </p:stCondLst>
                                        </p:cTn>
                                        <p:tgtEl>
                                          <p:spTgt spid="7">
                                            <p:txEl>
                                              <p:pRg st="2" end="2"/>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7">
                                            <p:txEl>
                                              <p:pRg st="3" end="3"/>
                                            </p:txEl>
                                          </p:spTgt>
                                        </p:tgtEl>
                                      </p:cBhvr>
                                    </p:animEffect>
                                    <p:set>
                                      <p:cBhvr>
                                        <p:cTn id="31" dur="1" fill="hold">
                                          <p:stCondLst>
                                            <p:cond delay="499"/>
                                          </p:stCondLst>
                                        </p:cTn>
                                        <p:tgtEl>
                                          <p:spTgt spid="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1F51536-36FC-4125-A930-B95E2B908497}"/>
              </a:ext>
            </a:extLst>
          </p:cNvPr>
          <p:cNvSpPr txBox="1">
            <a:spLocks/>
          </p:cNvSpPr>
          <p:nvPr/>
        </p:nvSpPr>
        <p:spPr>
          <a:xfrm>
            <a:off x="457200" y="273844"/>
            <a:ext cx="7620000" cy="1143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00" normalizeH="0" baseline="0" noProof="0" dirty="0">
                <a:ln>
                  <a:noFill/>
                </a:ln>
                <a:solidFill>
                  <a:srgbClr val="646B86"/>
                </a:solidFill>
                <a:effectLst/>
                <a:uLnTx/>
                <a:uFillTx/>
                <a:latin typeface="Cambria"/>
                <a:ea typeface="+mj-ea"/>
                <a:cs typeface="+mj-cs"/>
              </a:rPr>
              <a:t>Vaccine Documentation: </a:t>
            </a:r>
            <a:br>
              <a:rPr kumimoji="0" lang="en-US" sz="3900" b="0" i="0" u="none" strike="noStrike" kern="1200" cap="none" spc="-100" normalizeH="0" baseline="0" noProof="0" dirty="0">
                <a:ln>
                  <a:noFill/>
                </a:ln>
                <a:solidFill>
                  <a:srgbClr val="646B86"/>
                </a:solidFill>
                <a:effectLst/>
                <a:uLnTx/>
                <a:uFillTx/>
                <a:latin typeface="Cambria"/>
                <a:ea typeface="+mj-ea"/>
                <a:cs typeface="+mj-cs"/>
              </a:rPr>
            </a:br>
            <a:r>
              <a:rPr kumimoji="0" lang="en-US" sz="2800" b="0" i="0" u="none" strike="noStrike" kern="1200" cap="none" spc="-100" normalizeH="0" baseline="0" noProof="0" dirty="0">
                <a:ln>
                  <a:noFill/>
                </a:ln>
                <a:solidFill>
                  <a:srgbClr val="D85D12"/>
                </a:solidFill>
                <a:effectLst/>
                <a:uLnTx/>
                <a:uFillTx/>
                <a:latin typeface="Cambria"/>
                <a:ea typeface="+mj-ea"/>
                <a:cs typeface="+mj-cs"/>
              </a:rPr>
              <a:t>Documenting a Vaccine You’ve Administered</a:t>
            </a:r>
            <a:endParaRPr kumimoji="0" lang="en-US" sz="2800" b="0" i="0" u="none" strike="noStrike" kern="1200" cap="none" spc="-100" normalizeH="0" baseline="0" noProof="0" dirty="0">
              <a:ln>
                <a:noFill/>
              </a:ln>
              <a:solidFill>
                <a:srgbClr val="646B86"/>
              </a:solidFill>
              <a:effectLst/>
              <a:uLnTx/>
              <a:uFillTx/>
              <a:latin typeface="Cambria"/>
              <a:ea typeface="+mj-ea"/>
              <a:cs typeface="+mj-cs"/>
            </a:endParaRPr>
          </a:p>
        </p:txBody>
      </p:sp>
      <p:pic>
        <p:nvPicPr>
          <p:cNvPr id="10" name="Picture 3">
            <a:extLst>
              <a:ext uri="{FF2B5EF4-FFF2-40B4-BE49-F238E27FC236}">
                <a16:creationId xmlns:a16="http://schemas.microsoft.com/office/drawing/2014/main" id="{76C7D21A-B726-42B4-9366-69AEDB958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66056"/>
            <a:ext cx="6705600" cy="519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ular Callout 4">
            <a:extLst>
              <a:ext uri="{FF2B5EF4-FFF2-40B4-BE49-F238E27FC236}">
                <a16:creationId xmlns:a16="http://schemas.microsoft.com/office/drawing/2014/main" id="{33886DB8-974B-4E9A-85D7-07696A4E7F8F}"/>
              </a:ext>
            </a:extLst>
          </p:cNvPr>
          <p:cNvSpPr/>
          <p:nvPr/>
        </p:nvSpPr>
        <p:spPr>
          <a:xfrm>
            <a:off x="1905000" y="3721100"/>
            <a:ext cx="1600200" cy="685800"/>
          </a:xfrm>
          <a:prstGeom prst="wedgeRoundRectCallout">
            <a:avLst>
              <a:gd name="adj1" fmla="val -96068"/>
              <a:gd name="adj2" fmla="val 44925"/>
              <a:gd name="adj3" fmla="val 16667"/>
            </a:avLst>
          </a:prstGeom>
          <a:solidFill>
            <a:srgbClr val="D16349"/>
          </a:solidFill>
          <a:ln w="25400" cap="flat" cmpd="sng" algn="ctr">
            <a:solidFill>
              <a:srgbClr val="D16349">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Calibri"/>
                <a:ea typeface="+mn-ea"/>
                <a:cs typeface="+mn-cs"/>
              </a:rPr>
              <a:t>Select the vaccine from the Vaccine Group Column. </a:t>
            </a:r>
            <a:endParaRPr kumimoji="0" lang="en-US" sz="1100" b="1" i="0" u="sng" strike="noStrike" kern="0" cap="none" spc="0" normalizeH="0" baseline="0" noProof="0" dirty="0">
              <a:ln>
                <a:noFill/>
              </a:ln>
              <a:solidFill>
                <a:prstClr val="white"/>
              </a:solidFill>
              <a:effectLst/>
              <a:uLnTx/>
              <a:uFillTx/>
              <a:latin typeface="Calibri"/>
              <a:ea typeface="+mn-ea"/>
              <a:cs typeface="+mn-cs"/>
            </a:endParaRPr>
          </a:p>
        </p:txBody>
      </p:sp>
      <p:sp>
        <p:nvSpPr>
          <p:cNvPr id="12" name="Rounded Rectangular Callout 8">
            <a:extLst>
              <a:ext uri="{FF2B5EF4-FFF2-40B4-BE49-F238E27FC236}">
                <a16:creationId xmlns:a16="http://schemas.microsoft.com/office/drawing/2014/main" id="{121D259F-8B28-4013-B3D1-03C665F48B4F}"/>
              </a:ext>
            </a:extLst>
          </p:cNvPr>
          <p:cNvSpPr/>
          <p:nvPr/>
        </p:nvSpPr>
        <p:spPr>
          <a:xfrm>
            <a:off x="2438400" y="5138738"/>
            <a:ext cx="1447800" cy="1524000"/>
          </a:xfrm>
          <a:prstGeom prst="wedgeRoundRectCallout">
            <a:avLst>
              <a:gd name="adj1" fmla="val -81691"/>
              <a:gd name="adj2" fmla="val 31847"/>
              <a:gd name="adj3" fmla="val 16667"/>
            </a:avLst>
          </a:prstGeom>
          <a:solidFill>
            <a:srgbClr val="D16349"/>
          </a:solidFill>
          <a:ln w="25400" cap="flat" cmpd="sng" algn="ctr">
            <a:solidFill>
              <a:srgbClr val="D16349">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Calibri"/>
                <a:ea typeface="+mn-ea"/>
                <a:cs typeface="+mn-cs"/>
              </a:rPr>
              <a:t>If the vaccine is not listed, locate it in the drop-down box below and it will be added to the vaccine group grid. </a:t>
            </a:r>
            <a:endParaRPr kumimoji="0" lang="en-US" sz="1100" b="1" i="0" u="sng" strike="noStrike" kern="0" cap="none" spc="0" normalizeH="0" baseline="0" noProof="0" dirty="0">
              <a:ln>
                <a:noFill/>
              </a:ln>
              <a:solidFill>
                <a:prstClr val="white"/>
              </a:solidFill>
              <a:effectLst/>
              <a:uLnTx/>
              <a:uFillTx/>
              <a:latin typeface="Calibri"/>
              <a:ea typeface="+mn-ea"/>
              <a:cs typeface="+mn-cs"/>
            </a:endParaRPr>
          </a:p>
        </p:txBody>
      </p:sp>
      <p:sp>
        <p:nvSpPr>
          <p:cNvPr id="13" name="Rounded Rectangular Callout 9">
            <a:extLst>
              <a:ext uri="{FF2B5EF4-FFF2-40B4-BE49-F238E27FC236}">
                <a16:creationId xmlns:a16="http://schemas.microsoft.com/office/drawing/2014/main" id="{CDDB4B87-18E7-4DAF-A9B0-83C45399459F}"/>
              </a:ext>
            </a:extLst>
          </p:cNvPr>
          <p:cNvSpPr/>
          <p:nvPr/>
        </p:nvSpPr>
        <p:spPr>
          <a:xfrm>
            <a:off x="3009900" y="4681538"/>
            <a:ext cx="1905000" cy="914400"/>
          </a:xfrm>
          <a:prstGeom prst="wedgeRoundRectCallout">
            <a:avLst>
              <a:gd name="adj1" fmla="val -48632"/>
              <a:gd name="adj2" fmla="val -77743"/>
              <a:gd name="adj3" fmla="val 16667"/>
            </a:avLst>
          </a:prstGeom>
          <a:solidFill>
            <a:srgbClr val="D16349"/>
          </a:solidFill>
          <a:ln w="25400" cap="flat" cmpd="sng" algn="ctr">
            <a:solidFill>
              <a:srgbClr val="D16349">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white"/>
                </a:solidFill>
                <a:effectLst/>
                <a:uLnTx/>
                <a:uFillTx/>
                <a:latin typeface="Calibri"/>
                <a:ea typeface="+mn-ea"/>
                <a:cs typeface="+mn-cs"/>
              </a:rPr>
              <a:t>3. </a:t>
            </a:r>
            <a:r>
              <a:rPr kumimoji="0" lang="en-US" sz="1100" b="0" i="0" u="none" strike="noStrike" kern="0" cap="none" spc="0" normalizeH="0" baseline="0" noProof="0" dirty="0">
                <a:ln>
                  <a:noFill/>
                </a:ln>
                <a:solidFill>
                  <a:prstClr val="white"/>
                </a:solidFill>
                <a:effectLst/>
                <a:uLnTx/>
                <a:uFillTx/>
                <a:latin typeface="Calibri"/>
                <a:ea typeface="+mn-ea"/>
                <a:cs typeface="+mn-cs"/>
              </a:rPr>
              <a:t>Enter the appropriate information in the </a:t>
            </a:r>
            <a:r>
              <a:rPr kumimoji="0" lang="en-US" sz="1100" b="1" i="0" u="sng" strike="noStrike" kern="0" cap="none" spc="0" normalizeH="0" baseline="0" noProof="0" dirty="0">
                <a:ln>
                  <a:noFill/>
                </a:ln>
                <a:solidFill>
                  <a:prstClr val="white"/>
                </a:solidFill>
                <a:effectLst/>
                <a:uLnTx/>
                <a:uFillTx/>
                <a:latin typeface="Calibri"/>
                <a:ea typeface="+mn-ea"/>
                <a:cs typeface="+mn-cs"/>
              </a:rPr>
              <a:t>Provider Organization </a:t>
            </a:r>
            <a:r>
              <a:rPr kumimoji="0" lang="en-US" sz="1100" b="0" i="0" u="none" strike="noStrike" kern="0" cap="none" spc="0" normalizeH="0" baseline="0" noProof="0" dirty="0">
                <a:ln>
                  <a:noFill/>
                </a:ln>
                <a:solidFill>
                  <a:prstClr val="white"/>
                </a:solidFill>
                <a:effectLst/>
                <a:uLnTx/>
                <a:uFillTx/>
                <a:latin typeface="Calibri"/>
                <a:ea typeface="+mn-ea"/>
                <a:cs typeface="+mn-cs"/>
              </a:rPr>
              <a:t>Column</a:t>
            </a:r>
            <a:endParaRPr kumimoji="0" lang="en-US" sz="1100" b="1" i="0" u="sng" strike="noStrike" kern="0" cap="none" spc="0" normalizeH="0" baseline="0" noProof="0" dirty="0">
              <a:ln>
                <a:noFill/>
              </a:ln>
              <a:solidFill>
                <a:prstClr val="white"/>
              </a:solidFill>
              <a:effectLst/>
              <a:uLnTx/>
              <a:uFillTx/>
              <a:latin typeface="Calibri"/>
              <a:ea typeface="+mn-ea"/>
              <a:cs typeface="+mn-cs"/>
            </a:endParaRPr>
          </a:p>
        </p:txBody>
      </p:sp>
      <p:sp>
        <p:nvSpPr>
          <p:cNvPr id="14" name="Rounded Rectangular Callout 10">
            <a:extLst>
              <a:ext uri="{FF2B5EF4-FFF2-40B4-BE49-F238E27FC236}">
                <a16:creationId xmlns:a16="http://schemas.microsoft.com/office/drawing/2014/main" id="{BD2DA814-40D9-490E-9ECC-9E2C58334C9F}"/>
              </a:ext>
            </a:extLst>
          </p:cNvPr>
          <p:cNvSpPr/>
          <p:nvPr/>
        </p:nvSpPr>
        <p:spPr>
          <a:xfrm>
            <a:off x="3657600" y="4635500"/>
            <a:ext cx="1905000" cy="914400"/>
          </a:xfrm>
          <a:prstGeom prst="wedgeRoundRectCallout">
            <a:avLst>
              <a:gd name="adj1" fmla="val -44268"/>
              <a:gd name="adj2" fmla="val -71249"/>
              <a:gd name="adj3" fmla="val 16667"/>
            </a:avLst>
          </a:prstGeom>
          <a:solidFill>
            <a:srgbClr val="D16349"/>
          </a:solidFill>
          <a:ln w="25400" cap="flat" cmpd="sng" algn="ctr">
            <a:solidFill>
              <a:srgbClr val="D16349">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Calibri"/>
                <a:ea typeface="+mn-ea"/>
                <a:cs typeface="+mn-cs"/>
              </a:rPr>
              <a:t>4. Enter the Date of Administration in the next column.  </a:t>
            </a:r>
            <a:endParaRPr kumimoji="0" lang="en-US" sz="1100" b="1" i="0" u="sng" strike="noStrike" kern="0" cap="none" spc="0" normalizeH="0" baseline="0" noProof="0" dirty="0">
              <a:ln>
                <a:noFill/>
              </a:ln>
              <a:solidFill>
                <a:prstClr val="white"/>
              </a:solidFill>
              <a:effectLst/>
              <a:uLnTx/>
              <a:uFillTx/>
              <a:latin typeface="Calibri"/>
              <a:ea typeface="+mn-ea"/>
              <a:cs typeface="+mn-cs"/>
            </a:endParaRPr>
          </a:p>
        </p:txBody>
      </p:sp>
      <p:sp>
        <p:nvSpPr>
          <p:cNvPr id="15" name="Rounded Rectangular Callout 11">
            <a:extLst>
              <a:ext uri="{FF2B5EF4-FFF2-40B4-BE49-F238E27FC236}">
                <a16:creationId xmlns:a16="http://schemas.microsoft.com/office/drawing/2014/main" id="{54907C7B-4B6D-42CC-9B9C-6A43D4E25302}"/>
              </a:ext>
            </a:extLst>
          </p:cNvPr>
          <p:cNvSpPr/>
          <p:nvPr/>
        </p:nvSpPr>
        <p:spPr>
          <a:xfrm>
            <a:off x="1752600" y="3209131"/>
            <a:ext cx="1905000" cy="1023938"/>
          </a:xfrm>
          <a:prstGeom prst="wedgeRoundRectCallout">
            <a:avLst>
              <a:gd name="adj1" fmla="val -48008"/>
              <a:gd name="adj2" fmla="val -70089"/>
              <a:gd name="adj3" fmla="val 16667"/>
            </a:avLst>
          </a:prstGeom>
          <a:solidFill>
            <a:srgbClr val="D16349"/>
          </a:solidFill>
          <a:ln w="25400" cap="flat" cmpd="sng" algn="ctr">
            <a:solidFill>
              <a:srgbClr val="D16349">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Calibri"/>
                <a:ea typeface="+mn-ea"/>
                <a:cs typeface="+mn-cs"/>
              </a:rPr>
              <a:t>5. Don’t forget the Trade Name &amp; Lot Number! Select the “</a:t>
            </a:r>
            <a:r>
              <a:rPr kumimoji="0" lang="en-US" sz="1100" b="1" i="0" u="sng" strike="noStrike" kern="0" cap="none" spc="0" normalizeH="0" baseline="0" noProof="0" dirty="0">
                <a:ln>
                  <a:noFill/>
                </a:ln>
                <a:solidFill>
                  <a:prstClr val="white"/>
                </a:solidFill>
                <a:effectLst/>
                <a:uLnTx/>
                <a:uFillTx/>
                <a:latin typeface="Calibri"/>
                <a:ea typeface="+mn-ea"/>
                <a:cs typeface="+mn-cs"/>
              </a:rPr>
              <a:t>Trade Name Details</a:t>
            </a:r>
            <a:r>
              <a:rPr kumimoji="0" lang="en-US" sz="1100" b="0" i="0" u="none" strike="noStrike" kern="0" cap="none" spc="0" normalizeH="0" baseline="0" noProof="0" dirty="0">
                <a:ln>
                  <a:noFill/>
                </a:ln>
                <a:solidFill>
                  <a:prstClr val="white"/>
                </a:solidFill>
                <a:effectLst/>
                <a:uLnTx/>
                <a:uFillTx/>
                <a:latin typeface="Calibri"/>
                <a:ea typeface="+mn-ea"/>
                <a:cs typeface="+mn-cs"/>
              </a:rPr>
              <a:t>” button.</a:t>
            </a:r>
            <a:endParaRPr kumimoji="0" lang="en-US" sz="1100" b="1" i="0" u="sng"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5824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A814CC1-911E-44E1-91E0-570B89A6967D}"/>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00" normalizeH="0" baseline="0" noProof="0" dirty="0">
                <a:ln>
                  <a:noFill/>
                </a:ln>
                <a:solidFill>
                  <a:srgbClr val="646B86"/>
                </a:solidFill>
                <a:effectLst/>
                <a:uLnTx/>
                <a:uFillTx/>
                <a:latin typeface="Cambria"/>
                <a:ea typeface="+mj-ea"/>
                <a:cs typeface="+mj-cs"/>
              </a:rPr>
              <a:t>Vaccine Documentation: </a:t>
            </a:r>
            <a:br>
              <a:rPr kumimoji="0" lang="en-US" sz="3900" b="0" i="0" u="none" strike="noStrike" kern="1200" cap="none" spc="-100" normalizeH="0" baseline="0" noProof="0" dirty="0">
                <a:ln>
                  <a:noFill/>
                </a:ln>
                <a:solidFill>
                  <a:srgbClr val="646B86"/>
                </a:solidFill>
                <a:effectLst/>
                <a:uLnTx/>
                <a:uFillTx/>
                <a:latin typeface="Cambria"/>
                <a:ea typeface="+mj-ea"/>
                <a:cs typeface="+mj-cs"/>
              </a:rPr>
            </a:br>
            <a:r>
              <a:rPr kumimoji="0" lang="en-US" sz="2800" b="0" i="0" u="none" strike="noStrike" kern="1200" cap="none" spc="-100" normalizeH="0" baseline="0" noProof="0" dirty="0">
                <a:ln>
                  <a:noFill/>
                </a:ln>
                <a:solidFill>
                  <a:srgbClr val="D85D12"/>
                </a:solidFill>
                <a:effectLst/>
                <a:uLnTx/>
                <a:uFillTx/>
                <a:latin typeface="Cambria"/>
                <a:ea typeface="+mj-ea"/>
                <a:cs typeface="+mj-cs"/>
              </a:rPr>
              <a:t>Documenting Trade Name and Lot #</a:t>
            </a:r>
            <a:endParaRPr kumimoji="0" lang="en-US" sz="2800" b="0" i="0" u="none" strike="noStrike" kern="1200" cap="none" spc="-100" normalizeH="0" baseline="0" noProof="0" dirty="0">
              <a:ln>
                <a:noFill/>
              </a:ln>
              <a:solidFill>
                <a:srgbClr val="646B86"/>
              </a:solidFill>
              <a:effectLst/>
              <a:uLnTx/>
              <a:uFillTx/>
              <a:latin typeface="Cambria"/>
              <a:ea typeface="+mj-ea"/>
              <a:cs typeface="+mj-cs"/>
            </a:endParaRPr>
          </a:p>
        </p:txBody>
      </p:sp>
      <p:pic>
        <p:nvPicPr>
          <p:cNvPr id="8" name="Picture 2">
            <a:extLst>
              <a:ext uri="{FF2B5EF4-FFF2-40B4-BE49-F238E27FC236}">
                <a16:creationId xmlns:a16="http://schemas.microsoft.com/office/drawing/2014/main" id="{7F327F33-0763-4725-80DC-4E4A859A1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866900"/>
            <a:ext cx="8189913"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ular Callout 11">
            <a:extLst>
              <a:ext uri="{FF2B5EF4-FFF2-40B4-BE49-F238E27FC236}">
                <a16:creationId xmlns:a16="http://schemas.microsoft.com/office/drawing/2014/main" id="{4051385F-F54F-4E78-87B5-98AE5E1F5D38}"/>
              </a:ext>
            </a:extLst>
          </p:cNvPr>
          <p:cNvSpPr/>
          <p:nvPr/>
        </p:nvSpPr>
        <p:spPr>
          <a:xfrm>
            <a:off x="4648200" y="4495800"/>
            <a:ext cx="1752600" cy="738188"/>
          </a:xfrm>
          <a:prstGeom prst="wedgeRoundRectCallout">
            <a:avLst>
              <a:gd name="adj1" fmla="val -24320"/>
              <a:gd name="adj2" fmla="val -86330"/>
              <a:gd name="adj3" fmla="val 16667"/>
            </a:avLst>
          </a:prstGeom>
          <a:solidFill>
            <a:srgbClr val="D16349"/>
          </a:solidFill>
          <a:ln w="25400" cap="flat" cmpd="sng" algn="ctr">
            <a:solidFill>
              <a:srgbClr val="D16349">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white"/>
                </a:solidFill>
                <a:effectLst/>
                <a:uLnTx/>
                <a:uFillTx/>
                <a:latin typeface="Calibri"/>
                <a:ea typeface="+mn-ea"/>
                <a:cs typeface="+mn-cs"/>
              </a:rPr>
              <a:t>6. Select the trade name from the drop-down box.</a:t>
            </a:r>
            <a:endParaRPr kumimoji="0" lang="en-US" sz="1300" b="1" i="0" u="sng" strike="noStrike" kern="0" cap="none" spc="0" normalizeH="0" baseline="0" noProof="0" dirty="0">
              <a:ln>
                <a:noFill/>
              </a:ln>
              <a:solidFill>
                <a:prstClr val="white"/>
              </a:solidFill>
              <a:effectLst/>
              <a:uLnTx/>
              <a:uFillTx/>
              <a:latin typeface="Calibri"/>
              <a:ea typeface="+mn-ea"/>
              <a:cs typeface="+mn-cs"/>
            </a:endParaRPr>
          </a:p>
        </p:txBody>
      </p:sp>
      <p:sp>
        <p:nvSpPr>
          <p:cNvPr id="10" name="Rounded Rectangular Callout 12">
            <a:extLst>
              <a:ext uri="{FF2B5EF4-FFF2-40B4-BE49-F238E27FC236}">
                <a16:creationId xmlns:a16="http://schemas.microsoft.com/office/drawing/2014/main" id="{02B6E5BD-C469-455F-BF8F-EB1BAA13EB1E}"/>
              </a:ext>
            </a:extLst>
          </p:cNvPr>
          <p:cNvSpPr/>
          <p:nvPr/>
        </p:nvSpPr>
        <p:spPr>
          <a:xfrm>
            <a:off x="6810375" y="2762250"/>
            <a:ext cx="1447800" cy="1066800"/>
          </a:xfrm>
          <a:prstGeom prst="wedgeRoundRectCallout">
            <a:avLst>
              <a:gd name="adj1" fmla="val -35541"/>
              <a:gd name="adj2" fmla="val 64308"/>
              <a:gd name="adj3" fmla="val 16667"/>
            </a:avLst>
          </a:prstGeom>
          <a:solidFill>
            <a:srgbClr val="D16349"/>
          </a:solidFill>
          <a:ln w="25400" cap="flat" cmpd="sng" algn="ctr">
            <a:solidFill>
              <a:srgbClr val="D16349">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white"/>
                </a:solidFill>
                <a:effectLst/>
                <a:uLnTx/>
                <a:uFillTx/>
                <a:latin typeface="Calibri"/>
                <a:ea typeface="+mn-ea"/>
                <a:cs typeface="+mn-cs"/>
              </a:rPr>
              <a:t>7. Document the Lot # from the drop-down box.</a:t>
            </a:r>
            <a:endParaRPr kumimoji="0" lang="en-US" sz="1300" b="1" i="0" u="sng" strike="noStrike" kern="0" cap="none" spc="0" normalizeH="0" baseline="0" noProof="0" dirty="0">
              <a:ln>
                <a:noFill/>
              </a:ln>
              <a:solidFill>
                <a:prstClr val="white"/>
              </a:solidFill>
              <a:effectLst/>
              <a:uLnTx/>
              <a:uFillTx/>
              <a:latin typeface="Calibri"/>
              <a:ea typeface="+mn-ea"/>
              <a:cs typeface="+mn-cs"/>
            </a:endParaRPr>
          </a:p>
        </p:txBody>
      </p:sp>
      <p:sp>
        <p:nvSpPr>
          <p:cNvPr id="11" name="Rounded Rectangular Callout 13">
            <a:extLst>
              <a:ext uri="{FF2B5EF4-FFF2-40B4-BE49-F238E27FC236}">
                <a16:creationId xmlns:a16="http://schemas.microsoft.com/office/drawing/2014/main" id="{CBE8585B-B0DA-40E2-8CC9-5755FFD47610}"/>
              </a:ext>
            </a:extLst>
          </p:cNvPr>
          <p:cNvSpPr/>
          <p:nvPr/>
        </p:nvSpPr>
        <p:spPr>
          <a:xfrm>
            <a:off x="7035800" y="4865688"/>
            <a:ext cx="1600200" cy="685800"/>
          </a:xfrm>
          <a:prstGeom prst="wedgeRoundRectCallout">
            <a:avLst>
              <a:gd name="adj1" fmla="val -41982"/>
              <a:gd name="adj2" fmla="val -96148"/>
              <a:gd name="adj3" fmla="val 16667"/>
            </a:avLst>
          </a:prstGeom>
          <a:solidFill>
            <a:srgbClr val="D16349"/>
          </a:solidFill>
          <a:ln w="25400" cap="flat" cmpd="sng" algn="ctr">
            <a:solidFill>
              <a:srgbClr val="D16349">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white"/>
                </a:solidFill>
                <a:effectLst/>
                <a:uLnTx/>
                <a:uFillTx/>
                <a:latin typeface="Calibri"/>
                <a:ea typeface="+mn-ea"/>
                <a:cs typeface="+mn-cs"/>
              </a:rPr>
              <a:t>8. Click </a:t>
            </a:r>
            <a:r>
              <a:rPr kumimoji="0" lang="en-US" sz="1300" b="1" i="0" u="sng" strike="noStrike" kern="0" cap="none" spc="0" normalizeH="0" baseline="0" noProof="0" dirty="0">
                <a:ln>
                  <a:noFill/>
                </a:ln>
                <a:solidFill>
                  <a:prstClr val="white"/>
                </a:solidFill>
                <a:effectLst/>
                <a:uLnTx/>
                <a:uFillTx/>
                <a:latin typeface="Calibri"/>
                <a:ea typeface="+mn-ea"/>
                <a:cs typeface="+mn-cs"/>
              </a:rPr>
              <a:t>SAVE</a:t>
            </a:r>
            <a:r>
              <a:rPr kumimoji="0" lang="en-US" sz="1300" b="0" i="0" u="none" strike="noStrike" kern="0" cap="none" spc="0" normalizeH="0" baseline="0" noProof="0" dirty="0">
                <a:ln>
                  <a:noFill/>
                </a:ln>
                <a:solidFill>
                  <a:prstClr val="white"/>
                </a:solidFill>
                <a:effectLst/>
                <a:uLnTx/>
                <a:uFillTx/>
                <a:latin typeface="Calibri"/>
                <a:ea typeface="+mn-ea"/>
                <a:cs typeface="+mn-cs"/>
              </a:rPr>
              <a:t>.</a:t>
            </a:r>
            <a:endParaRPr kumimoji="0" lang="en-US" sz="1300" b="1" i="0" u="sng"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0553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934D342-6F60-479D-9282-269549508B2C}"/>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100" normalizeH="0" baseline="0" noProof="0" dirty="0">
                <a:ln>
                  <a:noFill/>
                </a:ln>
                <a:solidFill>
                  <a:srgbClr val="D85D12"/>
                </a:solidFill>
                <a:effectLst/>
                <a:uLnTx/>
                <a:uFillTx/>
                <a:latin typeface="Cambria"/>
                <a:ea typeface="+mj-ea"/>
                <a:cs typeface="+mj-cs"/>
              </a:rPr>
              <a:t>Printing an official immunization record from the History/Recommendation Screen:</a:t>
            </a:r>
            <a:endParaRPr kumimoji="0" lang="en-US" sz="3000" b="0" i="0" u="none" strike="noStrike" kern="1200" cap="none" spc="-100" normalizeH="0" baseline="0" noProof="0" dirty="0">
              <a:ln>
                <a:noFill/>
              </a:ln>
              <a:solidFill>
                <a:srgbClr val="646B86"/>
              </a:solidFill>
              <a:effectLst/>
              <a:uLnTx/>
              <a:uFillTx/>
              <a:latin typeface="Cambria"/>
              <a:ea typeface="+mj-ea"/>
              <a:cs typeface="+mj-cs"/>
            </a:endParaRPr>
          </a:p>
        </p:txBody>
      </p:sp>
      <p:pic>
        <p:nvPicPr>
          <p:cNvPr id="12" name="Picture 2">
            <a:extLst>
              <a:ext uri="{FF2B5EF4-FFF2-40B4-BE49-F238E27FC236}">
                <a16:creationId xmlns:a16="http://schemas.microsoft.com/office/drawing/2014/main" id="{75F2260F-0106-4F48-8637-FFC4F50DF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770572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peech Bubble: Oval 12">
            <a:extLst>
              <a:ext uri="{FF2B5EF4-FFF2-40B4-BE49-F238E27FC236}">
                <a16:creationId xmlns:a16="http://schemas.microsoft.com/office/drawing/2014/main" id="{33DF317C-5626-4EE0-9F00-11872E49B399}"/>
              </a:ext>
            </a:extLst>
          </p:cNvPr>
          <p:cNvSpPr/>
          <p:nvPr/>
        </p:nvSpPr>
        <p:spPr>
          <a:xfrm>
            <a:off x="5105400" y="1417638"/>
            <a:ext cx="2971800" cy="612775"/>
          </a:xfrm>
          <a:prstGeom prst="wedgeEllipseCallout">
            <a:avLst/>
          </a:prstGeom>
          <a:solidFill>
            <a:srgbClr val="D16349"/>
          </a:solidFill>
          <a:ln w="25400" cap="flat" cmpd="sng" algn="ctr">
            <a:solidFill>
              <a:srgbClr val="D16349">
                <a:shade val="50000"/>
              </a:srgbClr>
            </a:solidFill>
            <a:prstDash val="solid"/>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To print an official record: click reports</a:t>
            </a:r>
          </a:p>
        </p:txBody>
      </p:sp>
    </p:spTree>
    <p:extLst>
      <p:ext uri="{BB962C8B-B14F-4D97-AF65-F5344CB8AC3E}">
        <p14:creationId xmlns:p14="http://schemas.microsoft.com/office/powerpoint/2010/main" val="377558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09EF03-9F5A-4545-80E9-33BAF258D630}"/>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00" normalizeH="0" baseline="0" noProof="0" dirty="0">
                <a:ln>
                  <a:noFill/>
                </a:ln>
                <a:solidFill>
                  <a:srgbClr val="646B86"/>
                </a:solidFill>
                <a:effectLst/>
                <a:uLnTx/>
                <a:uFillTx/>
                <a:latin typeface="Cambria"/>
                <a:ea typeface="+mj-ea"/>
                <a:cs typeface="+mj-cs"/>
              </a:rPr>
              <a:t>Vaccine Documentation Errors:</a:t>
            </a:r>
            <a:br>
              <a:rPr kumimoji="0" lang="en-US" sz="3600" b="0" i="0" u="none" strike="noStrike" kern="1200" cap="none" spc="-100" normalizeH="0" baseline="0" noProof="0" dirty="0">
                <a:ln>
                  <a:noFill/>
                </a:ln>
                <a:solidFill>
                  <a:srgbClr val="646B86"/>
                </a:solidFill>
                <a:effectLst/>
                <a:uLnTx/>
                <a:uFillTx/>
                <a:latin typeface="Cambria"/>
                <a:ea typeface="+mj-ea"/>
                <a:cs typeface="+mj-cs"/>
              </a:rPr>
            </a:br>
            <a:r>
              <a:rPr kumimoji="0" lang="en-US" sz="2800" b="0" i="0" u="none" strike="noStrike" kern="1200" cap="none" spc="-100" normalizeH="0" baseline="0" noProof="0" dirty="0">
                <a:ln>
                  <a:noFill/>
                </a:ln>
                <a:solidFill>
                  <a:srgbClr val="D85D12"/>
                </a:solidFill>
                <a:effectLst/>
                <a:uLnTx/>
                <a:uFillTx/>
                <a:latin typeface="Cambria"/>
                <a:ea typeface="+mj-ea"/>
                <a:cs typeface="+mj-cs"/>
              </a:rPr>
              <a:t>Tdap/Td vs. DTaP</a:t>
            </a:r>
            <a:endParaRPr kumimoji="0" lang="en-US" sz="2800" b="0" i="0" u="none" strike="noStrike" kern="1200" cap="none" spc="-100" normalizeH="0" baseline="0" noProof="0" dirty="0">
              <a:ln>
                <a:noFill/>
              </a:ln>
              <a:solidFill>
                <a:srgbClr val="646B86"/>
              </a:solidFill>
              <a:effectLst/>
              <a:uLnTx/>
              <a:uFillTx/>
              <a:latin typeface="Cambria"/>
              <a:ea typeface="+mj-ea"/>
              <a:cs typeface="+mj-cs"/>
            </a:endParaRPr>
          </a:p>
        </p:txBody>
      </p:sp>
      <p:pic>
        <p:nvPicPr>
          <p:cNvPr id="7" name="Picture 2">
            <a:extLst>
              <a:ext uri="{FF2B5EF4-FFF2-40B4-BE49-F238E27FC236}">
                <a16:creationId xmlns:a16="http://schemas.microsoft.com/office/drawing/2014/main" id="{100A615F-BB78-4D5A-A9FA-2E8A0ACC5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447800"/>
            <a:ext cx="7140575" cy="5332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ular Callout 5">
            <a:extLst>
              <a:ext uri="{FF2B5EF4-FFF2-40B4-BE49-F238E27FC236}">
                <a16:creationId xmlns:a16="http://schemas.microsoft.com/office/drawing/2014/main" id="{2028DE50-AF6F-44F7-BED3-C59D6FC963F1}"/>
              </a:ext>
            </a:extLst>
          </p:cNvPr>
          <p:cNvSpPr/>
          <p:nvPr/>
        </p:nvSpPr>
        <p:spPr>
          <a:xfrm>
            <a:off x="1752600" y="5065713"/>
            <a:ext cx="1828800" cy="954087"/>
          </a:xfrm>
          <a:prstGeom prst="wedgeRoundRectCallout">
            <a:avLst>
              <a:gd name="adj1" fmla="val -65277"/>
              <a:gd name="adj2" fmla="val 59837"/>
              <a:gd name="adj3" fmla="val 16667"/>
            </a:avLst>
          </a:prstGeom>
          <a:solidFill>
            <a:srgbClr val="D16349"/>
          </a:solidFill>
          <a:ln w="25400" cap="flat" cmpd="sng" algn="ctr">
            <a:solidFill>
              <a:srgbClr val="D16349">
                <a:shade val="50000"/>
              </a:srgbClr>
            </a:solidFill>
            <a:prstDash val="solid"/>
          </a:ln>
          <a:effectLst>
            <a:outerShdw blurRad="495300" dist="50800" dir="5400000" algn="ctr" rotWithShape="0">
              <a:sysClr val="windowText" lastClr="000000"/>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Tdap/Td is for patients aged 7 years and older!</a:t>
            </a:r>
          </a:p>
        </p:txBody>
      </p:sp>
      <p:sp>
        <p:nvSpPr>
          <p:cNvPr id="9" name="Rounded Rectangular Callout 7">
            <a:extLst>
              <a:ext uri="{FF2B5EF4-FFF2-40B4-BE49-F238E27FC236}">
                <a16:creationId xmlns:a16="http://schemas.microsoft.com/office/drawing/2014/main" id="{A3CD7A9B-A012-424F-8907-F04F18BA9F80}"/>
              </a:ext>
            </a:extLst>
          </p:cNvPr>
          <p:cNvSpPr/>
          <p:nvPr/>
        </p:nvSpPr>
        <p:spPr>
          <a:xfrm>
            <a:off x="1943100" y="2362200"/>
            <a:ext cx="1828800" cy="954088"/>
          </a:xfrm>
          <a:prstGeom prst="wedgeRoundRectCallout">
            <a:avLst>
              <a:gd name="adj1" fmla="val -65277"/>
              <a:gd name="adj2" fmla="val 59837"/>
              <a:gd name="adj3" fmla="val 16667"/>
            </a:avLst>
          </a:prstGeom>
          <a:solidFill>
            <a:srgbClr val="D16349"/>
          </a:solidFill>
          <a:ln w="25400" cap="flat" cmpd="sng" algn="ctr">
            <a:solidFill>
              <a:srgbClr val="D16349">
                <a:shade val="50000"/>
              </a:srgbClr>
            </a:solidFill>
            <a:prstDash val="solid"/>
          </a:ln>
          <a:effectLst>
            <a:outerShdw blurRad="495300" dist="50800" dir="5400000" algn="ctr" rotWithShape="0">
              <a:sysClr val="windowText" lastClr="000000"/>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DTaP is for a child 6 years old and under!</a:t>
            </a:r>
          </a:p>
        </p:txBody>
      </p:sp>
    </p:spTree>
    <p:extLst>
      <p:ext uri="{BB962C8B-B14F-4D97-AF65-F5344CB8AC3E}">
        <p14:creationId xmlns:p14="http://schemas.microsoft.com/office/powerpoint/2010/main" val="4466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C99E-E4E1-44A5-9D39-308A066239EB}"/>
              </a:ext>
            </a:extLst>
          </p:cNvPr>
          <p:cNvSpPr txBox="1">
            <a:spLocks/>
          </p:cNvSpPr>
          <p:nvPr/>
        </p:nvSpPr>
        <p:spPr>
          <a:xfrm>
            <a:off x="457200" y="274638"/>
            <a:ext cx="7620000" cy="1143000"/>
          </a:xfrm>
          <a:prstGeom prst="rect">
            <a:avLst/>
          </a:prstGeom>
        </p:spPr>
        <p:txBody>
          <a:bodyPr/>
          <a:lstStyle>
            <a:lvl1pPr algn="ctr" rtl="0" eaLnBrk="1" fontAlgn="base" hangingPunct="1">
              <a:spcBef>
                <a:spcPct val="0"/>
              </a:spcBef>
              <a:spcAft>
                <a:spcPct val="0"/>
              </a:spcAft>
              <a:defRPr sz="4000" kern="1200">
                <a:solidFill>
                  <a:schemeClr val="tx1"/>
                </a:solidFill>
                <a:latin typeface="Book Antiqua" panose="02040602050305030304"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en-US" sz="3600" dirty="0"/>
              <a:t>Vaccine Documentation: </a:t>
            </a:r>
            <a:br>
              <a:rPr lang="en-US" sz="3600" dirty="0">
                <a:solidFill>
                  <a:srgbClr val="D85D12"/>
                </a:solidFill>
              </a:rPr>
            </a:br>
            <a:r>
              <a:rPr lang="en-US" sz="2800" dirty="0">
                <a:solidFill>
                  <a:srgbClr val="D85D12"/>
                </a:solidFill>
              </a:rPr>
              <a:t>Time between Documentation &amp; Administration</a:t>
            </a:r>
            <a:endParaRPr lang="en-US" sz="2800" dirty="0"/>
          </a:p>
        </p:txBody>
      </p:sp>
      <p:sp>
        <p:nvSpPr>
          <p:cNvPr id="3" name="TextBox 2">
            <a:extLst>
              <a:ext uri="{FF2B5EF4-FFF2-40B4-BE49-F238E27FC236}">
                <a16:creationId xmlns:a16="http://schemas.microsoft.com/office/drawing/2014/main" id="{AF0034A8-4CF9-4DF4-A138-4969DFB7E86E}"/>
              </a:ext>
            </a:extLst>
          </p:cNvPr>
          <p:cNvSpPr txBox="1"/>
          <p:nvPr/>
        </p:nvSpPr>
        <p:spPr>
          <a:xfrm>
            <a:off x="457200" y="1600200"/>
            <a:ext cx="7543800" cy="4616450"/>
          </a:xfrm>
          <a:prstGeom prst="rect">
            <a:avLst/>
          </a:prstGeom>
          <a:noFill/>
        </p:spPr>
        <p:txBody>
          <a:bodyPr>
            <a:spAutoFit/>
          </a:bodyPr>
          <a:lstStyle/>
          <a:p>
            <a:pPr eaLnBrk="1" fontAlgn="auto" hangingPunct="1">
              <a:spcBef>
                <a:spcPts val="0"/>
              </a:spcBef>
              <a:spcAft>
                <a:spcPts val="0"/>
              </a:spcAft>
              <a:defRPr/>
            </a:pPr>
            <a:r>
              <a:rPr lang="en-US" sz="2000" dirty="0">
                <a:latin typeface="+mj-lt"/>
                <a:cs typeface="+mn-cs"/>
              </a:rPr>
              <a:t>According to House Bill 832:</a:t>
            </a:r>
          </a:p>
          <a:p>
            <a:pPr eaLnBrk="1" fontAlgn="auto" hangingPunct="1">
              <a:spcBef>
                <a:spcPts val="0"/>
              </a:spcBef>
              <a:spcAft>
                <a:spcPts val="0"/>
              </a:spcAft>
              <a:defRPr/>
            </a:pPr>
            <a:endParaRPr lang="en-US" sz="2000" dirty="0">
              <a:latin typeface="+mj-lt"/>
              <a:cs typeface="+mn-cs"/>
            </a:endParaRPr>
          </a:p>
          <a:p>
            <a:pPr eaLnBrk="1" fontAlgn="auto" hangingPunct="1">
              <a:spcBef>
                <a:spcPts val="0"/>
              </a:spcBef>
              <a:spcAft>
                <a:spcPts val="0"/>
              </a:spcAft>
              <a:defRPr/>
            </a:pPr>
            <a:r>
              <a:rPr lang="en-US" sz="2000" dirty="0">
                <a:latin typeface="+mj-lt"/>
                <a:cs typeface="+mn-cs"/>
              </a:rPr>
              <a:t>An immunizing pharmacist who administers a vaccine must also do the following: </a:t>
            </a:r>
          </a:p>
          <a:p>
            <a:pPr eaLnBrk="1" fontAlgn="auto" hangingPunct="1">
              <a:spcBef>
                <a:spcPts val="0"/>
              </a:spcBef>
              <a:spcAft>
                <a:spcPts val="0"/>
              </a:spcAft>
              <a:defRPr/>
            </a:pPr>
            <a:endParaRPr lang="en-US" sz="2000" dirty="0">
              <a:latin typeface="+mj-lt"/>
              <a:cs typeface="+mn-cs"/>
            </a:endParaRPr>
          </a:p>
          <a:p>
            <a:pPr marL="0" lvl="1" eaLnBrk="1" fontAlgn="auto" hangingPunct="1">
              <a:spcBef>
                <a:spcPts val="0"/>
              </a:spcBef>
              <a:spcAft>
                <a:spcPts val="0"/>
              </a:spcAft>
              <a:defRPr/>
            </a:pPr>
            <a:r>
              <a:rPr lang="en-US" sz="2000" dirty="0">
                <a:latin typeface="+mj-lt"/>
                <a:cs typeface="+mn-cs"/>
              </a:rPr>
              <a:t>Except for influenza vaccines administered under G.S.90-85.15B(b)(6), access the North Carolina Immunization Registry </a:t>
            </a:r>
            <a:r>
              <a:rPr lang="en-US" sz="2000" b="1" u="sng" dirty="0">
                <a:solidFill>
                  <a:srgbClr val="D85D12"/>
                </a:solidFill>
                <a:latin typeface="+mj-lt"/>
                <a:cs typeface="+mn-cs"/>
              </a:rPr>
              <a:t>prior to administering the vaccine or immunization </a:t>
            </a:r>
            <a:r>
              <a:rPr lang="en-US" sz="2000" dirty="0">
                <a:latin typeface="+mj-lt"/>
                <a:cs typeface="+mn-cs"/>
              </a:rPr>
              <a:t>and </a:t>
            </a:r>
            <a:r>
              <a:rPr lang="en-US" sz="2000" b="1" u="sng" dirty="0">
                <a:solidFill>
                  <a:srgbClr val="D85D12"/>
                </a:solidFill>
                <a:latin typeface="+mj-lt"/>
                <a:cs typeface="+mn-cs"/>
              </a:rPr>
              <a:t>record any vaccine or immunization administered to the patient in the registry within 72 hours after the administration</a:t>
            </a:r>
            <a:r>
              <a:rPr lang="en-US" sz="2000" u="sng" dirty="0">
                <a:solidFill>
                  <a:srgbClr val="D85D12"/>
                </a:solidFill>
                <a:latin typeface="+mj-lt"/>
                <a:cs typeface="+mn-cs"/>
              </a:rPr>
              <a:t>.</a:t>
            </a:r>
            <a:r>
              <a:rPr lang="en-US" sz="2000" dirty="0">
                <a:solidFill>
                  <a:srgbClr val="D85D12"/>
                </a:solidFill>
                <a:latin typeface="+mj-lt"/>
                <a:cs typeface="+mn-cs"/>
              </a:rPr>
              <a:t>  </a:t>
            </a:r>
            <a:r>
              <a:rPr lang="en-US" sz="2000" dirty="0">
                <a:latin typeface="+mj-lt"/>
                <a:cs typeface="+mn-cs"/>
              </a:rPr>
              <a:t>In the event the registry is not operable, an immunizing pharmacist shall </a:t>
            </a:r>
            <a:r>
              <a:rPr lang="en-US" sz="2000" u="sng" dirty="0">
                <a:latin typeface="+mj-lt"/>
                <a:cs typeface="+mn-cs"/>
              </a:rPr>
              <a:t>report as soon as reasonably possible</a:t>
            </a:r>
            <a:r>
              <a:rPr lang="en-US" sz="2000" dirty="0">
                <a:latin typeface="+mj-lt"/>
                <a:cs typeface="+mn-cs"/>
              </a:rPr>
              <a:t>.</a:t>
            </a:r>
          </a:p>
          <a:p>
            <a:pPr eaLnBrk="1" fontAlgn="auto" hangingPunct="1">
              <a:spcBef>
                <a:spcPts val="0"/>
              </a:spcBef>
              <a:spcAft>
                <a:spcPts val="0"/>
              </a:spcAft>
              <a:defRPr/>
            </a:pPr>
            <a:endParaRPr lang="en-US" dirty="0">
              <a:latin typeface="+mj-lt"/>
              <a:cs typeface="+mn-cs"/>
            </a:endParaRPr>
          </a:p>
          <a:p>
            <a:pPr eaLnBrk="1" fontAlgn="auto" hangingPunct="1">
              <a:spcBef>
                <a:spcPts val="0"/>
              </a:spcBef>
              <a:spcAft>
                <a:spcPts val="0"/>
              </a:spcAft>
              <a:defRPr/>
            </a:pPr>
            <a:endParaRPr lang="en-US" dirty="0">
              <a:latin typeface="+mj-lt"/>
              <a:cs typeface="+mn-cs"/>
            </a:endParaRPr>
          </a:p>
          <a:p>
            <a:pPr eaLnBrk="1" fontAlgn="auto" hangingPunct="1">
              <a:spcBef>
                <a:spcPts val="0"/>
              </a:spcBef>
              <a:spcAft>
                <a:spcPts val="0"/>
              </a:spcAft>
              <a:defRPr/>
            </a:pPr>
            <a:endParaRPr lang="en-US" dirty="0">
              <a:latin typeface="+mn-lt"/>
              <a:cs typeface="+mn-cs"/>
            </a:endParaRPr>
          </a:p>
        </p:txBody>
      </p:sp>
    </p:spTree>
    <p:extLst>
      <p:ext uri="{BB962C8B-B14F-4D97-AF65-F5344CB8AC3E}">
        <p14:creationId xmlns:p14="http://schemas.microsoft.com/office/powerpoint/2010/main" val="268833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36B86-AA6A-4A11-B611-5203EED6E65C}"/>
              </a:ext>
            </a:extLst>
          </p:cNvPr>
          <p:cNvSpPr>
            <a:spLocks noGrp="1"/>
          </p:cNvSpPr>
          <p:nvPr>
            <p:ph type="title"/>
          </p:nvPr>
        </p:nvSpPr>
        <p:spPr>
          <a:xfrm>
            <a:off x="457200" y="274638"/>
            <a:ext cx="8229600" cy="868362"/>
          </a:xfrm>
        </p:spPr>
        <p:txBody>
          <a:bodyPr/>
          <a:lstStyle/>
          <a:p>
            <a:r>
              <a:rPr lang="en-US" dirty="0"/>
              <a:t>Vaccine Documentation:</a:t>
            </a:r>
          </a:p>
        </p:txBody>
      </p:sp>
      <p:sp>
        <p:nvSpPr>
          <p:cNvPr id="3" name="Content Placeholder 2">
            <a:extLst>
              <a:ext uri="{FF2B5EF4-FFF2-40B4-BE49-F238E27FC236}">
                <a16:creationId xmlns:a16="http://schemas.microsoft.com/office/drawing/2014/main" id="{5054645A-9D99-4365-8E28-366FB07FC8E7}"/>
              </a:ext>
            </a:extLst>
          </p:cNvPr>
          <p:cNvSpPr>
            <a:spLocks noGrp="1"/>
          </p:cNvSpPr>
          <p:nvPr>
            <p:ph idx="1"/>
          </p:nvPr>
        </p:nvSpPr>
        <p:spPr>
          <a:xfrm>
            <a:off x="457200" y="1143000"/>
            <a:ext cx="8229600" cy="4983163"/>
          </a:xfrm>
        </p:spPr>
        <p:txBody>
          <a:bodyPr>
            <a:normAutofit lnSpcReduction="10000"/>
          </a:bodyPr>
          <a:lstStyle/>
          <a:p>
            <a:r>
              <a:rPr lang="en-US" sz="2000" dirty="0">
                <a:latin typeface="+mj-lt"/>
              </a:rPr>
              <a:t>According to House Bill 388</a:t>
            </a:r>
            <a:r>
              <a:rPr lang="en-US" sz="2800" dirty="0"/>
              <a:t>:</a:t>
            </a:r>
          </a:p>
          <a:p>
            <a:pPr lvl="1"/>
            <a:r>
              <a:rPr lang="en-US" sz="2100" dirty="0"/>
              <a:t>Pharmacists may now administer the influenza vaccine to people 10 years of age and older.</a:t>
            </a:r>
          </a:p>
          <a:p>
            <a:pPr marL="720090" lvl="1" indent="0">
              <a:buNone/>
            </a:pPr>
            <a:endParaRPr lang="en-US" sz="2100" dirty="0"/>
          </a:p>
          <a:p>
            <a:pPr lvl="1"/>
            <a:r>
              <a:rPr lang="en-US" sz="2100" dirty="0"/>
              <a:t>Pharmacists may also administer vaccines recommended by the Centers for Disease Control and Prevention (CDC) to people at least 18 years of age pursuant to a written protocol to increase access to vaccines in the best interest of the public health of the citizens of North Carolina.</a:t>
            </a:r>
          </a:p>
          <a:p>
            <a:pPr marL="720090" lvl="1" indent="0">
              <a:buNone/>
            </a:pPr>
            <a:endParaRPr lang="en-US" sz="2100" dirty="0"/>
          </a:p>
          <a:p>
            <a:pPr lvl="1"/>
            <a:r>
              <a:rPr lang="en-US" sz="2100" dirty="0"/>
              <a:t>Pharmacists may administer an influenza vaccine to persons at least six years of age pursuant to a specific prescription order initiated by a prescriber following a physical examination of the patient by the prescriber.</a:t>
            </a:r>
          </a:p>
          <a:p>
            <a:endParaRPr lang="en-US" dirty="0"/>
          </a:p>
        </p:txBody>
      </p:sp>
    </p:spTree>
    <p:extLst>
      <p:ext uri="{BB962C8B-B14F-4D97-AF65-F5344CB8AC3E}">
        <p14:creationId xmlns:p14="http://schemas.microsoft.com/office/powerpoint/2010/main" val="1415805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6EC258A-62BF-4C59-8C95-A2722036C85C}"/>
              </a:ext>
            </a:extLst>
          </p:cNvPr>
          <p:cNvSpPr txBox="1">
            <a:spLocks/>
          </p:cNvSpPr>
          <p:nvPr/>
        </p:nvSpPr>
        <p:spPr>
          <a:xfrm>
            <a:off x="457200" y="-6350"/>
            <a:ext cx="7620000" cy="1143000"/>
          </a:xfrm>
          <a:prstGeom prst="rect">
            <a:avLst/>
          </a:prstGeom>
        </p:spPr>
        <p:txBody>
          <a:bodyPr/>
          <a:lstStyle>
            <a:lvl1pPr algn="ctr" rtl="0" eaLnBrk="1" fontAlgn="base" hangingPunct="1">
              <a:spcBef>
                <a:spcPct val="0"/>
              </a:spcBef>
              <a:spcAft>
                <a:spcPct val="0"/>
              </a:spcAft>
              <a:defRPr sz="4000" kern="1200">
                <a:solidFill>
                  <a:schemeClr val="tx1"/>
                </a:solidFill>
                <a:latin typeface="Book Antiqua" panose="02040602050305030304"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en-US" sz="3600" dirty="0"/>
              <a:t>Frequently Asked Questions</a:t>
            </a:r>
          </a:p>
        </p:txBody>
      </p:sp>
      <p:sp>
        <p:nvSpPr>
          <p:cNvPr id="6" name="TextBox 5">
            <a:extLst>
              <a:ext uri="{FF2B5EF4-FFF2-40B4-BE49-F238E27FC236}">
                <a16:creationId xmlns:a16="http://schemas.microsoft.com/office/drawing/2014/main" id="{2731DC7B-9FEA-47D5-BCE6-81A74C4226F1}"/>
              </a:ext>
            </a:extLst>
          </p:cNvPr>
          <p:cNvSpPr txBox="1"/>
          <p:nvPr/>
        </p:nvSpPr>
        <p:spPr>
          <a:xfrm>
            <a:off x="457200" y="1136650"/>
            <a:ext cx="7620000" cy="4586288"/>
          </a:xfrm>
          <a:prstGeom prst="rect">
            <a:avLst/>
          </a:prstGeom>
          <a:noFill/>
        </p:spPr>
        <p:txBody>
          <a:bodyPr>
            <a:spAutoFit/>
          </a:bodyPr>
          <a:lstStyle/>
          <a:p>
            <a:pPr eaLnBrk="1" fontAlgn="auto" hangingPunct="1">
              <a:spcBef>
                <a:spcPts val="0"/>
              </a:spcBef>
              <a:spcAft>
                <a:spcPts val="0"/>
              </a:spcAft>
              <a:defRPr/>
            </a:pPr>
            <a:r>
              <a:rPr lang="en-US" b="1" dirty="0">
                <a:solidFill>
                  <a:srgbClr val="D85D12"/>
                </a:solidFill>
                <a:latin typeface="+mj-lt"/>
                <a:cs typeface="+mn-cs"/>
              </a:rPr>
              <a:t>1. </a:t>
            </a:r>
            <a:r>
              <a:rPr lang="en-US" sz="2000" b="1" dirty="0">
                <a:solidFill>
                  <a:srgbClr val="D85D12"/>
                </a:solidFill>
                <a:latin typeface="+mj-lt"/>
                <a:cs typeface="+mn-cs"/>
              </a:rPr>
              <a:t>Can out of state residents be entered into the registry?  </a:t>
            </a:r>
          </a:p>
          <a:p>
            <a:pPr eaLnBrk="1" fontAlgn="auto" hangingPunct="1">
              <a:spcBef>
                <a:spcPts val="0"/>
              </a:spcBef>
              <a:spcAft>
                <a:spcPts val="0"/>
              </a:spcAft>
              <a:defRPr/>
            </a:pPr>
            <a:r>
              <a:rPr lang="en-US" sz="2000" dirty="0">
                <a:latin typeface="+mj-lt"/>
                <a:cs typeface="+mn-cs"/>
              </a:rPr>
              <a:t>Yes, however – if they currently live out of state, please make sure the county of residence selected is “out of state”.</a:t>
            </a:r>
          </a:p>
          <a:p>
            <a:pPr eaLnBrk="1" fontAlgn="auto" hangingPunct="1">
              <a:spcBef>
                <a:spcPts val="0"/>
              </a:spcBef>
              <a:spcAft>
                <a:spcPts val="0"/>
              </a:spcAft>
              <a:defRPr/>
            </a:pPr>
            <a:endParaRPr lang="en-US" dirty="0">
              <a:latin typeface="+mj-lt"/>
              <a:cs typeface="+mn-cs"/>
            </a:endParaRPr>
          </a:p>
          <a:p>
            <a:pPr eaLnBrk="1" fontAlgn="auto" hangingPunct="1">
              <a:spcBef>
                <a:spcPts val="0"/>
              </a:spcBef>
              <a:spcAft>
                <a:spcPts val="0"/>
              </a:spcAft>
              <a:defRPr/>
            </a:pPr>
            <a:endParaRPr lang="en-US" dirty="0">
              <a:latin typeface="+mj-lt"/>
              <a:cs typeface="+mn-cs"/>
            </a:endParaRPr>
          </a:p>
          <a:p>
            <a:pPr eaLnBrk="1" fontAlgn="auto" hangingPunct="1">
              <a:spcBef>
                <a:spcPts val="0"/>
              </a:spcBef>
              <a:spcAft>
                <a:spcPts val="0"/>
              </a:spcAft>
              <a:defRPr/>
            </a:pPr>
            <a:endParaRPr lang="en-US" dirty="0">
              <a:latin typeface="+mj-lt"/>
              <a:cs typeface="+mn-cs"/>
            </a:endParaRPr>
          </a:p>
          <a:p>
            <a:pPr eaLnBrk="1" fontAlgn="auto" hangingPunct="1">
              <a:spcBef>
                <a:spcPts val="0"/>
              </a:spcBef>
              <a:spcAft>
                <a:spcPts val="0"/>
              </a:spcAft>
              <a:defRPr/>
            </a:pPr>
            <a:endParaRPr lang="en-US" b="1" dirty="0">
              <a:solidFill>
                <a:srgbClr val="D85D12"/>
              </a:solidFill>
              <a:latin typeface="+mj-lt"/>
              <a:cs typeface="+mn-cs"/>
            </a:endParaRPr>
          </a:p>
          <a:p>
            <a:pPr eaLnBrk="1" fontAlgn="auto" hangingPunct="1">
              <a:spcBef>
                <a:spcPts val="0"/>
              </a:spcBef>
              <a:spcAft>
                <a:spcPts val="0"/>
              </a:spcAft>
              <a:defRPr/>
            </a:pPr>
            <a:endParaRPr lang="en-US" b="1" dirty="0">
              <a:solidFill>
                <a:srgbClr val="D85D12"/>
              </a:solidFill>
              <a:latin typeface="+mj-lt"/>
              <a:cs typeface="+mn-cs"/>
            </a:endParaRPr>
          </a:p>
          <a:p>
            <a:pPr eaLnBrk="1" fontAlgn="auto" hangingPunct="1">
              <a:spcBef>
                <a:spcPts val="0"/>
              </a:spcBef>
              <a:spcAft>
                <a:spcPts val="0"/>
              </a:spcAft>
              <a:defRPr/>
            </a:pPr>
            <a:endParaRPr lang="en-US" b="1" dirty="0">
              <a:solidFill>
                <a:srgbClr val="D85D12"/>
              </a:solidFill>
              <a:latin typeface="+mj-lt"/>
              <a:cs typeface="+mn-cs"/>
            </a:endParaRPr>
          </a:p>
          <a:p>
            <a:pPr eaLnBrk="1" fontAlgn="auto" hangingPunct="1">
              <a:spcBef>
                <a:spcPts val="0"/>
              </a:spcBef>
              <a:spcAft>
                <a:spcPts val="0"/>
              </a:spcAft>
              <a:defRPr/>
            </a:pPr>
            <a:endParaRPr lang="en-US" b="1" dirty="0">
              <a:solidFill>
                <a:srgbClr val="D85D12"/>
              </a:solidFill>
              <a:latin typeface="+mj-lt"/>
              <a:cs typeface="+mn-cs"/>
            </a:endParaRPr>
          </a:p>
          <a:p>
            <a:pPr eaLnBrk="1" fontAlgn="auto" hangingPunct="1">
              <a:spcBef>
                <a:spcPts val="0"/>
              </a:spcBef>
              <a:spcAft>
                <a:spcPts val="0"/>
              </a:spcAft>
              <a:defRPr/>
            </a:pPr>
            <a:endParaRPr lang="en-US" b="1" dirty="0">
              <a:solidFill>
                <a:srgbClr val="D85D12"/>
              </a:solidFill>
              <a:latin typeface="+mj-lt"/>
              <a:cs typeface="+mn-cs"/>
            </a:endParaRPr>
          </a:p>
          <a:p>
            <a:pPr eaLnBrk="1" fontAlgn="auto" hangingPunct="1">
              <a:spcBef>
                <a:spcPts val="0"/>
              </a:spcBef>
              <a:spcAft>
                <a:spcPts val="0"/>
              </a:spcAft>
              <a:defRPr/>
            </a:pPr>
            <a:endParaRPr lang="en-US" dirty="0">
              <a:latin typeface="+mj-lt"/>
              <a:cs typeface="+mn-cs"/>
            </a:endParaRPr>
          </a:p>
          <a:p>
            <a:pPr eaLnBrk="1" fontAlgn="auto" hangingPunct="1">
              <a:spcBef>
                <a:spcPts val="0"/>
              </a:spcBef>
              <a:spcAft>
                <a:spcPts val="0"/>
              </a:spcAft>
              <a:defRPr/>
            </a:pPr>
            <a:endParaRPr lang="en-US" dirty="0">
              <a:latin typeface="+mj-lt"/>
              <a:cs typeface="+mn-cs"/>
            </a:endParaRPr>
          </a:p>
          <a:p>
            <a:pPr eaLnBrk="1" fontAlgn="auto" hangingPunct="1">
              <a:spcBef>
                <a:spcPts val="0"/>
              </a:spcBef>
              <a:spcAft>
                <a:spcPts val="0"/>
              </a:spcAft>
              <a:defRPr/>
            </a:pPr>
            <a:endParaRPr lang="en-US" dirty="0">
              <a:latin typeface="+mj-lt"/>
              <a:cs typeface="+mn-cs"/>
            </a:endParaRPr>
          </a:p>
          <a:p>
            <a:pPr eaLnBrk="1" fontAlgn="auto" hangingPunct="1">
              <a:spcBef>
                <a:spcPts val="0"/>
              </a:spcBef>
              <a:spcAft>
                <a:spcPts val="0"/>
              </a:spcAft>
              <a:defRPr/>
            </a:pPr>
            <a:endParaRPr lang="en-US" dirty="0">
              <a:latin typeface="+mj-lt"/>
              <a:cs typeface="+mn-cs"/>
            </a:endParaRPr>
          </a:p>
          <a:p>
            <a:pPr eaLnBrk="1" fontAlgn="auto" hangingPunct="1">
              <a:spcBef>
                <a:spcPts val="0"/>
              </a:spcBef>
              <a:spcAft>
                <a:spcPts val="0"/>
              </a:spcAft>
              <a:defRPr/>
            </a:pPr>
            <a:endParaRPr lang="en-US" sz="1600" dirty="0">
              <a:latin typeface="+mj-lt"/>
              <a:cs typeface="+mn-cs"/>
            </a:endParaRPr>
          </a:p>
        </p:txBody>
      </p:sp>
      <p:pic>
        <p:nvPicPr>
          <p:cNvPr id="7" name="Picture 3">
            <a:extLst>
              <a:ext uri="{FF2B5EF4-FFF2-40B4-BE49-F238E27FC236}">
                <a16:creationId xmlns:a16="http://schemas.microsoft.com/office/drawing/2014/main" id="{3439AF78-7B1B-4815-AA9A-D7D507F91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33600"/>
            <a:ext cx="5257800" cy="1963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a:extLst>
              <a:ext uri="{FF2B5EF4-FFF2-40B4-BE49-F238E27FC236}">
                <a16:creationId xmlns:a16="http://schemas.microsoft.com/office/drawing/2014/main" id="{4B2021CA-D1CA-420A-8D5D-D4F8763697E4}"/>
              </a:ext>
            </a:extLst>
          </p:cNvPr>
          <p:cNvSpPr/>
          <p:nvPr/>
        </p:nvSpPr>
        <p:spPr>
          <a:xfrm>
            <a:off x="3771900" y="2678113"/>
            <a:ext cx="1905000" cy="874712"/>
          </a:xfrm>
          <a:prstGeom prst="ellipse">
            <a:avLst/>
          </a:prstGeom>
          <a:noFill/>
          <a:ln>
            <a:solidFill>
              <a:srgbClr val="D85D12"/>
            </a:solidFill>
          </a:ln>
          <a:effectLst>
            <a:outerShdw blurRad="76200" dist="50800" dir="12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17732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F11E-A07F-4BB0-81E3-2FE6EBA99DB0}"/>
              </a:ext>
            </a:extLst>
          </p:cNvPr>
          <p:cNvSpPr txBox="1">
            <a:spLocks/>
          </p:cNvSpPr>
          <p:nvPr/>
        </p:nvSpPr>
        <p:spPr>
          <a:xfrm>
            <a:off x="609600" y="40603"/>
            <a:ext cx="7620000" cy="1196060"/>
          </a:xfrm>
          <a:prstGeom prst="rect">
            <a:avLst/>
          </a:prstGeom>
        </p:spPr>
        <p:txBody>
          <a:bodyPr/>
          <a:lstStyle>
            <a:lvl1pPr algn="ctr" rtl="0" eaLnBrk="1" fontAlgn="base" hangingPunct="1">
              <a:spcBef>
                <a:spcPct val="0"/>
              </a:spcBef>
              <a:spcAft>
                <a:spcPct val="0"/>
              </a:spcAft>
              <a:defRPr sz="4000" kern="1200">
                <a:solidFill>
                  <a:schemeClr val="tx1"/>
                </a:solidFill>
                <a:latin typeface="Book Antiqua" panose="02040602050305030304"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en-US" sz="3600" dirty="0"/>
              <a:t>Frequently Asked Questions</a:t>
            </a:r>
          </a:p>
        </p:txBody>
      </p:sp>
      <p:sp>
        <p:nvSpPr>
          <p:cNvPr id="3" name="Rectangle 2">
            <a:extLst>
              <a:ext uri="{FF2B5EF4-FFF2-40B4-BE49-F238E27FC236}">
                <a16:creationId xmlns:a16="http://schemas.microsoft.com/office/drawing/2014/main" id="{6ABC16AE-C9E7-4BCE-9D80-A86753099AC1}"/>
              </a:ext>
            </a:extLst>
          </p:cNvPr>
          <p:cNvSpPr/>
          <p:nvPr/>
        </p:nvSpPr>
        <p:spPr>
          <a:xfrm>
            <a:off x="457200" y="1066800"/>
            <a:ext cx="7696200" cy="4924425"/>
          </a:xfrm>
          <a:prstGeom prst="rect">
            <a:avLst/>
          </a:prstGeom>
        </p:spPr>
        <p:txBody>
          <a:bodyPr>
            <a:spAutoFit/>
          </a:bodyPr>
          <a:lstStyle/>
          <a:p>
            <a:pPr eaLnBrk="1" fontAlgn="auto" hangingPunct="1">
              <a:spcBef>
                <a:spcPts val="0"/>
              </a:spcBef>
              <a:spcAft>
                <a:spcPts val="0"/>
              </a:spcAft>
              <a:defRPr/>
            </a:pPr>
            <a:r>
              <a:rPr lang="en-US" b="1" dirty="0">
                <a:solidFill>
                  <a:srgbClr val="D85D12"/>
                </a:solidFill>
                <a:latin typeface="+mj-lt"/>
                <a:cs typeface="+mn-cs"/>
              </a:rPr>
              <a:t>2. Is there a place to document declination?  </a:t>
            </a:r>
          </a:p>
          <a:p>
            <a:pPr eaLnBrk="1" fontAlgn="auto" hangingPunct="1">
              <a:spcBef>
                <a:spcPts val="0"/>
              </a:spcBef>
              <a:spcAft>
                <a:spcPts val="0"/>
              </a:spcAft>
              <a:defRPr/>
            </a:pPr>
            <a:r>
              <a:rPr lang="en-US" dirty="0">
                <a:latin typeface="+mj-lt"/>
                <a:cs typeface="+mn-cs"/>
              </a:rPr>
              <a:t>Yes, in the client comments section – there is a drop-down list of items to choose from. Items in this list include things like if the patient has an anaphylactic reaction to a dose or has serological immunity.  The patient’s refusal can be documented through these client comments as well.  The important thing to note is that an applies to date must be selected.  </a:t>
            </a:r>
          </a:p>
          <a:p>
            <a:pPr eaLnBrk="1" fontAlgn="auto" hangingPunct="1">
              <a:spcBef>
                <a:spcPts val="0"/>
              </a:spcBef>
              <a:spcAft>
                <a:spcPts val="0"/>
              </a:spcAft>
              <a:defRPr/>
            </a:pPr>
            <a:endParaRPr lang="en-US" sz="2000" dirty="0">
              <a:latin typeface="+mn-lt"/>
              <a:cs typeface="+mn-cs"/>
            </a:endParaRPr>
          </a:p>
          <a:p>
            <a:pPr eaLnBrk="1" fontAlgn="auto" hangingPunct="1">
              <a:spcBef>
                <a:spcPts val="0"/>
              </a:spcBef>
              <a:spcAft>
                <a:spcPts val="0"/>
              </a:spcAft>
              <a:defRPr/>
            </a:pPr>
            <a:endParaRPr lang="en-US" sz="2000" dirty="0">
              <a:latin typeface="+mn-lt"/>
              <a:cs typeface="+mn-cs"/>
            </a:endParaRPr>
          </a:p>
          <a:p>
            <a:pPr eaLnBrk="1" fontAlgn="auto" hangingPunct="1">
              <a:spcBef>
                <a:spcPts val="0"/>
              </a:spcBef>
              <a:spcAft>
                <a:spcPts val="0"/>
              </a:spcAft>
              <a:defRPr/>
            </a:pPr>
            <a:endParaRPr lang="en-US" sz="2000" dirty="0">
              <a:latin typeface="+mn-lt"/>
              <a:cs typeface="+mn-cs"/>
            </a:endParaRPr>
          </a:p>
          <a:p>
            <a:pPr eaLnBrk="1" fontAlgn="auto" hangingPunct="1">
              <a:spcBef>
                <a:spcPts val="0"/>
              </a:spcBef>
              <a:spcAft>
                <a:spcPts val="0"/>
              </a:spcAft>
              <a:defRPr/>
            </a:pPr>
            <a:endParaRPr lang="en-US" b="1" dirty="0">
              <a:solidFill>
                <a:srgbClr val="D85D12"/>
              </a:solidFill>
              <a:latin typeface="+mn-lt"/>
              <a:cs typeface="+mn-cs"/>
            </a:endParaRPr>
          </a:p>
          <a:p>
            <a:pPr eaLnBrk="1" fontAlgn="auto" hangingPunct="1">
              <a:spcBef>
                <a:spcPts val="0"/>
              </a:spcBef>
              <a:spcAft>
                <a:spcPts val="0"/>
              </a:spcAft>
              <a:defRPr/>
            </a:pPr>
            <a:endParaRPr lang="en-US" b="1" dirty="0">
              <a:solidFill>
                <a:srgbClr val="D85D12"/>
              </a:solidFill>
              <a:latin typeface="+mn-lt"/>
              <a:cs typeface="+mn-cs"/>
            </a:endParaRPr>
          </a:p>
          <a:p>
            <a:pPr eaLnBrk="1" fontAlgn="auto" hangingPunct="1">
              <a:spcBef>
                <a:spcPts val="0"/>
              </a:spcBef>
              <a:spcAft>
                <a:spcPts val="0"/>
              </a:spcAft>
              <a:defRPr/>
            </a:pPr>
            <a:endParaRPr lang="en-US" b="1" dirty="0">
              <a:solidFill>
                <a:srgbClr val="D85D12"/>
              </a:solidFill>
              <a:latin typeface="+mn-lt"/>
              <a:cs typeface="+mn-cs"/>
            </a:endParaRPr>
          </a:p>
          <a:p>
            <a:pPr eaLnBrk="1" fontAlgn="auto" hangingPunct="1">
              <a:spcBef>
                <a:spcPts val="0"/>
              </a:spcBef>
              <a:spcAft>
                <a:spcPts val="0"/>
              </a:spcAft>
              <a:defRPr/>
            </a:pPr>
            <a:endParaRPr lang="en-US" b="1" dirty="0">
              <a:solidFill>
                <a:srgbClr val="D85D12"/>
              </a:solidFill>
              <a:latin typeface="+mn-lt"/>
              <a:cs typeface="+mn-cs"/>
            </a:endParaRPr>
          </a:p>
          <a:p>
            <a:pPr eaLnBrk="1" fontAlgn="auto" hangingPunct="1">
              <a:spcBef>
                <a:spcPts val="0"/>
              </a:spcBef>
              <a:spcAft>
                <a:spcPts val="0"/>
              </a:spcAft>
              <a:defRPr/>
            </a:pPr>
            <a:endParaRPr lang="en-US" b="1" dirty="0">
              <a:solidFill>
                <a:srgbClr val="D85D12"/>
              </a:solidFill>
              <a:latin typeface="+mn-lt"/>
              <a:cs typeface="+mn-cs"/>
            </a:endParaRPr>
          </a:p>
          <a:p>
            <a:pPr eaLnBrk="1" fontAlgn="auto" hangingPunct="1">
              <a:spcBef>
                <a:spcPts val="0"/>
              </a:spcBef>
              <a:spcAft>
                <a:spcPts val="0"/>
              </a:spcAft>
              <a:defRPr/>
            </a:pPr>
            <a:endParaRPr lang="en-US" b="1" dirty="0">
              <a:solidFill>
                <a:srgbClr val="D85D12"/>
              </a:solidFill>
              <a:latin typeface="+mn-lt"/>
              <a:cs typeface="+mn-cs"/>
            </a:endParaRPr>
          </a:p>
          <a:p>
            <a:pPr eaLnBrk="1" fontAlgn="auto" hangingPunct="1">
              <a:spcBef>
                <a:spcPts val="0"/>
              </a:spcBef>
              <a:spcAft>
                <a:spcPts val="0"/>
              </a:spcAft>
              <a:defRPr/>
            </a:pPr>
            <a:endParaRPr lang="en-US" b="1" dirty="0">
              <a:solidFill>
                <a:srgbClr val="D85D12"/>
              </a:solidFill>
              <a:latin typeface="+mn-lt"/>
              <a:cs typeface="+mn-cs"/>
            </a:endParaRPr>
          </a:p>
          <a:p>
            <a:pPr eaLnBrk="1" fontAlgn="auto" hangingPunct="1">
              <a:spcBef>
                <a:spcPts val="0"/>
              </a:spcBef>
              <a:spcAft>
                <a:spcPts val="0"/>
              </a:spcAft>
              <a:defRPr/>
            </a:pPr>
            <a:endParaRPr lang="en-US" b="1" dirty="0">
              <a:solidFill>
                <a:srgbClr val="D85D12"/>
              </a:solidFill>
              <a:latin typeface="+mn-lt"/>
              <a:cs typeface="+mn-cs"/>
            </a:endParaRPr>
          </a:p>
        </p:txBody>
      </p:sp>
      <p:pic>
        <p:nvPicPr>
          <p:cNvPr id="4" name="Picture 5">
            <a:extLst>
              <a:ext uri="{FF2B5EF4-FFF2-40B4-BE49-F238E27FC236}">
                <a16:creationId xmlns:a16="http://schemas.microsoft.com/office/drawing/2014/main" id="{389C5C1E-A935-45BE-92E9-01CDA1D41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097621"/>
            <a:ext cx="5334000" cy="3350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a:extLst>
              <a:ext uri="{FF2B5EF4-FFF2-40B4-BE49-F238E27FC236}">
                <a16:creationId xmlns:a16="http://schemas.microsoft.com/office/drawing/2014/main" id="{46D2E497-A86A-47E2-9CA8-70B75DF3748B}"/>
              </a:ext>
            </a:extLst>
          </p:cNvPr>
          <p:cNvSpPr/>
          <p:nvPr/>
        </p:nvSpPr>
        <p:spPr>
          <a:xfrm>
            <a:off x="1143000" y="4791904"/>
            <a:ext cx="4419600" cy="1913696"/>
          </a:xfrm>
          <a:prstGeom prst="ellipse">
            <a:avLst/>
          </a:prstGeom>
          <a:noFill/>
          <a:ln>
            <a:solidFill>
              <a:srgbClr val="D85D12"/>
            </a:solidFill>
          </a:ln>
          <a:effectLst>
            <a:outerShdw blurRad="76200" dist="50800" dir="12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127316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a:t>The Registration Process</a:t>
            </a:r>
          </a:p>
        </p:txBody>
      </p:sp>
      <p:sp>
        <p:nvSpPr>
          <p:cNvPr id="3075" name="Content Placeholder 2"/>
          <p:cNvSpPr>
            <a:spLocks noGrp="1"/>
          </p:cNvSpPr>
          <p:nvPr>
            <p:ph idx="1"/>
          </p:nvPr>
        </p:nvSpPr>
        <p:spPr/>
        <p:txBody>
          <a:bodyPr>
            <a:normAutofit fontScale="92500" lnSpcReduction="10000"/>
          </a:bodyPr>
          <a:lstStyle/>
          <a:p>
            <a:pPr>
              <a:spcBef>
                <a:spcPts val="1200"/>
              </a:spcBef>
            </a:pPr>
            <a:r>
              <a:rPr lang="en-US" altLang="en-US" sz="2400" dirty="0"/>
              <a:t>Creating a user id for the NCIR</a:t>
            </a:r>
          </a:p>
          <a:p>
            <a:pPr marL="1177290" lvl="1" indent="-457200">
              <a:buFont typeface="+mj-lt"/>
              <a:buAutoNum type="arabicPeriod"/>
            </a:pPr>
            <a:r>
              <a:rPr lang="en-US" altLang="en-US" dirty="0"/>
              <a:t>Self-register through NCID for a NCIR username (also referred to as a user id)</a:t>
            </a:r>
          </a:p>
          <a:p>
            <a:pPr marL="1177290" lvl="1" indent="-457200">
              <a:buFont typeface="+mj-lt"/>
              <a:buAutoNum type="arabicPeriod"/>
            </a:pPr>
            <a:r>
              <a:rPr lang="en-US" altLang="en-US" dirty="0"/>
              <a:t>Activate your account by entering the 6-digit code, from the email, sent from NCID</a:t>
            </a:r>
          </a:p>
          <a:p>
            <a:pPr marL="1177290" lvl="1" indent="-457200">
              <a:buFont typeface="+mj-lt"/>
              <a:buAutoNum type="arabicPeriod"/>
            </a:pPr>
            <a:r>
              <a:rPr lang="en-US" altLang="en-US" dirty="0"/>
              <a:t>Select and answer the challenge questions to complete your registration</a:t>
            </a:r>
          </a:p>
          <a:p>
            <a:pPr marL="1177290" lvl="1" indent="-457200">
              <a:buFont typeface="+mj-lt"/>
              <a:buAutoNum type="arabicPeriod"/>
            </a:pPr>
            <a:r>
              <a:rPr lang="en-US" altLang="en-US" dirty="0"/>
              <a:t>Give your username to the NCIR Administrator*</a:t>
            </a:r>
          </a:p>
          <a:p>
            <a:pPr>
              <a:spcBef>
                <a:spcPts val="1200"/>
              </a:spcBef>
            </a:pPr>
            <a:r>
              <a:rPr lang="en-US" altLang="en-US" sz="2400" dirty="0"/>
              <a:t>Once the NCIR Administrator adds you into the system, you will be able to log in.</a:t>
            </a:r>
          </a:p>
          <a:p>
            <a:pPr marL="1062990" lvl="1" indent="-342900">
              <a:spcBef>
                <a:spcPts val="1200"/>
              </a:spcBef>
              <a:buFont typeface="+mj-lt"/>
              <a:buAutoNum type="arabicPeriod"/>
            </a:pPr>
            <a:r>
              <a:rPr lang="en-US" altLang="en-US" sz="1700" dirty="0"/>
              <a:t>There are two user roles for pharmacies</a:t>
            </a:r>
          </a:p>
          <a:p>
            <a:pPr marL="1428750" lvl="2" indent="-342900">
              <a:spcBef>
                <a:spcPts val="1200"/>
              </a:spcBef>
              <a:buFont typeface="Wingdings" panose="05000000000000000000" pitchFamily="2" charset="2"/>
              <a:buChar char="Ø"/>
            </a:pPr>
            <a:r>
              <a:rPr lang="en-US" altLang="en-US" sz="1500" dirty="0"/>
              <a:t>Pharmacy Administrator</a:t>
            </a:r>
          </a:p>
          <a:p>
            <a:pPr marL="1428750" lvl="2" indent="-342900">
              <a:spcBef>
                <a:spcPts val="1200"/>
              </a:spcBef>
              <a:buFont typeface="Wingdings" panose="05000000000000000000" pitchFamily="2" charset="2"/>
              <a:buChar char="Ø"/>
            </a:pPr>
            <a:r>
              <a:rPr lang="en-US" altLang="en-US" sz="1500" dirty="0"/>
              <a:t>Pharmacy Typical User</a:t>
            </a:r>
          </a:p>
        </p:txBody>
      </p:sp>
      <p:sp>
        <p:nvSpPr>
          <p:cNvPr id="3076" name="TextBox 5"/>
          <p:cNvSpPr txBox="1">
            <a:spLocks noChangeArrowheads="1"/>
          </p:cNvSpPr>
          <p:nvPr/>
        </p:nvSpPr>
        <p:spPr bwMode="auto">
          <a:xfrm>
            <a:off x="304801" y="5943600"/>
            <a:ext cx="8458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7030A0"/>
                </a:solidFill>
                <a:latin typeface="+mj-lt"/>
              </a:rPr>
              <a:t>*</a:t>
            </a:r>
            <a:r>
              <a:rPr lang="en-US" altLang="en-US" sz="1800" b="1" dirty="0">
                <a:solidFill>
                  <a:srgbClr val="7030A0"/>
                </a:solidFill>
                <a:latin typeface="+mj-lt"/>
              </a:rPr>
              <a:t>NCIR Administrator, the Immunization Branch employee who will add your pharmacy in the NCIR.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D66D7D-A3E5-4DE6-A853-FC3861EF16BD}"/>
              </a:ext>
            </a:extLst>
          </p:cNvPr>
          <p:cNvSpPr txBox="1">
            <a:spLocks/>
          </p:cNvSpPr>
          <p:nvPr/>
        </p:nvSpPr>
        <p:spPr>
          <a:xfrm>
            <a:off x="457200" y="122904"/>
            <a:ext cx="7620000" cy="966637"/>
          </a:xfrm>
          <a:prstGeom prst="rect">
            <a:avLst/>
          </a:prstGeom>
        </p:spPr>
        <p:txBody>
          <a:bodyPr/>
          <a:lstStyle>
            <a:lvl1pPr algn="ctr" rtl="0" eaLnBrk="1" fontAlgn="base" hangingPunct="1">
              <a:spcBef>
                <a:spcPct val="0"/>
              </a:spcBef>
              <a:spcAft>
                <a:spcPct val="0"/>
              </a:spcAft>
              <a:defRPr sz="4000" kern="1200">
                <a:solidFill>
                  <a:schemeClr val="tx1"/>
                </a:solidFill>
                <a:latin typeface="Book Antiqua" panose="02040602050305030304"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en-US" sz="3600" dirty="0"/>
              <a:t>Frequently Asked Questions</a:t>
            </a:r>
          </a:p>
        </p:txBody>
      </p:sp>
      <p:sp>
        <p:nvSpPr>
          <p:cNvPr id="5" name="TextBox 4">
            <a:extLst>
              <a:ext uri="{FF2B5EF4-FFF2-40B4-BE49-F238E27FC236}">
                <a16:creationId xmlns:a16="http://schemas.microsoft.com/office/drawing/2014/main" id="{2B30DBAD-2285-448C-9DF5-026BC5BAF5DC}"/>
              </a:ext>
            </a:extLst>
          </p:cNvPr>
          <p:cNvSpPr txBox="1"/>
          <p:nvPr/>
        </p:nvSpPr>
        <p:spPr>
          <a:xfrm>
            <a:off x="304800" y="762000"/>
            <a:ext cx="8067675" cy="3232150"/>
          </a:xfrm>
          <a:prstGeom prst="rect">
            <a:avLst/>
          </a:prstGeom>
          <a:noFill/>
        </p:spPr>
        <p:txBody>
          <a:bodyPr>
            <a:spAutoFit/>
          </a:bodyPr>
          <a:lstStyle/>
          <a:p>
            <a:pPr eaLnBrk="1" fontAlgn="auto" hangingPunct="1">
              <a:spcBef>
                <a:spcPts val="0"/>
              </a:spcBef>
              <a:spcAft>
                <a:spcPts val="0"/>
              </a:spcAft>
              <a:defRPr/>
            </a:pPr>
            <a:r>
              <a:rPr lang="en-US" b="1" dirty="0">
                <a:solidFill>
                  <a:srgbClr val="D85D12"/>
                </a:solidFill>
                <a:latin typeface="+mj-lt"/>
                <a:cs typeface="+mn-cs"/>
              </a:rPr>
              <a:t>3. Does the flu have to be entered into the registry? </a:t>
            </a:r>
          </a:p>
          <a:p>
            <a:pPr eaLnBrk="1" fontAlgn="auto" hangingPunct="1">
              <a:spcBef>
                <a:spcPts val="0"/>
              </a:spcBef>
              <a:spcAft>
                <a:spcPts val="0"/>
              </a:spcAft>
              <a:defRPr/>
            </a:pPr>
            <a:r>
              <a:rPr lang="en-US" sz="1600" dirty="0">
                <a:latin typeface="+mj-lt"/>
                <a:cs typeface="+mn-cs"/>
              </a:rPr>
              <a:t>Flu is not a required immunization that must be entered into the registry, but the Immunization Branch </a:t>
            </a:r>
            <a:r>
              <a:rPr lang="en-US" sz="1600" b="1" u="sng" dirty="0">
                <a:latin typeface="+mj-lt"/>
                <a:cs typeface="+mn-cs"/>
              </a:rPr>
              <a:t>encourages</a:t>
            </a:r>
            <a:r>
              <a:rPr lang="en-US" sz="1600" dirty="0">
                <a:latin typeface="+mj-lt"/>
                <a:cs typeface="+mn-cs"/>
              </a:rPr>
              <a:t> the documentation of flu.</a:t>
            </a:r>
          </a:p>
          <a:p>
            <a:pPr eaLnBrk="1" fontAlgn="auto" hangingPunct="1">
              <a:spcBef>
                <a:spcPts val="0"/>
              </a:spcBef>
              <a:spcAft>
                <a:spcPts val="0"/>
              </a:spcAft>
              <a:defRPr/>
            </a:pPr>
            <a:endParaRPr lang="en-US" dirty="0">
              <a:latin typeface="+mj-lt"/>
              <a:cs typeface="+mn-cs"/>
            </a:endParaRPr>
          </a:p>
          <a:p>
            <a:pPr eaLnBrk="1" hangingPunct="1">
              <a:spcBef>
                <a:spcPts val="0"/>
              </a:spcBef>
              <a:spcAft>
                <a:spcPts val="0"/>
              </a:spcAft>
              <a:defRPr/>
            </a:pPr>
            <a:r>
              <a:rPr lang="en-US" b="1" dirty="0">
                <a:solidFill>
                  <a:srgbClr val="D85D12"/>
                </a:solidFill>
                <a:latin typeface="+mj-lt"/>
                <a:cs typeface="+mn-cs"/>
              </a:rPr>
              <a:t>4. What if I cannot log on to the registry when I give the vaccine? </a:t>
            </a:r>
          </a:p>
          <a:p>
            <a:pPr eaLnBrk="1" hangingPunct="1">
              <a:spcBef>
                <a:spcPts val="0"/>
              </a:spcBef>
              <a:spcAft>
                <a:spcPts val="0"/>
              </a:spcAft>
              <a:defRPr/>
            </a:pPr>
            <a:r>
              <a:rPr lang="en-US" sz="1600" dirty="0">
                <a:latin typeface="+mj-lt"/>
                <a:cs typeface="+mn-cs"/>
              </a:rPr>
              <a:t>You are required to have an alternative place to record immunization information in the event that the internet or NCIR is down. The information should then be entered into the NCIR as soon as reasonably possible. </a:t>
            </a:r>
            <a:r>
              <a:rPr lang="en-US" sz="1600" dirty="0">
                <a:latin typeface="+mj-lt"/>
                <a:cs typeface="+mn-cs"/>
                <a:hlinkClick r:id="rId2"/>
              </a:rPr>
              <a:t>New Client Forms</a:t>
            </a:r>
            <a:r>
              <a:rPr lang="en-US" sz="1600" dirty="0">
                <a:latin typeface="+mj-lt"/>
                <a:cs typeface="+mn-cs"/>
              </a:rPr>
              <a:t> are available on our website for this purpose. You may print copies to keep in your store. </a:t>
            </a:r>
          </a:p>
          <a:p>
            <a:pPr eaLnBrk="1" hangingPunct="1">
              <a:spcBef>
                <a:spcPts val="0"/>
              </a:spcBef>
              <a:spcAft>
                <a:spcPts val="0"/>
              </a:spcAft>
              <a:defRPr/>
            </a:pPr>
            <a:endParaRPr lang="en-US" dirty="0">
              <a:latin typeface="+mj-lt"/>
              <a:cs typeface="+mn-cs"/>
            </a:endParaRPr>
          </a:p>
          <a:p>
            <a:pPr eaLnBrk="1" fontAlgn="auto" hangingPunct="1">
              <a:spcBef>
                <a:spcPts val="0"/>
              </a:spcBef>
              <a:spcAft>
                <a:spcPts val="0"/>
              </a:spcAft>
              <a:defRPr/>
            </a:pPr>
            <a:endParaRPr lang="en-US" dirty="0">
              <a:latin typeface="+mn-lt"/>
              <a:cs typeface="+mn-cs"/>
            </a:endParaRPr>
          </a:p>
          <a:p>
            <a:pPr eaLnBrk="1" fontAlgn="auto" hangingPunct="1">
              <a:spcBef>
                <a:spcPts val="0"/>
              </a:spcBef>
              <a:spcAft>
                <a:spcPts val="0"/>
              </a:spcAft>
              <a:defRPr/>
            </a:pPr>
            <a:endParaRPr lang="en-US" dirty="0">
              <a:latin typeface="+mn-lt"/>
              <a:cs typeface="+mn-cs"/>
            </a:endParaRPr>
          </a:p>
        </p:txBody>
      </p:sp>
      <p:pic>
        <p:nvPicPr>
          <p:cNvPr id="6" name="Picture 2">
            <a:extLst>
              <a:ext uri="{FF2B5EF4-FFF2-40B4-BE49-F238E27FC236}">
                <a16:creationId xmlns:a16="http://schemas.microsoft.com/office/drawing/2014/main" id="{6B611548-938E-4D98-8D29-8F776CA1C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91000"/>
            <a:ext cx="754221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369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3A6F9-0E23-4B94-85A9-A398C1823B37}"/>
              </a:ext>
            </a:extLst>
          </p:cNvPr>
          <p:cNvSpPr txBox="1">
            <a:spLocks/>
          </p:cNvSpPr>
          <p:nvPr/>
        </p:nvSpPr>
        <p:spPr>
          <a:xfrm>
            <a:off x="457200" y="271499"/>
            <a:ext cx="7187045" cy="871500"/>
          </a:xfrm>
          <a:prstGeom prst="rect">
            <a:avLst/>
          </a:prstGeom>
        </p:spPr>
        <p:txBody>
          <a:bodyPr/>
          <a:lstStyle>
            <a:lvl1pPr algn="ctr" rtl="0" eaLnBrk="1" fontAlgn="base" hangingPunct="1">
              <a:spcBef>
                <a:spcPct val="0"/>
              </a:spcBef>
              <a:spcAft>
                <a:spcPct val="0"/>
              </a:spcAft>
              <a:defRPr sz="4000" kern="1200">
                <a:solidFill>
                  <a:schemeClr val="tx1"/>
                </a:solidFill>
                <a:latin typeface="Book Antiqua" panose="02040602050305030304"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en-US" sz="3600" dirty="0"/>
              <a:t>Frequently Asked Questions</a:t>
            </a:r>
          </a:p>
        </p:txBody>
      </p:sp>
      <p:sp>
        <p:nvSpPr>
          <p:cNvPr id="3" name="TextBox 2">
            <a:extLst>
              <a:ext uri="{FF2B5EF4-FFF2-40B4-BE49-F238E27FC236}">
                <a16:creationId xmlns:a16="http://schemas.microsoft.com/office/drawing/2014/main" id="{166B960C-062C-464D-BCFA-F1062AECDDC9}"/>
              </a:ext>
            </a:extLst>
          </p:cNvPr>
          <p:cNvSpPr txBox="1"/>
          <p:nvPr/>
        </p:nvSpPr>
        <p:spPr>
          <a:xfrm>
            <a:off x="457200" y="1163953"/>
            <a:ext cx="7330786" cy="1908215"/>
          </a:xfrm>
          <a:prstGeom prst="rect">
            <a:avLst/>
          </a:prstGeom>
          <a:noFill/>
        </p:spPr>
        <p:txBody>
          <a:bodyPr wrap="square">
            <a:spAutoFit/>
          </a:bodyPr>
          <a:lstStyle/>
          <a:p>
            <a:pPr eaLnBrk="1" hangingPunct="1">
              <a:spcBef>
                <a:spcPts val="0"/>
              </a:spcBef>
              <a:spcAft>
                <a:spcPts val="0"/>
              </a:spcAft>
              <a:defRPr/>
            </a:pPr>
            <a:r>
              <a:rPr lang="en-US" b="1" dirty="0">
                <a:solidFill>
                  <a:srgbClr val="D85D12"/>
                </a:solidFill>
                <a:latin typeface="+mj-lt"/>
                <a:cs typeface="+mn-cs"/>
              </a:rPr>
              <a:t>5.  What if I cannot find the vaccine in the registry?</a:t>
            </a:r>
          </a:p>
          <a:p>
            <a:pPr eaLnBrk="1" hangingPunct="1">
              <a:spcBef>
                <a:spcPts val="0"/>
              </a:spcBef>
              <a:spcAft>
                <a:spcPts val="0"/>
              </a:spcAft>
              <a:defRPr/>
            </a:pPr>
            <a:r>
              <a:rPr lang="en-US" sz="1600" dirty="0">
                <a:latin typeface="+mj-lt"/>
                <a:cs typeface="+mn-cs"/>
              </a:rPr>
              <a:t>To enter a dose of vaccine that is not visible in the vaccine column on the grid for entering doses, click on the drop-down menu at the bottom of the column. Select the vaccine. You should now see it listed on the grid and can document the dose. </a:t>
            </a:r>
          </a:p>
          <a:p>
            <a:pPr eaLnBrk="1" hangingPunct="1">
              <a:spcBef>
                <a:spcPts val="0"/>
              </a:spcBef>
              <a:spcAft>
                <a:spcPts val="0"/>
              </a:spcAft>
              <a:defRPr/>
            </a:pPr>
            <a:endParaRPr lang="en-US" dirty="0">
              <a:latin typeface="+mn-lt"/>
              <a:cs typeface="+mn-cs"/>
            </a:endParaRPr>
          </a:p>
          <a:p>
            <a:pPr eaLnBrk="1" fontAlgn="auto" hangingPunct="1">
              <a:spcBef>
                <a:spcPts val="0"/>
              </a:spcBef>
              <a:spcAft>
                <a:spcPts val="0"/>
              </a:spcAft>
              <a:defRPr/>
            </a:pPr>
            <a:endParaRPr lang="en-US" dirty="0">
              <a:latin typeface="+mn-lt"/>
              <a:cs typeface="+mn-cs"/>
            </a:endParaRPr>
          </a:p>
        </p:txBody>
      </p:sp>
      <p:pic>
        <p:nvPicPr>
          <p:cNvPr id="4" name="Picture 4">
            <a:extLst>
              <a:ext uri="{FF2B5EF4-FFF2-40B4-BE49-F238E27FC236}">
                <a16:creationId xmlns:a16="http://schemas.microsoft.com/office/drawing/2014/main" id="{B0893E8E-BD5E-4442-ADCA-CFD9453F6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992038"/>
            <a:ext cx="6324600" cy="347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a:extLst>
              <a:ext uri="{FF2B5EF4-FFF2-40B4-BE49-F238E27FC236}">
                <a16:creationId xmlns:a16="http://schemas.microsoft.com/office/drawing/2014/main" id="{7FECA679-5EBE-4CE3-8F96-9E306AA5BBF8}"/>
              </a:ext>
            </a:extLst>
          </p:cNvPr>
          <p:cNvCxnSpPr/>
          <p:nvPr/>
        </p:nvCxnSpPr>
        <p:spPr>
          <a:xfrm>
            <a:off x="2209800" y="5233956"/>
            <a:ext cx="0" cy="65725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20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10" presetClass="exit" presetSubtype="0" fill="hold" nodeType="with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C6C3-9231-4DD2-A182-B42A10F19F5A}"/>
              </a:ext>
            </a:extLst>
          </p:cNvPr>
          <p:cNvSpPr txBox="1">
            <a:spLocks/>
          </p:cNvSpPr>
          <p:nvPr/>
        </p:nvSpPr>
        <p:spPr>
          <a:xfrm>
            <a:off x="254000" y="0"/>
            <a:ext cx="7620000" cy="1143000"/>
          </a:xfrm>
          <a:prstGeom prst="rect">
            <a:avLst/>
          </a:prstGeom>
        </p:spPr>
        <p:txBody>
          <a:bodyPr/>
          <a:lstStyle>
            <a:lvl1pPr algn="ctr" rtl="0" eaLnBrk="1" fontAlgn="base" hangingPunct="1">
              <a:spcBef>
                <a:spcPct val="0"/>
              </a:spcBef>
              <a:spcAft>
                <a:spcPct val="0"/>
              </a:spcAft>
              <a:defRPr sz="4000" kern="1200">
                <a:solidFill>
                  <a:schemeClr val="tx1"/>
                </a:solidFill>
                <a:latin typeface="Book Antiqua" panose="02040602050305030304"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en-US" sz="3600" dirty="0"/>
              <a:t>Frequently Asked Questions</a:t>
            </a:r>
          </a:p>
        </p:txBody>
      </p:sp>
      <p:sp>
        <p:nvSpPr>
          <p:cNvPr id="3" name="Rectangle 2">
            <a:extLst>
              <a:ext uri="{FF2B5EF4-FFF2-40B4-BE49-F238E27FC236}">
                <a16:creationId xmlns:a16="http://schemas.microsoft.com/office/drawing/2014/main" id="{2C668AC3-5FBD-4FBE-93D9-7BD63287DD1C}"/>
              </a:ext>
            </a:extLst>
          </p:cNvPr>
          <p:cNvSpPr>
            <a:spLocks noChangeArrowheads="1"/>
          </p:cNvSpPr>
          <p:nvPr/>
        </p:nvSpPr>
        <p:spPr bwMode="auto">
          <a:xfrm>
            <a:off x="254000" y="1041400"/>
            <a:ext cx="7823200" cy="1876425"/>
          </a:xfrm>
          <a:prstGeom prst="rect">
            <a:avLst/>
          </a:prstGeom>
          <a:noFill/>
          <a:ln>
            <a:noFill/>
          </a:ln>
          <a:effectLst/>
        </p:spPr>
        <p:txBody>
          <a:bodyPr anchor="ctr">
            <a:spAutoFit/>
          </a:bodyPr>
          <a:lstStyle/>
          <a:p>
            <a:pPr eaLnBrk="1" hangingPunct="1">
              <a:defRPr/>
            </a:pPr>
            <a:r>
              <a:rPr lang="en-US" altLang="en-US" b="1" dirty="0">
                <a:solidFill>
                  <a:srgbClr val="D85D12"/>
                </a:solidFill>
                <a:latin typeface="+mj-lt"/>
                <a:ea typeface="Calibri" pitchFamily="34" charset="0"/>
                <a:cs typeface="Times New Roman" pitchFamily="18" charset="0"/>
              </a:rPr>
              <a:t>6. How do I locate Prevnar in the registry?</a:t>
            </a:r>
            <a:r>
              <a:rPr lang="en-US" altLang="en-US" dirty="0">
                <a:solidFill>
                  <a:srgbClr val="1F497D"/>
                </a:solidFill>
                <a:latin typeface="+mj-lt"/>
                <a:ea typeface="Calibri" pitchFamily="34" charset="0"/>
                <a:cs typeface="Times New Roman" pitchFamily="18" charset="0"/>
              </a:rPr>
              <a:t>  </a:t>
            </a:r>
          </a:p>
          <a:p>
            <a:pPr eaLnBrk="1" hangingPunct="1">
              <a:defRPr/>
            </a:pPr>
            <a:r>
              <a:rPr lang="en-US" altLang="en-US" sz="1600" dirty="0">
                <a:latin typeface="+mj-lt"/>
                <a:ea typeface="Calibri" pitchFamily="34" charset="0"/>
                <a:cs typeface="Times New Roman" pitchFamily="18" charset="0"/>
              </a:rPr>
              <a:t>Enter the required information (provider organization name, date of administration) in the Pneumo Conjugate line on the historical immunization screen. Then, prior to clicking save, select the </a:t>
            </a:r>
            <a:r>
              <a:rPr lang="en-US" altLang="en-US" sz="1600" b="1" dirty="0">
                <a:latin typeface="+mj-lt"/>
                <a:ea typeface="Calibri" pitchFamily="34" charset="0"/>
                <a:cs typeface="Times New Roman" pitchFamily="18" charset="0"/>
              </a:rPr>
              <a:t>Tradename Details button </a:t>
            </a:r>
            <a:r>
              <a:rPr lang="en-US" altLang="en-US" sz="1600" dirty="0">
                <a:latin typeface="+mj-lt"/>
                <a:ea typeface="Calibri" pitchFamily="34" charset="0"/>
                <a:cs typeface="Times New Roman" pitchFamily="18" charset="0"/>
              </a:rPr>
              <a:t>on the top left.  This is where you’ll be able to enter the specific Prevnar product used and the lot number information. Here’s a screen shot:  </a:t>
            </a:r>
            <a:endParaRPr lang="en-US" altLang="en-US" sz="1600" dirty="0">
              <a:latin typeface="+mj-lt"/>
            </a:endParaRPr>
          </a:p>
          <a:p>
            <a:pPr>
              <a:defRPr/>
            </a:pPr>
            <a:endParaRPr lang="en-US" altLang="en-US" dirty="0">
              <a:latin typeface="Arial" pitchFamily="34" charset="0"/>
            </a:endParaRPr>
          </a:p>
        </p:txBody>
      </p:sp>
      <p:sp>
        <p:nvSpPr>
          <p:cNvPr id="4" name="Rectangle 3">
            <a:extLst>
              <a:ext uri="{FF2B5EF4-FFF2-40B4-BE49-F238E27FC236}">
                <a16:creationId xmlns:a16="http://schemas.microsoft.com/office/drawing/2014/main" id="{9144C0E0-E76C-4A44-B7C6-2886003A78E9}"/>
              </a:ext>
            </a:extLst>
          </p:cNvPr>
          <p:cNvSpPr>
            <a:spLocks noChangeArrowheads="1"/>
          </p:cNvSpPr>
          <p:nvPr/>
        </p:nvSpPr>
        <p:spPr bwMode="auto">
          <a:xfrm>
            <a:off x="254000" y="4267200"/>
            <a:ext cx="7823200" cy="2246313"/>
          </a:xfrm>
          <a:prstGeom prst="rect">
            <a:avLst/>
          </a:prstGeom>
          <a:noFill/>
          <a:ln>
            <a:noFill/>
          </a:ln>
          <a:effectLst/>
        </p:spPr>
        <p:txBody>
          <a:bodyPr anchor="ctr">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b="1" dirty="0">
                <a:solidFill>
                  <a:srgbClr val="D85D12"/>
                </a:solidFill>
                <a:latin typeface="+mj-lt"/>
                <a:ea typeface="Calibri" pitchFamily="34" charset="0"/>
                <a:cs typeface="Times New Roman" pitchFamily="18" charset="0"/>
              </a:rPr>
              <a:t>7. Which pharmacies are currently active in the registry?  </a:t>
            </a:r>
          </a:p>
          <a:p>
            <a:pPr eaLnBrk="1" hangingPunct="1">
              <a:defRPr/>
            </a:pPr>
            <a:r>
              <a:rPr lang="en-US" altLang="en-US" sz="1600" dirty="0">
                <a:latin typeface="+mj-lt"/>
                <a:ea typeface="Calibri" pitchFamily="34" charset="0"/>
                <a:cs typeface="Times New Roman" pitchFamily="18" charset="0"/>
              </a:rPr>
              <a:t>We have over 1,600 pharmacy organizations using the registry. This includes all of the CVS, Walgreens, Walmart's, Rite Aids, Kerr Drugs, Mutual pharmacies and Independent pharmacies.   All of the major corporate pharmacy chains are on and using the NCIR. </a:t>
            </a:r>
            <a:r>
              <a:rPr lang="en-US" altLang="en-US" dirty="0">
                <a:latin typeface="+mj-lt"/>
                <a:ea typeface="Calibri" pitchFamily="34" charset="0"/>
                <a:cs typeface="Times New Roman" pitchFamily="18" charset="0"/>
              </a:rPr>
              <a:t> </a:t>
            </a:r>
          </a:p>
          <a:p>
            <a:pPr eaLnBrk="1" hangingPunct="1">
              <a:defRPr/>
            </a:pPr>
            <a:endParaRPr lang="en-US" altLang="en-US" dirty="0">
              <a:latin typeface="+mj-lt"/>
              <a:ea typeface="Calibri" pitchFamily="34" charset="0"/>
              <a:cs typeface="Times New Roman" pitchFamily="18" charset="0"/>
            </a:endParaRPr>
          </a:p>
          <a:p>
            <a:pPr eaLnBrk="1" hangingPunct="1">
              <a:defRPr/>
            </a:pPr>
            <a:r>
              <a:rPr lang="en-US" altLang="en-US" b="1" dirty="0">
                <a:solidFill>
                  <a:srgbClr val="D85D12"/>
                </a:solidFill>
                <a:latin typeface="+mj-lt"/>
                <a:ea typeface="Calibri" pitchFamily="34" charset="0"/>
                <a:cs typeface="Times New Roman" pitchFamily="18" charset="0"/>
              </a:rPr>
              <a:t>8. Which pharmacies are not using the NCIR?</a:t>
            </a:r>
          </a:p>
          <a:p>
            <a:pPr eaLnBrk="1" hangingPunct="1">
              <a:defRPr/>
            </a:pPr>
            <a:r>
              <a:rPr lang="en-US" altLang="en-US" sz="1600" dirty="0">
                <a:latin typeface="+mj-lt"/>
                <a:ea typeface="Calibri" pitchFamily="34" charset="0"/>
                <a:cs typeface="Times New Roman" pitchFamily="18" charset="0"/>
              </a:rPr>
              <a:t>We estimate the pharmacy group still not using the NCIR is the independent pharmacy organizations, many of whom may not even be immunizing. </a:t>
            </a:r>
            <a:r>
              <a:rPr lang="en-US" altLang="en-US" dirty="0">
                <a:latin typeface="+mj-lt"/>
                <a:ea typeface="Calibri" pitchFamily="34" charset="0"/>
                <a:cs typeface="Times New Roman" pitchFamily="18" charset="0"/>
              </a:rPr>
              <a:t> </a:t>
            </a:r>
          </a:p>
        </p:txBody>
      </p:sp>
      <p:pic>
        <p:nvPicPr>
          <p:cNvPr id="5" name="Picture 2">
            <a:extLst>
              <a:ext uri="{FF2B5EF4-FFF2-40B4-BE49-F238E27FC236}">
                <a16:creationId xmlns:a16="http://schemas.microsoft.com/office/drawing/2014/main" id="{46E85389-A564-411D-ABA5-432649131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81300"/>
            <a:ext cx="7086600" cy="133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193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6A0F-57FC-435C-ADDB-58985F4CF40A}"/>
              </a:ext>
            </a:extLst>
          </p:cNvPr>
          <p:cNvSpPr txBox="1">
            <a:spLocks/>
          </p:cNvSpPr>
          <p:nvPr/>
        </p:nvSpPr>
        <p:spPr>
          <a:xfrm>
            <a:off x="457200" y="381000"/>
            <a:ext cx="7620000" cy="1143000"/>
          </a:xfrm>
          <a:prstGeom prst="rect">
            <a:avLst/>
          </a:prstGeom>
        </p:spPr>
        <p:txBody>
          <a:bodyPr>
            <a:normAutofit fontScale="90000" lnSpcReduction="10000"/>
          </a:bodyPr>
          <a:lstStyle>
            <a:lvl1pPr algn="ctr" rtl="0" eaLnBrk="1" fontAlgn="base" hangingPunct="1">
              <a:spcBef>
                <a:spcPct val="0"/>
              </a:spcBef>
              <a:spcAft>
                <a:spcPct val="0"/>
              </a:spcAft>
              <a:defRPr sz="4000" kern="1200">
                <a:solidFill>
                  <a:schemeClr val="tx1"/>
                </a:solidFill>
                <a:latin typeface="Book Antiqua" panose="02040602050305030304"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en-US" dirty="0"/>
              <a:t>Frequently Asked Questions</a:t>
            </a:r>
            <a:br>
              <a:rPr lang="en-US" sz="3900" dirty="0"/>
            </a:br>
            <a:endParaRPr lang="en-US" sz="3900" dirty="0"/>
          </a:p>
        </p:txBody>
      </p:sp>
      <p:sp>
        <p:nvSpPr>
          <p:cNvPr id="3" name="Content Placeholder 2">
            <a:extLst>
              <a:ext uri="{FF2B5EF4-FFF2-40B4-BE49-F238E27FC236}">
                <a16:creationId xmlns:a16="http://schemas.microsoft.com/office/drawing/2014/main" id="{6E5FDAB3-3A1F-4D91-A206-4E185866D1A8}"/>
              </a:ext>
            </a:extLst>
          </p:cNvPr>
          <p:cNvSpPr txBox="1">
            <a:spLocks/>
          </p:cNvSpPr>
          <p:nvPr/>
        </p:nvSpPr>
        <p:spPr>
          <a:xfrm>
            <a:off x="228600" y="1371600"/>
            <a:ext cx="8001000" cy="5083175"/>
          </a:xfrm>
          <a:prstGeom prst="rect">
            <a:avLst/>
          </a:prstGeom>
        </p:spPr>
        <p:txBody>
          <a:bodyPr rtlCol="0">
            <a:norm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822960" indent="-285750" algn="l" rtl="0" eaLnBrk="1" fontAlgn="base" hangingPunct="1">
              <a:spcBef>
                <a:spcPct val="20000"/>
              </a:spcBef>
              <a:spcAft>
                <a:spcPct val="0"/>
              </a:spcAft>
              <a:buFont typeface="Wingdings" panose="05000000000000000000" pitchFamily="2" charset="2"/>
              <a:buChar char="§"/>
              <a:defRPr sz="2800" kern="1200">
                <a:solidFill>
                  <a:schemeClr val="tx1"/>
                </a:solidFill>
                <a:latin typeface="+mn-lt"/>
                <a:ea typeface="+mn-ea"/>
                <a:cs typeface="+mn-cs"/>
              </a:defRPr>
            </a:lvl2pPr>
            <a:lvl3pPr marL="128016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spcAft>
                <a:spcPts val="0"/>
              </a:spcAft>
              <a:buFont typeface="Arial" panose="020B0604020202020204" pitchFamily="34" charset="0"/>
              <a:buNone/>
              <a:defRPr/>
            </a:pPr>
            <a:r>
              <a:rPr lang="en-US" sz="1800" b="1" dirty="0">
                <a:solidFill>
                  <a:srgbClr val="D85D12"/>
                </a:solidFill>
                <a:latin typeface="+mj-lt"/>
              </a:rPr>
              <a:t>9. If a pharmacy documents the vaccine, they administered in the NCIR, does it fulfill the requirement for them to notify the patient’s primary care provider?</a:t>
            </a:r>
            <a:br>
              <a:rPr lang="en-US" sz="1800" b="1" dirty="0">
                <a:solidFill>
                  <a:srgbClr val="D85D12"/>
                </a:solidFill>
                <a:effectLst>
                  <a:outerShdw blurRad="38100" dist="38100" dir="2700000" algn="tl">
                    <a:srgbClr val="000000">
                      <a:alpha val="43137"/>
                    </a:srgbClr>
                  </a:outerShdw>
                </a:effectLst>
                <a:latin typeface="+mj-lt"/>
              </a:rPr>
            </a:br>
            <a:r>
              <a:rPr lang="en-US" sz="1600" b="1" u="sng" dirty="0">
                <a:latin typeface="+mj-lt"/>
              </a:rPr>
              <a:t>No</a:t>
            </a:r>
            <a:r>
              <a:rPr lang="en-US" sz="1600" dirty="0">
                <a:latin typeface="+mj-lt"/>
              </a:rPr>
              <a:t>. Documenting the immunization in the registry </a:t>
            </a:r>
            <a:r>
              <a:rPr lang="en-US" sz="1600" u="sng" dirty="0">
                <a:solidFill>
                  <a:srgbClr val="D85D12"/>
                </a:solidFill>
                <a:latin typeface="+mj-lt"/>
              </a:rPr>
              <a:t>does not satisfy this requirement</a:t>
            </a:r>
            <a:r>
              <a:rPr lang="en-US" sz="1600" dirty="0">
                <a:latin typeface="+mj-lt"/>
              </a:rPr>
              <a:t>.  Pharmacists are expected to use traditional channels to notify the patient’s physician of the immunization.</a:t>
            </a:r>
          </a:p>
          <a:p>
            <a:pPr fontAlgn="auto">
              <a:spcAft>
                <a:spcPts val="0"/>
              </a:spcAft>
              <a:defRPr/>
            </a:pPr>
            <a:endParaRPr lang="en-US" sz="1600" dirty="0"/>
          </a:p>
        </p:txBody>
      </p:sp>
    </p:spTree>
    <p:extLst>
      <p:ext uri="{BB962C8B-B14F-4D97-AF65-F5344CB8AC3E}">
        <p14:creationId xmlns:p14="http://schemas.microsoft.com/office/powerpoint/2010/main" val="267355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7D9445C-FBC5-4723-A044-DBA41BB94077}"/>
              </a:ext>
            </a:extLst>
          </p:cNvPr>
          <p:cNvSpPr txBox="1">
            <a:spLocks/>
          </p:cNvSpPr>
          <p:nvPr/>
        </p:nvSpPr>
        <p:spPr>
          <a:xfrm>
            <a:off x="209550" y="228600"/>
            <a:ext cx="5486400" cy="10668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00" normalizeH="0" baseline="0" noProof="0" dirty="0">
                <a:ln>
                  <a:noFill/>
                </a:ln>
                <a:solidFill>
                  <a:srgbClr val="D85D12"/>
                </a:solidFill>
                <a:effectLst/>
                <a:uLnTx/>
                <a:uFillTx/>
                <a:latin typeface="Cambria"/>
                <a:ea typeface="+mj-ea"/>
                <a:cs typeface="+mj-cs"/>
              </a:rPr>
              <a:t>Reminders</a:t>
            </a:r>
            <a:br>
              <a:rPr kumimoji="0" lang="en-US" sz="3400" b="0" i="0" u="none" strike="noStrike" kern="1200" cap="none" spc="-100" normalizeH="0" baseline="0" noProof="0" dirty="0">
                <a:ln>
                  <a:noFill/>
                </a:ln>
                <a:solidFill>
                  <a:srgbClr val="D85D12"/>
                </a:solidFill>
                <a:effectLst/>
                <a:uLnTx/>
                <a:uFillTx/>
                <a:latin typeface="Cambria"/>
                <a:ea typeface="+mj-ea"/>
                <a:cs typeface="+mj-cs"/>
              </a:rPr>
            </a:br>
            <a:endParaRPr kumimoji="0" lang="en-US" sz="3400" b="0" i="0" u="none" strike="noStrike" kern="1200" cap="none" spc="-100" normalizeH="0" baseline="0" noProof="0" dirty="0">
              <a:ln>
                <a:noFill/>
              </a:ln>
              <a:solidFill>
                <a:srgbClr val="646B86"/>
              </a:solidFill>
              <a:effectLst/>
              <a:uLnTx/>
              <a:uFillTx/>
              <a:latin typeface="Cambria"/>
              <a:ea typeface="+mj-ea"/>
              <a:cs typeface="+mj-cs"/>
            </a:endParaRPr>
          </a:p>
        </p:txBody>
      </p:sp>
      <p:sp>
        <p:nvSpPr>
          <p:cNvPr id="10" name="Rectangle 9">
            <a:extLst>
              <a:ext uri="{FF2B5EF4-FFF2-40B4-BE49-F238E27FC236}">
                <a16:creationId xmlns:a16="http://schemas.microsoft.com/office/drawing/2014/main" id="{C4DEA1A2-814A-41E9-A74B-C73845FFB744}"/>
              </a:ext>
            </a:extLst>
          </p:cNvPr>
          <p:cNvSpPr/>
          <p:nvPr/>
        </p:nvSpPr>
        <p:spPr>
          <a:xfrm>
            <a:off x="209550" y="762000"/>
            <a:ext cx="8153400" cy="1323439"/>
          </a:xfrm>
          <a:prstGeom prst="rect">
            <a:avLst/>
          </a:prstGeom>
        </p:spPr>
        <p:txBody>
          <a:bodyPr>
            <a:spAutoFit/>
          </a:bodyPr>
          <a:lstStyle/>
          <a:p>
            <a:pPr fontAlgn="auto">
              <a:spcBef>
                <a:spcPts val="0"/>
              </a:spcBef>
              <a:spcAft>
                <a:spcPts val="0"/>
              </a:spcAft>
              <a:defRPr/>
            </a:pPr>
            <a:r>
              <a:rPr lang="en-US" sz="2000" b="1" u="sng" dirty="0">
                <a:solidFill>
                  <a:prstClr val="black"/>
                </a:solidFill>
                <a:latin typeface="Cambria"/>
                <a:cs typeface="Arial" panose="020B0604020202020204" pitchFamily="34" charset="0"/>
              </a:rPr>
              <a:t>Confidentiality Agreements</a:t>
            </a:r>
          </a:p>
          <a:p>
            <a:pPr fontAlgn="auto">
              <a:spcBef>
                <a:spcPts val="0"/>
              </a:spcBef>
              <a:spcAft>
                <a:spcPts val="0"/>
              </a:spcAft>
              <a:defRPr/>
            </a:pPr>
            <a:r>
              <a:rPr lang="en-US" sz="2000" dirty="0">
                <a:solidFill>
                  <a:srgbClr val="D85D12"/>
                </a:solidFill>
                <a:latin typeface="Cambria"/>
                <a:cs typeface="Arial" panose="020B0604020202020204" pitchFamily="34" charset="0"/>
              </a:rPr>
              <a:t>All pharmacy employees who have access to NCIR are to sign a User Confidentiality Agreement.  These are to be kept in file at the pharmacy in case they need to be reviewed.</a:t>
            </a:r>
          </a:p>
        </p:txBody>
      </p:sp>
      <p:pic>
        <p:nvPicPr>
          <p:cNvPr id="3" name="Picture 2">
            <a:extLst>
              <a:ext uri="{FF2B5EF4-FFF2-40B4-BE49-F238E27FC236}">
                <a16:creationId xmlns:a16="http://schemas.microsoft.com/office/drawing/2014/main" id="{6B7A7C10-A3F5-4566-B5C2-E2BAE980315C}"/>
              </a:ext>
            </a:extLst>
          </p:cNvPr>
          <p:cNvPicPr>
            <a:picLocks noChangeAspect="1"/>
          </p:cNvPicPr>
          <p:nvPr/>
        </p:nvPicPr>
        <p:blipFill>
          <a:blip r:embed="rId2"/>
          <a:stretch>
            <a:fillRect/>
          </a:stretch>
        </p:blipFill>
        <p:spPr>
          <a:xfrm>
            <a:off x="1009650" y="2555875"/>
            <a:ext cx="6553200" cy="4073525"/>
          </a:xfrm>
          <a:prstGeom prst="rect">
            <a:avLst/>
          </a:prstGeom>
        </p:spPr>
      </p:pic>
    </p:spTree>
    <p:extLst>
      <p:ext uri="{BB962C8B-B14F-4D97-AF65-F5344CB8AC3E}">
        <p14:creationId xmlns:p14="http://schemas.microsoft.com/office/powerpoint/2010/main" val="2068534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5A42443-2FB9-4FA7-89C4-A411DA9E8FEC}"/>
              </a:ext>
            </a:extLst>
          </p:cNvPr>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00" normalizeH="0" baseline="0" noProof="0" dirty="0">
                <a:ln>
                  <a:noFill/>
                </a:ln>
                <a:solidFill>
                  <a:srgbClr val="D85D12"/>
                </a:solidFill>
                <a:effectLst/>
                <a:uLnTx/>
                <a:uFillTx/>
                <a:latin typeface="Cambria"/>
                <a:ea typeface="+mj-ea"/>
                <a:cs typeface="+mj-cs"/>
              </a:rPr>
              <a:t>Reminders Continued</a:t>
            </a:r>
            <a:endParaRPr kumimoji="0" lang="en-US" sz="3600" b="0" i="0" u="none" strike="noStrike" kern="1200" cap="none" spc="-100" normalizeH="0" baseline="0" noProof="0" dirty="0">
              <a:ln>
                <a:noFill/>
              </a:ln>
              <a:solidFill>
                <a:srgbClr val="646B86"/>
              </a:solidFill>
              <a:effectLst/>
              <a:uLnTx/>
              <a:uFillTx/>
              <a:latin typeface="Cambria"/>
              <a:ea typeface="+mj-ea"/>
              <a:cs typeface="+mj-cs"/>
            </a:endParaRPr>
          </a:p>
        </p:txBody>
      </p:sp>
      <p:sp>
        <p:nvSpPr>
          <p:cNvPr id="5" name="TextBox 4">
            <a:extLst>
              <a:ext uri="{FF2B5EF4-FFF2-40B4-BE49-F238E27FC236}">
                <a16:creationId xmlns:a16="http://schemas.microsoft.com/office/drawing/2014/main" id="{2B36E45C-9478-4738-9951-654AD7302B57}"/>
              </a:ext>
            </a:extLst>
          </p:cNvPr>
          <p:cNvSpPr txBox="1"/>
          <p:nvPr/>
        </p:nvSpPr>
        <p:spPr>
          <a:xfrm>
            <a:off x="203200" y="1143000"/>
            <a:ext cx="7721600" cy="5216813"/>
          </a:xfrm>
          <a:prstGeom prst="rect">
            <a:avLst/>
          </a:prstGeom>
          <a:noFill/>
        </p:spPr>
        <p:txBody>
          <a:bodyPr>
            <a:spAutoFit/>
          </a:bodyPr>
          <a:lstStyle/>
          <a:p>
            <a:pPr fontAlgn="auto">
              <a:spcBef>
                <a:spcPts val="0"/>
              </a:spcBef>
              <a:spcAft>
                <a:spcPts val="0"/>
              </a:spcAft>
              <a:defRPr/>
            </a:pPr>
            <a:r>
              <a:rPr lang="en-US" sz="2000" dirty="0">
                <a:solidFill>
                  <a:srgbClr val="D85D12"/>
                </a:solidFill>
                <a:latin typeface="Cambria"/>
                <a:cs typeface="Arial" panose="020B0604020202020204" pitchFamily="34" charset="0"/>
              </a:rPr>
              <a:t>Pharmacy Administrators are responsible for reviewing a list of current, active users within your pharmacies on the NCIR.</a:t>
            </a:r>
          </a:p>
          <a:p>
            <a:pPr fontAlgn="auto">
              <a:spcBef>
                <a:spcPts val="0"/>
              </a:spcBef>
              <a:spcAft>
                <a:spcPts val="0"/>
              </a:spcAft>
              <a:defRPr/>
            </a:pPr>
            <a:endParaRPr lang="en-US" sz="2000" b="1" u="sng" dirty="0">
              <a:solidFill>
                <a:prstClr val="black"/>
              </a:solidFill>
              <a:latin typeface="Cambria"/>
              <a:cs typeface="Arial" panose="020B0604020202020204" pitchFamily="34" charset="0"/>
            </a:endParaRPr>
          </a:p>
          <a:p>
            <a:pPr fontAlgn="auto">
              <a:spcBef>
                <a:spcPts val="0"/>
              </a:spcBef>
              <a:spcAft>
                <a:spcPts val="0"/>
              </a:spcAft>
              <a:defRPr/>
            </a:pPr>
            <a:r>
              <a:rPr lang="en-US" sz="2000" b="1" u="sng" dirty="0">
                <a:solidFill>
                  <a:prstClr val="black"/>
                </a:solidFill>
                <a:latin typeface="Cambria"/>
                <a:cs typeface="Arial" panose="020B0604020202020204" pitchFamily="34" charset="0"/>
              </a:rPr>
              <a:t>As Pharmacy Administrators are reviewing each user, please verify  the following information:</a:t>
            </a:r>
            <a:endParaRPr lang="en-US" dirty="0">
              <a:solidFill>
                <a:prstClr val="black"/>
              </a:solidFill>
              <a:latin typeface="Cambria"/>
              <a:cs typeface="Arial" panose="020B0604020202020204" pitchFamily="34" charset="0"/>
            </a:endParaRPr>
          </a:p>
          <a:p>
            <a:pPr lvl="1" fontAlgn="auto">
              <a:spcBef>
                <a:spcPts val="0"/>
              </a:spcBef>
              <a:spcAft>
                <a:spcPts val="0"/>
              </a:spcAft>
              <a:defRPr/>
            </a:pPr>
            <a:endParaRPr lang="en-US" dirty="0">
              <a:solidFill>
                <a:prstClr val="black"/>
              </a:solidFill>
              <a:latin typeface="Cambria"/>
              <a:cs typeface="Arial" panose="020B0604020202020204" pitchFamily="34" charset="0"/>
            </a:endParaRPr>
          </a:p>
          <a:p>
            <a:pPr lvl="2" fontAlgn="auto">
              <a:spcBef>
                <a:spcPts val="0"/>
              </a:spcBef>
              <a:spcAft>
                <a:spcPts val="0"/>
              </a:spcAft>
              <a:defRPr/>
            </a:pPr>
            <a:r>
              <a:rPr lang="en-US" dirty="0">
                <a:solidFill>
                  <a:srgbClr val="425222"/>
                </a:solidFill>
                <a:latin typeface="Cambria"/>
                <a:cs typeface="Arial" panose="020B0604020202020204" pitchFamily="34" charset="0"/>
              </a:rPr>
              <a:t>1. Are they still associated with your pharmacy?  </a:t>
            </a:r>
          </a:p>
          <a:p>
            <a:pPr lvl="2" fontAlgn="auto">
              <a:spcBef>
                <a:spcPts val="0"/>
              </a:spcBef>
              <a:spcAft>
                <a:spcPts val="0"/>
              </a:spcAft>
              <a:defRPr/>
            </a:pPr>
            <a:r>
              <a:rPr lang="en-US" b="1" dirty="0">
                <a:solidFill>
                  <a:prstClr val="black"/>
                </a:solidFill>
                <a:latin typeface="Cambria"/>
                <a:cs typeface="Arial" panose="020B0604020202020204" pitchFamily="34" charset="0"/>
              </a:rPr>
              <a:t>If not, please deactivate them immediately.</a:t>
            </a:r>
          </a:p>
          <a:p>
            <a:pPr lvl="2" fontAlgn="auto">
              <a:spcBef>
                <a:spcPts val="0"/>
              </a:spcBef>
              <a:spcAft>
                <a:spcPts val="0"/>
              </a:spcAft>
              <a:defRPr/>
            </a:pPr>
            <a:endParaRPr lang="en-US" b="1" dirty="0">
              <a:solidFill>
                <a:prstClr val="black"/>
              </a:solidFill>
              <a:latin typeface="Cambria"/>
              <a:cs typeface="Arial" panose="020B0604020202020204" pitchFamily="34" charset="0"/>
            </a:endParaRPr>
          </a:p>
          <a:p>
            <a:pPr lvl="2" fontAlgn="auto">
              <a:spcBef>
                <a:spcPts val="0"/>
              </a:spcBef>
              <a:spcAft>
                <a:spcPts val="0"/>
              </a:spcAft>
              <a:defRPr/>
            </a:pPr>
            <a:r>
              <a:rPr lang="en-US" dirty="0">
                <a:solidFill>
                  <a:srgbClr val="425222"/>
                </a:solidFill>
                <a:latin typeface="Cambria"/>
                <a:cs typeface="Arial" panose="020B0604020202020204" pitchFamily="34" charset="0"/>
              </a:rPr>
              <a:t>2. Is there a signed confidentiality agreement on file for each user?</a:t>
            </a:r>
            <a:br>
              <a:rPr lang="en-US" dirty="0">
                <a:solidFill>
                  <a:srgbClr val="425222"/>
                </a:solidFill>
                <a:latin typeface="Cambria"/>
                <a:cs typeface="Arial" panose="020B0604020202020204" pitchFamily="34" charset="0"/>
              </a:rPr>
            </a:br>
            <a:r>
              <a:rPr lang="en-US" b="1" dirty="0">
                <a:solidFill>
                  <a:prstClr val="black"/>
                </a:solidFill>
                <a:latin typeface="Cambria"/>
                <a:cs typeface="Arial" panose="020B0604020202020204" pitchFamily="34" charset="0"/>
              </a:rPr>
              <a:t>If not, please have each employee sign a confidentiality agreement. Please keep it onsite at your facility.</a:t>
            </a:r>
          </a:p>
          <a:p>
            <a:pPr lvl="2" fontAlgn="auto">
              <a:spcBef>
                <a:spcPts val="0"/>
              </a:spcBef>
              <a:spcAft>
                <a:spcPts val="0"/>
              </a:spcAft>
              <a:defRPr/>
            </a:pPr>
            <a:endParaRPr lang="en-US" dirty="0">
              <a:solidFill>
                <a:srgbClr val="425222"/>
              </a:solidFill>
              <a:latin typeface="Cambria"/>
              <a:cs typeface="Arial" panose="020B0604020202020204" pitchFamily="34" charset="0"/>
            </a:endParaRPr>
          </a:p>
          <a:p>
            <a:pPr lvl="2" fontAlgn="auto">
              <a:spcBef>
                <a:spcPts val="0"/>
              </a:spcBef>
              <a:spcAft>
                <a:spcPts val="0"/>
              </a:spcAft>
              <a:defRPr/>
            </a:pPr>
            <a:r>
              <a:rPr lang="en-US" dirty="0">
                <a:solidFill>
                  <a:srgbClr val="425222"/>
                </a:solidFill>
                <a:latin typeface="Cambria"/>
                <a:cs typeface="Arial" panose="020B0604020202020204" pitchFamily="34" charset="0"/>
              </a:rPr>
              <a:t>3. Do they have a NC business address listed?</a:t>
            </a:r>
          </a:p>
          <a:p>
            <a:pPr lvl="2" fontAlgn="auto">
              <a:spcBef>
                <a:spcPts val="0"/>
              </a:spcBef>
              <a:spcAft>
                <a:spcPts val="0"/>
              </a:spcAft>
              <a:defRPr/>
            </a:pPr>
            <a:r>
              <a:rPr lang="en-US" b="1" dirty="0">
                <a:solidFill>
                  <a:prstClr val="black"/>
                </a:solidFill>
                <a:latin typeface="Cambria"/>
                <a:cs typeface="Arial" panose="020B0604020202020204" pitchFamily="34" charset="0"/>
              </a:rPr>
              <a:t>If not, please have the user update their address provided with a NC  business address.</a:t>
            </a:r>
          </a:p>
          <a:p>
            <a:pPr lvl="2" fontAlgn="auto">
              <a:spcBef>
                <a:spcPts val="0"/>
              </a:spcBef>
              <a:spcAft>
                <a:spcPts val="0"/>
              </a:spcAft>
              <a:defRPr/>
            </a:pPr>
            <a:endParaRPr lang="en-US" dirty="0">
              <a:solidFill>
                <a:srgbClr val="425222"/>
              </a:solidFill>
              <a:latin typeface="Cambria"/>
              <a:cs typeface="Arial" panose="020B0604020202020204" pitchFamily="34" charset="0"/>
            </a:endParaRPr>
          </a:p>
          <a:p>
            <a:pPr lvl="1" fontAlgn="auto">
              <a:spcBef>
                <a:spcPts val="0"/>
              </a:spcBef>
              <a:spcAft>
                <a:spcPts val="0"/>
              </a:spcAft>
              <a:defRPr/>
            </a:pPr>
            <a:endParaRPr lang="en-US" sz="1700" dirty="0">
              <a:solidFill>
                <a:srgbClr val="425222"/>
              </a:solidFill>
              <a:latin typeface="Calibri"/>
              <a:cs typeface="Arial" panose="020B0604020202020204" pitchFamily="34" charset="0"/>
            </a:endParaRPr>
          </a:p>
        </p:txBody>
      </p:sp>
    </p:spTree>
    <p:extLst>
      <p:ext uri="{BB962C8B-B14F-4D97-AF65-F5344CB8AC3E}">
        <p14:creationId xmlns:p14="http://schemas.microsoft.com/office/powerpoint/2010/main" val="1961231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7D9445C-FBC5-4723-A044-DBA41BB94077}"/>
              </a:ext>
            </a:extLst>
          </p:cNvPr>
          <p:cNvSpPr txBox="1">
            <a:spLocks/>
          </p:cNvSpPr>
          <p:nvPr/>
        </p:nvSpPr>
        <p:spPr>
          <a:xfrm>
            <a:off x="209550" y="228600"/>
            <a:ext cx="5486400" cy="10668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00" normalizeH="0" baseline="0" noProof="0" dirty="0">
                <a:ln>
                  <a:noFill/>
                </a:ln>
                <a:solidFill>
                  <a:srgbClr val="D85D12"/>
                </a:solidFill>
                <a:effectLst/>
                <a:uLnTx/>
                <a:uFillTx/>
                <a:latin typeface="Cambria"/>
                <a:ea typeface="+mj-ea"/>
                <a:cs typeface="+mj-cs"/>
              </a:rPr>
              <a:t>Reminders</a:t>
            </a:r>
            <a:br>
              <a:rPr kumimoji="0" lang="en-US" sz="3400" b="0" i="0" u="none" strike="noStrike" kern="1200" cap="none" spc="-100" normalizeH="0" baseline="0" noProof="0" dirty="0">
                <a:ln>
                  <a:noFill/>
                </a:ln>
                <a:solidFill>
                  <a:srgbClr val="D85D12"/>
                </a:solidFill>
                <a:effectLst/>
                <a:uLnTx/>
                <a:uFillTx/>
                <a:latin typeface="Cambria"/>
                <a:ea typeface="+mj-ea"/>
                <a:cs typeface="+mj-cs"/>
              </a:rPr>
            </a:br>
            <a:endParaRPr kumimoji="0" lang="en-US" sz="3400" b="0" i="0" u="none" strike="noStrike" kern="1200" cap="none" spc="-100" normalizeH="0" baseline="0" noProof="0" dirty="0">
              <a:ln>
                <a:noFill/>
              </a:ln>
              <a:solidFill>
                <a:srgbClr val="646B86"/>
              </a:solidFill>
              <a:effectLst/>
              <a:uLnTx/>
              <a:uFillTx/>
              <a:latin typeface="Cambria"/>
              <a:ea typeface="+mj-ea"/>
              <a:cs typeface="+mj-cs"/>
            </a:endParaRPr>
          </a:p>
        </p:txBody>
      </p:sp>
      <p:sp>
        <p:nvSpPr>
          <p:cNvPr id="10" name="Rectangle 9">
            <a:extLst>
              <a:ext uri="{FF2B5EF4-FFF2-40B4-BE49-F238E27FC236}">
                <a16:creationId xmlns:a16="http://schemas.microsoft.com/office/drawing/2014/main" id="{C4DEA1A2-814A-41E9-A74B-C73845FFB744}"/>
              </a:ext>
            </a:extLst>
          </p:cNvPr>
          <p:cNvSpPr/>
          <p:nvPr/>
        </p:nvSpPr>
        <p:spPr>
          <a:xfrm>
            <a:off x="209550" y="803275"/>
            <a:ext cx="8153400" cy="677108"/>
          </a:xfrm>
          <a:prstGeom prst="rect">
            <a:avLst/>
          </a:prstGeom>
        </p:spPr>
        <p:txBody>
          <a:bodyPr>
            <a:spAutoFit/>
          </a:bodyPr>
          <a:lstStyle/>
          <a:p>
            <a:pPr fontAlgn="auto">
              <a:spcBef>
                <a:spcPts val="0"/>
              </a:spcBef>
              <a:spcAft>
                <a:spcPts val="0"/>
              </a:spcAft>
              <a:defRPr/>
            </a:pPr>
            <a:r>
              <a:rPr lang="en-US" b="1" dirty="0">
                <a:solidFill>
                  <a:srgbClr val="646B86"/>
                </a:solidFill>
                <a:latin typeface="Cambria"/>
                <a:cs typeface="Arial" panose="020B0604020202020204" pitchFamily="34" charset="0"/>
              </a:rPr>
              <a:t>Under the Maintenance Category, select the “Manage Users” link</a:t>
            </a:r>
          </a:p>
          <a:p>
            <a:pPr fontAlgn="auto">
              <a:spcBef>
                <a:spcPts val="0"/>
              </a:spcBef>
              <a:spcAft>
                <a:spcPts val="0"/>
              </a:spcAft>
              <a:defRPr/>
            </a:pPr>
            <a:endParaRPr lang="en-US" sz="2000" dirty="0">
              <a:solidFill>
                <a:srgbClr val="D85D12"/>
              </a:solidFill>
              <a:latin typeface="Cambria"/>
              <a:cs typeface="Arial" panose="020B0604020202020204" pitchFamily="34" charset="0"/>
            </a:endParaRPr>
          </a:p>
        </p:txBody>
      </p:sp>
      <p:pic>
        <p:nvPicPr>
          <p:cNvPr id="11" name="Picture 3">
            <a:extLst>
              <a:ext uri="{FF2B5EF4-FFF2-40B4-BE49-F238E27FC236}">
                <a16:creationId xmlns:a16="http://schemas.microsoft.com/office/drawing/2014/main" id="{59F070BA-E9FB-4932-A4D3-C2B410146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1432775"/>
            <a:ext cx="749617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a:extLst>
              <a:ext uri="{FF2B5EF4-FFF2-40B4-BE49-F238E27FC236}">
                <a16:creationId xmlns:a16="http://schemas.microsoft.com/office/drawing/2014/main" id="{29DDE3EE-B1F3-4344-8526-D2C867630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3736975"/>
            <a:ext cx="7499350" cy="262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ular Callout 12">
            <a:extLst>
              <a:ext uri="{FF2B5EF4-FFF2-40B4-BE49-F238E27FC236}">
                <a16:creationId xmlns:a16="http://schemas.microsoft.com/office/drawing/2014/main" id="{314BDD90-433C-4A28-9232-3B74B01FC860}"/>
              </a:ext>
            </a:extLst>
          </p:cNvPr>
          <p:cNvSpPr/>
          <p:nvPr/>
        </p:nvSpPr>
        <p:spPr>
          <a:xfrm>
            <a:off x="6738938" y="1112083"/>
            <a:ext cx="1346200" cy="762000"/>
          </a:xfrm>
          <a:prstGeom prst="wedgeRoundRectCallout">
            <a:avLst>
              <a:gd name="adj1" fmla="val -6975"/>
              <a:gd name="adj2" fmla="val 69825"/>
              <a:gd name="adj3" fmla="val 16667"/>
            </a:avLst>
          </a:prstGeom>
          <a:solidFill>
            <a:srgbClr val="D16349"/>
          </a:solidFill>
          <a:ln w="25400" cap="flat" cmpd="sng" algn="ctr">
            <a:solidFill>
              <a:srgbClr val="D16349">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Calibri"/>
                <a:ea typeface="+mn-ea"/>
                <a:cs typeface="+mn-cs"/>
              </a:rPr>
              <a:t>1.Click </a:t>
            </a:r>
            <a:r>
              <a:rPr kumimoji="0" lang="en-US" sz="1100" b="1" i="0" u="sng" strike="noStrike" kern="0" cap="none" spc="0" normalizeH="0" baseline="0" noProof="0" dirty="0">
                <a:ln>
                  <a:noFill/>
                </a:ln>
                <a:solidFill>
                  <a:prstClr val="white"/>
                </a:solidFill>
                <a:effectLst/>
                <a:uLnTx/>
                <a:uFillTx/>
                <a:latin typeface="Calibri"/>
                <a:ea typeface="+mn-ea"/>
                <a:cs typeface="+mn-cs"/>
              </a:rPr>
              <a:t>Find.</a:t>
            </a:r>
          </a:p>
        </p:txBody>
      </p:sp>
      <p:sp>
        <p:nvSpPr>
          <p:cNvPr id="14" name="Rounded Rectangular Callout 15">
            <a:extLst>
              <a:ext uri="{FF2B5EF4-FFF2-40B4-BE49-F238E27FC236}">
                <a16:creationId xmlns:a16="http://schemas.microsoft.com/office/drawing/2014/main" id="{36830D93-A9F2-4B78-B0EB-3BD6EF4EB218}"/>
              </a:ext>
            </a:extLst>
          </p:cNvPr>
          <p:cNvSpPr/>
          <p:nvPr/>
        </p:nvSpPr>
        <p:spPr>
          <a:xfrm>
            <a:off x="311150" y="2473325"/>
            <a:ext cx="1638300" cy="869950"/>
          </a:xfrm>
          <a:prstGeom prst="wedgeRoundRectCallout">
            <a:avLst>
              <a:gd name="adj1" fmla="val -19806"/>
              <a:gd name="adj2" fmla="val 107539"/>
              <a:gd name="adj3" fmla="val 16667"/>
            </a:avLst>
          </a:prstGeom>
          <a:solidFill>
            <a:srgbClr val="D16349"/>
          </a:solidFill>
          <a:ln w="25400" cap="flat" cmpd="sng" algn="ctr">
            <a:solidFill>
              <a:srgbClr val="D16349">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Calibri"/>
                <a:ea typeface="+mn-ea"/>
                <a:cs typeface="+mn-cs"/>
              </a:rPr>
              <a:t>2. A complete list of all users who are both active and inactive will appear below.</a:t>
            </a:r>
            <a:endParaRPr kumimoji="0" lang="en-US" sz="1100" b="1" i="0" u="sng" strike="noStrike" kern="0" cap="none" spc="0" normalizeH="0" baseline="0" noProof="0" dirty="0">
              <a:ln>
                <a:noFill/>
              </a:ln>
              <a:solidFill>
                <a:prstClr val="white"/>
              </a:solidFill>
              <a:effectLst/>
              <a:uLnTx/>
              <a:uFillTx/>
              <a:latin typeface="Calibri"/>
              <a:ea typeface="+mn-ea"/>
              <a:cs typeface="+mn-cs"/>
            </a:endParaRPr>
          </a:p>
        </p:txBody>
      </p:sp>
      <p:sp>
        <p:nvSpPr>
          <p:cNvPr id="15" name="Rounded Rectangular Callout 17">
            <a:extLst>
              <a:ext uri="{FF2B5EF4-FFF2-40B4-BE49-F238E27FC236}">
                <a16:creationId xmlns:a16="http://schemas.microsoft.com/office/drawing/2014/main" id="{EF261023-C213-4C62-8CB1-285B056E1F72}"/>
              </a:ext>
            </a:extLst>
          </p:cNvPr>
          <p:cNvSpPr/>
          <p:nvPr/>
        </p:nvSpPr>
        <p:spPr>
          <a:xfrm>
            <a:off x="2133600" y="2428875"/>
            <a:ext cx="1638300" cy="1828800"/>
          </a:xfrm>
          <a:prstGeom prst="wedgeRoundRectCallout">
            <a:avLst>
              <a:gd name="adj1" fmla="val -118471"/>
              <a:gd name="adj2" fmla="val 103981"/>
              <a:gd name="adj3" fmla="val 16667"/>
            </a:avLst>
          </a:prstGeom>
          <a:solidFill>
            <a:srgbClr val="D16349"/>
          </a:solidFill>
          <a:ln w="25400" cap="flat" cmpd="sng" algn="ctr">
            <a:solidFill>
              <a:srgbClr val="D16349">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Calibri"/>
                <a:ea typeface="+mn-ea"/>
                <a:cs typeface="+mn-cs"/>
              </a:rPr>
              <a:t>3. Select the hyperlink of the employee’s last name, and that will bring you back to the “Edit User” screen.  Once that screen opens click “inactive”  and click save.</a:t>
            </a:r>
            <a:endParaRPr kumimoji="0" lang="en-US" sz="1100" b="1" i="0" u="sng"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0557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D623-76AF-40F1-9AE9-EE4EF06B9D9E}"/>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AD3A245E-C3C4-44AB-A6B6-30534A86481E}"/>
              </a:ext>
            </a:extLst>
          </p:cNvPr>
          <p:cNvSpPr>
            <a:spLocks noGrp="1"/>
          </p:cNvSpPr>
          <p:nvPr>
            <p:ph type="subTitle" idx="1"/>
          </p:nvPr>
        </p:nvSpPr>
        <p:spPr/>
        <p:txBody>
          <a:bodyPr/>
          <a:lstStyle/>
          <a:p>
            <a:r>
              <a:rPr lang="en-US" b="1" dirty="0">
                <a:solidFill>
                  <a:prstClr val="black"/>
                </a:solidFill>
                <a:latin typeface="Cambria"/>
                <a:cs typeface="Arial" panose="020B0604020202020204" pitchFamily="34" charset="0"/>
              </a:rPr>
              <a:t>Contact the Immunization Branch at 919-707-5595</a:t>
            </a:r>
            <a:endParaRPr lang="en-US" dirty="0"/>
          </a:p>
        </p:txBody>
      </p:sp>
    </p:spTree>
    <p:extLst>
      <p:ext uri="{BB962C8B-B14F-4D97-AF65-F5344CB8AC3E}">
        <p14:creationId xmlns:p14="http://schemas.microsoft.com/office/powerpoint/2010/main" val="1578348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Content Placeholder 7"/>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600200" y="2286000"/>
            <a:ext cx="5943600" cy="4038600"/>
          </a:xfrm>
          <a:prstGeom prst="rect">
            <a:avLst/>
          </a:prstGeom>
          <a:ln>
            <a:noFill/>
          </a:ln>
          <a:effectLst>
            <a:softEdge rad="112500"/>
          </a:effectLst>
        </p:spPr>
      </p:pic>
      <p:sp>
        <p:nvSpPr>
          <p:cNvPr id="4098" name="Title 1"/>
          <p:cNvSpPr>
            <a:spLocks noGrp="1"/>
          </p:cNvSpPr>
          <p:nvPr>
            <p:ph type="title"/>
          </p:nvPr>
        </p:nvSpPr>
        <p:spPr/>
        <p:txBody>
          <a:bodyPr/>
          <a:lstStyle/>
          <a:p>
            <a:r>
              <a:rPr lang="en-US" altLang="en-US" dirty="0"/>
              <a:t>Registration Steps</a:t>
            </a:r>
          </a:p>
        </p:txBody>
      </p:sp>
      <p:sp>
        <p:nvSpPr>
          <p:cNvPr id="3" name="Content Placeholder 2"/>
          <p:cNvSpPr>
            <a:spLocks noGrp="1"/>
          </p:cNvSpPr>
          <p:nvPr>
            <p:ph sz="quarter" idx="14"/>
          </p:nvPr>
        </p:nvSpPr>
        <p:spPr>
          <a:xfrm>
            <a:off x="381000" y="1295400"/>
            <a:ext cx="8763000" cy="942813"/>
          </a:xfrm>
        </p:spPr>
        <p:txBody>
          <a:bodyPr>
            <a:normAutofit/>
          </a:bodyPr>
          <a:lstStyle/>
          <a:p>
            <a:pPr marL="457200" indent="-457200">
              <a:buFont typeface="+mj-lt"/>
              <a:buAutoNum type="arabicPeriod"/>
            </a:pPr>
            <a:r>
              <a:rPr lang="en-US" altLang="en-US" dirty="0"/>
              <a:t>Go to the NCIR website: </a:t>
            </a:r>
            <a:r>
              <a:rPr lang="en-US" altLang="en-US" dirty="0">
                <a:hlinkClick r:id="rId4"/>
              </a:rPr>
              <a:t>https://ncir.dhhs.state.nc.us</a:t>
            </a:r>
            <a:r>
              <a:rPr lang="en-US" altLang="en-US" dirty="0"/>
              <a:t>.</a:t>
            </a:r>
          </a:p>
          <a:p>
            <a:pPr marL="457200" indent="-457200">
              <a:buFont typeface="+mj-lt"/>
              <a:buAutoNum type="arabicPeriod"/>
            </a:pPr>
            <a:r>
              <a:rPr lang="en-US" altLang="en-US" dirty="0"/>
              <a:t>Click on the Register link.</a:t>
            </a:r>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p:txBody>
      </p:sp>
      <p:sp>
        <p:nvSpPr>
          <p:cNvPr id="10" name="Rectangle 9"/>
          <p:cNvSpPr/>
          <p:nvPr/>
        </p:nvSpPr>
        <p:spPr bwMode="auto">
          <a:xfrm>
            <a:off x="4953000" y="5086672"/>
            <a:ext cx="525187" cy="39972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n w="57150">
                <a:solidFill>
                  <a:schemeClr val="tx1"/>
                </a:solidFill>
              </a:ln>
              <a:solidFill>
                <a:schemeClr val="dk1"/>
              </a:solidFill>
            </a:endParaRPr>
          </a:p>
        </p:txBody>
      </p:sp>
      <p:sp>
        <p:nvSpPr>
          <p:cNvPr id="11" name="Down Arrow 10"/>
          <p:cNvSpPr/>
          <p:nvPr/>
        </p:nvSpPr>
        <p:spPr bwMode="auto">
          <a:xfrm rot="2812362">
            <a:off x="5771496" y="3864055"/>
            <a:ext cx="695325" cy="1082675"/>
          </a:xfrm>
          <a:prstGeom prst="downArrow">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vert="vert270" anchor="ctr"/>
          <a:lstStyle/>
          <a:p>
            <a:pPr algn="ctr">
              <a:defRPr/>
            </a:pPr>
            <a:r>
              <a:rPr lang="en-US" sz="1200" dirty="0">
                <a:solidFill>
                  <a:schemeClr val="tx1"/>
                </a:solidFill>
              </a:rPr>
              <a:t>Register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A293-EB78-45EA-95C3-A1A5C317227D}"/>
              </a:ext>
            </a:extLst>
          </p:cNvPr>
          <p:cNvSpPr>
            <a:spLocks noGrp="1"/>
          </p:cNvSpPr>
          <p:nvPr>
            <p:ph type="title"/>
          </p:nvPr>
        </p:nvSpPr>
        <p:spPr/>
        <p:txBody>
          <a:bodyPr/>
          <a:lstStyle/>
          <a:p>
            <a:r>
              <a:rPr lang="en-US" dirty="0"/>
              <a:t>1. Select Business Account</a:t>
            </a:r>
          </a:p>
        </p:txBody>
      </p:sp>
      <p:pic>
        <p:nvPicPr>
          <p:cNvPr id="4" name="Content Placeholder 3">
            <a:extLst>
              <a:ext uri="{FF2B5EF4-FFF2-40B4-BE49-F238E27FC236}">
                <a16:creationId xmlns:a16="http://schemas.microsoft.com/office/drawing/2014/main" id="{55685E8E-9796-42F0-B1D5-6BD17B1CD2E5}"/>
              </a:ext>
            </a:extLst>
          </p:cNvPr>
          <p:cNvPicPr>
            <a:picLocks noGrp="1" noChangeAspect="1"/>
          </p:cNvPicPr>
          <p:nvPr>
            <p:ph idx="1"/>
          </p:nvPr>
        </p:nvPicPr>
        <p:blipFill>
          <a:blip r:embed="rId3"/>
          <a:stretch>
            <a:fillRect/>
          </a:stretch>
        </p:blipFill>
        <p:spPr>
          <a:xfrm>
            <a:off x="457200" y="1702734"/>
            <a:ext cx="8229600" cy="4320895"/>
          </a:xfrm>
          <a:prstGeom prst="rect">
            <a:avLst/>
          </a:prstGeom>
          <a:ln>
            <a:solidFill>
              <a:schemeClr val="accent1"/>
            </a:solidFill>
          </a:ln>
        </p:spPr>
      </p:pic>
      <p:sp>
        <p:nvSpPr>
          <p:cNvPr id="3" name="Arrow: Right 2">
            <a:extLst>
              <a:ext uri="{FF2B5EF4-FFF2-40B4-BE49-F238E27FC236}">
                <a16:creationId xmlns:a16="http://schemas.microsoft.com/office/drawing/2014/main" id="{D0D8C04D-D3E0-4BE5-9495-8AFD2F4F804F}"/>
              </a:ext>
            </a:extLst>
          </p:cNvPr>
          <p:cNvSpPr/>
          <p:nvPr/>
        </p:nvSpPr>
        <p:spPr>
          <a:xfrm>
            <a:off x="422856" y="3898598"/>
            <a:ext cx="565404"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597383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t>Registration Steps</a:t>
            </a:r>
          </a:p>
        </p:txBody>
      </p:sp>
      <p:sp>
        <p:nvSpPr>
          <p:cNvPr id="5" name="Content Placeholder 4"/>
          <p:cNvSpPr>
            <a:spLocks noGrp="1"/>
          </p:cNvSpPr>
          <p:nvPr>
            <p:ph sz="half" idx="1"/>
          </p:nvPr>
        </p:nvSpPr>
        <p:spPr>
          <a:xfrm>
            <a:off x="457200" y="1600200"/>
            <a:ext cx="4038600" cy="4525963"/>
          </a:xfrm>
        </p:spPr>
        <p:txBody>
          <a:bodyPr>
            <a:normAutofit/>
          </a:bodyPr>
          <a:lstStyle/>
          <a:p>
            <a:pPr marL="457200" indent="-457200">
              <a:buFont typeface="+mj-lt"/>
              <a:buAutoNum type="arabicPeriod" startAt="4"/>
            </a:pPr>
            <a:r>
              <a:rPr lang="en-US" altLang="en-US" sz="2200" dirty="0"/>
              <a:t>Complete the new user registration form.</a:t>
            </a:r>
          </a:p>
          <a:p>
            <a:pPr lvl="1"/>
            <a:r>
              <a:rPr lang="en-US" sz="1800" dirty="0"/>
              <a:t>Use your BUSINESS email, phone, and address. </a:t>
            </a:r>
          </a:p>
          <a:p>
            <a:pPr lvl="1"/>
            <a:r>
              <a:rPr lang="en-US" sz="1800" dirty="0"/>
              <a:t>If your requested User ID is not available, NCID suggests one for you. </a:t>
            </a:r>
          </a:p>
          <a:p>
            <a:pPr marL="537210" lvl="1" indent="0">
              <a:buNone/>
            </a:pPr>
            <a:endParaRPr lang="en-US" dirty="0"/>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91000" y="1296559"/>
            <a:ext cx="4495800" cy="4647041"/>
          </a:xfrm>
          <a:prstGeom prst="rect">
            <a:avLst/>
          </a:prstGeom>
          <a:ln>
            <a:noFill/>
          </a:ln>
          <a:effectLst>
            <a:softEdge rad="112500"/>
          </a:effectLst>
        </p:spPr>
      </p:pic>
      <p:pic>
        <p:nvPicPr>
          <p:cNvPr id="2" name="Picture 1">
            <a:extLst>
              <a:ext uri="{FF2B5EF4-FFF2-40B4-BE49-F238E27FC236}">
                <a16:creationId xmlns:a16="http://schemas.microsoft.com/office/drawing/2014/main" id="{D820E7D6-308C-4BCA-AE9A-54947E094E7C}"/>
              </a:ext>
            </a:extLst>
          </p:cNvPr>
          <p:cNvPicPr>
            <a:picLocks noChangeAspect="1"/>
          </p:cNvPicPr>
          <p:nvPr/>
        </p:nvPicPr>
        <p:blipFill>
          <a:blip r:embed="rId4"/>
          <a:stretch>
            <a:fillRect/>
          </a:stretch>
        </p:blipFill>
        <p:spPr>
          <a:xfrm>
            <a:off x="4953000" y="6099582"/>
            <a:ext cx="2962275" cy="3619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4653A-D233-4ECF-92D0-5709735D7D57}"/>
              </a:ext>
            </a:extLst>
          </p:cNvPr>
          <p:cNvSpPr>
            <a:spLocks noGrp="1"/>
          </p:cNvSpPr>
          <p:nvPr>
            <p:ph type="title"/>
          </p:nvPr>
        </p:nvSpPr>
        <p:spPr/>
        <p:txBody>
          <a:bodyPr/>
          <a:lstStyle/>
          <a:p>
            <a:r>
              <a:rPr lang="en-US" dirty="0"/>
              <a:t>Registration Steps</a:t>
            </a:r>
          </a:p>
        </p:txBody>
      </p:sp>
      <p:sp>
        <p:nvSpPr>
          <p:cNvPr id="5" name="Content Placeholder 4">
            <a:extLst>
              <a:ext uri="{FF2B5EF4-FFF2-40B4-BE49-F238E27FC236}">
                <a16:creationId xmlns:a16="http://schemas.microsoft.com/office/drawing/2014/main" id="{628E8C17-C7D3-4B96-B90A-11237E49F8B2}"/>
              </a:ext>
            </a:extLst>
          </p:cNvPr>
          <p:cNvSpPr>
            <a:spLocks noGrp="1"/>
          </p:cNvSpPr>
          <p:nvPr>
            <p:ph idx="1"/>
          </p:nvPr>
        </p:nvSpPr>
        <p:spPr>
          <a:xfrm>
            <a:off x="457200" y="1600200"/>
            <a:ext cx="8229600" cy="5105400"/>
          </a:xfrm>
        </p:spPr>
        <p:txBody>
          <a:bodyPr/>
          <a:lstStyle/>
          <a:p>
            <a:r>
              <a:rPr lang="en-US" dirty="0"/>
              <a:t>You will need to retrieve the 6-digit code from your email account.</a:t>
            </a:r>
          </a:p>
          <a:p>
            <a:endParaRPr lang="en-US" dirty="0"/>
          </a:p>
        </p:txBody>
      </p:sp>
      <p:pic>
        <p:nvPicPr>
          <p:cNvPr id="6" name="Picture 5">
            <a:extLst>
              <a:ext uri="{FF2B5EF4-FFF2-40B4-BE49-F238E27FC236}">
                <a16:creationId xmlns:a16="http://schemas.microsoft.com/office/drawing/2014/main" id="{11741CD9-23D6-4A73-BA72-79627B6A8812}"/>
              </a:ext>
            </a:extLst>
          </p:cNvPr>
          <p:cNvPicPr>
            <a:picLocks noChangeAspect="1"/>
          </p:cNvPicPr>
          <p:nvPr/>
        </p:nvPicPr>
        <p:blipFill>
          <a:blip r:embed="rId2"/>
          <a:stretch>
            <a:fillRect/>
          </a:stretch>
        </p:blipFill>
        <p:spPr>
          <a:xfrm>
            <a:off x="914400" y="2438399"/>
            <a:ext cx="7315200" cy="4144963"/>
          </a:xfrm>
          <a:prstGeom prst="rect">
            <a:avLst/>
          </a:prstGeom>
        </p:spPr>
      </p:pic>
    </p:spTree>
    <p:extLst>
      <p:ext uri="{BB962C8B-B14F-4D97-AF65-F5344CB8AC3E}">
        <p14:creationId xmlns:p14="http://schemas.microsoft.com/office/powerpoint/2010/main" val="2640319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08B7-19A9-4837-86A9-63AA30B59128}"/>
              </a:ext>
            </a:extLst>
          </p:cNvPr>
          <p:cNvSpPr>
            <a:spLocks noGrp="1"/>
          </p:cNvSpPr>
          <p:nvPr>
            <p:ph type="title"/>
          </p:nvPr>
        </p:nvSpPr>
        <p:spPr/>
        <p:txBody>
          <a:bodyPr/>
          <a:lstStyle/>
          <a:p>
            <a:r>
              <a:rPr lang="en-US" dirty="0"/>
              <a:t>Registration Steps</a:t>
            </a:r>
          </a:p>
        </p:txBody>
      </p:sp>
      <p:pic>
        <p:nvPicPr>
          <p:cNvPr id="4" name="Content Placeholder 3">
            <a:extLst>
              <a:ext uri="{FF2B5EF4-FFF2-40B4-BE49-F238E27FC236}">
                <a16:creationId xmlns:a16="http://schemas.microsoft.com/office/drawing/2014/main" id="{6B36C4C1-411C-4B6F-B309-EBACAFB9320E}"/>
              </a:ext>
            </a:extLst>
          </p:cNvPr>
          <p:cNvPicPr>
            <a:picLocks noGrp="1" noChangeAspect="1"/>
          </p:cNvPicPr>
          <p:nvPr>
            <p:ph idx="1"/>
          </p:nvPr>
        </p:nvPicPr>
        <p:blipFill>
          <a:blip r:embed="rId2"/>
          <a:stretch>
            <a:fillRect/>
          </a:stretch>
        </p:blipFill>
        <p:spPr>
          <a:xfrm>
            <a:off x="457200" y="1634993"/>
            <a:ext cx="8229600" cy="4456376"/>
          </a:xfrm>
          <a:prstGeom prst="rect">
            <a:avLst/>
          </a:prstGeom>
        </p:spPr>
      </p:pic>
    </p:spTree>
    <p:extLst>
      <p:ext uri="{BB962C8B-B14F-4D97-AF65-F5344CB8AC3E}">
        <p14:creationId xmlns:p14="http://schemas.microsoft.com/office/powerpoint/2010/main" val="1199213409"/>
      </p:ext>
    </p:extLst>
  </p:cSld>
  <p:clrMapOvr>
    <a:masterClrMapping/>
  </p:clrMapOvr>
</p:sld>
</file>

<file path=ppt/theme/theme1.xml><?xml version="1.0" encoding="utf-8"?>
<a:theme xmlns:a="http://schemas.openxmlformats.org/drawingml/2006/main" name="FinalNCIR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FinalNCIRTraining</Template>
  <TotalTime>3637</TotalTime>
  <Words>2534</Words>
  <Application>Microsoft Office PowerPoint</Application>
  <PresentationFormat>On-screen Show (4:3)</PresentationFormat>
  <Paragraphs>252</Paragraphs>
  <Slides>47</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Book Antiqua</vt:lpstr>
      <vt:lpstr>Bradley Hand ITC</vt:lpstr>
      <vt:lpstr>Calibri</vt:lpstr>
      <vt:lpstr>Cambria</vt:lpstr>
      <vt:lpstr>Century Gothic</vt:lpstr>
      <vt:lpstr>Courier New</vt:lpstr>
      <vt:lpstr>Wingdings</vt:lpstr>
      <vt:lpstr>Wingdings 2</vt:lpstr>
      <vt:lpstr>FinalNCIRTraining</vt:lpstr>
      <vt:lpstr>NCIR Access for Immunizing Pharmacists</vt:lpstr>
      <vt:lpstr>Current Pharmacy Locations</vt:lpstr>
      <vt:lpstr>PowerPoint Presentation</vt:lpstr>
      <vt:lpstr>The Registration Process</vt:lpstr>
      <vt:lpstr>Registration Steps</vt:lpstr>
      <vt:lpstr>1. Select Business Account</vt:lpstr>
      <vt:lpstr>Registration Steps</vt:lpstr>
      <vt:lpstr>Registration Steps</vt:lpstr>
      <vt:lpstr>Registration Steps</vt:lpstr>
      <vt:lpstr>Registration Steps</vt:lpstr>
      <vt:lpstr>Registration Steps</vt:lpstr>
      <vt:lpstr>Registration Steps</vt:lpstr>
      <vt:lpstr>Registration Steps</vt:lpstr>
      <vt:lpstr>Registration  Steps</vt:lpstr>
      <vt:lpstr>PowerPoint Presentation</vt:lpstr>
      <vt:lpstr>Registration Steps</vt:lpstr>
      <vt:lpstr>Registration Steps</vt:lpstr>
      <vt:lpstr>The NCIR Home Page</vt:lpstr>
      <vt:lpstr>PowerPoint Presentation</vt:lpstr>
      <vt:lpstr>PowerPoint Presentation</vt:lpstr>
      <vt:lpstr>PowerPoint Presentation</vt:lpstr>
      <vt:lpstr>Look up patients</vt:lpstr>
      <vt:lpstr>Look up patients</vt:lpstr>
      <vt:lpstr>PowerPoint Presentation</vt:lpstr>
      <vt:lpstr>Look up patients</vt:lpstr>
      <vt:lpstr>Review History/Recommend Screen</vt:lpstr>
      <vt:lpstr>Review History</vt:lpstr>
      <vt:lpstr>Documenting Dose Administered</vt:lpstr>
      <vt:lpstr>Documenting Dose Administered</vt:lpstr>
      <vt:lpstr>Documenting Dose Administered</vt:lpstr>
      <vt:lpstr>PowerPoint Presentation</vt:lpstr>
      <vt:lpstr>PowerPoint Presentation</vt:lpstr>
      <vt:lpstr>PowerPoint Presentation</vt:lpstr>
      <vt:lpstr>PowerPoint Presentation</vt:lpstr>
      <vt:lpstr>PowerPoint Presentation</vt:lpstr>
      <vt:lpstr>PowerPoint Presentation</vt:lpstr>
      <vt:lpstr>Vaccine Documentation: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DPH/DHHS</dc:creator>
  <cp:lastModifiedBy>Anderson, Glenda</cp:lastModifiedBy>
  <cp:revision>207</cp:revision>
  <dcterms:created xsi:type="dcterms:W3CDTF">2008-04-11T15:39:57Z</dcterms:created>
  <dcterms:modified xsi:type="dcterms:W3CDTF">2020-03-13T14:59:07Z</dcterms:modified>
</cp:coreProperties>
</file>