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0" r:id="rId1"/>
  </p:sldMasterIdLst>
  <p:notesMasterIdLst>
    <p:notesMasterId r:id="rId14"/>
  </p:notesMasterIdLst>
  <p:sldIdLst>
    <p:sldId id="287" r:id="rId2"/>
    <p:sldId id="279" r:id="rId3"/>
    <p:sldId id="275" r:id="rId4"/>
    <p:sldId id="284" r:id="rId5"/>
    <p:sldId id="286" r:id="rId6"/>
    <p:sldId id="285" r:id="rId7"/>
    <p:sldId id="288" r:id="rId8"/>
    <p:sldId id="289" r:id="rId9"/>
    <p:sldId id="280" r:id="rId10"/>
    <p:sldId id="292" r:id="rId11"/>
    <p:sldId id="294" r:id="rId12"/>
    <p:sldId id="29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4207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88695" autoAdjust="0"/>
  </p:normalViewPr>
  <p:slideViewPr>
    <p:cSldViewPr>
      <p:cViewPr varScale="1">
        <p:scale>
          <a:sx n="95" d="100"/>
          <a:sy n="95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19BB9F-94FA-4529-AF39-31451A809DFD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0C1F61-CEDB-4B9B-8F0A-F1FA23A37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93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You will need to follow the steps in this presentation to register for a NCID account to access the NCIR.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37B18A-94B5-43CB-AC86-1D094E7B004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To correctly enter a shot, you will need to document the ordering authority and the clinician who gave the immunization.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Please Note: Every user who give shots will need to be added as a clinician. Manage Users and Managing Clinicians are two separate entities of the NCIR. Registering as a user does not automatically make you a clinician.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3126EC-E149-49FB-B83A-6EC2120CA5C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To correctly enter a shot, you will need to document the ordering authority and the clinician who gave the immunization.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Please Note: Every user who give shots will need to be added as a clinician. Manage Users and Managing Clinicians are two separate entities of the NCIR. Registering as a user does not automatically make you a clinician.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4D0D1-17E5-46EE-9B32-57582819433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To correctly enter a shot, you will need to document the ordering authority and the clinician who gave the immunization.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Please Note: Every user who give shots will need to be added as a clinician. Manage Users and Managing Clinicians are two separate entities of the NCIR. Registering as a user does not automatically make you a clinician.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D9E0A4-8BCC-4709-8580-0739424619B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To correctly enter a shot, you will need to document the ordering authority and the clinician who gave the immunization.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Please Note: Every user who give shots will need to be added as a clinician. Manage Users and Managing Clinicians are two separate entities of the NCIR. Registering as a user does not automatically make you a clinician.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81521F-9289-4C4A-8748-B002D864622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To correctly enter a shot, you will need to document the ordering authority and the clinician who gave the immunization.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Please Note: Every user who give shots will need to be added as a clinician. Manage Users and Managing Clinicians are two separate entities of the NCIR. Registering as a user does not automatically make you a clinician.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E0D355-8194-4308-9F38-DDA6798DE30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To correctly enter a shot, you will need to document the ordering authority and the clinician who gave the immunization.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Please Note: Every user who give shots will need to be added as a clinician. Manage Users and Managing Clinicians are two separate entities of the NCIR. Registering as a user does not automatically make you a clinician.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0DBD6E-1BC9-443A-9F1B-1AEF69CB027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Any physician entered on this screen will be available for selection when assigning a physician as a primary care provider to a particular client within your organization using the </a:t>
            </a:r>
            <a:r>
              <a:rPr lang="en-US" altLang="en-US" b="1" smtClean="0"/>
              <a:t>Edit Client</a:t>
            </a:r>
            <a:r>
              <a:rPr lang="en-US" altLang="en-US" smtClean="0"/>
              <a:t> screen. This is helpful for NCIR functions such as the Reminder Recall (R/R) Report. When running the R/R Report, users may target clients from one specific physician to contact for follow up. Only users with the </a:t>
            </a:r>
            <a:r>
              <a:rPr lang="en-US" altLang="en-US" b="1" smtClean="0"/>
              <a:t>Administrator</a:t>
            </a:r>
            <a:r>
              <a:rPr lang="en-US" altLang="en-US" smtClean="0"/>
              <a:t> role can access the </a:t>
            </a:r>
            <a:r>
              <a:rPr lang="en-US" altLang="en-US" b="1" smtClean="0"/>
              <a:t>manage physicians</a:t>
            </a:r>
            <a:r>
              <a:rPr lang="en-US" altLang="en-US" smtClean="0"/>
              <a:t> screen.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B92282-83A5-499B-B6D4-B4CFAB8509C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Any physician entered on this screen will be available for selection when assigning a physician as a primary care provider to a particular client within your organization using the </a:t>
            </a:r>
            <a:r>
              <a:rPr lang="en-US" altLang="en-US" b="1" smtClean="0"/>
              <a:t>Edit Client</a:t>
            </a:r>
            <a:r>
              <a:rPr lang="en-US" altLang="en-US" smtClean="0"/>
              <a:t> screen. This is helpful for NCIR functions such as the Reminder Recall (R/R) Report. When running the R/R Report, users may target clients from one specific physician to contact for follow up. Only users with the </a:t>
            </a:r>
            <a:r>
              <a:rPr lang="en-US" altLang="en-US" b="1" smtClean="0"/>
              <a:t>Administrator</a:t>
            </a:r>
            <a:r>
              <a:rPr lang="en-US" altLang="en-US" smtClean="0"/>
              <a:t> role can access the </a:t>
            </a:r>
            <a:r>
              <a:rPr lang="en-US" altLang="en-US" b="1" smtClean="0"/>
              <a:t>manage physicians</a:t>
            </a:r>
            <a:r>
              <a:rPr lang="en-US" altLang="en-US" smtClean="0"/>
              <a:t> screen.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527E72-2D6B-4E40-ACEC-E62C69799AB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latin typeface="Book Antiqua" panose="020406020503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C32D-B976-4A70-B5F3-5310574C49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3" descr="NCI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2057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0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39E0-A773-425A-A407-38F754834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719D-71F1-4087-99A1-91A1834BE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A296D-0DDC-47A3-A7C3-3A393ABD7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6F7DA-0ED8-4F38-B09A-6E8A48AA91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1524000"/>
            <a:ext cx="8153400" cy="914400"/>
          </a:xfr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38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88A2E-42F8-421D-B31C-DD3D96CA66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4294967295" hasCustomPrompt="1"/>
          </p:nvPr>
        </p:nvSpPr>
        <p:spPr>
          <a:xfrm>
            <a:off x="609600" y="1371600"/>
            <a:ext cx="7848600" cy="12192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228600" indent="-2286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Go to</a:t>
            </a:r>
          </a:p>
          <a:p>
            <a:pPr marL="228600" indent="-2286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Enter your username and password and click </a:t>
            </a:r>
            <a:r>
              <a:rPr lang="en-US" altLang="en-US" sz="2000" u="sng" dirty="0" smtClean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Login</a:t>
            </a:r>
          </a:p>
          <a:p>
            <a:pPr marL="228600" indent="-228600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en-US" sz="2000" u="sng" dirty="0" smtClean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en-US" sz="1600" dirty="0" smtClean="0">
              <a:latin typeface="Century" panose="020406040505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600" dirty="0" smtClean="0">
              <a:latin typeface="Century" panose="020406040505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9200" y="2590800"/>
            <a:ext cx="6553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05CF0-E799-4260-BEAB-B46826C50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3" descr="NCI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2057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28600" y="3429000"/>
            <a:ext cx="8686800" cy="1600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dirty="0" smtClean="0"/>
              <a:t>NCIR Help Desk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dirty="0" smtClean="0"/>
              <a:t>1-877-873-6247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600" dirty="0" err="1" smtClean="0"/>
              <a:t>ncirhelp@dhhs.nc.gov</a:t>
            </a:r>
            <a:endParaRPr lang="en-US" altLang="en-US" sz="3600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22098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Book Antiqua" panose="0204060205030503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6712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>
                <a:latin typeface="Century Gothic" panose="020B0502020202020204" pitchFamily="34" charset="0"/>
              </a:defRPr>
            </a:lvl1pPr>
            <a:lvl2pPr marL="1005840">
              <a:spcBef>
                <a:spcPts val="600"/>
              </a:spcBef>
              <a:buSzPct val="70000"/>
              <a:defRPr sz="2000">
                <a:latin typeface="Century Gothic" panose="020B0502020202020204" pitchFamily="34" charset="0"/>
              </a:defRPr>
            </a:lvl2pPr>
            <a:lvl3pPr>
              <a:spcBef>
                <a:spcPts val="600"/>
              </a:spcBef>
              <a:defRPr sz="16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5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5BD9-C604-48A9-850F-EE55D57F2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F21A-DC74-4EB4-8E55-A3FF15930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0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CAB0-19AB-4FF8-993D-3BB533D46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974F-AE01-430E-BDC2-06B087A47B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93F1-1562-4996-B02B-A5346E5B1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0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8F903-58B0-418C-99C1-632AA29E3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0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CE53-1E4B-4DF7-9151-EB19F95E2D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FE52DB-8A5A-436C-ACC1-64A46D3984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  <p:sldLayoutId id="2147484322" r:id="rId12"/>
    <p:sldLayoutId id="2147484323" r:id="rId13"/>
    <p:sldLayoutId id="214748432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NCI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2057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Managing Clinicians and Physicians</a:t>
            </a:r>
            <a:endParaRPr lang="en-US" altLang="en-US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smtClean="0">
                <a:solidFill>
                  <a:srgbClr val="FF0000"/>
                </a:solidFill>
              </a:rPr>
              <a:t>Only for users with an Administrator Role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Adding a </a:t>
            </a:r>
            <a:r>
              <a:rPr lang="en-US" altLang="en-US" b="1" dirty="0"/>
              <a:t>Physician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696200" cy="4191000"/>
          </a:xfrm>
        </p:spPr>
        <p:txBody>
          <a:bodyPr/>
          <a:lstStyle/>
          <a:p>
            <a:pPr marL="514350" indent="-514350">
              <a:buFont typeface="Century Gothic" pitchFamily="34" charset="0"/>
              <a:buAutoNum type="arabicPeriod"/>
            </a:pPr>
            <a:r>
              <a:rPr lang="en-US" altLang="en-US" sz="2200" smtClean="0"/>
              <a:t>Select </a:t>
            </a:r>
            <a:r>
              <a:rPr lang="en-US" altLang="en-US" sz="2200" b="1" smtClean="0"/>
              <a:t>Manage Physicians</a:t>
            </a:r>
          </a:p>
          <a:p>
            <a:pPr marL="514350" indent="-514350">
              <a:buFont typeface="Century Gothic" pitchFamily="34" charset="0"/>
              <a:buAutoNum type="arabicPeriod"/>
            </a:pPr>
            <a:r>
              <a:rPr lang="en-US" altLang="en-US" sz="2200" smtClean="0"/>
              <a:t>Select</a:t>
            </a:r>
            <a:r>
              <a:rPr lang="en-US" altLang="en-US" sz="2200" b="1" smtClean="0"/>
              <a:t> Add Physician </a:t>
            </a:r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200" b="1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200" b="1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200" b="1" smtClean="0"/>
          </a:p>
          <a:p>
            <a:pPr marL="514350" indent="-514350">
              <a:buFont typeface="Century Gothic" pitchFamily="34" charset="0"/>
              <a:buAutoNum type="arabicPeriod"/>
            </a:pPr>
            <a:r>
              <a:rPr lang="en-US" altLang="en-US" sz="2200" smtClean="0"/>
              <a:t>Complete the identifying information</a:t>
            </a:r>
            <a:r>
              <a:rPr lang="en-US" altLang="en-US" sz="2200" b="1" smtClean="0"/>
              <a:t>.</a:t>
            </a:r>
            <a:endParaRPr lang="en-US" altLang="en-US" sz="220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</p:txBody>
      </p: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1060450" y="1916113"/>
            <a:ext cx="5187950" cy="1436687"/>
            <a:chOff x="1060559" y="1842833"/>
            <a:chExt cx="5187841" cy="1436395"/>
          </a:xfrm>
        </p:grpSpPr>
        <p:pic>
          <p:nvPicPr>
            <p:cNvPr id="1434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91"/>
            <a:stretch>
              <a:fillRect/>
            </a:stretch>
          </p:blipFill>
          <p:spPr bwMode="auto">
            <a:xfrm>
              <a:off x="1060559" y="2115367"/>
              <a:ext cx="5187841" cy="116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5167336" y="1842833"/>
              <a:ext cx="342893" cy="6094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810000"/>
            <a:ext cx="625633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7200" y="6334125"/>
            <a:ext cx="539432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US" altLang="en-US" sz="2200" dirty="0">
                <a:latin typeface="+mn-lt"/>
              </a:rPr>
              <a:t>Click </a:t>
            </a:r>
            <a:r>
              <a:rPr lang="en-US" altLang="en-US" sz="2200" b="1" dirty="0">
                <a:latin typeface="+mn-lt"/>
              </a:rPr>
              <a:t>Save</a:t>
            </a:r>
            <a:r>
              <a:rPr lang="en-US" altLang="en-US" sz="2200" dirty="0">
                <a:latin typeface="+mn-lt"/>
              </a:rPr>
              <a:t>.</a:t>
            </a:r>
            <a:endParaRPr lang="en-US" altLang="en-US" sz="2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Editing a </a:t>
            </a:r>
            <a:r>
              <a:rPr lang="en-US" altLang="en-US" b="1" dirty="0"/>
              <a:t>Physician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696200" cy="4191000"/>
          </a:xfrm>
        </p:spPr>
        <p:txBody>
          <a:bodyPr/>
          <a:lstStyle/>
          <a:p>
            <a:pPr marL="514350" indent="-514350">
              <a:buFont typeface="Century Gothic" pitchFamily="34" charset="0"/>
              <a:buAutoNum type="arabicPeriod"/>
            </a:pPr>
            <a:r>
              <a:rPr lang="en-US" altLang="en-US" sz="2200" smtClean="0"/>
              <a:t>Select </a:t>
            </a:r>
            <a:r>
              <a:rPr lang="en-US" altLang="en-US" sz="2200" b="1" smtClean="0"/>
              <a:t>Manage Physicians</a:t>
            </a:r>
          </a:p>
          <a:p>
            <a:pPr marL="514350" indent="-514350">
              <a:buFont typeface="Century Gothic" pitchFamily="34" charset="0"/>
              <a:buAutoNum type="arabicPeriod" startAt="2"/>
            </a:pPr>
            <a:r>
              <a:rPr lang="en-US" altLang="en-US" sz="2200" smtClean="0"/>
              <a:t>Click on the physician’s name.</a:t>
            </a:r>
          </a:p>
          <a:p>
            <a:pPr marL="514350" indent="-514350">
              <a:buFont typeface="Century Gothic" pitchFamily="34" charset="0"/>
              <a:buAutoNum type="arabicPeriod" startAt="2"/>
            </a:pPr>
            <a:endParaRPr lang="en-US" altLang="en-US" sz="2200" b="1" smtClean="0"/>
          </a:p>
          <a:p>
            <a:pPr marL="514350" indent="-514350">
              <a:buFont typeface="Century Gothic" pitchFamily="34" charset="0"/>
              <a:buAutoNum type="arabicPeriod" startAt="2"/>
            </a:pPr>
            <a:endParaRPr lang="en-US" altLang="en-US" sz="2200" b="1" smtClean="0"/>
          </a:p>
          <a:p>
            <a:pPr marL="514350" indent="-514350">
              <a:buFont typeface="Century Gothic" pitchFamily="34" charset="0"/>
              <a:buAutoNum type="arabicPeriod" startAt="2"/>
            </a:pPr>
            <a:endParaRPr lang="en-US" altLang="en-US" sz="2200" b="1" smtClean="0"/>
          </a:p>
          <a:p>
            <a:pPr marL="514350" indent="-514350">
              <a:buFont typeface="Century Gothic" pitchFamily="34" charset="0"/>
              <a:buAutoNum type="arabicPeriod" startAt="2"/>
            </a:pPr>
            <a:endParaRPr lang="en-US" altLang="en-US" sz="2200" b="1" smtClean="0"/>
          </a:p>
          <a:p>
            <a:pPr marL="514350" indent="-514350">
              <a:buFont typeface="Century Gothic" pitchFamily="34" charset="0"/>
              <a:buAutoNum type="arabicPeriod" startAt="2"/>
            </a:pPr>
            <a:r>
              <a:rPr lang="en-US" altLang="en-US" sz="2200" smtClean="0"/>
              <a:t>Make all changes.</a:t>
            </a:r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</p:txBody>
      </p:sp>
      <p:sp>
        <p:nvSpPr>
          <p:cNvPr id="22" name="Rectangle 21"/>
          <p:cNvSpPr/>
          <p:nvPr/>
        </p:nvSpPr>
        <p:spPr>
          <a:xfrm>
            <a:off x="457200" y="6334125"/>
            <a:ext cx="539432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US" altLang="en-US" sz="2200" dirty="0">
                <a:latin typeface="+mn-lt"/>
              </a:rPr>
              <a:t>Click </a:t>
            </a:r>
            <a:r>
              <a:rPr lang="en-US" altLang="en-US" sz="2200" b="1" dirty="0">
                <a:latin typeface="+mn-lt"/>
              </a:rPr>
              <a:t>Save</a:t>
            </a:r>
            <a:r>
              <a:rPr lang="en-US" altLang="en-US" sz="2200" dirty="0">
                <a:latin typeface="+mn-lt"/>
              </a:rPr>
              <a:t>.</a:t>
            </a:r>
            <a:endParaRPr lang="en-US" altLang="en-US" sz="2200" b="1" dirty="0">
              <a:latin typeface="+mn-lt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191000"/>
            <a:ext cx="57943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13"/>
          <p:cNvGrpSpPr>
            <a:grpSpLocks/>
          </p:cNvGrpSpPr>
          <p:nvPr/>
        </p:nvGrpSpPr>
        <p:grpSpPr bwMode="auto">
          <a:xfrm>
            <a:off x="1085850" y="2192338"/>
            <a:ext cx="5187950" cy="1487487"/>
            <a:chOff x="3879959" y="3015734"/>
            <a:chExt cx="5187841" cy="1488146"/>
          </a:xfrm>
        </p:grpSpPr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959" y="3015734"/>
              <a:ext cx="5187841" cy="148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4495896" y="3779659"/>
              <a:ext cx="342893" cy="60987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Managing </a:t>
            </a:r>
            <a:r>
              <a:rPr lang="en-US" altLang="en-US" b="1" dirty="0" smtClean="0"/>
              <a:t>Clinicians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657600" cy="4800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Clinician information is used to indicate the individuals who ordered and administered an immunization (i.e. </a:t>
            </a:r>
            <a:r>
              <a:rPr lang="en-US" altLang="en-US" b="1" dirty="0" smtClean="0">
                <a:latin typeface="+mn-lt"/>
              </a:rPr>
              <a:t>Ordering Authority </a:t>
            </a:r>
            <a:r>
              <a:rPr lang="en-US" altLang="en-US" dirty="0" smtClean="0">
                <a:latin typeface="+mn-lt"/>
              </a:rPr>
              <a:t>and </a:t>
            </a:r>
            <a:r>
              <a:rPr lang="en-US" altLang="en-US" b="1" dirty="0" smtClean="0">
                <a:latin typeface="+mn-lt"/>
              </a:rPr>
              <a:t>Administered By</a:t>
            </a:r>
            <a:r>
              <a:rPr lang="en-US" altLang="en-US" dirty="0" smtClean="0">
                <a:latin typeface="+mn-lt"/>
              </a:rPr>
              <a:t>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+mn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n-lt"/>
              </a:rPr>
              <a:t>Clinician information is required when documenting new immunizations.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+mn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+mn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+mn-lt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961" b="43646"/>
          <a:stretch/>
        </p:blipFill>
        <p:spPr>
          <a:xfrm>
            <a:off x="3770313" y="2667000"/>
            <a:ext cx="4945062" cy="1524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 bwMode="auto">
          <a:xfrm>
            <a:off x="4343400" y="3249613"/>
            <a:ext cx="4343400" cy="48418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Adding a </a:t>
            </a:r>
            <a:r>
              <a:rPr lang="en-US" altLang="en-US" b="1" dirty="0" smtClean="0"/>
              <a:t>Clinician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696200" cy="4191000"/>
          </a:xfrm>
        </p:spPr>
        <p:txBody>
          <a:bodyPr/>
          <a:lstStyle/>
          <a:p>
            <a:pPr marL="514350" indent="-514350">
              <a:buFont typeface="Century Gothic" pitchFamily="34" charset="0"/>
              <a:buAutoNum type="arabicPeriod"/>
            </a:pPr>
            <a:r>
              <a:rPr lang="en-US" altLang="en-US" sz="2200" smtClean="0"/>
              <a:t>Select </a:t>
            </a:r>
            <a:r>
              <a:rPr lang="en-US" altLang="en-US" sz="2200" b="1" smtClean="0"/>
              <a:t>Manage Clinicians </a:t>
            </a:r>
            <a:r>
              <a:rPr lang="en-US" altLang="en-US" sz="2200" smtClean="0"/>
              <a:t>from the menu on the left-side panel</a:t>
            </a:r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400" smtClean="0"/>
          </a:p>
          <a:p>
            <a:pPr marL="514350" indent="-514350">
              <a:buFont typeface="Century Gothic" pitchFamily="34" charset="0"/>
              <a:buAutoNum type="arabicPeriod"/>
            </a:pPr>
            <a:r>
              <a:rPr lang="en-US" altLang="en-US" sz="2200" smtClean="0"/>
              <a:t>Select </a:t>
            </a:r>
            <a:r>
              <a:rPr lang="en-US" altLang="en-US" sz="2200" b="1" smtClean="0"/>
              <a:t>Add Clinician</a:t>
            </a:r>
          </a:p>
        </p:txBody>
      </p:sp>
      <p:grpSp>
        <p:nvGrpSpPr>
          <p:cNvPr id="6148" name="Group 1"/>
          <p:cNvGrpSpPr>
            <a:grpSpLocks/>
          </p:cNvGrpSpPr>
          <p:nvPr/>
        </p:nvGrpSpPr>
        <p:grpSpPr bwMode="auto">
          <a:xfrm>
            <a:off x="1066800" y="2133600"/>
            <a:ext cx="2209800" cy="1676400"/>
            <a:chOff x="1066800" y="2486024"/>
            <a:chExt cx="2014538" cy="1428750"/>
          </a:xfrm>
        </p:grpSpPr>
        <p:pic>
          <p:nvPicPr>
            <p:cNvPr id="7174" name="Picture 2" descr="C:\Users\ShirelleEverett\Downloads\screenshot-ncir.dhhs.state.nc.us 2015-05-18 09-26-3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800" y="2486024"/>
              <a:ext cx="1286584" cy="142875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2158008" y="3205811"/>
              <a:ext cx="923330" cy="0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49" name="Group 1"/>
          <p:cNvGrpSpPr>
            <a:grpSpLocks/>
          </p:cNvGrpSpPr>
          <p:nvPr/>
        </p:nvGrpSpPr>
        <p:grpSpPr bwMode="auto">
          <a:xfrm>
            <a:off x="1066800" y="4275138"/>
            <a:ext cx="6496050" cy="2125662"/>
            <a:chOff x="1066800" y="4275137"/>
            <a:chExt cx="6496050" cy="2125663"/>
          </a:xfrm>
        </p:grpSpPr>
        <p:pic>
          <p:nvPicPr>
            <p:cNvPr id="410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275137"/>
              <a:ext cx="5886450" cy="2125663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6638925" y="5189537"/>
              <a:ext cx="9239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 flipH="1">
            <a:off x="2352675" y="2971800"/>
            <a:ext cx="9239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Adding a </a:t>
            </a:r>
            <a:r>
              <a:rPr lang="en-US" altLang="en-US" b="1" dirty="0" smtClean="0"/>
              <a:t>Clinician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3962400"/>
          </a:xfrm>
        </p:spPr>
        <p:txBody>
          <a:bodyPr rtlCol="0"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b="1" dirty="0" smtClean="0"/>
          </a:p>
          <a:p>
            <a:pPr lvl="1" fontAlgn="auto">
              <a:spcAft>
                <a:spcPts val="0"/>
              </a:spcAft>
              <a:defRPr/>
            </a:pPr>
            <a:endParaRPr lang="en-US" b="1" dirty="0" smtClean="0"/>
          </a:p>
          <a:p>
            <a:pPr lvl="1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dirty="0" smtClean="0"/>
              <a:t>Clinician</a:t>
            </a:r>
            <a:r>
              <a:rPr lang="en-US" dirty="0" smtClean="0"/>
              <a:t>: An individual who physically immunizes clients (their name will be an option in the ‘Administered By’ pick list when documenting a new immunization)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 smtClean="0"/>
              <a:t>Ordering Authority </a:t>
            </a:r>
            <a:r>
              <a:rPr lang="en-US" dirty="0" smtClean="0"/>
              <a:t>is a MD, DO, PA, NP who signs standing orders for patients to receive vaccines (their name will be an option in in </a:t>
            </a:r>
            <a:r>
              <a:rPr lang="en-US" dirty="0"/>
              <a:t>the </a:t>
            </a:r>
            <a:r>
              <a:rPr lang="en-US" dirty="0" smtClean="0"/>
              <a:t>‘Ordering Authority’ pick list when documenting a new immunization)</a:t>
            </a: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 smtClean="0"/>
              <a:t>Ordering Authority/Clinician</a:t>
            </a:r>
            <a:r>
              <a:rPr lang="en-US" dirty="0"/>
              <a:t> </a:t>
            </a:r>
            <a:r>
              <a:rPr lang="en-US" dirty="0" smtClean="0"/>
              <a:t>is an individual with both of the above roles (their name will be an option in both pick lists when documenting a new immunization) </a:t>
            </a:r>
          </a:p>
        </p:txBody>
      </p:sp>
      <p:grpSp>
        <p:nvGrpSpPr>
          <p:cNvPr id="7172" name="Group 18"/>
          <p:cNvGrpSpPr>
            <a:grpSpLocks/>
          </p:cNvGrpSpPr>
          <p:nvPr/>
        </p:nvGrpSpPr>
        <p:grpSpPr bwMode="auto">
          <a:xfrm>
            <a:off x="1279525" y="1724025"/>
            <a:ext cx="6718300" cy="790575"/>
            <a:chOff x="1279563" y="1724498"/>
            <a:chExt cx="6718261" cy="790102"/>
          </a:xfrm>
        </p:grpSpPr>
        <p:pic>
          <p:nvPicPr>
            <p:cNvPr id="512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" t="8914" b="18439"/>
            <a:stretch/>
          </p:blipFill>
          <p:spPr bwMode="auto">
            <a:xfrm>
              <a:off x="1279563" y="1724498"/>
              <a:ext cx="6718261" cy="752517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/>
            <p:cNvSpPr/>
            <p:nvPr/>
          </p:nvSpPr>
          <p:spPr bwMode="auto">
            <a:xfrm>
              <a:off x="1828835" y="2144934"/>
              <a:ext cx="5176808" cy="3696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73" name="Group 15"/>
          <p:cNvGrpSpPr>
            <a:grpSpLocks/>
          </p:cNvGrpSpPr>
          <p:nvPr/>
        </p:nvGrpSpPr>
        <p:grpSpPr bwMode="auto">
          <a:xfrm>
            <a:off x="914400" y="5105400"/>
            <a:ext cx="5562600" cy="1600200"/>
            <a:chOff x="914400" y="5105400"/>
            <a:chExt cx="5562600" cy="1600200"/>
          </a:xfrm>
        </p:grpSpPr>
        <p:pic>
          <p:nvPicPr>
            <p:cNvPr id="11" name="Content Placeholder 9"/>
            <p:cNvPicPr>
              <a:picLocks noChangeAspect="1"/>
            </p:cNvPicPr>
            <p:nvPr/>
          </p:nvPicPr>
          <p:blipFill rotWithShape="1">
            <a:blip r:embed="rId4"/>
            <a:srcRect l="34961" b="43646"/>
            <a:stretch/>
          </p:blipFill>
          <p:spPr bwMode="auto">
            <a:xfrm>
              <a:off x="1285499" y="5105400"/>
              <a:ext cx="5191501" cy="1600200"/>
            </a:xfrm>
            <a:prstGeom prst="rect">
              <a:avLst/>
            </a:prstGeom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63500"/>
            </a:effectLst>
          </p:spPr>
        </p:pic>
        <p:cxnSp>
          <p:nvCxnSpPr>
            <p:cNvPr id="15" name="Straight Arrow Connector 14"/>
            <p:cNvCxnSpPr/>
            <p:nvPr/>
          </p:nvCxnSpPr>
          <p:spPr bwMode="auto">
            <a:xfrm flipV="1">
              <a:off x="1279525" y="6183313"/>
              <a:ext cx="838200" cy="3698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914400" y="5638800"/>
              <a:ext cx="1084263" cy="2127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228600" y="1262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Century Gothic" pitchFamily="34" charset="0"/>
              <a:buAutoNum type="arabicPeriod" startAt="3"/>
            </a:pPr>
            <a:r>
              <a:rPr lang="en-US" altLang="en-US" sz="2200"/>
              <a:t>Select a </a:t>
            </a:r>
            <a:r>
              <a:rPr lang="en-US" altLang="en-US" sz="2200" b="1"/>
              <a:t>Role </a:t>
            </a:r>
            <a:r>
              <a:rPr lang="en-US" altLang="en-US" sz="2200"/>
              <a:t>and </a:t>
            </a:r>
            <a:r>
              <a:rPr lang="en-US" altLang="en-US" sz="2200" b="1"/>
              <a:t>Credentials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Adding a </a:t>
            </a:r>
            <a:r>
              <a:rPr lang="en-US" altLang="en-US" b="1" dirty="0" smtClean="0"/>
              <a:t>Clinician</a:t>
            </a:r>
          </a:p>
        </p:txBody>
      </p:sp>
      <p:sp>
        <p:nvSpPr>
          <p:cNvPr id="8195" name="Text Placeholder 4"/>
          <p:cNvSpPr>
            <a:spLocks noGrp="1"/>
          </p:cNvSpPr>
          <p:nvPr>
            <p:ph type="body" idx="1"/>
          </p:nvPr>
        </p:nvSpPr>
        <p:spPr>
          <a:xfrm>
            <a:off x="760413" y="1981200"/>
            <a:ext cx="4040187" cy="457200"/>
          </a:xfrm>
        </p:spPr>
        <p:txBody>
          <a:bodyPr/>
          <a:lstStyle/>
          <a:p>
            <a:r>
              <a:rPr lang="en-US" altLang="en-US" sz="1600" smtClean="0"/>
              <a:t>‘Clinician’ credentials	</a:t>
            </a:r>
          </a:p>
        </p:txBody>
      </p:sp>
      <p:sp>
        <p:nvSpPr>
          <p:cNvPr id="819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14825" y="1828800"/>
            <a:ext cx="4648200" cy="792163"/>
          </a:xfrm>
        </p:spPr>
        <p:txBody>
          <a:bodyPr/>
          <a:lstStyle/>
          <a:p>
            <a:r>
              <a:rPr lang="en-US" altLang="en-US" sz="1600" smtClean="0"/>
              <a:t>‘Ordering Authority’ and </a:t>
            </a:r>
          </a:p>
          <a:p>
            <a:r>
              <a:rPr lang="en-US" altLang="en-US" sz="1600" smtClean="0"/>
              <a:t>‘Clinician / Ordering Authority’ credentials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1745" r="60009" b="45271"/>
          <a:stretch/>
        </p:blipFill>
        <p:spPr bwMode="auto">
          <a:xfrm>
            <a:off x="763140" y="2438401"/>
            <a:ext cx="3021718" cy="27431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31834" r="61355" b="57333"/>
          <a:stretch/>
        </p:blipFill>
        <p:spPr bwMode="auto">
          <a:xfrm>
            <a:off x="4419601" y="2662676"/>
            <a:ext cx="2819399" cy="12997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67200" y="4038600"/>
            <a:ext cx="4572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An Ordering Authority is an individual who is licensed by the state of North Carolina to authorize the giving of immunizations to a client.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0400" y="5181600"/>
            <a:ext cx="3276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dirty="0">
                <a:latin typeface="+mn-lt"/>
              </a:rPr>
              <a:t>Clinicians can be anyone in the organization who physically gives shots.</a:t>
            </a:r>
            <a:endParaRPr lang="en-US" sz="1600" dirty="0">
              <a:latin typeface="+mn-lt"/>
            </a:endParaRPr>
          </a:p>
        </p:txBody>
      </p:sp>
      <p:sp>
        <p:nvSpPr>
          <p:cNvPr id="8201" name="Rectangle 24"/>
          <p:cNvSpPr>
            <a:spLocks noChangeArrowheads="1"/>
          </p:cNvSpPr>
          <p:nvPr/>
        </p:nvSpPr>
        <p:spPr bwMode="auto">
          <a:xfrm>
            <a:off x="228600" y="1262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Century Gothic" pitchFamily="34" charset="0"/>
              <a:buAutoNum type="arabicPeriod" startAt="3"/>
            </a:pPr>
            <a:r>
              <a:rPr lang="en-US" altLang="en-US" sz="2200"/>
              <a:t>Select a </a:t>
            </a:r>
            <a:r>
              <a:rPr lang="en-US" altLang="en-US" sz="2200" b="1"/>
              <a:t>Role </a:t>
            </a:r>
            <a:r>
              <a:rPr lang="en-US" altLang="en-US" sz="2200"/>
              <a:t>and </a:t>
            </a:r>
            <a:r>
              <a:rPr lang="en-US" altLang="en-US" sz="2200" b="1"/>
              <a:t>Credentials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Adding a </a:t>
            </a:r>
            <a:r>
              <a:rPr lang="en-US" altLang="en-US" b="1" dirty="0" smtClean="0"/>
              <a:t>Clinician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72000"/>
          </a:xfrm>
        </p:spPr>
        <p:txBody>
          <a:bodyPr/>
          <a:lstStyle/>
          <a:p>
            <a:pPr marL="514350" indent="-514350">
              <a:buFont typeface="Century Gothic" pitchFamily="34" charset="0"/>
              <a:buAutoNum type="arabicPeriod" startAt="4"/>
            </a:pPr>
            <a:r>
              <a:rPr lang="en-US" altLang="en-US" sz="2200" smtClean="0"/>
              <a:t>Complete the identifying information, including address information. </a:t>
            </a:r>
          </a:p>
          <a:p>
            <a:pPr marL="514350" indent="-514350">
              <a:buFont typeface="Century Gothic" pitchFamily="34" charset="0"/>
              <a:buAutoNum type="arabicPeriod" startAt="4"/>
            </a:pPr>
            <a:endParaRPr lang="en-US" altLang="en-US" sz="2200" smtClean="0"/>
          </a:p>
          <a:p>
            <a:pPr marL="514350" indent="-514350">
              <a:buFont typeface="Century Gothic" pitchFamily="34" charset="0"/>
              <a:buAutoNum type="arabicPeriod" startAt="4"/>
            </a:pPr>
            <a:endParaRPr lang="en-US" altLang="en-US" sz="2200" b="1" smtClean="0"/>
          </a:p>
        </p:txBody>
      </p:sp>
      <p:grpSp>
        <p:nvGrpSpPr>
          <p:cNvPr id="9220" name="Group 12"/>
          <p:cNvGrpSpPr>
            <a:grpSpLocks/>
          </p:cNvGrpSpPr>
          <p:nvPr/>
        </p:nvGrpSpPr>
        <p:grpSpPr bwMode="auto">
          <a:xfrm>
            <a:off x="1847850" y="1447800"/>
            <a:ext cx="7040563" cy="5113338"/>
            <a:chOff x="1847193" y="1447800"/>
            <a:chExt cx="7041380" cy="51126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1447800"/>
              <a:ext cx="5764373" cy="5112682"/>
            </a:xfrm>
            <a:prstGeom prst="rect">
              <a:avLst/>
            </a:prstGeom>
            <a:effectLst>
              <a:softEdge rad="63500"/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7178637" y="2743034"/>
              <a:ext cx="1279673" cy="4079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847193" y="3885887"/>
              <a:ext cx="1311427" cy="10666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Adding a 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</a:rPr>
              <a:t>Clinician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72000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 smtClean="0"/>
              <a:t>Double click on each site (or use the </a:t>
            </a:r>
            <a:r>
              <a:rPr lang="en-US" sz="2200" b="1" dirty="0" smtClean="0"/>
              <a:t>Add </a:t>
            </a:r>
            <a:r>
              <a:rPr lang="en-US" sz="2200" dirty="0" smtClean="0"/>
              <a:t>button) to move the clinician’s site from the left box into the </a:t>
            </a:r>
            <a:r>
              <a:rPr lang="en-US" sz="2200" b="1" dirty="0" smtClean="0"/>
              <a:t>Selected sites </a:t>
            </a:r>
            <a:r>
              <a:rPr lang="en-US" sz="2200" dirty="0" smtClean="0"/>
              <a:t>box - there is usually only one site.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sz="22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Click </a:t>
            </a:r>
            <a:r>
              <a:rPr lang="en-US" sz="2200" b="1" dirty="0" smtClean="0"/>
              <a:t>Save</a:t>
            </a:r>
            <a:r>
              <a:rPr lang="en-US" sz="2200" dirty="0" smtClean="0"/>
              <a:t>.</a:t>
            </a:r>
            <a:endParaRPr lang="en-US" sz="2200" b="1" dirty="0"/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3048000" y="1447800"/>
            <a:ext cx="5840413" cy="5113338"/>
            <a:chOff x="3048000" y="1447800"/>
            <a:chExt cx="5840573" cy="51126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1447800"/>
              <a:ext cx="5764373" cy="5112682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048000" y="3200400"/>
              <a:ext cx="5029200" cy="1295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Editing a </a:t>
            </a:r>
            <a:r>
              <a:rPr lang="en-US" altLang="en-US" b="1" dirty="0"/>
              <a:t>Clinician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696200" cy="4191000"/>
          </a:xfrm>
        </p:spPr>
        <p:txBody>
          <a:bodyPr/>
          <a:lstStyle/>
          <a:p>
            <a:pPr marL="514350" indent="-514350">
              <a:buFont typeface="Century Gothic" pitchFamily="34" charset="0"/>
              <a:buAutoNum type="arabicPeriod"/>
            </a:pPr>
            <a:r>
              <a:rPr lang="en-US" altLang="en-US" sz="2200" dirty="0" smtClean="0"/>
              <a:t>Select </a:t>
            </a:r>
            <a:r>
              <a:rPr lang="en-US" altLang="en-US" sz="2200" b="1" dirty="0" smtClean="0"/>
              <a:t>Manage Clinicians </a:t>
            </a:r>
            <a:r>
              <a:rPr lang="en-US" altLang="en-US" sz="2200" dirty="0" smtClean="0"/>
              <a:t> </a:t>
            </a:r>
          </a:p>
          <a:p>
            <a:pPr marL="514350" indent="-514350">
              <a:buFont typeface="Century Gothic" pitchFamily="34" charset="0"/>
              <a:buAutoNum type="arabicPeriod"/>
            </a:pPr>
            <a:r>
              <a:rPr lang="en-US" altLang="en-US" sz="2200" dirty="0" smtClean="0"/>
              <a:t>Click on the blue, underlined name of the clinician you want to edit.</a:t>
            </a:r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200" b="1" dirty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200" b="1" dirty="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200" b="1" dirty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200" b="1" dirty="0" smtClean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200" b="1" dirty="0"/>
          </a:p>
          <a:p>
            <a:pPr marL="514350" indent="-514350">
              <a:buFont typeface="Century Gothic" pitchFamily="34" charset="0"/>
              <a:buAutoNum type="arabicPeriod"/>
            </a:pPr>
            <a:endParaRPr lang="en-US" altLang="en-US" sz="2200" b="1" dirty="0" smtClean="0"/>
          </a:p>
          <a:p>
            <a:pPr marL="514350" indent="-514350">
              <a:buFont typeface="Century Gothic" pitchFamily="34" charset="0"/>
              <a:buAutoNum type="arabicPeriod"/>
            </a:pPr>
            <a:r>
              <a:rPr lang="en-US" altLang="en-US" sz="2200" dirty="0" smtClean="0"/>
              <a:t>Update</a:t>
            </a:r>
            <a:r>
              <a:rPr lang="en-US" altLang="en-US" sz="2200" b="1" dirty="0" smtClean="0"/>
              <a:t> </a:t>
            </a:r>
            <a:r>
              <a:rPr lang="en-US" altLang="en-US" sz="2200" dirty="0" smtClean="0"/>
              <a:t>the information and click </a:t>
            </a:r>
            <a:r>
              <a:rPr lang="en-US" altLang="en-US" sz="2200" b="1" dirty="0" smtClean="0"/>
              <a:t>Save</a:t>
            </a:r>
            <a:r>
              <a:rPr lang="en-US" altLang="en-US" sz="2200" dirty="0" smtClean="0"/>
              <a:t>.</a:t>
            </a:r>
            <a:endParaRPr lang="en-US" altLang="en-US" sz="2200" b="1" dirty="0" smtClean="0"/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1079500" y="2514600"/>
            <a:ext cx="7278688" cy="2335212"/>
            <a:chOff x="1066800" y="4369676"/>
            <a:chExt cx="7278116" cy="23359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2"/>
            <a:stretch/>
          </p:blipFill>
          <p:spPr>
            <a:xfrm>
              <a:off x="1066800" y="4369676"/>
              <a:ext cx="7278116" cy="2335924"/>
            </a:xfrm>
            <a:prstGeom prst="rect">
              <a:avLst/>
            </a:prstGeom>
            <a:effectLst>
              <a:softEdge rad="63500"/>
            </a:effectLst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1971604" y="6248261"/>
              <a:ext cx="9238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Managing </a:t>
            </a:r>
            <a:r>
              <a:rPr lang="en-US" altLang="en-US" b="1" dirty="0" smtClean="0"/>
              <a:t>Physicians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0413" y="1731963"/>
            <a:ext cx="4038600" cy="2446337"/>
          </a:xfrm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26100"/>
            <a:ext cx="51784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4572000" y="1638300"/>
            <a:ext cx="411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Client Information Tab in Client Record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4953000" y="5238750"/>
            <a:ext cx="320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Reminder Recall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663" y="1524000"/>
            <a:ext cx="36909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Physician information is used to associate a client with a Primary Care Provider (PCP).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Anyone in an administrator role can link a client to a primary care physician from the Edit Client screen in that client’s record.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In the request reminder (reminder/recall) function, a report can be run to target clients from one specific physician to contact for follow up. 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934200" y="3025825"/>
            <a:ext cx="1523999" cy="1022452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00" dirty="0" smtClean="0">
                <a:latin typeface="Century Gothic" panose="020B0502020202020204" pitchFamily="34" charset="0"/>
              </a:rPr>
              <a:t>Associate client with </a:t>
            </a:r>
            <a:r>
              <a:rPr lang="en-US" altLang="en-US" sz="1500" b="1" dirty="0" smtClean="0">
                <a:latin typeface="Century Gothic" panose="020B0502020202020204" pitchFamily="34" charset="0"/>
              </a:rPr>
              <a:t>Provider-PCP </a:t>
            </a:r>
            <a:r>
              <a:rPr lang="en-US" altLang="en-US" sz="1500" dirty="0" smtClean="0">
                <a:latin typeface="Century Gothic" panose="020B0502020202020204" pitchFamily="34" charset="0"/>
              </a:rPr>
              <a:t>here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6934199" y="4419600"/>
            <a:ext cx="1749425" cy="1098652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00" dirty="0" smtClean="0">
                <a:latin typeface="Century Gothic" panose="020B0502020202020204" pitchFamily="34" charset="0"/>
              </a:rPr>
              <a:t>Run reminder/recall for </a:t>
            </a:r>
            <a:r>
              <a:rPr lang="en-US" altLang="en-US" sz="1500" b="1" dirty="0" smtClean="0">
                <a:latin typeface="Century Gothic" panose="020B0502020202020204" pitchFamily="34" charset="0"/>
              </a:rPr>
              <a:t>Provider-PCP</a:t>
            </a:r>
            <a:r>
              <a:rPr lang="en-US" altLang="en-US" sz="1500" dirty="0" smtClean="0">
                <a:latin typeface="Century Gothic" panose="020B0502020202020204" pitchFamily="34" charset="0"/>
              </a:rPr>
              <a:t> clients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781800" y="5238750"/>
            <a:ext cx="381000" cy="561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400800" y="3429000"/>
            <a:ext cx="762000" cy="107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I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FinalNCIRTraining</Template>
  <TotalTime>5341</TotalTime>
  <Words>920</Words>
  <Application>Microsoft Office PowerPoint</Application>
  <PresentationFormat>On-screen Show (4:3)</PresentationFormat>
  <Paragraphs>108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NCIR2</vt:lpstr>
      <vt:lpstr>Managing Clinicians and Physicians</vt:lpstr>
      <vt:lpstr>Managing Clinicians</vt:lpstr>
      <vt:lpstr>Steps for Adding a Clinician</vt:lpstr>
      <vt:lpstr>Steps for Adding a Clinician</vt:lpstr>
      <vt:lpstr>Steps for Adding a Clinician</vt:lpstr>
      <vt:lpstr>Steps for Adding a Clinician</vt:lpstr>
      <vt:lpstr>Steps for Adding a Clinician</vt:lpstr>
      <vt:lpstr>Steps for Editing a Clinician</vt:lpstr>
      <vt:lpstr>Managing Physicians</vt:lpstr>
      <vt:lpstr>Steps for Adding a Physician</vt:lpstr>
      <vt:lpstr>Steps for Editing a Physician</vt:lpstr>
      <vt:lpstr>PowerPoint Presentation</vt:lpstr>
    </vt:vector>
  </TitlesOfParts>
  <Company>DPH/DHHS/State of 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Users/Clinicians</dc:title>
  <dc:creator>Ashley Graham</dc:creator>
  <cp:lastModifiedBy>DPH Staff</cp:lastModifiedBy>
  <cp:revision>80</cp:revision>
  <dcterms:created xsi:type="dcterms:W3CDTF">2011-07-12T18:59:25Z</dcterms:created>
  <dcterms:modified xsi:type="dcterms:W3CDTF">2016-04-05T22:23:55Z</dcterms:modified>
</cp:coreProperties>
</file>