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notesMasterIdLst>
    <p:notesMasterId r:id="rId12"/>
  </p:notesMasterIdLst>
  <p:sldIdLst>
    <p:sldId id="265" r:id="rId2"/>
    <p:sldId id="267" r:id="rId3"/>
    <p:sldId id="275" r:id="rId4"/>
    <p:sldId id="258" r:id="rId5"/>
    <p:sldId id="271" r:id="rId6"/>
    <p:sldId id="266" r:id="rId7"/>
    <p:sldId id="273" r:id="rId8"/>
    <p:sldId id="274" r:id="rId9"/>
    <p:sldId id="260"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PH Staff" initials="DPH" lastIdx="2" clrIdx="0"/>
  <p:cmAuthor id="1" name="NCIR" initials="NCIR" lastIdx="1" clrIdx="1"/>
  <p:cmAuthor id="2" name="Sriram Venkataraman" initials="SV" lastIdx="1"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6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9EEE08-7E42-4FF2-9795-DE86A9E0F29B}" type="datetimeFigureOut">
              <a:rPr lang="en-US" smtClean="0"/>
              <a:t>4/5/2016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75516F-FD80-42F0-8A76-3BA45EB7A1D0}" type="slidenum">
              <a:rPr lang="en-US" smtClean="0"/>
              <a:t>‹#›</a:t>
            </a:fld>
            <a:endParaRPr lang="en-US"/>
          </a:p>
        </p:txBody>
      </p:sp>
    </p:spTree>
    <p:extLst>
      <p:ext uri="{BB962C8B-B14F-4D97-AF65-F5344CB8AC3E}">
        <p14:creationId xmlns:p14="http://schemas.microsoft.com/office/powerpoint/2010/main" val="3284167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pPr eaLnBrk="1" hangingPunct="1"/>
            <a:endParaRPr lang="en-US" altLang="en-US" dirty="0" smtClean="0"/>
          </a:p>
        </p:txBody>
      </p:sp>
      <p:sp>
        <p:nvSpPr>
          <p:cNvPr id="194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17" indent="-285738" eaLnBrk="0" hangingPunct="0">
              <a:spcBef>
                <a:spcPct val="30000"/>
              </a:spcBef>
              <a:defRPr sz="1200">
                <a:solidFill>
                  <a:schemeClr val="tx1"/>
                </a:solidFill>
                <a:latin typeface="Arial" charset="0"/>
              </a:defRPr>
            </a:lvl2pPr>
            <a:lvl3pPr marL="1142948" indent="-228590" eaLnBrk="0" hangingPunct="0">
              <a:spcBef>
                <a:spcPct val="30000"/>
              </a:spcBef>
              <a:defRPr sz="1200">
                <a:solidFill>
                  <a:schemeClr val="tx1"/>
                </a:solidFill>
                <a:latin typeface="Arial" charset="0"/>
              </a:defRPr>
            </a:lvl3pPr>
            <a:lvl4pPr marL="1600127" indent="-228590" eaLnBrk="0" hangingPunct="0">
              <a:spcBef>
                <a:spcPct val="30000"/>
              </a:spcBef>
              <a:defRPr sz="1200">
                <a:solidFill>
                  <a:schemeClr val="tx1"/>
                </a:solidFill>
                <a:latin typeface="Arial" charset="0"/>
              </a:defRPr>
            </a:lvl4pPr>
            <a:lvl5pPr marL="2057307" indent="-228590" eaLnBrk="0" hangingPunct="0">
              <a:spcBef>
                <a:spcPct val="30000"/>
              </a:spcBef>
              <a:defRPr sz="1200">
                <a:solidFill>
                  <a:schemeClr val="tx1"/>
                </a:solidFill>
                <a:latin typeface="Arial" charset="0"/>
              </a:defRPr>
            </a:lvl5pPr>
            <a:lvl6pPr marL="2514487" indent="-228590" eaLnBrk="0" fontAlgn="base" hangingPunct="0">
              <a:spcBef>
                <a:spcPct val="30000"/>
              </a:spcBef>
              <a:spcAft>
                <a:spcPct val="0"/>
              </a:spcAft>
              <a:defRPr sz="1200">
                <a:solidFill>
                  <a:schemeClr val="tx1"/>
                </a:solidFill>
                <a:latin typeface="Arial" charset="0"/>
              </a:defRPr>
            </a:lvl6pPr>
            <a:lvl7pPr marL="2971666" indent="-228590" eaLnBrk="0" fontAlgn="base" hangingPunct="0">
              <a:spcBef>
                <a:spcPct val="30000"/>
              </a:spcBef>
              <a:spcAft>
                <a:spcPct val="0"/>
              </a:spcAft>
              <a:defRPr sz="1200">
                <a:solidFill>
                  <a:schemeClr val="tx1"/>
                </a:solidFill>
                <a:latin typeface="Arial" charset="0"/>
              </a:defRPr>
            </a:lvl7pPr>
            <a:lvl8pPr marL="3428845" indent="-228590" eaLnBrk="0" fontAlgn="base" hangingPunct="0">
              <a:spcBef>
                <a:spcPct val="30000"/>
              </a:spcBef>
              <a:spcAft>
                <a:spcPct val="0"/>
              </a:spcAft>
              <a:defRPr sz="1200">
                <a:solidFill>
                  <a:schemeClr val="tx1"/>
                </a:solidFill>
                <a:latin typeface="Arial" charset="0"/>
              </a:defRPr>
            </a:lvl8pPr>
            <a:lvl9pPr marL="3886024" indent="-22859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33A7CD1-8035-48AB-B226-D20348CD945B}" type="slidenum">
              <a:rPr lang="en-US" altLang="en-US" smtClean="0"/>
              <a:pPr eaLnBrk="1" hangingPunct="1">
                <a:spcBef>
                  <a:spcPct val="0"/>
                </a:spcBef>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497A799-B046-4F76-8963-C4E20D6876BB}" type="slidenum">
              <a:rPr lang="en-US" altLang="en-US" smtClean="0"/>
              <a:pPr>
                <a:defRPr/>
              </a:pPr>
              <a:t>2</a:t>
            </a:fld>
            <a:endParaRPr lang="en-US" altLang="en-US"/>
          </a:p>
        </p:txBody>
      </p:sp>
    </p:spTree>
    <p:extLst>
      <p:ext uri="{BB962C8B-B14F-4D97-AF65-F5344CB8AC3E}">
        <p14:creationId xmlns:p14="http://schemas.microsoft.com/office/powerpoint/2010/main" val="3479073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If you attempt to add a user who has not registered for a NCID or has not verified their account through email you will see the following message</a:t>
            </a:r>
          </a:p>
          <a:p>
            <a:pPr eaLnBrk="1" hangingPunct="1"/>
            <a:r>
              <a:rPr lang="en-US" altLang="en-US" b="1" i="1" smtClean="0">
                <a:solidFill>
                  <a:schemeClr val="accent1"/>
                </a:solidFill>
              </a:rPr>
              <a:t>“Cannot add this user. This user is not defined in NCID</a:t>
            </a:r>
            <a:r>
              <a:rPr lang="en-US" altLang="en-US" b="1" i="1" smtClean="0"/>
              <a:t>.”</a:t>
            </a:r>
          </a:p>
          <a:p>
            <a:pPr eaLnBrk="1" hangingPunct="1"/>
            <a:endParaRPr lang="en-US" altLang="en-US" b="1" i="1" smtClean="0"/>
          </a:p>
          <a:p>
            <a:pPr eaLnBrk="1" hangingPunct="1"/>
            <a:r>
              <a:rPr lang="en-US" altLang="en-US" smtClean="0"/>
              <a:t>If you attempt to add a user who has already been added to the organization, you will see the following message:</a:t>
            </a:r>
          </a:p>
          <a:p>
            <a:pPr eaLnBrk="1" hangingPunct="1"/>
            <a:r>
              <a:rPr lang="en-US" altLang="en-US" b="1" i="1" smtClean="0"/>
              <a:t>Cannot add this user. This user has already been defined in this organization.</a:t>
            </a:r>
          </a:p>
          <a:p>
            <a:pPr eaLnBrk="1" hangingPunct="1"/>
            <a:endParaRPr lang="en-US" altLang="en-US" b="1" i="1" smtClean="0"/>
          </a:p>
          <a:p>
            <a:pPr eaLnBrk="1" hangingPunct="1"/>
            <a:r>
              <a:rPr lang="en-US" altLang="en-US" b="1" i="1" smtClean="0"/>
              <a:t>Passwords and User names are case sensitive. </a:t>
            </a:r>
          </a:p>
          <a:p>
            <a:pPr eaLnBrk="1" hangingPunct="1"/>
            <a:endParaRPr lang="en-US" altLang="en-US" b="1" i="1" smtClean="0"/>
          </a:p>
          <a:p>
            <a:pPr eaLnBrk="1" hangingPunct="1"/>
            <a:endParaRPr lang="en-US" altLang="en-US" smtClean="0"/>
          </a:p>
          <a:p>
            <a:pPr eaLnBrk="1" hangingPunct="1"/>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34035" indent="-282321" eaLnBrk="0" hangingPunct="0">
              <a:spcBef>
                <a:spcPct val="30000"/>
              </a:spcBef>
              <a:defRPr sz="1200">
                <a:solidFill>
                  <a:schemeClr val="tx1"/>
                </a:solidFill>
                <a:latin typeface="Calibri" pitchFamily="34" charset="0"/>
              </a:defRPr>
            </a:lvl2pPr>
            <a:lvl3pPr marL="1129284" indent="-225857" eaLnBrk="0" hangingPunct="0">
              <a:spcBef>
                <a:spcPct val="30000"/>
              </a:spcBef>
              <a:defRPr sz="1200">
                <a:solidFill>
                  <a:schemeClr val="tx1"/>
                </a:solidFill>
                <a:latin typeface="Calibri" pitchFamily="34" charset="0"/>
              </a:defRPr>
            </a:lvl3pPr>
            <a:lvl4pPr marL="1580998" indent="-225857" eaLnBrk="0" hangingPunct="0">
              <a:spcBef>
                <a:spcPct val="30000"/>
              </a:spcBef>
              <a:defRPr sz="1200">
                <a:solidFill>
                  <a:schemeClr val="tx1"/>
                </a:solidFill>
                <a:latin typeface="Calibri" pitchFamily="34" charset="0"/>
              </a:defRPr>
            </a:lvl4pPr>
            <a:lvl5pPr marL="2032711" indent="-225857" eaLnBrk="0" hangingPunct="0">
              <a:spcBef>
                <a:spcPct val="30000"/>
              </a:spcBef>
              <a:defRPr sz="1200">
                <a:solidFill>
                  <a:schemeClr val="tx1"/>
                </a:solidFill>
                <a:latin typeface="Calibri" pitchFamily="34" charset="0"/>
              </a:defRPr>
            </a:lvl5pPr>
            <a:lvl6pPr marL="2484425" indent="-225857" eaLnBrk="0" fontAlgn="base" hangingPunct="0">
              <a:spcBef>
                <a:spcPct val="30000"/>
              </a:spcBef>
              <a:spcAft>
                <a:spcPct val="0"/>
              </a:spcAft>
              <a:defRPr sz="1200">
                <a:solidFill>
                  <a:schemeClr val="tx1"/>
                </a:solidFill>
                <a:latin typeface="Calibri" pitchFamily="34" charset="0"/>
              </a:defRPr>
            </a:lvl6pPr>
            <a:lvl7pPr marL="2936138" indent="-225857" eaLnBrk="0" fontAlgn="base" hangingPunct="0">
              <a:spcBef>
                <a:spcPct val="30000"/>
              </a:spcBef>
              <a:spcAft>
                <a:spcPct val="0"/>
              </a:spcAft>
              <a:defRPr sz="1200">
                <a:solidFill>
                  <a:schemeClr val="tx1"/>
                </a:solidFill>
                <a:latin typeface="Calibri" pitchFamily="34" charset="0"/>
              </a:defRPr>
            </a:lvl7pPr>
            <a:lvl8pPr marL="3387852" indent="-225857" eaLnBrk="0" fontAlgn="base" hangingPunct="0">
              <a:spcBef>
                <a:spcPct val="30000"/>
              </a:spcBef>
              <a:spcAft>
                <a:spcPct val="0"/>
              </a:spcAft>
              <a:defRPr sz="1200">
                <a:solidFill>
                  <a:schemeClr val="tx1"/>
                </a:solidFill>
                <a:latin typeface="Calibri" pitchFamily="34" charset="0"/>
              </a:defRPr>
            </a:lvl8pPr>
            <a:lvl9pPr marL="3839566" indent="-225857"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F34E53B-2DB0-4808-8B20-B52B4E9EF02F}" type="slidenum">
              <a:rPr lang="en-US" altLang="en-US" smtClean="0">
                <a:latin typeface="Arial" charset="0"/>
              </a:rPr>
              <a:pPr eaLnBrk="1" hangingPunct="1">
                <a:spcBef>
                  <a:spcPct val="0"/>
                </a:spcBef>
              </a:pPr>
              <a:t>4</a:t>
            </a:fld>
            <a:endParaRPr lang="en-US" alt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34035" indent="-282321" eaLnBrk="0" hangingPunct="0">
              <a:spcBef>
                <a:spcPct val="30000"/>
              </a:spcBef>
              <a:defRPr sz="1200">
                <a:solidFill>
                  <a:schemeClr val="tx1"/>
                </a:solidFill>
                <a:latin typeface="Calibri" pitchFamily="34" charset="0"/>
              </a:defRPr>
            </a:lvl2pPr>
            <a:lvl3pPr marL="1129284" indent="-225857" eaLnBrk="0" hangingPunct="0">
              <a:spcBef>
                <a:spcPct val="30000"/>
              </a:spcBef>
              <a:defRPr sz="1200">
                <a:solidFill>
                  <a:schemeClr val="tx1"/>
                </a:solidFill>
                <a:latin typeface="Calibri" pitchFamily="34" charset="0"/>
              </a:defRPr>
            </a:lvl3pPr>
            <a:lvl4pPr marL="1580998" indent="-225857" eaLnBrk="0" hangingPunct="0">
              <a:spcBef>
                <a:spcPct val="30000"/>
              </a:spcBef>
              <a:defRPr sz="1200">
                <a:solidFill>
                  <a:schemeClr val="tx1"/>
                </a:solidFill>
                <a:latin typeface="Calibri" pitchFamily="34" charset="0"/>
              </a:defRPr>
            </a:lvl4pPr>
            <a:lvl5pPr marL="2032711" indent="-225857" eaLnBrk="0" hangingPunct="0">
              <a:spcBef>
                <a:spcPct val="30000"/>
              </a:spcBef>
              <a:defRPr sz="1200">
                <a:solidFill>
                  <a:schemeClr val="tx1"/>
                </a:solidFill>
                <a:latin typeface="Calibri" pitchFamily="34" charset="0"/>
              </a:defRPr>
            </a:lvl5pPr>
            <a:lvl6pPr marL="2484425" indent="-225857" eaLnBrk="0" fontAlgn="base" hangingPunct="0">
              <a:spcBef>
                <a:spcPct val="30000"/>
              </a:spcBef>
              <a:spcAft>
                <a:spcPct val="0"/>
              </a:spcAft>
              <a:defRPr sz="1200">
                <a:solidFill>
                  <a:schemeClr val="tx1"/>
                </a:solidFill>
                <a:latin typeface="Calibri" pitchFamily="34" charset="0"/>
              </a:defRPr>
            </a:lvl6pPr>
            <a:lvl7pPr marL="2936138" indent="-225857" eaLnBrk="0" fontAlgn="base" hangingPunct="0">
              <a:spcBef>
                <a:spcPct val="30000"/>
              </a:spcBef>
              <a:spcAft>
                <a:spcPct val="0"/>
              </a:spcAft>
              <a:defRPr sz="1200">
                <a:solidFill>
                  <a:schemeClr val="tx1"/>
                </a:solidFill>
                <a:latin typeface="Calibri" pitchFamily="34" charset="0"/>
              </a:defRPr>
            </a:lvl7pPr>
            <a:lvl8pPr marL="3387852" indent="-225857" eaLnBrk="0" fontAlgn="base" hangingPunct="0">
              <a:spcBef>
                <a:spcPct val="30000"/>
              </a:spcBef>
              <a:spcAft>
                <a:spcPct val="0"/>
              </a:spcAft>
              <a:defRPr sz="1200">
                <a:solidFill>
                  <a:schemeClr val="tx1"/>
                </a:solidFill>
                <a:latin typeface="Calibri" pitchFamily="34" charset="0"/>
              </a:defRPr>
            </a:lvl8pPr>
            <a:lvl9pPr marL="3839566" indent="-225857"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67DB3F2-C321-4A2E-9E2D-70DE46D69F45}" type="slidenum">
              <a:rPr lang="en-US" altLang="en-US" smtClean="0">
                <a:latin typeface="Arial" charset="0"/>
              </a:rPr>
              <a:pPr eaLnBrk="1" hangingPunct="1">
                <a:spcBef>
                  <a:spcPct val="0"/>
                </a:spcBef>
              </a:pPr>
              <a:t>9</a:t>
            </a:fld>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www.immunize.nc.gov/contacts.htm" TargetMode="External"/><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mmunize.nc.gov/contacts.ht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mmunize.nc.gov/contacts.ht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400">
                <a:latin typeface="Book Antiqua" panose="02040602050305030304"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1800">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pic>
        <p:nvPicPr>
          <p:cNvPr id="7" name="Picture 3" descr="NCIR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NCIR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13014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292649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2174429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140009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6410710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9F29B9-1964-4DD8-B5F1-C4129716517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41E1D-34E7-44B8-970D-DA2B1B8CB5EF}" type="slidenum">
              <a:rPr lang="en-US" smtClean="0"/>
              <a:t>‹#›</a:t>
            </a:fld>
            <a:endParaRPr lang="en-US"/>
          </a:p>
        </p:txBody>
      </p:sp>
      <p:sp>
        <p:nvSpPr>
          <p:cNvPr id="7" name="Text Placeholder 6"/>
          <p:cNvSpPr>
            <a:spLocks noGrp="1"/>
          </p:cNvSpPr>
          <p:nvPr>
            <p:ph type="body" sz="quarter" idx="13"/>
          </p:nvPr>
        </p:nvSpPr>
        <p:spPr>
          <a:xfrm>
            <a:off x="533400" y="1524000"/>
            <a:ext cx="8153400" cy="914400"/>
          </a:xfrm>
        </p:spPr>
        <p:txBody>
          <a:bodyPr/>
          <a:lstStyle>
            <a:lvl1pPr>
              <a:defRPr lang="en-US" sz="2800" kern="1200" dirty="0" smtClean="0">
                <a:solidFill>
                  <a:schemeClr val="tx1"/>
                </a:solidFill>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36623832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9F29B9-1964-4DD8-B5F1-C4129716517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41E1D-34E7-44B8-970D-DA2B1B8CB5EF}" type="slidenum">
              <a:rPr lang="en-US" smtClean="0"/>
              <a:t>‹#›</a:t>
            </a:fld>
            <a:endParaRPr lang="en-US"/>
          </a:p>
        </p:txBody>
      </p:sp>
      <p:sp>
        <p:nvSpPr>
          <p:cNvPr id="7" name="Text Placeholder 6"/>
          <p:cNvSpPr>
            <a:spLocks noGrp="1"/>
          </p:cNvSpPr>
          <p:nvPr>
            <p:ph type="body" sz="quarter" idx="13"/>
          </p:nvPr>
        </p:nvSpPr>
        <p:spPr>
          <a:xfrm>
            <a:off x="533400" y="1524000"/>
            <a:ext cx="8153400" cy="914400"/>
          </a:xfrm>
        </p:spPr>
        <p:txBody>
          <a:bodyPr/>
          <a:lstStyle>
            <a:lvl1pPr>
              <a:defRPr lang="en-US" sz="2800" kern="1200" dirty="0" smtClean="0">
                <a:solidFill>
                  <a:schemeClr val="tx1"/>
                </a:solidFill>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366238327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Slide and Image">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1066800" y="2209800"/>
            <a:ext cx="70104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9F29B9-1964-4DD8-B5F1-C4129716517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41E1D-34E7-44B8-970D-DA2B1B8CB5EF}" type="slidenum">
              <a:rPr lang="en-US" smtClean="0"/>
              <a:t>‹#›</a:t>
            </a:fld>
            <a:endParaRPr lang="en-US"/>
          </a:p>
        </p:txBody>
      </p:sp>
      <p:sp>
        <p:nvSpPr>
          <p:cNvPr id="13" name="Content Placeholder 12"/>
          <p:cNvSpPr>
            <a:spLocks noGrp="1"/>
          </p:cNvSpPr>
          <p:nvPr>
            <p:ph sz="quarter" idx="14"/>
          </p:nvPr>
        </p:nvSpPr>
        <p:spPr>
          <a:xfrm>
            <a:off x="381000" y="1295400"/>
            <a:ext cx="8382000" cy="762000"/>
          </a:xfrm>
        </p:spPr>
        <p:txBody>
          <a:bodyPr/>
          <a:lstStyle>
            <a:lvl1pPr>
              <a:defRPr sz="2200">
                <a:latin typeface="Century Gothic" panose="020B0502020202020204" pitchFamily="34" charset="0"/>
              </a:defRPr>
            </a:lvl1pPr>
            <a:lvl2pPr>
              <a:defRPr sz="1800">
                <a:latin typeface="Century Gothic" panose="020B0502020202020204" pitchFamily="34" charset="0"/>
              </a:defRPr>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422792337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Roles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9F29B9-1964-4DD8-B5F1-C4129716517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10" name="Content Placeholder 9"/>
          <p:cNvSpPr>
            <a:spLocks noGrp="1"/>
          </p:cNvSpPr>
          <p:nvPr>
            <p:ph sz="quarter" idx="13"/>
          </p:nvPr>
        </p:nvSpPr>
        <p:spPr>
          <a:xfrm>
            <a:off x="6781800" y="1290638"/>
            <a:ext cx="1752600" cy="5172075"/>
          </a:xfrm>
        </p:spPr>
        <p:txBody>
          <a:bodyPr/>
          <a:lstStyle>
            <a:lvl1pPr>
              <a:defRPr sz="18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p:txBody>
      </p:sp>
      <p:sp>
        <p:nvSpPr>
          <p:cNvPr id="5" name="Slide Number Placeholder 4"/>
          <p:cNvSpPr>
            <a:spLocks noGrp="1"/>
          </p:cNvSpPr>
          <p:nvPr>
            <p:ph type="sldNum" sz="quarter" idx="12"/>
          </p:nvPr>
        </p:nvSpPr>
        <p:spPr/>
        <p:txBody>
          <a:bodyPr/>
          <a:lstStyle/>
          <a:p>
            <a:fld id="{B9541E1D-34E7-44B8-970D-DA2B1B8CB5EF}" type="slidenum">
              <a:rPr lang="en-US" smtClean="0"/>
              <a:t>‹#›</a:t>
            </a:fld>
            <a:endParaRPr lang="en-US"/>
          </a:p>
        </p:txBody>
      </p:sp>
      <p:sp>
        <p:nvSpPr>
          <p:cNvPr id="7" name="Content Placeholder 5"/>
          <p:cNvSpPr>
            <a:spLocks noGrp="1"/>
          </p:cNvSpPr>
          <p:nvPr>
            <p:ph idx="1" hasCustomPrompt="1"/>
          </p:nvPr>
        </p:nvSpPr>
        <p:spPr>
          <a:xfrm>
            <a:off x="457200" y="1600201"/>
            <a:ext cx="5943600" cy="4724399"/>
          </a:xfrm>
        </p:spPr>
        <p:txBody>
          <a:bodyPr>
            <a:normAutofit fontScale="70000" lnSpcReduction="20000"/>
          </a:bodyPr>
          <a:lstStyle/>
          <a:p>
            <a:r>
              <a:rPr lang="en-US" sz="3800" dirty="0" smtClean="0">
                <a:latin typeface="Century Gothic" panose="020B0502020202020204" pitchFamily="34" charset="0"/>
              </a:rPr>
              <a:t>Reports Only</a:t>
            </a:r>
          </a:p>
          <a:p>
            <a:pPr lvl="1">
              <a:buFont typeface="Wingdings" panose="05000000000000000000" pitchFamily="2" charset="2"/>
              <a:buChar char="§"/>
            </a:pPr>
            <a:r>
              <a:rPr lang="en-US" dirty="0" smtClean="0">
                <a:latin typeface="Century Gothic" panose="020B0502020202020204" pitchFamily="34" charset="0"/>
              </a:rPr>
              <a:t>Searches for clients and views/prints client specific records</a:t>
            </a:r>
          </a:p>
        </p:txBody>
      </p:sp>
    </p:spTree>
    <p:extLst>
      <p:ext uri="{BB962C8B-B14F-4D97-AF65-F5344CB8AC3E}">
        <p14:creationId xmlns:p14="http://schemas.microsoft.com/office/powerpoint/2010/main" val="244095917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End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pic>
        <p:nvPicPr>
          <p:cNvPr id="7" name="Picture 3" descr="NCIR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sp>
        <p:nvSpPr>
          <p:cNvPr id="10" name="Subtitle 2"/>
          <p:cNvSpPr txBox="1">
            <a:spLocks/>
          </p:cNvSpPr>
          <p:nvPr/>
        </p:nvSpPr>
        <p:spPr>
          <a:xfrm>
            <a:off x="228600" y="3429000"/>
            <a:ext cx="8686800" cy="2438400"/>
          </a:xfrm>
          <a:prstGeom prst="rect">
            <a:avLst/>
          </a:prstGeom>
        </p:spPr>
        <p:txBody>
          <a:bodyPr>
            <a:normAutofit fontScale="5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ctr" fontAlgn="auto">
              <a:spcAft>
                <a:spcPts val="0"/>
              </a:spcAft>
              <a:buFont typeface="Wingdings 2"/>
              <a:buNone/>
              <a:defRPr/>
            </a:pPr>
            <a:r>
              <a:rPr lang="en-US" altLang="en-US" sz="3600" b="1" dirty="0" smtClean="0"/>
              <a:t>Contact your Regional</a:t>
            </a:r>
            <a:r>
              <a:rPr lang="en-US" altLang="en-US" sz="3600" b="1" baseline="0" dirty="0" smtClean="0"/>
              <a:t> Immunization Program Consultant  (RIC)</a:t>
            </a:r>
          </a:p>
          <a:p>
            <a:pPr algn="ctr" fontAlgn="auto">
              <a:spcAft>
                <a:spcPts val="0"/>
              </a:spcAft>
              <a:buFont typeface="Wingdings 2"/>
              <a:buNone/>
              <a:defRPr/>
            </a:pPr>
            <a:r>
              <a:rPr lang="en-US" altLang="en-US" sz="3600" baseline="0" dirty="0" smtClean="0"/>
              <a:t>The RIC map with contact information is located on the Immunization Branch website: </a:t>
            </a:r>
            <a:r>
              <a:rPr lang="en-US" altLang="en-US" sz="3600" baseline="0" dirty="0" smtClean="0">
                <a:hlinkClick r:id="rId3"/>
              </a:rPr>
              <a:t>http://www.immunize.nc.gov/contacts.htm</a:t>
            </a:r>
            <a:endParaRPr lang="en-US" altLang="en-US" sz="3600" dirty="0" smtClean="0"/>
          </a:p>
          <a:p>
            <a:pPr algn="ctr" fontAlgn="auto">
              <a:spcAft>
                <a:spcPts val="0"/>
              </a:spcAft>
              <a:buFont typeface="Wingdings 2"/>
              <a:buNone/>
              <a:defRPr/>
            </a:pPr>
            <a:endParaRPr lang="en-US" altLang="en-US" sz="3600" dirty="0" smtClean="0"/>
          </a:p>
          <a:p>
            <a:pPr algn="ctr" fontAlgn="auto">
              <a:spcAft>
                <a:spcPts val="0"/>
              </a:spcAft>
              <a:buFont typeface="Wingdings 2"/>
              <a:buNone/>
              <a:defRPr/>
            </a:pPr>
            <a:r>
              <a:rPr lang="en-US" altLang="en-US" sz="3600" b="1" dirty="0" smtClean="0"/>
              <a:t>NCIR Help Desk </a:t>
            </a:r>
          </a:p>
          <a:p>
            <a:pPr algn="ctr" fontAlgn="auto">
              <a:spcAft>
                <a:spcPts val="0"/>
              </a:spcAft>
              <a:buFont typeface="Wingdings 2"/>
              <a:buNone/>
              <a:defRPr/>
            </a:pPr>
            <a:r>
              <a:rPr lang="en-US" altLang="en-US" sz="3600" dirty="0" smtClean="0"/>
              <a:t>1-877-873-6247</a:t>
            </a:r>
          </a:p>
          <a:p>
            <a:pPr algn="ctr" fontAlgn="auto">
              <a:spcAft>
                <a:spcPts val="0"/>
              </a:spcAft>
              <a:buFont typeface="Wingdings 2"/>
              <a:buNone/>
              <a:defRPr/>
            </a:pPr>
            <a:r>
              <a:rPr lang="en-US" altLang="en-US" sz="3600" dirty="0" smtClean="0"/>
              <a:t>ncirhelp@dhhs.nc.gov</a:t>
            </a:r>
          </a:p>
        </p:txBody>
      </p:sp>
    </p:spTree>
    <p:extLst>
      <p:ext uri="{BB962C8B-B14F-4D97-AF65-F5344CB8AC3E}">
        <p14:creationId xmlns:p14="http://schemas.microsoft.com/office/powerpoint/2010/main" val="174199898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creensho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9F29B9-1964-4DD8-B5F1-C4129716517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41E1D-34E7-44B8-970D-DA2B1B8CB5EF}" type="slidenum">
              <a:rPr lang="en-US" smtClean="0"/>
              <a:t>‹#›</a:t>
            </a:fld>
            <a:endParaRPr lang="en-US"/>
          </a:p>
        </p:txBody>
      </p:sp>
      <p:sp>
        <p:nvSpPr>
          <p:cNvPr id="10" name="Content Placeholder 9"/>
          <p:cNvSpPr>
            <a:spLocks noGrp="1"/>
          </p:cNvSpPr>
          <p:nvPr>
            <p:ph sz="quarter" idx="13"/>
          </p:nvPr>
        </p:nvSpPr>
        <p:spPr>
          <a:xfrm>
            <a:off x="1312863" y="868363"/>
            <a:ext cx="5878512" cy="553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649498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ndSlide">
    <p:spTree>
      <p:nvGrpSpPr>
        <p:cNvPr id="1" name=""/>
        <p:cNvGrpSpPr/>
        <p:nvPr/>
      </p:nvGrpSpPr>
      <p:grpSpPr>
        <a:xfrm>
          <a:off x="0" y="0"/>
          <a:ext cx="0" cy="0"/>
          <a:chOff x="0" y="0"/>
          <a:chExt cx="0" cy="0"/>
        </a:xfrm>
      </p:grpSpPr>
      <p:sp>
        <p:nvSpPr>
          <p:cNvPr id="7" name="Subtitle 2"/>
          <p:cNvSpPr txBox="1">
            <a:spLocks/>
          </p:cNvSpPr>
          <p:nvPr/>
        </p:nvSpPr>
        <p:spPr>
          <a:xfrm>
            <a:off x="228600" y="3429000"/>
            <a:ext cx="8686800" cy="2438400"/>
          </a:xfrm>
          <a:prstGeom prst="rect">
            <a:avLst/>
          </a:prstGeom>
        </p:spPr>
        <p:txBody>
          <a:bodyPr>
            <a:normAutofit fontScale="5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ctr" fontAlgn="auto">
              <a:spcAft>
                <a:spcPts val="0"/>
              </a:spcAft>
              <a:buFont typeface="Wingdings 2"/>
              <a:buNone/>
              <a:defRPr/>
            </a:pPr>
            <a:r>
              <a:rPr lang="en-US" altLang="en-US" sz="3600" b="1" dirty="0" smtClean="0"/>
              <a:t>Contact your Regional</a:t>
            </a:r>
            <a:r>
              <a:rPr lang="en-US" altLang="en-US" sz="3600" b="1" baseline="0" dirty="0" smtClean="0"/>
              <a:t> Immunization Program Consultant  (RIC)</a:t>
            </a:r>
          </a:p>
          <a:p>
            <a:pPr algn="ctr" fontAlgn="auto">
              <a:spcAft>
                <a:spcPts val="0"/>
              </a:spcAft>
              <a:buFont typeface="Wingdings 2"/>
              <a:buNone/>
              <a:defRPr/>
            </a:pPr>
            <a:r>
              <a:rPr lang="en-US" altLang="en-US" sz="3600" baseline="0" dirty="0" smtClean="0"/>
              <a:t>The RIC map with contact information is located on the Immunization Branch website: </a:t>
            </a:r>
            <a:r>
              <a:rPr lang="en-US" altLang="en-US" sz="3600" baseline="0" dirty="0" smtClean="0">
                <a:hlinkClick r:id="rId2"/>
              </a:rPr>
              <a:t>http://www.immunize.nc.gov/contacts.htm</a:t>
            </a:r>
            <a:endParaRPr lang="en-US" altLang="en-US" sz="3600" dirty="0" smtClean="0"/>
          </a:p>
          <a:p>
            <a:pPr algn="ctr" fontAlgn="auto">
              <a:spcAft>
                <a:spcPts val="0"/>
              </a:spcAft>
              <a:buFont typeface="Wingdings 2"/>
              <a:buNone/>
              <a:defRPr/>
            </a:pPr>
            <a:endParaRPr lang="en-US" altLang="en-US" sz="3600" dirty="0" smtClean="0"/>
          </a:p>
          <a:p>
            <a:pPr algn="ctr" fontAlgn="auto">
              <a:spcAft>
                <a:spcPts val="0"/>
              </a:spcAft>
              <a:buFont typeface="Wingdings 2"/>
              <a:buNone/>
              <a:defRPr/>
            </a:pPr>
            <a:r>
              <a:rPr lang="en-US" altLang="en-US" sz="3600" b="1" dirty="0" smtClean="0"/>
              <a:t>NCIR Help Desk </a:t>
            </a:r>
          </a:p>
          <a:p>
            <a:pPr algn="ctr" fontAlgn="auto">
              <a:spcAft>
                <a:spcPts val="0"/>
              </a:spcAft>
              <a:buFont typeface="Wingdings 2"/>
              <a:buNone/>
              <a:defRPr/>
            </a:pPr>
            <a:r>
              <a:rPr lang="en-US" altLang="en-US" sz="3600" dirty="0" smtClean="0"/>
              <a:t>1-877-873-6247</a:t>
            </a:r>
          </a:p>
          <a:p>
            <a:pPr algn="ctr" fontAlgn="auto">
              <a:spcAft>
                <a:spcPts val="0"/>
              </a:spcAft>
              <a:buFont typeface="Wingdings 2"/>
              <a:buNone/>
              <a:defRPr/>
            </a:pPr>
            <a:r>
              <a:rPr lang="en-US" altLang="en-US" sz="3600" dirty="0" smtClean="0"/>
              <a:t>ncirhelp@dhhs.nc.gov</a:t>
            </a:r>
          </a:p>
        </p:txBody>
      </p:sp>
      <p:sp>
        <p:nvSpPr>
          <p:cNvPr id="3" name="Date Placeholder 2"/>
          <p:cNvSpPr>
            <a:spLocks noGrp="1"/>
          </p:cNvSpPr>
          <p:nvPr>
            <p:ph type="dt" sz="half" idx="10"/>
          </p:nvPr>
        </p:nvSpPr>
        <p:spPr/>
        <p:txBody>
          <a:bodyPr/>
          <a:lstStyle/>
          <a:p>
            <a:fld id="{989F29B9-1964-4DD8-B5F1-C4129716517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41E1D-34E7-44B8-970D-DA2B1B8CB5EF}" type="slidenum">
              <a:rPr lang="en-US" smtClean="0"/>
              <a:t>‹#›</a:t>
            </a:fld>
            <a:endParaRPr lang="en-US"/>
          </a:p>
        </p:txBody>
      </p:sp>
      <p:pic>
        <p:nvPicPr>
          <p:cNvPr id="6"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pic>
        <p:nvPicPr>
          <p:cNvPr id="9"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spTree>
    <p:extLst>
      <p:ext uri="{BB962C8B-B14F-4D97-AF65-F5344CB8AC3E}">
        <p14:creationId xmlns:p14="http://schemas.microsoft.com/office/powerpoint/2010/main" val="76712908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9F29B9-1964-4DD8-B5F1-C4129716517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41E1D-34E7-44B8-970D-DA2B1B8CB5EF}" type="slidenum">
              <a:rPr lang="en-US" smtClean="0"/>
              <a:t>‹#›</a:t>
            </a:fld>
            <a:endParaRPr lang="en-US"/>
          </a:p>
        </p:txBody>
      </p:sp>
      <p:sp>
        <p:nvSpPr>
          <p:cNvPr id="7" name="Text Placeholder 6"/>
          <p:cNvSpPr>
            <a:spLocks noGrp="1"/>
          </p:cNvSpPr>
          <p:nvPr>
            <p:ph type="body" sz="quarter" idx="13"/>
          </p:nvPr>
        </p:nvSpPr>
        <p:spPr>
          <a:xfrm>
            <a:off x="533400" y="1524000"/>
            <a:ext cx="8153400" cy="914400"/>
          </a:xfrm>
        </p:spPr>
        <p:txBody>
          <a:bodyPr/>
          <a:lstStyle>
            <a:lvl1pPr>
              <a:defRPr lang="en-US" sz="2800" kern="1200" dirty="0" smtClean="0">
                <a:solidFill>
                  <a:schemeClr val="tx1"/>
                </a:solidFill>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3662383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EndSlide">
    <p:spTree>
      <p:nvGrpSpPr>
        <p:cNvPr id="1" name=""/>
        <p:cNvGrpSpPr/>
        <p:nvPr/>
      </p:nvGrpSpPr>
      <p:grpSpPr>
        <a:xfrm>
          <a:off x="0" y="0"/>
          <a:ext cx="0" cy="0"/>
          <a:chOff x="0" y="0"/>
          <a:chExt cx="0" cy="0"/>
        </a:xfrm>
      </p:grpSpPr>
      <p:sp>
        <p:nvSpPr>
          <p:cNvPr id="7" name="Subtitle 2"/>
          <p:cNvSpPr txBox="1">
            <a:spLocks/>
          </p:cNvSpPr>
          <p:nvPr/>
        </p:nvSpPr>
        <p:spPr>
          <a:xfrm>
            <a:off x="228600" y="3429000"/>
            <a:ext cx="8686800" cy="2438400"/>
          </a:xfrm>
          <a:prstGeom prst="rect">
            <a:avLst/>
          </a:prstGeom>
        </p:spPr>
        <p:txBody>
          <a:bodyPr>
            <a:normAutofit fontScale="5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ctr" fontAlgn="auto">
              <a:spcAft>
                <a:spcPts val="0"/>
              </a:spcAft>
              <a:buFont typeface="Wingdings 2"/>
              <a:buNone/>
              <a:defRPr/>
            </a:pPr>
            <a:r>
              <a:rPr lang="en-US" altLang="en-US" sz="3600" b="1" dirty="0" smtClean="0"/>
              <a:t>Contact your Regional</a:t>
            </a:r>
            <a:r>
              <a:rPr lang="en-US" altLang="en-US" sz="3600" b="1" baseline="0" dirty="0" smtClean="0"/>
              <a:t> Immunization Program Consultant  (RIC)</a:t>
            </a:r>
          </a:p>
          <a:p>
            <a:pPr algn="ctr" fontAlgn="auto">
              <a:spcAft>
                <a:spcPts val="0"/>
              </a:spcAft>
              <a:buFont typeface="Wingdings 2"/>
              <a:buNone/>
              <a:defRPr/>
            </a:pPr>
            <a:r>
              <a:rPr lang="en-US" altLang="en-US" sz="3600" baseline="0" dirty="0" smtClean="0"/>
              <a:t>The RIC map with contact information is located on the Immunization Branch website: </a:t>
            </a:r>
            <a:r>
              <a:rPr lang="en-US" altLang="en-US" sz="3600" baseline="0" dirty="0" smtClean="0">
                <a:hlinkClick r:id="rId2"/>
              </a:rPr>
              <a:t>http://www.immunize.nc.gov/contacts.htm</a:t>
            </a:r>
            <a:endParaRPr lang="en-US" altLang="en-US" sz="3600" dirty="0" smtClean="0"/>
          </a:p>
          <a:p>
            <a:pPr algn="ctr" fontAlgn="auto">
              <a:spcAft>
                <a:spcPts val="0"/>
              </a:spcAft>
              <a:buFont typeface="Wingdings 2"/>
              <a:buNone/>
              <a:defRPr/>
            </a:pPr>
            <a:endParaRPr lang="en-US" altLang="en-US" sz="3600" dirty="0" smtClean="0"/>
          </a:p>
          <a:p>
            <a:pPr algn="ctr" fontAlgn="auto">
              <a:spcAft>
                <a:spcPts val="0"/>
              </a:spcAft>
              <a:buFont typeface="Wingdings 2"/>
              <a:buNone/>
              <a:defRPr/>
            </a:pPr>
            <a:r>
              <a:rPr lang="en-US" altLang="en-US" sz="3600" b="1" dirty="0" smtClean="0"/>
              <a:t>NCIR Help Desk </a:t>
            </a:r>
          </a:p>
          <a:p>
            <a:pPr algn="ctr" fontAlgn="auto">
              <a:spcAft>
                <a:spcPts val="0"/>
              </a:spcAft>
              <a:buFont typeface="Wingdings 2"/>
              <a:buNone/>
              <a:defRPr/>
            </a:pPr>
            <a:r>
              <a:rPr lang="en-US" altLang="en-US" sz="3600" dirty="0" smtClean="0"/>
              <a:t>1-877-873-6247</a:t>
            </a:r>
          </a:p>
          <a:p>
            <a:pPr algn="ctr" fontAlgn="auto">
              <a:spcAft>
                <a:spcPts val="0"/>
              </a:spcAft>
              <a:buFont typeface="Wingdings 2"/>
              <a:buNone/>
              <a:defRPr/>
            </a:pPr>
            <a:r>
              <a:rPr lang="en-US" altLang="en-US" sz="3600" dirty="0" smtClean="0"/>
              <a:t>ncirhelp@dhhs.nc.gov</a:t>
            </a:r>
          </a:p>
        </p:txBody>
      </p:sp>
      <p:sp>
        <p:nvSpPr>
          <p:cNvPr id="3" name="Date Placeholder 2"/>
          <p:cNvSpPr>
            <a:spLocks noGrp="1"/>
          </p:cNvSpPr>
          <p:nvPr>
            <p:ph type="dt" sz="half" idx="10"/>
          </p:nvPr>
        </p:nvSpPr>
        <p:spPr/>
        <p:txBody>
          <a:bodyPr/>
          <a:lstStyle/>
          <a:p>
            <a:fld id="{989F29B9-1964-4DD8-B5F1-C41297165173}"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41E1D-34E7-44B8-970D-DA2B1B8CB5EF}" type="slidenum">
              <a:rPr lang="en-US" smtClean="0"/>
              <a:t>‹#›</a:t>
            </a:fld>
            <a:endParaRPr lang="en-US"/>
          </a:p>
        </p:txBody>
      </p:sp>
      <p:pic>
        <p:nvPicPr>
          <p:cNvPr id="6"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pic>
        <p:nvPicPr>
          <p:cNvPr id="9"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spTree>
    <p:extLst>
      <p:ext uri="{BB962C8B-B14F-4D97-AF65-F5344CB8AC3E}">
        <p14:creationId xmlns:p14="http://schemas.microsoft.com/office/powerpoint/2010/main" val="36995313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ook Antiqua" panose="02040602050305030304"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700">
                <a:latin typeface="Century Gothic" panose="020B0502020202020204" pitchFamily="34" charset="0"/>
              </a:defRPr>
            </a:lvl1pPr>
            <a:lvl2pPr marL="1005840">
              <a:spcBef>
                <a:spcPts val="600"/>
              </a:spcBef>
              <a:buSzPct val="70000"/>
              <a:defRPr sz="2000">
                <a:latin typeface="Century Gothic" panose="020B0502020202020204" pitchFamily="34" charset="0"/>
              </a:defRPr>
            </a:lvl2pPr>
            <a:lvl3pPr marL="1371600">
              <a:spcBef>
                <a:spcPts val="600"/>
              </a:spcBef>
              <a:defRPr lang="en-US" altLang="en-US" sz="1800" kern="1200" baseline="0" dirty="0" smtClean="0">
                <a:solidFill>
                  <a:schemeClr val="tx1"/>
                </a:solidFill>
                <a:latin typeface="Century Gothic" panose="020B0502020202020204" pitchFamily="34" charset="0"/>
                <a:ea typeface="+mn-ea"/>
                <a:cs typeface="+mn-cs"/>
              </a:defRPr>
            </a:lvl3pPr>
            <a:lvl4pPr marL="1691640" indent="-228600">
              <a:buSzPct val="60000"/>
              <a:buFont typeface="Century Gothic" panose="020B0502020202020204" pitchFamily="34" charset="0"/>
              <a:buChar char="►"/>
              <a:defRPr sz="1700" baseline="0">
                <a:latin typeface="Century Gothic" panose="020B0502020202020204" pitchFamily="34" charset="0"/>
              </a:defRPr>
            </a:lvl4pPr>
            <a:lvl5pPr>
              <a:defRPr sz="1500">
                <a:latin typeface="Century Gothic" panose="020B0502020202020204" pitchFamily="34" charset="0"/>
              </a:defRPr>
            </a:lvl5p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4"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40593938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518204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ook Antiqua" panose="02040602050305030304" pitchFamily="18"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Century Gothic" panose="020B0502020202020204" pitchFamily="34" charset="0"/>
              </a:defRPr>
            </a:lvl1pPr>
            <a:lvl2pPr>
              <a:defRPr sz="2400">
                <a:latin typeface="Century Gothic" panose="020B0502020202020204" pitchFamily="34" charset="0"/>
              </a:defRPr>
            </a:lvl2pPr>
            <a:lvl3pPr>
              <a:defRPr sz="2000">
                <a:latin typeface="Century Gothic" panose="020B0502020202020204" pitchFamily="34" charset="0"/>
              </a:defRPr>
            </a:lvl3pPr>
            <a:lvl4pPr>
              <a:defRPr sz="1800">
                <a:latin typeface="Century Gothic" panose="020B0502020202020204" pitchFamily="34" charset="0"/>
              </a:defRPr>
            </a:lvl4pPr>
            <a:lvl5pPr>
              <a:defRPr sz="1800">
                <a:latin typeface="Century Gothic" panose="020B0502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Century Gothic" panose="020B0502020202020204" pitchFamily="34" charset="0"/>
              </a:defRPr>
            </a:lvl1pPr>
            <a:lvl2pPr>
              <a:defRPr sz="2400">
                <a:latin typeface="Century Gothic" panose="020B0502020202020204" pitchFamily="34" charset="0"/>
              </a:defRPr>
            </a:lvl2pPr>
            <a:lvl3pPr>
              <a:defRPr sz="2000">
                <a:latin typeface="Century Gothic" panose="020B0502020202020204" pitchFamily="34" charset="0"/>
              </a:defRPr>
            </a:lvl3pPr>
            <a:lvl4pPr>
              <a:defRPr sz="1800">
                <a:latin typeface="Century Gothic" panose="020B0502020202020204" pitchFamily="34" charset="0"/>
              </a:defRPr>
            </a:lvl4pPr>
            <a:lvl5pPr>
              <a:defRPr sz="1800">
                <a:latin typeface="Century Gothic" panose="020B0502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371267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ook Antiqua" panose="02040602050305030304" pitchFamily="18"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4213282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348990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89F29B9-1964-4DD8-B5F1-C41297165173}" type="datetimeFigureOut">
              <a:rPr lang="en-US" smtClean="0"/>
              <a:t>4/5/2016</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B9541E1D-34E7-44B8-970D-DA2B1B8CB5EF}" type="slidenum">
              <a:rPr lang="en-US" smtClean="0"/>
              <a:t>‹#›</a:t>
            </a:fld>
            <a:endParaRPr lang="en-US"/>
          </a:p>
        </p:txBody>
      </p:sp>
    </p:spTree>
    <p:extLst>
      <p:ext uri="{BB962C8B-B14F-4D97-AF65-F5344CB8AC3E}">
        <p14:creationId xmlns:p14="http://schemas.microsoft.com/office/powerpoint/2010/main" val="1574803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9F29B9-1964-4DD8-B5F1-C41297165173}" type="datetimeFigureOut">
              <a:rPr lang="en-US" smtClean="0"/>
              <a:t>4/5/2016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41E1D-34E7-44B8-970D-DA2B1B8CB5E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 id="2147483839" r:id="rId14"/>
    <p:sldLayoutId id="2147483840" r:id="rId15"/>
    <p:sldLayoutId id="2147483841" r:id="rId16"/>
    <p:sldLayoutId id="2147483842" r:id="rId17"/>
    <p:sldLayoutId id="2147483843" r:id="rId18"/>
    <p:sldLayoutId id="2147483844" r:id="rId19"/>
    <p:sldLayoutId id="2147483845" r:id="rId20"/>
  </p:sldLayoutIdLst>
  <p:txStyles>
    <p:titleStyle>
      <a:lvl1pPr algn="ctr" rtl="0" eaLnBrk="1" fontAlgn="base" hangingPunct="1">
        <a:spcBef>
          <a:spcPct val="0"/>
        </a:spcBef>
        <a:spcAft>
          <a:spcPct val="0"/>
        </a:spcAft>
        <a:defRPr sz="4000" kern="1200">
          <a:solidFill>
            <a:schemeClr val="tx1"/>
          </a:solidFill>
          <a:latin typeface="Book Antiqua" panose="02040602050305030304" pitchFamily="18"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822960" indent="-285750" algn="l" rtl="0" eaLnBrk="1" fontAlgn="base" hangingPunct="1">
        <a:spcBef>
          <a:spcPct val="20000"/>
        </a:spcBef>
        <a:spcAft>
          <a:spcPct val="0"/>
        </a:spcAft>
        <a:buFont typeface="Wingdings" panose="05000000000000000000" pitchFamily="2" charset="2"/>
        <a:buChar char="§"/>
        <a:defRPr sz="2800" kern="1200">
          <a:solidFill>
            <a:schemeClr val="tx1"/>
          </a:solidFill>
          <a:latin typeface="+mn-lt"/>
          <a:ea typeface="+mn-ea"/>
          <a:cs typeface="+mn-cs"/>
        </a:defRPr>
      </a:lvl2pPr>
      <a:lvl3pPr marL="128016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1"/>
          <p:cNvSpPr>
            <a:spLocks noGrp="1"/>
          </p:cNvSpPr>
          <p:nvPr>
            <p:ph type="ctrTitle"/>
          </p:nvPr>
        </p:nvSpPr>
        <p:spPr/>
        <p:txBody>
          <a:bodyPr/>
          <a:lstStyle/>
          <a:p>
            <a:r>
              <a:rPr lang="en-US" altLang="en-US" smtClean="0"/>
              <a:t>Managing </a:t>
            </a:r>
            <a:r>
              <a:rPr lang="en-US" altLang="en-US" smtClean="0"/>
              <a:t>Users</a:t>
            </a:r>
            <a:endParaRPr lang="en-US" altLang="en-US" dirty="0" smtClean="0"/>
          </a:p>
        </p:txBody>
      </p:sp>
      <p:sp>
        <p:nvSpPr>
          <p:cNvPr id="3" name="Subtitle 2"/>
          <p:cNvSpPr>
            <a:spLocks noGrp="1"/>
          </p:cNvSpPr>
          <p:nvPr>
            <p:ph type="subTitle" idx="1"/>
          </p:nvPr>
        </p:nvSpPr>
        <p:spPr/>
        <p:txBody>
          <a:bodyPr>
            <a:normAutofit/>
          </a:bodyPr>
          <a:lstStyle/>
          <a:p>
            <a:r>
              <a:rPr lang="en-US" sz="1800" smtClean="0">
                <a:solidFill>
                  <a:srgbClr val="FF0000"/>
                </a:solidFill>
              </a:rPr>
              <a:t>Only for users </a:t>
            </a:r>
            <a:r>
              <a:rPr lang="en-US" sz="1800" dirty="0" smtClean="0">
                <a:solidFill>
                  <a:srgbClr val="FF0000"/>
                </a:solidFill>
              </a:rPr>
              <a:t>with an </a:t>
            </a:r>
            <a:r>
              <a:rPr lang="en-US" sz="1800" smtClean="0">
                <a:solidFill>
                  <a:srgbClr val="FF0000"/>
                </a:solidFill>
              </a:rPr>
              <a:t>Administrator Role</a:t>
            </a:r>
            <a:endParaRPr lang="en-US" sz="1800" dirty="0">
              <a:solidFill>
                <a:srgbClr val="FF0000"/>
              </a:solidFill>
            </a:endParaRPr>
          </a:p>
        </p:txBody>
      </p:sp>
    </p:spTree>
    <p:extLst>
      <p:ext uri="{BB962C8B-B14F-4D97-AF65-F5344CB8AC3E}">
        <p14:creationId xmlns:p14="http://schemas.microsoft.com/office/powerpoint/2010/main" val="341338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5557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Adding New Users</a:t>
            </a:r>
          </a:p>
        </p:txBody>
      </p:sp>
      <p:sp>
        <p:nvSpPr>
          <p:cNvPr id="3075" name="Content Placeholder 2"/>
          <p:cNvSpPr>
            <a:spLocks noGrp="1"/>
          </p:cNvSpPr>
          <p:nvPr>
            <p:ph idx="1"/>
          </p:nvPr>
        </p:nvSpPr>
        <p:spPr/>
        <p:txBody>
          <a:bodyPr>
            <a:normAutofit/>
          </a:bodyPr>
          <a:lstStyle/>
          <a:p>
            <a:r>
              <a:rPr lang="en-US" altLang="en-US" dirty="0" smtClean="0"/>
              <a:t>In order to add a user into the system, the user </a:t>
            </a:r>
            <a:r>
              <a:rPr lang="en-US" altLang="en-US" b="1" dirty="0" smtClean="0"/>
              <a:t>must</a:t>
            </a:r>
            <a:r>
              <a:rPr lang="en-US" altLang="en-US" dirty="0" smtClean="0"/>
              <a:t> have successfully registered with NCID and given you their user id (i.e. username).</a:t>
            </a:r>
          </a:p>
          <a:p>
            <a:pPr lvl="1"/>
            <a:endParaRPr lang="en-US" altLang="en-US" dirty="0" smtClean="0"/>
          </a:p>
        </p:txBody>
      </p:sp>
      <p:sp>
        <p:nvSpPr>
          <p:cNvPr id="4" name="Rectangle 3"/>
          <p:cNvSpPr/>
          <p:nvPr/>
        </p:nvSpPr>
        <p:spPr>
          <a:xfrm>
            <a:off x="259318" y="1143000"/>
            <a:ext cx="1569481" cy="642991"/>
          </a:xfrm>
          <a:prstGeom prst="rect">
            <a:avLst/>
          </a:prstGeom>
          <a:solidFill>
            <a:schemeClr val="accent3">
              <a:lumMod val="5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latin typeface="Calibri" panose="020F0502020204030204" pitchFamily="34" charset="0"/>
              </a:rPr>
              <a:t>Reminder!</a:t>
            </a:r>
            <a:endParaRPr lang="en-US" dirty="0">
              <a:latin typeface="Calibri" panose="020F0502020204030204" pitchFamily="34" charset="0"/>
            </a:endParaRPr>
          </a:p>
        </p:txBody>
      </p:sp>
    </p:spTree>
    <p:extLst>
      <p:ext uri="{BB962C8B-B14F-4D97-AF65-F5344CB8AC3E}">
        <p14:creationId xmlns:p14="http://schemas.microsoft.com/office/powerpoint/2010/main" val="3776783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Responsibilities</a:t>
            </a:r>
            <a:endParaRPr lang="en-US" dirty="0"/>
          </a:p>
        </p:txBody>
      </p:sp>
      <p:sp>
        <p:nvSpPr>
          <p:cNvPr id="3" name="Content Placeholder 2"/>
          <p:cNvSpPr>
            <a:spLocks noGrp="1"/>
          </p:cNvSpPr>
          <p:nvPr>
            <p:ph idx="1"/>
          </p:nvPr>
        </p:nvSpPr>
        <p:spPr/>
        <p:txBody>
          <a:bodyPr>
            <a:normAutofit fontScale="85000" lnSpcReduction="20000"/>
          </a:bodyPr>
          <a:lstStyle/>
          <a:p>
            <a:r>
              <a:rPr lang="en-US" sz="3300" dirty="0" smtClean="0"/>
              <a:t>The NCIR Agreement requires the following:</a:t>
            </a:r>
            <a:endParaRPr lang="en-US" sz="3300" dirty="0"/>
          </a:p>
          <a:p>
            <a:pPr lvl="1"/>
            <a:r>
              <a:rPr lang="en-US" sz="3000" dirty="0"/>
              <a:t>Each practice </a:t>
            </a:r>
            <a:r>
              <a:rPr lang="en-US" sz="3000" dirty="0" smtClean="0"/>
              <a:t>must have at least 2 </a:t>
            </a:r>
            <a:r>
              <a:rPr lang="en-US" sz="3000" dirty="0"/>
              <a:t>administrators.</a:t>
            </a:r>
          </a:p>
          <a:p>
            <a:pPr lvl="1"/>
            <a:r>
              <a:rPr lang="en-US" sz="3000" dirty="0" smtClean="0"/>
              <a:t>Administrators </a:t>
            </a:r>
            <a:r>
              <a:rPr lang="en-US" sz="3000" dirty="0"/>
              <a:t>are responsible for adding new staff and </a:t>
            </a:r>
            <a:r>
              <a:rPr lang="en-US" sz="3000" dirty="0" smtClean="0"/>
              <a:t>must inactivate </a:t>
            </a:r>
            <a:r>
              <a:rPr lang="en-US" sz="3000" dirty="0"/>
              <a:t>users </a:t>
            </a:r>
            <a:r>
              <a:rPr lang="en-US" sz="3000" dirty="0" smtClean="0"/>
              <a:t>when they </a:t>
            </a:r>
            <a:r>
              <a:rPr lang="en-US" sz="3000" dirty="0"/>
              <a:t>leave the practice.</a:t>
            </a:r>
          </a:p>
          <a:p>
            <a:pPr lvl="1"/>
            <a:r>
              <a:rPr lang="en-US" sz="3000" dirty="0"/>
              <a:t>A copy of the User Confidentiality agreement  </a:t>
            </a:r>
            <a:r>
              <a:rPr lang="en-US" sz="3000" dirty="0" smtClean="0"/>
              <a:t>must be </a:t>
            </a:r>
            <a:r>
              <a:rPr lang="en-US" sz="3000" dirty="0"/>
              <a:t>kept on file for all staff who access the NCIR. </a:t>
            </a:r>
          </a:p>
          <a:p>
            <a:pPr lvl="1"/>
            <a:r>
              <a:rPr lang="en-US" sz="3000" dirty="0" smtClean="0"/>
              <a:t>Every user must have their own user ID (multiple users sharing a single account is now allowed).</a:t>
            </a:r>
            <a:endParaRPr lang="en-US" dirty="0"/>
          </a:p>
        </p:txBody>
      </p:sp>
      <p:sp>
        <p:nvSpPr>
          <p:cNvPr id="4" name="Rectangle 3"/>
          <p:cNvSpPr/>
          <p:nvPr/>
        </p:nvSpPr>
        <p:spPr>
          <a:xfrm>
            <a:off x="259318" y="1066800"/>
            <a:ext cx="1569481" cy="642991"/>
          </a:xfrm>
          <a:prstGeom prst="rect">
            <a:avLst/>
          </a:prstGeom>
          <a:solidFill>
            <a:schemeClr val="accent3">
              <a:lumMod val="5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latin typeface="Calibri" panose="020F0502020204030204" pitchFamily="34" charset="0"/>
              </a:rPr>
              <a:t>Reminder!</a:t>
            </a:r>
            <a:endParaRPr lang="en-US" dirty="0">
              <a:latin typeface="Calibri" panose="020F0502020204030204" pitchFamily="34" charset="0"/>
            </a:endParaRPr>
          </a:p>
        </p:txBody>
      </p:sp>
    </p:spTree>
    <p:extLst>
      <p:ext uri="{BB962C8B-B14F-4D97-AF65-F5344CB8AC3E}">
        <p14:creationId xmlns:p14="http://schemas.microsoft.com/office/powerpoint/2010/main" val="152094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1905000" y="2971800"/>
            <a:ext cx="5943600" cy="3617843"/>
          </a:xfrm>
          <a:effectLst>
            <a:softEdge rad="31750"/>
          </a:effectLst>
        </p:spPr>
      </p:pic>
      <p:sp>
        <p:nvSpPr>
          <p:cNvPr id="14338" name="Title 1"/>
          <p:cNvSpPr>
            <a:spLocks noGrp="1"/>
          </p:cNvSpPr>
          <p:nvPr>
            <p:ph type="title"/>
          </p:nvPr>
        </p:nvSpPr>
        <p:spPr/>
        <p:txBody>
          <a:bodyPr/>
          <a:lstStyle/>
          <a:p>
            <a:r>
              <a:rPr lang="en-US" altLang="en-US" smtClean="0"/>
              <a:t>Steps for Adding New Users</a:t>
            </a:r>
            <a:endParaRPr lang="en-US" altLang="en-US" dirty="0" smtClean="0"/>
          </a:p>
        </p:txBody>
      </p:sp>
      <p:sp>
        <p:nvSpPr>
          <p:cNvPr id="10" name="Content Placeholder 9"/>
          <p:cNvSpPr>
            <a:spLocks noGrp="1"/>
          </p:cNvSpPr>
          <p:nvPr>
            <p:ph sz="quarter" idx="14"/>
          </p:nvPr>
        </p:nvSpPr>
        <p:spPr>
          <a:xfrm>
            <a:off x="381000" y="1295400"/>
            <a:ext cx="8382000" cy="1981200"/>
          </a:xfrm>
        </p:spPr>
        <p:txBody>
          <a:bodyPr>
            <a:normAutofit/>
          </a:bodyPr>
          <a:lstStyle/>
          <a:p>
            <a:pPr marL="457200" indent="-457200">
              <a:buFont typeface="+mj-lt"/>
              <a:buAutoNum type="arabicPeriod"/>
            </a:pPr>
            <a:r>
              <a:rPr lang="en-US" dirty="0" smtClean="0"/>
              <a:t>Select </a:t>
            </a:r>
            <a:r>
              <a:rPr lang="en-US" b="1" dirty="0" smtClean="0"/>
              <a:t>Manage Users </a:t>
            </a:r>
            <a:r>
              <a:rPr lang="en-US" dirty="0" smtClean="0"/>
              <a:t>from the left-side menu. </a:t>
            </a:r>
          </a:p>
          <a:p>
            <a:pPr marL="457200" indent="-457200">
              <a:buFont typeface="+mj-lt"/>
              <a:buAutoNum type="arabicPeriod"/>
            </a:pPr>
            <a:r>
              <a:rPr lang="en-US" dirty="0" smtClean="0"/>
              <a:t>Click </a:t>
            </a:r>
            <a:r>
              <a:rPr lang="en-US" b="1" dirty="0" smtClean="0"/>
              <a:t>Add User</a:t>
            </a:r>
            <a:r>
              <a:rPr lang="en-US" dirty="0" smtClean="0"/>
              <a:t>.</a:t>
            </a:r>
          </a:p>
          <a:p>
            <a:pPr marL="457200" indent="-457200">
              <a:buFont typeface="+mj-lt"/>
              <a:buAutoNum type="arabicPeriod"/>
            </a:pPr>
            <a:r>
              <a:rPr lang="en-US" dirty="0" smtClean="0"/>
              <a:t>Type in the Username.</a:t>
            </a:r>
          </a:p>
          <a:p>
            <a:pPr marL="457200" indent="-457200">
              <a:buFont typeface="+mj-lt"/>
              <a:buAutoNum type="arabicPeriod"/>
            </a:pPr>
            <a:r>
              <a:rPr lang="en-US" dirty="0" smtClean="0"/>
              <a:t>Click </a:t>
            </a:r>
            <a:r>
              <a:rPr lang="en-US" b="1" dirty="0" smtClean="0"/>
              <a:t>Verify</a:t>
            </a:r>
            <a:r>
              <a:rPr lang="en-US" dirty="0" smtClean="0"/>
              <a:t>. </a:t>
            </a:r>
          </a:p>
          <a:p>
            <a:endParaRPr lang="en-US" dirty="0" smtClean="0"/>
          </a:p>
          <a:p>
            <a:endParaRPr lang="en-US" dirty="0" smtClean="0"/>
          </a:p>
          <a:p>
            <a:endParaRPr lang="en-US" dirty="0" smtClean="0"/>
          </a:p>
          <a:p>
            <a:endParaRPr lang="en-US" dirty="0"/>
          </a:p>
        </p:txBody>
      </p:sp>
      <p:sp>
        <p:nvSpPr>
          <p:cNvPr id="9" name="Rectangle 8"/>
          <p:cNvSpPr/>
          <p:nvPr/>
        </p:nvSpPr>
        <p:spPr>
          <a:xfrm>
            <a:off x="2209801" y="3810000"/>
            <a:ext cx="5562600" cy="457200"/>
          </a:xfrm>
          <a:prstGeom prst="rect">
            <a:avLst/>
          </a:prstGeom>
          <a:noFill/>
          <a:ln>
            <a:solidFill>
              <a:schemeClr val="accent4">
                <a:lumMod val="50000"/>
              </a:schemeClr>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602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066800" y="2438400"/>
            <a:ext cx="7010400" cy="3566388"/>
          </a:xfrm>
          <a:effectLst>
            <a:softEdge rad="31750"/>
          </a:effectLst>
        </p:spPr>
      </p:pic>
      <p:sp>
        <p:nvSpPr>
          <p:cNvPr id="3" name="Title 2"/>
          <p:cNvSpPr>
            <a:spLocks noGrp="1"/>
          </p:cNvSpPr>
          <p:nvPr>
            <p:ph type="title"/>
          </p:nvPr>
        </p:nvSpPr>
        <p:spPr/>
        <p:txBody>
          <a:bodyPr/>
          <a:lstStyle/>
          <a:p>
            <a:r>
              <a:rPr lang="en-US" altLang="en-US" dirty="0"/>
              <a:t>Steps for Adding New Users</a:t>
            </a:r>
            <a:endParaRPr lang="en-US" dirty="0"/>
          </a:p>
        </p:txBody>
      </p:sp>
      <p:sp>
        <p:nvSpPr>
          <p:cNvPr id="4" name="Content Placeholder 3"/>
          <p:cNvSpPr>
            <a:spLocks noGrp="1"/>
          </p:cNvSpPr>
          <p:nvPr>
            <p:ph sz="quarter" idx="14"/>
          </p:nvPr>
        </p:nvSpPr>
        <p:spPr>
          <a:xfrm>
            <a:off x="381000" y="1295400"/>
            <a:ext cx="8382000" cy="5257800"/>
          </a:xfrm>
        </p:spPr>
        <p:txBody>
          <a:bodyPr>
            <a:normAutofit/>
          </a:bodyPr>
          <a:lstStyle/>
          <a:p>
            <a:pPr marL="457200" indent="-457200">
              <a:buFont typeface="+mj-lt"/>
              <a:buAutoNum type="arabicPeriod" startAt="5"/>
            </a:pPr>
            <a:r>
              <a:rPr lang="en-US" dirty="0"/>
              <a:t>The system will retrieve the user’s personal information. Confirm that the information is </a:t>
            </a:r>
            <a:r>
              <a:rPr lang="en-US" dirty="0" smtClean="0"/>
              <a:t>correct</a:t>
            </a:r>
            <a:r>
              <a:rPr lang="en-US" dirty="0"/>
              <a:t> </a:t>
            </a:r>
            <a:endParaRPr lang="en-US" dirty="0" smtClean="0"/>
          </a:p>
          <a:p>
            <a:pPr marL="457200" indent="-457200">
              <a:buFont typeface="+mj-lt"/>
              <a:buAutoNum type="arabicPeriod" startAt="6"/>
            </a:pPr>
            <a:r>
              <a:rPr lang="en-US" dirty="0" smtClean="0"/>
              <a:t>Choose </a:t>
            </a:r>
            <a:r>
              <a:rPr lang="en-US" dirty="0"/>
              <a:t>the </a:t>
            </a:r>
            <a:r>
              <a:rPr lang="en-US" dirty="0" smtClean="0"/>
              <a:t>appropriate user </a:t>
            </a:r>
            <a:r>
              <a:rPr lang="en-US" b="1" dirty="0"/>
              <a:t>Role</a:t>
            </a:r>
            <a:r>
              <a:rPr lang="en-US" dirty="0" smtClean="0"/>
              <a:t>.</a:t>
            </a:r>
          </a:p>
          <a:p>
            <a:pPr marL="457200" indent="-457200">
              <a:buFont typeface="+mj-lt"/>
              <a:buAutoNum type="arabicPeriod" startAt="6"/>
            </a:pPr>
            <a:endParaRPr lang="en-US" dirty="0"/>
          </a:p>
          <a:p>
            <a:pPr marL="457200" indent="-457200">
              <a:buFont typeface="+mj-lt"/>
              <a:buAutoNum type="arabicPeriod" startAt="6"/>
            </a:pPr>
            <a:endParaRPr lang="en-US" dirty="0" smtClean="0"/>
          </a:p>
          <a:p>
            <a:pPr marL="457200" indent="-457200">
              <a:buFont typeface="+mj-lt"/>
              <a:buAutoNum type="arabicPeriod" startAt="6"/>
            </a:pPr>
            <a:endParaRPr lang="en-US" dirty="0"/>
          </a:p>
          <a:p>
            <a:pPr marL="457200" indent="-457200">
              <a:buFont typeface="+mj-lt"/>
              <a:buAutoNum type="arabicPeriod" startAt="6"/>
            </a:pPr>
            <a:endParaRPr lang="en-US" dirty="0" smtClean="0"/>
          </a:p>
          <a:p>
            <a:pPr marL="457200" indent="-457200">
              <a:buFont typeface="+mj-lt"/>
              <a:buAutoNum type="arabicPeriod" startAt="6"/>
            </a:pPr>
            <a:endParaRPr lang="en-US" dirty="0"/>
          </a:p>
          <a:p>
            <a:pPr marL="457200" indent="-457200">
              <a:buFont typeface="+mj-lt"/>
              <a:buAutoNum type="arabicPeriod" startAt="6"/>
            </a:pPr>
            <a:endParaRPr lang="en-US" dirty="0" smtClean="0"/>
          </a:p>
          <a:p>
            <a:pPr marL="457200" indent="-457200">
              <a:buFont typeface="+mj-lt"/>
              <a:buAutoNum type="arabicPeriod" startAt="6"/>
            </a:pPr>
            <a:endParaRPr lang="en-US" dirty="0"/>
          </a:p>
          <a:p>
            <a:pPr marL="457200" indent="-457200">
              <a:buFont typeface="+mj-lt"/>
              <a:buAutoNum type="arabicPeriod" startAt="6"/>
            </a:pPr>
            <a:endParaRPr lang="en-US" dirty="0" smtClean="0"/>
          </a:p>
          <a:p>
            <a:pPr marL="457200" indent="-457200">
              <a:buFont typeface="+mj-lt"/>
              <a:buAutoNum type="arabicPeriod" startAt="6"/>
            </a:pPr>
            <a:endParaRPr lang="en-US" dirty="0" smtClean="0"/>
          </a:p>
          <a:p>
            <a:pPr marL="457200" indent="-457200">
              <a:buFont typeface="+mj-lt"/>
              <a:buAutoNum type="arabicPeriod" startAt="6"/>
            </a:pPr>
            <a:r>
              <a:rPr lang="en-US" dirty="0" smtClean="0"/>
              <a:t>Click </a:t>
            </a:r>
            <a:r>
              <a:rPr lang="en-US" b="1" dirty="0" smtClean="0"/>
              <a:t>Save</a:t>
            </a:r>
            <a:r>
              <a:rPr lang="en-US" dirty="0" smtClean="0"/>
              <a:t>.</a:t>
            </a:r>
          </a:p>
          <a:p>
            <a:pPr marL="457200" indent="-457200">
              <a:buFont typeface="+mj-lt"/>
              <a:buAutoNum type="arabicPeriod" startAt="5"/>
            </a:pPr>
            <a:endParaRPr lang="en-US" dirty="0" smtClean="0"/>
          </a:p>
          <a:p>
            <a:pPr marL="457200" indent="-457200">
              <a:buFont typeface="+mj-lt"/>
              <a:buAutoNum type="arabicPeriod" startAt="5"/>
            </a:pPr>
            <a:endParaRPr lang="en-US" dirty="0"/>
          </a:p>
          <a:p>
            <a:endParaRPr lang="en-US" dirty="0"/>
          </a:p>
        </p:txBody>
      </p:sp>
      <p:sp>
        <p:nvSpPr>
          <p:cNvPr id="8" name="Rectangle 7"/>
          <p:cNvSpPr/>
          <p:nvPr/>
        </p:nvSpPr>
        <p:spPr>
          <a:xfrm>
            <a:off x="1676399" y="4297794"/>
            <a:ext cx="2362201" cy="304800"/>
          </a:xfrm>
          <a:prstGeom prst="rect">
            <a:avLst/>
          </a:prstGeom>
          <a:noFill/>
          <a:ln>
            <a:solidFill>
              <a:schemeClr val="accent4">
                <a:lumMod val="50000"/>
              </a:schemeClr>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072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smtClean="0"/>
              <a:t>User Roles</a:t>
            </a:r>
            <a:endParaRPr lang="en-US" dirty="0"/>
          </a:p>
        </p:txBody>
      </p:sp>
      <p:sp>
        <p:nvSpPr>
          <p:cNvPr id="6" name="Content Placeholder 5"/>
          <p:cNvSpPr>
            <a:spLocks noGrp="1"/>
          </p:cNvSpPr>
          <p:nvPr>
            <p:ph idx="1"/>
          </p:nvPr>
        </p:nvSpPr>
        <p:spPr>
          <a:xfrm>
            <a:off x="457200" y="1600201"/>
            <a:ext cx="8229600" cy="4724399"/>
          </a:xfrm>
        </p:spPr>
        <p:txBody>
          <a:bodyPr>
            <a:normAutofit fontScale="62500" lnSpcReduction="20000"/>
          </a:bodyPr>
          <a:lstStyle/>
          <a:p>
            <a:r>
              <a:rPr lang="en-US" sz="3900" dirty="0" smtClean="0"/>
              <a:t>Reports Only</a:t>
            </a:r>
          </a:p>
          <a:p>
            <a:pPr lvl="1"/>
            <a:r>
              <a:rPr lang="en-US" dirty="0" smtClean="0"/>
              <a:t>Searches for clients and views/prints client specific records</a:t>
            </a:r>
          </a:p>
          <a:p>
            <a:r>
              <a:rPr lang="en-US" sz="3900" dirty="0" smtClean="0"/>
              <a:t>Typical User</a:t>
            </a:r>
          </a:p>
          <a:p>
            <a:pPr lvl="1"/>
            <a:r>
              <a:rPr lang="en-US" dirty="0" smtClean="0"/>
              <a:t>Has all functionality that the reports only role has</a:t>
            </a:r>
          </a:p>
          <a:p>
            <a:pPr lvl="1"/>
            <a:r>
              <a:rPr lang="en-US" dirty="0" smtClean="0"/>
              <a:t>Manages (add &amp; edit) clients</a:t>
            </a:r>
          </a:p>
          <a:p>
            <a:pPr lvl="1"/>
            <a:r>
              <a:rPr lang="en-US" dirty="0" smtClean="0"/>
              <a:t>Manages immunization information </a:t>
            </a:r>
          </a:p>
          <a:p>
            <a:r>
              <a:rPr lang="en-US" sz="3900" dirty="0" smtClean="0"/>
              <a:t>Inventory Control </a:t>
            </a:r>
          </a:p>
          <a:p>
            <a:pPr lvl="1"/>
            <a:r>
              <a:rPr lang="en-US" dirty="0" smtClean="0"/>
              <a:t>Has all functionality that the reports only and typical user roles have </a:t>
            </a:r>
          </a:p>
          <a:p>
            <a:pPr lvl="1"/>
            <a:r>
              <a:rPr lang="en-US" dirty="0" smtClean="0"/>
              <a:t>Manages inventory and ordering</a:t>
            </a:r>
          </a:p>
          <a:p>
            <a:r>
              <a:rPr lang="en-US" sz="3900" dirty="0" smtClean="0"/>
              <a:t>Administrator </a:t>
            </a:r>
            <a:r>
              <a:rPr lang="en-US" sz="3900" dirty="0" smtClean="0">
                <a:solidFill>
                  <a:schemeClr val="accent2">
                    <a:lumMod val="75000"/>
                  </a:schemeClr>
                </a:solidFill>
              </a:rPr>
              <a:t>(at least 2 required per organization)</a:t>
            </a:r>
          </a:p>
          <a:p>
            <a:pPr lvl="1"/>
            <a:r>
              <a:rPr lang="en-US" dirty="0" smtClean="0"/>
              <a:t>Has all functionality that the other roles have</a:t>
            </a:r>
          </a:p>
          <a:p>
            <a:pPr lvl="1"/>
            <a:r>
              <a:rPr lang="en-US" dirty="0" smtClean="0"/>
              <a:t>Manages users, sites, and clinicians</a:t>
            </a:r>
          </a:p>
          <a:p>
            <a:pPr lvl="1"/>
            <a:r>
              <a:rPr lang="en-US" dirty="0" smtClean="0"/>
              <a:t>Runs practice-level reports, including reminder/recall</a:t>
            </a:r>
            <a:endParaRPr lang="en-US" dirty="0"/>
          </a:p>
        </p:txBody>
      </p:sp>
    </p:spTree>
    <p:extLst>
      <p:ext uri="{BB962C8B-B14F-4D97-AF65-F5344CB8AC3E}">
        <p14:creationId xmlns:p14="http://schemas.microsoft.com/office/powerpoint/2010/main" val="1543293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3800" dirty="0" smtClean="0"/>
              <a:t>Things to Remember when Adding Users</a:t>
            </a:r>
            <a:endParaRPr lang="en-US" sz="3800" dirty="0"/>
          </a:p>
        </p:txBody>
      </p:sp>
      <p:sp>
        <p:nvSpPr>
          <p:cNvPr id="5" name="Content Placeholder 4"/>
          <p:cNvSpPr>
            <a:spLocks noGrp="1"/>
          </p:cNvSpPr>
          <p:nvPr>
            <p:ph idx="1"/>
          </p:nvPr>
        </p:nvSpPr>
        <p:spPr/>
        <p:txBody>
          <a:bodyPr/>
          <a:lstStyle/>
          <a:p>
            <a:pPr marL="457200" indent="-457200">
              <a:buFont typeface="+mj-lt"/>
              <a:buAutoNum type="arabicPeriod"/>
            </a:pPr>
            <a:r>
              <a:rPr lang="en-US" sz="2000" dirty="0">
                <a:latin typeface="+mn-lt"/>
              </a:rPr>
              <a:t>You cannot add a user who registered for an ‘individual account’ type.  </a:t>
            </a:r>
            <a:r>
              <a:rPr lang="en-US" sz="1800" dirty="0" smtClean="0">
                <a:latin typeface="+mn-lt"/>
              </a:rPr>
              <a:t>You </a:t>
            </a:r>
            <a:r>
              <a:rPr lang="en-US" sz="1800" dirty="0">
                <a:latin typeface="+mn-lt"/>
              </a:rPr>
              <a:t>will receive this error message:</a:t>
            </a:r>
          </a:p>
          <a:p>
            <a:endParaRPr lang="en-US" dirty="0" smtClean="0"/>
          </a:p>
          <a:p>
            <a:pPr lvl="1"/>
            <a:endParaRPr lang="en-US" dirty="0">
              <a:latin typeface="+mn-lt"/>
            </a:endParaRPr>
          </a:p>
          <a:p>
            <a:pPr lvl="1"/>
            <a:r>
              <a:rPr lang="en-US" sz="1800" dirty="0">
                <a:latin typeface="+mn-lt"/>
              </a:rPr>
              <a:t>The user </a:t>
            </a:r>
            <a:r>
              <a:rPr lang="en-US" sz="1800" dirty="0" smtClean="0">
                <a:latin typeface="+mn-lt"/>
              </a:rPr>
              <a:t>must </a:t>
            </a:r>
            <a:r>
              <a:rPr lang="en-US" sz="1800" dirty="0">
                <a:latin typeface="+mn-lt"/>
              </a:rPr>
              <a:t>re-register </a:t>
            </a:r>
            <a:r>
              <a:rPr lang="en-US" sz="1800" dirty="0" smtClean="0">
                <a:latin typeface="+mn-lt"/>
              </a:rPr>
              <a:t>for a new account with </a:t>
            </a:r>
            <a:r>
              <a:rPr lang="en-US" sz="1800" dirty="0">
                <a:latin typeface="+mn-lt"/>
              </a:rPr>
              <a:t>NCID and select ‘Business Account’ type (*not applicable to LHDs).</a:t>
            </a:r>
          </a:p>
          <a:p>
            <a:pPr lvl="1"/>
            <a:endParaRPr lang="en-US" sz="1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337239"/>
            <a:ext cx="6019800" cy="863161"/>
          </a:xfrm>
          <a:prstGeom prst="rect">
            <a:avLst/>
          </a:prstGeom>
          <a:ln>
            <a:noFill/>
          </a:ln>
          <a:effectLst>
            <a:softEdge rad="3175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215" t="16146" r="8316" b="27292"/>
          <a:stretch/>
        </p:blipFill>
        <p:spPr>
          <a:xfrm>
            <a:off x="1371600" y="3886200"/>
            <a:ext cx="7467600" cy="2510585"/>
          </a:xfrm>
          <a:prstGeom prst="rect">
            <a:avLst/>
          </a:prstGeom>
          <a:ln>
            <a:noFill/>
          </a:ln>
          <a:effectLst>
            <a:softEdge rad="31750"/>
          </a:effectLst>
        </p:spPr>
      </p:pic>
    </p:spTree>
    <p:extLst>
      <p:ext uri="{BB962C8B-B14F-4D97-AF65-F5344CB8AC3E}">
        <p14:creationId xmlns:p14="http://schemas.microsoft.com/office/powerpoint/2010/main" val="699607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274638"/>
            <a:ext cx="9067800" cy="1143000"/>
          </a:xfrm>
        </p:spPr>
        <p:txBody>
          <a:bodyPr/>
          <a:lstStyle/>
          <a:p>
            <a:r>
              <a:rPr lang="en-US" sz="3800" dirty="0" smtClean="0"/>
              <a:t>Things to Remember when Adding Users</a:t>
            </a:r>
            <a:endParaRPr lang="en-US" sz="3800" dirty="0"/>
          </a:p>
        </p:txBody>
      </p:sp>
      <p:sp>
        <p:nvSpPr>
          <p:cNvPr id="5" name="Content Placeholder 4"/>
          <p:cNvSpPr>
            <a:spLocks noGrp="1"/>
          </p:cNvSpPr>
          <p:nvPr>
            <p:ph idx="1"/>
          </p:nvPr>
        </p:nvSpPr>
        <p:spPr/>
        <p:txBody>
          <a:bodyPr/>
          <a:lstStyle/>
          <a:p>
            <a:pPr marL="457200" indent="-457200">
              <a:buFont typeface="+mj-lt"/>
              <a:buAutoNum type="arabicPeriod" startAt="2"/>
            </a:pPr>
            <a:r>
              <a:rPr lang="en-US" sz="2000" dirty="0" smtClean="0">
                <a:latin typeface="+mn-lt"/>
              </a:rPr>
              <a:t>If the user has not registered correctly, has not activated their account through the email link from NCID, or if the user ID you entered was incorrect, you will get an error message.</a:t>
            </a:r>
            <a:endParaRPr lang="en-US" sz="2000" dirty="0">
              <a:latin typeface="+mn-lt"/>
            </a:endParaRPr>
          </a:p>
          <a:p>
            <a:endParaRPr lang="en-US" dirty="0" smtClean="0"/>
          </a:p>
          <a:p>
            <a:pPr lvl="1"/>
            <a:endParaRPr lang="en-US" dirty="0">
              <a:latin typeface="+mn-lt"/>
            </a:endParaRPr>
          </a:p>
          <a:p>
            <a:pPr marL="457200" indent="-457200" fontAlgn="auto">
              <a:spcAft>
                <a:spcPts val="0"/>
              </a:spcAft>
              <a:buFont typeface="+mj-lt"/>
              <a:buAutoNum type="arabicPeriod" startAt="3"/>
              <a:defRPr/>
            </a:pPr>
            <a:r>
              <a:rPr lang="en-US" altLang="en-US" sz="2000" dirty="0">
                <a:latin typeface="+mn-lt"/>
              </a:rPr>
              <a:t>If you attempt to add a user who has already been added to the </a:t>
            </a:r>
            <a:r>
              <a:rPr lang="en-US" altLang="en-US" sz="2000" dirty="0" smtClean="0">
                <a:latin typeface="+mn-lt"/>
              </a:rPr>
              <a:t>organization, </a:t>
            </a:r>
            <a:r>
              <a:rPr lang="en-US" altLang="en-US" sz="2000" dirty="0">
                <a:latin typeface="+mn-lt"/>
              </a:rPr>
              <a:t>you will see the following message</a:t>
            </a:r>
            <a:r>
              <a:rPr lang="en-US" altLang="en-US" sz="2000" dirty="0" smtClean="0">
                <a:latin typeface="+mn-lt"/>
              </a:rPr>
              <a:t>:</a:t>
            </a:r>
          </a:p>
          <a:p>
            <a:pPr marL="457200" indent="-457200" fontAlgn="auto">
              <a:spcAft>
                <a:spcPts val="0"/>
              </a:spcAft>
              <a:buFont typeface="+mj-lt"/>
              <a:buAutoNum type="arabicPeriod" startAt="3"/>
              <a:defRPr/>
            </a:pPr>
            <a:endParaRPr lang="en-US" altLang="en-US" sz="2000" dirty="0">
              <a:latin typeface="+mn-lt"/>
            </a:endParaRPr>
          </a:p>
          <a:p>
            <a:pPr marL="457200" indent="-457200" fontAlgn="auto">
              <a:spcAft>
                <a:spcPts val="0"/>
              </a:spcAft>
              <a:buFont typeface="+mj-lt"/>
              <a:buAutoNum type="arabicPeriod" startAt="3"/>
              <a:defRPr/>
            </a:pPr>
            <a:endParaRPr lang="en-US" altLang="en-US" sz="2000" dirty="0" smtClean="0">
              <a:latin typeface="+mn-lt"/>
            </a:endParaRPr>
          </a:p>
          <a:p>
            <a:pPr marL="1120140" lvl="1" indent="-457200" fontAlgn="auto">
              <a:spcAft>
                <a:spcPts val="0"/>
              </a:spcAft>
              <a:defRPr/>
            </a:pPr>
            <a:r>
              <a:rPr lang="en-US" altLang="en-US" sz="1800" dirty="0" smtClean="0">
                <a:latin typeface="+mn-lt"/>
              </a:rPr>
              <a:t>It is possible that the user is inactive. In that case, you would need to activate instead of add the user. </a:t>
            </a:r>
          </a:p>
          <a:p>
            <a:pPr marL="457200" indent="-457200" fontAlgn="auto">
              <a:spcAft>
                <a:spcPts val="0"/>
              </a:spcAft>
              <a:buFont typeface="+mj-lt"/>
              <a:buAutoNum type="arabicPeriod" startAt="4"/>
              <a:defRPr/>
            </a:pPr>
            <a:r>
              <a:rPr lang="en-US" altLang="en-US" sz="2000" dirty="0" smtClean="0">
                <a:latin typeface="+mn-lt"/>
              </a:rPr>
              <a:t>User names are case sensitive.</a:t>
            </a:r>
            <a:endParaRPr lang="en-US" altLang="en-US" sz="2000" dirty="0">
              <a:latin typeface="+mn-lt"/>
            </a:endParaRPr>
          </a:p>
          <a:p>
            <a:pPr marL="1177290" lvl="1" indent="-457200">
              <a:buFont typeface="+mj-lt"/>
              <a:buAutoNum type="arabicPeriod" startAt="2"/>
            </a:pPr>
            <a:endParaRPr lang="en-US" dirty="0">
              <a:latin typeface="+mn-l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590800"/>
            <a:ext cx="5153025" cy="75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4191000"/>
            <a:ext cx="5657850" cy="63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5846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Steps for Editing/Inactivating Users</a:t>
            </a:r>
          </a:p>
        </p:txBody>
      </p:sp>
      <p:sp>
        <p:nvSpPr>
          <p:cNvPr id="3" name="Content Placeholder 2"/>
          <p:cNvSpPr>
            <a:spLocks noGrp="1"/>
          </p:cNvSpPr>
          <p:nvPr>
            <p:ph idx="1"/>
          </p:nvPr>
        </p:nvSpPr>
        <p:spPr>
          <a:xfrm>
            <a:off x="457200" y="1600201"/>
            <a:ext cx="8229600" cy="2133599"/>
          </a:xfrm>
        </p:spPr>
        <p:txBody>
          <a:bodyPr>
            <a:normAutofit fontScale="92500" lnSpcReduction="20000"/>
          </a:bodyPr>
          <a:lstStyle/>
          <a:p>
            <a:pPr marL="514350" indent="-514350">
              <a:buFont typeface="+mj-lt"/>
              <a:buAutoNum type="arabicPeriod"/>
            </a:pPr>
            <a:r>
              <a:rPr lang="en-US" sz="2200" dirty="0"/>
              <a:t>Select </a:t>
            </a:r>
            <a:r>
              <a:rPr lang="en-US" sz="2200" b="1" dirty="0"/>
              <a:t>Manage Users </a:t>
            </a:r>
            <a:r>
              <a:rPr lang="en-US" sz="2200" dirty="0"/>
              <a:t>from the left-side menu. </a:t>
            </a:r>
          </a:p>
          <a:p>
            <a:pPr marL="514350" indent="-514350">
              <a:buFont typeface="+mj-lt"/>
              <a:buAutoNum type="arabicPeriod"/>
            </a:pPr>
            <a:r>
              <a:rPr lang="en-US" sz="2200" dirty="0" smtClean="0"/>
              <a:t>Click </a:t>
            </a:r>
            <a:r>
              <a:rPr lang="en-US" sz="2200" b="1" dirty="0" smtClean="0"/>
              <a:t>Find</a:t>
            </a:r>
          </a:p>
          <a:p>
            <a:pPr marL="514350" indent="-514350">
              <a:buFont typeface="+mj-lt"/>
              <a:buAutoNum type="arabicPeriod"/>
            </a:pPr>
            <a:r>
              <a:rPr lang="en-US" sz="2200" dirty="0" smtClean="0"/>
              <a:t>Select the Last Name hyperlink</a:t>
            </a:r>
          </a:p>
          <a:p>
            <a:pPr marL="514350" indent="-514350">
              <a:buFont typeface="+mj-lt"/>
              <a:buAutoNum type="arabicPeriod"/>
            </a:pPr>
            <a:r>
              <a:rPr lang="en-US" sz="2200" dirty="0" smtClean="0"/>
              <a:t>Update the user. </a:t>
            </a:r>
          </a:p>
          <a:p>
            <a:pPr lvl="1" indent="-514350"/>
            <a:r>
              <a:rPr lang="en-US" dirty="0" smtClean="0"/>
              <a:t>To inactivate, change the </a:t>
            </a:r>
            <a:r>
              <a:rPr lang="en-US" b="1" dirty="0" smtClean="0"/>
              <a:t>Status </a:t>
            </a:r>
            <a:r>
              <a:rPr lang="en-US" dirty="0" smtClean="0"/>
              <a:t>by clicking the ‘Inactive’ button.</a:t>
            </a:r>
          </a:p>
          <a:p>
            <a:pPr marL="514350" indent="-514350">
              <a:buFont typeface="+mj-lt"/>
              <a:buAutoNum type="arabicPeriod"/>
            </a:pPr>
            <a:r>
              <a:rPr lang="en-US" sz="2200" dirty="0" smtClean="0"/>
              <a:t>Click </a:t>
            </a:r>
            <a:r>
              <a:rPr lang="en-US" sz="2200" b="1" dirty="0" smtClean="0"/>
              <a:t>Save</a:t>
            </a:r>
            <a:r>
              <a:rPr lang="en-US" sz="2200" dirty="0" smtClean="0"/>
              <a:t>.</a:t>
            </a:r>
            <a:endParaRPr lang="en-US" sz="2200" b="1" dirty="0" smtClean="0"/>
          </a:p>
        </p:txBody>
      </p:sp>
      <p:pic>
        <p:nvPicPr>
          <p:cNvPr id="3076"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t="24201"/>
          <a:stretch/>
        </p:blipFill>
        <p:spPr bwMode="auto">
          <a:xfrm>
            <a:off x="842384" y="3886200"/>
            <a:ext cx="7340844" cy="263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1447800" y="5257800"/>
            <a:ext cx="2362201" cy="304800"/>
          </a:xfrm>
          <a:prstGeom prst="rect">
            <a:avLst/>
          </a:prstGeom>
          <a:noFill/>
          <a:ln>
            <a:solidFill>
              <a:schemeClr val="accent4">
                <a:lumMod val="50000"/>
              </a:schemeClr>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extLst>
      <p:ext uri="{BB962C8B-B14F-4D97-AF65-F5344CB8AC3E}">
        <p14:creationId xmlns:p14="http://schemas.microsoft.com/office/powerpoint/2010/main" val="2479818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NCIR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FinalNCIRTraining</Template>
  <TotalTime>397</TotalTime>
  <Words>534</Words>
  <Application>Microsoft Office PowerPoint</Application>
  <PresentationFormat>On-screen Show (4:3)</PresentationFormat>
  <Paragraphs>81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FinalNCIRTraining</vt:lpstr>
      <vt:lpstr>Managing Users</vt:lpstr>
      <vt:lpstr>Adding New Users</vt:lpstr>
      <vt:lpstr>Provider Responsibilities</vt:lpstr>
      <vt:lpstr>Steps for Adding New Users</vt:lpstr>
      <vt:lpstr>Steps for Adding New Users</vt:lpstr>
      <vt:lpstr>User Roles</vt:lpstr>
      <vt:lpstr>Things to Remember when Adding Users</vt:lpstr>
      <vt:lpstr>Things to Remember when Adding Users</vt:lpstr>
      <vt:lpstr>Steps for Editing/Inactivating Users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&amp; Editing Users</dc:title>
  <dc:creator>DPH Staff</dc:creator>
  <cp:lastModifiedBy>DPH Staff</cp:lastModifiedBy>
  <cp:revision>33</cp:revision>
  <dcterms:created xsi:type="dcterms:W3CDTF">2016-03-04T20:53:05Z</dcterms:created>
  <dcterms:modified xsi:type="dcterms:W3CDTF">2016-04-05T22:22:38Z</dcterms:modified>
</cp:coreProperties>
</file>