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9" r:id="rId1"/>
  </p:sldMasterIdLst>
  <p:notesMasterIdLst>
    <p:notesMasterId r:id="rId16"/>
  </p:notesMasterIdLst>
  <p:handoutMasterIdLst>
    <p:handoutMasterId r:id="rId17"/>
  </p:handoutMasterIdLst>
  <p:sldIdLst>
    <p:sldId id="274" r:id="rId2"/>
    <p:sldId id="292" r:id="rId3"/>
    <p:sldId id="265" r:id="rId4"/>
    <p:sldId id="272" r:id="rId5"/>
    <p:sldId id="279" r:id="rId6"/>
    <p:sldId id="280" r:id="rId7"/>
    <p:sldId id="257" r:id="rId8"/>
    <p:sldId id="282" r:id="rId9"/>
    <p:sldId id="283" r:id="rId10"/>
    <p:sldId id="285" r:id="rId11"/>
    <p:sldId id="286" r:id="rId12"/>
    <p:sldId id="287" r:id="rId13"/>
    <p:sldId id="288" r:id="rId14"/>
    <p:sldId id="291" r:id="rId15"/>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Calibri" pitchFamily="34" charset="0"/>
        <a:ea typeface="+mn-ea"/>
        <a:cs typeface="Arial" charset="0"/>
      </a:defRPr>
    </a:lvl1pPr>
    <a:lvl2pPr marL="457200" algn="l" rtl="0" fontAlgn="base">
      <a:spcBef>
        <a:spcPct val="0"/>
      </a:spcBef>
      <a:spcAft>
        <a:spcPct val="0"/>
      </a:spcAft>
      <a:defRPr kern="1200">
        <a:solidFill>
          <a:schemeClr val="tx1"/>
        </a:solidFill>
        <a:latin typeface="Calibri" pitchFamily="34" charset="0"/>
        <a:ea typeface="+mn-ea"/>
        <a:cs typeface="Arial" charset="0"/>
      </a:defRPr>
    </a:lvl2pPr>
    <a:lvl3pPr marL="914400" algn="l" rtl="0" fontAlgn="base">
      <a:spcBef>
        <a:spcPct val="0"/>
      </a:spcBef>
      <a:spcAft>
        <a:spcPct val="0"/>
      </a:spcAft>
      <a:defRPr kern="1200">
        <a:solidFill>
          <a:schemeClr val="tx1"/>
        </a:solidFill>
        <a:latin typeface="Calibri" pitchFamily="34" charset="0"/>
        <a:ea typeface="+mn-ea"/>
        <a:cs typeface="Arial" charset="0"/>
      </a:defRPr>
    </a:lvl3pPr>
    <a:lvl4pPr marL="1371600" algn="l" rtl="0" fontAlgn="base">
      <a:spcBef>
        <a:spcPct val="0"/>
      </a:spcBef>
      <a:spcAft>
        <a:spcPct val="0"/>
      </a:spcAft>
      <a:defRPr kern="1200">
        <a:solidFill>
          <a:schemeClr val="tx1"/>
        </a:solidFill>
        <a:latin typeface="Calibri" pitchFamily="34" charset="0"/>
        <a:ea typeface="+mn-ea"/>
        <a:cs typeface="Arial" charset="0"/>
      </a:defRPr>
    </a:lvl4pPr>
    <a:lvl5pPr marL="1828800" algn="l" rtl="0" fontAlgn="base">
      <a:spcBef>
        <a:spcPct val="0"/>
      </a:spcBef>
      <a:spcAft>
        <a:spcPct val="0"/>
      </a:spcAft>
      <a:defRPr kern="1200">
        <a:solidFill>
          <a:schemeClr val="tx1"/>
        </a:solidFill>
        <a:latin typeface="Calibri" pitchFamily="34" charset="0"/>
        <a:ea typeface="+mn-ea"/>
        <a:cs typeface="Arial" charset="0"/>
      </a:defRPr>
    </a:lvl5pPr>
    <a:lvl6pPr marL="2286000" algn="l" defTabSz="914400" rtl="0" eaLnBrk="1" latinLnBrk="0" hangingPunct="1">
      <a:defRPr kern="1200">
        <a:solidFill>
          <a:schemeClr val="tx1"/>
        </a:solidFill>
        <a:latin typeface="Calibri" pitchFamily="34" charset="0"/>
        <a:ea typeface="+mn-ea"/>
        <a:cs typeface="Arial" charset="0"/>
      </a:defRPr>
    </a:lvl6pPr>
    <a:lvl7pPr marL="2743200" algn="l" defTabSz="914400" rtl="0" eaLnBrk="1" latinLnBrk="0" hangingPunct="1">
      <a:defRPr kern="1200">
        <a:solidFill>
          <a:schemeClr val="tx1"/>
        </a:solidFill>
        <a:latin typeface="Calibri" pitchFamily="34" charset="0"/>
        <a:ea typeface="+mn-ea"/>
        <a:cs typeface="Arial" charset="0"/>
      </a:defRPr>
    </a:lvl7pPr>
    <a:lvl8pPr marL="3200400" algn="l" defTabSz="914400" rtl="0" eaLnBrk="1" latinLnBrk="0" hangingPunct="1">
      <a:defRPr kern="1200">
        <a:solidFill>
          <a:schemeClr val="tx1"/>
        </a:solidFill>
        <a:latin typeface="Calibri" pitchFamily="34" charset="0"/>
        <a:ea typeface="+mn-ea"/>
        <a:cs typeface="Arial" charset="0"/>
      </a:defRPr>
    </a:lvl8pPr>
    <a:lvl9pPr marL="3657600" algn="l" defTabSz="914400" rtl="0" eaLnBrk="1" latinLnBrk="0" hangingPunct="1">
      <a:defRPr kern="1200">
        <a:solidFill>
          <a:schemeClr val="tx1"/>
        </a:solidFill>
        <a:latin typeface="Calibri" pitchFamily="34"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2" d="100"/>
          <a:sy n="102" d="100"/>
        </p:scale>
        <p:origin x="-696" y="-9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cs typeface="+mn-cs"/>
              </a:defRPr>
            </a:lvl1pPr>
          </a:lstStyle>
          <a:p>
            <a:pPr>
              <a:defRPr/>
            </a:pPr>
            <a:fld id="{A7026640-6C06-4497-A565-221E3BB8EBC5}" type="datetimeFigureOut">
              <a:rPr lang="en-US"/>
              <a:pPr>
                <a:defRPr/>
              </a:pPr>
              <a:t>4/21/2016</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smtClean="0">
                <a:latin typeface="+mn-lt"/>
                <a:cs typeface="+mn-cs"/>
              </a:defRPr>
            </a:lvl1pPr>
          </a:lstStyle>
          <a:p>
            <a:pPr>
              <a:defRPr/>
            </a:pPr>
            <a:fld id="{3A9F9251-66AD-421C-9E94-FFBB748674BD}" type="slidenum">
              <a:rPr lang="en-US"/>
              <a:pPr>
                <a:defRPr/>
              </a:pPr>
              <a:t>‹#›</a:t>
            </a:fld>
            <a:endParaRPr lang="en-US"/>
          </a:p>
        </p:txBody>
      </p:sp>
    </p:spTree>
    <p:extLst>
      <p:ext uri="{BB962C8B-B14F-4D97-AF65-F5344CB8AC3E}">
        <p14:creationId xmlns:p14="http://schemas.microsoft.com/office/powerpoint/2010/main" val="304222265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77E48EE-F85C-489E-BAF8-69D392F3E7D3}" type="datetimeFigureOut">
              <a:rPr lang="en-US" smtClean="0"/>
              <a:t>4/21/2016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9CA09E2-9A47-403F-8EEB-82BC4757757A}" type="slidenum">
              <a:rPr lang="en-US" smtClean="0"/>
              <a:t>‹#›</a:t>
            </a:fld>
            <a:endParaRPr lang="en-US"/>
          </a:p>
        </p:txBody>
      </p:sp>
    </p:spTree>
    <p:extLst>
      <p:ext uri="{BB962C8B-B14F-4D97-AF65-F5344CB8AC3E}">
        <p14:creationId xmlns:p14="http://schemas.microsoft.com/office/powerpoint/2010/main" val="22217102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9CA09E2-9A47-403F-8EEB-82BC4757757A}" type="slidenum">
              <a:rPr lang="en-US" smtClean="0"/>
              <a:t>10</a:t>
            </a:fld>
            <a:endParaRPr lang="en-US"/>
          </a:p>
        </p:txBody>
      </p:sp>
    </p:spTree>
    <p:extLst>
      <p:ext uri="{BB962C8B-B14F-4D97-AF65-F5344CB8AC3E}">
        <p14:creationId xmlns:p14="http://schemas.microsoft.com/office/powerpoint/2010/main" val="253147794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9CA09E2-9A47-403F-8EEB-82BC4757757A}" type="slidenum">
              <a:rPr lang="en-US" smtClean="0"/>
              <a:t>11</a:t>
            </a:fld>
            <a:endParaRPr lang="en-US"/>
          </a:p>
        </p:txBody>
      </p:sp>
    </p:spTree>
    <p:extLst>
      <p:ext uri="{BB962C8B-B14F-4D97-AF65-F5344CB8AC3E}">
        <p14:creationId xmlns:p14="http://schemas.microsoft.com/office/powerpoint/2010/main" val="386437843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3" Type="http://schemas.openxmlformats.org/officeDocument/2006/relationships/hyperlink" Target="http://www.immunize.nc.gov/contacts.htm" TargetMode="External"/><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www.immunize.nc.gov/contacts.htm" TargetMode="External"/><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www.immunize.nc.gov/contacts.htm" TargetMode="Externa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lvl1pPr>
              <a:defRPr sz="4400">
                <a:latin typeface="Book Antiqua" panose="02040602050305030304" pitchFamily="18" charset="0"/>
              </a:defRPr>
            </a:lvl1pPr>
          </a:lstStyle>
          <a:p>
            <a:r>
              <a:rPr lang="en-US" smtClean="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normAutofit/>
          </a:bodyPr>
          <a:lstStyle>
            <a:lvl1pPr marL="0" indent="0" algn="ctr">
              <a:buNone/>
              <a:defRPr sz="1800">
                <a:solidFill>
                  <a:srgbClr val="FF0000"/>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lvl1pPr>
              <a:defRPr/>
            </a:lvl1pPr>
          </a:lstStyle>
          <a:p>
            <a:pPr>
              <a:defRPr/>
            </a:pPr>
            <a:fld id="{57505262-41B5-4DA2-95E4-AD9394538839}" type="datetimeFigureOut">
              <a:rPr lang="en-US" smtClean="0"/>
              <a:pPr>
                <a:defRPr/>
              </a:pPr>
              <a:t>4/21/2016</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509BBCDC-DBFF-4187-8BBF-3CC1135D4C7B}" type="slidenum">
              <a:rPr lang="en-US" smtClean="0"/>
              <a:pPr>
                <a:defRPr/>
              </a:pPr>
              <a:t>‹#›</a:t>
            </a:fld>
            <a:endParaRPr lang="en-US"/>
          </a:p>
        </p:txBody>
      </p:sp>
      <p:pic>
        <p:nvPicPr>
          <p:cNvPr id="7" name="Picture 3" descr="NCIR Lo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05200" y="838200"/>
            <a:ext cx="2057400" cy="1435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3" descr="NCIR Lo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05200" y="838200"/>
            <a:ext cx="2057400" cy="1435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701301454"/>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62ABC8B2-EDE2-4F8C-A9C0-79F5D71A454A}" type="datetimeFigureOut">
              <a:rPr lang="en-US" smtClean="0"/>
              <a:pPr>
                <a:defRPr/>
              </a:pPr>
              <a:t>4/21/2016</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874061F4-BAEA-4DD3-B2C8-F4E4527507C5}" type="slidenum">
              <a:rPr lang="en-US" smtClean="0"/>
              <a:pPr>
                <a:defRPr/>
              </a:pPr>
              <a:t>‹#›</a:t>
            </a:fld>
            <a:endParaRPr lang="en-US"/>
          </a:p>
        </p:txBody>
      </p:sp>
    </p:spTree>
    <p:extLst>
      <p:ext uri="{BB962C8B-B14F-4D97-AF65-F5344CB8AC3E}">
        <p14:creationId xmlns:p14="http://schemas.microsoft.com/office/powerpoint/2010/main" val="29264947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A0CFC825-5B32-4070-AC25-01176D95B83F}" type="datetimeFigureOut">
              <a:rPr lang="en-US" smtClean="0"/>
              <a:pPr>
                <a:defRPr/>
              </a:pPr>
              <a:t>4/21/2016</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437834F9-0FE9-4C89-AA99-59205303A149}" type="slidenum">
              <a:rPr lang="en-US" smtClean="0"/>
              <a:pPr>
                <a:defRPr/>
              </a:pPr>
              <a:t>‹#›</a:t>
            </a:fld>
            <a:endParaRPr lang="en-US"/>
          </a:p>
        </p:txBody>
      </p:sp>
    </p:spTree>
    <p:extLst>
      <p:ext uri="{BB962C8B-B14F-4D97-AF65-F5344CB8AC3E}">
        <p14:creationId xmlns:p14="http://schemas.microsoft.com/office/powerpoint/2010/main" val="217442997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2828B14D-9DC4-4A28-8545-10CB9222FC50}" type="datetimeFigureOut">
              <a:rPr lang="en-US" smtClean="0"/>
              <a:pPr>
                <a:defRPr/>
              </a:pPr>
              <a:t>4/21/2016</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8B54FBE3-17B5-4DCF-8FA7-479C007C7FBC}" type="slidenum">
              <a:rPr lang="en-US" smtClean="0"/>
              <a:pPr>
                <a:defRPr/>
              </a:pPr>
              <a:t>‹#›</a:t>
            </a:fld>
            <a:endParaRPr lang="en-US"/>
          </a:p>
        </p:txBody>
      </p:sp>
    </p:spTree>
    <p:extLst>
      <p:ext uri="{BB962C8B-B14F-4D97-AF65-F5344CB8AC3E}">
        <p14:creationId xmlns:p14="http://schemas.microsoft.com/office/powerpoint/2010/main" val="140009012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lvl1pPr>
              <a:defRPr/>
            </a:lvl1pPr>
          </a:lstStyle>
          <a:p>
            <a:pPr>
              <a:defRPr/>
            </a:pPr>
            <a:fld id="{2E17B105-9357-434B-AD3E-19C82E6168AE}" type="datetimeFigureOut">
              <a:rPr lang="en-US" smtClean="0"/>
              <a:pPr>
                <a:defRPr/>
              </a:pPr>
              <a:t>4/21/2016</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03D9DD71-8B25-4BB0-BC54-5C6CF55E52A7}" type="slidenum">
              <a:rPr lang="en-US" smtClean="0"/>
              <a:pPr>
                <a:defRPr/>
              </a:pPr>
              <a:t>‹#›</a:t>
            </a:fld>
            <a:endParaRPr lang="en-US"/>
          </a:p>
        </p:txBody>
      </p:sp>
    </p:spTree>
    <p:extLst>
      <p:ext uri="{BB962C8B-B14F-4D97-AF65-F5344CB8AC3E}">
        <p14:creationId xmlns:p14="http://schemas.microsoft.com/office/powerpoint/2010/main" val="641071017"/>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ext and Imag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pPr>
              <a:defRPr/>
            </a:pPr>
            <a:fld id="{9CD4FCB3-1738-416A-95E5-74DD07585F8D}" type="datetimeFigureOut">
              <a:rPr lang="en-US" smtClean="0"/>
              <a:pPr>
                <a:defRPr/>
              </a:pPr>
              <a:t>4/21/2016</a:t>
            </a:fld>
            <a:endParaRPr lang="en-US"/>
          </a:p>
        </p:txBody>
      </p:sp>
      <p:sp>
        <p:nvSpPr>
          <p:cNvPr id="4" name="Footer Placeholder 3"/>
          <p:cNvSpPr>
            <a:spLocks noGrp="1"/>
          </p:cNvSpPr>
          <p:nvPr>
            <p:ph type="ftr" sz="quarter" idx="11"/>
          </p:nvPr>
        </p:nvSpPr>
        <p:spPr/>
        <p:txBody>
          <a:bodyPr/>
          <a:lstStyle/>
          <a:p>
            <a:pPr>
              <a:defRPr/>
            </a:pPr>
            <a:endParaRPr lang="en-US"/>
          </a:p>
        </p:txBody>
      </p:sp>
      <p:sp>
        <p:nvSpPr>
          <p:cNvPr id="5" name="Slide Number Placeholder 4"/>
          <p:cNvSpPr>
            <a:spLocks noGrp="1"/>
          </p:cNvSpPr>
          <p:nvPr>
            <p:ph type="sldNum" sz="quarter" idx="12"/>
          </p:nvPr>
        </p:nvSpPr>
        <p:spPr/>
        <p:txBody>
          <a:bodyPr/>
          <a:lstStyle/>
          <a:p>
            <a:pPr>
              <a:defRPr/>
            </a:pPr>
            <a:fld id="{1B182CFE-72EA-4D69-A5C5-96EEF5DB07E6}" type="slidenum">
              <a:rPr lang="en-US" smtClean="0"/>
              <a:pPr>
                <a:defRPr/>
              </a:pPr>
              <a:t>‹#›</a:t>
            </a:fld>
            <a:endParaRPr lang="en-US"/>
          </a:p>
        </p:txBody>
      </p:sp>
      <p:sp>
        <p:nvSpPr>
          <p:cNvPr id="7" name="Text Placeholder 6"/>
          <p:cNvSpPr>
            <a:spLocks noGrp="1"/>
          </p:cNvSpPr>
          <p:nvPr>
            <p:ph type="body" sz="quarter" idx="13"/>
          </p:nvPr>
        </p:nvSpPr>
        <p:spPr>
          <a:xfrm>
            <a:off x="533400" y="1524000"/>
            <a:ext cx="8153400" cy="914400"/>
          </a:xfrm>
        </p:spPr>
        <p:txBody>
          <a:bodyPr/>
          <a:lstStyle>
            <a:lvl1pPr>
              <a:defRPr lang="en-US" sz="2800" kern="1200" dirty="0" smtClean="0">
                <a:solidFill>
                  <a:schemeClr val="tx1"/>
                </a:solidFill>
                <a:latin typeface="+mn-lt"/>
                <a:ea typeface="+mn-ea"/>
                <a:cs typeface="+mn-cs"/>
              </a:defRPr>
            </a:lvl1pPr>
          </a:lstStyle>
          <a:p>
            <a:pPr lvl="0"/>
            <a:r>
              <a:rPr lang="en-US" smtClean="0"/>
              <a:t>Click to edit Master text styles</a:t>
            </a:r>
          </a:p>
        </p:txBody>
      </p:sp>
    </p:spTree>
    <p:extLst>
      <p:ext uri="{BB962C8B-B14F-4D97-AF65-F5344CB8AC3E}">
        <p14:creationId xmlns:p14="http://schemas.microsoft.com/office/powerpoint/2010/main" val="3662383276"/>
      </p:ext>
    </p:extLst>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1_Text and Imag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pPr>
              <a:defRPr/>
            </a:pPr>
            <a:fld id="{9CD4FCB3-1738-416A-95E5-74DD07585F8D}" type="datetimeFigureOut">
              <a:rPr lang="en-US" smtClean="0"/>
              <a:pPr>
                <a:defRPr/>
              </a:pPr>
              <a:t>4/21/2016</a:t>
            </a:fld>
            <a:endParaRPr lang="en-US"/>
          </a:p>
        </p:txBody>
      </p:sp>
      <p:sp>
        <p:nvSpPr>
          <p:cNvPr id="4" name="Footer Placeholder 3"/>
          <p:cNvSpPr>
            <a:spLocks noGrp="1"/>
          </p:cNvSpPr>
          <p:nvPr>
            <p:ph type="ftr" sz="quarter" idx="11"/>
          </p:nvPr>
        </p:nvSpPr>
        <p:spPr/>
        <p:txBody>
          <a:bodyPr/>
          <a:lstStyle/>
          <a:p>
            <a:pPr>
              <a:defRPr/>
            </a:pPr>
            <a:endParaRPr lang="en-US"/>
          </a:p>
        </p:txBody>
      </p:sp>
      <p:sp>
        <p:nvSpPr>
          <p:cNvPr id="5" name="Slide Number Placeholder 4"/>
          <p:cNvSpPr>
            <a:spLocks noGrp="1"/>
          </p:cNvSpPr>
          <p:nvPr>
            <p:ph type="sldNum" sz="quarter" idx="12"/>
          </p:nvPr>
        </p:nvSpPr>
        <p:spPr/>
        <p:txBody>
          <a:bodyPr/>
          <a:lstStyle/>
          <a:p>
            <a:pPr>
              <a:defRPr/>
            </a:pPr>
            <a:fld id="{1B182CFE-72EA-4D69-A5C5-96EEF5DB07E6}" type="slidenum">
              <a:rPr lang="en-US" smtClean="0"/>
              <a:pPr>
                <a:defRPr/>
              </a:pPr>
              <a:t>‹#›</a:t>
            </a:fld>
            <a:endParaRPr lang="en-US"/>
          </a:p>
        </p:txBody>
      </p:sp>
      <p:sp>
        <p:nvSpPr>
          <p:cNvPr id="7" name="Text Placeholder 6"/>
          <p:cNvSpPr>
            <a:spLocks noGrp="1"/>
          </p:cNvSpPr>
          <p:nvPr>
            <p:ph type="body" sz="quarter" idx="13"/>
          </p:nvPr>
        </p:nvSpPr>
        <p:spPr>
          <a:xfrm>
            <a:off x="533400" y="1524000"/>
            <a:ext cx="8153400" cy="914400"/>
          </a:xfrm>
        </p:spPr>
        <p:txBody>
          <a:bodyPr/>
          <a:lstStyle>
            <a:lvl1pPr>
              <a:defRPr lang="en-US" sz="2800" kern="1200" dirty="0" smtClean="0">
                <a:solidFill>
                  <a:schemeClr val="tx1"/>
                </a:solidFill>
                <a:latin typeface="+mn-lt"/>
                <a:ea typeface="+mn-ea"/>
                <a:cs typeface="+mn-cs"/>
              </a:defRPr>
            </a:lvl1pPr>
          </a:lstStyle>
          <a:p>
            <a:pPr lvl="0"/>
            <a:r>
              <a:rPr lang="en-US" smtClean="0"/>
              <a:t>Click to edit Master text styles</a:t>
            </a:r>
          </a:p>
        </p:txBody>
      </p:sp>
    </p:spTree>
    <p:extLst>
      <p:ext uri="{BB962C8B-B14F-4D97-AF65-F5344CB8AC3E}">
        <p14:creationId xmlns:p14="http://schemas.microsoft.com/office/powerpoint/2010/main" val="3662383276"/>
      </p:ext>
    </p:extLst>
  </p:cSld>
  <p:clrMapOvr>
    <a:masterClrMapping/>
  </p:clrMapOvr>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p:cSld name="Slide and Image">
    <p:spTree>
      <p:nvGrpSpPr>
        <p:cNvPr id="1" name=""/>
        <p:cNvGrpSpPr/>
        <p:nvPr/>
      </p:nvGrpSpPr>
      <p:grpSpPr>
        <a:xfrm>
          <a:off x="0" y="0"/>
          <a:ext cx="0" cy="0"/>
          <a:chOff x="0" y="0"/>
          <a:chExt cx="0" cy="0"/>
        </a:xfrm>
      </p:grpSpPr>
      <p:sp>
        <p:nvSpPr>
          <p:cNvPr id="11" name="Content Placeholder 10"/>
          <p:cNvSpPr>
            <a:spLocks noGrp="1"/>
          </p:cNvSpPr>
          <p:nvPr>
            <p:ph sz="quarter" idx="13"/>
          </p:nvPr>
        </p:nvSpPr>
        <p:spPr>
          <a:xfrm>
            <a:off x="1066800" y="2209800"/>
            <a:ext cx="7010400" cy="4267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pPr>
              <a:defRPr/>
            </a:pPr>
            <a:fld id="{9CD4FCB3-1738-416A-95E5-74DD07585F8D}" type="datetimeFigureOut">
              <a:rPr lang="en-US" smtClean="0"/>
              <a:pPr>
                <a:defRPr/>
              </a:pPr>
              <a:t>4/21/2016</a:t>
            </a:fld>
            <a:endParaRPr lang="en-US"/>
          </a:p>
        </p:txBody>
      </p:sp>
      <p:sp>
        <p:nvSpPr>
          <p:cNvPr id="4" name="Footer Placeholder 3"/>
          <p:cNvSpPr>
            <a:spLocks noGrp="1"/>
          </p:cNvSpPr>
          <p:nvPr>
            <p:ph type="ftr" sz="quarter" idx="11"/>
          </p:nvPr>
        </p:nvSpPr>
        <p:spPr/>
        <p:txBody>
          <a:bodyPr/>
          <a:lstStyle/>
          <a:p>
            <a:pPr>
              <a:defRPr/>
            </a:pPr>
            <a:endParaRPr lang="en-US"/>
          </a:p>
        </p:txBody>
      </p:sp>
      <p:sp>
        <p:nvSpPr>
          <p:cNvPr id="5" name="Slide Number Placeholder 4"/>
          <p:cNvSpPr>
            <a:spLocks noGrp="1"/>
          </p:cNvSpPr>
          <p:nvPr>
            <p:ph type="sldNum" sz="quarter" idx="12"/>
          </p:nvPr>
        </p:nvSpPr>
        <p:spPr/>
        <p:txBody>
          <a:bodyPr/>
          <a:lstStyle/>
          <a:p>
            <a:pPr>
              <a:defRPr/>
            </a:pPr>
            <a:fld id="{1B182CFE-72EA-4D69-A5C5-96EEF5DB07E6}" type="slidenum">
              <a:rPr lang="en-US" smtClean="0"/>
              <a:pPr>
                <a:defRPr/>
              </a:pPr>
              <a:t>‹#›</a:t>
            </a:fld>
            <a:endParaRPr lang="en-US"/>
          </a:p>
        </p:txBody>
      </p:sp>
      <p:sp>
        <p:nvSpPr>
          <p:cNvPr id="13" name="Content Placeholder 12"/>
          <p:cNvSpPr>
            <a:spLocks noGrp="1"/>
          </p:cNvSpPr>
          <p:nvPr>
            <p:ph sz="quarter" idx="14"/>
          </p:nvPr>
        </p:nvSpPr>
        <p:spPr>
          <a:xfrm>
            <a:off x="381000" y="1295400"/>
            <a:ext cx="8382000" cy="762000"/>
          </a:xfrm>
        </p:spPr>
        <p:txBody>
          <a:bodyPr/>
          <a:lstStyle>
            <a:lvl1pPr>
              <a:defRPr sz="2200">
                <a:latin typeface="Century Gothic" panose="020B0502020202020204" pitchFamily="34" charset="0"/>
              </a:defRPr>
            </a:lvl1pPr>
            <a:lvl2pPr>
              <a:defRPr sz="1800">
                <a:latin typeface="Century Gothic" panose="020B0502020202020204" pitchFamily="34" charset="0"/>
              </a:defRPr>
            </a:lvl2pPr>
          </a:lstStyle>
          <a:p>
            <a:pPr lvl="0"/>
            <a:r>
              <a:rPr lang="en-US" smtClean="0"/>
              <a:t>Click to edit Master text styles</a:t>
            </a:r>
          </a:p>
          <a:p>
            <a:pPr lvl="1"/>
            <a:r>
              <a:rPr lang="en-US" smtClean="0"/>
              <a:t>Second level</a:t>
            </a:r>
          </a:p>
        </p:txBody>
      </p:sp>
    </p:spTree>
    <p:extLst>
      <p:ext uri="{BB962C8B-B14F-4D97-AF65-F5344CB8AC3E}">
        <p14:creationId xmlns:p14="http://schemas.microsoft.com/office/powerpoint/2010/main" val="4227923372"/>
      </p:ext>
    </p:extLst>
  </p:cSld>
  <p:clrMapOvr>
    <a:masterClrMapping/>
  </p:clrMapOvr>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Roles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pPr>
              <a:defRPr/>
            </a:pPr>
            <a:fld id="{9CD4FCB3-1738-416A-95E5-74DD07585F8D}" type="datetimeFigureOut">
              <a:rPr lang="en-US" smtClean="0"/>
              <a:pPr>
                <a:defRPr/>
              </a:pPr>
              <a:t>4/21/2016</a:t>
            </a:fld>
            <a:endParaRPr lang="en-US"/>
          </a:p>
        </p:txBody>
      </p:sp>
      <p:sp>
        <p:nvSpPr>
          <p:cNvPr id="4" name="Footer Placeholder 3"/>
          <p:cNvSpPr>
            <a:spLocks noGrp="1"/>
          </p:cNvSpPr>
          <p:nvPr>
            <p:ph type="ftr" sz="quarter" idx="11"/>
          </p:nvPr>
        </p:nvSpPr>
        <p:spPr/>
        <p:txBody>
          <a:bodyPr/>
          <a:lstStyle/>
          <a:p>
            <a:pPr>
              <a:defRPr/>
            </a:pPr>
            <a:endParaRPr lang="en-US"/>
          </a:p>
        </p:txBody>
      </p:sp>
      <p:sp>
        <p:nvSpPr>
          <p:cNvPr id="10" name="Content Placeholder 9"/>
          <p:cNvSpPr>
            <a:spLocks noGrp="1"/>
          </p:cNvSpPr>
          <p:nvPr>
            <p:ph sz="quarter" idx="13"/>
          </p:nvPr>
        </p:nvSpPr>
        <p:spPr>
          <a:xfrm>
            <a:off x="6781800" y="1290638"/>
            <a:ext cx="1752600" cy="5172075"/>
          </a:xfrm>
        </p:spPr>
        <p:txBody>
          <a:bodyPr/>
          <a:lstStyle>
            <a:lvl1pPr>
              <a:defRPr sz="1800"/>
            </a:lvl1pPr>
            <a:lvl2pPr>
              <a:defRPr sz="1600"/>
            </a:lvl2pPr>
            <a:lvl3pPr>
              <a:defRPr sz="1600"/>
            </a:lvl3pPr>
            <a:lvl4pPr>
              <a:defRPr sz="1600"/>
            </a:lvl4pPr>
            <a:lvl5pPr>
              <a:defRPr sz="1600"/>
            </a:lvl5pPr>
          </a:lstStyle>
          <a:p>
            <a:pPr lvl="0"/>
            <a:r>
              <a:rPr lang="en-US" smtClean="0"/>
              <a:t>Click to edit Master text styles</a:t>
            </a:r>
          </a:p>
          <a:p>
            <a:pPr lvl="1"/>
            <a:r>
              <a:rPr lang="en-US" smtClean="0"/>
              <a:t>Second level</a:t>
            </a:r>
          </a:p>
        </p:txBody>
      </p:sp>
      <p:sp>
        <p:nvSpPr>
          <p:cNvPr id="5" name="Slide Number Placeholder 4"/>
          <p:cNvSpPr>
            <a:spLocks noGrp="1"/>
          </p:cNvSpPr>
          <p:nvPr>
            <p:ph type="sldNum" sz="quarter" idx="12"/>
          </p:nvPr>
        </p:nvSpPr>
        <p:spPr/>
        <p:txBody>
          <a:bodyPr/>
          <a:lstStyle/>
          <a:p>
            <a:pPr>
              <a:defRPr/>
            </a:pPr>
            <a:fld id="{1B182CFE-72EA-4D69-A5C5-96EEF5DB07E6}" type="slidenum">
              <a:rPr lang="en-US" smtClean="0"/>
              <a:pPr>
                <a:defRPr/>
              </a:pPr>
              <a:t>‹#›</a:t>
            </a:fld>
            <a:endParaRPr lang="en-US"/>
          </a:p>
        </p:txBody>
      </p:sp>
      <p:sp>
        <p:nvSpPr>
          <p:cNvPr id="7" name="Content Placeholder 5"/>
          <p:cNvSpPr>
            <a:spLocks noGrp="1"/>
          </p:cNvSpPr>
          <p:nvPr>
            <p:ph idx="1" hasCustomPrompt="1"/>
          </p:nvPr>
        </p:nvSpPr>
        <p:spPr>
          <a:xfrm>
            <a:off x="457200" y="1600201"/>
            <a:ext cx="5943600" cy="4724399"/>
          </a:xfrm>
        </p:spPr>
        <p:txBody>
          <a:bodyPr>
            <a:normAutofit fontScale="70000" lnSpcReduction="20000"/>
          </a:bodyPr>
          <a:lstStyle/>
          <a:p>
            <a:r>
              <a:rPr lang="en-US" sz="3800" dirty="0" smtClean="0">
                <a:latin typeface="Century Gothic" panose="020B0502020202020204" pitchFamily="34" charset="0"/>
              </a:rPr>
              <a:t>Reports Only</a:t>
            </a:r>
          </a:p>
          <a:p>
            <a:pPr lvl="1">
              <a:buFont typeface="Wingdings" panose="05000000000000000000" pitchFamily="2" charset="2"/>
              <a:buChar char="§"/>
            </a:pPr>
            <a:r>
              <a:rPr lang="en-US" dirty="0" smtClean="0">
                <a:latin typeface="Century Gothic" panose="020B0502020202020204" pitchFamily="34" charset="0"/>
              </a:rPr>
              <a:t>Searches for clients and views/prints client specific records</a:t>
            </a:r>
          </a:p>
        </p:txBody>
      </p:sp>
    </p:spTree>
    <p:extLst>
      <p:ext uri="{BB962C8B-B14F-4D97-AF65-F5344CB8AC3E}">
        <p14:creationId xmlns:p14="http://schemas.microsoft.com/office/powerpoint/2010/main" val="2440959177"/>
      </p:ext>
    </p:extLst>
  </p:cSld>
  <p:clrMapOvr>
    <a:masterClrMapping/>
  </p:clrMapOvr>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1_EndSlide">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lvl1pPr>
              <a:defRPr/>
            </a:lvl1pPr>
          </a:lstStyle>
          <a:p>
            <a:pPr>
              <a:defRPr/>
            </a:pPr>
            <a:fld id="{9CD4FCB3-1738-416A-95E5-74DD07585F8D}" type="datetimeFigureOut">
              <a:rPr lang="en-US" smtClean="0"/>
              <a:pPr>
                <a:defRPr/>
              </a:pPr>
              <a:t>4/21/2016</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1B182CFE-72EA-4D69-A5C5-96EEF5DB07E6}" type="slidenum">
              <a:rPr lang="en-US" smtClean="0"/>
              <a:pPr>
                <a:defRPr/>
              </a:pPr>
              <a:t>‹#›</a:t>
            </a:fld>
            <a:endParaRPr lang="en-US"/>
          </a:p>
        </p:txBody>
      </p:sp>
      <p:pic>
        <p:nvPicPr>
          <p:cNvPr id="7" name="Picture 3" descr="NCIR Lo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05200" y="838200"/>
            <a:ext cx="2057400" cy="1435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Rectangle 2"/>
          <p:cNvSpPr>
            <a:spLocks noChangeArrowheads="1"/>
          </p:cNvSpPr>
          <p:nvPr/>
        </p:nvSpPr>
        <p:spPr bwMode="auto">
          <a:xfrm>
            <a:off x="228600" y="2209800"/>
            <a:ext cx="8686800" cy="1108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entury Gothic" pitchFamily="34" charset="0"/>
              </a:defRPr>
            </a:lvl1pPr>
            <a:lvl2pPr marL="742950" indent="-285750" eaLnBrk="0" hangingPunct="0">
              <a:spcBef>
                <a:spcPct val="20000"/>
              </a:spcBef>
              <a:buFont typeface="Arial" charset="0"/>
              <a:buChar char="–"/>
              <a:defRPr sz="2800">
                <a:solidFill>
                  <a:schemeClr val="tx1"/>
                </a:solidFill>
                <a:latin typeface="Century Gothic" pitchFamily="34" charset="0"/>
              </a:defRPr>
            </a:lvl2pPr>
            <a:lvl3pPr marL="1143000" indent="-228600" eaLnBrk="0" hangingPunct="0">
              <a:spcBef>
                <a:spcPct val="20000"/>
              </a:spcBef>
              <a:buFont typeface="Arial" charset="0"/>
              <a:buChar char="•"/>
              <a:defRPr sz="2400">
                <a:solidFill>
                  <a:schemeClr val="tx1"/>
                </a:solidFill>
                <a:latin typeface="Century Gothic" pitchFamily="34" charset="0"/>
              </a:defRPr>
            </a:lvl3pPr>
            <a:lvl4pPr marL="1600200" indent="-228600" eaLnBrk="0" hangingPunct="0">
              <a:spcBef>
                <a:spcPct val="20000"/>
              </a:spcBef>
              <a:buFont typeface="Arial" charset="0"/>
              <a:buChar char="–"/>
              <a:defRPr sz="2000">
                <a:solidFill>
                  <a:schemeClr val="tx1"/>
                </a:solidFill>
                <a:latin typeface="Century Gothic" pitchFamily="34" charset="0"/>
              </a:defRPr>
            </a:lvl4pPr>
            <a:lvl5pPr marL="2057400" indent="-228600" eaLnBrk="0" hangingPunct="0">
              <a:spcBef>
                <a:spcPct val="20000"/>
              </a:spcBef>
              <a:buFont typeface="Arial" charset="0"/>
              <a:buChar char="»"/>
              <a:defRPr sz="2000">
                <a:solidFill>
                  <a:schemeClr val="tx1"/>
                </a:solidFill>
                <a:latin typeface="Century Gothic"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entury Gothic"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entury Gothic"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entury Gothic"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entury Gothic" pitchFamily="34" charset="0"/>
              </a:defRPr>
            </a:lvl9pPr>
          </a:lstStyle>
          <a:p>
            <a:pPr algn="ctr" eaLnBrk="1" hangingPunct="1">
              <a:spcBef>
                <a:spcPct val="0"/>
              </a:spcBef>
              <a:buFontTx/>
              <a:buNone/>
            </a:pPr>
            <a:r>
              <a:rPr lang="en-US" altLang="en-US" sz="6600" dirty="0">
                <a:latin typeface="Book Antiqua" panose="02040602050305030304" pitchFamily="18" charset="0"/>
              </a:rPr>
              <a:t>Questions?</a:t>
            </a:r>
          </a:p>
        </p:txBody>
      </p:sp>
      <p:sp>
        <p:nvSpPr>
          <p:cNvPr id="10" name="Subtitle 2"/>
          <p:cNvSpPr txBox="1">
            <a:spLocks/>
          </p:cNvSpPr>
          <p:nvPr/>
        </p:nvSpPr>
        <p:spPr>
          <a:xfrm>
            <a:off x="228600" y="3429000"/>
            <a:ext cx="8686800" cy="2438400"/>
          </a:xfrm>
          <a:prstGeom prst="rect">
            <a:avLst/>
          </a:prstGeom>
        </p:spPr>
        <p:txBody>
          <a:bodyPr>
            <a:normAutofit fontScale="55000" lnSpcReduction="20000"/>
          </a:bodyPr>
          <a:lst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a:lstStyle>
          <a:p>
            <a:pPr algn="ctr" fontAlgn="auto">
              <a:spcAft>
                <a:spcPts val="0"/>
              </a:spcAft>
              <a:buFont typeface="Wingdings 2"/>
              <a:buNone/>
              <a:defRPr/>
            </a:pPr>
            <a:r>
              <a:rPr lang="en-US" altLang="en-US" sz="3600" b="1" dirty="0" smtClean="0"/>
              <a:t>Contact your Regional</a:t>
            </a:r>
            <a:r>
              <a:rPr lang="en-US" altLang="en-US" sz="3600" b="1" baseline="0" dirty="0" smtClean="0"/>
              <a:t> Immunization Program Consultant  (RIC)</a:t>
            </a:r>
          </a:p>
          <a:p>
            <a:pPr algn="ctr" fontAlgn="auto">
              <a:spcAft>
                <a:spcPts val="0"/>
              </a:spcAft>
              <a:buFont typeface="Wingdings 2"/>
              <a:buNone/>
              <a:defRPr/>
            </a:pPr>
            <a:r>
              <a:rPr lang="en-US" altLang="en-US" sz="3600" baseline="0" dirty="0" smtClean="0"/>
              <a:t>The RIC map with contact information is located on the Immunization Branch website: </a:t>
            </a:r>
            <a:r>
              <a:rPr lang="en-US" altLang="en-US" sz="3600" baseline="0" dirty="0" smtClean="0">
                <a:hlinkClick r:id="rId3"/>
              </a:rPr>
              <a:t>http://www.immunize.nc.gov/contacts.htm</a:t>
            </a:r>
            <a:endParaRPr lang="en-US" altLang="en-US" sz="3600" dirty="0" smtClean="0"/>
          </a:p>
          <a:p>
            <a:pPr algn="ctr" fontAlgn="auto">
              <a:spcAft>
                <a:spcPts val="0"/>
              </a:spcAft>
              <a:buFont typeface="Wingdings 2"/>
              <a:buNone/>
              <a:defRPr/>
            </a:pPr>
            <a:endParaRPr lang="en-US" altLang="en-US" sz="3600" dirty="0" smtClean="0"/>
          </a:p>
          <a:p>
            <a:pPr algn="ctr" fontAlgn="auto">
              <a:spcAft>
                <a:spcPts val="0"/>
              </a:spcAft>
              <a:buFont typeface="Wingdings 2"/>
              <a:buNone/>
              <a:defRPr/>
            </a:pPr>
            <a:r>
              <a:rPr lang="en-US" altLang="en-US" sz="3600" b="1" dirty="0" smtClean="0"/>
              <a:t>NCIR Help Desk </a:t>
            </a:r>
          </a:p>
          <a:p>
            <a:pPr algn="ctr" fontAlgn="auto">
              <a:spcAft>
                <a:spcPts val="0"/>
              </a:spcAft>
              <a:buFont typeface="Wingdings 2"/>
              <a:buNone/>
              <a:defRPr/>
            </a:pPr>
            <a:r>
              <a:rPr lang="en-US" altLang="en-US" sz="3600" dirty="0" smtClean="0"/>
              <a:t>1-877-873-6247</a:t>
            </a:r>
          </a:p>
          <a:p>
            <a:pPr algn="ctr" fontAlgn="auto">
              <a:spcAft>
                <a:spcPts val="0"/>
              </a:spcAft>
              <a:buFont typeface="Wingdings 2"/>
              <a:buNone/>
              <a:defRPr/>
            </a:pPr>
            <a:r>
              <a:rPr lang="en-US" altLang="en-US" sz="3600" dirty="0" smtClean="0"/>
              <a:t>ncirhelp@dhhs.nc.gov</a:t>
            </a:r>
          </a:p>
        </p:txBody>
      </p:sp>
    </p:spTree>
    <p:extLst>
      <p:ext uri="{BB962C8B-B14F-4D97-AF65-F5344CB8AC3E}">
        <p14:creationId xmlns:p14="http://schemas.microsoft.com/office/powerpoint/2010/main" val="1741998983"/>
      </p:ext>
    </p:extLst>
  </p:cSld>
  <p:clrMapOvr>
    <a:masterClrMapping/>
  </p:clrMapOvr>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Screenshot">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5334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pPr>
              <a:defRPr/>
            </a:pPr>
            <a:fld id="{9CD4FCB3-1738-416A-95E5-74DD07585F8D}" type="datetimeFigureOut">
              <a:rPr lang="en-US" smtClean="0"/>
              <a:pPr>
                <a:defRPr/>
              </a:pPr>
              <a:t>4/21/2016</a:t>
            </a:fld>
            <a:endParaRPr lang="en-US"/>
          </a:p>
        </p:txBody>
      </p:sp>
      <p:sp>
        <p:nvSpPr>
          <p:cNvPr id="4" name="Footer Placeholder 3"/>
          <p:cNvSpPr>
            <a:spLocks noGrp="1"/>
          </p:cNvSpPr>
          <p:nvPr>
            <p:ph type="ftr" sz="quarter" idx="11"/>
          </p:nvPr>
        </p:nvSpPr>
        <p:spPr/>
        <p:txBody>
          <a:bodyPr/>
          <a:lstStyle/>
          <a:p>
            <a:pPr>
              <a:defRPr/>
            </a:pPr>
            <a:endParaRPr lang="en-US"/>
          </a:p>
        </p:txBody>
      </p:sp>
      <p:sp>
        <p:nvSpPr>
          <p:cNvPr id="5" name="Slide Number Placeholder 4"/>
          <p:cNvSpPr>
            <a:spLocks noGrp="1"/>
          </p:cNvSpPr>
          <p:nvPr>
            <p:ph type="sldNum" sz="quarter" idx="12"/>
          </p:nvPr>
        </p:nvSpPr>
        <p:spPr/>
        <p:txBody>
          <a:bodyPr/>
          <a:lstStyle/>
          <a:p>
            <a:pPr>
              <a:defRPr/>
            </a:pPr>
            <a:fld id="{1B182CFE-72EA-4D69-A5C5-96EEF5DB07E6}" type="slidenum">
              <a:rPr lang="en-US" smtClean="0"/>
              <a:pPr>
                <a:defRPr/>
              </a:pPr>
              <a:t>‹#›</a:t>
            </a:fld>
            <a:endParaRPr lang="en-US"/>
          </a:p>
        </p:txBody>
      </p:sp>
      <p:sp>
        <p:nvSpPr>
          <p:cNvPr id="10" name="Content Placeholder 9"/>
          <p:cNvSpPr>
            <a:spLocks noGrp="1"/>
          </p:cNvSpPr>
          <p:nvPr>
            <p:ph sz="quarter" idx="13"/>
          </p:nvPr>
        </p:nvSpPr>
        <p:spPr>
          <a:xfrm>
            <a:off x="1312863" y="868363"/>
            <a:ext cx="5878512" cy="553243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664949825"/>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EndSlide">
    <p:spTree>
      <p:nvGrpSpPr>
        <p:cNvPr id="1" name=""/>
        <p:cNvGrpSpPr/>
        <p:nvPr/>
      </p:nvGrpSpPr>
      <p:grpSpPr>
        <a:xfrm>
          <a:off x="0" y="0"/>
          <a:ext cx="0" cy="0"/>
          <a:chOff x="0" y="0"/>
          <a:chExt cx="0" cy="0"/>
        </a:xfrm>
      </p:grpSpPr>
      <p:sp>
        <p:nvSpPr>
          <p:cNvPr id="7" name="Subtitle 2"/>
          <p:cNvSpPr txBox="1">
            <a:spLocks/>
          </p:cNvSpPr>
          <p:nvPr/>
        </p:nvSpPr>
        <p:spPr>
          <a:xfrm>
            <a:off x="228600" y="3429000"/>
            <a:ext cx="8686800" cy="2438400"/>
          </a:xfrm>
          <a:prstGeom prst="rect">
            <a:avLst/>
          </a:prstGeom>
        </p:spPr>
        <p:txBody>
          <a:bodyPr>
            <a:normAutofit fontScale="55000" lnSpcReduction="20000"/>
          </a:bodyPr>
          <a:lst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a:lstStyle>
          <a:p>
            <a:pPr algn="ctr" fontAlgn="auto">
              <a:spcAft>
                <a:spcPts val="0"/>
              </a:spcAft>
              <a:buFont typeface="Wingdings 2"/>
              <a:buNone/>
              <a:defRPr/>
            </a:pPr>
            <a:r>
              <a:rPr lang="en-US" altLang="en-US" sz="3600" b="1" dirty="0" smtClean="0"/>
              <a:t>Contact your Regional</a:t>
            </a:r>
            <a:r>
              <a:rPr lang="en-US" altLang="en-US" sz="3600" b="1" baseline="0" dirty="0" smtClean="0"/>
              <a:t> Immunization Program Consultant  (RIC)</a:t>
            </a:r>
          </a:p>
          <a:p>
            <a:pPr algn="ctr" fontAlgn="auto">
              <a:spcAft>
                <a:spcPts val="0"/>
              </a:spcAft>
              <a:buFont typeface="Wingdings 2"/>
              <a:buNone/>
              <a:defRPr/>
            </a:pPr>
            <a:r>
              <a:rPr lang="en-US" altLang="en-US" sz="3600" baseline="0" dirty="0" smtClean="0"/>
              <a:t>The RIC map with contact information is located on the Immunization Branch website: </a:t>
            </a:r>
            <a:r>
              <a:rPr lang="en-US" altLang="en-US" sz="3600" baseline="0" dirty="0" smtClean="0">
                <a:hlinkClick r:id="rId2"/>
              </a:rPr>
              <a:t>http://www.immunize.nc.gov/contacts.htm</a:t>
            </a:r>
            <a:endParaRPr lang="en-US" altLang="en-US" sz="3600" dirty="0" smtClean="0"/>
          </a:p>
          <a:p>
            <a:pPr algn="ctr" fontAlgn="auto">
              <a:spcAft>
                <a:spcPts val="0"/>
              </a:spcAft>
              <a:buFont typeface="Wingdings 2"/>
              <a:buNone/>
              <a:defRPr/>
            </a:pPr>
            <a:endParaRPr lang="en-US" altLang="en-US" sz="3600" dirty="0" smtClean="0"/>
          </a:p>
          <a:p>
            <a:pPr algn="ctr" fontAlgn="auto">
              <a:spcAft>
                <a:spcPts val="0"/>
              </a:spcAft>
              <a:buFont typeface="Wingdings 2"/>
              <a:buNone/>
              <a:defRPr/>
            </a:pPr>
            <a:r>
              <a:rPr lang="en-US" altLang="en-US" sz="3600" b="1" dirty="0" smtClean="0"/>
              <a:t>NCIR Help Desk </a:t>
            </a:r>
          </a:p>
          <a:p>
            <a:pPr algn="ctr" fontAlgn="auto">
              <a:spcAft>
                <a:spcPts val="0"/>
              </a:spcAft>
              <a:buFont typeface="Wingdings 2"/>
              <a:buNone/>
              <a:defRPr/>
            </a:pPr>
            <a:r>
              <a:rPr lang="en-US" altLang="en-US" sz="3600" dirty="0" smtClean="0"/>
              <a:t>1-877-873-6247</a:t>
            </a:r>
          </a:p>
          <a:p>
            <a:pPr algn="ctr" fontAlgn="auto">
              <a:spcAft>
                <a:spcPts val="0"/>
              </a:spcAft>
              <a:buFont typeface="Wingdings 2"/>
              <a:buNone/>
              <a:defRPr/>
            </a:pPr>
            <a:r>
              <a:rPr lang="en-US" altLang="en-US" sz="3600" dirty="0" smtClean="0"/>
              <a:t>ncirhelp@dhhs.nc.gov</a:t>
            </a:r>
          </a:p>
        </p:txBody>
      </p:sp>
      <p:sp>
        <p:nvSpPr>
          <p:cNvPr id="3" name="Date Placeholder 2"/>
          <p:cNvSpPr>
            <a:spLocks noGrp="1"/>
          </p:cNvSpPr>
          <p:nvPr>
            <p:ph type="dt" sz="half" idx="10"/>
          </p:nvPr>
        </p:nvSpPr>
        <p:spPr/>
        <p:txBody>
          <a:bodyPr/>
          <a:lstStyle/>
          <a:p>
            <a:pPr>
              <a:defRPr/>
            </a:pPr>
            <a:fld id="{9CD4FCB3-1738-416A-95E5-74DD07585F8D}" type="datetimeFigureOut">
              <a:rPr lang="en-US" smtClean="0"/>
              <a:pPr>
                <a:defRPr/>
              </a:pPr>
              <a:t>4/21/2016</a:t>
            </a:fld>
            <a:endParaRPr lang="en-US"/>
          </a:p>
        </p:txBody>
      </p:sp>
      <p:sp>
        <p:nvSpPr>
          <p:cNvPr id="4" name="Footer Placeholder 3"/>
          <p:cNvSpPr>
            <a:spLocks noGrp="1"/>
          </p:cNvSpPr>
          <p:nvPr>
            <p:ph type="ftr" sz="quarter" idx="11"/>
          </p:nvPr>
        </p:nvSpPr>
        <p:spPr/>
        <p:txBody>
          <a:bodyPr/>
          <a:lstStyle/>
          <a:p>
            <a:pPr>
              <a:defRPr/>
            </a:pPr>
            <a:endParaRPr lang="en-US"/>
          </a:p>
        </p:txBody>
      </p:sp>
      <p:sp>
        <p:nvSpPr>
          <p:cNvPr id="5" name="Slide Number Placeholder 4"/>
          <p:cNvSpPr>
            <a:spLocks noGrp="1"/>
          </p:cNvSpPr>
          <p:nvPr>
            <p:ph type="sldNum" sz="quarter" idx="12"/>
          </p:nvPr>
        </p:nvSpPr>
        <p:spPr/>
        <p:txBody>
          <a:bodyPr/>
          <a:lstStyle/>
          <a:p>
            <a:pPr>
              <a:defRPr/>
            </a:pPr>
            <a:fld id="{1B182CFE-72EA-4D69-A5C5-96EEF5DB07E6}" type="slidenum">
              <a:rPr lang="en-US" smtClean="0"/>
              <a:pPr>
                <a:defRPr/>
              </a:pPr>
              <a:t>‹#›</a:t>
            </a:fld>
            <a:endParaRPr lang="en-US"/>
          </a:p>
        </p:txBody>
      </p:sp>
      <p:pic>
        <p:nvPicPr>
          <p:cNvPr id="6" name="Picture 3" descr="NCIR 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05200" y="838200"/>
            <a:ext cx="2057400" cy="1435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Rectangle 2"/>
          <p:cNvSpPr>
            <a:spLocks noChangeArrowheads="1"/>
          </p:cNvSpPr>
          <p:nvPr/>
        </p:nvSpPr>
        <p:spPr bwMode="auto">
          <a:xfrm>
            <a:off x="228600" y="2209800"/>
            <a:ext cx="8686800" cy="1108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entury Gothic" pitchFamily="34" charset="0"/>
              </a:defRPr>
            </a:lvl1pPr>
            <a:lvl2pPr marL="742950" indent="-285750" eaLnBrk="0" hangingPunct="0">
              <a:spcBef>
                <a:spcPct val="20000"/>
              </a:spcBef>
              <a:buFont typeface="Arial" charset="0"/>
              <a:buChar char="–"/>
              <a:defRPr sz="2800">
                <a:solidFill>
                  <a:schemeClr val="tx1"/>
                </a:solidFill>
                <a:latin typeface="Century Gothic" pitchFamily="34" charset="0"/>
              </a:defRPr>
            </a:lvl2pPr>
            <a:lvl3pPr marL="1143000" indent="-228600" eaLnBrk="0" hangingPunct="0">
              <a:spcBef>
                <a:spcPct val="20000"/>
              </a:spcBef>
              <a:buFont typeface="Arial" charset="0"/>
              <a:buChar char="•"/>
              <a:defRPr sz="2400">
                <a:solidFill>
                  <a:schemeClr val="tx1"/>
                </a:solidFill>
                <a:latin typeface="Century Gothic" pitchFamily="34" charset="0"/>
              </a:defRPr>
            </a:lvl3pPr>
            <a:lvl4pPr marL="1600200" indent="-228600" eaLnBrk="0" hangingPunct="0">
              <a:spcBef>
                <a:spcPct val="20000"/>
              </a:spcBef>
              <a:buFont typeface="Arial" charset="0"/>
              <a:buChar char="–"/>
              <a:defRPr sz="2000">
                <a:solidFill>
                  <a:schemeClr val="tx1"/>
                </a:solidFill>
                <a:latin typeface="Century Gothic" pitchFamily="34" charset="0"/>
              </a:defRPr>
            </a:lvl4pPr>
            <a:lvl5pPr marL="2057400" indent="-228600" eaLnBrk="0" hangingPunct="0">
              <a:spcBef>
                <a:spcPct val="20000"/>
              </a:spcBef>
              <a:buFont typeface="Arial" charset="0"/>
              <a:buChar char="»"/>
              <a:defRPr sz="2000">
                <a:solidFill>
                  <a:schemeClr val="tx1"/>
                </a:solidFill>
                <a:latin typeface="Century Gothic"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entury Gothic"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entury Gothic"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entury Gothic"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entury Gothic" pitchFamily="34" charset="0"/>
              </a:defRPr>
            </a:lvl9pPr>
          </a:lstStyle>
          <a:p>
            <a:pPr algn="ctr" eaLnBrk="1" hangingPunct="1">
              <a:spcBef>
                <a:spcPct val="0"/>
              </a:spcBef>
              <a:buFontTx/>
              <a:buNone/>
            </a:pPr>
            <a:r>
              <a:rPr lang="en-US" altLang="en-US" sz="6600" dirty="0">
                <a:latin typeface="Book Antiqua" panose="02040602050305030304" pitchFamily="18" charset="0"/>
              </a:rPr>
              <a:t>Questions?</a:t>
            </a:r>
          </a:p>
        </p:txBody>
      </p:sp>
      <p:pic>
        <p:nvPicPr>
          <p:cNvPr id="9" name="Picture 3" descr="NCIR 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05200" y="838200"/>
            <a:ext cx="2057400" cy="1435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Rectangle 2"/>
          <p:cNvSpPr>
            <a:spLocks noChangeArrowheads="1"/>
          </p:cNvSpPr>
          <p:nvPr/>
        </p:nvSpPr>
        <p:spPr bwMode="auto">
          <a:xfrm>
            <a:off x="228600" y="2209800"/>
            <a:ext cx="8686800" cy="1108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entury Gothic" pitchFamily="34" charset="0"/>
              </a:defRPr>
            </a:lvl1pPr>
            <a:lvl2pPr marL="742950" indent="-285750" eaLnBrk="0" hangingPunct="0">
              <a:spcBef>
                <a:spcPct val="20000"/>
              </a:spcBef>
              <a:buFont typeface="Arial" charset="0"/>
              <a:buChar char="–"/>
              <a:defRPr sz="2800">
                <a:solidFill>
                  <a:schemeClr val="tx1"/>
                </a:solidFill>
                <a:latin typeface="Century Gothic" pitchFamily="34" charset="0"/>
              </a:defRPr>
            </a:lvl2pPr>
            <a:lvl3pPr marL="1143000" indent="-228600" eaLnBrk="0" hangingPunct="0">
              <a:spcBef>
                <a:spcPct val="20000"/>
              </a:spcBef>
              <a:buFont typeface="Arial" charset="0"/>
              <a:buChar char="•"/>
              <a:defRPr sz="2400">
                <a:solidFill>
                  <a:schemeClr val="tx1"/>
                </a:solidFill>
                <a:latin typeface="Century Gothic" pitchFamily="34" charset="0"/>
              </a:defRPr>
            </a:lvl3pPr>
            <a:lvl4pPr marL="1600200" indent="-228600" eaLnBrk="0" hangingPunct="0">
              <a:spcBef>
                <a:spcPct val="20000"/>
              </a:spcBef>
              <a:buFont typeface="Arial" charset="0"/>
              <a:buChar char="–"/>
              <a:defRPr sz="2000">
                <a:solidFill>
                  <a:schemeClr val="tx1"/>
                </a:solidFill>
                <a:latin typeface="Century Gothic" pitchFamily="34" charset="0"/>
              </a:defRPr>
            </a:lvl4pPr>
            <a:lvl5pPr marL="2057400" indent="-228600" eaLnBrk="0" hangingPunct="0">
              <a:spcBef>
                <a:spcPct val="20000"/>
              </a:spcBef>
              <a:buFont typeface="Arial" charset="0"/>
              <a:buChar char="»"/>
              <a:defRPr sz="2000">
                <a:solidFill>
                  <a:schemeClr val="tx1"/>
                </a:solidFill>
                <a:latin typeface="Century Gothic"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entury Gothic"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entury Gothic"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entury Gothic"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entury Gothic" pitchFamily="34" charset="0"/>
              </a:defRPr>
            </a:lvl9pPr>
          </a:lstStyle>
          <a:p>
            <a:pPr algn="ctr" eaLnBrk="1" hangingPunct="1">
              <a:spcBef>
                <a:spcPct val="0"/>
              </a:spcBef>
              <a:buFontTx/>
              <a:buNone/>
            </a:pPr>
            <a:r>
              <a:rPr lang="en-US" altLang="en-US" sz="6600" dirty="0">
                <a:latin typeface="Book Antiqua" panose="02040602050305030304" pitchFamily="18" charset="0"/>
              </a:rPr>
              <a:t>Questions?</a:t>
            </a:r>
          </a:p>
        </p:txBody>
      </p:sp>
    </p:spTree>
    <p:extLst>
      <p:ext uri="{BB962C8B-B14F-4D97-AF65-F5344CB8AC3E}">
        <p14:creationId xmlns:p14="http://schemas.microsoft.com/office/powerpoint/2010/main" val="767129084"/>
      </p:ext>
    </p:extLst>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2_Text and Imag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pPr>
              <a:defRPr/>
            </a:pPr>
            <a:fld id="{9CD4FCB3-1738-416A-95E5-74DD07585F8D}" type="datetimeFigureOut">
              <a:rPr lang="en-US" smtClean="0"/>
              <a:pPr>
                <a:defRPr/>
              </a:pPr>
              <a:t>4/21/2016</a:t>
            </a:fld>
            <a:endParaRPr lang="en-US"/>
          </a:p>
        </p:txBody>
      </p:sp>
      <p:sp>
        <p:nvSpPr>
          <p:cNvPr id="4" name="Footer Placeholder 3"/>
          <p:cNvSpPr>
            <a:spLocks noGrp="1"/>
          </p:cNvSpPr>
          <p:nvPr>
            <p:ph type="ftr" sz="quarter" idx="11"/>
          </p:nvPr>
        </p:nvSpPr>
        <p:spPr/>
        <p:txBody>
          <a:bodyPr/>
          <a:lstStyle/>
          <a:p>
            <a:pPr>
              <a:defRPr/>
            </a:pPr>
            <a:endParaRPr lang="en-US"/>
          </a:p>
        </p:txBody>
      </p:sp>
      <p:sp>
        <p:nvSpPr>
          <p:cNvPr id="5" name="Slide Number Placeholder 4"/>
          <p:cNvSpPr>
            <a:spLocks noGrp="1"/>
          </p:cNvSpPr>
          <p:nvPr>
            <p:ph type="sldNum" sz="quarter" idx="12"/>
          </p:nvPr>
        </p:nvSpPr>
        <p:spPr/>
        <p:txBody>
          <a:bodyPr/>
          <a:lstStyle/>
          <a:p>
            <a:pPr>
              <a:defRPr/>
            </a:pPr>
            <a:fld id="{1B182CFE-72EA-4D69-A5C5-96EEF5DB07E6}" type="slidenum">
              <a:rPr lang="en-US" smtClean="0"/>
              <a:pPr>
                <a:defRPr/>
              </a:pPr>
              <a:t>‹#›</a:t>
            </a:fld>
            <a:endParaRPr lang="en-US"/>
          </a:p>
        </p:txBody>
      </p:sp>
      <p:sp>
        <p:nvSpPr>
          <p:cNvPr id="7" name="Text Placeholder 6"/>
          <p:cNvSpPr>
            <a:spLocks noGrp="1"/>
          </p:cNvSpPr>
          <p:nvPr>
            <p:ph type="body" sz="quarter" idx="13"/>
          </p:nvPr>
        </p:nvSpPr>
        <p:spPr>
          <a:xfrm>
            <a:off x="533400" y="1524000"/>
            <a:ext cx="8153400" cy="914400"/>
          </a:xfrm>
        </p:spPr>
        <p:txBody>
          <a:bodyPr/>
          <a:lstStyle>
            <a:lvl1pPr>
              <a:defRPr lang="en-US" sz="2800" kern="1200" dirty="0" smtClean="0">
                <a:solidFill>
                  <a:schemeClr val="tx1"/>
                </a:solidFill>
                <a:latin typeface="+mn-lt"/>
                <a:ea typeface="+mn-ea"/>
                <a:cs typeface="+mn-cs"/>
              </a:defRPr>
            </a:lvl1pPr>
          </a:lstStyle>
          <a:p>
            <a:pPr lvl="0"/>
            <a:r>
              <a:rPr lang="en-US" smtClean="0"/>
              <a:t>Click to edit Master text styles</a:t>
            </a:r>
          </a:p>
        </p:txBody>
      </p:sp>
    </p:spTree>
    <p:extLst>
      <p:ext uri="{BB962C8B-B14F-4D97-AF65-F5344CB8AC3E}">
        <p14:creationId xmlns:p14="http://schemas.microsoft.com/office/powerpoint/2010/main" val="3662383276"/>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2_EndSlide">
    <p:spTree>
      <p:nvGrpSpPr>
        <p:cNvPr id="1" name=""/>
        <p:cNvGrpSpPr/>
        <p:nvPr/>
      </p:nvGrpSpPr>
      <p:grpSpPr>
        <a:xfrm>
          <a:off x="0" y="0"/>
          <a:ext cx="0" cy="0"/>
          <a:chOff x="0" y="0"/>
          <a:chExt cx="0" cy="0"/>
        </a:xfrm>
      </p:grpSpPr>
      <p:sp>
        <p:nvSpPr>
          <p:cNvPr id="7" name="Subtitle 2"/>
          <p:cNvSpPr txBox="1">
            <a:spLocks/>
          </p:cNvSpPr>
          <p:nvPr/>
        </p:nvSpPr>
        <p:spPr>
          <a:xfrm>
            <a:off x="228600" y="3429000"/>
            <a:ext cx="8686800" cy="2438400"/>
          </a:xfrm>
          <a:prstGeom prst="rect">
            <a:avLst/>
          </a:prstGeom>
        </p:spPr>
        <p:txBody>
          <a:bodyPr>
            <a:normAutofit fontScale="55000" lnSpcReduction="20000"/>
          </a:bodyPr>
          <a:lst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a:lstStyle>
          <a:p>
            <a:pPr algn="ctr" fontAlgn="auto">
              <a:spcAft>
                <a:spcPts val="0"/>
              </a:spcAft>
              <a:buFont typeface="Wingdings 2"/>
              <a:buNone/>
              <a:defRPr/>
            </a:pPr>
            <a:r>
              <a:rPr lang="en-US" altLang="en-US" sz="3600" b="1" dirty="0" smtClean="0"/>
              <a:t>Contact your Regional</a:t>
            </a:r>
            <a:r>
              <a:rPr lang="en-US" altLang="en-US" sz="3600" b="1" baseline="0" dirty="0" smtClean="0"/>
              <a:t> Immunization Program Consultant  (RIC)</a:t>
            </a:r>
          </a:p>
          <a:p>
            <a:pPr algn="ctr" fontAlgn="auto">
              <a:spcAft>
                <a:spcPts val="0"/>
              </a:spcAft>
              <a:buFont typeface="Wingdings 2"/>
              <a:buNone/>
              <a:defRPr/>
            </a:pPr>
            <a:r>
              <a:rPr lang="en-US" altLang="en-US" sz="3600" baseline="0" dirty="0" smtClean="0"/>
              <a:t>The RIC map with contact information is located on the Immunization Branch website: </a:t>
            </a:r>
            <a:r>
              <a:rPr lang="en-US" altLang="en-US" sz="3600" baseline="0" dirty="0" smtClean="0">
                <a:hlinkClick r:id="rId2"/>
              </a:rPr>
              <a:t>http://www.immunize.nc.gov/contacts.htm</a:t>
            </a:r>
            <a:endParaRPr lang="en-US" altLang="en-US" sz="3600" dirty="0" smtClean="0"/>
          </a:p>
          <a:p>
            <a:pPr algn="ctr" fontAlgn="auto">
              <a:spcAft>
                <a:spcPts val="0"/>
              </a:spcAft>
              <a:buFont typeface="Wingdings 2"/>
              <a:buNone/>
              <a:defRPr/>
            </a:pPr>
            <a:endParaRPr lang="en-US" altLang="en-US" sz="3600" dirty="0" smtClean="0"/>
          </a:p>
          <a:p>
            <a:pPr algn="ctr" fontAlgn="auto">
              <a:spcAft>
                <a:spcPts val="0"/>
              </a:spcAft>
              <a:buFont typeface="Wingdings 2"/>
              <a:buNone/>
              <a:defRPr/>
            </a:pPr>
            <a:r>
              <a:rPr lang="en-US" altLang="en-US" sz="3600" b="1" dirty="0" smtClean="0"/>
              <a:t>NCIR Help Desk </a:t>
            </a:r>
          </a:p>
          <a:p>
            <a:pPr algn="ctr" fontAlgn="auto">
              <a:spcAft>
                <a:spcPts val="0"/>
              </a:spcAft>
              <a:buFont typeface="Wingdings 2"/>
              <a:buNone/>
              <a:defRPr/>
            </a:pPr>
            <a:r>
              <a:rPr lang="en-US" altLang="en-US" sz="3600" dirty="0" smtClean="0"/>
              <a:t>1-877-873-6247</a:t>
            </a:r>
          </a:p>
          <a:p>
            <a:pPr algn="ctr" fontAlgn="auto">
              <a:spcAft>
                <a:spcPts val="0"/>
              </a:spcAft>
              <a:buFont typeface="Wingdings 2"/>
              <a:buNone/>
              <a:defRPr/>
            </a:pPr>
            <a:r>
              <a:rPr lang="en-US" altLang="en-US" sz="3600" dirty="0" smtClean="0"/>
              <a:t>ncirhelp@dhhs.nc.gov</a:t>
            </a:r>
          </a:p>
        </p:txBody>
      </p:sp>
      <p:sp>
        <p:nvSpPr>
          <p:cNvPr id="3" name="Date Placeholder 2"/>
          <p:cNvSpPr>
            <a:spLocks noGrp="1"/>
          </p:cNvSpPr>
          <p:nvPr>
            <p:ph type="dt" sz="half" idx="10"/>
          </p:nvPr>
        </p:nvSpPr>
        <p:spPr/>
        <p:txBody>
          <a:bodyPr/>
          <a:lstStyle/>
          <a:p>
            <a:pPr>
              <a:defRPr/>
            </a:pPr>
            <a:fld id="{9CD4FCB3-1738-416A-95E5-74DD07585F8D}" type="datetimeFigureOut">
              <a:rPr lang="en-US" smtClean="0"/>
              <a:pPr>
                <a:defRPr/>
              </a:pPr>
              <a:t>4/21/2016</a:t>
            </a:fld>
            <a:endParaRPr lang="en-US"/>
          </a:p>
        </p:txBody>
      </p:sp>
      <p:sp>
        <p:nvSpPr>
          <p:cNvPr id="4" name="Footer Placeholder 3"/>
          <p:cNvSpPr>
            <a:spLocks noGrp="1"/>
          </p:cNvSpPr>
          <p:nvPr>
            <p:ph type="ftr" sz="quarter" idx="11"/>
          </p:nvPr>
        </p:nvSpPr>
        <p:spPr/>
        <p:txBody>
          <a:bodyPr/>
          <a:lstStyle/>
          <a:p>
            <a:pPr>
              <a:defRPr/>
            </a:pPr>
            <a:endParaRPr lang="en-US"/>
          </a:p>
        </p:txBody>
      </p:sp>
      <p:sp>
        <p:nvSpPr>
          <p:cNvPr id="5" name="Slide Number Placeholder 4"/>
          <p:cNvSpPr>
            <a:spLocks noGrp="1"/>
          </p:cNvSpPr>
          <p:nvPr>
            <p:ph type="sldNum" sz="quarter" idx="12"/>
          </p:nvPr>
        </p:nvSpPr>
        <p:spPr/>
        <p:txBody>
          <a:bodyPr/>
          <a:lstStyle/>
          <a:p>
            <a:pPr>
              <a:defRPr/>
            </a:pPr>
            <a:fld id="{1B182CFE-72EA-4D69-A5C5-96EEF5DB07E6}" type="slidenum">
              <a:rPr lang="en-US" smtClean="0"/>
              <a:pPr>
                <a:defRPr/>
              </a:pPr>
              <a:t>‹#›</a:t>
            </a:fld>
            <a:endParaRPr lang="en-US"/>
          </a:p>
        </p:txBody>
      </p:sp>
      <p:pic>
        <p:nvPicPr>
          <p:cNvPr id="6" name="Picture 3" descr="NCIR 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05200" y="838200"/>
            <a:ext cx="2057400" cy="1435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Rectangle 2"/>
          <p:cNvSpPr>
            <a:spLocks noChangeArrowheads="1"/>
          </p:cNvSpPr>
          <p:nvPr/>
        </p:nvSpPr>
        <p:spPr bwMode="auto">
          <a:xfrm>
            <a:off x="228600" y="2209800"/>
            <a:ext cx="8686800" cy="1108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entury Gothic" pitchFamily="34" charset="0"/>
              </a:defRPr>
            </a:lvl1pPr>
            <a:lvl2pPr marL="742950" indent="-285750" eaLnBrk="0" hangingPunct="0">
              <a:spcBef>
                <a:spcPct val="20000"/>
              </a:spcBef>
              <a:buFont typeface="Arial" charset="0"/>
              <a:buChar char="–"/>
              <a:defRPr sz="2800">
                <a:solidFill>
                  <a:schemeClr val="tx1"/>
                </a:solidFill>
                <a:latin typeface="Century Gothic" pitchFamily="34" charset="0"/>
              </a:defRPr>
            </a:lvl2pPr>
            <a:lvl3pPr marL="1143000" indent="-228600" eaLnBrk="0" hangingPunct="0">
              <a:spcBef>
                <a:spcPct val="20000"/>
              </a:spcBef>
              <a:buFont typeface="Arial" charset="0"/>
              <a:buChar char="•"/>
              <a:defRPr sz="2400">
                <a:solidFill>
                  <a:schemeClr val="tx1"/>
                </a:solidFill>
                <a:latin typeface="Century Gothic" pitchFamily="34" charset="0"/>
              </a:defRPr>
            </a:lvl3pPr>
            <a:lvl4pPr marL="1600200" indent="-228600" eaLnBrk="0" hangingPunct="0">
              <a:spcBef>
                <a:spcPct val="20000"/>
              </a:spcBef>
              <a:buFont typeface="Arial" charset="0"/>
              <a:buChar char="–"/>
              <a:defRPr sz="2000">
                <a:solidFill>
                  <a:schemeClr val="tx1"/>
                </a:solidFill>
                <a:latin typeface="Century Gothic" pitchFamily="34" charset="0"/>
              </a:defRPr>
            </a:lvl4pPr>
            <a:lvl5pPr marL="2057400" indent="-228600" eaLnBrk="0" hangingPunct="0">
              <a:spcBef>
                <a:spcPct val="20000"/>
              </a:spcBef>
              <a:buFont typeface="Arial" charset="0"/>
              <a:buChar char="»"/>
              <a:defRPr sz="2000">
                <a:solidFill>
                  <a:schemeClr val="tx1"/>
                </a:solidFill>
                <a:latin typeface="Century Gothic"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entury Gothic"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entury Gothic"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entury Gothic"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entury Gothic" pitchFamily="34" charset="0"/>
              </a:defRPr>
            </a:lvl9pPr>
          </a:lstStyle>
          <a:p>
            <a:pPr algn="ctr" eaLnBrk="1" hangingPunct="1">
              <a:spcBef>
                <a:spcPct val="0"/>
              </a:spcBef>
              <a:buFontTx/>
              <a:buNone/>
            </a:pPr>
            <a:r>
              <a:rPr lang="en-US" altLang="en-US" sz="6600" dirty="0">
                <a:latin typeface="Book Antiqua" panose="02040602050305030304" pitchFamily="18" charset="0"/>
              </a:rPr>
              <a:t>Questions?</a:t>
            </a:r>
          </a:p>
        </p:txBody>
      </p:sp>
      <p:pic>
        <p:nvPicPr>
          <p:cNvPr id="9" name="Picture 3" descr="NCIR 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05200" y="838200"/>
            <a:ext cx="2057400" cy="1435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Rectangle 2"/>
          <p:cNvSpPr>
            <a:spLocks noChangeArrowheads="1"/>
          </p:cNvSpPr>
          <p:nvPr/>
        </p:nvSpPr>
        <p:spPr bwMode="auto">
          <a:xfrm>
            <a:off x="228600" y="2209800"/>
            <a:ext cx="8686800" cy="1108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entury Gothic" pitchFamily="34" charset="0"/>
              </a:defRPr>
            </a:lvl1pPr>
            <a:lvl2pPr marL="742950" indent="-285750" eaLnBrk="0" hangingPunct="0">
              <a:spcBef>
                <a:spcPct val="20000"/>
              </a:spcBef>
              <a:buFont typeface="Arial" charset="0"/>
              <a:buChar char="–"/>
              <a:defRPr sz="2800">
                <a:solidFill>
                  <a:schemeClr val="tx1"/>
                </a:solidFill>
                <a:latin typeface="Century Gothic" pitchFamily="34" charset="0"/>
              </a:defRPr>
            </a:lvl2pPr>
            <a:lvl3pPr marL="1143000" indent="-228600" eaLnBrk="0" hangingPunct="0">
              <a:spcBef>
                <a:spcPct val="20000"/>
              </a:spcBef>
              <a:buFont typeface="Arial" charset="0"/>
              <a:buChar char="•"/>
              <a:defRPr sz="2400">
                <a:solidFill>
                  <a:schemeClr val="tx1"/>
                </a:solidFill>
                <a:latin typeface="Century Gothic" pitchFamily="34" charset="0"/>
              </a:defRPr>
            </a:lvl3pPr>
            <a:lvl4pPr marL="1600200" indent="-228600" eaLnBrk="0" hangingPunct="0">
              <a:spcBef>
                <a:spcPct val="20000"/>
              </a:spcBef>
              <a:buFont typeface="Arial" charset="0"/>
              <a:buChar char="–"/>
              <a:defRPr sz="2000">
                <a:solidFill>
                  <a:schemeClr val="tx1"/>
                </a:solidFill>
                <a:latin typeface="Century Gothic" pitchFamily="34" charset="0"/>
              </a:defRPr>
            </a:lvl4pPr>
            <a:lvl5pPr marL="2057400" indent="-228600" eaLnBrk="0" hangingPunct="0">
              <a:spcBef>
                <a:spcPct val="20000"/>
              </a:spcBef>
              <a:buFont typeface="Arial" charset="0"/>
              <a:buChar char="»"/>
              <a:defRPr sz="2000">
                <a:solidFill>
                  <a:schemeClr val="tx1"/>
                </a:solidFill>
                <a:latin typeface="Century Gothic"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entury Gothic"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entury Gothic"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entury Gothic"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entury Gothic" pitchFamily="34" charset="0"/>
              </a:defRPr>
            </a:lvl9pPr>
          </a:lstStyle>
          <a:p>
            <a:pPr algn="ctr" eaLnBrk="1" hangingPunct="1">
              <a:spcBef>
                <a:spcPct val="0"/>
              </a:spcBef>
              <a:buFontTx/>
              <a:buNone/>
            </a:pPr>
            <a:r>
              <a:rPr lang="en-US" altLang="en-US" sz="6600" dirty="0">
                <a:latin typeface="Book Antiqua" panose="02040602050305030304" pitchFamily="18" charset="0"/>
              </a:rPr>
              <a:t>Questions?</a:t>
            </a:r>
          </a:p>
        </p:txBody>
      </p:sp>
    </p:spTree>
    <p:extLst>
      <p:ext uri="{BB962C8B-B14F-4D97-AF65-F5344CB8AC3E}">
        <p14:creationId xmlns:p14="http://schemas.microsoft.com/office/powerpoint/2010/main" val="3699531315"/>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Book Antiqua" panose="02040602050305030304" pitchFamily="18" charset="0"/>
              </a:defRPr>
            </a:lvl1pPr>
          </a:lstStyle>
          <a:p>
            <a:r>
              <a:rPr lang="en-US" smtClean="0"/>
              <a:t>Click to edit Master title style</a:t>
            </a:r>
            <a:endParaRPr lang="en-US" dirty="0"/>
          </a:p>
        </p:txBody>
      </p:sp>
      <p:sp>
        <p:nvSpPr>
          <p:cNvPr id="3" name="Content Placeholder 2"/>
          <p:cNvSpPr>
            <a:spLocks noGrp="1"/>
          </p:cNvSpPr>
          <p:nvPr>
            <p:ph idx="1"/>
          </p:nvPr>
        </p:nvSpPr>
        <p:spPr/>
        <p:txBody>
          <a:bodyPr/>
          <a:lstStyle>
            <a:lvl1pPr>
              <a:defRPr sz="2700">
                <a:latin typeface="Century Gothic" panose="020B0502020202020204" pitchFamily="34" charset="0"/>
              </a:defRPr>
            </a:lvl1pPr>
            <a:lvl2pPr marL="1005840">
              <a:spcBef>
                <a:spcPts val="600"/>
              </a:spcBef>
              <a:buSzPct val="70000"/>
              <a:defRPr sz="2000">
                <a:latin typeface="Century Gothic" panose="020B0502020202020204" pitchFamily="34" charset="0"/>
              </a:defRPr>
            </a:lvl2pPr>
            <a:lvl3pPr marL="1371600">
              <a:spcBef>
                <a:spcPts val="600"/>
              </a:spcBef>
              <a:defRPr lang="en-US" altLang="en-US" sz="1800" kern="1200" baseline="0" dirty="0" smtClean="0">
                <a:solidFill>
                  <a:schemeClr val="tx1"/>
                </a:solidFill>
                <a:latin typeface="Century Gothic" panose="020B0502020202020204" pitchFamily="34" charset="0"/>
                <a:ea typeface="+mn-ea"/>
                <a:cs typeface="+mn-cs"/>
              </a:defRPr>
            </a:lvl3pPr>
            <a:lvl4pPr marL="1691640" indent="-228600">
              <a:buSzPct val="60000"/>
              <a:buFont typeface="Century Gothic" panose="020B0502020202020204" pitchFamily="34" charset="0"/>
              <a:buChar char="►"/>
              <a:defRPr sz="1700" baseline="0">
                <a:latin typeface="Century Gothic" panose="020B0502020202020204" pitchFamily="34" charset="0"/>
              </a:defRPr>
            </a:lvl4pPr>
            <a:lvl5pPr>
              <a:defRPr sz="1500">
                <a:latin typeface="Century Gothic" panose="020B0502020202020204" pitchFamily="34" charset="0"/>
              </a:defRPr>
            </a:lvl5p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p:txBody>
      </p:sp>
      <p:sp>
        <p:nvSpPr>
          <p:cNvPr id="4" name="Date Placeholder 3"/>
          <p:cNvSpPr>
            <a:spLocks noGrp="1"/>
          </p:cNvSpPr>
          <p:nvPr>
            <p:ph type="dt" sz="half" idx="10"/>
          </p:nvPr>
        </p:nvSpPr>
        <p:spPr/>
        <p:txBody>
          <a:bodyPr/>
          <a:lstStyle>
            <a:lvl1pPr>
              <a:defRPr/>
            </a:lvl1pPr>
          </a:lstStyle>
          <a:p>
            <a:pPr>
              <a:defRPr/>
            </a:pPr>
            <a:fld id="{D00F6773-2489-46E3-B702-0F8BEC61FBEC}" type="datetimeFigureOut">
              <a:rPr lang="en-US" smtClean="0"/>
              <a:pPr>
                <a:defRPr/>
              </a:pPr>
              <a:t>4/21/2016</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16B4AD88-C385-46DA-AB1C-3F91F14FD6E4}" type="slidenum">
              <a:rPr lang="en-US" smtClean="0"/>
              <a:pPr>
                <a:defRPr/>
              </a:pPr>
              <a:t>‹#›</a:t>
            </a:fld>
            <a:endParaRPr lang="en-US"/>
          </a:p>
        </p:txBody>
      </p:sp>
    </p:spTree>
    <p:extLst>
      <p:ext uri="{BB962C8B-B14F-4D97-AF65-F5344CB8AC3E}">
        <p14:creationId xmlns:p14="http://schemas.microsoft.com/office/powerpoint/2010/main" val="4059393887"/>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98C80BE6-A324-4A44-85A5-28EA0A0897EC}" type="datetimeFigureOut">
              <a:rPr lang="en-US" smtClean="0"/>
              <a:pPr>
                <a:defRPr/>
              </a:pPr>
              <a:t>4/21/2016</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682AE056-75E1-4095-87C6-B73B7D7470E8}" type="slidenum">
              <a:rPr lang="en-US" smtClean="0"/>
              <a:pPr>
                <a:defRPr/>
              </a:pPr>
              <a:t>‹#›</a:t>
            </a:fld>
            <a:endParaRPr lang="en-US"/>
          </a:p>
        </p:txBody>
      </p:sp>
    </p:spTree>
    <p:extLst>
      <p:ext uri="{BB962C8B-B14F-4D97-AF65-F5344CB8AC3E}">
        <p14:creationId xmlns:p14="http://schemas.microsoft.com/office/powerpoint/2010/main" val="5182047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Book Antiqua" panose="02040602050305030304" pitchFamily="18" charset="0"/>
              </a:defRPr>
            </a:lvl1pPr>
          </a:lstStyle>
          <a:p>
            <a:r>
              <a:rPr lang="en-US" smtClean="0"/>
              <a:t>Click to edit Master title style</a:t>
            </a:r>
            <a:endParaRPr lang="en-US" dirty="0"/>
          </a:p>
        </p:txBody>
      </p:sp>
      <p:sp>
        <p:nvSpPr>
          <p:cNvPr id="3" name="Content Placeholder 2"/>
          <p:cNvSpPr>
            <a:spLocks noGrp="1"/>
          </p:cNvSpPr>
          <p:nvPr>
            <p:ph sz="half" idx="1"/>
          </p:nvPr>
        </p:nvSpPr>
        <p:spPr>
          <a:xfrm>
            <a:off x="457200" y="1600200"/>
            <a:ext cx="4038600" cy="4525963"/>
          </a:xfrm>
        </p:spPr>
        <p:txBody>
          <a:bodyPr/>
          <a:lstStyle>
            <a:lvl1pPr>
              <a:defRPr sz="2800">
                <a:latin typeface="Century Gothic" panose="020B0502020202020204" pitchFamily="34" charset="0"/>
              </a:defRPr>
            </a:lvl1pPr>
            <a:lvl2pPr>
              <a:defRPr sz="2400">
                <a:latin typeface="Century Gothic" panose="020B0502020202020204" pitchFamily="34" charset="0"/>
              </a:defRPr>
            </a:lvl2pPr>
            <a:lvl3pPr>
              <a:defRPr sz="2000">
                <a:latin typeface="Century Gothic" panose="020B0502020202020204" pitchFamily="34" charset="0"/>
              </a:defRPr>
            </a:lvl3pPr>
            <a:lvl4pPr>
              <a:defRPr sz="1800">
                <a:latin typeface="Century Gothic" panose="020B0502020202020204" pitchFamily="34" charset="0"/>
              </a:defRPr>
            </a:lvl4pPr>
            <a:lvl5pPr>
              <a:defRPr sz="1800">
                <a:latin typeface="Century Gothic" panose="020B0502020202020204" pitchFamily="34" charset="0"/>
              </a:defRPr>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600200"/>
            <a:ext cx="4038600" cy="4525963"/>
          </a:xfrm>
        </p:spPr>
        <p:txBody>
          <a:bodyPr/>
          <a:lstStyle>
            <a:lvl1pPr>
              <a:defRPr sz="2800">
                <a:latin typeface="Century Gothic" panose="020B0502020202020204" pitchFamily="34" charset="0"/>
              </a:defRPr>
            </a:lvl1pPr>
            <a:lvl2pPr>
              <a:defRPr sz="2400">
                <a:latin typeface="Century Gothic" panose="020B0502020202020204" pitchFamily="34" charset="0"/>
              </a:defRPr>
            </a:lvl2pPr>
            <a:lvl3pPr>
              <a:defRPr sz="2000">
                <a:latin typeface="Century Gothic" panose="020B0502020202020204" pitchFamily="34" charset="0"/>
              </a:defRPr>
            </a:lvl3pPr>
            <a:lvl4pPr>
              <a:defRPr sz="1800">
                <a:latin typeface="Century Gothic" panose="020B0502020202020204" pitchFamily="34" charset="0"/>
              </a:defRPr>
            </a:lvl4pPr>
            <a:lvl5pPr>
              <a:defRPr sz="1800">
                <a:latin typeface="Century Gothic" panose="020B0502020202020204" pitchFamily="34" charset="0"/>
              </a:defRPr>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3"/>
          <p:cNvSpPr>
            <a:spLocks noGrp="1"/>
          </p:cNvSpPr>
          <p:nvPr>
            <p:ph type="dt" sz="half" idx="10"/>
          </p:nvPr>
        </p:nvSpPr>
        <p:spPr/>
        <p:txBody>
          <a:bodyPr/>
          <a:lstStyle>
            <a:lvl1pPr>
              <a:defRPr/>
            </a:lvl1pPr>
          </a:lstStyle>
          <a:p>
            <a:pPr>
              <a:defRPr/>
            </a:pPr>
            <a:fld id="{AF4BB667-5B5C-4478-BB9A-0CE3416599D7}" type="datetimeFigureOut">
              <a:rPr lang="en-US" smtClean="0"/>
              <a:pPr>
                <a:defRPr/>
              </a:pPr>
              <a:t>4/21/2016</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8823F780-0EB9-4AF0-8FE6-557DFD6E16E6}" type="slidenum">
              <a:rPr lang="en-US" smtClean="0"/>
              <a:pPr>
                <a:defRPr/>
              </a:pPr>
              <a:t>‹#›</a:t>
            </a:fld>
            <a:endParaRPr lang="en-US"/>
          </a:p>
        </p:txBody>
      </p:sp>
    </p:spTree>
    <p:extLst>
      <p:ext uri="{BB962C8B-B14F-4D97-AF65-F5344CB8AC3E}">
        <p14:creationId xmlns:p14="http://schemas.microsoft.com/office/powerpoint/2010/main" val="3712674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Book Antiqua" panose="02040602050305030304" pitchFamily="18" charset="0"/>
              </a:defRPr>
            </a:lvl1pPr>
          </a:lstStyle>
          <a:p>
            <a:r>
              <a:rPr lang="en-US" smtClean="0"/>
              <a:t>Click to edit Master title style</a:t>
            </a:r>
            <a:endParaRPr lang="en-US" dirty="0"/>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atin typeface="Century Gothic" panose="020B0502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atin typeface="Century Gothic" panose="020B0502020202020204" pitchFamily="34" charset="0"/>
              </a:defRPr>
            </a:lvl1pPr>
            <a:lvl2pPr>
              <a:defRPr sz="2000">
                <a:latin typeface="Century Gothic" panose="020B0502020202020204" pitchFamily="34" charset="0"/>
              </a:defRPr>
            </a:lvl2pPr>
            <a:lvl3pPr>
              <a:defRPr sz="1800">
                <a:latin typeface="Century Gothic" panose="020B0502020202020204" pitchFamily="34" charset="0"/>
              </a:defRPr>
            </a:lvl3pPr>
            <a:lvl4pPr>
              <a:defRPr sz="1600">
                <a:latin typeface="Century Gothic" panose="020B0502020202020204" pitchFamily="34" charset="0"/>
              </a:defRPr>
            </a:lvl4pPr>
            <a:lvl5pPr>
              <a:defRPr sz="1600">
                <a:latin typeface="Century Gothic" panose="020B0502020202020204" pitchFamily="34" charset="0"/>
              </a:defRPr>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atin typeface="Century Gothic" panose="020B0502020202020204" pitchFamily="34" charset="0"/>
              </a:defRPr>
            </a:lvl1pPr>
            <a:lvl2pPr>
              <a:defRPr sz="2000">
                <a:latin typeface="Century Gothic" panose="020B0502020202020204" pitchFamily="34" charset="0"/>
              </a:defRPr>
            </a:lvl2pPr>
            <a:lvl3pPr>
              <a:defRPr sz="1800">
                <a:latin typeface="Century Gothic" panose="020B0502020202020204" pitchFamily="34" charset="0"/>
              </a:defRPr>
            </a:lvl3pPr>
            <a:lvl4pPr>
              <a:defRPr sz="1600">
                <a:latin typeface="Century Gothic" panose="020B0502020202020204" pitchFamily="34" charset="0"/>
              </a:defRPr>
            </a:lvl4pPr>
            <a:lvl5pPr>
              <a:defRPr sz="1600">
                <a:latin typeface="Century Gothic" panose="020B0502020202020204" pitchFamily="34" charset="0"/>
              </a:defRPr>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3"/>
          <p:cNvSpPr>
            <a:spLocks noGrp="1"/>
          </p:cNvSpPr>
          <p:nvPr>
            <p:ph type="dt" sz="half" idx="10"/>
          </p:nvPr>
        </p:nvSpPr>
        <p:spPr/>
        <p:txBody>
          <a:bodyPr/>
          <a:lstStyle>
            <a:lvl1pPr>
              <a:defRPr/>
            </a:lvl1pPr>
          </a:lstStyle>
          <a:p>
            <a:pPr>
              <a:defRPr/>
            </a:pPr>
            <a:fld id="{53946BFD-F5FE-4F40-B043-790426E8A5F4}" type="datetimeFigureOut">
              <a:rPr lang="en-US" smtClean="0"/>
              <a:pPr>
                <a:defRPr/>
              </a:pPr>
              <a:t>4/21/2016</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FF18B10C-9918-45E8-A56B-D495D05D7599}" type="slidenum">
              <a:rPr lang="en-US" smtClean="0"/>
              <a:pPr>
                <a:defRPr/>
              </a:pPr>
              <a:t>‹#›</a:t>
            </a:fld>
            <a:endParaRPr lang="en-US"/>
          </a:p>
        </p:txBody>
      </p:sp>
    </p:spTree>
    <p:extLst>
      <p:ext uri="{BB962C8B-B14F-4D97-AF65-F5344CB8AC3E}">
        <p14:creationId xmlns:p14="http://schemas.microsoft.com/office/powerpoint/2010/main" val="42132824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3"/>
          <p:cNvSpPr>
            <a:spLocks noGrp="1"/>
          </p:cNvSpPr>
          <p:nvPr>
            <p:ph type="dt" sz="half" idx="10"/>
          </p:nvPr>
        </p:nvSpPr>
        <p:spPr/>
        <p:txBody>
          <a:bodyPr/>
          <a:lstStyle>
            <a:lvl1pPr>
              <a:defRPr/>
            </a:lvl1pPr>
          </a:lstStyle>
          <a:p>
            <a:pPr>
              <a:defRPr/>
            </a:pPr>
            <a:fld id="{B0DFC5BF-35C4-4496-A509-4F14E4FA3B90}" type="datetimeFigureOut">
              <a:rPr lang="en-US" smtClean="0"/>
              <a:pPr>
                <a:defRPr/>
              </a:pPr>
              <a:t>4/21/2016</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4CFB8A5D-B4EA-4DB1-B25F-17B085E3E38E}" type="slidenum">
              <a:rPr lang="en-US" smtClean="0"/>
              <a:pPr>
                <a:defRPr/>
              </a:pPr>
              <a:t>‹#›</a:t>
            </a:fld>
            <a:endParaRPr lang="en-US"/>
          </a:p>
        </p:txBody>
      </p:sp>
    </p:spTree>
    <p:extLst>
      <p:ext uri="{BB962C8B-B14F-4D97-AF65-F5344CB8AC3E}">
        <p14:creationId xmlns:p14="http://schemas.microsoft.com/office/powerpoint/2010/main" val="34899001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623169C8-4D5C-46FF-A251-54B33F95E6FC}" type="datetimeFigureOut">
              <a:rPr lang="en-US" smtClean="0"/>
              <a:pPr>
                <a:defRPr/>
              </a:pPr>
              <a:t>4/21/2016</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FBDC9B3B-C458-415C-A0B2-50DE367F5303}" type="slidenum">
              <a:rPr lang="en-US" smtClean="0"/>
              <a:pPr>
                <a:defRPr/>
              </a:pPr>
              <a:t>‹#›</a:t>
            </a:fld>
            <a:endParaRPr lang="en-US"/>
          </a:p>
        </p:txBody>
      </p:sp>
    </p:spTree>
    <p:extLst>
      <p:ext uri="{BB962C8B-B14F-4D97-AF65-F5344CB8AC3E}">
        <p14:creationId xmlns:p14="http://schemas.microsoft.com/office/powerpoint/2010/main" val="15748033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theme" Target="../theme/theme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2">
            <a:lumMod val="20000"/>
            <a:lumOff val="80000"/>
          </a:schemeClr>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endParaRPr lang="en-US" altLang="en-US" dirty="0" smtClean="0"/>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rmAutofit/>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endParaRPr lang="en-US" altLang="en-US" dirty="0" smtClean="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9CD4FCB3-1738-416A-95E5-74DD07585F8D}" type="datetimeFigureOut">
              <a:rPr lang="en-US" smtClean="0"/>
              <a:pPr>
                <a:defRPr/>
              </a:pPr>
              <a:t>4/21/2016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1B182CFE-72EA-4D69-A5C5-96EEF5DB07E6}" type="slidenum">
              <a:rPr lang="en-US" smtClean="0"/>
              <a:pPr>
                <a:defRPr/>
              </a:pPr>
              <a:t>‹#›</a:t>
            </a:fld>
            <a:endParaRPr lang="en-US"/>
          </a:p>
        </p:txBody>
      </p:sp>
    </p:spTree>
  </p:cSld>
  <p:clrMap bg1="lt1" tx1="dk1" bg2="lt2" tx2="dk2" accent1="accent1" accent2="accent2" accent3="accent3" accent4="accent4" accent5="accent5" accent6="accent6" hlink="hlink" folHlink="folHlink"/>
  <p:sldLayoutIdLst>
    <p:sldLayoutId id="2147483690" r:id="rId1"/>
    <p:sldLayoutId id="2147483691" r:id="rId2"/>
    <p:sldLayoutId id="2147483692" r:id="rId3"/>
    <p:sldLayoutId id="2147483693" r:id="rId4"/>
    <p:sldLayoutId id="2147483694" r:id="rId5"/>
    <p:sldLayoutId id="2147483695" r:id="rId6"/>
    <p:sldLayoutId id="2147483696" r:id="rId7"/>
    <p:sldLayoutId id="2147483697" r:id="rId8"/>
    <p:sldLayoutId id="2147483698" r:id="rId9"/>
    <p:sldLayoutId id="2147483699" r:id="rId10"/>
    <p:sldLayoutId id="2147483700" r:id="rId11"/>
    <p:sldLayoutId id="2147483701" r:id="rId12"/>
    <p:sldLayoutId id="2147483702" r:id="rId13"/>
    <p:sldLayoutId id="2147483703" r:id="rId14"/>
    <p:sldLayoutId id="2147483704" r:id="rId15"/>
    <p:sldLayoutId id="2147483705" r:id="rId16"/>
    <p:sldLayoutId id="2147483706" r:id="rId17"/>
    <p:sldLayoutId id="2147483707" r:id="rId18"/>
    <p:sldLayoutId id="2147483708" r:id="rId19"/>
    <p:sldLayoutId id="2147483709" r:id="rId20"/>
  </p:sldLayoutIdLst>
  <p:txStyles>
    <p:titleStyle>
      <a:lvl1pPr algn="ctr" rtl="0" eaLnBrk="1" fontAlgn="base" hangingPunct="1">
        <a:spcBef>
          <a:spcPct val="0"/>
        </a:spcBef>
        <a:spcAft>
          <a:spcPct val="0"/>
        </a:spcAft>
        <a:defRPr sz="4000" kern="1200">
          <a:solidFill>
            <a:schemeClr val="tx1"/>
          </a:solidFill>
          <a:latin typeface="Book Antiqua" panose="02040602050305030304" pitchFamily="18" charset="0"/>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822960" indent="-285750" algn="l" rtl="0" eaLnBrk="1" fontAlgn="base" hangingPunct="1">
        <a:spcBef>
          <a:spcPct val="20000"/>
        </a:spcBef>
        <a:spcAft>
          <a:spcPct val="0"/>
        </a:spcAft>
        <a:buFont typeface="Wingdings" panose="05000000000000000000" pitchFamily="2" charset="2"/>
        <a:buChar char="§"/>
        <a:defRPr sz="2800" kern="1200">
          <a:solidFill>
            <a:schemeClr val="tx1"/>
          </a:solidFill>
          <a:latin typeface="+mn-lt"/>
          <a:ea typeface="+mn-ea"/>
          <a:cs typeface="+mn-cs"/>
        </a:defRPr>
      </a:lvl2pPr>
      <a:lvl3pPr marL="1280160" indent="-228600" algn="l" rtl="0" eaLnBrk="1" fontAlgn="base" hangingPunct="1">
        <a:spcBef>
          <a:spcPct val="20000"/>
        </a:spcBef>
        <a:spcAft>
          <a:spcPct val="0"/>
        </a:spcAft>
        <a:buSzPct val="80000"/>
        <a:buFont typeface="Courier New" panose="02070309020205020404" pitchFamily="49" charset="0"/>
        <a:buChar char="o"/>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xml"/><Relationship Id="rId1" Type="http://schemas.openxmlformats.org/officeDocument/2006/relationships/slideLayout" Target="../slideLayouts/slideLayout10.xml"/><Relationship Id="rId4" Type="http://schemas.openxmlformats.org/officeDocument/2006/relationships/image" Target="../media/image8.png"/></Relationships>
</file>

<file path=ppt/slides/_rels/slide1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xml"/><Relationship Id="rId1" Type="http://schemas.openxmlformats.org/officeDocument/2006/relationships/slideLayout" Target="../slideLayouts/slideLayout10.xml"/><Relationship Id="rId5" Type="http://schemas.openxmlformats.org/officeDocument/2006/relationships/image" Target="../media/image10.png"/><Relationship Id="rId4" Type="http://schemas.openxmlformats.org/officeDocument/2006/relationships/image" Target="../media/image9.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3" Type="http://schemas.openxmlformats.org/officeDocument/2006/relationships/hyperlink" Target="mailto:NCIRhelp@dhhs.nc.gov" TargetMode="External"/><Relationship Id="rId2" Type="http://schemas.openxmlformats.org/officeDocument/2006/relationships/image" Target="../media/image11.png"/><Relationship Id="rId1" Type="http://schemas.openxmlformats.org/officeDocument/2006/relationships/slideLayout" Target="../slideLayouts/slideLayout9.xml"/><Relationship Id="rId4" Type="http://schemas.openxmlformats.org/officeDocument/2006/relationships/image" Target="../media/image12.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0.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0.xml"/><Relationship Id="rId4" Type="http://schemas.openxmlformats.org/officeDocument/2006/relationships/image" Target="../media/image5.PNG"/></Relationships>
</file>

<file path=ppt/slides/_rels/slide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a:xfrm>
            <a:off x="685800" y="2362200"/>
            <a:ext cx="7772400" cy="1470025"/>
          </a:xfrm>
        </p:spPr>
        <p:txBody>
          <a:bodyPr/>
          <a:lstStyle/>
          <a:p>
            <a:r>
              <a:rPr lang="en-US" dirty="0" smtClean="0"/>
              <a:t>Reporting and </a:t>
            </a:r>
            <a:r>
              <a:rPr lang="en-US" dirty="0"/>
              <a:t>Returning </a:t>
            </a:r>
            <a:r>
              <a:rPr lang="en-US" dirty="0" smtClean="0"/>
              <a:t>Expired </a:t>
            </a:r>
            <a:r>
              <a:rPr lang="en-US" dirty="0"/>
              <a:t>Vaccine</a:t>
            </a:r>
          </a:p>
        </p:txBody>
      </p:sp>
      <p:sp>
        <p:nvSpPr>
          <p:cNvPr id="3" name="Subtitle 2"/>
          <p:cNvSpPr>
            <a:spLocks noGrp="1"/>
          </p:cNvSpPr>
          <p:nvPr>
            <p:ph type="subTitle" idx="1"/>
          </p:nvPr>
        </p:nvSpPr>
        <p:spPr>
          <a:xfrm>
            <a:off x="762000" y="3886200"/>
            <a:ext cx="7620000" cy="1752600"/>
          </a:xfrm>
        </p:spPr>
        <p:txBody>
          <a:bodyPr>
            <a:normAutofit/>
          </a:bodyPr>
          <a:lstStyle/>
          <a:p>
            <a:endParaRPr lang="en-US" sz="2000" dirty="0">
              <a:solidFill>
                <a:srgbClr val="C00000"/>
              </a:solidFill>
            </a:endParaRPr>
          </a:p>
        </p:txBody>
      </p:sp>
    </p:spTree>
    <p:extLst>
      <p:ext uri="{BB962C8B-B14F-4D97-AF65-F5344CB8AC3E}">
        <p14:creationId xmlns:p14="http://schemas.microsoft.com/office/powerpoint/2010/main" val="201703898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859"/>
            <a:ext cx="3008313" cy="1162050"/>
          </a:xfrm>
        </p:spPr>
        <p:txBody>
          <a:bodyPr/>
          <a:lstStyle/>
          <a:p>
            <a:r>
              <a:rPr lang="en-US" dirty="0"/>
              <a:t>Steps to Document Expired Vaccine</a:t>
            </a:r>
          </a:p>
        </p:txBody>
      </p:sp>
      <p:sp>
        <p:nvSpPr>
          <p:cNvPr id="6" name="Text Placeholder 5"/>
          <p:cNvSpPr>
            <a:spLocks noGrp="1"/>
          </p:cNvSpPr>
          <p:nvPr>
            <p:ph type="body" sz="half" idx="2"/>
          </p:nvPr>
        </p:nvSpPr>
        <p:spPr>
          <a:xfrm>
            <a:off x="381000" y="1295400"/>
            <a:ext cx="4242542" cy="4691063"/>
          </a:xfrm>
        </p:spPr>
        <p:txBody>
          <a:bodyPr/>
          <a:lstStyle/>
          <a:p>
            <a:pPr marL="457200" indent="-457200">
              <a:buFont typeface="+mj-lt"/>
              <a:buAutoNum type="arabicPeriod" startAt="7"/>
            </a:pPr>
            <a:r>
              <a:rPr lang="en-US" altLang="en-US" sz="2000" dirty="0" smtClean="0"/>
              <a:t>Click </a:t>
            </a:r>
            <a:r>
              <a:rPr lang="en-US" altLang="en-US" sz="2000" b="1" dirty="0" smtClean="0"/>
              <a:t>Save </a:t>
            </a:r>
            <a:r>
              <a:rPr lang="en-US" altLang="en-US" sz="2000" dirty="0" smtClean="0"/>
              <a:t>(and make sure you see the blue “Saved Successfully” message). </a:t>
            </a:r>
          </a:p>
          <a:p>
            <a:pPr marL="457200" indent="-457200">
              <a:buFont typeface="+mj-lt"/>
              <a:buAutoNum type="arabicPeriod" startAt="7"/>
            </a:pPr>
            <a:r>
              <a:rPr lang="en-US" altLang="en-US" sz="2000" dirty="0" smtClean="0"/>
              <a:t>Click </a:t>
            </a:r>
            <a:r>
              <a:rPr lang="en-US" altLang="en-US" sz="2000" b="1" dirty="0" smtClean="0"/>
              <a:t>Packing List</a:t>
            </a:r>
            <a:r>
              <a:rPr lang="en-US" altLang="en-US" sz="2000" dirty="0" smtClean="0"/>
              <a:t>.</a:t>
            </a:r>
          </a:p>
          <a:p>
            <a:pPr marL="457200" indent="-457200">
              <a:buFont typeface="+mj-lt"/>
              <a:buAutoNum type="arabicPeriod" startAt="7"/>
            </a:pPr>
            <a:r>
              <a:rPr lang="en-US" altLang="en-US" sz="2000" dirty="0"/>
              <a:t>Print the Packing List. You MUST do this in order to finish the </a:t>
            </a:r>
            <a:r>
              <a:rPr lang="en-US" altLang="en-US" sz="2000" dirty="0" smtClean="0"/>
              <a:t>transfer. (This will popup in a separate window, if you have your popup blocker on, click Allow)</a:t>
            </a:r>
            <a:endParaRPr lang="en-US" altLang="en-US" sz="2000" dirty="0"/>
          </a:p>
          <a:p>
            <a:pPr marL="457200" indent="-457200">
              <a:buFont typeface="+mj-lt"/>
              <a:buAutoNum type="arabicPeriod" startAt="7"/>
            </a:pPr>
            <a:endParaRPr lang="en-US" altLang="en-US" sz="2000" dirty="0" smtClean="0"/>
          </a:p>
          <a:p>
            <a:endParaRPr lang="en-US" altLang="en-US" sz="2000" dirty="0" smtClean="0"/>
          </a:p>
          <a:p>
            <a:pPr marL="457200" indent="-457200">
              <a:buFont typeface="+mj-lt"/>
              <a:buAutoNum type="arabicPeriod" startAt="7"/>
            </a:pPr>
            <a:endParaRPr lang="en-US" altLang="en-US" sz="2000" b="1" dirty="0" smtClean="0"/>
          </a:p>
          <a:p>
            <a:pPr marL="342900" indent="-342900">
              <a:buFont typeface="+mj-lt"/>
              <a:buAutoNum type="arabicPeriod" startAt="7"/>
            </a:pPr>
            <a:endParaRPr lang="en-US" altLang="en-US" sz="2000" b="1" dirty="0" smtClean="0"/>
          </a:p>
          <a:p>
            <a:pPr marL="342900" indent="-342900">
              <a:buFont typeface="+mj-lt"/>
              <a:buAutoNum type="arabicPeriod" startAt="7"/>
            </a:pPr>
            <a:endParaRPr lang="en-US" altLang="en-US" sz="2000" b="1" dirty="0" smtClean="0"/>
          </a:p>
          <a:p>
            <a:pPr marL="342900" indent="-342900">
              <a:buFont typeface="+mj-lt"/>
              <a:buAutoNum type="arabicPeriod" startAt="7"/>
            </a:pPr>
            <a:endParaRPr lang="en-US" altLang="en-US" sz="2000" b="1" dirty="0" smtClean="0"/>
          </a:p>
          <a:p>
            <a:pPr marL="342900" indent="-342900">
              <a:buFont typeface="+mj-lt"/>
              <a:buAutoNum type="arabicPeriod" startAt="7"/>
            </a:pPr>
            <a:endParaRPr lang="en-US" altLang="en-US" sz="2000" dirty="0" smtClean="0"/>
          </a:p>
          <a:p>
            <a:pPr marL="342900" indent="-342900">
              <a:buFont typeface="+mj-lt"/>
              <a:buAutoNum type="arabicPeriod" startAt="7"/>
            </a:pPr>
            <a:endParaRPr lang="en-US" altLang="en-US" sz="1800" dirty="0" smtClean="0"/>
          </a:p>
          <a:p>
            <a:pPr marL="342900" indent="-342900">
              <a:buFont typeface="+mj-lt"/>
              <a:buAutoNum type="arabicPeriod" startAt="7"/>
            </a:pPr>
            <a:endParaRPr lang="en-US" altLang="en-US" sz="1800" dirty="0" smtClean="0"/>
          </a:p>
          <a:p>
            <a:endParaRPr lang="en-US" dirty="0"/>
          </a:p>
        </p:txBody>
      </p:sp>
      <p:pic>
        <p:nvPicPr>
          <p:cNvPr id="20" name="Picture 2"/>
          <p:cNvPicPr>
            <a:picLocks noChangeAspect="1" noChangeArrowheads="1"/>
          </p:cNvPicPr>
          <p:nvPr/>
        </p:nvPicPr>
        <p:blipFill rotWithShape="1">
          <a:blip r:embed="rId3"/>
          <a:srcRect l="55477"/>
          <a:stretch/>
        </p:blipFill>
        <p:spPr bwMode="auto">
          <a:xfrm>
            <a:off x="4699742" y="593069"/>
            <a:ext cx="4280420" cy="2386263"/>
          </a:xfrm>
          <a:prstGeom prst="rect">
            <a:avLst/>
          </a:prstGeom>
          <a:ln w="38100" cap="sq">
            <a:solidFill>
              <a:srgbClr val="000000"/>
            </a:solidFill>
            <a:prstDash val="solid"/>
            <a:miter lim="800000"/>
          </a:ln>
          <a:effectLst>
            <a:outerShdw blurRad="50800" dist="38100" dir="2700000" algn="tl" rotWithShape="0">
              <a:srgbClr val="000000">
                <a:alpha val="43000"/>
              </a:srgbClr>
            </a:outerShdw>
            <a:softEdge rad="63500"/>
          </a:effectLst>
          <a:extLst>
            <a:ext uri="{909E8E84-426E-40DD-AFC4-6F175D3DCCD1}">
              <a14:hiddenFill xmlns:a14="http://schemas.microsoft.com/office/drawing/2010/main">
                <a:solidFill>
                  <a:schemeClr val="accent1"/>
                </a:solidFill>
              </a14:hiddenFill>
            </a:ext>
          </a:extLst>
        </p:spPr>
      </p:pic>
      <p:sp>
        <p:nvSpPr>
          <p:cNvPr id="21" name="Rectangle 20"/>
          <p:cNvSpPr/>
          <p:nvPr/>
        </p:nvSpPr>
        <p:spPr>
          <a:xfrm>
            <a:off x="7010400" y="669269"/>
            <a:ext cx="1900238" cy="938464"/>
          </a:xfrm>
          <a:prstGeom prst="rect">
            <a:avLst/>
          </a:prstGeom>
          <a:ln>
            <a:tailEnd type="arrow"/>
          </a:ln>
        </p:spPr>
        <p:style>
          <a:lnRef idx="3">
            <a:schemeClr val="accent6"/>
          </a:lnRef>
          <a:fillRef idx="0">
            <a:schemeClr val="accent6"/>
          </a:fillRef>
          <a:effectRef idx="2">
            <a:schemeClr val="accent6"/>
          </a:effectRef>
          <a:fontRef idx="minor">
            <a:schemeClr val="tx1"/>
          </a:fontRef>
        </p:style>
        <p:txBody>
          <a:bodyPr rtlCol="0" anchor="ctr"/>
          <a:lstStyle/>
          <a:p>
            <a:pPr algn="ctr"/>
            <a:endParaRPr lang="en-US"/>
          </a:p>
        </p:txBody>
      </p:sp>
      <p:cxnSp>
        <p:nvCxnSpPr>
          <p:cNvPr id="16" name="Straight Arrow Connector 15"/>
          <p:cNvCxnSpPr/>
          <p:nvPr/>
        </p:nvCxnSpPr>
        <p:spPr>
          <a:xfrm flipV="1">
            <a:off x="3505200" y="1786200"/>
            <a:ext cx="3831202" cy="728400"/>
          </a:xfrm>
          <a:prstGeom prst="straightConnector1">
            <a:avLst/>
          </a:prstGeom>
          <a:ln>
            <a:tailEnd type="arrow"/>
          </a:ln>
        </p:spPr>
        <p:style>
          <a:lnRef idx="3">
            <a:schemeClr val="accent6"/>
          </a:lnRef>
          <a:fillRef idx="0">
            <a:schemeClr val="accent6"/>
          </a:fillRef>
          <a:effectRef idx="2">
            <a:schemeClr val="accent6"/>
          </a:effectRef>
          <a:fontRef idx="minor">
            <a:schemeClr val="tx1"/>
          </a:fontRef>
        </p:style>
      </p:cxnSp>
      <p:pic>
        <p:nvPicPr>
          <p:cNvPr id="27" name="Picture 3"/>
          <p:cNvPicPr>
            <a:picLocks noChangeAspect="1" noChangeArrowheads="1"/>
          </p:cNvPicPr>
          <p:nvPr/>
        </p:nvPicPr>
        <p:blipFill rotWithShape="1">
          <a:blip r:embed="rId4"/>
          <a:srcRect b="19562"/>
          <a:stretch/>
        </p:blipFill>
        <p:spPr bwMode="auto">
          <a:xfrm>
            <a:off x="3733800" y="4254518"/>
            <a:ext cx="4948238" cy="2574649"/>
          </a:xfrm>
          <a:prstGeom prst="rect">
            <a:avLst/>
          </a:prstGeom>
          <a:ln w="38100" cap="sq">
            <a:solidFill>
              <a:srgbClr val="000000"/>
            </a:solidFill>
            <a:prstDash val="solid"/>
            <a:miter lim="800000"/>
          </a:ln>
          <a:effectLst>
            <a:outerShdw blurRad="50800" dist="38100" dir="2700000" algn="tl" rotWithShape="0">
              <a:srgbClr val="000000">
                <a:alpha val="43000"/>
              </a:srgbClr>
            </a:outerShdw>
            <a:softEdge rad="63500"/>
          </a:effectLst>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165110980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9126"/>
            <a:ext cx="3008313" cy="1162050"/>
          </a:xfrm>
        </p:spPr>
        <p:txBody>
          <a:bodyPr/>
          <a:lstStyle/>
          <a:p>
            <a:r>
              <a:rPr lang="en-US" dirty="0"/>
              <a:t>Steps to Document Expired Vaccine</a:t>
            </a:r>
          </a:p>
        </p:txBody>
      </p:sp>
      <p:sp>
        <p:nvSpPr>
          <p:cNvPr id="6" name="Text Placeholder 5"/>
          <p:cNvSpPr>
            <a:spLocks noGrp="1"/>
          </p:cNvSpPr>
          <p:nvPr>
            <p:ph type="body" sz="half" idx="2"/>
          </p:nvPr>
        </p:nvSpPr>
        <p:spPr>
          <a:xfrm>
            <a:off x="457199" y="1435100"/>
            <a:ext cx="7398717" cy="4691063"/>
          </a:xfrm>
        </p:spPr>
        <p:txBody>
          <a:bodyPr/>
          <a:lstStyle/>
          <a:p>
            <a:pPr marL="457200" indent="-457200">
              <a:buFont typeface="+mj-lt"/>
              <a:buAutoNum type="arabicPeriod" startAt="10"/>
            </a:pPr>
            <a:r>
              <a:rPr lang="en-US" altLang="en-US" sz="2000" dirty="0" smtClean="0"/>
              <a:t>Click </a:t>
            </a:r>
            <a:r>
              <a:rPr lang="en-US" altLang="en-US" sz="2000" b="1" dirty="0" smtClean="0"/>
              <a:t>Ship</a:t>
            </a:r>
            <a:r>
              <a:rPr lang="en-US" altLang="en-US" sz="2000" dirty="0"/>
              <a:t> </a:t>
            </a:r>
            <a:endParaRPr lang="en-US" altLang="en-US" sz="2000" dirty="0" smtClean="0"/>
          </a:p>
          <a:p>
            <a:pPr marL="457200" indent="-457200">
              <a:buFont typeface="+mj-lt"/>
              <a:buAutoNum type="arabicPeriod" startAt="10"/>
            </a:pPr>
            <a:r>
              <a:rPr lang="en-US" altLang="en-US" sz="2000" dirty="0" smtClean="0"/>
              <a:t>Verify </a:t>
            </a:r>
            <a:r>
              <a:rPr lang="en-US" altLang="en-US" sz="2000" b="1" dirty="0" smtClean="0"/>
              <a:t>ship date (do not change the date)</a:t>
            </a:r>
          </a:p>
          <a:p>
            <a:r>
              <a:rPr lang="en-US" altLang="en-US" sz="2000" dirty="0" smtClean="0"/>
              <a:t>and Click </a:t>
            </a:r>
            <a:r>
              <a:rPr lang="en-US" altLang="en-US" sz="2000" b="1" dirty="0" smtClean="0"/>
              <a:t>Ship </a:t>
            </a:r>
            <a:r>
              <a:rPr lang="en-US" altLang="en-US" sz="2000" dirty="0" smtClean="0"/>
              <a:t>again.</a:t>
            </a:r>
          </a:p>
          <a:p>
            <a:pPr marL="457200" indent="-457200">
              <a:buFont typeface="+mj-lt"/>
              <a:buAutoNum type="arabicPeriod" startAt="10"/>
            </a:pPr>
            <a:endParaRPr lang="en-US" altLang="en-US" sz="2000" dirty="0"/>
          </a:p>
          <a:p>
            <a:pPr marL="457200" indent="-457200">
              <a:buFont typeface="+mj-lt"/>
              <a:buAutoNum type="arabicPeriod" startAt="10"/>
            </a:pPr>
            <a:endParaRPr lang="en-US" altLang="en-US" sz="2000" dirty="0" smtClean="0"/>
          </a:p>
          <a:p>
            <a:pPr marL="457200" indent="-457200">
              <a:buFont typeface="+mj-lt"/>
              <a:buAutoNum type="arabicPeriod" startAt="10"/>
            </a:pPr>
            <a:endParaRPr lang="en-US" altLang="en-US" sz="2000" dirty="0"/>
          </a:p>
          <a:p>
            <a:pPr marL="457200" indent="-457200">
              <a:buFont typeface="+mj-lt"/>
              <a:buAutoNum type="arabicPeriod" startAt="10"/>
            </a:pPr>
            <a:endParaRPr lang="en-US" altLang="en-US" sz="2000" dirty="0" smtClean="0"/>
          </a:p>
          <a:p>
            <a:pPr marL="457200" indent="-457200">
              <a:buFont typeface="+mj-lt"/>
              <a:buAutoNum type="arabicPeriod" startAt="10"/>
            </a:pPr>
            <a:endParaRPr lang="en-US" altLang="en-US" sz="2000" dirty="0" smtClean="0"/>
          </a:p>
          <a:p>
            <a:pPr marL="457200" indent="-457200">
              <a:buFont typeface="+mj-lt"/>
              <a:buAutoNum type="arabicPeriod" startAt="10"/>
            </a:pPr>
            <a:r>
              <a:rPr lang="en-US" altLang="en-US" sz="2000" dirty="0" smtClean="0"/>
              <a:t>Look </a:t>
            </a:r>
            <a:r>
              <a:rPr lang="en-US" altLang="en-US" sz="2000" dirty="0"/>
              <a:t>for the “Transfer Successfully Shipped” </a:t>
            </a:r>
            <a:r>
              <a:rPr lang="en-US" altLang="en-US" sz="2000" dirty="0" smtClean="0"/>
              <a:t>message (very important!).</a:t>
            </a:r>
          </a:p>
          <a:p>
            <a:pPr marL="457200" indent="-457200">
              <a:buFont typeface="+mj-lt"/>
              <a:buAutoNum type="arabicPeriod" startAt="10"/>
            </a:pPr>
            <a:endParaRPr lang="en-US" altLang="en-US" sz="2000" dirty="0" smtClean="0"/>
          </a:p>
          <a:p>
            <a:pPr marL="457200" indent="-457200">
              <a:buFont typeface="+mj-lt"/>
              <a:buAutoNum type="arabicPeriod" startAt="10"/>
            </a:pPr>
            <a:endParaRPr lang="en-US" altLang="en-US" sz="2000" b="1" dirty="0" smtClean="0"/>
          </a:p>
          <a:p>
            <a:pPr marL="342900" indent="-342900">
              <a:buFont typeface="+mj-lt"/>
              <a:buAutoNum type="arabicPeriod" startAt="10"/>
            </a:pPr>
            <a:endParaRPr lang="en-US" altLang="en-US" sz="2000" b="1" dirty="0" smtClean="0"/>
          </a:p>
          <a:p>
            <a:pPr marL="342900" indent="-342900">
              <a:buFont typeface="+mj-lt"/>
              <a:buAutoNum type="arabicPeriod" startAt="10"/>
            </a:pPr>
            <a:endParaRPr lang="en-US" altLang="en-US" sz="2000" b="1" dirty="0" smtClean="0"/>
          </a:p>
          <a:p>
            <a:endParaRPr lang="en-US" altLang="en-US" sz="2000" b="1" dirty="0" smtClean="0"/>
          </a:p>
          <a:p>
            <a:pPr marL="342900" indent="-342900">
              <a:buFont typeface="+mj-lt"/>
              <a:buAutoNum type="arabicPeriod" startAt="10"/>
            </a:pPr>
            <a:endParaRPr lang="en-US" altLang="en-US" sz="2000" dirty="0" smtClean="0"/>
          </a:p>
          <a:p>
            <a:pPr marL="342900" indent="-342900">
              <a:buFont typeface="+mj-lt"/>
              <a:buAutoNum type="arabicPeriod" startAt="10"/>
            </a:pPr>
            <a:endParaRPr lang="en-US" altLang="en-US" sz="1800" dirty="0" smtClean="0"/>
          </a:p>
          <a:p>
            <a:pPr marL="342900" indent="-342900">
              <a:buFont typeface="+mj-lt"/>
              <a:buAutoNum type="arabicPeriod" startAt="10"/>
            </a:pPr>
            <a:endParaRPr lang="en-US" altLang="en-US" sz="1800" dirty="0" smtClean="0"/>
          </a:p>
          <a:p>
            <a:endParaRPr lang="en-US" dirty="0"/>
          </a:p>
        </p:txBody>
      </p:sp>
      <p:pic>
        <p:nvPicPr>
          <p:cNvPr id="13" name="Picture 2"/>
          <p:cNvPicPr>
            <a:picLocks noChangeAspect="1" noChangeArrowheads="1"/>
          </p:cNvPicPr>
          <p:nvPr/>
        </p:nvPicPr>
        <p:blipFill rotWithShape="1">
          <a:blip r:embed="rId3"/>
          <a:srcRect l="78433"/>
          <a:stretch/>
        </p:blipFill>
        <p:spPr bwMode="auto">
          <a:xfrm>
            <a:off x="6127376" y="128335"/>
            <a:ext cx="2073397" cy="2386263"/>
          </a:xfrm>
          <a:prstGeom prst="rect">
            <a:avLst/>
          </a:prstGeom>
          <a:ln w="38100" cap="sq">
            <a:solidFill>
              <a:srgbClr val="000000"/>
            </a:solidFill>
            <a:prstDash val="solid"/>
            <a:miter lim="800000"/>
          </a:ln>
          <a:effectLst>
            <a:outerShdw blurRad="50800" dist="38100" dir="2700000" algn="tl" rotWithShape="0">
              <a:srgbClr val="000000">
                <a:alpha val="43000"/>
              </a:srgbClr>
            </a:outerShdw>
            <a:softEdge rad="63500"/>
          </a:effectLst>
          <a:extLst>
            <a:ext uri="{909E8E84-426E-40DD-AFC4-6F175D3DCCD1}">
              <a14:hiddenFill xmlns:a14="http://schemas.microsoft.com/office/drawing/2010/main">
                <a:solidFill>
                  <a:schemeClr val="accent1"/>
                </a:solidFill>
              </a14:hiddenFill>
            </a:ext>
          </a:extLst>
        </p:spPr>
      </p:pic>
      <p:cxnSp>
        <p:nvCxnSpPr>
          <p:cNvPr id="12" name="Straight Arrow Connector 11"/>
          <p:cNvCxnSpPr/>
          <p:nvPr/>
        </p:nvCxnSpPr>
        <p:spPr>
          <a:xfrm flipH="1">
            <a:off x="8009021" y="1321466"/>
            <a:ext cx="964234" cy="354933"/>
          </a:xfrm>
          <a:prstGeom prst="straightConnector1">
            <a:avLst/>
          </a:prstGeom>
          <a:ln>
            <a:tailEnd type="arrow"/>
          </a:ln>
        </p:spPr>
        <p:style>
          <a:lnRef idx="3">
            <a:schemeClr val="accent6"/>
          </a:lnRef>
          <a:fillRef idx="0">
            <a:schemeClr val="accent6"/>
          </a:fillRef>
          <a:effectRef idx="2">
            <a:schemeClr val="accent6"/>
          </a:effectRef>
          <a:fontRef idx="minor">
            <a:schemeClr val="tx1"/>
          </a:fontRef>
        </p:style>
      </p:cxnSp>
      <p:grpSp>
        <p:nvGrpSpPr>
          <p:cNvPr id="25" name="Group 24"/>
          <p:cNvGrpSpPr/>
          <p:nvPr/>
        </p:nvGrpSpPr>
        <p:grpSpPr>
          <a:xfrm>
            <a:off x="838200" y="2743200"/>
            <a:ext cx="7981950" cy="1290387"/>
            <a:chOff x="228600" y="2590800"/>
            <a:chExt cx="7981950" cy="1290387"/>
          </a:xfrm>
        </p:grpSpPr>
        <p:pic>
          <p:nvPicPr>
            <p:cNvPr id="17" name="Picture 2"/>
            <p:cNvPicPr>
              <a:picLocks noChangeAspect="1" noChangeArrowheads="1"/>
            </p:cNvPicPr>
            <p:nvPr/>
          </p:nvPicPr>
          <p:blipFill rotWithShape="1">
            <a:blip r:embed="rId4"/>
            <a:srcRect b="43078"/>
            <a:stretch/>
          </p:blipFill>
          <p:spPr bwMode="auto">
            <a:xfrm>
              <a:off x="228600" y="2590800"/>
              <a:ext cx="7981950" cy="1290387"/>
            </a:xfrm>
            <a:prstGeom prst="rect">
              <a:avLst/>
            </a:prstGeom>
            <a:ln w="38100" cap="sq">
              <a:noFill/>
              <a:prstDash val="solid"/>
              <a:miter lim="800000"/>
            </a:ln>
            <a:effectLst>
              <a:outerShdw blurRad="50800" dist="38100" dir="2700000" algn="tl" rotWithShape="0">
                <a:srgbClr val="000000">
                  <a:alpha val="43000"/>
                </a:srgbClr>
              </a:outerShdw>
              <a:softEdge rad="63500"/>
            </a:effectLst>
            <a:extLst>
              <a:ext uri="{909E8E84-426E-40DD-AFC4-6F175D3DCCD1}">
                <a14:hiddenFill xmlns:a14="http://schemas.microsoft.com/office/drawing/2010/main">
                  <a:solidFill>
                    <a:schemeClr val="accent1"/>
                  </a:solidFill>
                </a14:hiddenFill>
              </a:ext>
            </a:extLst>
          </p:spPr>
        </p:pic>
        <p:cxnSp>
          <p:nvCxnSpPr>
            <p:cNvPr id="18" name="Straight Arrow Connector 17"/>
            <p:cNvCxnSpPr/>
            <p:nvPr/>
          </p:nvCxnSpPr>
          <p:spPr>
            <a:xfrm>
              <a:off x="6356684" y="3151521"/>
              <a:ext cx="1042737" cy="168944"/>
            </a:xfrm>
            <a:prstGeom prst="straightConnector1">
              <a:avLst/>
            </a:prstGeom>
            <a:ln>
              <a:tailEnd type="arrow"/>
            </a:ln>
          </p:spPr>
          <p:style>
            <a:lnRef idx="3">
              <a:schemeClr val="accent6"/>
            </a:lnRef>
            <a:fillRef idx="0">
              <a:schemeClr val="accent6"/>
            </a:fillRef>
            <a:effectRef idx="2">
              <a:schemeClr val="accent6"/>
            </a:effectRef>
            <a:fontRef idx="minor">
              <a:schemeClr val="tx1"/>
            </a:fontRef>
          </p:style>
        </p:cxnSp>
      </p:grpSp>
      <p:grpSp>
        <p:nvGrpSpPr>
          <p:cNvPr id="30" name="Group 29"/>
          <p:cNvGrpSpPr/>
          <p:nvPr/>
        </p:nvGrpSpPr>
        <p:grpSpPr>
          <a:xfrm>
            <a:off x="838200" y="4724400"/>
            <a:ext cx="7534275" cy="1524000"/>
            <a:chOff x="838200" y="4648200"/>
            <a:chExt cx="7534275" cy="1524000"/>
          </a:xfrm>
        </p:grpSpPr>
        <p:pic>
          <p:nvPicPr>
            <p:cNvPr id="28" name="Picture 2"/>
            <p:cNvPicPr>
              <a:picLocks noChangeAspect="1" noChangeArrowheads="1"/>
            </p:cNvPicPr>
            <p:nvPr/>
          </p:nvPicPr>
          <p:blipFill>
            <a:blip r:embed="rId5"/>
            <a:srcRect/>
            <a:stretch>
              <a:fillRect/>
            </a:stretch>
          </p:blipFill>
          <p:spPr bwMode="auto">
            <a:xfrm>
              <a:off x="838200" y="4648200"/>
              <a:ext cx="7534275" cy="1524000"/>
            </a:xfrm>
            <a:prstGeom prst="rect">
              <a:avLst/>
            </a:prstGeom>
            <a:ln w="38100" cap="sq">
              <a:noFill/>
              <a:prstDash val="solid"/>
              <a:miter lim="800000"/>
            </a:ln>
            <a:effectLst>
              <a:outerShdw blurRad="50800" dist="38100" dir="2700000" algn="tl" rotWithShape="0">
                <a:srgbClr val="000000">
                  <a:alpha val="43000"/>
                </a:srgbClr>
              </a:outerShdw>
              <a:softEdge rad="63500"/>
            </a:effectLst>
            <a:extLst>
              <a:ext uri="{909E8E84-426E-40DD-AFC4-6F175D3DCCD1}">
                <a14:hiddenFill xmlns:a14="http://schemas.microsoft.com/office/drawing/2010/main">
                  <a:solidFill>
                    <a:schemeClr val="accent1"/>
                  </a:solidFill>
                </a14:hiddenFill>
              </a:ext>
            </a:extLst>
          </p:spPr>
        </p:pic>
        <p:sp>
          <p:nvSpPr>
            <p:cNvPr id="29" name="Rectangle 28"/>
            <p:cNvSpPr/>
            <p:nvPr/>
          </p:nvSpPr>
          <p:spPr>
            <a:xfrm>
              <a:off x="5955677" y="4724400"/>
              <a:ext cx="2416797" cy="457200"/>
            </a:xfrm>
            <a:prstGeom prst="rect">
              <a:avLst/>
            </a:prstGeom>
            <a:ln>
              <a:tailEnd type="arrow"/>
            </a:ln>
          </p:spPr>
          <p:style>
            <a:lnRef idx="3">
              <a:schemeClr val="accent6"/>
            </a:lnRef>
            <a:fillRef idx="0">
              <a:schemeClr val="accent6"/>
            </a:fillRef>
            <a:effectRef idx="2">
              <a:schemeClr val="accent6"/>
            </a:effectRef>
            <a:fontRef idx="minor">
              <a:schemeClr val="tx1"/>
            </a:fontRef>
          </p:style>
          <p:txBody>
            <a:bodyPr rtlCol="0" anchor="ctr"/>
            <a:lstStyle/>
            <a:p>
              <a:pPr algn="ctr"/>
              <a:endParaRPr lang="en-US"/>
            </a:p>
          </p:txBody>
        </p:sp>
      </p:grpSp>
    </p:spTree>
    <p:extLst>
      <p:ext uri="{BB962C8B-B14F-4D97-AF65-F5344CB8AC3E}">
        <p14:creationId xmlns:p14="http://schemas.microsoft.com/office/powerpoint/2010/main" val="85772809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After Completing the Transfer</a:t>
            </a:r>
            <a:endParaRPr lang="en-US" dirty="0"/>
          </a:p>
        </p:txBody>
      </p:sp>
      <p:sp>
        <p:nvSpPr>
          <p:cNvPr id="4" name="Content Placeholder 3"/>
          <p:cNvSpPr>
            <a:spLocks noGrp="1"/>
          </p:cNvSpPr>
          <p:nvPr>
            <p:ph idx="1"/>
          </p:nvPr>
        </p:nvSpPr>
        <p:spPr/>
        <p:txBody>
          <a:bodyPr>
            <a:normAutofit/>
          </a:bodyPr>
          <a:lstStyle/>
          <a:p>
            <a:pPr marL="0" indent="0">
              <a:buNone/>
            </a:pPr>
            <a:r>
              <a:rPr lang="en-US" sz="2000" dirty="0" smtClean="0">
                <a:latin typeface="+mn-lt"/>
              </a:rPr>
              <a:t>Wait </a:t>
            </a:r>
            <a:r>
              <a:rPr lang="en-US" sz="2000" b="1" dirty="0" smtClean="0">
                <a:latin typeface="+mn-lt"/>
              </a:rPr>
              <a:t>1-2 business days </a:t>
            </a:r>
            <a:r>
              <a:rPr lang="en-US" sz="2000" dirty="0" smtClean="0">
                <a:latin typeface="+mn-lt"/>
              </a:rPr>
              <a:t>until you receive TWO emails to help you ship your expired or spoiled vaccine back to McKesson</a:t>
            </a:r>
          </a:p>
          <a:p>
            <a:pPr marL="0" indent="0">
              <a:buNone/>
            </a:pPr>
            <a:endParaRPr lang="en-US" dirty="0" smtClean="0"/>
          </a:p>
          <a:p>
            <a:pPr lvl="1"/>
            <a:r>
              <a:rPr lang="en-US" dirty="0" smtClean="0"/>
              <a:t>A Wasted/Expired Vaccine report and instructions email from an Immunization Branch Representative- this form includes a Vaccine Return ID Number that is</a:t>
            </a:r>
            <a:r>
              <a:rPr lang="en-US" b="1" dirty="0" smtClean="0"/>
              <a:t> required </a:t>
            </a:r>
            <a:r>
              <a:rPr lang="en-US" dirty="0" smtClean="0"/>
              <a:t>to process the return.</a:t>
            </a:r>
          </a:p>
          <a:p>
            <a:pPr lvl="1"/>
            <a:r>
              <a:rPr lang="en-US" dirty="0" smtClean="0"/>
              <a:t>A Shipping Label from McKesson- this will also arrive by email</a:t>
            </a:r>
          </a:p>
          <a:p>
            <a:pPr marL="457200" indent="-457200">
              <a:buFont typeface="+mj-lt"/>
              <a:buAutoNum type="arabicPeriod"/>
            </a:pPr>
            <a:endParaRPr lang="en-US" sz="2000" dirty="0" smtClean="0"/>
          </a:p>
          <a:p>
            <a:endParaRPr lang="en-US" dirty="0" smtClean="0"/>
          </a:p>
          <a:p>
            <a:endParaRPr lang="en-US" dirty="0"/>
          </a:p>
        </p:txBody>
      </p:sp>
      <p:sp>
        <p:nvSpPr>
          <p:cNvPr id="9" name="Rectangle 8"/>
          <p:cNvSpPr/>
          <p:nvPr/>
        </p:nvSpPr>
        <p:spPr>
          <a:xfrm>
            <a:off x="304800" y="5105400"/>
            <a:ext cx="8612459" cy="838200"/>
          </a:xfrm>
          <a:prstGeom prst="rect">
            <a:avLst/>
          </a:prstGeom>
          <a:solidFill>
            <a:schemeClr val="accent6">
              <a:lumMod val="20000"/>
              <a:lumOff val="80000"/>
            </a:schemeClr>
          </a:solidFill>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anchor="ctr"/>
          <a:lstStyle/>
          <a:p>
            <a:r>
              <a:rPr lang="en-US" altLang="en-US" dirty="0">
                <a:solidFill>
                  <a:schemeClr val="tx1"/>
                </a:solidFill>
                <a:cs typeface="+mn-cs"/>
              </a:rPr>
              <a:t>Reminder: ALL State Supplied Expired/ Spoiled vaccines will be returned to McKesson for </a:t>
            </a:r>
            <a:r>
              <a:rPr lang="en-US" altLang="en-US" dirty="0" smtClean="0">
                <a:solidFill>
                  <a:schemeClr val="tx1"/>
                </a:solidFill>
                <a:cs typeface="+mn-cs"/>
              </a:rPr>
              <a:t>processing, unless it is an open multi-dose vial (waste on site). </a:t>
            </a:r>
            <a:endParaRPr lang="en-US" altLang="en-US" dirty="0">
              <a:solidFill>
                <a:schemeClr val="tx1"/>
              </a:solidFill>
              <a:cs typeface="+mn-cs"/>
            </a:endParaRPr>
          </a:p>
        </p:txBody>
      </p:sp>
    </p:spTree>
    <p:extLst>
      <p:ext uri="{BB962C8B-B14F-4D97-AF65-F5344CB8AC3E}">
        <p14:creationId xmlns:p14="http://schemas.microsoft.com/office/powerpoint/2010/main" val="311714637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Box 5"/>
          <p:cNvSpPr txBox="1"/>
          <p:nvPr/>
        </p:nvSpPr>
        <p:spPr>
          <a:xfrm>
            <a:off x="418146" y="5908557"/>
            <a:ext cx="4657725" cy="605523"/>
          </a:xfrm>
          <a:prstGeom prst="rect">
            <a:avLst/>
          </a:prstGeom>
          <a:noFill/>
          <a:ln>
            <a:noFill/>
          </a:ln>
          <a:effectLst/>
        </p:spPr>
        <p:txBody>
          <a:bodyPr anchor="ctr"/>
          <a:lstStyle/>
          <a:p>
            <a:pPr algn="ctr" fontAlgn="auto">
              <a:lnSpc>
                <a:spcPct val="115000"/>
              </a:lnSpc>
              <a:spcBef>
                <a:spcPts val="0"/>
              </a:spcBef>
              <a:spcAft>
                <a:spcPts val="1000"/>
              </a:spcAft>
              <a:defRPr/>
            </a:pPr>
            <a:r>
              <a:rPr lang="en-US" sz="2000" b="1" dirty="0" smtClean="0">
                <a:ln w="12700" cap="flat" cmpd="sng" algn="ctr">
                  <a:solidFill>
                    <a:srgbClr val="002060"/>
                  </a:solidFill>
                  <a:prstDash val="solid"/>
                  <a:round/>
                </a:ln>
                <a:solidFill>
                  <a:srgbClr val="7030A0"/>
                </a:solidFill>
                <a:effectLst>
                  <a:outerShdw blurRad="41275" dist="20320" dir="1800000" algn="tl">
                    <a:srgbClr val="000000">
                      <a:alpha val="40000"/>
                    </a:srgbClr>
                  </a:outerShdw>
                </a:effectLst>
                <a:latin typeface="Calibri"/>
                <a:ea typeface="Calibri"/>
                <a:cs typeface="Times New Roman"/>
              </a:rPr>
              <a:t>Emailed </a:t>
            </a:r>
            <a:r>
              <a:rPr lang="en-US" sz="2000" b="1" dirty="0">
                <a:ln w="12700" cap="flat" cmpd="sng" algn="ctr">
                  <a:solidFill>
                    <a:srgbClr val="002060"/>
                  </a:solidFill>
                  <a:prstDash val="solid"/>
                  <a:round/>
                </a:ln>
                <a:solidFill>
                  <a:srgbClr val="7030A0"/>
                </a:solidFill>
                <a:effectLst>
                  <a:outerShdw blurRad="41275" dist="20320" dir="1800000" algn="tl">
                    <a:srgbClr val="000000">
                      <a:alpha val="40000"/>
                    </a:srgbClr>
                  </a:outerShdw>
                </a:effectLst>
                <a:latin typeface="Calibri"/>
                <a:ea typeface="Calibri"/>
                <a:cs typeface="Times New Roman"/>
              </a:rPr>
              <a:t>Instruction Sheet from the Immunization Branch will look like this</a:t>
            </a:r>
            <a:endParaRPr lang="en-US" sz="2000" dirty="0">
              <a:ln w="12700" cap="flat" cmpd="sng" algn="ctr">
                <a:solidFill>
                  <a:srgbClr val="002060"/>
                </a:solidFill>
                <a:prstDash val="solid"/>
                <a:round/>
              </a:ln>
              <a:solidFill>
                <a:srgbClr val="7030A0"/>
              </a:solidFill>
              <a:latin typeface="Calibri"/>
              <a:ea typeface="Calibri"/>
              <a:cs typeface="Times New Roman"/>
            </a:endParaRPr>
          </a:p>
        </p:txBody>
      </p:sp>
      <p:sp>
        <p:nvSpPr>
          <p:cNvPr id="12" name="Text Box 5"/>
          <p:cNvSpPr txBox="1"/>
          <p:nvPr/>
        </p:nvSpPr>
        <p:spPr>
          <a:xfrm>
            <a:off x="6085442" y="6152882"/>
            <a:ext cx="2459515" cy="687839"/>
          </a:xfrm>
          <a:prstGeom prst="rect">
            <a:avLst/>
          </a:prstGeom>
          <a:noFill/>
          <a:ln>
            <a:noFill/>
          </a:ln>
          <a:effectLst/>
        </p:spPr>
        <p:txBody>
          <a:bodyPr anchor="ctr"/>
          <a:lstStyle/>
          <a:p>
            <a:pPr algn="ctr" fontAlgn="auto">
              <a:lnSpc>
                <a:spcPct val="115000"/>
              </a:lnSpc>
              <a:spcBef>
                <a:spcPts val="0"/>
              </a:spcBef>
              <a:spcAft>
                <a:spcPts val="1000"/>
              </a:spcAft>
              <a:defRPr/>
            </a:pPr>
            <a:r>
              <a:rPr lang="en-US" sz="2000" b="1" dirty="0">
                <a:ln w="12700" cap="flat" cmpd="sng" algn="ctr">
                  <a:solidFill>
                    <a:srgbClr val="002060"/>
                  </a:solidFill>
                  <a:prstDash val="solid"/>
                  <a:round/>
                </a:ln>
                <a:solidFill>
                  <a:srgbClr val="7030A0"/>
                </a:solidFill>
                <a:effectLst>
                  <a:outerShdw blurRad="41275" dist="20320" dir="1800000" algn="tl">
                    <a:srgbClr val="000000">
                      <a:alpha val="40000"/>
                    </a:srgbClr>
                  </a:outerShdw>
                </a:effectLst>
                <a:latin typeface="Calibri"/>
                <a:ea typeface="Calibri"/>
                <a:cs typeface="Times New Roman"/>
              </a:rPr>
              <a:t>Shipping labels will look like this</a:t>
            </a:r>
            <a:endParaRPr lang="en-US" sz="2000" dirty="0">
              <a:ln w="12700" cap="flat" cmpd="sng" algn="ctr">
                <a:solidFill>
                  <a:srgbClr val="002060"/>
                </a:solidFill>
                <a:prstDash val="solid"/>
                <a:round/>
              </a:ln>
              <a:solidFill>
                <a:srgbClr val="7030A0"/>
              </a:solidFill>
              <a:latin typeface="Calibri"/>
              <a:ea typeface="Calibri"/>
              <a:cs typeface="Times New Roman"/>
            </a:endParaRPr>
          </a:p>
        </p:txBody>
      </p:sp>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91200" y="4038600"/>
            <a:ext cx="3048000" cy="20325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TextBox 4"/>
          <p:cNvSpPr txBox="1"/>
          <p:nvPr/>
        </p:nvSpPr>
        <p:spPr>
          <a:xfrm>
            <a:off x="213360" y="45720"/>
            <a:ext cx="5067299" cy="5632311"/>
          </a:xfrm>
          <a:prstGeom prst="rect">
            <a:avLst/>
          </a:prstGeom>
          <a:solidFill>
            <a:schemeClr val="bg1"/>
          </a:solidFill>
        </p:spPr>
        <p:txBody>
          <a:bodyPr wrap="square" rtlCol="0">
            <a:spAutoFit/>
          </a:bodyPr>
          <a:lstStyle/>
          <a:p>
            <a:r>
              <a:rPr lang="en-US" sz="1200" dirty="0"/>
              <a:t>To: Vaccine Shipping Contact</a:t>
            </a:r>
          </a:p>
          <a:p>
            <a:r>
              <a:rPr lang="en-US" sz="1200" dirty="0"/>
              <a:t> </a:t>
            </a:r>
          </a:p>
          <a:p>
            <a:r>
              <a:rPr lang="en-US" sz="1200" dirty="0"/>
              <a:t>This email is to provide instruction for a new process to return expired state supplied vaccines to McKesson. Please read the instructions listed below carefully and should any questions arise please contact the NCIR Help Desk at </a:t>
            </a:r>
            <a:r>
              <a:rPr lang="en-US" sz="1200" u="sng" dirty="0">
                <a:hlinkClick r:id="rId3"/>
              </a:rPr>
              <a:t>NCIRhelp@dhhs.nc.gov</a:t>
            </a:r>
            <a:endParaRPr lang="en-US" sz="1200" dirty="0"/>
          </a:p>
          <a:p>
            <a:r>
              <a:rPr lang="en-US" sz="1200" dirty="0"/>
              <a:t> </a:t>
            </a:r>
          </a:p>
          <a:p>
            <a:r>
              <a:rPr lang="en-US" sz="1200" dirty="0"/>
              <a:t>YOU WILL RECEIVE THE FOLLOWING INFORAMTION VIA EMAIL:</a:t>
            </a:r>
          </a:p>
          <a:p>
            <a:r>
              <a:rPr lang="en-US" sz="1200" dirty="0"/>
              <a:t> </a:t>
            </a:r>
          </a:p>
          <a:p>
            <a:r>
              <a:rPr lang="en-US" sz="1200" dirty="0"/>
              <a:t>1.  Wasted/Expired Form (</a:t>
            </a:r>
            <a:r>
              <a:rPr lang="en-US" sz="1200" b="1" i="1" u="sng" dirty="0"/>
              <a:t>included in this email</a:t>
            </a:r>
            <a:r>
              <a:rPr lang="en-US" sz="1200" dirty="0"/>
              <a:t>) with the REQUIRED codes for you to return the expired vaccine to McKesson.</a:t>
            </a:r>
          </a:p>
          <a:p>
            <a:r>
              <a:rPr lang="en-US" sz="1200" dirty="0"/>
              <a:t>2.  UPS Shipping Label email from McKesson (</a:t>
            </a:r>
            <a:r>
              <a:rPr lang="en-US" sz="1200" b="1" i="1" u="sng" dirty="0"/>
              <a:t>included in separate email- See Below for example</a:t>
            </a:r>
            <a:r>
              <a:rPr lang="en-US" sz="1200" dirty="0"/>
              <a:t>)</a:t>
            </a:r>
          </a:p>
          <a:p>
            <a:r>
              <a:rPr lang="en-US" sz="1200" dirty="0"/>
              <a:t> </a:t>
            </a:r>
          </a:p>
          <a:p>
            <a:r>
              <a:rPr lang="en-US" sz="1200" dirty="0"/>
              <a:t>     </a:t>
            </a:r>
            <a:r>
              <a:rPr lang="en-US" sz="1200" dirty="0">
                <a:solidFill>
                  <a:srgbClr val="FF0000"/>
                </a:solidFill>
              </a:rPr>
              <a:t> ** </a:t>
            </a:r>
            <a:r>
              <a:rPr lang="en-US" sz="1200" i="1" dirty="0">
                <a:solidFill>
                  <a:srgbClr val="FF0000"/>
                </a:solidFill>
              </a:rPr>
              <a:t>If you do not receive this email from McKesson within </a:t>
            </a:r>
            <a:r>
              <a:rPr lang="en-US" sz="1200" i="1" dirty="0" smtClean="0">
                <a:solidFill>
                  <a:srgbClr val="FF0000"/>
                </a:solidFill>
              </a:rPr>
              <a:t>1-2 </a:t>
            </a:r>
            <a:r>
              <a:rPr lang="en-US" sz="1200" i="1" dirty="0">
                <a:solidFill>
                  <a:srgbClr val="FF0000"/>
                </a:solidFill>
              </a:rPr>
              <a:t>business day please contact the NCIR Help Desk at</a:t>
            </a:r>
            <a:r>
              <a:rPr lang="en-US" sz="1200" i="1" dirty="0"/>
              <a:t> </a:t>
            </a:r>
            <a:r>
              <a:rPr lang="en-US" sz="1200" i="1" u="sng" dirty="0" smtClean="0">
                <a:hlinkClick r:id="rId3"/>
              </a:rPr>
              <a:t>NCIRhelp@dhhs.nc.gov</a:t>
            </a:r>
            <a:r>
              <a:rPr lang="en-US" sz="1200" i="1" u="sng" dirty="0"/>
              <a:t> </a:t>
            </a:r>
            <a:r>
              <a:rPr lang="en-US" sz="1200" i="1" dirty="0" smtClean="0">
                <a:solidFill>
                  <a:srgbClr val="FF0000"/>
                </a:solidFill>
              </a:rPr>
              <a:t>**</a:t>
            </a:r>
            <a:endParaRPr lang="en-US" sz="1200" dirty="0">
              <a:solidFill>
                <a:srgbClr val="FF0000"/>
              </a:solidFill>
            </a:endParaRPr>
          </a:p>
          <a:p>
            <a:r>
              <a:rPr lang="en-US" sz="1200" dirty="0"/>
              <a:t> </a:t>
            </a:r>
          </a:p>
          <a:p>
            <a:r>
              <a:rPr lang="en-US" sz="1200" b="1" dirty="0"/>
              <a:t> </a:t>
            </a:r>
            <a:endParaRPr lang="en-US" sz="1200" dirty="0"/>
          </a:p>
          <a:p>
            <a:r>
              <a:rPr lang="en-US" sz="1200" b="1" dirty="0">
                <a:solidFill>
                  <a:srgbClr val="FF0000"/>
                </a:solidFill>
              </a:rPr>
              <a:t>Step 1</a:t>
            </a:r>
            <a:r>
              <a:rPr lang="en-US" sz="1200" dirty="0">
                <a:solidFill>
                  <a:srgbClr val="FF0000"/>
                </a:solidFill>
              </a:rPr>
              <a:t>: </a:t>
            </a:r>
            <a:r>
              <a:rPr lang="en-US" sz="1200" dirty="0"/>
              <a:t>Print the Wasted/Expired Form attached to this email and include in the box when the expired vaccines are returned to McKesson.</a:t>
            </a:r>
          </a:p>
          <a:p>
            <a:r>
              <a:rPr lang="en-US" sz="1200" dirty="0"/>
              <a:t> </a:t>
            </a:r>
          </a:p>
          <a:p>
            <a:r>
              <a:rPr lang="en-US" sz="1200" b="1" dirty="0">
                <a:solidFill>
                  <a:srgbClr val="FF0000"/>
                </a:solidFill>
              </a:rPr>
              <a:t>Step 2:</a:t>
            </a:r>
            <a:r>
              <a:rPr lang="en-US" sz="1200" b="1" dirty="0"/>
              <a:t>  </a:t>
            </a:r>
            <a:r>
              <a:rPr lang="en-US" sz="1200" dirty="0"/>
              <a:t>Open the email from McKesson containing the UPS shipping label, click the “Retrieve Your Shipment Label” link to print your return label, and follow the remaining instructions.</a:t>
            </a:r>
          </a:p>
          <a:p>
            <a:r>
              <a:rPr lang="en-US" sz="1200" dirty="0"/>
              <a:t> </a:t>
            </a:r>
          </a:p>
          <a:p>
            <a:r>
              <a:rPr lang="en-US" sz="1200" dirty="0"/>
              <a:t>The following is an example of the email from McKesson containing the shipping label for your return. This label will be delivered to the same email address as this message was received, within </a:t>
            </a:r>
            <a:r>
              <a:rPr lang="en-US" sz="1200" dirty="0" smtClean="0"/>
              <a:t>1-2 </a:t>
            </a:r>
            <a:r>
              <a:rPr lang="en-US" sz="1200" dirty="0"/>
              <a:t>business day. </a:t>
            </a:r>
            <a:endParaRPr lang="en-US" sz="1200" dirty="0" smtClean="0"/>
          </a:p>
          <a:p>
            <a:endParaRPr lang="en-US" sz="1200" dirty="0"/>
          </a:p>
          <a:p>
            <a:endParaRPr lang="en-US" sz="1200" dirty="0"/>
          </a:p>
        </p:txBody>
      </p:sp>
      <p:grpSp>
        <p:nvGrpSpPr>
          <p:cNvPr id="17" name="Group 16"/>
          <p:cNvGrpSpPr/>
          <p:nvPr/>
        </p:nvGrpSpPr>
        <p:grpSpPr>
          <a:xfrm>
            <a:off x="6003545" y="45720"/>
            <a:ext cx="2682997" cy="3002280"/>
            <a:chOff x="6003545" y="45720"/>
            <a:chExt cx="2682997" cy="3230880"/>
          </a:xfrm>
        </p:grpSpPr>
        <p:grpSp>
          <p:nvGrpSpPr>
            <p:cNvPr id="16" name="Group 15"/>
            <p:cNvGrpSpPr/>
            <p:nvPr/>
          </p:nvGrpSpPr>
          <p:grpSpPr>
            <a:xfrm>
              <a:off x="6003545" y="45720"/>
              <a:ext cx="2682997" cy="3230880"/>
              <a:chOff x="6073870" y="45720"/>
              <a:chExt cx="2682997" cy="3230880"/>
            </a:xfrm>
            <a:solidFill>
              <a:schemeClr val="bg1"/>
            </a:solidFill>
          </p:grpSpPr>
          <p:sp>
            <p:nvSpPr>
              <p:cNvPr id="15" name="TextBox 14"/>
              <p:cNvSpPr txBox="1"/>
              <p:nvPr/>
            </p:nvSpPr>
            <p:spPr>
              <a:xfrm>
                <a:off x="6073871" y="45720"/>
                <a:ext cx="2682996" cy="1046440"/>
              </a:xfrm>
              <a:prstGeom prst="rect">
                <a:avLst/>
              </a:prstGeom>
              <a:grpFill/>
            </p:spPr>
            <p:txBody>
              <a:bodyPr wrap="square" rtlCol="0">
                <a:spAutoFit/>
              </a:bodyPr>
              <a:lstStyle/>
              <a:p>
                <a:r>
                  <a:rPr lang="en-US" sz="800" b="1" dirty="0"/>
                  <a:t>From:</a:t>
                </a:r>
                <a:r>
                  <a:rPr lang="en-US" sz="800" dirty="0"/>
                  <a:t> McKesson Specialty Care </a:t>
                </a:r>
                <a:r>
                  <a:rPr lang="en-US" sz="800" dirty="0" err="1"/>
                  <a:t>Dist</a:t>
                </a:r>
                <a:r>
                  <a:rPr lang="en-US" sz="800" dirty="0"/>
                  <a:t> </a:t>
                </a:r>
                <a:endParaRPr lang="en-US" sz="800" dirty="0" smtClean="0"/>
              </a:p>
              <a:p>
                <a:r>
                  <a:rPr lang="en-US" sz="800" b="1" dirty="0" smtClean="0"/>
                  <a:t>Sent</a:t>
                </a:r>
                <a:r>
                  <a:rPr lang="en-US" sz="800" b="1" dirty="0"/>
                  <a:t>:</a:t>
                </a:r>
                <a:r>
                  <a:rPr lang="en-US" sz="800" dirty="0"/>
                  <a:t> Tuesday, March 22, 2016 9:08 AM</a:t>
                </a:r>
                <a:br>
                  <a:rPr lang="en-US" sz="800" dirty="0"/>
                </a:br>
                <a:r>
                  <a:rPr lang="en-US" sz="800" b="1" dirty="0"/>
                  <a:t>To:</a:t>
                </a:r>
                <a:r>
                  <a:rPr lang="en-US" sz="800" dirty="0"/>
                  <a:t> </a:t>
                </a:r>
                <a:r>
                  <a:rPr lang="en-US" sz="800" dirty="0" smtClean="0"/>
                  <a:t>NCIP Provider</a:t>
                </a:r>
                <a:r>
                  <a:rPr lang="en-US" sz="800" dirty="0"/>
                  <a:t/>
                </a:r>
                <a:br>
                  <a:rPr lang="en-US" sz="800" dirty="0"/>
                </a:br>
                <a:r>
                  <a:rPr lang="en-US" sz="800" b="1" dirty="0"/>
                  <a:t>Subject:</a:t>
                </a:r>
                <a:r>
                  <a:rPr lang="en-US" sz="800" dirty="0"/>
                  <a:t> UPS Label Delivery, 1Z2R43839090007645</a:t>
                </a:r>
              </a:p>
              <a:p>
                <a:r>
                  <a:rPr lang="en-US" sz="1200" dirty="0"/>
                  <a:t> </a:t>
                </a:r>
              </a:p>
              <a:p>
                <a:endParaRPr lang="en-US" dirty="0"/>
              </a:p>
            </p:txBody>
          </p:sp>
          <p:grpSp>
            <p:nvGrpSpPr>
              <p:cNvPr id="8" name="Group 7"/>
              <p:cNvGrpSpPr>
                <a:grpSpLocks/>
              </p:cNvGrpSpPr>
              <p:nvPr/>
            </p:nvGrpSpPr>
            <p:grpSpPr bwMode="auto">
              <a:xfrm>
                <a:off x="6073870" y="609600"/>
                <a:ext cx="2682996" cy="2667000"/>
                <a:chOff x="107255818" y="107276012"/>
                <a:chExt cx="5858764" cy="5822185"/>
              </a:xfrm>
              <a:grpFill/>
            </p:grpSpPr>
            <p:sp>
              <p:nvSpPr>
                <p:cNvPr id="9" name="Text Box 9"/>
                <p:cNvSpPr txBox="1">
                  <a:spLocks noChangeArrowheads="1"/>
                </p:cNvSpPr>
                <p:nvPr/>
              </p:nvSpPr>
              <p:spPr bwMode="auto">
                <a:xfrm>
                  <a:off x="107409342" y="110587973"/>
                  <a:ext cx="2166257" cy="468085"/>
                </a:xfrm>
                <a:prstGeom prst="rect">
                  <a:avLst/>
                </a:prstGeom>
                <a:grpFill/>
                <a:ln w="38100" algn="in">
                  <a:solidFill>
                    <a:srgbClr val="FF0000"/>
                  </a:solidFill>
                  <a:miter lim="800000"/>
                  <a:headEnd/>
                  <a:tailEnd/>
                </a:ln>
                <a:effectLst/>
                <a:extLs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pic>
              <p:nvPicPr>
                <p:cNvPr id="1032" name="Picture 8"/>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7255818" y="107276012"/>
                  <a:ext cx="5858764" cy="5822185"/>
                </a:xfrm>
                <a:prstGeom prst="rect">
                  <a:avLst/>
                </a:prstGeom>
                <a:grpFill/>
                <a:ln>
                  <a:noFill/>
                </a:ln>
                <a:effectLst/>
                <a:extLs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EEECE1"/>
                        </a:outerShdw>
                      </a:effectLst>
                    </a14:hiddenEffects>
                  </a:ext>
                </a:extLst>
              </p:spPr>
            </p:pic>
          </p:grpSp>
        </p:grpSp>
        <p:sp>
          <p:nvSpPr>
            <p:cNvPr id="24" name="Rectangle 23"/>
            <p:cNvSpPr/>
            <p:nvPr/>
          </p:nvSpPr>
          <p:spPr>
            <a:xfrm>
              <a:off x="6043838" y="2151005"/>
              <a:ext cx="1052054" cy="165864"/>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grpSp>
      <p:sp>
        <p:nvSpPr>
          <p:cNvPr id="11" name="Text Box 4"/>
          <p:cNvSpPr txBox="1"/>
          <p:nvPr/>
        </p:nvSpPr>
        <p:spPr>
          <a:xfrm>
            <a:off x="5538632" y="3048000"/>
            <a:ext cx="3553136" cy="865858"/>
          </a:xfrm>
          <a:prstGeom prst="rect">
            <a:avLst/>
          </a:prstGeom>
          <a:noFill/>
          <a:ln>
            <a:noFill/>
          </a:ln>
          <a:effectLst/>
        </p:spPr>
        <p:txBody>
          <a:bodyPr anchor="ctr"/>
          <a:lstStyle/>
          <a:p>
            <a:pPr algn="ctr" fontAlgn="auto">
              <a:lnSpc>
                <a:spcPct val="115000"/>
              </a:lnSpc>
              <a:spcBef>
                <a:spcPts val="0"/>
              </a:spcBef>
              <a:spcAft>
                <a:spcPts val="1000"/>
              </a:spcAft>
              <a:defRPr/>
            </a:pPr>
            <a:r>
              <a:rPr lang="en-US" b="1" dirty="0" smtClean="0">
                <a:ln w="12700" cap="flat" cmpd="sng" algn="ctr">
                  <a:solidFill>
                    <a:srgbClr val="002060"/>
                  </a:solidFill>
                  <a:prstDash val="solid"/>
                  <a:round/>
                </a:ln>
                <a:solidFill>
                  <a:srgbClr val="7030A0"/>
                </a:solidFill>
                <a:effectLst>
                  <a:outerShdw blurRad="41275" dist="20320" dir="1800000" algn="tl">
                    <a:srgbClr val="000000">
                      <a:alpha val="40000"/>
                    </a:srgbClr>
                  </a:outerShdw>
                </a:effectLst>
                <a:latin typeface="Calibri"/>
                <a:ea typeface="Calibri"/>
                <a:cs typeface="Times New Roman"/>
              </a:rPr>
              <a:t>Email </a:t>
            </a:r>
            <a:r>
              <a:rPr lang="en-US" b="1" dirty="0">
                <a:ln w="12700" cap="flat" cmpd="sng" algn="ctr">
                  <a:solidFill>
                    <a:srgbClr val="002060"/>
                  </a:solidFill>
                  <a:prstDash val="solid"/>
                  <a:round/>
                </a:ln>
                <a:solidFill>
                  <a:srgbClr val="7030A0"/>
                </a:solidFill>
                <a:effectLst>
                  <a:outerShdw blurRad="41275" dist="20320" dir="1800000" algn="tl">
                    <a:srgbClr val="000000">
                      <a:alpha val="40000"/>
                    </a:srgbClr>
                  </a:outerShdw>
                </a:effectLst>
                <a:latin typeface="Calibri"/>
                <a:ea typeface="Calibri"/>
                <a:cs typeface="Times New Roman"/>
              </a:rPr>
              <a:t>containing the shipping labels will look like </a:t>
            </a:r>
            <a:r>
              <a:rPr lang="en-US" b="1" dirty="0" smtClean="0">
                <a:ln w="12700" cap="flat" cmpd="sng" algn="ctr">
                  <a:solidFill>
                    <a:srgbClr val="002060"/>
                  </a:solidFill>
                  <a:prstDash val="solid"/>
                  <a:round/>
                </a:ln>
                <a:solidFill>
                  <a:srgbClr val="7030A0"/>
                </a:solidFill>
                <a:effectLst>
                  <a:outerShdw blurRad="41275" dist="20320" dir="1800000" algn="tl">
                    <a:srgbClr val="000000">
                      <a:alpha val="40000"/>
                    </a:srgbClr>
                  </a:outerShdw>
                </a:effectLst>
                <a:latin typeface="Calibri"/>
                <a:ea typeface="Calibri"/>
                <a:cs typeface="Times New Roman"/>
              </a:rPr>
              <a:t>this, only click “Retrieve Your Shipping Label” link</a:t>
            </a:r>
            <a:endParaRPr lang="en-US" dirty="0">
              <a:ln w="12700" cap="flat" cmpd="sng" algn="ctr">
                <a:solidFill>
                  <a:srgbClr val="002060"/>
                </a:solidFill>
                <a:prstDash val="solid"/>
                <a:round/>
              </a:ln>
              <a:solidFill>
                <a:srgbClr val="7030A0"/>
              </a:solidFill>
              <a:latin typeface="Calibri"/>
              <a:ea typeface="Calibri"/>
              <a:cs typeface="Times New Roman"/>
            </a:endParaRPr>
          </a:p>
        </p:txBody>
      </p:sp>
    </p:spTree>
    <p:extLst>
      <p:ext uri="{BB962C8B-B14F-4D97-AF65-F5344CB8AC3E}">
        <p14:creationId xmlns:p14="http://schemas.microsoft.com/office/powerpoint/2010/main" val="342641915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31981775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74638"/>
            <a:ext cx="8839200" cy="1143000"/>
          </a:xfrm>
        </p:spPr>
        <p:txBody>
          <a:bodyPr/>
          <a:lstStyle/>
          <a:p>
            <a:r>
              <a:rPr lang="en-US" dirty="0" smtClean="0"/>
              <a:t>Expired Public Inventory vs.    Expired Private Inventory</a:t>
            </a:r>
            <a:endParaRPr lang="en-US" dirty="0"/>
          </a:p>
        </p:txBody>
      </p:sp>
      <p:sp>
        <p:nvSpPr>
          <p:cNvPr id="3" name="Content Placeholder 2"/>
          <p:cNvSpPr>
            <a:spLocks noGrp="1"/>
          </p:cNvSpPr>
          <p:nvPr>
            <p:ph idx="1"/>
          </p:nvPr>
        </p:nvSpPr>
        <p:spPr/>
        <p:txBody>
          <a:bodyPr/>
          <a:lstStyle/>
          <a:p>
            <a:endParaRPr lang="en-US" altLang="en-US" dirty="0" smtClean="0"/>
          </a:p>
          <a:p>
            <a:r>
              <a:rPr lang="en-US" altLang="en-US" dirty="0" smtClean="0"/>
              <a:t>You </a:t>
            </a:r>
            <a:r>
              <a:rPr lang="en-US" altLang="en-US" dirty="0"/>
              <a:t>can modify your </a:t>
            </a:r>
            <a:r>
              <a:rPr lang="en-US" altLang="en-US" dirty="0" smtClean="0"/>
              <a:t>expired </a:t>
            </a:r>
            <a:r>
              <a:rPr lang="en-US" altLang="en-US" u="sng" dirty="0" smtClean="0"/>
              <a:t>private</a:t>
            </a:r>
            <a:r>
              <a:rPr lang="en-US" altLang="en-US" dirty="0" smtClean="0"/>
              <a:t> </a:t>
            </a:r>
            <a:r>
              <a:rPr lang="en-US" altLang="en-US" dirty="0"/>
              <a:t>inventory </a:t>
            </a:r>
            <a:r>
              <a:rPr lang="en-US" altLang="en-US" dirty="0" smtClean="0"/>
              <a:t>on </a:t>
            </a:r>
            <a:r>
              <a:rPr lang="en-US" altLang="en-US" dirty="0"/>
              <a:t>your </a:t>
            </a:r>
            <a:r>
              <a:rPr lang="en-US" altLang="en-US" dirty="0" smtClean="0"/>
              <a:t>own. </a:t>
            </a:r>
            <a:endParaRPr lang="en-US" altLang="en-US" dirty="0"/>
          </a:p>
          <a:p>
            <a:r>
              <a:rPr lang="en-US" altLang="en-US" dirty="0" smtClean="0"/>
              <a:t>Expired </a:t>
            </a:r>
            <a:r>
              <a:rPr lang="en-US" altLang="en-US" u="sng" dirty="0" smtClean="0"/>
              <a:t>state </a:t>
            </a:r>
            <a:r>
              <a:rPr lang="en-US" altLang="en-US" u="sng" dirty="0"/>
              <a:t>supplied</a:t>
            </a:r>
            <a:r>
              <a:rPr lang="en-US" altLang="en-US" dirty="0"/>
              <a:t> </a:t>
            </a:r>
            <a:r>
              <a:rPr lang="en-US" altLang="en-US" dirty="0" smtClean="0"/>
              <a:t>inventory must be:</a:t>
            </a:r>
          </a:p>
          <a:p>
            <a:pPr marL="1177290" lvl="1" indent="-457200">
              <a:buFont typeface="+mj-lt"/>
              <a:buAutoNum type="arabicPeriod"/>
            </a:pPr>
            <a:r>
              <a:rPr lang="en-US" altLang="en-US" dirty="0" smtClean="0"/>
              <a:t>Physically on hand (accounted for) or not physically on hand (unaccounted for), expired/spoiled public vaccine must be documented in the NCIR.</a:t>
            </a:r>
          </a:p>
          <a:p>
            <a:pPr marL="1177290" lvl="1" indent="-457200">
              <a:buFont typeface="+mj-lt"/>
              <a:buAutoNum type="arabicPeriod"/>
            </a:pPr>
            <a:r>
              <a:rPr lang="en-US" altLang="en-US" dirty="0" smtClean="0"/>
              <a:t>Unaccounted for vaccine must be reported to the Immunization Branch.</a:t>
            </a:r>
          </a:p>
          <a:p>
            <a:pPr marL="1177290" lvl="1" indent="-457200">
              <a:buFont typeface="+mj-lt"/>
              <a:buAutoNum type="arabicPeriod"/>
            </a:pPr>
            <a:r>
              <a:rPr lang="en-US" altLang="en-US" dirty="0" smtClean="0"/>
              <a:t>Vaccine that is physically on hand must be returned to McKesson.</a:t>
            </a:r>
          </a:p>
          <a:p>
            <a:pPr marL="1177290" lvl="1" indent="-457200">
              <a:buFont typeface="+mj-lt"/>
              <a:buAutoNum type="arabicPeriod"/>
            </a:pPr>
            <a:endParaRPr lang="en-US" altLang="en-US" dirty="0" smtClean="0"/>
          </a:p>
          <a:p>
            <a:pPr marL="1177290" lvl="1" indent="-457200">
              <a:buFont typeface="+mj-lt"/>
              <a:buAutoNum type="arabicPeriod"/>
            </a:pPr>
            <a:endParaRPr lang="en-US" dirty="0"/>
          </a:p>
        </p:txBody>
      </p:sp>
    </p:spTree>
    <p:extLst>
      <p:ext uri="{BB962C8B-B14F-4D97-AF65-F5344CB8AC3E}">
        <p14:creationId xmlns:p14="http://schemas.microsoft.com/office/powerpoint/2010/main" val="197901069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Expired State Supplied Vaccine</a:t>
            </a:r>
            <a:endParaRPr lang="en-US" dirty="0"/>
          </a:p>
        </p:txBody>
      </p:sp>
      <p:sp>
        <p:nvSpPr>
          <p:cNvPr id="3074" name="Content Placeholder 2"/>
          <p:cNvSpPr>
            <a:spLocks noGrp="1"/>
          </p:cNvSpPr>
          <p:nvPr>
            <p:ph idx="1"/>
          </p:nvPr>
        </p:nvSpPr>
        <p:spPr>
          <a:xfrm>
            <a:off x="457200" y="1295400"/>
            <a:ext cx="8229600" cy="4525963"/>
          </a:xfrm>
        </p:spPr>
        <p:txBody>
          <a:bodyPr>
            <a:normAutofit/>
          </a:bodyPr>
          <a:lstStyle/>
          <a:p>
            <a:pPr marL="0" indent="0">
              <a:buNone/>
            </a:pPr>
            <a:endParaRPr lang="en-US" altLang="en-US" dirty="0" smtClean="0"/>
          </a:p>
          <a:p>
            <a:pPr marL="0" indent="0">
              <a:buNone/>
            </a:pPr>
            <a:r>
              <a:rPr lang="en-US" altLang="en-US" dirty="0" smtClean="0"/>
              <a:t>There are 3 possible scenarios:</a:t>
            </a:r>
          </a:p>
          <a:p>
            <a:pPr marL="0" indent="0">
              <a:buNone/>
            </a:pPr>
            <a:endParaRPr lang="en-US" altLang="en-US" dirty="0" smtClean="0"/>
          </a:p>
          <a:p>
            <a:pPr lvl="1"/>
            <a:r>
              <a:rPr lang="en-US" altLang="en-US" b="1" dirty="0" smtClean="0"/>
              <a:t>Vaccine Physically on Hand</a:t>
            </a:r>
            <a:r>
              <a:rPr lang="en-US" altLang="en-US" dirty="0" smtClean="0"/>
              <a:t>: vaccine that is physically located at your facility (counter/box)</a:t>
            </a:r>
          </a:p>
          <a:p>
            <a:pPr lvl="1"/>
            <a:r>
              <a:rPr lang="en-US" altLang="en-US" b="1" dirty="0" smtClean="0"/>
              <a:t>Vaccine not on Hand</a:t>
            </a:r>
            <a:r>
              <a:rPr lang="en-US" altLang="en-US" dirty="0" smtClean="0"/>
              <a:t>: vaccine that is no longer located at your facility </a:t>
            </a:r>
          </a:p>
          <a:p>
            <a:pPr lvl="1"/>
            <a:r>
              <a:rPr lang="en-US" altLang="en-US" b="1" dirty="0" smtClean="0"/>
              <a:t>A combination of doses on hand and some that can not be located</a:t>
            </a:r>
            <a:r>
              <a:rPr lang="en-US" altLang="en-US" dirty="0" smtClean="0"/>
              <a:t>: Some of the vaccine is physically on hand at  your facility and some cannot be located</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0"/>
          <p:cNvSpPr>
            <a:spLocks noGrp="1"/>
          </p:cNvSpPr>
          <p:nvPr>
            <p:ph type="title"/>
          </p:nvPr>
        </p:nvSpPr>
        <p:spPr>
          <a:xfrm>
            <a:off x="762000" y="274638"/>
            <a:ext cx="7620000" cy="1143000"/>
          </a:xfrm>
        </p:spPr>
        <p:txBody>
          <a:bodyPr/>
          <a:lstStyle/>
          <a:p>
            <a:r>
              <a:rPr lang="en-US" dirty="0" smtClean="0"/>
              <a:t>Scenario 1: Expired Public Vaccine IS Physically On-Hand </a:t>
            </a:r>
            <a:endParaRPr lang="en-US" dirty="0"/>
          </a:p>
        </p:txBody>
      </p:sp>
      <p:sp>
        <p:nvSpPr>
          <p:cNvPr id="12" name="Content Placeholder 11"/>
          <p:cNvSpPr>
            <a:spLocks noGrp="1"/>
          </p:cNvSpPr>
          <p:nvPr>
            <p:ph idx="1"/>
          </p:nvPr>
        </p:nvSpPr>
        <p:spPr>
          <a:xfrm>
            <a:off x="457200" y="1874837"/>
            <a:ext cx="8305800" cy="4525963"/>
          </a:xfrm>
        </p:spPr>
        <p:txBody>
          <a:bodyPr>
            <a:normAutofit/>
          </a:bodyPr>
          <a:lstStyle/>
          <a:p>
            <a:pPr marL="514350" indent="-514350">
              <a:buSzPct val="60000"/>
              <a:buFont typeface="+mj-lt"/>
              <a:buAutoNum type="arabicPeriod"/>
            </a:pPr>
            <a:r>
              <a:rPr lang="en-US" dirty="0" smtClean="0"/>
              <a:t>Document the vaccine expired as expired in the NCIR</a:t>
            </a:r>
          </a:p>
          <a:p>
            <a:pPr marL="514350" indent="-514350">
              <a:buSzPct val="60000"/>
              <a:buFont typeface="+mj-lt"/>
              <a:buAutoNum type="arabicPeriod"/>
            </a:pPr>
            <a:endParaRPr lang="en-US" dirty="0" smtClean="0"/>
          </a:p>
          <a:p>
            <a:pPr marL="514350" indent="-514350">
              <a:buSzPct val="60000"/>
              <a:buFont typeface="+mj-lt"/>
              <a:buAutoNum type="arabicPeriod"/>
            </a:pPr>
            <a:r>
              <a:rPr lang="en-US" dirty="0" smtClean="0"/>
              <a:t>Wait for the following items:</a:t>
            </a:r>
          </a:p>
          <a:p>
            <a:pPr lvl="1">
              <a:buSzPct val="60000"/>
            </a:pPr>
            <a:r>
              <a:rPr lang="en-US" dirty="0" smtClean="0"/>
              <a:t>Wasted/Expired Report that will be </a:t>
            </a:r>
            <a:r>
              <a:rPr lang="en-US" b="1" u="sng" dirty="0" smtClean="0"/>
              <a:t>emailed</a:t>
            </a:r>
            <a:r>
              <a:rPr lang="en-US" dirty="0" smtClean="0"/>
              <a:t> from the Immunization Branch with a specific Vaccine Return ID number for your vaccine</a:t>
            </a:r>
          </a:p>
          <a:p>
            <a:pPr lvl="1">
              <a:buSzPct val="60000"/>
            </a:pPr>
            <a:r>
              <a:rPr lang="en-US" b="1" u="sng" dirty="0" smtClean="0"/>
              <a:t>Emailed</a:t>
            </a:r>
            <a:r>
              <a:rPr lang="en-US" dirty="0" smtClean="0"/>
              <a:t> shipping </a:t>
            </a:r>
            <a:r>
              <a:rPr lang="en-US" dirty="0"/>
              <a:t>l</a:t>
            </a:r>
            <a:r>
              <a:rPr lang="en-US" dirty="0" smtClean="0"/>
              <a:t>abels from McKesson, these ship the expired vaccine back to McKesson.</a:t>
            </a:r>
          </a:p>
          <a:p>
            <a:pPr>
              <a:buSzPct val="60000"/>
            </a:pPr>
            <a:endParaRPr lang="en-US" dirty="0"/>
          </a:p>
        </p:txBody>
      </p:sp>
      <p:sp>
        <p:nvSpPr>
          <p:cNvPr id="5" name="Rectangle 4"/>
          <p:cNvSpPr/>
          <p:nvPr/>
        </p:nvSpPr>
        <p:spPr>
          <a:xfrm>
            <a:off x="259318" y="1371600"/>
            <a:ext cx="2179082" cy="642991"/>
          </a:xfrm>
          <a:prstGeom prst="rect">
            <a:avLst/>
          </a:prstGeom>
          <a:solidFill>
            <a:schemeClr val="accent6">
              <a:lumMod val="75000"/>
            </a:schemeClr>
          </a:solidFill>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dirty="0" smtClean="0">
                <a:latin typeface="Calibri" panose="020F0502020204030204" pitchFamily="34" charset="0"/>
              </a:rPr>
              <a:t>Process:</a:t>
            </a:r>
            <a:endParaRPr lang="en-US" dirty="0">
              <a:latin typeface="Calibri" panose="020F0502020204030204" pitchFamily="34"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0"/>
          <p:cNvSpPr>
            <a:spLocks noGrp="1"/>
          </p:cNvSpPr>
          <p:nvPr>
            <p:ph type="title"/>
          </p:nvPr>
        </p:nvSpPr>
        <p:spPr>
          <a:xfrm>
            <a:off x="712530" y="274638"/>
            <a:ext cx="7718941" cy="1143000"/>
          </a:xfrm>
        </p:spPr>
        <p:txBody>
          <a:bodyPr/>
          <a:lstStyle/>
          <a:p>
            <a:r>
              <a:rPr lang="en-US" dirty="0" smtClean="0"/>
              <a:t>Scenario 2: Expired Public Vaccine is No Longer On-Hand </a:t>
            </a:r>
            <a:endParaRPr lang="en-US" dirty="0"/>
          </a:p>
        </p:txBody>
      </p:sp>
      <p:sp>
        <p:nvSpPr>
          <p:cNvPr id="12" name="Content Placeholder 11"/>
          <p:cNvSpPr>
            <a:spLocks noGrp="1"/>
          </p:cNvSpPr>
          <p:nvPr>
            <p:ph idx="1"/>
          </p:nvPr>
        </p:nvSpPr>
        <p:spPr>
          <a:xfrm>
            <a:off x="457200" y="1828800"/>
            <a:ext cx="8229600" cy="4953000"/>
          </a:xfrm>
        </p:spPr>
        <p:txBody>
          <a:bodyPr>
            <a:normAutofit fontScale="92500"/>
          </a:bodyPr>
          <a:lstStyle/>
          <a:p>
            <a:r>
              <a:rPr lang="en-US" altLang="en-US" dirty="0" smtClean="0"/>
              <a:t>The most common reasons for this discrepancy:</a:t>
            </a:r>
          </a:p>
          <a:p>
            <a:pPr lvl="1"/>
            <a:r>
              <a:rPr lang="en-US" altLang="en-US" dirty="0" smtClean="0"/>
              <a:t>Vaccine was administered physically but not documented in the NCIR</a:t>
            </a:r>
          </a:p>
          <a:p>
            <a:pPr lvl="1"/>
            <a:r>
              <a:rPr lang="en-US" altLang="en-US" dirty="0" smtClean="0"/>
              <a:t>An immunization (from an earlier date) was deleted from a shot record and can not be found in the physical inventory</a:t>
            </a:r>
          </a:p>
          <a:p>
            <a:r>
              <a:rPr lang="en-US" altLang="en-US" dirty="0" smtClean="0"/>
              <a:t>These doses are considered unaccounted doses so please remember to document all doses administered into the NCIR.</a:t>
            </a:r>
          </a:p>
          <a:p>
            <a:endParaRPr lang="en-US" altLang="en-US" dirty="0" smtClean="0"/>
          </a:p>
          <a:p>
            <a:pPr marL="514350" indent="-514350">
              <a:buSzPct val="60000"/>
              <a:buFont typeface="+mj-lt"/>
              <a:buAutoNum type="arabicPeriod"/>
            </a:pPr>
            <a:r>
              <a:rPr lang="en-US" altLang="en-US" dirty="0" smtClean="0"/>
              <a:t>THE ONLY THING you need to do is contact the NCIR Help Desk at 877-873-6247 and ask them to remove the vaccine from inventory.  </a:t>
            </a:r>
          </a:p>
          <a:p>
            <a:pPr lvl="1"/>
            <a:endParaRPr lang="en-US" altLang="en-US" dirty="0" smtClean="0"/>
          </a:p>
          <a:p>
            <a:endParaRPr lang="en-US" dirty="0" smtClean="0"/>
          </a:p>
          <a:p>
            <a:endParaRPr lang="en-US" dirty="0"/>
          </a:p>
        </p:txBody>
      </p:sp>
      <p:sp>
        <p:nvSpPr>
          <p:cNvPr id="5" name="Rectangle 4"/>
          <p:cNvSpPr/>
          <p:nvPr/>
        </p:nvSpPr>
        <p:spPr>
          <a:xfrm>
            <a:off x="259318" y="4724400"/>
            <a:ext cx="2255282" cy="642991"/>
          </a:xfrm>
          <a:prstGeom prst="rect">
            <a:avLst/>
          </a:prstGeom>
          <a:solidFill>
            <a:schemeClr val="accent6">
              <a:lumMod val="75000"/>
            </a:schemeClr>
          </a:solidFill>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dirty="0" smtClean="0">
                <a:latin typeface="Calibri" panose="020F0502020204030204" pitchFamily="34" charset="0"/>
              </a:rPr>
              <a:t>Follow this Process:</a:t>
            </a:r>
            <a:endParaRPr lang="en-US" dirty="0">
              <a:latin typeface="Calibri" panose="020F0502020204030204" pitchFamily="34" charset="0"/>
            </a:endParaRPr>
          </a:p>
        </p:txBody>
      </p:sp>
      <p:sp>
        <p:nvSpPr>
          <p:cNvPr id="6" name="Rectangle 5"/>
          <p:cNvSpPr/>
          <p:nvPr/>
        </p:nvSpPr>
        <p:spPr>
          <a:xfrm>
            <a:off x="259318" y="1371600"/>
            <a:ext cx="2179082" cy="642991"/>
          </a:xfrm>
          <a:prstGeom prst="rect">
            <a:avLst/>
          </a:prstGeom>
          <a:solidFill>
            <a:schemeClr val="accent6">
              <a:lumMod val="75000"/>
            </a:schemeClr>
          </a:solidFill>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dirty="0" smtClean="0">
                <a:latin typeface="Calibri" panose="020F0502020204030204" pitchFamily="34" charset="0"/>
              </a:rPr>
              <a:t>Quick Notes:</a:t>
            </a:r>
            <a:endParaRPr lang="en-US" dirty="0">
              <a:latin typeface="Calibri" panose="020F0502020204030204" pitchFamily="34" charset="0"/>
            </a:endParaRPr>
          </a:p>
        </p:txBody>
      </p:sp>
    </p:spTree>
    <p:extLst>
      <p:ext uri="{BB962C8B-B14F-4D97-AF65-F5344CB8AC3E}">
        <p14:creationId xmlns:p14="http://schemas.microsoft.com/office/powerpoint/2010/main" val="241468366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0"/>
          <p:cNvSpPr>
            <a:spLocks noGrp="1"/>
          </p:cNvSpPr>
          <p:nvPr>
            <p:ph type="title"/>
          </p:nvPr>
        </p:nvSpPr>
        <p:spPr>
          <a:xfrm>
            <a:off x="152400" y="76200"/>
            <a:ext cx="8839200" cy="1143000"/>
          </a:xfrm>
        </p:spPr>
        <p:txBody>
          <a:bodyPr/>
          <a:lstStyle/>
          <a:p>
            <a:r>
              <a:rPr lang="en-US" sz="3600" dirty="0" smtClean="0"/>
              <a:t>Scenario 3: Some Expired Public Vaccine is Physically On-Hand and Some Is Not</a:t>
            </a:r>
            <a:endParaRPr lang="en-US" sz="3600" dirty="0"/>
          </a:p>
        </p:txBody>
      </p:sp>
      <p:sp>
        <p:nvSpPr>
          <p:cNvPr id="12" name="Content Placeholder 11"/>
          <p:cNvSpPr>
            <a:spLocks noGrp="1"/>
          </p:cNvSpPr>
          <p:nvPr>
            <p:ph idx="1"/>
          </p:nvPr>
        </p:nvSpPr>
        <p:spPr>
          <a:xfrm>
            <a:off x="457200" y="1785990"/>
            <a:ext cx="8229600" cy="4767209"/>
          </a:xfrm>
        </p:spPr>
        <p:txBody>
          <a:bodyPr>
            <a:normAutofit fontScale="92500" lnSpcReduction="20000"/>
          </a:bodyPr>
          <a:lstStyle/>
          <a:p>
            <a:r>
              <a:rPr lang="en-US" altLang="en-US" dirty="0"/>
              <a:t>The most common </a:t>
            </a:r>
            <a:r>
              <a:rPr lang="en-US" altLang="en-US" dirty="0" smtClean="0"/>
              <a:t>reason </a:t>
            </a:r>
            <a:r>
              <a:rPr lang="en-US" altLang="en-US" dirty="0"/>
              <a:t>for this discrepancy is </a:t>
            </a:r>
            <a:r>
              <a:rPr lang="en-US" altLang="en-US" dirty="0" smtClean="0"/>
              <a:t>that the vaccine </a:t>
            </a:r>
            <a:r>
              <a:rPr lang="en-US" altLang="en-US" dirty="0"/>
              <a:t>was administered but not documented</a:t>
            </a:r>
            <a:r>
              <a:rPr lang="en-US" altLang="en-US" dirty="0" smtClean="0"/>
              <a:t>.</a:t>
            </a:r>
          </a:p>
          <a:p>
            <a:endParaRPr lang="en-US" altLang="en-US" dirty="0"/>
          </a:p>
          <a:p>
            <a:endParaRPr lang="en-US" altLang="en-US" dirty="0" smtClean="0"/>
          </a:p>
          <a:p>
            <a:endParaRPr lang="en-US" altLang="en-US" dirty="0"/>
          </a:p>
          <a:p>
            <a:pPr marL="514350" indent="-514350">
              <a:buSzPct val="60000"/>
              <a:buFont typeface="+mj-lt"/>
              <a:buAutoNum type="arabicPeriod"/>
            </a:pPr>
            <a:r>
              <a:rPr lang="en-US" altLang="en-US" dirty="0" smtClean="0"/>
              <a:t>Document in the NCIR the expired vaccine you have </a:t>
            </a:r>
            <a:r>
              <a:rPr lang="en-US" altLang="en-US" b="1" u="sng" dirty="0" smtClean="0"/>
              <a:t>physically</a:t>
            </a:r>
            <a:r>
              <a:rPr lang="en-US" altLang="en-US" dirty="0" smtClean="0"/>
              <a:t> to send back</a:t>
            </a:r>
          </a:p>
          <a:p>
            <a:pPr marL="514350" indent="-514350">
              <a:buSzPct val="60000"/>
              <a:buFont typeface="+mj-lt"/>
              <a:buAutoNum type="arabicPeriod"/>
            </a:pPr>
            <a:r>
              <a:rPr lang="en-US" altLang="en-US" dirty="0" smtClean="0"/>
              <a:t>Call </a:t>
            </a:r>
            <a:r>
              <a:rPr lang="en-US" altLang="en-US" dirty="0"/>
              <a:t>the Help Desk and ask them to remove the </a:t>
            </a:r>
            <a:r>
              <a:rPr lang="en-US" altLang="en-US" dirty="0" smtClean="0"/>
              <a:t>remaining unaccounted </a:t>
            </a:r>
            <a:r>
              <a:rPr lang="en-US" altLang="en-US" dirty="0"/>
              <a:t>doses from your NCIR </a:t>
            </a:r>
            <a:r>
              <a:rPr lang="en-US" altLang="en-US" dirty="0" smtClean="0"/>
              <a:t>inventory.</a:t>
            </a:r>
            <a:endParaRPr lang="en-US" altLang="en-US" dirty="0"/>
          </a:p>
          <a:p>
            <a:pPr marL="514350" indent="-514350">
              <a:buSzPct val="60000"/>
              <a:buFont typeface="+mj-lt"/>
              <a:buAutoNum type="arabicPeriod"/>
            </a:pPr>
            <a:r>
              <a:rPr lang="en-US" altLang="en-US" dirty="0"/>
              <a:t>Ship the </a:t>
            </a:r>
            <a:r>
              <a:rPr lang="en-US" altLang="en-US" dirty="0" smtClean="0"/>
              <a:t>returnable </a:t>
            </a:r>
            <a:r>
              <a:rPr lang="en-US" altLang="en-US" dirty="0"/>
              <a:t>vaccine to McKesson (with required labels)</a:t>
            </a:r>
          </a:p>
          <a:p>
            <a:pPr lvl="1">
              <a:buSzPct val="60000"/>
            </a:pPr>
            <a:endParaRPr lang="en-US" altLang="en-US" dirty="0" smtClean="0"/>
          </a:p>
          <a:p>
            <a:pPr>
              <a:buSzPct val="60000"/>
            </a:pPr>
            <a:endParaRPr lang="en-US" dirty="0" smtClean="0"/>
          </a:p>
          <a:p>
            <a:endParaRPr lang="en-US" dirty="0"/>
          </a:p>
        </p:txBody>
      </p:sp>
      <p:sp>
        <p:nvSpPr>
          <p:cNvPr id="5" name="Rectangle 4"/>
          <p:cNvSpPr/>
          <p:nvPr/>
        </p:nvSpPr>
        <p:spPr>
          <a:xfrm>
            <a:off x="259318" y="3048000"/>
            <a:ext cx="2255282" cy="642991"/>
          </a:xfrm>
          <a:prstGeom prst="rect">
            <a:avLst/>
          </a:prstGeom>
          <a:solidFill>
            <a:schemeClr val="accent6">
              <a:lumMod val="75000"/>
            </a:schemeClr>
          </a:solidFill>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dirty="0" smtClean="0">
                <a:latin typeface="Calibri" panose="020F0502020204030204" pitchFamily="34" charset="0"/>
              </a:rPr>
              <a:t>Follow this Process:</a:t>
            </a:r>
            <a:endParaRPr lang="en-US" dirty="0">
              <a:latin typeface="Calibri" panose="020F0502020204030204" pitchFamily="34" charset="0"/>
            </a:endParaRPr>
          </a:p>
        </p:txBody>
      </p:sp>
      <p:sp>
        <p:nvSpPr>
          <p:cNvPr id="7" name="Rectangle 6"/>
          <p:cNvSpPr/>
          <p:nvPr/>
        </p:nvSpPr>
        <p:spPr>
          <a:xfrm>
            <a:off x="259318" y="1143000"/>
            <a:ext cx="2179082" cy="642991"/>
          </a:xfrm>
          <a:prstGeom prst="rect">
            <a:avLst/>
          </a:prstGeom>
          <a:solidFill>
            <a:schemeClr val="accent6">
              <a:lumMod val="75000"/>
            </a:schemeClr>
          </a:solidFill>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dirty="0" smtClean="0">
                <a:latin typeface="Calibri" panose="020F0502020204030204" pitchFamily="34" charset="0"/>
              </a:rPr>
              <a:t>Quick Notes:</a:t>
            </a:r>
            <a:endParaRPr lang="en-US" dirty="0">
              <a:latin typeface="Calibri" panose="020F0502020204030204" pitchFamily="34" charset="0"/>
            </a:endParaRPr>
          </a:p>
        </p:txBody>
      </p:sp>
    </p:spTree>
    <p:extLst>
      <p:ext uri="{BB962C8B-B14F-4D97-AF65-F5344CB8AC3E}">
        <p14:creationId xmlns:p14="http://schemas.microsoft.com/office/powerpoint/2010/main" val="367414036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Left Arrow 2"/>
          <p:cNvSpPr/>
          <p:nvPr/>
        </p:nvSpPr>
        <p:spPr>
          <a:xfrm>
            <a:off x="4800600" y="3962400"/>
            <a:ext cx="2590800" cy="762000"/>
          </a:xfrm>
          <a:prstGeom prst="leftArrow">
            <a:avLst/>
          </a:prstGeom>
          <a:solidFill>
            <a:schemeClr val="accent5">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solidFill>
                  <a:schemeClr val="bg1"/>
                </a:solidFill>
              </a:rPr>
              <a:t>Click Manage Transfer</a:t>
            </a:r>
          </a:p>
        </p:txBody>
      </p:sp>
      <p:sp>
        <p:nvSpPr>
          <p:cNvPr id="2" name="Title 1"/>
          <p:cNvSpPr>
            <a:spLocks noGrp="1"/>
          </p:cNvSpPr>
          <p:nvPr>
            <p:ph type="title"/>
          </p:nvPr>
        </p:nvSpPr>
        <p:spPr>
          <a:xfrm>
            <a:off x="457200" y="0"/>
            <a:ext cx="3008313" cy="1162050"/>
          </a:xfrm>
        </p:spPr>
        <p:txBody>
          <a:bodyPr/>
          <a:lstStyle/>
          <a:p>
            <a:r>
              <a:rPr lang="en-US" dirty="0" smtClean="0"/>
              <a:t>Steps to Document Expired Vaccine</a:t>
            </a:r>
            <a:endParaRPr lang="en-US" dirty="0"/>
          </a:p>
        </p:txBody>
      </p:sp>
      <p:pic>
        <p:nvPicPr>
          <p:cNvPr id="7" name="Content Placeholder 6"/>
          <p:cNvPicPr>
            <a:picLocks noGrp="1" noChangeAspect="1"/>
          </p:cNvPicPr>
          <p:nvPr>
            <p:ph idx="1"/>
          </p:nvPr>
        </p:nvPicPr>
        <p:blipFill rotWithShape="1">
          <a:blip r:embed="rId2">
            <a:extLst>
              <a:ext uri="{28A0092B-C50C-407E-A947-70E740481C1C}">
                <a14:useLocalDpi xmlns:a14="http://schemas.microsoft.com/office/drawing/2010/main" val="0"/>
              </a:ext>
            </a:extLst>
          </a:blip>
          <a:stretch/>
        </p:blipFill>
        <p:spPr>
          <a:xfrm>
            <a:off x="3575050" y="524236"/>
            <a:ext cx="5111750" cy="5350740"/>
          </a:xfrm>
          <a:effectLst>
            <a:softEdge rad="31750"/>
          </a:effectLst>
        </p:spPr>
      </p:pic>
      <p:sp>
        <p:nvSpPr>
          <p:cNvPr id="6" name="Text Placeholder 5"/>
          <p:cNvSpPr>
            <a:spLocks noGrp="1"/>
          </p:cNvSpPr>
          <p:nvPr>
            <p:ph type="body" sz="half" idx="2"/>
          </p:nvPr>
        </p:nvSpPr>
        <p:spPr>
          <a:xfrm>
            <a:off x="457200" y="1435100"/>
            <a:ext cx="3124200" cy="4691063"/>
          </a:xfrm>
        </p:spPr>
        <p:txBody>
          <a:bodyPr>
            <a:normAutofit fontScale="92500" lnSpcReduction="10000"/>
          </a:bodyPr>
          <a:lstStyle/>
          <a:p>
            <a:pPr marL="342900" indent="-342900">
              <a:buFont typeface="+mj-lt"/>
              <a:buAutoNum type="arabicPeriod"/>
            </a:pPr>
            <a:r>
              <a:rPr lang="en-US" altLang="en-US" sz="2200" dirty="0" smtClean="0"/>
              <a:t>It’s a good idea to count your expired vaccines before you begin the process to document them in the NCIR. This helps ensure that the physical count of vaccines matches what the NCIR reports your facility as having on hand.</a:t>
            </a:r>
          </a:p>
          <a:p>
            <a:pPr marL="342900" indent="-342900">
              <a:buFont typeface="+mj-lt"/>
              <a:buAutoNum type="arabicPeriod"/>
            </a:pPr>
            <a:endParaRPr lang="en-US" altLang="en-US" sz="2200" dirty="0" smtClean="0"/>
          </a:p>
          <a:p>
            <a:pPr marL="342900" indent="-342900">
              <a:buFont typeface="+mj-lt"/>
              <a:buAutoNum type="arabicPeriod"/>
            </a:pPr>
            <a:r>
              <a:rPr lang="en-US" altLang="en-US" sz="2200" dirty="0" smtClean="0"/>
              <a:t>Click </a:t>
            </a:r>
            <a:r>
              <a:rPr lang="en-US" altLang="en-US" sz="2200" b="1" dirty="0" smtClean="0"/>
              <a:t>Manage Transfers</a:t>
            </a:r>
            <a:r>
              <a:rPr lang="en-US" altLang="en-US" sz="2200" dirty="0" smtClean="0"/>
              <a:t>, under the Inventory section</a:t>
            </a:r>
          </a:p>
          <a:p>
            <a:endParaRPr lang="en-US" dirty="0"/>
          </a:p>
        </p:txBody>
      </p:sp>
      <p:cxnSp>
        <p:nvCxnSpPr>
          <p:cNvPr id="12" name="Straight Arrow Connector 11"/>
          <p:cNvCxnSpPr/>
          <p:nvPr/>
        </p:nvCxnSpPr>
        <p:spPr>
          <a:xfrm flipV="1">
            <a:off x="3200400" y="2443976"/>
            <a:ext cx="838200" cy="3557239"/>
          </a:xfrm>
          <a:prstGeom prst="straightConnector1">
            <a:avLst/>
          </a:prstGeom>
          <a:ln>
            <a:tailEnd type="arrow"/>
          </a:ln>
        </p:spPr>
        <p:style>
          <a:lnRef idx="3">
            <a:schemeClr val="accent6"/>
          </a:lnRef>
          <a:fillRef idx="0">
            <a:schemeClr val="accent6"/>
          </a:fillRef>
          <a:effectRef idx="2">
            <a:schemeClr val="accent6"/>
          </a:effectRef>
          <a:fontRef idx="minor">
            <a:schemeClr val="tx1"/>
          </a:fontRef>
        </p:style>
      </p:cxn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3021" y="34973"/>
            <a:ext cx="3008313" cy="1162050"/>
          </a:xfrm>
        </p:spPr>
        <p:txBody>
          <a:bodyPr/>
          <a:lstStyle/>
          <a:p>
            <a:r>
              <a:rPr lang="en-US" dirty="0"/>
              <a:t>Steps to Document Expired Vaccine</a:t>
            </a:r>
          </a:p>
        </p:txBody>
      </p:sp>
      <p:sp>
        <p:nvSpPr>
          <p:cNvPr id="6" name="Text Placeholder 5"/>
          <p:cNvSpPr>
            <a:spLocks noGrp="1"/>
          </p:cNvSpPr>
          <p:nvPr>
            <p:ph type="body" sz="half" idx="2"/>
          </p:nvPr>
        </p:nvSpPr>
        <p:spPr>
          <a:xfrm>
            <a:off x="457200" y="1435100"/>
            <a:ext cx="8534400" cy="4691063"/>
          </a:xfrm>
        </p:spPr>
        <p:txBody>
          <a:bodyPr/>
          <a:lstStyle/>
          <a:p>
            <a:pPr marL="342900" indent="-342900">
              <a:buFont typeface="+mj-lt"/>
              <a:buAutoNum type="arabicPeriod"/>
            </a:pPr>
            <a:endParaRPr lang="en-US" altLang="en-US" sz="1800" dirty="0" smtClean="0"/>
          </a:p>
          <a:p>
            <a:pPr marL="342900" indent="-342900">
              <a:buFont typeface="+mj-lt"/>
              <a:buAutoNum type="arabicPeriod"/>
            </a:pPr>
            <a:endParaRPr lang="en-US" altLang="en-US" sz="1800" dirty="0"/>
          </a:p>
          <a:p>
            <a:pPr marL="342900" indent="-342900">
              <a:buFont typeface="+mj-lt"/>
              <a:buAutoNum type="arabicPeriod" startAt="3"/>
            </a:pPr>
            <a:r>
              <a:rPr lang="en-US" altLang="en-US" sz="2000" dirty="0" smtClean="0"/>
              <a:t>You </a:t>
            </a:r>
            <a:r>
              <a:rPr lang="en-US" altLang="en-US" sz="2000" dirty="0"/>
              <a:t>should get a pop-up for the expired vaccine. Click </a:t>
            </a:r>
            <a:r>
              <a:rPr lang="en-US" altLang="en-US" sz="2000" b="1" dirty="0" smtClean="0"/>
              <a:t>OK</a:t>
            </a:r>
            <a:r>
              <a:rPr lang="en-US" altLang="en-US" sz="2000" dirty="0" smtClean="0"/>
              <a:t>.</a:t>
            </a:r>
          </a:p>
          <a:p>
            <a:pPr marL="342900" indent="-342900">
              <a:buFont typeface="+mj-lt"/>
              <a:buAutoNum type="arabicPeriod" startAt="3"/>
            </a:pPr>
            <a:r>
              <a:rPr lang="en-US" altLang="en-US" sz="2000" dirty="0" smtClean="0"/>
              <a:t>Click </a:t>
            </a:r>
            <a:r>
              <a:rPr lang="en-US" altLang="en-US" sz="2000" b="1" dirty="0"/>
              <a:t>New </a:t>
            </a:r>
            <a:r>
              <a:rPr lang="en-US" altLang="en-US" sz="2000" b="1" dirty="0" smtClean="0"/>
              <a:t>Transfer.</a:t>
            </a:r>
          </a:p>
          <a:p>
            <a:pPr marL="342900" indent="-342900">
              <a:buFont typeface="+mj-lt"/>
              <a:buAutoNum type="arabicPeriod" startAt="3"/>
            </a:pPr>
            <a:endParaRPr lang="en-US" altLang="en-US" sz="2000" b="1" dirty="0"/>
          </a:p>
          <a:p>
            <a:pPr marL="342900" indent="-342900">
              <a:buFont typeface="+mj-lt"/>
              <a:buAutoNum type="arabicPeriod" startAt="3"/>
            </a:pPr>
            <a:endParaRPr lang="en-US" altLang="en-US" sz="2000" b="1" dirty="0" smtClean="0"/>
          </a:p>
          <a:p>
            <a:pPr marL="342900" indent="-342900">
              <a:buFont typeface="+mj-lt"/>
              <a:buAutoNum type="arabicPeriod" startAt="3"/>
            </a:pPr>
            <a:endParaRPr lang="en-US" altLang="en-US" sz="2000" b="1" dirty="0"/>
          </a:p>
          <a:p>
            <a:pPr marL="342900" indent="-342900">
              <a:buFont typeface="+mj-lt"/>
              <a:buAutoNum type="arabicPeriod" startAt="3"/>
            </a:pPr>
            <a:endParaRPr lang="en-US" altLang="en-US" sz="2000" b="1" dirty="0" smtClean="0"/>
          </a:p>
          <a:p>
            <a:pPr marL="342900" indent="-342900">
              <a:buFont typeface="+mj-lt"/>
              <a:buAutoNum type="arabicPeriod" startAt="3"/>
            </a:pPr>
            <a:r>
              <a:rPr lang="en-US" altLang="en-US" sz="2000" dirty="0" smtClean="0"/>
              <a:t>Click </a:t>
            </a:r>
            <a:r>
              <a:rPr lang="en-US" altLang="en-US" sz="2000" b="1" dirty="0"/>
              <a:t>Transfer All </a:t>
            </a:r>
            <a:r>
              <a:rPr lang="en-US" altLang="en-US" sz="2000" b="1" dirty="0" smtClean="0"/>
              <a:t>Expired.</a:t>
            </a:r>
          </a:p>
          <a:p>
            <a:pPr marL="342900" indent="-342900">
              <a:buFont typeface="+mj-lt"/>
              <a:buAutoNum type="arabicPeriod" startAt="3"/>
            </a:pPr>
            <a:endParaRPr lang="en-US" altLang="en-US" sz="2000" dirty="0"/>
          </a:p>
          <a:p>
            <a:pPr marL="342900" indent="-342900">
              <a:buFont typeface="+mj-lt"/>
              <a:buAutoNum type="arabicPeriod" startAt="3"/>
            </a:pPr>
            <a:endParaRPr lang="en-US" altLang="en-US" sz="1800" dirty="0" smtClean="0"/>
          </a:p>
          <a:p>
            <a:pPr marL="342900" indent="-342900">
              <a:buFont typeface="+mj-lt"/>
              <a:buAutoNum type="arabicPeriod" startAt="3"/>
            </a:pPr>
            <a:endParaRPr lang="en-US" altLang="en-US" sz="1800" dirty="0" smtClean="0"/>
          </a:p>
          <a:p>
            <a:endParaRPr lang="en-US" dirty="0"/>
          </a:p>
        </p:txBody>
      </p:sp>
      <p:pic>
        <p:nvPicPr>
          <p:cNvPr id="8" name="Picture 4"/>
          <p:cNvPicPr>
            <a:picLocks noChangeAspect="1" noChangeArrowheads="1"/>
          </p:cNvPicPr>
          <p:nvPr/>
        </p:nvPicPr>
        <p:blipFill rotWithShape="1">
          <a:blip r:embed="rId2"/>
          <a:srcRect l="2992" b="10875"/>
          <a:stretch/>
        </p:blipFill>
        <p:spPr bwMode="auto">
          <a:xfrm>
            <a:off x="3296653" y="265432"/>
            <a:ext cx="5847347" cy="1698987"/>
          </a:xfrm>
          <a:prstGeom prst="rect">
            <a:avLst/>
          </a:prstGeom>
          <a:ln w="38100" cap="sq">
            <a:noFill/>
            <a:prstDash val="solid"/>
            <a:miter lim="800000"/>
          </a:ln>
          <a:effectLst>
            <a:outerShdw blurRad="50800" dist="38100" dir="2700000" algn="tl" rotWithShape="0">
              <a:srgbClr val="000000">
                <a:alpha val="43000"/>
              </a:srgbClr>
            </a:outerShdw>
            <a:softEdge rad="31750"/>
          </a:effectLst>
          <a:extLst>
            <a:ext uri="{909E8E84-426E-40DD-AFC4-6F175D3DCCD1}">
              <a14:hiddenFill xmlns:a14="http://schemas.microsoft.com/office/drawing/2010/main">
                <a:solidFill>
                  <a:schemeClr val="accent1"/>
                </a:solidFill>
              </a14:hiddenFill>
            </a:ext>
          </a:extLst>
        </p:spPr>
      </p:pic>
      <p:cxnSp>
        <p:nvCxnSpPr>
          <p:cNvPr id="12" name="Straight Arrow Connector 11"/>
          <p:cNvCxnSpPr/>
          <p:nvPr/>
        </p:nvCxnSpPr>
        <p:spPr>
          <a:xfrm flipV="1">
            <a:off x="3087103" y="1820409"/>
            <a:ext cx="419099" cy="288019"/>
          </a:xfrm>
          <a:prstGeom prst="straightConnector1">
            <a:avLst/>
          </a:prstGeom>
          <a:ln>
            <a:tailEnd type="arrow"/>
          </a:ln>
        </p:spPr>
        <p:style>
          <a:lnRef idx="3">
            <a:schemeClr val="accent6"/>
          </a:lnRef>
          <a:fillRef idx="0">
            <a:schemeClr val="accent6"/>
          </a:fillRef>
          <a:effectRef idx="2">
            <a:schemeClr val="accent6"/>
          </a:effectRef>
          <a:fontRef idx="minor">
            <a:schemeClr val="tx1"/>
          </a:fontRef>
        </p:style>
      </p:cxnSp>
      <p:grpSp>
        <p:nvGrpSpPr>
          <p:cNvPr id="18" name="Group 17"/>
          <p:cNvGrpSpPr/>
          <p:nvPr/>
        </p:nvGrpSpPr>
        <p:grpSpPr>
          <a:xfrm>
            <a:off x="985336" y="2895600"/>
            <a:ext cx="7244264" cy="1152686"/>
            <a:chOff x="985336" y="3495514"/>
            <a:chExt cx="7244264" cy="1152686"/>
          </a:xfrm>
        </p:grpSpPr>
        <p:pic>
          <p:nvPicPr>
            <p:cNvPr id="15" name="Picture 1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85336" y="3495514"/>
              <a:ext cx="7173327" cy="1152686"/>
            </a:xfrm>
            <a:prstGeom prst="rect">
              <a:avLst/>
            </a:prstGeom>
          </p:spPr>
        </p:pic>
        <p:sp>
          <p:nvSpPr>
            <p:cNvPr id="10" name="Rectangle 9"/>
            <p:cNvSpPr/>
            <p:nvPr/>
          </p:nvSpPr>
          <p:spPr>
            <a:xfrm>
              <a:off x="6858000" y="3886200"/>
              <a:ext cx="1371600" cy="364219"/>
            </a:xfrm>
            <a:prstGeom prst="rect">
              <a:avLst/>
            </a:prstGeom>
            <a:ln>
              <a:tailEnd type="arrow"/>
            </a:ln>
          </p:spPr>
          <p:style>
            <a:lnRef idx="3">
              <a:schemeClr val="accent6"/>
            </a:lnRef>
            <a:fillRef idx="0">
              <a:schemeClr val="accent6"/>
            </a:fillRef>
            <a:effectRef idx="2">
              <a:schemeClr val="accent6"/>
            </a:effectRef>
            <a:fontRef idx="minor">
              <a:schemeClr val="tx1"/>
            </a:fontRef>
          </p:style>
          <p:txBody>
            <a:bodyPr rtlCol="0" anchor="ctr"/>
            <a:lstStyle/>
            <a:p>
              <a:pPr algn="ctr"/>
              <a:endParaRPr lang="en-US"/>
            </a:p>
          </p:txBody>
        </p:sp>
      </p:grpSp>
      <p:grpSp>
        <p:nvGrpSpPr>
          <p:cNvPr id="19" name="Group 18"/>
          <p:cNvGrpSpPr/>
          <p:nvPr/>
        </p:nvGrpSpPr>
        <p:grpSpPr>
          <a:xfrm>
            <a:off x="928178" y="4800600"/>
            <a:ext cx="7287643" cy="1590897"/>
            <a:chOff x="928178" y="4953000"/>
            <a:chExt cx="7287643" cy="1590897"/>
          </a:xfrm>
        </p:grpSpPr>
        <p:pic>
          <p:nvPicPr>
            <p:cNvPr id="17" name="Picture 1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28178" y="4953000"/>
              <a:ext cx="7287643" cy="1590897"/>
            </a:xfrm>
            <a:prstGeom prst="rect">
              <a:avLst/>
            </a:prstGeom>
          </p:spPr>
        </p:pic>
        <p:sp>
          <p:nvSpPr>
            <p:cNvPr id="14" name="Rectangle 13"/>
            <p:cNvSpPr/>
            <p:nvPr/>
          </p:nvSpPr>
          <p:spPr>
            <a:xfrm>
              <a:off x="6819899" y="5629497"/>
              <a:ext cx="1395922" cy="364219"/>
            </a:xfrm>
            <a:prstGeom prst="rect">
              <a:avLst/>
            </a:prstGeom>
            <a:ln>
              <a:tailEnd type="arrow"/>
            </a:ln>
          </p:spPr>
          <p:style>
            <a:lnRef idx="3">
              <a:schemeClr val="accent6"/>
            </a:lnRef>
            <a:fillRef idx="0">
              <a:schemeClr val="accent6"/>
            </a:fillRef>
            <a:effectRef idx="2">
              <a:schemeClr val="accent6"/>
            </a:effectRef>
            <a:fontRef idx="minor">
              <a:schemeClr val="tx1"/>
            </a:fontRef>
          </p:style>
          <p:txBody>
            <a:bodyPr rtlCol="0" anchor="ctr"/>
            <a:lstStyle/>
            <a:p>
              <a:pPr algn="ctr"/>
              <a:endParaRPr lang="en-US"/>
            </a:p>
          </p:txBody>
        </p:sp>
      </p:grpSp>
    </p:spTree>
    <p:extLst>
      <p:ext uri="{BB962C8B-B14F-4D97-AF65-F5344CB8AC3E}">
        <p14:creationId xmlns:p14="http://schemas.microsoft.com/office/powerpoint/2010/main" val="397588713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3717"/>
            <a:ext cx="3008313" cy="1162050"/>
          </a:xfrm>
        </p:spPr>
        <p:txBody>
          <a:bodyPr/>
          <a:lstStyle/>
          <a:p>
            <a:r>
              <a:rPr lang="en-US" dirty="0"/>
              <a:t>Steps to Document Expired Vaccine</a:t>
            </a:r>
          </a:p>
        </p:txBody>
      </p:sp>
      <p:sp>
        <p:nvSpPr>
          <p:cNvPr id="6" name="Text Placeholder 5"/>
          <p:cNvSpPr>
            <a:spLocks noGrp="1"/>
          </p:cNvSpPr>
          <p:nvPr>
            <p:ph type="body" sz="half" idx="2"/>
          </p:nvPr>
        </p:nvSpPr>
        <p:spPr>
          <a:xfrm>
            <a:off x="457200" y="1297361"/>
            <a:ext cx="8382000" cy="4691063"/>
          </a:xfrm>
        </p:spPr>
        <p:txBody>
          <a:bodyPr>
            <a:normAutofit/>
          </a:bodyPr>
          <a:lstStyle/>
          <a:p>
            <a:pPr marL="342900" indent="-342900">
              <a:buFont typeface="+mj-lt"/>
              <a:buAutoNum type="arabicPeriod" startAt="6"/>
            </a:pPr>
            <a:r>
              <a:rPr lang="en-US" altLang="en-US" sz="2000" dirty="0" smtClean="0"/>
              <a:t>In the </a:t>
            </a:r>
            <a:r>
              <a:rPr lang="en-US" altLang="en-US" sz="2000" b="1" dirty="0" smtClean="0"/>
              <a:t>Transfer Quantity </a:t>
            </a:r>
            <a:r>
              <a:rPr lang="en-US" altLang="en-US" sz="2000" dirty="0" smtClean="0"/>
              <a:t>box, enter the number of doses that you are </a:t>
            </a:r>
            <a:r>
              <a:rPr lang="en-US" altLang="en-US" sz="2000" b="1" u="sng" dirty="0" smtClean="0"/>
              <a:t>PHYSICALLY</a:t>
            </a:r>
            <a:r>
              <a:rPr lang="en-US" altLang="en-US" sz="2000" dirty="0" smtClean="0"/>
              <a:t> sending back.  Make sure this number matches EXACTLY </a:t>
            </a:r>
            <a:r>
              <a:rPr lang="en-US" altLang="en-US" sz="2000" dirty="0"/>
              <a:t>what the NCIR says you </a:t>
            </a:r>
            <a:r>
              <a:rPr lang="en-US" altLang="en-US" sz="2000" dirty="0" smtClean="0"/>
              <a:t>have (</a:t>
            </a:r>
            <a:r>
              <a:rPr lang="en-US" altLang="en-US" sz="2000" b="1" dirty="0" smtClean="0"/>
              <a:t>Quantity Available</a:t>
            </a:r>
            <a:r>
              <a:rPr lang="en-US" altLang="en-US" sz="2000" dirty="0" smtClean="0"/>
              <a:t>).</a:t>
            </a:r>
          </a:p>
          <a:p>
            <a:pPr marL="800100" lvl="1" indent="-342900">
              <a:buFont typeface="Arial" panose="020B0604020202020204" pitchFamily="34" charset="0"/>
              <a:buChar char="•"/>
            </a:pPr>
            <a:r>
              <a:rPr lang="en-US" altLang="en-US" sz="1800" dirty="0"/>
              <a:t>If it matches, </a:t>
            </a:r>
            <a:r>
              <a:rPr lang="en-US" altLang="en-US" sz="1800" dirty="0" smtClean="0"/>
              <a:t>move </a:t>
            </a:r>
            <a:r>
              <a:rPr lang="en-US" altLang="en-US" sz="1800" dirty="0"/>
              <a:t>to the next step.</a:t>
            </a:r>
          </a:p>
          <a:p>
            <a:pPr marL="800100" lvl="1" indent="-342900">
              <a:buFont typeface="Arial" panose="020B0604020202020204" pitchFamily="34" charset="0"/>
              <a:buChar char="•"/>
            </a:pPr>
            <a:r>
              <a:rPr lang="en-US" altLang="en-US" sz="1800" dirty="0"/>
              <a:t>If the numbers DO  NOT </a:t>
            </a:r>
            <a:r>
              <a:rPr lang="en-US" altLang="en-US" sz="1800" dirty="0" smtClean="0"/>
              <a:t>match call </a:t>
            </a:r>
            <a:r>
              <a:rPr lang="en-US" altLang="en-US" sz="1800" dirty="0"/>
              <a:t>the NCIR Help Desk at </a:t>
            </a:r>
            <a:r>
              <a:rPr lang="en-US" altLang="en-US" sz="1800" dirty="0" smtClean="0"/>
              <a:t>         877-873-6247 </a:t>
            </a:r>
            <a:r>
              <a:rPr lang="en-US" altLang="en-US" sz="1800" dirty="0"/>
              <a:t>and ask them to remove the excess doses from </a:t>
            </a:r>
            <a:r>
              <a:rPr lang="en-US" altLang="en-US" sz="1800" dirty="0" smtClean="0"/>
              <a:t>your inventory</a:t>
            </a:r>
          </a:p>
          <a:p>
            <a:pPr marL="800100" lvl="1" indent="-342900">
              <a:buFont typeface="Arial" panose="020B0604020202020204" pitchFamily="34" charset="0"/>
              <a:buChar char="•"/>
            </a:pPr>
            <a:r>
              <a:rPr lang="en-US" altLang="en-US" sz="2000" dirty="0" smtClean="0"/>
              <a:t>Enter a </a:t>
            </a:r>
            <a:r>
              <a:rPr lang="en-US" altLang="en-US" sz="2000" b="1" dirty="0" smtClean="0"/>
              <a:t>Preventive Action</a:t>
            </a:r>
            <a:r>
              <a:rPr lang="en-US" altLang="en-US" sz="2000" dirty="0"/>
              <a:t> </a:t>
            </a:r>
            <a:r>
              <a:rPr lang="en-US" altLang="en-US" sz="2000" dirty="0" smtClean="0">
                <a:solidFill>
                  <a:srgbClr val="C00000"/>
                </a:solidFill>
              </a:rPr>
              <a:t>(e.g. “Use before expires”)</a:t>
            </a:r>
            <a:r>
              <a:rPr lang="en-US" altLang="en-US" sz="2000" dirty="0" smtClean="0"/>
              <a:t>.</a:t>
            </a:r>
            <a:endParaRPr lang="en-US" altLang="en-US" sz="2000" dirty="0">
              <a:solidFill>
                <a:srgbClr val="C00000"/>
              </a:solidFill>
            </a:endParaRPr>
          </a:p>
          <a:p>
            <a:pPr marL="457200" indent="-457200">
              <a:buFont typeface="+mj-lt"/>
              <a:buAutoNum type="arabicPeriod" startAt="7"/>
            </a:pPr>
            <a:endParaRPr lang="en-US" altLang="en-US" sz="2000" dirty="0"/>
          </a:p>
          <a:p>
            <a:pPr marL="342900" indent="-342900">
              <a:buFont typeface="+mj-lt"/>
              <a:buAutoNum type="arabicPeriod" startAt="6"/>
            </a:pPr>
            <a:endParaRPr lang="en-US" altLang="en-US" sz="1800" dirty="0"/>
          </a:p>
          <a:p>
            <a:pPr marL="342900" indent="-342900">
              <a:buFont typeface="+mj-lt"/>
              <a:buAutoNum type="arabicPeriod" startAt="6"/>
            </a:pPr>
            <a:endParaRPr lang="en-US" altLang="en-US" sz="1800" dirty="0" smtClean="0"/>
          </a:p>
          <a:p>
            <a:pPr marL="342900" indent="-342900">
              <a:buFont typeface="+mj-lt"/>
              <a:buAutoNum type="arabicPeriod" startAt="6"/>
            </a:pPr>
            <a:endParaRPr lang="en-US" altLang="en-US" sz="1800" b="1" dirty="0"/>
          </a:p>
          <a:p>
            <a:pPr marL="342900" indent="-342900">
              <a:buFont typeface="+mj-lt"/>
              <a:buAutoNum type="arabicPeriod" startAt="6"/>
            </a:pPr>
            <a:endParaRPr lang="en-US" altLang="en-US" sz="1800" b="1" dirty="0" smtClean="0"/>
          </a:p>
          <a:p>
            <a:pPr marL="342900" indent="-342900">
              <a:buFont typeface="+mj-lt"/>
              <a:buAutoNum type="arabicPeriod" startAt="6"/>
            </a:pPr>
            <a:endParaRPr lang="en-US" altLang="en-US" sz="1800" b="1" dirty="0"/>
          </a:p>
          <a:p>
            <a:pPr marL="342900" indent="-342900">
              <a:buFont typeface="+mj-lt"/>
              <a:buAutoNum type="arabicPeriod" startAt="6"/>
            </a:pPr>
            <a:endParaRPr lang="en-US" altLang="en-US" sz="1800" dirty="0" smtClean="0"/>
          </a:p>
          <a:p>
            <a:pPr marL="342900" indent="-342900">
              <a:buFont typeface="+mj-lt"/>
              <a:buAutoNum type="arabicPeriod" startAt="6"/>
            </a:pPr>
            <a:endParaRPr lang="en-US" altLang="en-US" sz="1800" dirty="0" smtClean="0"/>
          </a:p>
          <a:p>
            <a:endParaRPr lang="en-US" dirty="0"/>
          </a:p>
        </p:txBody>
      </p:sp>
      <p:grpSp>
        <p:nvGrpSpPr>
          <p:cNvPr id="25" name="Group 24"/>
          <p:cNvGrpSpPr/>
          <p:nvPr/>
        </p:nvGrpSpPr>
        <p:grpSpPr>
          <a:xfrm>
            <a:off x="114490" y="3862137"/>
            <a:ext cx="8724710" cy="2767263"/>
            <a:chOff x="114490" y="3906523"/>
            <a:chExt cx="8724710" cy="2767263"/>
          </a:xfrm>
        </p:grpSpPr>
        <p:pic>
          <p:nvPicPr>
            <p:cNvPr id="16" name="Picture 5"/>
            <p:cNvPicPr>
              <a:picLocks noChangeAspect="1" noChangeArrowheads="1"/>
            </p:cNvPicPr>
            <p:nvPr/>
          </p:nvPicPr>
          <p:blipFill rotWithShape="1">
            <a:blip r:embed="rId2"/>
            <a:srcRect t="38448"/>
            <a:stretch/>
          </p:blipFill>
          <p:spPr bwMode="auto">
            <a:xfrm>
              <a:off x="887412" y="3906523"/>
              <a:ext cx="7951788" cy="2767263"/>
            </a:xfrm>
            <a:prstGeom prst="rect">
              <a:avLst/>
            </a:prstGeom>
            <a:ln w="38100" cap="sq">
              <a:noFill/>
              <a:prstDash val="solid"/>
              <a:miter lim="800000"/>
            </a:ln>
            <a:effectLst>
              <a:outerShdw blurRad="50800" dist="38100" dir="2700000" algn="tl" rotWithShape="0">
                <a:srgbClr val="000000">
                  <a:alpha val="43000"/>
                </a:srgbClr>
              </a:outerShdw>
              <a:softEdge rad="12700"/>
            </a:effectLst>
            <a:extLst>
              <a:ext uri="{909E8E84-426E-40DD-AFC4-6F175D3DCCD1}">
                <a14:hiddenFill xmlns:a14="http://schemas.microsoft.com/office/drawing/2010/main">
                  <a:solidFill>
                    <a:schemeClr val="accent1"/>
                  </a:solidFill>
                </a14:hiddenFill>
              </a:ext>
            </a:extLst>
          </p:spPr>
        </p:pic>
        <p:sp>
          <p:nvSpPr>
            <p:cNvPr id="21" name="AutoShape 14"/>
            <p:cNvSpPr>
              <a:spLocks noChangeArrowheads="1"/>
            </p:cNvSpPr>
            <p:nvPr/>
          </p:nvSpPr>
          <p:spPr bwMode="auto">
            <a:xfrm>
              <a:off x="114490" y="5121577"/>
              <a:ext cx="1104710" cy="593423"/>
            </a:xfrm>
            <a:prstGeom prst="roundRect">
              <a:avLst/>
            </a:prstGeom>
            <a:solidFill>
              <a:schemeClr val="accent6">
                <a:lumMod val="20000"/>
                <a:lumOff val="80000"/>
              </a:schemeClr>
            </a:solidFill>
            <a:ln>
              <a:noFill/>
              <a:headEnd/>
              <a:tailEnd/>
            </a:ln>
            <a:effectLst>
              <a:outerShdw blurRad="40000" dist="20000" dir="5400000" rotWithShape="0">
                <a:srgbClr val="000000">
                  <a:alpha val="38000"/>
                </a:srgbClr>
              </a:outerShdw>
              <a:softEdge rad="63500"/>
            </a:effectLst>
          </p:spPr>
          <p:style>
            <a:lnRef idx="3">
              <a:schemeClr val="lt1"/>
            </a:lnRef>
            <a:fillRef idx="1">
              <a:schemeClr val="accent5"/>
            </a:fillRef>
            <a:effectRef idx="1">
              <a:schemeClr val="accent5"/>
            </a:effectRef>
            <a:fontRef idx="minor">
              <a:schemeClr val="lt1"/>
            </a:fontRef>
          </p:style>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defRPr/>
              </a:pPr>
              <a:r>
                <a:rPr lang="en-US" altLang="en-US" sz="1500" dirty="0" smtClean="0">
                  <a:solidFill>
                    <a:schemeClr val="tx2">
                      <a:lumMod val="50000"/>
                    </a:schemeClr>
                  </a:solidFill>
                  <a:latin typeface="Century Gothic" panose="020B0502020202020204" pitchFamily="34" charset="0"/>
                </a:rPr>
                <a:t>Transfer Quantity</a:t>
              </a:r>
            </a:p>
          </p:txBody>
        </p:sp>
        <p:cxnSp>
          <p:nvCxnSpPr>
            <p:cNvPr id="12" name="Straight Arrow Connector 11"/>
            <p:cNvCxnSpPr/>
            <p:nvPr/>
          </p:nvCxnSpPr>
          <p:spPr>
            <a:xfrm>
              <a:off x="1066800" y="5562600"/>
              <a:ext cx="473791" cy="420970"/>
            </a:xfrm>
            <a:prstGeom prst="straightConnector1">
              <a:avLst/>
            </a:prstGeom>
            <a:ln>
              <a:tailEnd type="arrow"/>
            </a:ln>
          </p:spPr>
          <p:style>
            <a:lnRef idx="3">
              <a:schemeClr val="accent6"/>
            </a:lnRef>
            <a:fillRef idx="0">
              <a:schemeClr val="accent6"/>
            </a:fillRef>
            <a:effectRef idx="2">
              <a:schemeClr val="accent6"/>
            </a:effectRef>
            <a:fontRef idx="minor">
              <a:schemeClr val="tx1"/>
            </a:fontRef>
          </p:style>
        </p:cxnSp>
        <p:sp>
          <p:nvSpPr>
            <p:cNvPr id="22" name="AutoShape 14"/>
            <p:cNvSpPr>
              <a:spLocks noChangeArrowheads="1"/>
            </p:cNvSpPr>
            <p:nvPr/>
          </p:nvSpPr>
          <p:spPr bwMode="auto">
            <a:xfrm>
              <a:off x="4860715" y="4936823"/>
              <a:ext cx="1178039" cy="625777"/>
            </a:xfrm>
            <a:prstGeom prst="roundRect">
              <a:avLst/>
            </a:prstGeom>
            <a:solidFill>
              <a:schemeClr val="accent6">
                <a:lumMod val="20000"/>
                <a:lumOff val="80000"/>
              </a:schemeClr>
            </a:solidFill>
            <a:ln>
              <a:noFill/>
              <a:headEnd/>
              <a:tailEnd/>
            </a:ln>
            <a:effectLst>
              <a:outerShdw blurRad="40000" dist="20000" dir="5400000" rotWithShape="0">
                <a:srgbClr val="000000">
                  <a:alpha val="38000"/>
                </a:srgbClr>
              </a:outerShdw>
              <a:softEdge rad="63500"/>
            </a:effectLst>
          </p:spPr>
          <p:style>
            <a:lnRef idx="3">
              <a:schemeClr val="lt1"/>
            </a:lnRef>
            <a:fillRef idx="1">
              <a:schemeClr val="accent5"/>
            </a:fillRef>
            <a:effectRef idx="1">
              <a:schemeClr val="accent5"/>
            </a:effectRef>
            <a:fontRef idx="minor">
              <a:schemeClr val="lt1"/>
            </a:fontRef>
          </p:style>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defRPr/>
              </a:pPr>
              <a:r>
                <a:rPr lang="en-US" altLang="en-US" sz="1500" dirty="0" smtClean="0">
                  <a:solidFill>
                    <a:schemeClr val="tx2">
                      <a:lumMod val="50000"/>
                    </a:schemeClr>
                  </a:solidFill>
                  <a:latin typeface="Century Gothic" panose="020B0502020202020204" pitchFamily="34" charset="0"/>
                </a:rPr>
                <a:t>Quantity Available</a:t>
              </a:r>
            </a:p>
          </p:txBody>
        </p:sp>
        <p:cxnSp>
          <p:nvCxnSpPr>
            <p:cNvPr id="20" name="Straight Arrow Connector 19"/>
            <p:cNvCxnSpPr/>
            <p:nvPr/>
          </p:nvCxnSpPr>
          <p:spPr>
            <a:xfrm>
              <a:off x="5065190" y="5488337"/>
              <a:ext cx="136316" cy="569496"/>
            </a:xfrm>
            <a:prstGeom prst="straightConnector1">
              <a:avLst/>
            </a:prstGeom>
            <a:ln>
              <a:tailEnd type="arrow"/>
            </a:ln>
          </p:spPr>
          <p:style>
            <a:lnRef idx="3">
              <a:schemeClr val="accent6"/>
            </a:lnRef>
            <a:fillRef idx="0">
              <a:schemeClr val="accent6"/>
            </a:fillRef>
            <a:effectRef idx="2">
              <a:schemeClr val="accent6"/>
            </a:effectRef>
            <a:fontRef idx="minor">
              <a:schemeClr val="tx1"/>
            </a:fontRef>
          </p:style>
        </p:cxnSp>
      </p:grpSp>
      <p:sp>
        <p:nvSpPr>
          <p:cNvPr id="26" name="AutoShape 14"/>
          <p:cNvSpPr>
            <a:spLocks noChangeArrowheads="1"/>
          </p:cNvSpPr>
          <p:nvPr/>
        </p:nvSpPr>
        <p:spPr bwMode="auto">
          <a:xfrm>
            <a:off x="6705600" y="4844444"/>
            <a:ext cx="1295400" cy="625777"/>
          </a:xfrm>
          <a:prstGeom prst="roundRect">
            <a:avLst/>
          </a:prstGeom>
          <a:solidFill>
            <a:schemeClr val="accent6">
              <a:lumMod val="20000"/>
              <a:lumOff val="80000"/>
            </a:schemeClr>
          </a:solidFill>
          <a:ln>
            <a:noFill/>
            <a:headEnd/>
            <a:tailEnd/>
          </a:ln>
          <a:effectLst>
            <a:outerShdw blurRad="40000" dist="20000" dir="5400000" rotWithShape="0">
              <a:srgbClr val="000000">
                <a:alpha val="38000"/>
              </a:srgbClr>
            </a:outerShdw>
            <a:softEdge rad="63500"/>
          </a:effectLst>
        </p:spPr>
        <p:style>
          <a:lnRef idx="3">
            <a:schemeClr val="lt1"/>
          </a:lnRef>
          <a:fillRef idx="1">
            <a:schemeClr val="accent5"/>
          </a:fillRef>
          <a:effectRef idx="1">
            <a:schemeClr val="accent5"/>
          </a:effectRef>
          <a:fontRef idx="minor">
            <a:schemeClr val="lt1"/>
          </a:fontRef>
        </p:style>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defRPr/>
            </a:pPr>
            <a:r>
              <a:rPr lang="en-US" altLang="en-US" sz="1500" dirty="0" smtClean="0">
                <a:solidFill>
                  <a:schemeClr val="tx2">
                    <a:lumMod val="50000"/>
                  </a:schemeClr>
                </a:solidFill>
                <a:latin typeface="Century Gothic" panose="020B0502020202020204" pitchFamily="34" charset="0"/>
              </a:rPr>
              <a:t>Preventive Action</a:t>
            </a:r>
          </a:p>
        </p:txBody>
      </p:sp>
      <p:cxnSp>
        <p:nvCxnSpPr>
          <p:cNvPr id="27" name="Straight Arrow Connector 26"/>
          <p:cNvCxnSpPr/>
          <p:nvPr/>
        </p:nvCxnSpPr>
        <p:spPr>
          <a:xfrm>
            <a:off x="7302983" y="5356976"/>
            <a:ext cx="136316" cy="569496"/>
          </a:xfrm>
          <a:prstGeom prst="straightConnector1">
            <a:avLst/>
          </a:prstGeom>
          <a:ln>
            <a:tailEnd type="arrow"/>
          </a:ln>
        </p:spPr>
        <p:style>
          <a:lnRef idx="3">
            <a:schemeClr val="accent6"/>
          </a:lnRef>
          <a:fillRef idx="0">
            <a:schemeClr val="accent6"/>
          </a:fillRef>
          <a:effectRef idx="2">
            <a:schemeClr val="accent6"/>
          </a:effectRef>
          <a:fontRef idx="minor">
            <a:schemeClr val="tx1"/>
          </a:fontRef>
        </p:style>
      </p:cxnSp>
    </p:spTree>
    <p:extLst>
      <p:ext uri="{BB962C8B-B14F-4D97-AF65-F5344CB8AC3E}">
        <p14:creationId xmlns:p14="http://schemas.microsoft.com/office/powerpoint/2010/main" val="2451728083"/>
      </p:ext>
    </p:extLst>
  </p:cSld>
  <p:clrMapOvr>
    <a:masterClrMapping/>
  </p:clrMapOvr>
  <p:timing>
    <p:tnLst>
      <p:par>
        <p:cTn id="1" dur="indefinite" restart="never" nodeType="tmRoot"/>
      </p:par>
    </p:tnLst>
  </p:timing>
</p:sld>
</file>

<file path=ppt/theme/theme1.xml><?xml version="1.0" encoding="utf-8"?>
<a:theme xmlns:a="http://schemas.openxmlformats.org/drawingml/2006/main" name="FinalNCIRTraining">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ustin">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FinalNCIRTraining</Template>
  <TotalTime>2071</TotalTime>
  <Words>816</Words>
  <Application>Microsoft Office PowerPoint</Application>
  <PresentationFormat>On-screen Show (4:3)</PresentationFormat>
  <Paragraphs>136</Paragraphs>
  <Slides>14</Slides>
  <Notes>2</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FinalNCIRTraining</vt:lpstr>
      <vt:lpstr>Reporting and Returning Expired Vaccine</vt:lpstr>
      <vt:lpstr>Expired Public Inventory vs.    Expired Private Inventory</vt:lpstr>
      <vt:lpstr>Expired State Supplied Vaccine</vt:lpstr>
      <vt:lpstr>Scenario 1: Expired Public Vaccine IS Physically On-Hand </vt:lpstr>
      <vt:lpstr>Scenario 2: Expired Public Vaccine is No Longer On-Hand </vt:lpstr>
      <vt:lpstr>Scenario 3: Some Expired Public Vaccine is Physically On-Hand and Some Is Not</vt:lpstr>
      <vt:lpstr>Steps to Document Expired Vaccine</vt:lpstr>
      <vt:lpstr>Steps to Document Expired Vaccine</vt:lpstr>
      <vt:lpstr>Steps to Document Expired Vaccine</vt:lpstr>
      <vt:lpstr>Steps to Document Expired Vaccine</vt:lpstr>
      <vt:lpstr>Steps to Document Expired Vaccine</vt:lpstr>
      <vt:lpstr>After Completing the Transfer</vt:lpstr>
      <vt:lpstr>PowerPoint Presentation</vt:lpstr>
      <vt:lpstr>PowerPoint Presentation</vt:lpstr>
    </vt:vector>
  </TitlesOfParts>
  <Company>DPH/NC DHHS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JoyEllis</dc:creator>
  <cp:lastModifiedBy>DPH Staff</cp:lastModifiedBy>
  <cp:revision>82</cp:revision>
  <cp:lastPrinted>2014-02-10T15:19:53Z</cp:lastPrinted>
  <dcterms:created xsi:type="dcterms:W3CDTF">2014-01-22T20:15:53Z</dcterms:created>
  <dcterms:modified xsi:type="dcterms:W3CDTF">2016-04-21T13:54:29Z</dcterms:modified>
</cp:coreProperties>
</file>