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16" r:id="rId1"/>
  </p:sldMasterIdLst>
  <p:notesMasterIdLst>
    <p:notesMasterId r:id="rId36"/>
  </p:notesMasterIdLst>
  <p:handoutMasterIdLst>
    <p:handoutMasterId r:id="rId37"/>
  </p:handoutMasterIdLst>
  <p:sldIdLst>
    <p:sldId id="256" r:id="rId2"/>
    <p:sldId id="258" r:id="rId3"/>
    <p:sldId id="291" r:id="rId4"/>
    <p:sldId id="292" r:id="rId5"/>
    <p:sldId id="259" r:id="rId6"/>
    <p:sldId id="260" r:id="rId7"/>
    <p:sldId id="273" r:id="rId8"/>
    <p:sldId id="261" r:id="rId9"/>
    <p:sldId id="262" r:id="rId10"/>
    <p:sldId id="283" r:id="rId11"/>
    <p:sldId id="284" r:id="rId12"/>
    <p:sldId id="265" r:id="rId13"/>
    <p:sldId id="293" r:id="rId14"/>
    <p:sldId id="286" r:id="rId15"/>
    <p:sldId id="287" r:id="rId16"/>
    <p:sldId id="275" r:id="rId17"/>
    <p:sldId id="266" r:id="rId18"/>
    <p:sldId id="276" r:id="rId19"/>
    <p:sldId id="268" r:id="rId20"/>
    <p:sldId id="272" r:id="rId21"/>
    <p:sldId id="267" r:id="rId22"/>
    <p:sldId id="296" r:id="rId23"/>
    <p:sldId id="297" r:id="rId24"/>
    <p:sldId id="298" r:id="rId25"/>
    <p:sldId id="299" r:id="rId26"/>
    <p:sldId id="300" r:id="rId27"/>
    <p:sldId id="301" r:id="rId28"/>
    <p:sldId id="302" r:id="rId29"/>
    <p:sldId id="269" r:id="rId30"/>
    <p:sldId id="270" r:id="rId31"/>
    <p:sldId id="271" r:id="rId32"/>
    <p:sldId id="288" r:id="rId33"/>
    <p:sldId id="277" r:id="rId34"/>
    <p:sldId id="294" r:id="rId3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DA"/>
    <a:srgbClr val="004AD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35" autoAdjust="0"/>
    <p:restoredTop sz="81168" autoAdjust="0"/>
  </p:normalViewPr>
  <p:slideViewPr>
    <p:cSldViewPr>
      <p:cViewPr>
        <p:scale>
          <a:sx n="100" d="100"/>
          <a:sy n="100" d="100"/>
        </p:scale>
        <p:origin x="-1944" y="-288"/>
      </p:cViewPr>
      <p:guideLst>
        <p:guide orient="horz" pos="2160"/>
        <p:guide pos="2880"/>
      </p:guideLst>
    </p:cSldViewPr>
  </p:slideViewPr>
  <p:outlineViewPr>
    <p:cViewPr>
      <p:scale>
        <a:sx n="33" d="100"/>
        <a:sy n="33" d="100"/>
      </p:scale>
      <p:origin x="0" y="5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82119" cy="464820"/>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sz="quarter" idx="1"/>
          </p:nvPr>
        </p:nvSpPr>
        <p:spPr>
          <a:xfrm>
            <a:off x="3898106" y="0"/>
            <a:ext cx="2982119" cy="464820"/>
          </a:xfrm>
          <a:prstGeom prst="rect">
            <a:avLst/>
          </a:prstGeom>
        </p:spPr>
        <p:txBody>
          <a:bodyPr vert="horz" lIns="92546" tIns="46273" rIns="92546" bIns="46273" rtlCol="0"/>
          <a:lstStyle>
            <a:lvl1pPr algn="r">
              <a:defRPr sz="1200"/>
            </a:lvl1pPr>
          </a:lstStyle>
          <a:p>
            <a:fld id="{FE7C0725-0316-4A60-A2CC-8A08A68130F5}" type="datetimeFigureOut">
              <a:rPr lang="en-US" smtClean="0"/>
              <a:t>3/30/2016</a:t>
            </a:fld>
            <a:endParaRPr lang="en-US" dirty="0"/>
          </a:p>
        </p:txBody>
      </p:sp>
      <p:sp>
        <p:nvSpPr>
          <p:cNvPr id="4" name="Footer Placeholder 3"/>
          <p:cNvSpPr>
            <a:spLocks noGrp="1"/>
          </p:cNvSpPr>
          <p:nvPr>
            <p:ph type="ftr" sz="quarter" idx="2"/>
          </p:nvPr>
        </p:nvSpPr>
        <p:spPr>
          <a:xfrm>
            <a:off x="4" y="8829966"/>
            <a:ext cx="2982119" cy="464820"/>
          </a:xfrm>
          <a:prstGeom prst="rect">
            <a:avLst/>
          </a:prstGeom>
        </p:spPr>
        <p:txBody>
          <a:bodyPr vert="horz" lIns="92546" tIns="46273" rIns="92546" bIns="462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6" y="8829966"/>
            <a:ext cx="2982119" cy="464820"/>
          </a:xfrm>
          <a:prstGeom prst="rect">
            <a:avLst/>
          </a:prstGeom>
        </p:spPr>
        <p:txBody>
          <a:bodyPr vert="horz" lIns="92546" tIns="46273" rIns="92546" bIns="46273" rtlCol="0" anchor="b"/>
          <a:lstStyle>
            <a:lvl1pPr algn="r">
              <a:defRPr sz="1200"/>
            </a:lvl1pPr>
          </a:lstStyle>
          <a:p>
            <a:fld id="{39B86CD0-15E9-42BF-AE3D-1F465AECD2B6}" type="slidenum">
              <a:rPr lang="en-US" smtClean="0"/>
              <a:t>‹#›</a:t>
            </a:fld>
            <a:endParaRPr lang="en-US" dirty="0"/>
          </a:p>
        </p:txBody>
      </p:sp>
    </p:spTree>
    <p:extLst>
      <p:ext uri="{BB962C8B-B14F-4D97-AF65-F5344CB8AC3E}">
        <p14:creationId xmlns:p14="http://schemas.microsoft.com/office/powerpoint/2010/main" val="3225773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82119" cy="464820"/>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898106" y="0"/>
            <a:ext cx="2982119" cy="464820"/>
          </a:xfrm>
          <a:prstGeom prst="rect">
            <a:avLst/>
          </a:prstGeom>
        </p:spPr>
        <p:txBody>
          <a:bodyPr vert="horz" lIns="92546" tIns="46273" rIns="92546" bIns="46273" rtlCol="0"/>
          <a:lstStyle>
            <a:lvl1pPr algn="r">
              <a:defRPr sz="1200"/>
            </a:lvl1pPr>
          </a:lstStyle>
          <a:p>
            <a:fld id="{23EA810C-50D1-4C4E-BC22-907E8C13164C}" type="datetimeFigureOut">
              <a:rPr lang="en-US" smtClean="0"/>
              <a:t>3/30/2016</a:t>
            </a:fld>
            <a:endParaRPr lang="en-US" dirty="0"/>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66"/>
            <a:ext cx="2982119" cy="464820"/>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6" y="8829966"/>
            <a:ext cx="2982119" cy="464820"/>
          </a:xfrm>
          <a:prstGeom prst="rect">
            <a:avLst/>
          </a:prstGeom>
        </p:spPr>
        <p:txBody>
          <a:bodyPr vert="horz" lIns="92546" tIns="46273" rIns="92546" bIns="46273" rtlCol="0" anchor="b"/>
          <a:lstStyle>
            <a:lvl1pPr algn="r">
              <a:defRPr sz="1200"/>
            </a:lvl1pPr>
          </a:lstStyle>
          <a:p>
            <a:fld id="{43557898-76C6-4739-A7CD-90A34CFF8DAF}" type="slidenum">
              <a:rPr lang="en-US" smtClean="0"/>
              <a:t>‹#›</a:t>
            </a:fld>
            <a:endParaRPr lang="en-US" dirty="0"/>
          </a:p>
        </p:txBody>
      </p:sp>
    </p:spTree>
    <p:extLst>
      <p:ext uri="{BB962C8B-B14F-4D97-AF65-F5344CB8AC3E}">
        <p14:creationId xmlns:p14="http://schemas.microsoft.com/office/powerpoint/2010/main" val="277073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43557898-76C6-4739-A7CD-90A34CFF8DAF}" type="slidenum">
              <a:rPr lang="en-US" smtClean="0"/>
              <a:t>1</a:t>
            </a:fld>
            <a:endParaRPr lang="en-US" dirty="0"/>
          </a:p>
        </p:txBody>
      </p:sp>
    </p:spTree>
    <p:extLst>
      <p:ext uri="{BB962C8B-B14F-4D97-AF65-F5344CB8AC3E}">
        <p14:creationId xmlns:p14="http://schemas.microsoft.com/office/powerpoint/2010/main" val="394222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Manage Order Status Change</a:t>
            </a:r>
            <a:endParaRPr lang="en-US" b="1" dirty="0"/>
          </a:p>
        </p:txBody>
      </p:sp>
      <p:sp>
        <p:nvSpPr>
          <p:cNvPr id="4" name="Slide Number Placeholder 3"/>
          <p:cNvSpPr>
            <a:spLocks noGrp="1"/>
          </p:cNvSpPr>
          <p:nvPr>
            <p:ph type="sldNum" sz="quarter" idx="10"/>
          </p:nvPr>
        </p:nvSpPr>
        <p:spPr/>
        <p:txBody>
          <a:bodyPr/>
          <a:lstStyle/>
          <a:p>
            <a:fld id="{43557898-76C6-4739-A7CD-90A34CFF8DAF}" type="slidenum">
              <a:rPr lang="en-US" smtClean="0"/>
              <a:t>10</a:t>
            </a:fld>
            <a:endParaRPr lang="en-US" dirty="0"/>
          </a:p>
        </p:txBody>
      </p:sp>
    </p:spTree>
    <p:extLst>
      <p:ext uri="{BB962C8B-B14F-4D97-AF65-F5344CB8AC3E}">
        <p14:creationId xmlns:p14="http://schemas.microsoft.com/office/powerpoint/2010/main" val="153190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This is just a follow up in regards to the contact name removal on the create order screen.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On the Mange Order Status Change, you can still view who placed an order for your organization.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557898-76C6-4739-A7CD-90A34CFF8DAF}" type="slidenum">
              <a:rPr lang="en-US" smtClean="0"/>
              <a:t>11</a:t>
            </a:fld>
            <a:endParaRPr lang="en-US" dirty="0"/>
          </a:p>
        </p:txBody>
      </p:sp>
    </p:spTree>
    <p:extLst>
      <p:ext uri="{BB962C8B-B14F-4D97-AF65-F5344CB8AC3E}">
        <p14:creationId xmlns:p14="http://schemas.microsoft.com/office/powerpoint/2010/main" val="141714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baseline="0" dirty="0" smtClean="0">
                <a:latin typeface="+mn-lt"/>
              </a:rPr>
              <a:t>P</a:t>
            </a:r>
            <a:r>
              <a:rPr lang="en-US" sz="1100" baseline="0" dirty="0" smtClean="0">
                <a:latin typeface="+mn-lt"/>
              </a:rPr>
              <a:t>lease be aware that the functionality </a:t>
            </a:r>
            <a:r>
              <a:rPr lang="en-US" sz="1100" b="1" baseline="0" dirty="0" smtClean="0">
                <a:latin typeface="+mn-lt"/>
              </a:rPr>
              <a:t>has not changed</a:t>
            </a:r>
            <a:r>
              <a:rPr lang="en-US" sz="1100" b="0" baseline="0" dirty="0" smtClean="0">
                <a:latin typeface="+mn-lt"/>
              </a:rPr>
              <a:t>.</a:t>
            </a:r>
            <a:endParaRPr lang="en-US" sz="1100" b="0" dirty="0">
              <a:latin typeface="+mn-lt"/>
            </a:endParaRPr>
          </a:p>
        </p:txBody>
      </p:sp>
      <p:sp>
        <p:nvSpPr>
          <p:cNvPr id="4" name="Slide Number Placeholder 3"/>
          <p:cNvSpPr>
            <a:spLocks noGrp="1"/>
          </p:cNvSpPr>
          <p:nvPr>
            <p:ph type="sldNum" sz="quarter" idx="10"/>
          </p:nvPr>
        </p:nvSpPr>
        <p:spPr/>
        <p:txBody>
          <a:bodyPr/>
          <a:lstStyle/>
          <a:p>
            <a:fld id="{43557898-76C6-4739-A7CD-90A34CFF8DAF}" type="slidenum">
              <a:rPr lang="en-US" smtClean="0"/>
              <a:t>12</a:t>
            </a:fld>
            <a:endParaRPr lang="en-US" dirty="0"/>
          </a:p>
        </p:txBody>
      </p:sp>
    </p:spTree>
    <p:extLst>
      <p:ext uri="{BB962C8B-B14F-4D97-AF65-F5344CB8AC3E}">
        <p14:creationId xmlns:p14="http://schemas.microsoft.com/office/powerpoint/2010/main" val="312428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And to introduce</a:t>
            </a:r>
            <a:r>
              <a:rPr lang="en-US" b="1" baseline="0" dirty="0" smtClean="0"/>
              <a:t> 3 new additional statuses: </a:t>
            </a:r>
            <a:endParaRPr lang="en-US" b="1" dirty="0" smtClean="0"/>
          </a:p>
          <a:p>
            <a:endParaRPr lang="en-US" b="0" dirty="0" smtClean="0"/>
          </a:p>
          <a:p>
            <a:r>
              <a:rPr lang="en-US" b="0" dirty="0" smtClean="0"/>
              <a:t>Due to these</a:t>
            </a:r>
            <a:r>
              <a:rPr lang="en-US" b="0" baseline="0" dirty="0" smtClean="0"/>
              <a:t> new status changes: </a:t>
            </a:r>
            <a:r>
              <a:rPr lang="en-US" b="1" dirty="0" smtClean="0"/>
              <a:t>We highly</a:t>
            </a:r>
            <a:r>
              <a:rPr lang="en-US" b="1" baseline="0" dirty="0" smtClean="0"/>
              <a:t> </a:t>
            </a:r>
            <a:r>
              <a:rPr lang="en-US" b="1" dirty="0" smtClean="0"/>
              <a:t>encourage and recommend</a:t>
            </a:r>
            <a:r>
              <a:rPr lang="en-US" b="1" baseline="0" dirty="0" smtClean="0"/>
              <a:t> that </a:t>
            </a:r>
            <a:r>
              <a:rPr lang="en-US" b="1" dirty="0" smtClean="0"/>
              <a:t>you to check your</a:t>
            </a:r>
            <a:r>
              <a:rPr lang="en-US" b="1" baseline="0" dirty="0" smtClean="0"/>
              <a:t> order status regularly to stay up to date with the process of your order.</a:t>
            </a:r>
          </a:p>
          <a:p>
            <a:endParaRPr lang="en-US" b="1" baseline="0" dirty="0" smtClean="0"/>
          </a:p>
          <a:p>
            <a:r>
              <a:rPr lang="en-US" b="1" baseline="0" dirty="0" smtClean="0"/>
              <a:t>To view these statuses:</a:t>
            </a:r>
          </a:p>
          <a:p>
            <a:endParaRPr lang="en-US" b="1" baseline="0" dirty="0" smtClean="0"/>
          </a:p>
          <a:p>
            <a:r>
              <a:rPr lang="en-US" b="0" baseline="0" dirty="0" smtClean="0"/>
              <a:t>You can check your status by clicking on the manage orders link. From there, you will see the blue link on the right hand side. (as indicated within the screenshot below).</a:t>
            </a:r>
            <a:endParaRPr lang="en-US" b="1" baseline="0" dirty="0" smtClean="0"/>
          </a:p>
          <a:p>
            <a:endParaRPr lang="en-US" b="1" baseline="0" dirty="0" smtClean="0"/>
          </a:p>
          <a:p>
            <a:r>
              <a:rPr lang="en-US" b="1" dirty="0" smtClean="0"/>
              <a:t>Are</a:t>
            </a:r>
            <a:r>
              <a:rPr lang="en-US" b="1" baseline="0" dirty="0" smtClean="0"/>
              <a:t> there any </a:t>
            </a:r>
            <a:r>
              <a:rPr lang="en-US" b="1" dirty="0" smtClean="0"/>
              <a:t>questions?</a:t>
            </a:r>
          </a:p>
          <a:p>
            <a:endParaRPr lang="en-US" b="1" dirty="0"/>
          </a:p>
        </p:txBody>
      </p:sp>
      <p:sp>
        <p:nvSpPr>
          <p:cNvPr id="4" name="Slide Number Placeholder 3"/>
          <p:cNvSpPr>
            <a:spLocks noGrp="1"/>
          </p:cNvSpPr>
          <p:nvPr>
            <p:ph type="sldNum" sz="quarter" idx="10"/>
          </p:nvPr>
        </p:nvSpPr>
        <p:spPr/>
        <p:txBody>
          <a:bodyPr/>
          <a:lstStyle/>
          <a:p>
            <a:fld id="{43557898-76C6-4739-A7CD-90A34CFF8DAF}" type="slidenum">
              <a:rPr lang="en-US" smtClean="0"/>
              <a:t>13</a:t>
            </a:fld>
            <a:endParaRPr lang="en-US" dirty="0"/>
          </a:p>
        </p:txBody>
      </p:sp>
    </p:spTree>
    <p:extLst>
      <p:ext uri="{BB962C8B-B14F-4D97-AF65-F5344CB8AC3E}">
        <p14:creationId xmlns:p14="http://schemas.microsoft.com/office/powerpoint/2010/main" val="247957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Next…</a:t>
            </a:r>
            <a:endParaRPr lang="en-US" b="1" dirty="0"/>
          </a:p>
        </p:txBody>
      </p:sp>
      <p:sp>
        <p:nvSpPr>
          <p:cNvPr id="4" name="Slide Number Placeholder 3"/>
          <p:cNvSpPr>
            <a:spLocks noGrp="1"/>
          </p:cNvSpPr>
          <p:nvPr>
            <p:ph type="sldNum" sz="quarter" idx="10"/>
          </p:nvPr>
        </p:nvSpPr>
        <p:spPr/>
        <p:txBody>
          <a:bodyPr/>
          <a:lstStyle/>
          <a:p>
            <a:fld id="{43557898-76C6-4739-A7CD-90A34CFF8DAF}" type="slidenum">
              <a:rPr lang="en-US" smtClean="0"/>
              <a:t>14</a:t>
            </a:fld>
            <a:endParaRPr lang="en-US" dirty="0"/>
          </a:p>
        </p:txBody>
      </p:sp>
    </p:spTree>
    <p:extLst>
      <p:ext uri="{BB962C8B-B14F-4D97-AF65-F5344CB8AC3E}">
        <p14:creationId xmlns:p14="http://schemas.microsoft.com/office/powerpoint/2010/main" val="4131209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Cosmetic Changes:</a:t>
            </a:r>
          </a:p>
          <a:p>
            <a:pPr marL="228600" indent="-228600">
              <a:buAutoNum type="arabicPeriod"/>
            </a:pPr>
            <a:r>
              <a:rPr lang="en-US" sz="1100" dirty="0" smtClean="0"/>
              <a:t>VFC Pin</a:t>
            </a:r>
          </a:p>
          <a:p>
            <a:pPr marL="228600" indent="-228600">
              <a:buAutoNum type="arabicPeriod"/>
            </a:pPr>
            <a:r>
              <a:rPr lang="en-US" sz="1100" dirty="0" smtClean="0"/>
              <a:t>Order #</a:t>
            </a:r>
          </a:p>
          <a:p>
            <a:pPr marL="228600" indent="-228600">
              <a:buAutoNum type="arabicPeriod"/>
            </a:pPr>
            <a:r>
              <a:rPr lang="en-US" sz="1100" dirty="0" smtClean="0"/>
              <a:t>Fax #</a:t>
            </a:r>
          </a:p>
          <a:p>
            <a:pPr marL="228600" indent="-228600">
              <a:buAutoNum type="arabicPeriod"/>
            </a:pPr>
            <a:r>
              <a:rPr lang="en-US" sz="1100" dirty="0" smtClean="0"/>
              <a:t>Provider</a:t>
            </a:r>
            <a:r>
              <a:rPr lang="en-US" sz="1100" baseline="0" dirty="0" smtClean="0"/>
              <a:t> </a:t>
            </a:r>
            <a:r>
              <a:rPr lang="en-US" sz="1100" dirty="0" smtClean="0"/>
              <a:t>Tier #: again</a:t>
            </a:r>
            <a:r>
              <a:rPr lang="en-US" sz="1100" baseline="0" dirty="0" smtClean="0"/>
              <a:t> – no change in your ordering schedule.</a:t>
            </a:r>
            <a:endParaRPr lang="en-US" sz="1100" dirty="0" smtClean="0"/>
          </a:p>
          <a:p>
            <a:pPr marL="228600" indent="-228600">
              <a:buAutoNum type="arabicPeriod"/>
            </a:pPr>
            <a:r>
              <a:rPr lang="en-US" sz="1100" dirty="0" smtClean="0"/>
              <a:t>Display</a:t>
            </a:r>
            <a:r>
              <a:rPr lang="en-US" sz="1100" baseline="0" dirty="0" smtClean="0"/>
              <a:t> format of Delivery Hours: has been transposed on the VO screen as well.</a:t>
            </a:r>
          </a:p>
          <a:p>
            <a:pPr marL="0" indent="0">
              <a:buNone/>
            </a:pPr>
            <a:endParaRPr lang="en-US" sz="1100" baseline="0" dirty="0" smtClean="0"/>
          </a:p>
          <a:p>
            <a:pPr marL="0" indent="0">
              <a:buNone/>
            </a:pPr>
            <a:r>
              <a:rPr lang="en-US" sz="1100" baseline="0" dirty="0" smtClean="0"/>
              <a:t>Below: “Funding Code”, “NDC” &amp; “Adult/Peds” categories: </a:t>
            </a:r>
            <a:r>
              <a:rPr lang="en-US" sz="1100" b="1" baseline="0" dirty="0" smtClean="0"/>
              <a:t>This is utilized by help desk staff for documentation purposes -  not a concern for you.</a:t>
            </a:r>
          </a:p>
          <a:p>
            <a:pPr marL="0" indent="0">
              <a:buNone/>
            </a:pPr>
            <a:endParaRPr lang="en-US" sz="1100" b="1" baseline="0" dirty="0" smtClean="0"/>
          </a:p>
          <a:p>
            <a:pPr marL="0" indent="0">
              <a:buNone/>
            </a:pPr>
            <a:r>
              <a:rPr lang="en-US" sz="1100" baseline="0" dirty="0" smtClean="0"/>
              <a:t>Two main items on the VO to focus on is the:</a:t>
            </a:r>
          </a:p>
          <a:p>
            <a:pPr marL="228600" indent="-228600">
              <a:buAutoNum type="arabicPeriod"/>
            </a:pPr>
            <a:r>
              <a:rPr lang="en-US" sz="1100" baseline="0" dirty="0" smtClean="0"/>
              <a:t>Ordering Status</a:t>
            </a:r>
          </a:p>
          <a:p>
            <a:pPr marL="228600" indent="-228600">
              <a:buAutoNum type="arabicPeriod"/>
            </a:pPr>
            <a:r>
              <a:rPr lang="en-US" sz="1100" baseline="0" dirty="0" smtClean="0"/>
              <a:t>Deny Comments: In regards to the “denied” and “on hold” statuses: which I will be reviewing next!</a:t>
            </a:r>
          </a:p>
        </p:txBody>
      </p:sp>
      <p:sp>
        <p:nvSpPr>
          <p:cNvPr id="4" name="Slide Number Placeholder 3"/>
          <p:cNvSpPr>
            <a:spLocks noGrp="1"/>
          </p:cNvSpPr>
          <p:nvPr>
            <p:ph type="sldNum" sz="quarter" idx="10"/>
          </p:nvPr>
        </p:nvSpPr>
        <p:spPr/>
        <p:txBody>
          <a:bodyPr/>
          <a:lstStyle/>
          <a:p>
            <a:fld id="{43557898-76C6-4739-A7CD-90A34CFF8DAF}" type="slidenum">
              <a:rPr lang="en-US" smtClean="0"/>
              <a:t>15</a:t>
            </a:fld>
            <a:endParaRPr lang="en-US" dirty="0"/>
          </a:p>
        </p:txBody>
      </p:sp>
    </p:spTree>
    <p:extLst>
      <p:ext uri="{BB962C8B-B14F-4D97-AF65-F5344CB8AC3E}">
        <p14:creationId xmlns:p14="http://schemas.microsoft.com/office/powerpoint/2010/main" val="1438335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provide more clarity, I am going to walk you through an example of each of these possible scenarios.</a:t>
            </a:r>
            <a:endParaRPr lang="en-US" dirty="0"/>
          </a:p>
        </p:txBody>
      </p:sp>
      <p:sp>
        <p:nvSpPr>
          <p:cNvPr id="4" name="Slide Number Placeholder 3"/>
          <p:cNvSpPr>
            <a:spLocks noGrp="1"/>
          </p:cNvSpPr>
          <p:nvPr>
            <p:ph type="sldNum" sz="quarter" idx="10"/>
          </p:nvPr>
        </p:nvSpPr>
        <p:spPr/>
        <p:txBody>
          <a:bodyPr/>
          <a:lstStyle/>
          <a:p>
            <a:fld id="{43557898-76C6-4739-A7CD-90A34CFF8DAF}" type="slidenum">
              <a:rPr lang="en-US" smtClean="0"/>
              <a:t>16</a:t>
            </a:fld>
            <a:endParaRPr lang="en-US" dirty="0"/>
          </a:p>
        </p:txBody>
      </p:sp>
    </p:spTree>
    <p:extLst>
      <p:ext uri="{BB962C8B-B14F-4D97-AF65-F5344CB8AC3E}">
        <p14:creationId xmlns:p14="http://schemas.microsoft.com/office/powerpoint/2010/main" val="2129917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First Scenario</a:t>
            </a:r>
            <a:r>
              <a:rPr lang="en-US" b="1" baseline="0" dirty="0" smtClean="0"/>
              <a:t> </a:t>
            </a:r>
            <a:r>
              <a:rPr lang="en-US" b="1" dirty="0" smtClean="0"/>
              <a:t>: An entire order is denied.</a:t>
            </a:r>
          </a:p>
          <a:p>
            <a:endParaRPr lang="en-US" b="0" dirty="0" smtClean="0"/>
          </a:p>
          <a:p>
            <a:r>
              <a:rPr lang="en-US" b="0" dirty="0" smtClean="0"/>
              <a:t>The following</a:t>
            </a:r>
            <a:r>
              <a:rPr lang="en-US" b="0" baseline="0" dirty="0" smtClean="0"/>
              <a:t> comments will be listed: As indicated in the screenshot to the right:</a:t>
            </a:r>
          </a:p>
          <a:p>
            <a:endParaRPr lang="en-US" b="0" baseline="0" dirty="0" smtClean="0"/>
          </a:p>
          <a:p>
            <a:r>
              <a:rPr lang="en-US" b="1" baseline="0" dirty="0" smtClean="0"/>
              <a:t>Order Status</a:t>
            </a:r>
            <a:r>
              <a:rPr lang="en-US" b="0" baseline="0" dirty="0" smtClean="0"/>
              <a:t>: Denied</a:t>
            </a:r>
          </a:p>
          <a:p>
            <a:r>
              <a:rPr lang="en-US" b="1" baseline="0" dirty="0" smtClean="0"/>
              <a:t>Deny Comment</a:t>
            </a:r>
            <a:r>
              <a:rPr lang="en-US" b="0" baseline="0" dirty="0" smtClean="0"/>
              <a:t>: Order Denied due to sufficient inventory on hand.</a:t>
            </a:r>
            <a:endParaRPr lang="en-US" b="0" dirty="0"/>
          </a:p>
        </p:txBody>
      </p:sp>
      <p:sp>
        <p:nvSpPr>
          <p:cNvPr id="4" name="Slide Number Placeholder 3"/>
          <p:cNvSpPr>
            <a:spLocks noGrp="1"/>
          </p:cNvSpPr>
          <p:nvPr>
            <p:ph type="sldNum" sz="quarter" idx="10"/>
          </p:nvPr>
        </p:nvSpPr>
        <p:spPr/>
        <p:txBody>
          <a:bodyPr/>
          <a:lstStyle/>
          <a:p>
            <a:fld id="{43557898-76C6-4739-A7CD-90A34CFF8DAF}" type="slidenum">
              <a:rPr lang="en-US" smtClean="0"/>
              <a:t>17</a:t>
            </a:fld>
            <a:endParaRPr lang="en-US" dirty="0"/>
          </a:p>
        </p:txBody>
      </p:sp>
    </p:spTree>
    <p:extLst>
      <p:ext uri="{BB962C8B-B14F-4D97-AF65-F5344CB8AC3E}">
        <p14:creationId xmlns:p14="http://schemas.microsoft.com/office/powerpoint/2010/main" val="3728306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Second Scenario:  An individual Item is denied.</a:t>
            </a:r>
          </a:p>
          <a:p>
            <a:endParaRPr lang="en-US" b="1" dirty="0" smtClean="0"/>
          </a:p>
          <a:p>
            <a:r>
              <a:rPr lang="en-US" b="1" dirty="0" smtClean="0"/>
              <a:t>The</a:t>
            </a:r>
            <a:r>
              <a:rPr lang="en-US" b="1" baseline="0" dirty="0" smtClean="0"/>
              <a:t> possible comments could be listed when an individual order item is denied: </a:t>
            </a:r>
            <a:endParaRPr lang="en-US" b="1" dirty="0" smtClean="0"/>
          </a:p>
          <a:p>
            <a:endParaRPr lang="en-US" b="1" dirty="0" smtClean="0"/>
          </a:p>
          <a:p>
            <a:r>
              <a:rPr lang="en-US" b="1" baseline="0" dirty="0" smtClean="0"/>
              <a:t>Example: </a:t>
            </a:r>
          </a:p>
          <a:p>
            <a:r>
              <a:rPr lang="en-US" b="1" baseline="0" dirty="0" smtClean="0"/>
              <a:t>If you notice on the right hand side with the screen shot (under Order Item # 2): </a:t>
            </a:r>
          </a:p>
          <a:p>
            <a:endParaRPr lang="en-US" b="0" baseline="0" dirty="0" smtClean="0"/>
          </a:p>
          <a:p>
            <a:r>
              <a:rPr lang="en-US" b="0" baseline="0" dirty="0" smtClean="0"/>
              <a:t>Y</a:t>
            </a:r>
            <a:r>
              <a:rPr lang="en-US" b="0" dirty="0" smtClean="0"/>
              <a:t>ou now have</a:t>
            </a:r>
            <a:r>
              <a:rPr lang="en-US" b="0" baseline="0" dirty="0" smtClean="0"/>
              <a:t> the ability to review your status (via Order Status) and then review the reason of why your order was placed within this status. </a:t>
            </a:r>
          </a:p>
          <a:p>
            <a:r>
              <a:rPr lang="en-US" b="1" baseline="0" dirty="0" smtClean="0"/>
              <a:t>Please check the status of your vaccine order. (You can by selecting the manage orders link, and selecting the link in blue on the right hand side).</a:t>
            </a:r>
          </a:p>
          <a:p>
            <a:endParaRPr lang="en-US" b="1" baseline="0" dirty="0" smtClean="0"/>
          </a:p>
          <a:p>
            <a:endParaRPr lang="en-US" b="1" baseline="0" dirty="0" smtClean="0"/>
          </a:p>
          <a:p>
            <a:endParaRPr lang="en-US" b="1"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43557898-76C6-4739-A7CD-90A34CFF8DAF}" type="slidenum">
              <a:rPr lang="en-US" smtClean="0"/>
              <a:t>18</a:t>
            </a:fld>
            <a:endParaRPr lang="en-US" dirty="0"/>
          </a:p>
        </p:txBody>
      </p:sp>
    </p:spTree>
    <p:extLst>
      <p:ext uri="{BB962C8B-B14F-4D97-AF65-F5344CB8AC3E}">
        <p14:creationId xmlns:p14="http://schemas.microsoft.com/office/powerpoint/2010/main" val="2385896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On Hold Status: </a:t>
            </a:r>
            <a:r>
              <a:rPr lang="en-US" b="1" dirty="0" smtClean="0"/>
              <a:t>The</a:t>
            </a:r>
            <a:r>
              <a:rPr lang="en-US" b="1" baseline="0" dirty="0" smtClean="0"/>
              <a:t> Immunization Branch recommends that you check you order status at least 24 hours after submission. </a:t>
            </a:r>
          </a:p>
          <a:p>
            <a:endParaRPr lang="en-US" baseline="0" dirty="0" smtClean="0"/>
          </a:p>
          <a:p>
            <a:r>
              <a:rPr lang="en-US" baseline="0" dirty="0" smtClean="0"/>
              <a:t>If you notice that your order has an “on hold” status, check the possible reason why.</a:t>
            </a:r>
          </a:p>
          <a:p>
            <a:endParaRPr lang="en-US" baseline="0" dirty="0" smtClean="0"/>
          </a:p>
          <a:p>
            <a:r>
              <a:rPr lang="en-US" baseline="0" dirty="0" smtClean="0"/>
              <a:t>Then, at your earliest convenience - attempt to resolve the issue (i.e – submit your temperature log, send in your provider enrollment agreement), and this will allow your order to continue through the normal ordering process.</a:t>
            </a:r>
          </a:p>
          <a:p>
            <a:endParaRPr lang="en-US" b="1" baseline="0" dirty="0" smtClean="0"/>
          </a:p>
          <a:p>
            <a:r>
              <a:rPr lang="en-US" b="1" baseline="0" dirty="0" smtClean="0"/>
              <a:t>We understand that you’re schedules are very hectic – and if you do not have the time to try to resolve the issue after noticing that your order is on hold, please call the help-desk for assistance. </a:t>
            </a:r>
          </a:p>
          <a:p>
            <a:endParaRPr lang="en-US" b="1" baseline="0" dirty="0" smtClean="0"/>
          </a:p>
        </p:txBody>
      </p:sp>
      <p:sp>
        <p:nvSpPr>
          <p:cNvPr id="4" name="Slide Number Placeholder 3"/>
          <p:cNvSpPr>
            <a:spLocks noGrp="1"/>
          </p:cNvSpPr>
          <p:nvPr>
            <p:ph type="sldNum" sz="quarter" idx="10"/>
          </p:nvPr>
        </p:nvSpPr>
        <p:spPr/>
        <p:txBody>
          <a:bodyPr/>
          <a:lstStyle/>
          <a:p>
            <a:fld id="{43557898-76C6-4739-A7CD-90A34CFF8DAF}" type="slidenum">
              <a:rPr lang="en-US" smtClean="0"/>
              <a:t>19</a:t>
            </a:fld>
            <a:endParaRPr lang="en-US" dirty="0"/>
          </a:p>
        </p:txBody>
      </p:sp>
    </p:spTree>
    <p:extLst>
      <p:ext uri="{BB962C8B-B14F-4D97-AF65-F5344CB8AC3E}">
        <p14:creationId xmlns:p14="http://schemas.microsoft.com/office/powerpoint/2010/main" val="129501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100" dirty="0" smtClean="0"/>
              <a:t>Today, you are going to learn how to successfully navigate through </a:t>
            </a:r>
            <a:r>
              <a:rPr lang="en-US" sz="1100" b="1" dirty="0" smtClean="0"/>
              <a:t>6 </a:t>
            </a:r>
            <a:r>
              <a:rPr lang="en-US" sz="1100" dirty="0" smtClean="0"/>
              <a:t>screens that been altered to align with VTrckS:</a:t>
            </a:r>
          </a:p>
          <a:p>
            <a:pPr marL="685800" lvl="1" indent="-228600">
              <a:buAutoNum type="arabicPeriod"/>
            </a:pPr>
            <a:r>
              <a:rPr lang="en-US" sz="1100" baseline="0" dirty="0" smtClean="0"/>
              <a:t>Manage Site Screen</a:t>
            </a:r>
          </a:p>
          <a:p>
            <a:pPr marL="685800" lvl="1" indent="-228600">
              <a:buAutoNum type="arabicPeriod"/>
            </a:pPr>
            <a:r>
              <a:rPr lang="en-US" sz="1100" baseline="0" dirty="0" smtClean="0"/>
              <a:t>Create / Modify Order Screen</a:t>
            </a:r>
          </a:p>
          <a:p>
            <a:pPr marL="685800" lvl="1" indent="-228600">
              <a:buAutoNum type="arabicPeriod"/>
            </a:pPr>
            <a:r>
              <a:rPr lang="en-US" sz="1100" baseline="0" dirty="0" smtClean="0"/>
              <a:t>View Order</a:t>
            </a:r>
          </a:p>
          <a:p>
            <a:pPr marL="685800" lvl="1" indent="-228600">
              <a:buAutoNum type="arabicPeriod"/>
            </a:pPr>
            <a:r>
              <a:rPr lang="en-US" sz="1100" baseline="0" dirty="0" smtClean="0"/>
              <a:t>View Transfer</a:t>
            </a:r>
          </a:p>
          <a:p>
            <a:pPr marL="685800" lvl="1" indent="-228600">
              <a:buAutoNum type="arabicPeriod"/>
            </a:pPr>
            <a:r>
              <a:rPr lang="en-US" sz="1100" baseline="0" dirty="0" smtClean="0"/>
              <a:t>Add/ Edit Vaccine Inventory Information Screen.</a:t>
            </a:r>
          </a:p>
          <a:p>
            <a:pPr marL="685800" lvl="1" indent="-228600">
              <a:buAutoNum type="arabicPeriod"/>
            </a:pPr>
            <a:endParaRPr lang="en-US" sz="1100" baseline="0" dirty="0" smtClean="0"/>
          </a:p>
          <a:p>
            <a:pPr marL="0" indent="0">
              <a:buNone/>
            </a:pPr>
            <a:r>
              <a:rPr lang="en-US" sz="1100" dirty="0" smtClean="0"/>
              <a:t>You are going to be</a:t>
            </a:r>
            <a:r>
              <a:rPr lang="en-US" sz="1100" baseline="0" dirty="0" smtClean="0"/>
              <a:t> able to Identify the key functionality changes that have impacted your ordering process. The key changes have been identified throughout the presentation.</a:t>
            </a:r>
          </a:p>
          <a:p>
            <a:pPr marL="457200" lvl="1" indent="0">
              <a:buNone/>
            </a:pPr>
            <a:endParaRPr lang="en-US" sz="1100" baseline="0" dirty="0" smtClean="0"/>
          </a:p>
          <a:p>
            <a:pPr marL="0" indent="0">
              <a:buNone/>
            </a:pPr>
            <a:r>
              <a:rPr lang="en-US" sz="1100" baseline="0" dirty="0" smtClean="0"/>
              <a: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557898-76C6-4739-A7CD-90A34CFF8DAF}" type="slidenum">
              <a:rPr lang="en-US" smtClean="0"/>
              <a:t>2</a:t>
            </a:fld>
            <a:endParaRPr lang="en-US" dirty="0"/>
          </a:p>
        </p:txBody>
      </p:sp>
    </p:spTree>
    <p:extLst>
      <p:ext uri="{BB962C8B-B14F-4D97-AF65-F5344CB8AC3E}">
        <p14:creationId xmlns:p14="http://schemas.microsoft.com/office/powerpoint/2010/main" val="3571004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View Transfer!</a:t>
            </a:r>
          </a:p>
        </p:txBody>
      </p:sp>
      <p:sp>
        <p:nvSpPr>
          <p:cNvPr id="4" name="Slide Number Placeholder 3"/>
          <p:cNvSpPr>
            <a:spLocks noGrp="1"/>
          </p:cNvSpPr>
          <p:nvPr>
            <p:ph type="sldNum" sz="quarter" idx="10"/>
          </p:nvPr>
        </p:nvSpPr>
        <p:spPr/>
        <p:txBody>
          <a:bodyPr/>
          <a:lstStyle/>
          <a:p>
            <a:fld id="{43557898-76C6-4739-A7CD-90A34CFF8DAF}" type="slidenum">
              <a:rPr lang="en-US" smtClean="0"/>
              <a:t>20</a:t>
            </a:fld>
            <a:endParaRPr lang="en-US" dirty="0"/>
          </a:p>
        </p:txBody>
      </p:sp>
    </p:spTree>
    <p:extLst>
      <p:ext uri="{BB962C8B-B14F-4D97-AF65-F5344CB8AC3E}">
        <p14:creationId xmlns:p14="http://schemas.microsoft.com/office/powerpoint/2010/main" val="74705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There are no cosmetic changes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From the View Transfer Screen you can now view the shipping information (i.e tracking number) for your orders.</a:t>
            </a:r>
          </a:p>
          <a:p>
            <a:endParaRPr lang="en-US" dirty="0" smtClean="0"/>
          </a:p>
          <a:p>
            <a:r>
              <a:rPr lang="en-US" dirty="0" smtClean="0"/>
              <a:t>Please</a:t>
            </a:r>
            <a:r>
              <a:rPr lang="en-US" baseline="0" dirty="0" smtClean="0"/>
              <a:t> be aware: The View Transfer screen is only available for: </a:t>
            </a:r>
            <a:r>
              <a:rPr lang="en-US" b="1" u="sng" baseline="0" dirty="0" smtClean="0"/>
              <a:t>shipped and partial shipped orders</a:t>
            </a:r>
            <a:r>
              <a:rPr lang="en-US" baseline="0" dirty="0" smtClean="0"/>
              <a:t>. </a:t>
            </a:r>
          </a:p>
          <a:p>
            <a:endParaRPr lang="en-US" baseline="0" dirty="0" smtClean="0"/>
          </a:p>
          <a:p>
            <a:r>
              <a:rPr lang="en-US" baseline="0" dirty="0" smtClean="0"/>
              <a:t>You will not see the button to view transfer with any other statuses other than: shipped and partial shipped statuses.</a:t>
            </a:r>
            <a:endParaRPr lang="en-US" dirty="0"/>
          </a:p>
        </p:txBody>
      </p:sp>
      <p:sp>
        <p:nvSpPr>
          <p:cNvPr id="4" name="Slide Number Placeholder 3"/>
          <p:cNvSpPr>
            <a:spLocks noGrp="1"/>
          </p:cNvSpPr>
          <p:nvPr>
            <p:ph type="sldNum" sz="quarter" idx="10"/>
          </p:nvPr>
        </p:nvSpPr>
        <p:spPr/>
        <p:txBody>
          <a:bodyPr/>
          <a:lstStyle/>
          <a:p>
            <a:fld id="{43557898-76C6-4739-A7CD-90A34CFF8DAF}" type="slidenum">
              <a:rPr lang="en-US" smtClean="0"/>
              <a:t>21</a:t>
            </a:fld>
            <a:endParaRPr lang="en-US" dirty="0"/>
          </a:p>
        </p:txBody>
      </p:sp>
    </p:spTree>
    <p:extLst>
      <p:ext uri="{BB962C8B-B14F-4D97-AF65-F5344CB8AC3E}">
        <p14:creationId xmlns:p14="http://schemas.microsoft.com/office/powerpoint/2010/main" val="1821731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a:t>
            </a:r>
            <a:r>
              <a:rPr lang="en-US" baseline="0" dirty="0" smtClean="0"/>
              <a:t> r</a:t>
            </a:r>
            <a:r>
              <a:rPr lang="en-US" dirty="0" smtClean="0"/>
              <a:t>eview on how to properly navigate to the</a:t>
            </a:r>
            <a:r>
              <a:rPr lang="en-US" baseline="0" dirty="0" smtClean="0"/>
              <a:t> View Transfer screen on the NCIR:</a:t>
            </a:r>
            <a:endParaRPr lang="en-US" dirty="0"/>
          </a:p>
        </p:txBody>
      </p:sp>
      <p:sp>
        <p:nvSpPr>
          <p:cNvPr id="4" name="Slide Number Placeholder 3"/>
          <p:cNvSpPr>
            <a:spLocks noGrp="1"/>
          </p:cNvSpPr>
          <p:nvPr>
            <p:ph type="sldNum" sz="quarter" idx="10"/>
          </p:nvPr>
        </p:nvSpPr>
        <p:spPr/>
        <p:txBody>
          <a:bodyPr/>
          <a:lstStyle/>
          <a:p>
            <a:fld id="{43557898-76C6-4739-A7CD-90A34CFF8DAF}" type="slidenum">
              <a:rPr lang="en-US" smtClean="0"/>
              <a:t>22</a:t>
            </a:fld>
            <a:endParaRPr lang="en-US" dirty="0"/>
          </a:p>
        </p:txBody>
      </p:sp>
    </p:spTree>
    <p:extLst>
      <p:ext uri="{BB962C8B-B14F-4D97-AF65-F5344CB8AC3E}">
        <p14:creationId xmlns:p14="http://schemas.microsoft.com/office/powerpoint/2010/main" val="223093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27237-492D-4440-BB42-BD93EC6C7017}" type="slidenum">
              <a:rPr lang="en-US" altLang="en-US"/>
              <a:pPr/>
              <a:t>24</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marL="228600" indent="-228600" algn="ctr">
              <a:spcBef>
                <a:spcPct val="0"/>
              </a:spcBef>
            </a:pPr>
            <a:r>
              <a:rPr lang="en-US" altLang="en-US"/>
              <a:t>How to accept your state supplied order</a:t>
            </a:r>
          </a:p>
          <a:p>
            <a:pPr marL="228600" indent="-228600">
              <a:buFontTx/>
              <a:buAutoNum type="arabicPeriod"/>
            </a:pPr>
            <a:r>
              <a:rPr lang="en-US" altLang="en-US"/>
              <a:t> When you place a state supplied order through the NCIR, you will be able to accept it straight into inventory. In order to do this, the Immunization Branch sends the order as a </a:t>
            </a:r>
            <a:r>
              <a:rPr lang="en-US" altLang="en-US" b="1"/>
              <a:t>Transfer</a:t>
            </a:r>
            <a:r>
              <a:rPr lang="en-US" altLang="en-US"/>
              <a:t> from our inventory to yours. So, to accept your order you will need to go into your transfers. Let’s see!</a:t>
            </a:r>
          </a:p>
          <a:p>
            <a:pPr marL="228600" indent="-228600">
              <a:buFontTx/>
              <a:buAutoNum type="arabicPeriod"/>
            </a:pPr>
            <a:r>
              <a:rPr lang="en-US" altLang="en-US"/>
              <a:t> Click on </a:t>
            </a:r>
            <a:r>
              <a:rPr lang="en-US" altLang="en-US" b="1"/>
              <a:t>Manage Transfers</a:t>
            </a:r>
          </a:p>
          <a:p>
            <a:pPr marL="228600" indent="-228600">
              <a:buFontTx/>
              <a:buAutoNum type="arabicPeriod"/>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6D1BA-215A-4B33-A0DA-B3C35CBECF2E}" type="slidenum">
              <a:rPr lang="en-US" altLang="en-US"/>
              <a:pPr/>
              <a:t>25</a:t>
            </a:fld>
            <a:endParaRPr lang="en-US"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a:buFontTx/>
              <a:buAutoNum type="arabicPeriod"/>
            </a:pPr>
            <a:r>
              <a:rPr lang="en-US" altLang="en-US"/>
              <a:t> Find your order under the </a:t>
            </a:r>
            <a:r>
              <a:rPr lang="en-US" altLang="en-US" b="1"/>
              <a:t>Inbound Transfers</a:t>
            </a:r>
            <a:r>
              <a:rPr lang="en-US" altLang="en-US"/>
              <a:t>. </a:t>
            </a:r>
          </a:p>
          <a:p>
            <a:pPr>
              <a:buFontTx/>
              <a:buAutoNum type="arabicPeriod"/>
            </a:pPr>
            <a:r>
              <a:rPr lang="en-US" altLang="en-US"/>
              <a:t> Click on the </a:t>
            </a:r>
            <a:r>
              <a:rPr lang="en-US" altLang="en-US" b="1"/>
              <a:t>Create Date</a:t>
            </a:r>
            <a:r>
              <a:rPr lang="en-US" altLang="en-US"/>
              <a:t> in blue. This is going to take you to where you can view  your order.</a:t>
            </a:r>
          </a:p>
          <a:p>
            <a:pPr>
              <a:buFontTx/>
              <a:buAutoNum type="arabicPeriod"/>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5361C-692A-4F0A-A05F-7AB919F45F74}" type="slidenum">
              <a:rPr lang="en-US" altLang="en-US"/>
              <a:pPr/>
              <a:t>26</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marL="228600" indent="-228600">
              <a:buFontTx/>
              <a:buAutoNum type="arabicPeriod"/>
            </a:pPr>
            <a:r>
              <a:rPr lang="en-US" altLang="en-US"/>
              <a:t> You will see your order at the bottom of the screen. You must verify that these lot numbers and amounts match what you have on your invoice from the vaccine shipping box. If they do not match, please call the Help Desk at 877-873-6247</a:t>
            </a:r>
          </a:p>
          <a:p>
            <a:pPr marL="228600" indent="-228600">
              <a:buFontTx/>
              <a:buAutoNum type="arabicPeriod"/>
            </a:pPr>
            <a:r>
              <a:rPr lang="en-US" altLang="en-US"/>
              <a:t>You can Accept the transfer and it will be loaded into your inventory. </a:t>
            </a:r>
            <a:r>
              <a:rPr lang="en-US" altLang="en-US" b="1">
                <a:solidFill>
                  <a:schemeClr val="folHlink"/>
                </a:solidFill>
              </a:rPr>
              <a:t>Before you reject or partially accept your transfer you must call the Help Desk for assistance.</a:t>
            </a:r>
          </a:p>
          <a:p>
            <a:pPr marL="228600" indent="-228600">
              <a:buFontTx/>
              <a:buAutoNum type="arabicPeriod"/>
            </a:pPr>
            <a:r>
              <a:rPr lang="en-US" altLang="en-US"/>
              <a:t>If your invoice matches the NCIR order then you can accept it straight into your inventory by clicking </a:t>
            </a:r>
            <a:r>
              <a:rPr lang="en-US" altLang="en-US" b="1"/>
              <a:t>Accept Transfer.</a:t>
            </a:r>
            <a:r>
              <a:rPr lang="en-US" altLang="en-US"/>
              <a:t> </a:t>
            </a:r>
          </a:p>
          <a:p>
            <a:pPr marL="228600" indent="-228600">
              <a:buFontTx/>
              <a:buAutoNum type="arabicPeriod"/>
            </a:pPr>
            <a:r>
              <a:rPr lang="en-US" altLang="en-US"/>
              <a:t> When you click </a:t>
            </a:r>
            <a:r>
              <a:rPr lang="en-US" altLang="en-US" b="1"/>
              <a:t>Accept Transfer</a:t>
            </a:r>
            <a:r>
              <a:rPr lang="en-US" altLang="en-US"/>
              <a:t> you will see a pop up message like below. </a:t>
            </a:r>
          </a:p>
          <a:p>
            <a:pPr marL="228600" indent="-228600">
              <a:buFontTx/>
              <a:buAutoNum type="arabicPeriod"/>
            </a:pPr>
            <a:r>
              <a:rPr lang="en-US" altLang="en-US"/>
              <a:t> Click  </a:t>
            </a:r>
            <a:r>
              <a:rPr lang="en-US" altLang="en-US" b="1"/>
              <a:t>OK</a:t>
            </a:r>
          </a:p>
          <a:p>
            <a:pPr marL="228600" indent="-228600">
              <a:buFontTx/>
              <a:buAutoNum type="arabicPeriod"/>
            </a:pPr>
            <a:endParaRPr lang="en-US" altLang="en-US"/>
          </a:p>
          <a:p>
            <a:pPr marL="228600" indent="-228600">
              <a:spcBef>
                <a:spcPct val="0"/>
              </a:spcBef>
            </a:pP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29A56-7EE4-458D-922C-1D69E09D3641}" type="slidenum">
              <a:rPr lang="en-US" altLang="en-US"/>
              <a:pPr/>
              <a:t>27</a:t>
            </a:fld>
            <a:endParaRPr lang="en-US"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buFontTx/>
              <a:buAutoNum type="arabicPeriod"/>
            </a:pPr>
            <a:r>
              <a:rPr lang="en-US" altLang="en-US" dirty="0"/>
              <a:t> When you have successfully added your order into your NCIR inventory then you will see the message below in red. You can double check to make sure your inventory is in the NCIR by going back to </a:t>
            </a:r>
            <a:r>
              <a:rPr lang="en-US" altLang="en-US" b="1" dirty="0"/>
              <a:t>Manage Inventory</a:t>
            </a:r>
            <a:r>
              <a:rPr lang="en-US" altLang="en-US" dirty="0"/>
              <a:t> and then clicking </a:t>
            </a:r>
            <a:r>
              <a:rPr lang="en-US" altLang="en-US" b="1" dirty="0"/>
              <a:t>Show Inventory.</a:t>
            </a:r>
            <a:endParaRPr lang="en-US" altLang="en-US" dirty="0"/>
          </a:p>
          <a:p>
            <a:pPr>
              <a:buFontTx/>
              <a:buNone/>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89989-45DE-4C0C-AF76-E6DDA76924DF}" type="slidenum">
              <a:rPr lang="en-US" altLang="en-US"/>
              <a:pPr/>
              <a:t>28</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buFontTx/>
              <a:buAutoNum type="arabicPeriod"/>
            </a:pPr>
            <a:r>
              <a:rPr lang="en-US" altLang="en-US"/>
              <a:t> You can verify the vaccine has been entered into NCIR inventory.</a:t>
            </a:r>
          </a:p>
          <a:p>
            <a:pPr>
              <a:buFontTx/>
              <a:buAutoNum type="arabicPeriod"/>
            </a:pP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final set of changes applies to the</a:t>
            </a:r>
            <a:r>
              <a:rPr lang="en-US" b="0" baseline="0" dirty="0" smtClean="0"/>
              <a:t> Add/Edit Vaccine Inventory Information Screen.</a:t>
            </a:r>
            <a:endParaRPr lang="en-US" b="0" dirty="0"/>
          </a:p>
        </p:txBody>
      </p:sp>
      <p:sp>
        <p:nvSpPr>
          <p:cNvPr id="4" name="Slide Number Placeholder 3"/>
          <p:cNvSpPr>
            <a:spLocks noGrp="1"/>
          </p:cNvSpPr>
          <p:nvPr>
            <p:ph type="sldNum" sz="quarter" idx="10"/>
          </p:nvPr>
        </p:nvSpPr>
        <p:spPr/>
        <p:txBody>
          <a:bodyPr/>
          <a:lstStyle/>
          <a:p>
            <a:fld id="{43557898-76C6-4739-A7CD-90A34CFF8DAF}" type="slidenum">
              <a:rPr lang="en-US" smtClean="0"/>
              <a:t>29</a:t>
            </a:fld>
            <a:endParaRPr lang="en-US" dirty="0"/>
          </a:p>
        </p:txBody>
      </p:sp>
    </p:spTree>
    <p:extLst>
      <p:ext uri="{BB962C8B-B14F-4D97-AF65-F5344CB8AC3E}">
        <p14:creationId xmlns:p14="http://schemas.microsoft.com/office/powerpoint/2010/main" val="2248235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smtClean="0">
                <a:latin typeface="+mn-lt"/>
                <a:ea typeface="Meiryo UI" panose="020B0604030504040204" pitchFamily="34" charset="-128"/>
                <a:cs typeface="Meiryo UI" panose="020B0604030504040204" pitchFamily="34" charset="-128"/>
              </a:rPr>
              <a:t>Another</a:t>
            </a:r>
            <a:r>
              <a:rPr lang="en-US" sz="1100" u="sng" baseline="0" dirty="0" smtClean="0">
                <a:latin typeface="+mn-lt"/>
                <a:ea typeface="Meiryo UI" panose="020B0604030504040204" pitchFamily="34" charset="-128"/>
                <a:cs typeface="Meiryo UI" panose="020B0604030504040204" pitchFamily="34" charset="-128"/>
              </a:rPr>
              <a:t> new Functionality </a:t>
            </a:r>
            <a:r>
              <a:rPr lang="en-US" sz="1100" baseline="0" dirty="0" smtClean="0">
                <a:latin typeface="+mn-lt"/>
                <a:ea typeface="Meiryo UI" panose="020B0604030504040204" pitchFamily="34" charset="-128"/>
                <a:cs typeface="Meiryo UI" panose="020B0604030504040204" pitchFamily="34" charset="-128"/>
              </a:rPr>
              <a:t>is the addition of the NDC Number. </a:t>
            </a:r>
          </a:p>
          <a:p>
            <a:endParaRPr lang="en-US" sz="1100" b="1" baseline="0" dirty="0" smtClean="0">
              <a:latin typeface="+mn-lt"/>
              <a:ea typeface="Meiryo UI" panose="020B0604030504040204" pitchFamily="34" charset="-128"/>
              <a:cs typeface="Meiryo UI" panose="020B0604030504040204" pitchFamily="34" charset="-128"/>
            </a:endParaRPr>
          </a:p>
          <a:p>
            <a:r>
              <a:rPr lang="en-US" sz="1100" b="1" baseline="0" dirty="0" smtClean="0">
                <a:latin typeface="+mn-lt"/>
                <a:ea typeface="Meiryo UI" panose="020B0604030504040204" pitchFamily="34" charset="-128"/>
                <a:cs typeface="Meiryo UI" panose="020B0604030504040204" pitchFamily="34" charset="-128"/>
              </a:rPr>
              <a:t>When a NDC is selected, it will prepopulate the</a:t>
            </a:r>
            <a:r>
              <a:rPr lang="en-US" sz="1100" baseline="0" dirty="0" smtClean="0">
                <a:latin typeface="+mn-lt"/>
                <a:ea typeface="Meiryo UI" panose="020B0604030504040204" pitchFamily="34" charset="-128"/>
                <a:cs typeface="Meiryo UI" panose="020B0604030504040204" pitchFamily="34" charset="-128"/>
              </a:rPr>
              <a:t>: </a:t>
            </a:r>
            <a:r>
              <a:rPr lang="en-US" sz="1100" b="1" baseline="0" dirty="0" smtClean="0">
                <a:latin typeface="+mn-lt"/>
                <a:ea typeface="Meiryo UI" panose="020B0604030504040204" pitchFamily="34" charset="-128"/>
                <a:cs typeface="Meiryo UI" panose="020B0604030504040204" pitchFamily="34" charset="-128"/>
              </a:rPr>
              <a:t>package, dose size and units.</a:t>
            </a:r>
            <a:endParaRPr lang="en-US" sz="1100" b="1" dirty="0" smtClean="0">
              <a:latin typeface="+mn-lt"/>
              <a:ea typeface="Meiryo UI" panose="020B0604030504040204" pitchFamily="34" charset="-128"/>
              <a:cs typeface="Meiryo UI" panose="020B0604030504040204" pitchFamily="34" charset="-128"/>
            </a:endParaRPr>
          </a:p>
        </p:txBody>
      </p:sp>
      <p:sp>
        <p:nvSpPr>
          <p:cNvPr id="4" name="Slide Number Placeholder 3"/>
          <p:cNvSpPr>
            <a:spLocks noGrp="1"/>
          </p:cNvSpPr>
          <p:nvPr>
            <p:ph type="sldNum" sz="quarter" idx="10"/>
          </p:nvPr>
        </p:nvSpPr>
        <p:spPr/>
        <p:txBody>
          <a:bodyPr/>
          <a:lstStyle/>
          <a:p>
            <a:fld id="{43557898-76C6-4739-A7CD-90A34CFF8DAF}" type="slidenum">
              <a:rPr lang="en-US" smtClean="0"/>
              <a:t>30</a:t>
            </a:fld>
            <a:endParaRPr lang="en-US" dirty="0"/>
          </a:p>
        </p:txBody>
      </p:sp>
    </p:spTree>
    <p:extLst>
      <p:ext uri="{BB962C8B-B14F-4D97-AF65-F5344CB8AC3E}">
        <p14:creationId xmlns:p14="http://schemas.microsoft.com/office/powerpoint/2010/main" val="57797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 will begin with the changes made on the </a:t>
            </a:r>
            <a:r>
              <a:rPr lang="en-US" b="1" i="0" baseline="0" dirty="0" smtClean="0"/>
              <a:t>Manage Site Information Screen</a:t>
            </a:r>
            <a:r>
              <a:rPr lang="en-US" b="0" i="0" baseline="0" dirty="0" smtClean="0"/>
              <a:t>.</a:t>
            </a:r>
            <a:endParaRPr lang="en-US" b="0" dirty="0"/>
          </a:p>
        </p:txBody>
      </p:sp>
      <p:sp>
        <p:nvSpPr>
          <p:cNvPr id="4" name="Slide Number Placeholder 3"/>
          <p:cNvSpPr>
            <a:spLocks noGrp="1"/>
          </p:cNvSpPr>
          <p:nvPr>
            <p:ph type="sldNum" sz="quarter" idx="10"/>
          </p:nvPr>
        </p:nvSpPr>
        <p:spPr/>
        <p:txBody>
          <a:bodyPr/>
          <a:lstStyle/>
          <a:p>
            <a:fld id="{43557898-76C6-4739-A7CD-90A34CFF8DAF}" type="slidenum">
              <a:rPr lang="en-US" smtClean="0"/>
              <a:t>3</a:t>
            </a:fld>
            <a:endParaRPr lang="en-US" dirty="0"/>
          </a:p>
        </p:txBody>
      </p:sp>
    </p:spTree>
    <p:extLst>
      <p:ext uri="{BB962C8B-B14F-4D97-AF65-F5344CB8AC3E}">
        <p14:creationId xmlns:p14="http://schemas.microsoft.com/office/powerpoint/2010/main" val="3015185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a:t>
            </a:r>
            <a:r>
              <a:rPr lang="en-US" b="1" dirty="0" smtClean="0"/>
              <a:t>he</a:t>
            </a:r>
            <a:r>
              <a:rPr lang="en-US" b="1" baseline="0" dirty="0" smtClean="0"/>
              <a:t> NDC is broken down within three segments:</a:t>
            </a:r>
          </a:p>
          <a:p>
            <a:pPr marL="228600" indent="-228600">
              <a:buAutoNum type="arabicPeriod"/>
            </a:pPr>
            <a:r>
              <a:rPr lang="en-US" baseline="0" dirty="0" smtClean="0"/>
              <a:t>The labeler code (assigned by the FDA): Identifies any firm that manufactures/distributes the drug.</a:t>
            </a:r>
          </a:p>
          <a:p>
            <a:pPr marL="228600" indent="-228600">
              <a:buAutoNum type="arabicPeriod"/>
            </a:pPr>
            <a:r>
              <a:rPr lang="en-US" baseline="0" dirty="0" smtClean="0"/>
              <a:t>The product code: Identifies a specific strength/dosage form.. </a:t>
            </a:r>
          </a:p>
          <a:p>
            <a:pPr marL="228600" indent="-228600">
              <a:buAutoNum type="arabicPeriod"/>
            </a:pPr>
            <a:r>
              <a:rPr lang="en-US" baseline="0" dirty="0" smtClean="0"/>
              <a:t>The Package code: Identifies package sizes and types.</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43557898-76C6-4739-A7CD-90A34CFF8DAF}" type="slidenum">
              <a:rPr lang="en-US" smtClean="0"/>
              <a:t>31</a:t>
            </a:fld>
            <a:endParaRPr lang="en-US" dirty="0"/>
          </a:p>
        </p:txBody>
      </p:sp>
    </p:spTree>
    <p:extLst>
      <p:ext uri="{BB962C8B-B14F-4D97-AF65-F5344CB8AC3E}">
        <p14:creationId xmlns:p14="http://schemas.microsoft.com/office/powerpoint/2010/main" val="3718170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 are 3 particular places</a:t>
            </a:r>
            <a:r>
              <a:rPr lang="en-US" b="0" baseline="0" dirty="0" smtClean="0"/>
              <a:t> where to locate the NDC:</a:t>
            </a:r>
            <a:endParaRPr lang="en-US" b="0" dirty="0" smtClean="0"/>
          </a:p>
          <a:p>
            <a:endParaRPr lang="en-US" b="0" dirty="0" smtClean="0"/>
          </a:p>
          <a:p>
            <a:r>
              <a:rPr lang="en-US" b="0" dirty="0" smtClean="0"/>
              <a:t>The right NDC to</a:t>
            </a:r>
            <a:r>
              <a:rPr lang="en-US" b="0" baseline="0" dirty="0" smtClean="0"/>
              <a:t> utilize (</a:t>
            </a:r>
            <a:r>
              <a:rPr lang="en-US" b="0" dirty="0" smtClean="0"/>
              <a:t>that is also documented within the NCIR) –</a:t>
            </a:r>
            <a:r>
              <a:rPr lang="en-US" b="0" baseline="0" dirty="0" smtClean="0"/>
              <a:t> would be the NDC on the vaccine package box. </a:t>
            </a:r>
          </a:p>
          <a:p>
            <a:endParaRPr lang="en-US" b="0" baseline="0" dirty="0" smtClean="0"/>
          </a:p>
          <a:p>
            <a:r>
              <a:rPr lang="en-US" b="0" dirty="0" smtClean="0"/>
              <a:t>Next, let’s take a closer look on how the NDC</a:t>
            </a:r>
            <a:r>
              <a:rPr lang="en-US" b="0" baseline="0" dirty="0" smtClean="0"/>
              <a:t> has impacted private inventory functionality.</a:t>
            </a:r>
            <a:endParaRPr lang="en-US" b="0" dirty="0"/>
          </a:p>
        </p:txBody>
      </p:sp>
      <p:sp>
        <p:nvSpPr>
          <p:cNvPr id="4" name="Slide Number Placeholder 3"/>
          <p:cNvSpPr>
            <a:spLocks noGrp="1"/>
          </p:cNvSpPr>
          <p:nvPr>
            <p:ph type="sldNum" sz="quarter" idx="10"/>
          </p:nvPr>
        </p:nvSpPr>
        <p:spPr/>
        <p:txBody>
          <a:bodyPr/>
          <a:lstStyle/>
          <a:p>
            <a:fld id="{43557898-76C6-4739-A7CD-90A34CFF8DAF}" type="slidenum">
              <a:rPr lang="en-US" smtClean="0"/>
              <a:t>32</a:t>
            </a:fld>
            <a:endParaRPr lang="en-US" dirty="0"/>
          </a:p>
        </p:txBody>
      </p:sp>
    </p:spTree>
    <p:extLst>
      <p:ext uri="{BB962C8B-B14F-4D97-AF65-F5344CB8AC3E}">
        <p14:creationId xmlns:p14="http://schemas.microsoft.com/office/powerpoint/2010/main" val="1713054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Make sure to continue to enter the Cost Per Dose as this will not be pre-populated.</a:t>
            </a:r>
          </a:p>
          <a:p>
            <a:endParaRPr lang="en-US" dirty="0" smtClean="0"/>
          </a:p>
          <a:p>
            <a:r>
              <a:rPr lang="en-US" dirty="0" smtClean="0"/>
              <a:t>As for state</a:t>
            </a:r>
            <a:r>
              <a:rPr lang="en-US" baseline="0" dirty="0" smtClean="0"/>
              <a:t> vaccine inventory:</a:t>
            </a:r>
            <a:r>
              <a:rPr lang="en-US" dirty="0" smtClean="0"/>
              <a:t> Once</a:t>
            </a:r>
            <a:r>
              <a:rPr lang="en-US" baseline="0" dirty="0" smtClean="0"/>
              <a:t> again </a:t>
            </a:r>
            <a:r>
              <a:rPr lang="en-US" dirty="0" smtClean="0"/>
              <a:t>you will never have to enter a state-supplied vaccine</a:t>
            </a:r>
            <a:r>
              <a:rPr lang="en-US" baseline="0" dirty="0" smtClean="0"/>
              <a:t> due to the changes implemented within the registry.</a:t>
            </a:r>
          </a:p>
        </p:txBody>
      </p:sp>
      <p:sp>
        <p:nvSpPr>
          <p:cNvPr id="4" name="Slide Number Placeholder 3"/>
          <p:cNvSpPr>
            <a:spLocks noGrp="1"/>
          </p:cNvSpPr>
          <p:nvPr>
            <p:ph type="sldNum" sz="quarter" idx="10"/>
          </p:nvPr>
        </p:nvSpPr>
        <p:spPr/>
        <p:txBody>
          <a:bodyPr/>
          <a:lstStyle/>
          <a:p>
            <a:fld id="{43557898-76C6-4739-A7CD-90A34CFF8DAF}" type="slidenum">
              <a:rPr lang="en-US" smtClean="0"/>
              <a:t>33</a:t>
            </a:fld>
            <a:endParaRPr lang="en-US" dirty="0"/>
          </a:p>
        </p:txBody>
      </p:sp>
    </p:spTree>
    <p:extLst>
      <p:ext uri="{BB962C8B-B14F-4D97-AF65-F5344CB8AC3E}">
        <p14:creationId xmlns:p14="http://schemas.microsoft.com/office/powerpoint/2010/main" val="2909270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43557898-76C6-4739-A7CD-90A34CFF8DAF}" type="slidenum">
              <a:rPr lang="en-US" smtClean="0"/>
              <a:t>34</a:t>
            </a:fld>
            <a:endParaRPr lang="en-US" dirty="0"/>
          </a:p>
        </p:txBody>
      </p:sp>
    </p:spTree>
    <p:extLst>
      <p:ext uri="{BB962C8B-B14F-4D97-AF65-F5344CB8AC3E}">
        <p14:creationId xmlns:p14="http://schemas.microsoft.com/office/powerpoint/2010/main" val="3713064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There</a:t>
            </a:r>
            <a:r>
              <a:rPr lang="en-US" b="1" baseline="0" dirty="0" smtClean="0"/>
              <a:t> are three changes to this screen:</a:t>
            </a:r>
          </a:p>
          <a:p>
            <a:endParaRPr lang="en-US" baseline="0" dirty="0" smtClean="0"/>
          </a:p>
          <a:p>
            <a:pPr marL="228600" indent="-228600">
              <a:buAutoNum type="arabicPeriod"/>
            </a:pPr>
            <a:r>
              <a:rPr lang="en-US" baseline="0" dirty="0" smtClean="0"/>
              <a:t>Those with an </a:t>
            </a:r>
            <a:r>
              <a:rPr lang="en-US" b="1" baseline="0" dirty="0" smtClean="0"/>
              <a:t>Administrator user role </a:t>
            </a:r>
            <a:r>
              <a:rPr lang="en-US" baseline="0" dirty="0" smtClean="0"/>
              <a:t>will now have the ability to edit (and update) the Contact Name on this screen. </a:t>
            </a:r>
          </a:p>
          <a:p>
            <a:pPr marL="0" indent="0">
              <a:buNone/>
            </a:pPr>
            <a:endParaRPr lang="en-US" baseline="0" dirty="0" smtClean="0"/>
          </a:p>
          <a:p>
            <a:pPr marL="0" indent="0">
              <a:buNone/>
            </a:pPr>
            <a:r>
              <a:rPr lang="en-US" baseline="0" dirty="0" smtClean="0"/>
              <a:t>	Please be aware that it needs to be the </a:t>
            </a:r>
            <a:r>
              <a:rPr lang="en-US" b="1" baseline="0" dirty="0" smtClean="0"/>
              <a:t>Shipping Contact</a:t>
            </a:r>
            <a:r>
              <a:rPr lang="en-US" baseline="0" dirty="0" smtClean="0"/>
              <a:t>: The person who is responsible for verifying the vaccine order when it physically comes in.</a:t>
            </a:r>
          </a:p>
          <a:p>
            <a:pPr marL="0" indent="0">
              <a:buNone/>
            </a:pPr>
            <a:endParaRPr lang="en-US" baseline="0" dirty="0" smtClean="0"/>
          </a:p>
          <a:p>
            <a:pPr marL="228600" indent="-228600">
              <a:buAutoNum type="arabicPeriod" startAt="2"/>
            </a:pPr>
            <a:r>
              <a:rPr lang="en-US" baseline="0" dirty="0" smtClean="0"/>
              <a:t>The Fax Number is in blue  - now a required field. </a:t>
            </a:r>
          </a:p>
          <a:p>
            <a:pPr marL="0" indent="0">
              <a:buNone/>
            </a:pPr>
            <a:endParaRPr lang="en-US" baseline="0" dirty="0" smtClean="0"/>
          </a:p>
          <a:p>
            <a:pPr marL="457200" lvl="1" indent="0">
              <a:buNone/>
            </a:pPr>
            <a:r>
              <a:rPr lang="en-US" b="1" baseline="0" dirty="0" smtClean="0"/>
              <a:t>The number included here should be the fax that is most easily accessible within your office</a:t>
            </a:r>
            <a:r>
              <a:rPr lang="en-US" baseline="0" dirty="0" smtClean="0"/>
              <a:t>. </a:t>
            </a:r>
          </a:p>
          <a:p>
            <a:pPr marL="0" indent="0">
              <a:buNone/>
            </a:pPr>
            <a:endParaRPr lang="en-US" baseline="0" dirty="0" smtClean="0"/>
          </a:p>
          <a:p>
            <a:pPr marL="0" indent="0">
              <a:buNone/>
            </a:pPr>
            <a:r>
              <a:rPr lang="en-US" baseline="0" dirty="0" smtClean="0"/>
              <a:t>3. Change in format with the Delivery Hours: It has now been broken down into Delivery Windows 1 and 2. </a:t>
            </a:r>
          </a:p>
          <a:p>
            <a:pPr marL="0" indent="0">
              <a:buNone/>
            </a:pPr>
            <a:r>
              <a:rPr lang="en-US" baseline="0" dirty="0" smtClean="0"/>
              <a:t>	</a:t>
            </a:r>
            <a:r>
              <a:rPr lang="en-US" b="1" baseline="0" dirty="0" smtClean="0"/>
              <a:t>Notice: the shipping instructions and vaccine delivery are still the same.</a:t>
            </a:r>
          </a:p>
          <a:p>
            <a:pPr marL="0" indent="0">
              <a:buNone/>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43557898-76C6-4739-A7CD-90A34CFF8DAF}" type="slidenum">
              <a:rPr lang="en-US" smtClean="0"/>
              <a:t>4</a:t>
            </a:fld>
            <a:endParaRPr lang="en-US" dirty="0"/>
          </a:p>
        </p:txBody>
      </p:sp>
    </p:spTree>
    <p:extLst>
      <p:ext uri="{BB962C8B-B14F-4D97-AF65-F5344CB8AC3E}">
        <p14:creationId xmlns:p14="http://schemas.microsoft.com/office/powerpoint/2010/main" val="252266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On the next slide you will see an example of the Create Order screen:</a:t>
            </a:r>
            <a:r>
              <a:rPr lang="en-US" sz="1100" b="1" baseline="0" dirty="0" smtClean="0"/>
              <a:t> </a:t>
            </a:r>
            <a:r>
              <a:rPr lang="en-US" sz="1100" baseline="0" dirty="0" smtClean="0"/>
              <a:t>But please be aware that both screens (Modify Order &amp; Create Order screens) share the same new functionality and overall format changes.</a:t>
            </a:r>
          </a:p>
          <a:p>
            <a:endParaRPr lang="en-US" sz="1100" baseline="0" dirty="0" smtClean="0"/>
          </a:p>
        </p:txBody>
      </p:sp>
      <p:sp>
        <p:nvSpPr>
          <p:cNvPr id="4" name="Slide Number Placeholder 3"/>
          <p:cNvSpPr>
            <a:spLocks noGrp="1"/>
          </p:cNvSpPr>
          <p:nvPr>
            <p:ph type="sldNum" sz="quarter" idx="10"/>
          </p:nvPr>
        </p:nvSpPr>
        <p:spPr/>
        <p:txBody>
          <a:bodyPr/>
          <a:lstStyle/>
          <a:p>
            <a:fld id="{43557898-76C6-4739-A7CD-90A34CFF8DAF}" type="slidenum">
              <a:rPr lang="en-US" smtClean="0"/>
              <a:t>5</a:t>
            </a:fld>
            <a:endParaRPr lang="en-US" dirty="0"/>
          </a:p>
        </p:txBody>
      </p:sp>
    </p:spTree>
    <p:extLst>
      <p:ext uri="{BB962C8B-B14F-4D97-AF65-F5344CB8AC3E}">
        <p14:creationId xmlns:p14="http://schemas.microsoft.com/office/powerpoint/2010/main" val="334432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mn-lt"/>
              </a:rPr>
              <a:t>The Original Screen</a:t>
            </a:r>
            <a:r>
              <a:rPr lang="en-US" sz="1000" b="1" baseline="0" dirty="0" smtClean="0">
                <a:latin typeface="+mn-lt"/>
              </a:rPr>
              <a:t> (that you’ve been utilizing) is to your left. The new screen w/ highlighted changes is to your right.</a:t>
            </a:r>
          </a:p>
          <a:p>
            <a:endParaRPr lang="en-US" sz="1000" dirty="0" smtClean="0">
              <a:latin typeface="+mn-lt"/>
            </a:endParaRPr>
          </a:p>
          <a:p>
            <a:r>
              <a:rPr lang="en-US" sz="1000" dirty="0" smtClean="0">
                <a:latin typeface="+mn-lt"/>
              </a:rPr>
              <a:t>Here is a </a:t>
            </a:r>
            <a:r>
              <a:rPr lang="en-US" sz="1000" baseline="0" dirty="0" smtClean="0">
                <a:latin typeface="+mn-lt"/>
              </a:rPr>
              <a:t>brief overview of the cosmetic changes that have taken place:</a:t>
            </a:r>
          </a:p>
          <a:p>
            <a:endParaRPr lang="en-US" sz="1000" baseline="0" dirty="0" smtClean="0">
              <a:latin typeface="+mn-lt"/>
            </a:endParaRPr>
          </a:p>
          <a:p>
            <a:pPr marL="228600" indent="-228600">
              <a:buAutoNum type="arabicPeriod"/>
            </a:pPr>
            <a:r>
              <a:rPr lang="en-US" sz="1000" baseline="0" dirty="0" smtClean="0">
                <a:latin typeface="+mn-lt"/>
              </a:rPr>
              <a:t>Prev. Tier Usage:  </a:t>
            </a:r>
            <a:r>
              <a:rPr lang="en-US" sz="1000" b="1" i="0" baseline="0" dirty="0" smtClean="0">
                <a:latin typeface="+mn-lt"/>
              </a:rPr>
              <a:t>Change in wording: </a:t>
            </a:r>
            <a:r>
              <a:rPr lang="en-US" sz="1000" b="0" i="0" baseline="0" dirty="0" smtClean="0">
                <a:latin typeface="+mn-lt"/>
              </a:rPr>
              <a:t>Your </a:t>
            </a:r>
            <a:r>
              <a:rPr lang="en-US" sz="1000" baseline="0" dirty="0" smtClean="0">
                <a:latin typeface="+mn-lt"/>
              </a:rPr>
              <a:t>ordering schedule has not been affected – no change. </a:t>
            </a:r>
          </a:p>
          <a:p>
            <a:pPr marL="228600" indent="-228600">
              <a:buAutoNum type="arabicPeriod"/>
            </a:pPr>
            <a:r>
              <a:rPr lang="en-US" sz="1000" baseline="0" dirty="0" smtClean="0">
                <a:latin typeface="+mn-lt"/>
              </a:rPr>
              <a:t>NCIR Inv. On hand: </a:t>
            </a:r>
            <a:r>
              <a:rPr lang="en-US" sz="1000" b="1" baseline="0" dirty="0" smtClean="0">
                <a:latin typeface="+mn-lt"/>
              </a:rPr>
              <a:t>Chang in wording: </a:t>
            </a:r>
            <a:r>
              <a:rPr lang="en-US" sz="1000" baseline="0" dirty="0" smtClean="0">
                <a:latin typeface="+mn-lt"/>
              </a:rPr>
              <a:t>Your actual physical inventory on hand should correspond to this </a:t>
            </a:r>
          </a:p>
          <a:p>
            <a:pPr marL="228600" indent="-228600">
              <a:buAutoNum type="arabicPeriod"/>
            </a:pPr>
            <a:r>
              <a:rPr lang="en-US" sz="1000" baseline="0" dirty="0" smtClean="0">
                <a:latin typeface="+mn-lt"/>
              </a:rPr>
              <a:t>Dose/unit column: Removed completely.</a:t>
            </a:r>
          </a:p>
          <a:p>
            <a:pPr marL="228600" indent="-228600">
              <a:buAutoNum type="arabicPeriod"/>
            </a:pPr>
            <a:r>
              <a:rPr lang="en-US" sz="1000" baseline="0" dirty="0" smtClean="0">
                <a:latin typeface="+mn-lt"/>
              </a:rPr>
              <a:t>Pack size/Min. Quantity:  New addition (right) - will go more in depth on how to use this column when creating an order in a few.  </a:t>
            </a:r>
          </a:p>
          <a:p>
            <a:pPr marL="228600" indent="-228600">
              <a:buAutoNum type="arabicPeriod"/>
            </a:pPr>
            <a:r>
              <a:rPr lang="en-US" sz="1000" baseline="0" dirty="0" smtClean="0">
                <a:latin typeface="+mn-lt"/>
              </a:rPr>
              <a:t>Display of Delivery Hours:  </a:t>
            </a:r>
            <a:r>
              <a:rPr lang="en-US" sz="1000" b="1" baseline="0" dirty="0" smtClean="0">
                <a:latin typeface="+mn-lt"/>
              </a:rPr>
              <a:t>The same format change with the manage site screen has been transposed here. The delivery window; delivery hours and special instructions have not changed.</a:t>
            </a:r>
            <a:endParaRPr lang="en-US" sz="1000" baseline="0" dirty="0" smtClean="0">
              <a:latin typeface="+mn-lt"/>
            </a:endParaRPr>
          </a:p>
          <a:p>
            <a:pPr marL="228600" indent="-228600">
              <a:buAutoNum type="arabicPeriod"/>
            </a:pPr>
            <a:r>
              <a:rPr lang="en-US" sz="1000" baseline="0" dirty="0" smtClean="0">
                <a:latin typeface="+mn-lt"/>
              </a:rPr>
              <a:t>Removal of Contact Name: Will go a little more in depth.</a:t>
            </a:r>
          </a:p>
          <a:p>
            <a:pPr marL="228600" indent="-228600">
              <a:buAutoNum type="arabicPeriod"/>
            </a:pPr>
            <a:r>
              <a:rPr lang="en-US" sz="1000" baseline="0" dirty="0" smtClean="0">
                <a:latin typeface="+mn-lt"/>
              </a:rPr>
              <a:t>Fax # Added – now required.</a:t>
            </a:r>
          </a:p>
          <a:p>
            <a:pPr marL="228600" indent="-228600">
              <a:buAutoNum type="arabicPeriod"/>
            </a:pPr>
            <a:r>
              <a:rPr lang="en-US" sz="1000" baseline="0" dirty="0" smtClean="0">
                <a:latin typeface="+mn-lt"/>
              </a:rPr>
              <a:t>Trade name and packaging description format has changed:</a:t>
            </a:r>
          </a:p>
          <a:p>
            <a:pPr marL="685800" lvl="1" indent="-228600">
              <a:buAutoNum type="arabicPeriod"/>
            </a:pPr>
            <a:r>
              <a:rPr lang="en-US" sz="1000" baseline="0" dirty="0" smtClean="0">
                <a:latin typeface="+mn-lt"/>
              </a:rPr>
              <a:t>The manufacturer was removed.</a:t>
            </a:r>
          </a:p>
          <a:p>
            <a:pPr marL="685800" lvl="1" indent="-228600">
              <a:buAutoNum type="arabicPeriod"/>
            </a:pPr>
            <a:r>
              <a:rPr lang="en-US" sz="1000" baseline="0" dirty="0" smtClean="0">
                <a:latin typeface="+mn-lt"/>
              </a:rPr>
              <a:t>The trade name, packaging description and dose size display is all on the same order by line item. </a:t>
            </a:r>
          </a:p>
          <a:p>
            <a:pPr marL="685800" lvl="1" indent="-228600">
              <a:buAutoNum type="arabicPeriod"/>
            </a:pPr>
            <a:r>
              <a:rPr lang="en-US" sz="1000" b="1" baseline="0" dirty="0" smtClean="0">
                <a:latin typeface="+mn-lt"/>
              </a:rPr>
              <a:t>It is the most current presentation that is available</a:t>
            </a:r>
            <a:r>
              <a:rPr lang="en-US" sz="1000" b="0" baseline="0" dirty="0" smtClean="0">
                <a:latin typeface="+mn-lt"/>
              </a:rPr>
              <a:t>: t</a:t>
            </a:r>
            <a:r>
              <a:rPr lang="en-US" sz="1000" baseline="0" dirty="0" smtClean="0">
                <a:latin typeface="+mn-lt"/>
              </a:rPr>
              <a:t>his presentation will provide greater clarity on the specific package being ordered to help eliminate confusion.</a:t>
            </a:r>
          </a:p>
          <a:p>
            <a:pPr marL="457200" lvl="1" indent="0">
              <a:buNone/>
            </a:pPr>
            <a:endParaRPr lang="en-US" sz="1000" b="1" baseline="0" dirty="0" smtClean="0">
              <a:latin typeface="+mn-lt"/>
            </a:endParaRPr>
          </a:p>
          <a:p>
            <a:pPr marL="457200" lvl="1" indent="0">
              <a:buNone/>
            </a:pPr>
            <a:r>
              <a:rPr lang="en-US" sz="1000" b="0" baseline="0" dirty="0" smtClean="0">
                <a:latin typeface="+mn-lt"/>
              </a:rPr>
              <a:t>If you need assistance placing/creating an order. Please contact the help desk and/or your consultant.</a:t>
            </a:r>
          </a:p>
          <a:p>
            <a:pPr marL="457200" lvl="1" indent="0">
              <a:buNone/>
            </a:pPr>
            <a:endParaRPr lang="en-US" sz="1000" baseline="0" dirty="0">
              <a:latin typeface="+mn-lt"/>
            </a:endParaRPr>
          </a:p>
        </p:txBody>
      </p:sp>
      <p:sp>
        <p:nvSpPr>
          <p:cNvPr id="4" name="Slide Number Placeholder 3"/>
          <p:cNvSpPr>
            <a:spLocks noGrp="1"/>
          </p:cNvSpPr>
          <p:nvPr>
            <p:ph type="sldNum" sz="quarter" idx="10"/>
          </p:nvPr>
        </p:nvSpPr>
        <p:spPr/>
        <p:txBody>
          <a:bodyPr/>
          <a:lstStyle/>
          <a:p>
            <a:fld id="{43557898-76C6-4739-A7CD-90A34CFF8DAF}" type="slidenum">
              <a:rPr lang="en-US" smtClean="0"/>
              <a:t>6</a:t>
            </a:fld>
            <a:endParaRPr lang="en-US" dirty="0"/>
          </a:p>
        </p:txBody>
      </p:sp>
    </p:spTree>
    <p:extLst>
      <p:ext uri="{BB962C8B-B14F-4D97-AF65-F5344CB8AC3E}">
        <p14:creationId xmlns:p14="http://schemas.microsoft.com/office/powerpoint/2010/main" val="354000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latin typeface="Meiryo UI" panose="020B0604030504040204" pitchFamily="34" charset="-128"/>
                <a:ea typeface="Meiryo UI" panose="020B0604030504040204" pitchFamily="34" charset="-128"/>
                <a:cs typeface="Meiryo UI" panose="020B0604030504040204" pitchFamily="34" charset="-128"/>
              </a:rPr>
              <a:t>As mentioned with the Manage Site Screen earlier: You will no longer be able to change the contact name on the CO screen. </a:t>
            </a:r>
          </a:p>
          <a:p>
            <a:endParaRPr lang="en-US" sz="1100" baseline="0" dirty="0" smtClean="0">
              <a:latin typeface="Meiryo UI" panose="020B0604030504040204" pitchFamily="34" charset="-128"/>
              <a:ea typeface="Meiryo UI" panose="020B0604030504040204" pitchFamily="34" charset="-128"/>
              <a:cs typeface="Meiryo UI" panose="020B0604030504040204" pitchFamily="34" charset="-128"/>
            </a:endParaRPr>
          </a:p>
          <a:p>
            <a:r>
              <a:rPr lang="en-US" sz="1100" b="1" baseline="0" dirty="0" smtClean="0">
                <a:latin typeface="Meiryo UI" panose="020B0604030504040204" pitchFamily="34" charset="-128"/>
                <a:ea typeface="Meiryo UI" panose="020B0604030504040204" pitchFamily="34" charset="-128"/>
                <a:cs typeface="Meiryo UI" panose="020B0604030504040204" pitchFamily="34" charset="-128"/>
              </a:rPr>
              <a:t>And again</a:t>
            </a:r>
            <a:r>
              <a:rPr lang="en-US" sz="1100" baseline="0" dirty="0" smtClean="0">
                <a:latin typeface="Meiryo UI" panose="020B0604030504040204" pitchFamily="34" charset="-128"/>
                <a:ea typeface="Meiryo UI" panose="020B0604030504040204" pitchFamily="34" charset="-128"/>
                <a:cs typeface="Meiryo UI" panose="020B0604030504040204" pitchFamily="34" charset="-128"/>
              </a:rPr>
              <a:t>: This applies to Administrators only – and it must be the shipping contact (i.e – the person responsible for verifying the order when it comes in).</a:t>
            </a:r>
          </a:p>
          <a:p>
            <a:pPr marL="0" indent="0">
              <a:buNone/>
            </a:pPr>
            <a:endParaRPr lang="en-US" sz="1100" baseline="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en-US" sz="1100" baseline="0" dirty="0" smtClean="0">
                <a:latin typeface="Meiryo UI" panose="020B0604030504040204" pitchFamily="34" charset="-128"/>
                <a:ea typeface="Meiryo UI" panose="020B0604030504040204" pitchFamily="34" charset="-128"/>
                <a:cs typeface="Meiryo UI" panose="020B0604030504040204" pitchFamily="34" charset="-128"/>
              </a:rPr>
              <a:t>However, if you are not an administrator and a contact name needs to be changed, inform your admin and have them do it for you.</a:t>
            </a:r>
          </a:p>
          <a:p>
            <a:pPr marL="0" indent="0">
              <a:buNone/>
            </a:pPr>
            <a:endParaRPr lang="en-US" sz="1100" baseline="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en-US" sz="1100" baseline="0" dirty="0" smtClean="0">
                <a:latin typeface="Meiryo UI" panose="020B0604030504040204" pitchFamily="34" charset="-128"/>
                <a:ea typeface="Meiryo UI" panose="020B0604030504040204" pitchFamily="34" charset="-128"/>
                <a:cs typeface="Meiryo UI" panose="020B0604030504040204" pitchFamily="34" charset="-128"/>
              </a:rPr>
              <a:t>The Immunization Branch can still see who placed the order for the vaccinations.</a:t>
            </a:r>
            <a:endParaRPr lang="en-US" sz="11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Slide Number Placeholder 3"/>
          <p:cNvSpPr>
            <a:spLocks noGrp="1"/>
          </p:cNvSpPr>
          <p:nvPr>
            <p:ph type="sldNum" sz="quarter" idx="10"/>
          </p:nvPr>
        </p:nvSpPr>
        <p:spPr/>
        <p:txBody>
          <a:bodyPr/>
          <a:lstStyle/>
          <a:p>
            <a:fld id="{43557898-76C6-4739-A7CD-90A34CFF8DAF}" type="slidenum">
              <a:rPr lang="en-US" smtClean="0"/>
              <a:t>7</a:t>
            </a:fld>
            <a:endParaRPr lang="en-US" dirty="0"/>
          </a:p>
        </p:txBody>
      </p:sp>
    </p:spTree>
    <p:extLst>
      <p:ext uri="{BB962C8B-B14F-4D97-AF65-F5344CB8AC3E}">
        <p14:creationId xmlns:p14="http://schemas.microsoft.com/office/powerpoint/2010/main" val="320440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1" dirty="0" smtClean="0"/>
              <a:t>A NEW FUNCTIONAL CHANGE</a:t>
            </a:r>
            <a:r>
              <a:rPr lang="en-US" sz="1000" b="1" baseline="0" dirty="0" smtClean="0"/>
              <a:t> on the CO/MO screens is: The Pack Size / Minimum Quantity Column.</a:t>
            </a:r>
            <a:endParaRPr lang="en-US" sz="1000" b="1" dirty="0" smtClean="0"/>
          </a:p>
          <a:p>
            <a:pPr marL="228600" indent="-228600">
              <a:buAutoNum type="arabicPeriod"/>
            </a:pPr>
            <a:r>
              <a:rPr lang="en-US" sz="1000" baseline="0" dirty="0" smtClean="0"/>
              <a:t>The packaging description will help guide you when placing an order – now all one line item under the vaccine family.</a:t>
            </a:r>
          </a:p>
          <a:p>
            <a:pPr marL="228600" indent="-228600">
              <a:buAutoNum type="arabicPeriod"/>
            </a:pPr>
            <a:r>
              <a:rPr lang="en-US" sz="1000" dirty="0" smtClean="0"/>
              <a:t>Within this column</a:t>
            </a:r>
            <a:r>
              <a:rPr lang="en-US" sz="1000" baseline="0" dirty="0" smtClean="0"/>
              <a:t> Example:</a:t>
            </a:r>
          </a:p>
          <a:p>
            <a:pPr marL="685800" lvl="1" indent="-228600">
              <a:buAutoNum type="arabicPeriod"/>
            </a:pPr>
            <a:r>
              <a:rPr lang="en-US" sz="1000" b="1" baseline="0" dirty="0" smtClean="0"/>
              <a:t>Infanxrix/10 dose vial – the pck size/min. quantity is 10. So, you would want to order either: 10, 20, 30, etc doses. </a:t>
            </a:r>
          </a:p>
          <a:p>
            <a:pPr marL="228600" indent="-228600">
              <a:buAutoNum type="arabicPeriod"/>
            </a:pPr>
            <a:r>
              <a:rPr lang="en-US" sz="1000" baseline="0" dirty="0" smtClean="0"/>
              <a:t>Another example: Order 13 instead of 10 </a:t>
            </a:r>
          </a:p>
          <a:p>
            <a:pPr marL="0" indent="0">
              <a:buNone/>
            </a:pPr>
            <a:r>
              <a:rPr lang="en-US" sz="1000" baseline="0" dirty="0" smtClean="0"/>
              <a:t>	(You will receive the error message pop-up)</a:t>
            </a:r>
          </a:p>
          <a:p>
            <a:pPr marL="0" indent="0">
              <a:buNone/>
            </a:pPr>
            <a:r>
              <a:rPr lang="en-US" sz="1000" b="1" baseline="0" dirty="0" smtClean="0"/>
              <a:t>When entering a dose, it must be divisible by the minimum order quantity</a:t>
            </a:r>
            <a:r>
              <a:rPr lang="en-US" sz="1000" baseline="0" dirty="0" smtClean="0"/>
              <a:t>. </a:t>
            </a:r>
          </a:p>
          <a:p>
            <a:pPr marL="0" indent="0">
              <a:buNone/>
            </a:pPr>
            <a:r>
              <a:rPr lang="en-US" sz="1000" baseline="0" dirty="0" smtClean="0"/>
              <a:t>The error message will also provide guidance with rounding up or down in regards to your Suggested Order. </a:t>
            </a:r>
          </a:p>
          <a:p>
            <a:pPr marL="457200" lvl="1" indent="0">
              <a:buNone/>
            </a:pPr>
            <a:endParaRPr lang="en-US" sz="1000" baseline="0" dirty="0" smtClean="0"/>
          </a:p>
          <a:p>
            <a:pPr marL="0" indent="0">
              <a:buNone/>
            </a:pPr>
            <a:r>
              <a:rPr lang="en-US" sz="1000" baseline="0" dirty="0" smtClean="0"/>
              <a:t>For example: Suggested Order Quantity:</a:t>
            </a:r>
          </a:p>
          <a:p>
            <a:r>
              <a:rPr lang="en-US" sz="1000" b="1" dirty="0" smtClean="0">
                <a:effectLst>
                  <a:outerShdw blurRad="38100" dist="38100" dir="2700000" algn="tl">
                    <a:srgbClr val="000000">
                      <a:alpha val="43137"/>
                    </a:srgbClr>
                  </a:outerShdw>
                </a:effectLst>
                <a:latin typeface="Calibri" panose="020F0502020204030204" pitchFamily="34" charset="0"/>
              </a:rPr>
              <a:t>For Large Providers</a:t>
            </a:r>
            <a:r>
              <a:rPr lang="en-US" sz="1000" dirty="0" smtClean="0">
                <a:effectLst>
                  <a:outerShdw blurRad="38100" dist="38100" dir="2700000" algn="tl">
                    <a:srgbClr val="000000">
                      <a:alpha val="43137"/>
                    </a:srgbClr>
                  </a:outerShdw>
                </a:effectLst>
                <a:latin typeface="Calibri" panose="020F0502020204030204" pitchFamily="34" charset="0"/>
              </a:rPr>
              <a:t>: If your suggested order quantity is </a:t>
            </a:r>
            <a:r>
              <a:rPr lang="en-US" sz="1000" b="1" u="sng" dirty="0" smtClean="0">
                <a:effectLst>
                  <a:outerShdw blurRad="38100" dist="38100" dir="2700000" algn="tl">
                    <a:srgbClr val="000000">
                      <a:alpha val="43137"/>
                    </a:srgbClr>
                  </a:outerShdw>
                </a:effectLst>
                <a:latin typeface="Calibri" panose="020F0502020204030204" pitchFamily="34" charset="0"/>
              </a:rPr>
              <a:t>98,</a:t>
            </a:r>
            <a:r>
              <a:rPr lang="en-US" sz="1000" dirty="0" smtClean="0">
                <a:effectLst>
                  <a:outerShdw blurRad="38100" dist="38100" dir="2700000" algn="tl">
                    <a:srgbClr val="000000">
                      <a:alpha val="43137"/>
                    </a:srgbClr>
                  </a:outerShdw>
                </a:effectLst>
                <a:latin typeface="Calibri" panose="020F0502020204030204" pitchFamily="34" charset="0"/>
              </a:rPr>
              <a:t> order </a:t>
            </a:r>
            <a:r>
              <a:rPr lang="en-US" sz="1000" b="1" u="sng" dirty="0" smtClean="0">
                <a:effectLst>
                  <a:outerShdw blurRad="38100" dist="38100" dir="2700000" algn="tl">
                    <a:srgbClr val="000000">
                      <a:alpha val="43137"/>
                    </a:srgbClr>
                  </a:outerShdw>
                </a:effectLst>
                <a:latin typeface="Calibri" panose="020F0502020204030204" pitchFamily="34" charset="0"/>
              </a:rPr>
              <a:t>100 </a:t>
            </a:r>
            <a:r>
              <a:rPr lang="en-US" sz="1000" dirty="0" smtClean="0">
                <a:effectLst>
                  <a:outerShdw blurRad="38100" dist="38100" dir="2700000" algn="tl">
                    <a:srgbClr val="000000">
                      <a:alpha val="43137"/>
                    </a:srgbClr>
                  </a:outerShdw>
                </a:effectLst>
                <a:latin typeface="Calibri" panose="020F0502020204030204" pitchFamily="34" charset="0"/>
              </a:rPr>
              <a:t>doses.</a:t>
            </a:r>
          </a:p>
          <a:p>
            <a:r>
              <a:rPr lang="en-US" sz="1000" b="1" dirty="0" smtClean="0">
                <a:effectLst>
                  <a:outerShdw blurRad="38100" dist="38100" dir="2700000" algn="tl">
                    <a:srgbClr val="000000">
                      <a:alpha val="43137"/>
                    </a:srgbClr>
                  </a:outerShdw>
                </a:effectLst>
                <a:latin typeface="Calibri" panose="020F0502020204030204" pitchFamily="34" charset="0"/>
              </a:rPr>
              <a:t>For Small Providers</a:t>
            </a:r>
            <a:r>
              <a:rPr lang="en-US" sz="1000" dirty="0" smtClean="0">
                <a:effectLst>
                  <a:outerShdw blurRad="38100" dist="38100" dir="2700000" algn="tl">
                    <a:srgbClr val="000000">
                      <a:alpha val="43137"/>
                    </a:srgbClr>
                  </a:outerShdw>
                </a:effectLst>
                <a:latin typeface="Calibri" panose="020F0502020204030204" pitchFamily="34" charset="0"/>
              </a:rPr>
              <a:t>: If your suggested order quantity is </a:t>
            </a:r>
            <a:r>
              <a:rPr lang="en-US" sz="1000" b="1" u="sng" dirty="0" smtClean="0">
                <a:effectLst>
                  <a:outerShdw blurRad="38100" dist="38100" dir="2700000" algn="tl">
                    <a:srgbClr val="000000">
                      <a:alpha val="43137"/>
                    </a:srgbClr>
                  </a:outerShdw>
                </a:effectLst>
                <a:latin typeface="Calibri" panose="020F0502020204030204" pitchFamily="34" charset="0"/>
              </a:rPr>
              <a:t>7 </a:t>
            </a:r>
            <a:r>
              <a:rPr lang="en-US" sz="1000" dirty="0" smtClean="0">
                <a:effectLst>
                  <a:outerShdw blurRad="38100" dist="38100" dir="2700000" algn="tl">
                    <a:srgbClr val="000000">
                      <a:alpha val="43137"/>
                    </a:srgbClr>
                  </a:outerShdw>
                </a:effectLst>
                <a:latin typeface="Calibri" panose="020F0502020204030204" pitchFamily="34" charset="0"/>
              </a:rPr>
              <a:t>order </a:t>
            </a:r>
            <a:r>
              <a:rPr lang="en-US" sz="1000" b="1" u="sng" dirty="0" smtClean="0">
                <a:effectLst>
                  <a:outerShdw blurRad="38100" dist="38100" dir="2700000" algn="tl">
                    <a:srgbClr val="000000">
                      <a:alpha val="43137"/>
                    </a:srgbClr>
                  </a:outerShdw>
                </a:effectLst>
                <a:latin typeface="Calibri" panose="020F0502020204030204" pitchFamily="34" charset="0"/>
              </a:rPr>
              <a:t>10</a:t>
            </a:r>
            <a:r>
              <a:rPr lang="en-US" sz="1000" dirty="0" smtClean="0">
                <a:latin typeface="Calibri" panose="020F0502020204030204" pitchFamily="34" charset="0"/>
              </a:rPr>
              <a:t> </a:t>
            </a:r>
            <a:r>
              <a:rPr lang="en-US" sz="1000" dirty="0" smtClean="0">
                <a:effectLst>
                  <a:outerShdw blurRad="38100" dist="38100" dir="2700000" algn="tl">
                    <a:srgbClr val="000000">
                      <a:alpha val="43137"/>
                    </a:srgbClr>
                  </a:outerShdw>
                </a:effectLst>
                <a:latin typeface="Calibri" panose="020F0502020204030204" pitchFamily="34" charset="0"/>
              </a:rPr>
              <a:t>doses.</a:t>
            </a:r>
          </a:p>
          <a:p>
            <a:endParaRPr lang="en-US" sz="1000" b="0" baseline="0" dirty="0" smtClean="0">
              <a:effectLst/>
              <a:latin typeface="+mn-lt"/>
            </a:endParaRPr>
          </a:p>
          <a:p>
            <a:r>
              <a:rPr lang="en-US" sz="1000" b="1" baseline="0" dirty="0" smtClean="0"/>
              <a:t>This error message will help to create a more efficient and accurate order by guiding you when placing an order</a:t>
            </a:r>
            <a:r>
              <a:rPr lang="en-US" sz="1000" baseline="0" dirty="0" smtClean="0"/>
              <a:t>.</a:t>
            </a:r>
          </a:p>
          <a:p>
            <a:endParaRPr lang="en-US" sz="1000" dirty="0" smtClean="0">
              <a:effectLst>
                <a:outerShdw blurRad="38100" dist="38100" dir="2700000" algn="tl">
                  <a:srgbClr val="000000">
                    <a:alpha val="43137"/>
                  </a:srgbClr>
                </a:outerShdw>
              </a:effectLst>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Again: </a:t>
            </a:r>
            <a:r>
              <a:rPr lang="en-US" sz="1000" baseline="0" dirty="0" smtClean="0"/>
              <a:t>If you need assistance – contact the helpdesk or your consultant. </a:t>
            </a:r>
          </a:p>
        </p:txBody>
      </p:sp>
      <p:sp>
        <p:nvSpPr>
          <p:cNvPr id="4" name="Slide Number Placeholder 3"/>
          <p:cNvSpPr>
            <a:spLocks noGrp="1"/>
          </p:cNvSpPr>
          <p:nvPr>
            <p:ph type="sldNum" sz="quarter" idx="10"/>
          </p:nvPr>
        </p:nvSpPr>
        <p:spPr/>
        <p:txBody>
          <a:bodyPr/>
          <a:lstStyle/>
          <a:p>
            <a:fld id="{43557898-76C6-4739-A7CD-90A34CFF8DAF}" type="slidenum">
              <a:rPr lang="en-US" smtClean="0"/>
              <a:t>8</a:t>
            </a:fld>
            <a:endParaRPr lang="en-US" dirty="0"/>
          </a:p>
        </p:txBody>
      </p:sp>
    </p:spTree>
    <p:extLst>
      <p:ext uri="{BB962C8B-B14F-4D97-AF65-F5344CB8AC3E}">
        <p14:creationId xmlns:p14="http://schemas.microsoft.com/office/powerpoint/2010/main" val="112043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baseline="0" dirty="0" smtClean="0">
                <a:effectLst>
                  <a:outerShdw blurRad="38100" dist="38100" dir="2700000" algn="tl">
                    <a:srgbClr val="000000">
                      <a:alpha val="43137"/>
                    </a:srgbClr>
                  </a:outerShdw>
                </a:effectLst>
              </a:rPr>
              <a:t>Another New Functionality </a:t>
            </a:r>
            <a:r>
              <a:rPr lang="en-US" sz="1100" b="1" baseline="0" dirty="0" smtClean="0"/>
              <a:t>is the implementation of the “No Thanks” Button.</a:t>
            </a:r>
          </a:p>
          <a:p>
            <a:pPr marL="0" indent="0">
              <a:buNone/>
            </a:pPr>
            <a:endParaRPr lang="en-US" sz="1100" b="1" baseline="0" dirty="0" smtClean="0"/>
          </a:p>
          <a:p>
            <a:pPr marL="0" indent="0">
              <a:buNone/>
            </a:pPr>
            <a:r>
              <a:rPr lang="en-US" sz="1100" b="1" baseline="0" dirty="0" smtClean="0"/>
              <a:t>Prior to this functionality change, the internal process was that once an order was placed, we would verify that order. If an order item was left blank, then we would call you (providers) to gain more insight on the status of the vaccine (to discover if it was needed).  </a:t>
            </a:r>
          </a:p>
          <a:p>
            <a:pPr marL="0" indent="0">
              <a:buNone/>
            </a:pPr>
            <a:endParaRPr lang="en-US" sz="1100" baseline="0" dirty="0" smtClean="0"/>
          </a:p>
          <a:p>
            <a:pPr marL="0" indent="0">
              <a:buNone/>
            </a:pPr>
            <a:r>
              <a:rPr lang="en-US" sz="1100" baseline="0" dirty="0" smtClean="0"/>
              <a:t>The implementation of “No Thanks”  now allows the NCIR to complete this verification process automatically. It will be up to you to verify whether the vaccine is needed. </a:t>
            </a:r>
          </a:p>
          <a:p>
            <a:pPr marL="0" indent="0">
              <a:buNone/>
            </a:pPr>
            <a:endParaRPr lang="en-US" sz="1100" baseline="0" dirty="0" smtClean="0"/>
          </a:p>
          <a:p>
            <a:pPr marL="0" indent="0">
              <a:buNone/>
            </a:pPr>
            <a:r>
              <a:rPr lang="en-US" sz="1100" baseline="0" dirty="0" smtClean="0"/>
              <a:t>So, whether you happen to overlook (and forgot) to enter a vaccine, or you intentionally left that particular field blank; by selecting the “No Thanks” button, that let’s us know that you purposely do not want to order that vaccine. </a:t>
            </a:r>
          </a:p>
          <a:p>
            <a:pPr marL="0" indent="0">
              <a:buNone/>
            </a:pPr>
            <a:endParaRPr lang="en-US" sz="1100" baseline="0" dirty="0" smtClean="0"/>
          </a:p>
          <a:p>
            <a:endParaRPr lang="en-US" sz="1100" b="1" baseline="0" dirty="0" smtClean="0"/>
          </a:p>
        </p:txBody>
      </p:sp>
      <p:sp>
        <p:nvSpPr>
          <p:cNvPr id="4" name="Slide Number Placeholder 3"/>
          <p:cNvSpPr>
            <a:spLocks noGrp="1"/>
          </p:cNvSpPr>
          <p:nvPr>
            <p:ph type="sldNum" sz="quarter" idx="10"/>
          </p:nvPr>
        </p:nvSpPr>
        <p:spPr/>
        <p:txBody>
          <a:bodyPr/>
          <a:lstStyle/>
          <a:p>
            <a:fld id="{43557898-76C6-4739-A7CD-90A34CFF8DAF}" type="slidenum">
              <a:rPr lang="en-US" smtClean="0"/>
              <a:t>9</a:t>
            </a:fld>
            <a:endParaRPr lang="en-US" dirty="0"/>
          </a:p>
        </p:txBody>
      </p:sp>
    </p:spTree>
    <p:extLst>
      <p:ext uri="{BB962C8B-B14F-4D97-AF65-F5344CB8AC3E}">
        <p14:creationId xmlns:p14="http://schemas.microsoft.com/office/powerpoint/2010/main" val="173405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CFC8F92-D1CC-4803-879D-08B25B5F9F92}" type="datetimeFigureOut">
              <a:rPr lang="en-US" smtClean="0"/>
              <a:t>3/30/2016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DD85170-14E3-4D82-BDED-2FF360504C31}"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FC8F92-D1CC-4803-879D-08B25B5F9F92}"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D85170-14E3-4D82-BDED-2FF360504C3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CFC8F92-D1CC-4803-879D-08B25B5F9F92}" type="datetimeFigureOut">
              <a:rPr lang="en-US" smtClean="0"/>
              <a:t>3/30/2016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6DD85170-14E3-4D82-BDED-2FF360504C3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FC8F92-D1CC-4803-879D-08B25B5F9F92}"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D85170-14E3-4D82-BDED-2FF360504C3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CFC8F92-D1CC-4803-879D-08B25B5F9F92}" type="datetimeFigureOut">
              <a:rPr lang="en-US" smtClean="0"/>
              <a:t>3/30/2016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DD85170-14E3-4D82-BDED-2FF360504C3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CFC8F92-D1CC-4803-879D-08B25B5F9F92}" type="datetimeFigureOut">
              <a:rPr lang="en-US" smtClean="0"/>
              <a:t>3/30/2016</a:t>
            </a:fld>
            <a:endParaRPr lang="en-US" dirty="0"/>
          </a:p>
        </p:txBody>
      </p:sp>
      <p:sp>
        <p:nvSpPr>
          <p:cNvPr id="10" name="Slide Number Placeholder 9"/>
          <p:cNvSpPr>
            <a:spLocks noGrp="1"/>
          </p:cNvSpPr>
          <p:nvPr>
            <p:ph type="sldNum" sz="quarter" idx="16"/>
          </p:nvPr>
        </p:nvSpPr>
        <p:spPr/>
        <p:txBody>
          <a:bodyPr rtlCol="0"/>
          <a:lstStyle/>
          <a:p>
            <a:fld id="{6DD85170-14E3-4D82-BDED-2FF360504C3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FC8F92-D1CC-4803-879D-08B25B5F9F92}" type="datetimeFigureOut">
              <a:rPr lang="en-US" smtClean="0"/>
              <a:t>3/30/2016</a:t>
            </a:fld>
            <a:endParaRPr lang="en-US" dirty="0"/>
          </a:p>
        </p:txBody>
      </p:sp>
      <p:sp>
        <p:nvSpPr>
          <p:cNvPr id="12" name="Slide Number Placeholder 11"/>
          <p:cNvSpPr>
            <a:spLocks noGrp="1"/>
          </p:cNvSpPr>
          <p:nvPr>
            <p:ph type="sldNum" sz="quarter" idx="16"/>
          </p:nvPr>
        </p:nvSpPr>
        <p:spPr/>
        <p:txBody>
          <a:bodyPr rtlCol="0"/>
          <a:lstStyle/>
          <a:p>
            <a:fld id="{6DD85170-14E3-4D82-BDED-2FF360504C3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FC8F92-D1CC-4803-879D-08B25B5F9F92}" type="datetimeFigureOut">
              <a:rPr lang="en-US" smtClean="0"/>
              <a:t>3/30/2016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DD85170-14E3-4D82-BDED-2FF360504C3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C8F92-D1CC-4803-879D-08B25B5F9F92}" type="datetimeFigureOut">
              <a:rPr lang="en-US" smtClean="0"/>
              <a:t>3/30/2016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DD85170-14E3-4D82-BDED-2FF360504C3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CFC8F92-D1CC-4803-879D-08B25B5F9F92}"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DD85170-14E3-4D82-BDED-2FF360504C3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2CFC8F92-D1CC-4803-879D-08B25B5F9F92}" type="datetimeFigureOut">
              <a:rPr lang="en-US" smtClean="0"/>
              <a:t>3/30/2016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DD85170-14E3-4D82-BDED-2FF360504C3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CFC8F92-D1CC-4803-879D-08B25B5F9F92}" type="datetimeFigureOut">
              <a:rPr lang="en-US" smtClean="0"/>
              <a:t>3/30/2016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DD85170-14E3-4D82-BDED-2FF360504C3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5617" r:id="rId1"/>
    <p:sldLayoutId id="2147485618" r:id="rId2"/>
    <p:sldLayoutId id="2147485619" r:id="rId3"/>
    <p:sldLayoutId id="2147485620" r:id="rId4"/>
    <p:sldLayoutId id="2147485621" r:id="rId5"/>
    <p:sldLayoutId id="2147485622" r:id="rId6"/>
    <p:sldLayoutId id="2147485623" r:id="rId7"/>
    <p:sldLayoutId id="2147485624" r:id="rId8"/>
    <p:sldLayoutId id="2147485625" r:id="rId9"/>
    <p:sldLayoutId id="2147485626" r:id="rId10"/>
    <p:sldLayoutId id="214748562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382000" cy="1731982"/>
          </a:xfrm>
        </p:spPr>
        <p:txBody>
          <a:bodyPr>
            <a:noAutofit/>
          </a:bodyPr>
          <a:lstStyle/>
          <a:p>
            <a:pPr algn="ctr"/>
            <a:r>
              <a:rPr lang="en-US" sz="4000" dirty="0" smtClean="0">
                <a:latin typeface="Calibri" panose="020F0502020204030204" pitchFamily="34" charset="0"/>
              </a:rPr>
              <a:t>Managing Your Vaccine Orders</a:t>
            </a:r>
            <a:endParaRPr lang="en-US" sz="4000" dirty="0">
              <a:latin typeface="Calibri" panose="020F0502020204030204" pitchFamily="34" charset="0"/>
            </a:endParaRP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8431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Manage Order Status </a:t>
            </a:r>
            <a:endParaRPr lang="en-US" dirty="0"/>
          </a:p>
        </p:txBody>
      </p:sp>
    </p:spTree>
    <p:extLst>
      <p:ext uri="{BB962C8B-B14F-4D97-AF65-F5344CB8AC3E}">
        <p14:creationId xmlns:p14="http://schemas.microsoft.com/office/powerpoint/2010/main" val="3340965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Manage Order Status </a:t>
            </a:r>
            <a:endParaRPr lang="en-US" dirty="0"/>
          </a:p>
        </p:txBody>
      </p:sp>
      <p:sp>
        <p:nvSpPr>
          <p:cNvPr id="7" name="Content Placeholder 2"/>
          <p:cNvSpPr txBox="1">
            <a:spLocks/>
          </p:cNvSpPr>
          <p:nvPr/>
        </p:nvSpPr>
        <p:spPr>
          <a:xfrm>
            <a:off x="533400" y="1600200"/>
            <a:ext cx="8232648" cy="50292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lnSpc>
                <a:spcPct val="150000"/>
              </a:lnSpc>
            </a:pPr>
            <a:endParaRPr lang="en-US" sz="2500"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24" y="1583377"/>
            <a:ext cx="7086600" cy="264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1981200" y="3863438"/>
            <a:ext cx="1143000" cy="22860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7931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latin typeface="Calibri" panose="020F0502020204030204" pitchFamily="34" charset="0"/>
              </a:rPr>
              <a:t>Order Statuses</a:t>
            </a:r>
            <a:endParaRPr lang="en-US" sz="3800" dirty="0">
              <a:latin typeface="Calibri" panose="020F0502020204030204" pitchFamily="34" charset="0"/>
            </a:endParaRPr>
          </a:p>
        </p:txBody>
      </p:sp>
      <p:sp>
        <p:nvSpPr>
          <p:cNvPr id="5" name="Content Placeholder 4"/>
          <p:cNvSpPr>
            <a:spLocks noGrp="1"/>
          </p:cNvSpPr>
          <p:nvPr>
            <p:ph sz="quarter" idx="1"/>
          </p:nvPr>
        </p:nvSpPr>
        <p:spPr>
          <a:xfrm>
            <a:off x="0" y="1447800"/>
            <a:ext cx="9067800" cy="5791200"/>
          </a:xfrm>
        </p:spPr>
        <p:txBody>
          <a:bodyPr>
            <a:normAutofit/>
          </a:bodyPr>
          <a:lstStyle/>
          <a:p>
            <a:r>
              <a:rPr lang="en-US" sz="2500" dirty="0" smtClean="0">
                <a:latin typeface="Calibri" panose="020F0502020204030204" pitchFamily="34" charset="0"/>
              </a:rPr>
              <a:t>Current Order Statuses:</a:t>
            </a:r>
          </a:p>
          <a:p>
            <a:pPr lvl="2">
              <a:lnSpc>
                <a:spcPts val="2160"/>
              </a:lnSpc>
            </a:pPr>
            <a:r>
              <a:rPr lang="en-US" sz="2100" b="1" spc="-150" dirty="0" smtClean="0">
                <a:latin typeface="Calibri" panose="020F0502020204030204" pitchFamily="34" charset="0"/>
              </a:rPr>
              <a:t>Pending</a:t>
            </a:r>
            <a:r>
              <a:rPr lang="en-US" sz="2100" spc="-150" dirty="0" smtClean="0">
                <a:latin typeface="Calibri" panose="020F0502020204030204" pitchFamily="34" charset="0"/>
              </a:rPr>
              <a:t>: The order has not been reviewed by the Immunization Branch. This type of order an still be modified by the Ordering Organization. </a:t>
            </a:r>
          </a:p>
          <a:p>
            <a:pPr lvl="2">
              <a:lnSpc>
                <a:spcPts val="2160"/>
              </a:lnSpc>
            </a:pPr>
            <a:r>
              <a:rPr lang="en-US" sz="2100" b="1" spc="-150" dirty="0" smtClean="0">
                <a:latin typeface="Calibri" panose="020F0502020204030204" pitchFamily="34" charset="0"/>
              </a:rPr>
              <a:t>In Progress</a:t>
            </a:r>
            <a:r>
              <a:rPr lang="en-US" sz="2100" spc="-150" dirty="0" smtClean="0">
                <a:latin typeface="Calibri" panose="020F0502020204030204" pitchFamily="34" charset="0"/>
              </a:rPr>
              <a:t>: This indicates the order has been received and is being reviewed by the Immunization Branch. </a:t>
            </a:r>
            <a:r>
              <a:rPr lang="en-US" sz="2100" u="sng" spc="-150" dirty="0" smtClean="0">
                <a:latin typeface="Calibri" panose="020F0502020204030204" pitchFamily="34" charset="0"/>
              </a:rPr>
              <a:t>At this status, this type of order can no longer be modified</a:t>
            </a:r>
            <a:r>
              <a:rPr lang="en-US" sz="2100" spc="-150" dirty="0" smtClean="0">
                <a:latin typeface="Calibri" panose="020F0502020204030204" pitchFamily="34" charset="0"/>
              </a:rPr>
              <a:t>. </a:t>
            </a:r>
          </a:p>
          <a:p>
            <a:pPr lvl="2">
              <a:lnSpc>
                <a:spcPts val="2160"/>
              </a:lnSpc>
            </a:pPr>
            <a:r>
              <a:rPr lang="en-US" sz="2100" b="1" spc="-150" dirty="0" smtClean="0">
                <a:latin typeface="Calibri" panose="020F0502020204030204" pitchFamily="34" charset="0"/>
              </a:rPr>
              <a:t>Shipped</a:t>
            </a:r>
            <a:r>
              <a:rPr lang="en-US" sz="2100" spc="-150" dirty="0" smtClean="0">
                <a:latin typeface="Calibri" panose="020F0502020204030204" pitchFamily="34" charset="0"/>
              </a:rPr>
              <a:t>: This indicates all approved order lines have been shipped to the Ordering Organization. </a:t>
            </a:r>
            <a:r>
              <a:rPr lang="en-US" sz="2100" u="sng" spc="-150" dirty="0" smtClean="0">
                <a:latin typeface="Calibri" panose="020F0502020204030204" pitchFamily="34" charset="0"/>
              </a:rPr>
              <a:t>At this status, this type of order can no longer be modified</a:t>
            </a:r>
            <a:r>
              <a:rPr lang="en-US" sz="2100" spc="-150" dirty="0" smtClean="0">
                <a:latin typeface="Calibri" panose="020F0502020204030204" pitchFamily="34" charset="0"/>
              </a:rPr>
              <a:t>.</a:t>
            </a:r>
          </a:p>
          <a:p>
            <a:pPr lvl="2">
              <a:lnSpc>
                <a:spcPts val="2160"/>
              </a:lnSpc>
            </a:pPr>
            <a:r>
              <a:rPr lang="en-US" sz="2100" b="1" spc="-150" dirty="0" smtClean="0">
                <a:latin typeface="Calibri" panose="020F0502020204030204" pitchFamily="34" charset="0"/>
              </a:rPr>
              <a:t>Cancelled</a:t>
            </a:r>
            <a:r>
              <a:rPr lang="en-US" sz="2100" spc="-150" dirty="0" smtClean="0">
                <a:latin typeface="Calibri" panose="020F0502020204030204" pitchFamily="34" charset="0"/>
              </a:rPr>
              <a:t>: The order was cancelled by the Ordering Organization. This type of order can no longer be modified, and is considered a historical order. </a:t>
            </a:r>
          </a:p>
          <a:p>
            <a:pPr lvl="2">
              <a:lnSpc>
                <a:spcPts val="2160"/>
              </a:lnSpc>
            </a:pPr>
            <a:r>
              <a:rPr lang="en-US" sz="2100" b="1" spc="-150" dirty="0" smtClean="0">
                <a:latin typeface="Calibri" panose="020F0502020204030204" pitchFamily="34" charset="0"/>
              </a:rPr>
              <a:t>Partial Ship</a:t>
            </a:r>
            <a:r>
              <a:rPr lang="en-US" sz="2100" spc="-150" dirty="0" smtClean="0">
                <a:latin typeface="Calibri" panose="020F0502020204030204" pitchFamily="34" charset="0"/>
              </a:rPr>
              <a:t>: This indicates the order was approved and exported to CDC. The order remains in this status until shipments are received for this order. </a:t>
            </a:r>
            <a:r>
              <a:rPr lang="en-US" sz="2100" u="sng" spc="-150" dirty="0" smtClean="0">
                <a:latin typeface="Calibri" panose="020F0502020204030204" pitchFamily="34" charset="0"/>
              </a:rPr>
              <a:t>At this status, this type of order can no longer be modified.</a:t>
            </a:r>
          </a:p>
          <a:p>
            <a:pPr lvl="2">
              <a:lnSpc>
                <a:spcPts val="2160"/>
              </a:lnSpc>
            </a:pPr>
            <a:r>
              <a:rPr lang="en-US" sz="2100" b="1" spc="-150" dirty="0" smtClean="0">
                <a:latin typeface="Calibri" panose="020F0502020204030204" pitchFamily="34" charset="0"/>
              </a:rPr>
              <a:t>Denied</a:t>
            </a:r>
            <a:r>
              <a:rPr lang="en-US" sz="2100" spc="-150" dirty="0">
                <a:latin typeface="Calibri" panose="020F0502020204030204" pitchFamily="34" charset="0"/>
              </a:rPr>
              <a:t>: </a:t>
            </a:r>
            <a:r>
              <a:rPr lang="en-US" sz="2100" spc="-150" dirty="0" smtClean="0">
                <a:latin typeface="Calibri" panose="020F0502020204030204" pitchFamily="34" charset="0"/>
              </a:rPr>
              <a:t>This indicates the entire order was denied by the Immunization Branch. Please see the comments at the top of the view order screen for more information. At this status, this type of order is not submitted for processing, can no longer be modified, and is considered a historical order.</a:t>
            </a:r>
          </a:p>
        </p:txBody>
      </p:sp>
    </p:spTree>
    <p:extLst>
      <p:ext uri="{BB962C8B-B14F-4D97-AF65-F5344CB8AC3E}">
        <p14:creationId xmlns:p14="http://schemas.microsoft.com/office/powerpoint/2010/main" val="256518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panose="020F0502020204030204" pitchFamily="34" charset="0"/>
              </a:rPr>
              <a:t>Order Statuses</a:t>
            </a:r>
            <a:endParaRPr lang="en-US" dirty="0">
              <a:latin typeface="Calibri" panose="020F0502020204030204" pitchFamily="34" charset="0"/>
            </a:endParaRPr>
          </a:p>
        </p:txBody>
      </p:sp>
      <p:sp>
        <p:nvSpPr>
          <p:cNvPr id="5" name="Content Placeholder 4"/>
          <p:cNvSpPr>
            <a:spLocks noGrp="1"/>
          </p:cNvSpPr>
          <p:nvPr>
            <p:ph sz="quarter" idx="1"/>
          </p:nvPr>
        </p:nvSpPr>
        <p:spPr>
          <a:xfrm>
            <a:off x="542926" y="1447800"/>
            <a:ext cx="8372474" cy="4114800"/>
          </a:xfrm>
        </p:spPr>
        <p:txBody>
          <a:bodyPr>
            <a:normAutofit fontScale="92500" lnSpcReduction="10000"/>
          </a:bodyPr>
          <a:lstStyle/>
          <a:p>
            <a:pPr marL="320040" lvl="2" indent="-320040">
              <a:lnSpc>
                <a:spcPct val="150000"/>
              </a:lnSpc>
              <a:spcBef>
                <a:spcPts val="700"/>
              </a:spcBef>
              <a:buSzPct val="60000"/>
              <a:buFont typeface="Wingdings"/>
              <a:buChar char=""/>
            </a:pPr>
            <a:r>
              <a:rPr lang="en-US" sz="2200" b="1" spc="-150" dirty="0">
                <a:latin typeface="Calibri" panose="020F0502020204030204" pitchFamily="34" charset="0"/>
              </a:rPr>
              <a:t>On Hold: </a:t>
            </a:r>
            <a:r>
              <a:rPr lang="en-US" sz="2200" spc="-150" dirty="0" smtClean="0">
                <a:latin typeface="Calibri" panose="020F0502020204030204" pitchFamily="34" charset="0"/>
              </a:rPr>
              <a:t>This indicates the order is being reviewed by the Immunization Branch and has been placed on Hold. The order will remain in this status until it is either Denied or Approved. Please see the comments at the top of the view order screen for more information. </a:t>
            </a:r>
            <a:r>
              <a:rPr lang="en-US" sz="2200" u="sng" spc="-150" dirty="0" smtClean="0">
                <a:latin typeface="Calibri" panose="020F0502020204030204" pitchFamily="34" charset="0"/>
              </a:rPr>
              <a:t>At this status, the order can no longer be modified.</a:t>
            </a:r>
            <a:endParaRPr lang="en-US" sz="2200" u="sng" spc="-150" dirty="0">
              <a:latin typeface="Calibri" panose="020F0502020204030204" pitchFamily="34" charset="0"/>
            </a:endParaRPr>
          </a:p>
          <a:p>
            <a:pPr>
              <a:lnSpc>
                <a:spcPct val="150000"/>
              </a:lnSpc>
            </a:pPr>
            <a:r>
              <a:rPr lang="en-US" sz="2200" b="1" spc="-150" dirty="0" smtClean="0">
                <a:latin typeface="Calibri" panose="020F0502020204030204" pitchFamily="34" charset="0"/>
              </a:rPr>
              <a:t>Sent to CDC</a:t>
            </a:r>
            <a:r>
              <a:rPr lang="en-US" sz="2200" spc="-150" dirty="0" smtClean="0">
                <a:latin typeface="Calibri" panose="020F0502020204030204" pitchFamily="34" charset="0"/>
              </a:rPr>
              <a:t>: This indicates the order was approved and exported to the CDC. The order remains in this status until shipments are received for this order. </a:t>
            </a:r>
            <a:r>
              <a:rPr lang="en-US" sz="2200" b="1" u="sng" spc="-150" dirty="0" smtClean="0">
                <a:latin typeface="Calibri" panose="020F0502020204030204" pitchFamily="34" charset="0"/>
              </a:rPr>
              <a:t>A</a:t>
            </a:r>
            <a:r>
              <a:rPr lang="en-US" sz="2200" u="sng" spc="-150" dirty="0" smtClean="0">
                <a:latin typeface="Calibri" panose="020F0502020204030204" pitchFamily="34" charset="0"/>
              </a:rPr>
              <a:t>t this status, this type of order can no longer be modified</a:t>
            </a:r>
            <a:r>
              <a:rPr lang="en-US" sz="2200" spc="-150" dirty="0" smtClean="0">
                <a:latin typeface="Calibri" panose="020F0502020204030204" pitchFamily="34" charset="0"/>
              </a:rPr>
              <a:t>. </a:t>
            </a:r>
          </a:p>
          <a:p>
            <a:pPr>
              <a:lnSpc>
                <a:spcPct val="150000"/>
              </a:lnSpc>
            </a:pPr>
            <a:r>
              <a:rPr lang="en-US" sz="2200" b="1" spc="-150" dirty="0" smtClean="0">
                <a:latin typeface="Calibri" panose="020F0502020204030204" pitchFamily="34" charset="0"/>
              </a:rPr>
              <a:t>Approved</a:t>
            </a:r>
            <a:r>
              <a:rPr lang="en-US" sz="2200" spc="-150" dirty="0" smtClean="0">
                <a:latin typeface="Calibri" panose="020F0502020204030204" pitchFamily="34" charset="0"/>
              </a:rPr>
              <a:t>: This indicates the order has been reviewed and approved. </a:t>
            </a:r>
            <a:r>
              <a:rPr lang="en-US" sz="2200" u="sng" spc="-150" dirty="0" smtClean="0">
                <a:latin typeface="Calibri" panose="020F0502020204030204" pitchFamily="34" charset="0"/>
              </a:rPr>
              <a:t>At this status this type of order can no longer be modified</a:t>
            </a:r>
            <a:r>
              <a:rPr lang="en-US" sz="2200" spc="-150" dirty="0" smtClean="0">
                <a:latin typeface="Calibri" panose="020F0502020204030204" pitchFamily="34" charset="0"/>
              </a:rPr>
              <a:t>. </a:t>
            </a:r>
            <a:endParaRPr lang="en-US" sz="2200" spc="-150" dirty="0">
              <a:latin typeface="Calibri" panose="020F0502020204030204" pitchFamily="34" charset="0"/>
            </a:endParaRPr>
          </a:p>
          <a:p>
            <a:pPr>
              <a:lnSpc>
                <a:spcPct val="150000"/>
              </a:lnSpc>
            </a:pPr>
            <a:endParaRPr lang="en-US" sz="2300"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5562600"/>
            <a:ext cx="8642754" cy="106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569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4000" dirty="0" smtClean="0">
                <a:latin typeface="Calibri" panose="020F0502020204030204" pitchFamily="34" charset="0"/>
              </a:rPr>
              <a:t>View Order Screen </a:t>
            </a:r>
            <a:endParaRPr lang="en-US" sz="4000" dirty="0">
              <a:latin typeface="Calibri" panose="020F0502020204030204" pitchFamily="34" charset="0"/>
            </a:endParaRPr>
          </a:p>
        </p:txBody>
      </p:sp>
    </p:spTree>
    <p:extLst>
      <p:ext uri="{BB962C8B-B14F-4D97-AF65-F5344CB8AC3E}">
        <p14:creationId xmlns:p14="http://schemas.microsoft.com/office/powerpoint/2010/main" val="14598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p:cNvSpPr txBox="1">
            <a:spLocks/>
          </p:cNvSpPr>
          <p:nvPr/>
        </p:nvSpPr>
        <p:spPr>
          <a:xfrm>
            <a:off x="2453736" y="181461"/>
            <a:ext cx="3708400" cy="434975"/>
          </a:xfrm>
          <a:prstGeom prst="rect">
            <a:avLst/>
          </a:prstGeom>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dirty="0" smtClean="0">
                <a:latin typeface="Calibri" panose="020F0502020204030204" pitchFamily="34" charset="0"/>
              </a:rPr>
              <a:t>View Order Screen</a:t>
            </a:r>
            <a:endParaRPr lang="en-US" b="1" dirty="0">
              <a:latin typeface="Calibri" panose="020F0502020204030204" pitchFamily="34" charset="0"/>
            </a:endParaRPr>
          </a:p>
        </p:txBody>
      </p:sp>
      <p:grpSp>
        <p:nvGrpSpPr>
          <p:cNvPr id="2" name="Group 1"/>
          <p:cNvGrpSpPr/>
          <p:nvPr/>
        </p:nvGrpSpPr>
        <p:grpSpPr>
          <a:xfrm>
            <a:off x="79827" y="915063"/>
            <a:ext cx="8100052" cy="5824507"/>
            <a:chOff x="4724400" y="747202"/>
            <a:chExt cx="4290052" cy="5158294"/>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517" y="755143"/>
              <a:ext cx="4250935" cy="515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ounded Rectangle 32"/>
            <p:cNvSpPr/>
            <p:nvPr/>
          </p:nvSpPr>
          <p:spPr>
            <a:xfrm>
              <a:off x="7048499" y="890074"/>
              <a:ext cx="809625" cy="17145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5363593" y="747202"/>
              <a:ext cx="1108494" cy="15240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7048500" y="2025410"/>
              <a:ext cx="1333500" cy="15240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7045325" y="2300083"/>
              <a:ext cx="1384300" cy="33778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4763518" y="1828800"/>
              <a:ext cx="1678976" cy="1280347"/>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4763517" y="4261447"/>
              <a:ext cx="533400" cy="386751"/>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6019800" y="3889969"/>
              <a:ext cx="700178" cy="38100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8305800" y="3887333"/>
              <a:ext cx="457200" cy="383636"/>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4763518" y="1600200"/>
              <a:ext cx="1362075" cy="152401"/>
            </a:xfrm>
            <a:prstGeom prst="roundRect">
              <a:avLst/>
            </a:prstGeom>
            <a:noFill/>
            <a:ln>
              <a:solidFill>
                <a:srgbClr val="FF66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4724400" y="5715001"/>
              <a:ext cx="2514600" cy="152400"/>
            </a:xfrm>
            <a:prstGeom prst="roundRect">
              <a:avLst/>
            </a:prstGeom>
            <a:noFill/>
            <a:ln>
              <a:solidFill>
                <a:srgbClr val="FF66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4763518" y="3301203"/>
              <a:ext cx="2323083" cy="149026"/>
            </a:xfrm>
            <a:prstGeom prst="roundRect">
              <a:avLst/>
            </a:prstGeom>
            <a:noFill/>
            <a:ln>
              <a:solidFill>
                <a:srgbClr val="FF66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74969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p:txBody>
          <a:bodyPr>
            <a:normAutofit/>
          </a:bodyPr>
          <a:lstStyle/>
          <a:p>
            <a:r>
              <a:rPr lang="en-US" dirty="0" smtClean="0">
                <a:latin typeface="Calibri" panose="020F0502020204030204" pitchFamily="34" charset="0"/>
              </a:rPr>
              <a:t>There are two possible ways that a “deny comment”</a:t>
            </a:r>
            <a:r>
              <a:rPr lang="en-US" dirty="0">
                <a:latin typeface="Calibri" panose="020F0502020204030204" pitchFamily="34" charset="0"/>
              </a:rPr>
              <a:t> </a:t>
            </a:r>
            <a:r>
              <a:rPr lang="en-US" dirty="0" smtClean="0">
                <a:latin typeface="Calibri" panose="020F0502020204030204" pitchFamily="34" charset="0"/>
              </a:rPr>
              <a:t>would exist:</a:t>
            </a:r>
          </a:p>
          <a:p>
            <a:pPr lvl="2">
              <a:lnSpc>
                <a:spcPct val="150000"/>
              </a:lnSpc>
            </a:pPr>
            <a:r>
              <a:rPr lang="en-US" sz="2600" dirty="0" smtClean="0">
                <a:latin typeface="Calibri" panose="020F0502020204030204" pitchFamily="34" charset="0"/>
              </a:rPr>
              <a:t>The entire order has been denied.</a:t>
            </a:r>
          </a:p>
          <a:p>
            <a:pPr lvl="2">
              <a:lnSpc>
                <a:spcPct val="150000"/>
              </a:lnSpc>
            </a:pPr>
            <a:r>
              <a:rPr lang="en-US" sz="2600" dirty="0" smtClean="0">
                <a:latin typeface="Calibri" panose="020F0502020204030204" pitchFamily="34" charset="0"/>
              </a:rPr>
              <a:t>An individual item (i.e a order quantity of a vaccine) has been denied.</a:t>
            </a:r>
            <a:endParaRPr lang="en-US" sz="2600" dirty="0">
              <a:latin typeface="Calibri" panose="020F0502020204030204" pitchFamily="34" charset="0"/>
            </a:endParaRPr>
          </a:p>
        </p:txBody>
      </p:sp>
      <p:sp>
        <p:nvSpPr>
          <p:cNvPr id="10" name="Title 1"/>
          <p:cNvSpPr>
            <a:spLocks noGrp="1"/>
          </p:cNvSpPr>
          <p:nvPr>
            <p:ph type="title"/>
          </p:nvPr>
        </p:nvSpPr>
        <p:spPr>
          <a:xfrm>
            <a:off x="609600" y="273050"/>
            <a:ext cx="8077200" cy="869950"/>
          </a:xfrm>
        </p:spPr>
        <p:txBody>
          <a:bodyPr>
            <a:normAutofit fontScale="90000"/>
          </a:bodyPr>
          <a:lstStyle/>
          <a:p>
            <a:r>
              <a:rPr lang="en-US" dirty="0" smtClean="0">
                <a:latin typeface="Calibri" panose="020F0502020204030204" pitchFamily="34" charset="0"/>
              </a:rPr>
              <a:t>Denied Order Status and Comments</a:t>
            </a:r>
            <a:endParaRPr lang="en-US" dirty="0">
              <a:latin typeface="Calibri" panose="020F0502020204030204" pitchFamily="34" charset="0"/>
            </a:endParaRPr>
          </a:p>
        </p:txBody>
      </p:sp>
    </p:spTree>
    <p:extLst>
      <p:ext uri="{BB962C8B-B14F-4D97-AF65-F5344CB8AC3E}">
        <p14:creationId xmlns:p14="http://schemas.microsoft.com/office/powerpoint/2010/main" val="2230179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Example: An Entire Order is denied.</a:t>
            </a:r>
            <a:endParaRPr lang="en-US" dirty="0">
              <a:latin typeface="Calibri" panose="020F0502020204030204" pitchFamily="34" charset="0"/>
            </a:endParaRPr>
          </a:p>
        </p:txBody>
      </p:sp>
      <p:sp>
        <p:nvSpPr>
          <p:cNvPr id="3" name="Text Placeholder 2"/>
          <p:cNvSpPr>
            <a:spLocks noGrp="1"/>
          </p:cNvSpPr>
          <p:nvPr>
            <p:ph type="body" idx="2"/>
          </p:nvPr>
        </p:nvSpPr>
        <p:spPr>
          <a:xfrm>
            <a:off x="381000" y="1633002"/>
            <a:ext cx="3124200" cy="5105400"/>
          </a:xfrm>
        </p:spPr>
        <p:txBody>
          <a:bodyPr>
            <a:normAutofit/>
          </a:bodyPr>
          <a:lstStyle/>
          <a:p>
            <a:r>
              <a:rPr lang="en-US" sz="1600" dirty="0" smtClean="0">
                <a:effectLst>
                  <a:outerShdw blurRad="38100" dist="38100" dir="2700000" algn="tl">
                    <a:srgbClr val="000000">
                      <a:alpha val="43137"/>
                    </a:srgbClr>
                  </a:outerShdw>
                </a:effectLst>
                <a:latin typeface="Calibri" panose="020F0502020204030204" pitchFamily="34" charset="0"/>
              </a:rPr>
              <a:t>When an entire order is denied, the following comments will be listed:</a:t>
            </a:r>
          </a:p>
          <a:p>
            <a:r>
              <a:rPr lang="en-US" sz="1600" b="1" dirty="0" smtClean="0">
                <a:effectLst>
                  <a:outerShdw blurRad="38100" dist="38100" dir="2700000" algn="tl">
                    <a:srgbClr val="000000">
                      <a:alpha val="43137"/>
                    </a:srgbClr>
                  </a:outerShdw>
                </a:effectLst>
                <a:latin typeface="Calibri" panose="020F0502020204030204" pitchFamily="34" charset="0"/>
              </a:rPr>
              <a:t>Out of compliance for more than 2 weeks, a new order must be submitted.</a:t>
            </a:r>
          </a:p>
          <a:p>
            <a:r>
              <a:rPr lang="en-US" sz="1600" i="1" dirty="0" smtClean="0">
                <a:effectLst>
                  <a:outerShdw blurRad="38100" dist="38100" dir="2700000" algn="tl">
                    <a:srgbClr val="000000">
                      <a:alpha val="43137"/>
                    </a:srgbClr>
                  </a:outerShdw>
                </a:effectLst>
                <a:latin typeface="Calibri" panose="020F0502020204030204" pitchFamily="34" charset="0"/>
              </a:rPr>
              <a:t>Providers would be considered out of compliance when they are not meeting the requirements for the NCIP Program.</a:t>
            </a:r>
          </a:p>
          <a:p>
            <a:r>
              <a:rPr lang="en-US" sz="1600" b="1" dirty="0" smtClean="0">
                <a:effectLst>
                  <a:outerShdw blurRad="38100" dist="38100" dir="2700000" algn="tl">
                    <a:srgbClr val="000000">
                      <a:alpha val="43137"/>
                    </a:srgbClr>
                  </a:outerShdw>
                </a:effectLst>
                <a:latin typeface="Calibri" panose="020F0502020204030204" pitchFamily="34" charset="0"/>
              </a:rPr>
              <a:t>Order Denied – sufficient inventory on hand.</a:t>
            </a:r>
          </a:p>
          <a:p>
            <a:endParaRPr lang="en-US" dirty="0" smtClean="0">
              <a:effectLst>
                <a:outerShdw blurRad="38100" dist="38100" dir="2700000" algn="tl">
                  <a:srgbClr val="000000">
                    <a:alpha val="43137"/>
                  </a:srgbClr>
                </a:outerShdw>
              </a:effectLst>
              <a:latin typeface="Calibri" panose="020F0502020204030204" pitchFamily="34" charset="0"/>
            </a:endParaRPr>
          </a:p>
          <a:p>
            <a:pPr marL="285750" indent="-285750">
              <a:buFont typeface="Arial" panose="020B0604020202020204" pitchFamily="34" charset="0"/>
              <a:buChar char="•"/>
            </a:pPr>
            <a:endParaRPr lang="en-US" dirty="0">
              <a:effectLst>
                <a:outerShdw blurRad="38100" dist="38100" dir="2700000" algn="tl">
                  <a:srgbClr val="000000">
                    <a:alpha val="43137"/>
                  </a:srgbClr>
                </a:outerShdw>
              </a:effectLst>
              <a:latin typeface="Calibri" panose="020F0502020204030204" pitchFamily="34" charset="0"/>
            </a:endParaRPr>
          </a:p>
          <a:p>
            <a:endParaRPr lang="en-US" dirty="0">
              <a:latin typeface="Calibri" panose="020F0502020204030204" pitchFamily="34" charset="0"/>
            </a:endParaRPr>
          </a:p>
        </p:txBody>
      </p:sp>
      <p:sp>
        <p:nvSpPr>
          <p:cNvPr id="9" name="Title 1"/>
          <p:cNvSpPr txBox="1">
            <a:spLocks/>
          </p:cNvSpPr>
          <p:nvPr/>
        </p:nvSpPr>
        <p:spPr>
          <a:xfrm>
            <a:off x="527649" y="938151"/>
            <a:ext cx="8077200" cy="869950"/>
          </a:xfrm>
          <a:prstGeom prst="rect">
            <a:avLst/>
          </a:prstGeom>
        </p:spPr>
        <p:txBody>
          <a:bodyPr vert="horz" anchor="ctr">
            <a:normAutofit fontScale="97500"/>
          </a:bodyPr>
          <a:lstStyle>
            <a:lvl1pPr algn="l" rtl="0" eaLnBrk="1" latinLnBrk="0" hangingPunct="1">
              <a:spcBef>
                <a:spcPct val="0"/>
              </a:spcBef>
              <a:buNone/>
              <a:defRPr kumimoji="0" sz="4400" b="0" kern="1200">
                <a:solidFill>
                  <a:schemeClr val="tx2"/>
                </a:solidFill>
                <a:latin typeface="+mj-lt"/>
                <a:ea typeface="+mj-ea"/>
                <a:cs typeface="+mj-cs"/>
              </a:defRPr>
            </a:lvl1pPr>
          </a:lstStyle>
          <a:p>
            <a:r>
              <a:rPr lang="en-US" sz="2000" dirty="0" smtClean="0">
                <a:solidFill>
                  <a:schemeClr val="bg1"/>
                </a:solidFill>
                <a:latin typeface="Calibri" panose="020F0502020204030204" pitchFamily="34" charset="0"/>
              </a:rPr>
              <a:t>Denied Order Status and Comments Continued</a:t>
            </a:r>
            <a:endParaRPr lang="en-US" sz="2000" dirty="0">
              <a:solidFill>
                <a:schemeClr val="bg1"/>
              </a:solidFill>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00200"/>
            <a:ext cx="4234161" cy="498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4098280" y="4648200"/>
            <a:ext cx="3902720" cy="152400"/>
          </a:xfrm>
          <a:prstGeom prst="roundRect">
            <a:avLst/>
          </a:prstGeom>
          <a:solidFill>
            <a:srgbClr val="FFFF00">
              <a:alpha val="0"/>
            </a:srgbClr>
          </a:solidFill>
          <a:ln>
            <a:solidFill>
              <a:srgbClr val="FF0000"/>
            </a:solidFill>
          </a:ln>
          <a:effectLst>
            <a:outerShdw blurRad="38100" sx="102000" sy="102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107805" y="2543174"/>
            <a:ext cx="1426220" cy="200025"/>
          </a:xfrm>
          <a:prstGeom prst="roundRect">
            <a:avLst/>
          </a:prstGeom>
          <a:solidFill>
            <a:srgbClr val="FFFF00">
              <a:alpha val="0"/>
            </a:srgbClr>
          </a:solidFill>
          <a:ln>
            <a:solidFill>
              <a:srgbClr val="FF0000"/>
            </a:solidFill>
          </a:ln>
          <a:effectLst>
            <a:outerShdw blurRad="38100" sx="102000" sy="102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2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752600"/>
            <a:ext cx="2590800" cy="4953000"/>
          </a:xfrm>
        </p:spPr>
        <p:txBody>
          <a:bodyPr>
            <a:normAutofit fontScale="92500" lnSpcReduction="20000"/>
          </a:bodyPr>
          <a:lstStyle/>
          <a:p>
            <a:r>
              <a:rPr lang="en-US" sz="1600" dirty="0" smtClean="0">
                <a:effectLst>
                  <a:outerShdw blurRad="38100" dist="38100" dir="2700000" algn="tl">
                    <a:srgbClr val="000000">
                      <a:alpha val="43137"/>
                    </a:srgbClr>
                  </a:outerShdw>
                </a:effectLst>
                <a:latin typeface="Calibri" panose="020F0502020204030204" pitchFamily="34" charset="0"/>
              </a:rPr>
              <a:t>Possible comments for a individual item being denied:</a:t>
            </a:r>
          </a:p>
          <a:p>
            <a:r>
              <a:rPr lang="en-US" sz="1400" b="1" dirty="0" smtClean="0">
                <a:effectLst>
                  <a:outerShdw blurRad="38100" dist="38100" dir="2700000" algn="tl">
                    <a:srgbClr val="000000">
                      <a:alpha val="43137"/>
                    </a:srgbClr>
                  </a:outerShdw>
                </a:effectLst>
                <a:latin typeface="Calibri" panose="020F0502020204030204" pitchFamily="34" charset="0"/>
              </a:rPr>
              <a:t>Order reduced – sufficient on hand inventory.</a:t>
            </a:r>
            <a:endParaRPr lang="en-US" sz="1400" b="1" dirty="0">
              <a:effectLst>
                <a:outerShdw blurRad="38100" dist="38100" dir="2700000" algn="tl">
                  <a:srgbClr val="000000">
                    <a:alpha val="43137"/>
                  </a:srgbClr>
                </a:outerShdw>
              </a:effectLst>
              <a:latin typeface="Calibri" panose="020F0502020204030204" pitchFamily="34" charset="0"/>
            </a:endParaRPr>
          </a:p>
          <a:p>
            <a:r>
              <a:rPr lang="en-US" sz="1400" b="1" dirty="0" smtClean="0">
                <a:effectLst>
                  <a:outerShdw blurRad="38100" dist="38100" dir="2700000" algn="tl">
                    <a:srgbClr val="000000">
                      <a:alpha val="43137"/>
                    </a:srgbClr>
                  </a:outerShdw>
                </a:effectLst>
                <a:latin typeface="Calibri" panose="020F0502020204030204" pitchFamily="34" charset="0"/>
              </a:rPr>
              <a:t>Order Reduced  - limited vaccine supply</a:t>
            </a:r>
          </a:p>
          <a:p>
            <a:r>
              <a:rPr lang="en-US" sz="1400" b="1" dirty="0">
                <a:effectLst>
                  <a:outerShdw blurRad="38100" dist="38100" dir="2700000" algn="tl">
                    <a:srgbClr val="000000">
                      <a:alpha val="43137"/>
                    </a:srgbClr>
                  </a:outerShdw>
                </a:effectLst>
                <a:latin typeface="Calibri" panose="020F0502020204030204" pitchFamily="34" charset="0"/>
              </a:rPr>
              <a:t>Out of stock – vaccine not currently available</a:t>
            </a:r>
            <a:r>
              <a:rPr lang="en-US" sz="1400" b="1" dirty="0" smtClean="0">
                <a:effectLst>
                  <a:outerShdw blurRad="38100" dist="38100" dir="2700000" algn="tl">
                    <a:srgbClr val="000000">
                      <a:alpha val="43137"/>
                    </a:srgbClr>
                  </a:outerShdw>
                </a:effectLst>
                <a:latin typeface="Calibri" panose="020F0502020204030204" pitchFamily="34" charset="0"/>
              </a:rPr>
              <a:t>.</a:t>
            </a:r>
          </a:p>
          <a:p>
            <a:r>
              <a:rPr lang="en-US" sz="1400" b="1" dirty="0" smtClean="0">
                <a:effectLst>
                  <a:outerShdw blurRad="38100" dist="38100" dir="2700000" algn="tl">
                    <a:srgbClr val="000000">
                      <a:alpha val="43137"/>
                    </a:srgbClr>
                  </a:outerShdw>
                </a:effectLst>
                <a:latin typeface="Calibri" panose="020F0502020204030204" pitchFamily="34" charset="0"/>
              </a:rPr>
              <a:t>Order split to accommodate funding sources.</a:t>
            </a:r>
          </a:p>
          <a:p>
            <a:r>
              <a:rPr lang="en-US" sz="1400" b="1" dirty="0" smtClean="0">
                <a:effectLst>
                  <a:outerShdw blurRad="38100" dist="38100" dir="2700000" algn="tl">
                    <a:srgbClr val="000000">
                      <a:alpha val="43137"/>
                    </a:srgbClr>
                  </a:outerShdw>
                </a:effectLst>
                <a:latin typeface="Calibri" panose="020F0502020204030204" pitchFamily="34" charset="0"/>
              </a:rPr>
              <a:t>Not available for your current enrollment population.</a:t>
            </a:r>
          </a:p>
          <a:p>
            <a:r>
              <a:rPr lang="en-US" sz="1400" b="1" dirty="0" smtClean="0">
                <a:effectLst>
                  <a:outerShdw blurRad="38100" dist="38100" dir="2700000" algn="tl">
                    <a:srgbClr val="000000">
                      <a:alpha val="43137"/>
                    </a:srgbClr>
                  </a:outerShdw>
                </a:effectLst>
                <a:latin typeface="Calibri" panose="020F0502020204030204" pitchFamily="34" charset="0"/>
              </a:rPr>
              <a:t>Order on hold – contact the NC Immunization Program at (877)-873-6247.</a:t>
            </a:r>
          </a:p>
          <a:p>
            <a:r>
              <a:rPr lang="en-US" sz="1400" b="1" dirty="0" smtClean="0">
                <a:effectLst>
                  <a:outerShdw blurRad="38100" dist="38100" dir="2700000" algn="tl">
                    <a:srgbClr val="000000">
                      <a:alpha val="43137"/>
                    </a:srgbClr>
                  </a:outerShdw>
                </a:effectLst>
                <a:latin typeface="Calibri" panose="020F0502020204030204" pitchFamily="34" charset="0"/>
              </a:rPr>
              <a:t>Presentation not available – a substitution has been made.</a:t>
            </a:r>
          </a:p>
          <a:p>
            <a:endParaRPr lang="en-US" sz="1400" b="1" dirty="0">
              <a:effectLst>
                <a:outerShdw blurRad="38100" dist="38100" dir="2700000" algn="tl">
                  <a:srgbClr val="000000">
                    <a:alpha val="43137"/>
                  </a:srgbClr>
                </a:outerShdw>
              </a:effectLst>
              <a:latin typeface="Calibri" panose="020F0502020204030204" pitchFamily="34" charset="0"/>
            </a:endParaRPr>
          </a:p>
          <a:p>
            <a:endParaRPr lang="en-US" sz="1600" b="1" dirty="0" smtClean="0">
              <a:effectLst>
                <a:outerShdw blurRad="38100" dist="38100" dir="2700000" algn="tl">
                  <a:srgbClr val="000000">
                    <a:alpha val="43137"/>
                  </a:srgbClr>
                </a:outerShdw>
              </a:effectLst>
              <a:latin typeface="Calibri" panose="020F0502020204030204" pitchFamily="34" charset="0"/>
            </a:endParaRPr>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886200" y="1523999"/>
            <a:ext cx="4038600" cy="5349835"/>
          </a:xfrm>
        </p:spPr>
      </p:pic>
      <p:sp>
        <p:nvSpPr>
          <p:cNvPr id="5" name="Title 1"/>
          <p:cNvSpPr>
            <a:spLocks noGrp="1"/>
          </p:cNvSpPr>
          <p:nvPr>
            <p:ph type="title"/>
          </p:nvPr>
        </p:nvSpPr>
        <p:spPr/>
        <p:txBody>
          <a:bodyPr>
            <a:normAutofit fontScale="90000"/>
          </a:bodyPr>
          <a:lstStyle/>
          <a:p>
            <a:r>
              <a:rPr lang="en-US" dirty="0" smtClean="0">
                <a:latin typeface="Calibri" panose="020F0502020204030204" pitchFamily="34" charset="0"/>
              </a:rPr>
              <a:t>Example: An Individual Item is denied.</a:t>
            </a:r>
            <a:endParaRPr lang="en-US" dirty="0">
              <a:latin typeface="Calibri" panose="020F0502020204030204" pitchFamily="34" charset="0"/>
            </a:endParaRPr>
          </a:p>
        </p:txBody>
      </p:sp>
      <p:sp>
        <p:nvSpPr>
          <p:cNvPr id="6" name="Title 1"/>
          <p:cNvSpPr txBox="1">
            <a:spLocks/>
          </p:cNvSpPr>
          <p:nvPr/>
        </p:nvSpPr>
        <p:spPr>
          <a:xfrm>
            <a:off x="527649" y="938151"/>
            <a:ext cx="8077200" cy="869950"/>
          </a:xfrm>
          <a:prstGeom prst="rect">
            <a:avLst/>
          </a:prstGeom>
        </p:spPr>
        <p:txBody>
          <a:bodyPr vert="horz" anchor="ctr">
            <a:normAutofit fontScale="97500"/>
          </a:bodyPr>
          <a:lstStyle>
            <a:lvl1pPr algn="l" rtl="0" eaLnBrk="1" latinLnBrk="0" hangingPunct="1">
              <a:spcBef>
                <a:spcPct val="0"/>
              </a:spcBef>
              <a:buNone/>
              <a:defRPr kumimoji="0" sz="4400" b="0" kern="1200">
                <a:solidFill>
                  <a:schemeClr val="tx2"/>
                </a:solidFill>
                <a:latin typeface="+mj-lt"/>
                <a:ea typeface="+mj-ea"/>
                <a:cs typeface="+mj-cs"/>
              </a:defRPr>
            </a:lvl1pPr>
          </a:lstStyle>
          <a:p>
            <a:r>
              <a:rPr lang="en-US" sz="2000" dirty="0" smtClean="0">
                <a:solidFill>
                  <a:schemeClr val="bg1"/>
                </a:solidFill>
                <a:latin typeface="Calibri" panose="020F0502020204030204" pitchFamily="34" charset="0"/>
              </a:rPr>
              <a:t>Denied Order Status and Comments Continued</a:t>
            </a:r>
            <a:endParaRPr lang="en-US" sz="2000" dirty="0">
              <a:solidFill>
                <a:schemeClr val="bg1"/>
              </a:solidFill>
              <a:latin typeface="Calibri" panose="020F0502020204030204" pitchFamily="34" charset="0"/>
            </a:endParaRPr>
          </a:p>
        </p:txBody>
      </p:sp>
      <p:sp>
        <p:nvSpPr>
          <p:cNvPr id="8" name="Rounded Rectangle 7"/>
          <p:cNvSpPr/>
          <p:nvPr/>
        </p:nvSpPr>
        <p:spPr>
          <a:xfrm>
            <a:off x="4038600" y="2229948"/>
            <a:ext cx="1676400" cy="228600"/>
          </a:xfrm>
          <a:prstGeom prst="roundRect">
            <a:avLst/>
          </a:prstGeom>
          <a:solidFill>
            <a:srgbClr val="FFFF00">
              <a:alpha val="0"/>
            </a:srgbClr>
          </a:solidFill>
          <a:ln>
            <a:solidFill>
              <a:srgbClr val="FF0000"/>
            </a:solidFill>
          </a:ln>
          <a:effectLst>
            <a:outerShdw blurRad="38100" sx="102000" sy="102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038600" y="6248400"/>
            <a:ext cx="2286000" cy="114300"/>
          </a:xfrm>
          <a:prstGeom prst="roundRect">
            <a:avLst/>
          </a:prstGeom>
          <a:solidFill>
            <a:srgbClr val="FFFF00">
              <a:alpha val="0"/>
            </a:srgbClr>
          </a:solidFill>
          <a:ln>
            <a:solidFill>
              <a:srgbClr val="FF0000"/>
            </a:solidFill>
          </a:ln>
          <a:effectLst>
            <a:outerShdw blurRad="38100" sx="102000" sy="102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477000" y="5791200"/>
            <a:ext cx="840179" cy="457200"/>
          </a:xfrm>
          <a:prstGeom prst="roundRect">
            <a:avLst/>
          </a:prstGeom>
          <a:solidFill>
            <a:srgbClr val="FFFF00">
              <a:alpha val="0"/>
            </a:srgbClr>
          </a:solidFill>
          <a:ln>
            <a:solidFill>
              <a:srgbClr val="FF0000"/>
            </a:solidFill>
          </a:ln>
          <a:effectLst>
            <a:outerShdw blurRad="38100" sx="102000" sy="102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37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latin typeface="Calibri" panose="020F0502020204030204" pitchFamily="34" charset="0"/>
              </a:rPr>
              <a:t>On Hold Status</a:t>
            </a:r>
            <a:endParaRPr lang="en-US" sz="3300" dirty="0">
              <a:latin typeface="Calibri" panose="020F0502020204030204" pitchFamily="34" charset="0"/>
            </a:endParaRPr>
          </a:p>
        </p:txBody>
      </p:sp>
      <p:sp>
        <p:nvSpPr>
          <p:cNvPr id="4" name="Content Placeholder 3"/>
          <p:cNvSpPr>
            <a:spLocks noGrp="1"/>
          </p:cNvSpPr>
          <p:nvPr>
            <p:ph sz="quarter" idx="1"/>
          </p:nvPr>
        </p:nvSpPr>
        <p:spPr>
          <a:xfrm>
            <a:off x="304800" y="4419600"/>
            <a:ext cx="8610600" cy="2362200"/>
          </a:xfrm>
        </p:spPr>
        <p:txBody>
          <a:bodyPr>
            <a:normAutofit/>
          </a:bodyPr>
          <a:lstStyle/>
          <a:p>
            <a:pPr marL="0" indent="0">
              <a:buNone/>
            </a:pPr>
            <a:r>
              <a:rPr lang="en-US" sz="1600" b="1" u="sng" dirty="0" smtClean="0">
                <a:latin typeface="Calibri" panose="020F0502020204030204" pitchFamily="34" charset="0"/>
              </a:rPr>
              <a:t>Possible On-Hold Status Comments:</a:t>
            </a:r>
          </a:p>
          <a:p>
            <a:pPr marL="0" indent="0">
              <a:buNone/>
            </a:pPr>
            <a:r>
              <a:rPr lang="en-US" sz="1600" dirty="0" smtClean="0">
                <a:latin typeface="Calibri" panose="020F0502020204030204" pitchFamily="34" charset="0"/>
              </a:rPr>
              <a:t>Order on </a:t>
            </a:r>
            <a:r>
              <a:rPr lang="en-US" sz="1600" dirty="0">
                <a:latin typeface="Calibri" panose="020F0502020204030204" pitchFamily="34" charset="0"/>
              </a:rPr>
              <a:t>hold until </a:t>
            </a:r>
            <a:r>
              <a:rPr lang="en-US" sz="1600" dirty="0" smtClean="0">
                <a:latin typeface="Calibri" panose="020F0502020204030204" pitchFamily="34" charset="0"/>
              </a:rPr>
              <a:t>temperature log </a:t>
            </a:r>
            <a:r>
              <a:rPr lang="en-US" sz="1600" dirty="0">
                <a:latin typeface="Calibri" panose="020F0502020204030204" pitchFamily="34" charset="0"/>
              </a:rPr>
              <a:t>submitted.</a:t>
            </a:r>
          </a:p>
          <a:p>
            <a:pPr marL="285750" indent="-285750">
              <a:buFont typeface="Arial" panose="020B0604020202020204" pitchFamily="34" charset="0"/>
              <a:buChar char="•"/>
            </a:pPr>
            <a:r>
              <a:rPr lang="en-US" sz="1600" dirty="0">
                <a:latin typeface="Calibri" panose="020F0502020204030204" pitchFamily="34" charset="0"/>
              </a:rPr>
              <a:t>Order on hold until inventory is submitted.</a:t>
            </a:r>
          </a:p>
          <a:p>
            <a:pPr marL="285750" indent="-285750">
              <a:buFont typeface="Arial" panose="020B0604020202020204" pitchFamily="34" charset="0"/>
              <a:buChar char="•"/>
            </a:pPr>
            <a:r>
              <a:rPr lang="en-US" sz="1600" dirty="0">
                <a:latin typeface="Calibri" panose="020F0502020204030204" pitchFamily="34" charset="0"/>
              </a:rPr>
              <a:t>Order on hold until a current Provider Enrollment Agreement is submitted.</a:t>
            </a:r>
          </a:p>
          <a:p>
            <a:pPr marL="285750" indent="-285750">
              <a:buFont typeface="Arial" panose="020B0604020202020204" pitchFamily="34" charset="0"/>
              <a:buChar char="•"/>
            </a:pPr>
            <a:r>
              <a:rPr lang="en-US" sz="1600" dirty="0">
                <a:latin typeface="Calibri" panose="020F0502020204030204" pitchFamily="34" charset="0"/>
              </a:rPr>
              <a:t>Order on hold until current temperature incident has been resolved.</a:t>
            </a:r>
          </a:p>
          <a:p>
            <a:pPr marL="285750" indent="-285750">
              <a:buFont typeface="Arial" panose="020B0604020202020204" pitchFamily="34" charset="0"/>
              <a:buChar char="•"/>
            </a:pPr>
            <a:r>
              <a:rPr lang="en-US" sz="1600" dirty="0">
                <a:latin typeface="Calibri" panose="020F0502020204030204" pitchFamily="34" charset="0"/>
              </a:rPr>
              <a:t>Please contact the NC Immunization Program at (877)-873-6247.</a:t>
            </a:r>
          </a:p>
          <a:p>
            <a:pPr marL="285750" indent="-285750">
              <a:buFont typeface="Arial" panose="020B0604020202020204" pitchFamily="34" charset="0"/>
              <a:buChar char="•"/>
            </a:pPr>
            <a:r>
              <a:rPr lang="en-US" sz="1600" dirty="0">
                <a:latin typeface="Calibri" panose="020F0502020204030204" pitchFamily="34" charset="0"/>
              </a:rPr>
              <a:t>Temporarily suspended </a:t>
            </a:r>
            <a:r>
              <a:rPr lang="en-US" sz="1600" dirty="0" smtClean="0">
                <a:latin typeface="Calibri" panose="020F0502020204030204" pitchFamily="34" charset="0"/>
              </a:rPr>
              <a:t>from </a:t>
            </a:r>
            <a:r>
              <a:rPr lang="en-US" sz="1600" dirty="0">
                <a:latin typeface="Calibri" panose="020F0502020204030204" pitchFamily="34" charset="0"/>
              </a:rPr>
              <a:t>the NC VFC program.</a:t>
            </a:r>
          </a:p>
          <a:p>
            <a:endParaRPr lang="en-US" dirty="0">
              <a:latin typeface="Calibri" panose="020F0502020204030204" pitchFamily="34" charset="0"/>
            </a:endParaRPr>
          </a:p>
        </p:txBody>
      </p:sp>
      <p:sp>
        <p:nvSpPr>
          <p:cNvPr id="5" name="Content Placeholder 3"/>
          <p:cNvSpPr txBox="1">
            <a:spLocks/>
          </p:cNvSpPr>
          <p:nvPr/>
        </p:nvSpPr>
        <p:spPr>
          <a:xfrm>
            <a:off x="228600" y="1600200"/>
            <a:ext cx="8534400" cy="2057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dirty="0">
              <a:latin typeface="Calibri" panose="020F050202020403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889" y="1524000"/>
            <a:ext cx="607382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5714999" y="3600450"/>
            <a:ext cx="1817711" cy="209550"/>
          </a:xfrm>
          <a:prstGeom prst="roundRect">
            <a:avLst/>
          </a:prstGeom>
          <a:solidFill>
            <a:srgbClr val="FFFF00">
              <a:alpha val="0"/>
            </a:srgbClr>
          </a:solidFill>
          <a:ln>
            <a:solidFill>
              <a:srgbClr val="FF0000"/>
            </a:solidFill>
          </a:ln>
          <a:effectLst>
            <a:outerShdw blurRad="38100" sx="102000" sy="102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33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latin typeface="Calibri" panose="020F0502020204030204" pitchFamily="34" charset="0"/>
              </a:rPr>
              <a:t>Learning Objectives</a:t>
            </a:r>
            <a:r>
              <a:rPr lang="en-US" sz="3900" dirty="0" smtClean="0">
                <a:latin typeface="Calibri" panose="020F0502020204030204" pitchFamily="34" charset="0"/>
              </a:rPr>
              <a:t>	</a:t>
            </a:r>
            <a:endParaRPr lang="en-US" sz="3900" dirty="0">
              <a:latin typeface="Calibri" panose="020F0502020204030204" pitchFamily="34" charset="0"/>
            </a:endParaRPr>
          </a:p>
        </p:txBody>
      </p:sp>
      <p:sp>
        <p:nvSpPr>
          <p:cNvPr id="14" name="Content Placeholder 13"/>
          <p:cNvSpPr>
            <a:spLocks noGrp="1"/>
          </p:cNvSpPr>
          <p:nvPr>
            <p:ph sz="quarter" idx="1"/>
          </p:nvPr>
        </p:nvSpPr>
        <p:spPr>
          <a:xfrm>
            <a:off x="612648" y="1600200"/>
            <a:ext cx="8378952" cy="4800600"/>
          </a:xfrm>
          <a:ln>
            <a:solidFill>
              <a:schemeClr val="accent1"/>
            </a:solidFill>
          </a:ln>
        </p:spPr>
        <p:txBody>
          <a:bodyPr>
            <a:normAutofit lnSpcReduction="10000"/>
          </a:bodyPr>
          <a:lstStyle/>
          <a:p>
            <a:r>
              <a:rPr lang="en-US" dirty="0" smtClean="0">
                <a:latin typeface="Calibri" panose="020F0502020204030204" pitchFamily="34" charset="0"/>
              </a:rPr>
              <a:t>Navigate through the following screens successfully:</a:t>
            </a:r>
          </a:p>
          <a:p>
            <a:pPr lvl="2"/>
            <a:r>
              <a:rPr lang="en-US" sz="2500" dirty="0" smtClean="0">
                <a:latin typeface="Calibri" panose="020F0502020204030204" pitchFamily="34" charset="0"/>
              </a:rPr>
              <a:t>Manage Site Information Screen</a:t>
            </a:r>
          </a:p>
          <a:p>
            <a:pPr lvl="2"/>
            <a:r>
              <a:rPr lang="en-US" sz="2500" dirty="0" smtClean="0">
                <a:latin typeface="Calibri" panose="020F0502020204030204" pitchFamily="34" charset="0"/>
              </a:rPr>
              <a:t>Create Order / Modify Order Screens</a:t>
            </a:r>
          </a:p>
          <a:p>
            <a:pPr lvl="2"/>
            <a:r>
              <a:rPr lang="en-US" sz="2500" dirty="0">
                <a:latin typeface="Calibri" panose="020F0502020204030204" pitchFamily="34" charset="0"/>
              </a:rPr>
              <a:t>Manage Order </a:t>
            </a:r>
            <a:r>
              <a:rPr lang="en-US" sz="2500" dirty="0" smtClean="0">
                <a:latin typeface="Calibri" panose="020F0502020204030204" pitchFamily="34" charset="0"/>
              </a:rPr>
              <a:t>Screen</a:t>
            </a:r>
          </a:p>
          <a:p>
            <a:pPr lvl="2"/>
            <a:r>
              <a:rPr lang="en-US" sz="2500" dirty="0" smtClean="0">
                <a:latin typeface="Calibri" panose="020F0502020204030204" pitchFamily="34" charset="0"/>
              </a:rPr>
              <a:t>View Order Screen</a:t>
            </a:r>
          </a:p>
          <a:p>
            <a:pPr lvl="2"/>
            <a:r>
              <a:rPr lang="en-US" sz="2500" dirty="0" smtClean="0">
                <a:latin typeface="Calibri" panose="020F0502020204030204" pitchFamily="34" charset="0"/>
              </a:rPr>
              <a:t>View Transfer Screen</a:t>
            </a:r>
          </a:p>
          <a:p>
            <a:pPr lvl="2"/>
            <a:r>
              <a:rPr lang="en-US" sz="2500" dirty="0" smtClean="0">
                <a:latin typeface="Calibri" panose="020F0502020204030204" pitchFamily="34" charset="0"/>
              </a:rPr>
              <a:t>Accept Your State Supplied Order</a:t>
            </a:r>
          </a:p>
          <a:p>
            <a:pPr lvl="2"/>
            <a:r>
              <a:rPr lang="en-US" sz="2500" dirty="0" smtClean="0">
                <a:latin typeface="Calibri" panose="020F0502020204030204" pitchFamily="34" charset="0"/>
              </a:rPr>
              <a:t>Add/Edit </a:t>
            </a:r>
            <a:r>
              <a:rPr lang="en-US" sz="2500" dirty="0">
                <a:latin typeface="Calibri" panose="020F0502020204030204" pitchFamily="34" charset="0"/>
              </a:rPr>
              <a:t>Vaccine Inventory Information Screen</a:t>
            </a:r>
            <a:endParaRPr lang="en-US" sz="2500" dirty="0" smtClean="0">
              <a:latin typeface="Calibri" panose="020F0502020204030204" pitchFamily="34" charset="0"/>
            </a:endParaRPr>
          </a:p>
          <a:p>
            <a:pPr lvl="1"/>
            <a:endParaRPr lang="en-US" sz="2000" dirty="0" smtClean="0">
              <a:latin typeface="Calibri" panose="020F0502020204030204" pitchFamily="34" charset="0"/>
            </a:endParaRPr>
          </a:p>
          <a:p>
            <a:r>
              <a:rPr lang="en-US" dirty="0" smtClean="0">
                <a:latin typeface="Calibri" panose="020F0502020204030204" pitchFamily="34" charset="0"/>
              </a:rPr>
              <a:t>Identify key functionality changes that impact your ordering process. </a:t>
            </a:r>
          </a:p>
          <a:p>
            <a:pPr marL="0" indent="0">
              <a:buNone/>
            </a:pPr>
            <a:endParaRPr lang="en-US" dirty="0">
              <a:latin typeface="Calibri" panose="020F0502020204030204" pitchFamily="34" charset="0"/>
            </a:endParaRPr>
          </a:p>
          <a:p>
            <a:pPr lvl="1"/>
            <a:endParaRPr lang="en-US" dirty="0"/>
          </a:p>
          <a:p>
            <a:pPr lvl="1"/>
            <a:endParaRPr lang="en-US" dirty="0"/>
          </a:p>
        </p:txBody>
      </p:sp>
    </p:spTree>
    <p:extLst>
      <p:ext uri="{BB962C8B-B14F-4D97-AF65-F5344CB8AC3E}">
        <p14:creationId xmlns:p14="http://schemas.microsoft.com/office/powerpoint/2010/main" val="63843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4000" dirty="0" smtClean="0">
                <a:latin typeface="Calibri" panose="020F0502020204030204" pitchFamily="34" charset="0"/>
              </a:rPr>
              <a:t>View Transfer Screen </a:t>
            </a:r>
            <a:endParaRPr lang="en-US" sz="4000" dirty="0">
              <a:latin typeface="Calibri" panose="020F0502020204030204" pitchFamily="34" charset="0"/>
            </a:endParaRPr>
          </a:p>
        </p:txBody>
      </p:sp>
    </p:spTree>
    <p:extLst>
      <p:ext uri="{BB962C8B-B14F-4D97-AF65-F5344CB8AC3E}">
        <p14:creationId xmlns:p14="http://schemas.microsoft.com/office/powerpoint/2010/main" val="3734690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anose="020F0502020204030204" pitchFamily="34" charset="0"/>
              </a:rPr>
              <a:t>View Transfer Screen </a:t>
            </a:r>
            <a:endParaRPr lang="en-US" sz="4000" dirty="0">
              <a:latin typeface="Calibri" panose="020F0502020204030204" pitchFamily="34" charset="0"/>
            </a:endParaRPr>
          </a:p>
        </p:txBody>
      </p:sp>
      <p:sp>
        <p:nvSpPr>
          <p:cNvPr id="3" name="Text Placeholder 2"/>
          <p:cNvSpPr>
            <a:spLocks noGrp="1"/>
          </p:cNvSpPr>
          <p:nvPr>
            <p:ph type="body" idx="2"/>
          </p:nvPr>
        </p:nvSpPr>
        <p:spPr>
          <a:xfrm>
            <a:off x="904875" y="1600200"/>
            <a:ext cx="7391400" cy="533400"/>
          </a:xfrm>
        </p:spPr>
        <p:txBody>
          <a:bodyPr/>
          <a:lstStyle/>
          <a:p>
            <a:pPr algn="r"/>
            <a:r>
              <a:rPr lang="en-US" sz="1200" dirty="0" smtClean="0">
                <a:effectLst>
                  <a:outerShdw blurRad="38100" dist="38100" dir="2700000" algn="tl">
                    <a:srgbClr val="000000">
                      <a:alpha val="43137"/>
                    </a:srgbClr>
                  </a:outerShdw>
                </a:effectLst>
                <a:latin typeface="Calibri" panose="020F0502020204030204" pitchFamily="34" charset="0"/>
              </a:rPr>
              <a:t>Providers now have the ability to track their vaccines being shipped and will be provided a tracking number.</a:t>
            </a:r>
            <a:endParaRPr lang="en-US" dirty="0">
              <a:latin typeface="Calibri" panose="020F0502020204030204" pitchFamily="34" charset="0"/>
            </a:endParaRPr>
          </a:p>
        </p:txBody>
      </p:sp>
      <p:pic>
        <p:nvPicPr>
          <p:cNvPr id="6146"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43150"/>
            <a:ext cx="5638800" cy="381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3690628" y="5791199"/>
            <a:ext cx="1033772" cy="387685"/>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01946"/>
            <a:ext cx="4070989" cy="515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953000" y="2667000"/>
            <a:ext cx="3657600" cy="15743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952999" y="5791199"/>
            <a:ext cx="3705225" cy="15743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952999" y="5562600"/>
            <a:ext cx="3686175" cy="15743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450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View Transfer Screen Continued.</a:t>
            </a:r>
            <a:endParaRPr lang="en-US" dirty="0">
              <a:latin typeface="Calibri" panose="020F0502020204030204" pitchFamily="34" charset="0"/>
            </a:endParaRPr>
          </a:p>
        </p:txBody>
      </p:sp>
      <p:pic>
        <p:nvPicPr>
          <p:cNvPr id="717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90500" y="1614287"/>
            <a:ext cx="4724400" cy="490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0525" y="2655498"/>
            <a:ext cx="1524000" cy="14988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257800" y="1600200"/>
            <a:ext cx="3657600" cy="738664"/>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latin typeface="Calibri" panose="020F0502020204030204" pitchFamily="34" charset="0"/>
              </a:rPr>
              <a:t>From the Manage Orders screen, you would want to select your order with a “shipped” or “partial shipped” status.</a:t>
            </a:r>
            <a:endParaRPr lang="en-US" sz="1400" dirty="0">
              <a:effectLst>
                <a:outerShdw blurRad="38100" dist="38100" dir="2700000" algn="tl">
                  <a:srgbClr val="000000">
                    <a:alpha val="43137"/>
                  </a:srgbClr>
                </a:outerShdw>
              </a:effectLst>
              <a:latin typeface="Calibri" panose="020F0502020204030204" pitchFamily="34" charset="0"/>
            </a:endParaRPr>
          </a:p>
        </p:txBody>
      </p:sp>
      <p:sp>
        <p:nvSpPr>
          <p:cNvPr id="9" name="TextBox 8"/>
          <p:cNvSpPr txBox="1"/>
          <p:nvPr/>
        </p:nvSpPr>
        <p:spPr>
          <a:xfrm>
            <a:off x="5257799" y="2655498"/>
            <a:ext cx="3800475" cy="523220"/>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latin typeface="Calibri" panose="020F0502020204030204" pitchFamily="34" charset="0"/>
              </a:rPr>
              <a:t>Next, select the “View Transfer” button at the top, right-hand side. </a:t>
            </a:r>
            <a:endParaRPr lang="en-US" sz="1400" dirty="0">
              <a:effectLst>
                <a:outerShdw blurRad="38100" dist="38100" dir="2700000" algn="tl">
                  <a:srgbClr val="000000">
                    <a:alpha val="43137"/>
                  </a:srgbClr>
                </a:outerShdw>
              </a:effectLst>
              <a:latin typeface="Calibri" panose="020F0502020204030204" pitchFamily="34" charset="0"/>
            </a:endParaRPr>
          </a:p>
        </p:txBody>
      </p:sp>
      <p:sp>
        <p:nvSpPr>
          <p:cNvPr id="10" name="Rounded Rectangle 9"/>
          <p:cNvSpPr/>
          <p:nvPr/>
        </p:nvSpPr>
        <p:spPr>
          <a:xfrm>
            <a:off x="4191000" y="1862614"/>
            <a:ext cx="762000" cy="369332"/>
          </a:xfrm>
          <a:prstGeom prst="roundRect">
            <a:avLst/>
          </a:prstGeom>
          <a:solidFill>
            <a:srgbClr val="FFFF00">
              <a:alpha val="0"/>
            </a:srgbClr>
          </a:solidFill>
          <a:ln>
            <a:solidFill>
              <a:srgbClr val="FF0000"/>
            </a:solidFill>
          </a:ln>
          <a:effectLst>
            <a:outerShdw blurRad="38100" sx="102000" sy="102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1"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6" y="1600200"/>
            <a:ext cx="4904438" cy="331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257800" y="3562883"/>
            <a:ext cx="3800475" cy="523220"/>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latin typeface="Calibri" panose="020F0502020204030204" pitchFamily="34" charset="0"/>
              </a:rPr>
              <a:t>Click the “Shipping Information” link under the Shipping Information column.</a:t>
            </a:r>
            <a:endParaRPr lang="en-US" sz="1400" dirty="0">
              <a:effectLst>
                <a:outerShdw blurRad="38100" dist="38100" dir="2700000" algn="tl">
                  <a:srgbClr val="000000">
                    <a:alpha val="43137"/>
                  </a:srgbClr>
                </a:outerShdw>
              </a:effectLst>
              <a:latin typeface="Calibri" panose="020F0502020204030204" pitchFamily="34" charset="0"/>
            </a:endParaRPr>
          </a:p>
        </p:txBody>
      </p:sp>
      <p:sp>
        <p:nvSpPr>
          <p:cNvPr id="11" name="Title 1"/>
          <p:cNvSpPr txBox="1">
            <a:spLocks/>
          </p:cNvSpPr>
          <p:nvPr/>
        </p:nvSpPr>
        <p:spPr>
          <a:xfrm>
            <a:off x="527649" y="938151"/>
            <a:ext cx="8077200" cy="869950"/>
          </a:xfrm>
          <a:prstGeom prst="rect">
            <a:avLst/>
          </a:prstGeom>
        </p:spPr>
        <p:txBody>
          <a:bodyPr vert="horz" anchor="ctr">
            <a:normAutofit fontScale="97500"/>
          </a:bodyPr>
          <a:lstStyle>
            <a:lvl1pPr algn="l" rtl="0" eaLnBrk="1" latinLnBrk="0" hangingPunct="1">
              <a:spcBef>
                <a:spcPct val="0"/>
              </a:spcBef>
              <a:buNone/>
              <a:defRPr kumimoji="0" sz="4400" b="0" kern="1200">
                <a:solidFill>
                  <a:schemeClr val="tx2"/>
                </a:solidFill>
                <a:latin typeface="+mj-lt"/>
                <a:ea typeface="+mj-ea"/>
                <a:cs typeface="+mj-cs"/>
              </a:defRPr>
            </a:lvl1pPr>
          </a:lstStyle>
          <a:p>
            <a:r>
              <a:rPr lang="en-US" sz="2000" dirty="0" smtClean="0">
                <a:solidFill>
                  <a:schemeClr val="bg1"/>
                </a:solidFill>
                <a:latin typeface="Calibri" panose="020F0502020204030204" pitchFamily="34" charset="0"/>
              </a:rPr>
              <a:t>Instructions to reach the “View Transfer” Screen.</a:t>
            </a:r>
            <a:endParaRPr lang="en-US" sz="2000" dirty="0">
              <a:solidFill>
                <a:schemeClr val="bg1"/>
              </a:solidFill>
              <a:latin typeface="Calibri" panose="020F0502020204030204" pitchFamily="34" charset="0"/>
            </a:endParaRPr>
          </a:p>
        </p:txBody>
      </p:sp>
      <p:sp>
        <p:nvSpPr>
          <p:cNvPr id="13" name="Rounded Rectangle 12"/>
          <p:cNvSpPr/>
          <p:nvPr/>
        </p:nvSpPr>
        <p:spPr>
          <a:xfrm>
            <a:off x="3124200" y="4343400"/>
            <a:ext cx="914400" cy="576424"/>
          </a:xfrm>
          <a:prstGeom prst="roundRect">
            <a:avLst/>
          </a:prstGeom>
          <a:solidFill>
            <a:srgbClr val="FFFF00">
              <a:alpha val="0"/>
            </a:srgbClr>
          </a:solidFill>
          <a:ln>
            <a:solidFill>
              <a:srgbClr val="FF0000"/>
            </a:solidFill>
          </a:ln>
          <a:effectLst>
            <a:outerShdw blurRad="38100" sx="102000" sy="102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351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7170"/>
                                        </p:tgtEl>
                                      </p:cBhvr>
                                    </p:animEffect>
                                    <p:set>
                                      <p:cBhvr>
                                        <p:cTn id="29" dur="1" fill="hold">
                                          <p:stCondLst>
                                            <p:cond delay="499"/>
                                          </p:stCondLst>
                                        </p:cTn>
                                        <p:tgtEl>
                                          <p:spTgt spid="717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gtEl>
                                        <p:attrNameLst>
                                          <p:attrName>style.visibility</p:attrName>
                                        </p:attrNameLst>
                                      </p:cBhvr>
                                      <p:to>
                                        <p:strVal val="visible"/>
                                      </p:to>
                                    </p:set>
                                    <p:animEffect transition="in" filter="fade">
                                      <p:cBhvr>
                                        <p:cTn id="37" dur="500"/>
                                        <p:tgtEl>
                                          <p:spTgt spid="71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p:bldP spid="9" grpId="0"/>
      <p:bldP spid="10" grpId="0" animBg="1"/>
      <p:bldP spid="10" grpId="1" animBg="1"/>
      <p:bldP spid="1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Accept Your State Supplied Order</a:t>
            </a:r>
            <a:endParaRPr lang="en-US" dirty="0"/>
          </a:p>
        </p:txBody>
      </p:sp>
    </p:spTree>
    <p:extLst>
      <p:ext uri="{BB962C8B-B14F-4D97-AF65-F5344CB8AC3E}">
        <p14:creationId xmlns:p14="http://schemas.microsoft.com/office/powerpoint/2010/main" val="3581703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752600" y="152400"/>
            <a:ext cx="57150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How to accept your state supplied order</a:t>
            </a:r>
          </a:p>
        </p:txBody>
      </p:sp>
      <p:pic>
        <p:nvPicPr>
          <p:cNvPr id="46083"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3625"/>
            <a:ext cx="8537575" cy="5489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4" name="AutoShape 4"/>
          <p:cNvSpPr>
            <a:spLocks noChangeArrowheads="1"/>
          </p:cNvSpPr>
          <p:nvPr/>
        </p:nvSpPr>
        <p:spPr bwMode="auto">
          <a:xfrm>
            <a:off x="1524000" y="3733800"/>
            <a:ext cx="3581400" cy="685800"/>
          </a:xfrm>
          <a:prstGeom prst="leftArrow">
            <a:avLst>
              <a:gd name="adj1" fmla="val 50000"/>
              <a:gd name="adj2" fmla="val 130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200"/>
              <a:t>Click on </a:t>
            </a:r>
            <a:r>
              <a:rPr lang="en-US" altLang="en-US" sz="1200" b="1"/>
              <a:t>Manage Transfers</a:t>
            </a:r>
          </a:p>
        </p:txBody>
      </p:sp>
      <p:sp>
        <p:nvSpPr>
          <p:cNvPr id="46085" name="Rectangle 5"/>
          <p:cNvSpPr>
            <a:spLocks noChangeArrowheads="1"/>
          </p:cNvSpPr>
          <p:nvPr/>
        </p:nvSpPr>
        <p:spPr bwMode="auto">
          <a:xfrm>
            <a:off x="5638800" y="1905000"/>
            <a:ext cx="31242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200"/>
              <a:t>When you place a state supplied order through the NCIR, you will be able to accept it straight into inventory. In order to do this, the Immunization Branch sends the order as a </a:t>
            </a:r>
            <a:r>
              <a:rPr lang="en-US" altLang="en-US" sz="1200" b="1"/>
              <a:t>Transfer</a:t>
            </a:r>
            <a:r>
              <a:rPr lang="en-US" altLang="en-US" sz="1200"/>
              <a:t> from our inventory to yours. So, to accept your order you will need to go into your transfers. Let’s see!</a:t>
            </a:r>
          </a:p>
        </p:txBody>
      </p:sp>
    </p:spTree>
    <p:extLst>
      <p:ext uri="{BB962C8B-B14F-4D97-AF65-F5344CB8AC3E}">
        <p14:creationId xmlns:p14="http://schemas.microsoft.com/office/powerpoint/2010/main" val="3582602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1000" fill="hold"/>
                                        <p:tgtEl>
                                          <p:spTgt spid="46084"/>
                                        </p:tgtEl>
                                        <p:attrNameLst>
                                          <p:attrName>ppt_x</p:attrName>
                                        </p:attrNameLst>
                                      </p:cBhvr>
                                      <p:tavLst>
                                        <p:tav tm="0">
                                          <p:val>
                                            <p:strVal val="#ppt_x-.2"/>
                                          </p:val>
                                        </p:tav>
                                        <p:tav tm="100000">
                                          <p:val>
                                            <p:strVal val="#ppt_x"/>
                                          </p:val>
                                        </p:tav>
                                      </p:tavLst>
                                    </p:anim>
                                    <p:anim calcmode="lin" valueType="num">
                                      <p:cBhvr>
                                        <p:cTn id="8" dur="1000" fill="hold"/>
                                        <p:tgtEl>
                                          <p:spTgt spid="4608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1" nodeType="clickEffect">
                                  <p:stCondLst>
                                    <p:cond delay="0"/>
                                  </p:stCondLst>
                                  <p:childTnLst>
                                    <p:set>
                                      <p:cBhvr>
                                        <p:cTn id="13" dur="1" fill="hold">
                                          <p:stCondLst>
                                            <p:cond delay="0"/>
                                          </p:stCondLst>
                                        </p:cTn>
                                        <p:tgtEl>
                                          <p:spTgt spid="46084"/>
                                        </p:tgtEl>
                                        <p:attrNameLst>
                                          <p:attrName>style.visibility</p:attrName>
                                        </p:attrNameLst>
                                      </p:cBhvr>
                                      <p:to>
                                        <p:strVal val="visible"/>
                                      </p:to>
                                    </p:set>
                                    <p:anim calcmode="lin" valueType="num">
                                      <p:cBhvr>
                                        <p:cTn id="14" dur="1000" fill="hold"/>
                                        <p:tgtEl>
                                          <p:spTgt spid="46084"/>
                                        </p:tgtEl>
                                        <p:attrNameLst>
                                          <p:attrName>ppt_x</p:attrName>
                                        </p:attrNameLst>
                                      </p:cBhvr>
                                      <p:tavLst>
                                        <p:tav tm="0">
                                          <p:val>
                                            <p:strVal val="#ppt_x-.2"/>
                                          </p:val>
                                        </p:tav>
                                        <p:tav tm="100000">
                                          <p:val>
                                            <p:strVal val="#ppt_x"/>
                                          </p:val>
                                        </p:tav>
                                      </p:tavLst>
                                    </p:anim>
                                    <p:anim calcmode="lin" valueType="num">
                                      <p:cBhvr>
                                        <p:cTn id="15" dur="1000" fill="hold"/>
                                        <p:tgtEl>
                                          <p:spTgt spid="4608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620000" cy="592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3" name="AutoShape 5"/>
          <p:cNvSpPr>
            <a:spLocks noChangeArrowheads="1"/>
          </p:cNvSpPr>
          <p:nvPr/>
        </p:nvSpPr>
        <p:spPr bwMode="auto">
          <a:xfrm>
            <a:off x="2667000" y="1981200"/>
            <a:ext cx="990600" cy="1219200"/>
          </a:xfrm>
          <a:prstGeom prst="wedgeRectCallout">
            <a:avLst>
              <a:gd name="adj1" fmla="val -112338"/>
              <a:gd name="adj2" fmla="val 910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t>Find your order under the </a:t>
            </a:r>
            <a:r>
              <a:rPr lang="en-US" altLang="en-US" sz="1200" b="1"/>
              <a:t>Inbound Transfers</a:t>
            </a:r>
            <a:r>
              <a:rPr lang="en-US" altLang="en-US" sz="1200"/>
              <a:t>. </a:t>
            </a:r>
          </a:p>
        </p:txBody>
      </p:sp>
      <p:sp>
        <p:nvSpPr>
          <p:cNvPr id="48134" name="AutoShape 6"/>
          <p:cNvSpPr>
            <a:spLocks noChangeArrowheads="1"/>
          </p:cNvSpPr>
          <p:nvPr/>
        </p:nvSpPr>
        <p:spPr bwMode="auto">
          <a:xfrm>
            <a:off x="2362200" y="4495800"/>
            <a:ext cx="1828800" cy="1143000"/>
          </a:xfrm>
          <a:prstGeom prst="wedgeRectCallout">
            <a:avLst>
              <a:gd name="adj1" fmla="val -108074"/>
              <a:gd name="adj2" fmla="val -759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t>Click on the </a:t>
            </a:r>
            <a:r>
              <a:rPr lang="en-US" altLang="en-US" sz="1200" b="1"/>
              <a:t>Create Date</a:t>
            </a:r>
            <a:r>
              <a:rPr lang="en-US" altLang="en-US" sz="1200"/>
              <a:t> in blue. This is going to take you to where you can view  your order.</a:t>
            </a:r>
          </a:p>
        </p:txBody>
      </p:sp>
    </p:spTree>
    <p:extLst>
      <p:ext uri="{BB962C8B-B14F-4D97-AF65-F5344CB8AC3E}">
        <p14:creationId xmlns:p14="http://schemas.microsoft.com/office/powerpoint/2010/main" val="4256455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p:cTn id="7" dur="1000" fill="hold"/>
                                        <p:tgtEl>
                                          <p:spTgt spid="48133"/>
                                        </p:tgtEl>
                                        <p:attrNameLst>
                                          <p:attrName>ppt_x</p:attrName>
                                        </p:attrNameLst>
                                      </p:cBhvr>
                                      <p:tavLst>
                                        <p:tav tm="0">
                                          <p:val>
                                            <p:strVal val="#ppt_x-.2"/>
                                          </p:val>
                                        </p:tav>
                                        <p:tav tm="100000">
                                          <p:val>
                                            <p:strVal val="#ppt_x"/>
                                          </p:val>
                                        </p:tav>
                                      </p:tavLst>
                                    </p:anim>
                                    <p:anim calcmode="lin" valueType="num">
                                      <p:cBhvr>
                                        <p:cTn id="8" dur="1000" fill="hold"/>
                                        <p:tgtEl>
                                          <p:spTgt spid="481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grpId="1" nodeType="clickEffect">
                                  <p:stCondLst>
                                    <p:cond delay="0"/>
                                  </p:stCondLst>
                                  <p:childTnLst>
                                    <p:animEffect transition="out" filter="dissolve">
                                      <p:cBhvr>
                                        <p:cTn id="13" dur="500"/>
                                        <p:tgtEl>
                                          <p:spTgt spid="48133"/>
                                        </p:tgtEl>
                                      </p:cBhvr>
                                    </p:animEffect>
                                    <p:set>
                                      <p:cBhvr>
                                        <p:cTn id="14" dur="1" fill="hold">
                                          <p:stCondLst>
                                            <p:cond delay="499"/>
                                          </p:stCondLst>
                                        </p:cTn>
                                        <p:tgtEl>
                                          <p:spTgt spid="4813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8134"/>
                                        </p:tgtEl>
                                        <p:attrNameLst>
                                          <p:attrName>style.visibility</p:attrName>
                                        </p:attrNameLst>
                                      </p:cBhvr>
                                      <p:to>
                                        <p:strVal val="visible"/>
                                      </p:to>
                                    </p:set>
                                    <p:anim calcmode="lin" valueType="num">
                                      <p:cBhvr>
                                        <p:cTn id="19" dur="1000" fill="hold"/>
                                        <p:tgtEl>
                                          <p:spTgt spid="48134"/>
                                        </p:tgtEl>
                                        <p:attrNameLst>
                                          <p:attrName>ppt_x</p:attrName>
                                        </p:attrNameLst>
                                      </p:cBhvr>
                                      <p:tavLst>
                                        <p:tav tm="0">
                                          <p:val>
                                            <p:strVal val="#ppt_x-.2"/>
                                          </p:val>
                                        </p:tav>
                                        <p:tav tm="100000">
                                          <p:val>
                                            <p:strVal val="#ppt_x"/>
                                          </p:val>
                                        </p:tav>
                                      </p:tavLst>
                                    </p:anim>
                                    <p:anim calcmode="lin" valueType="num">
                                      <p:cBhvr>
                                        <p:cTn id="20" dur="1000" fill="hold"/>
                                        <p:tgtEl>
                                          <p:spTgt spid="4813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81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grpId="1" nodeType="clickEffect">
                                  <p:stCondLst>
                                    <p:cond delay="0"/>
                                  </p:stCondLst>
                                  <p:childTnLst>
                                    <p:animEffect transition="out" filter="dissolve">
                                      <p:cBhvr>
                                        <p:cTn id="25" dur="500"/>
                                        <p:tgtEl>
                                          <p:spTgt spid="48134"/>
                                        </p:tgtEl>
                                      </p:cBhvr>
                                    </p:animEffect>
                                    <p:set>
                                      <p:cBhvr>
                                        <p:cTn id="26" dur="1" fill="hold">
                                          <p:stCondLst>
                                            <p:cond delay="499"/>
                                          </p:stCondLst>
                                        </p:cTn>
                                        <p:tgtEl>
                                          <p:spTgt spid="48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3" grpId="1" animBg="1"/>
      <p:bldP spid="48134" grpId="0" animBg="1"/>
      <p:bldP spid="4813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70" y="152400"/>
            <a:ext cx="6400800" cy="6515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6" name="AutoShape 4"/>
          <p:cNvSpPr>
            <a:spLocks noChangeArrowheads="1"/>
          </p:cNvSpPr>
          <p:nvPr/>
        </p:nvSpPr>
        <p:spPr bwMode="auto">
          <a:xfrm>
            <a:off x="1219200" y="3962400"/>
            <a:ext cx="3276600" cy="1219200"/>
          </a:xfrm>
          <a:prstGeom prst="wedgeRectCallout">
            <a:avLst>
              <a:gd name="adj1" fmla="val -23014"/>
              <a:gd name="adj2" fmla="val 878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dirty="0"/>
              <a:t>You will see your order at the bottom of the screen. You must verify that these lot numbers and amounts match what you have on your invoice from the vaccine shipping box. If they do not match, please call the Help Desk at 877-873-6247</a:t>
            </a:r>
          </a:p>
        </p:txBody>
      </p:sp>
      <p:sp>
        <p:nvSpPr>
          <p:cNvPr id="49159" name="Rectangle 7"/>
          <p:cNvSpPr>
            <a:spLocks noChangeArrowheads="1"/>
          </p:cNvSpPr>
          <p:nvPr/>
        </p:nvSpPr>
        <p:spPr bwMode="auto">
          <a:xfrm>
            <a:off x="1224148" y="1781175"/>
            <a:ext cx="5410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sz="1200"/>
              <a:t>When you click </a:t>
            </a:r>
            <a:r>
              <a:rPr lang="en-US" altLang="en-US" sz="1200" b="1"/>
              <a:t>Accept Transfer</a:t>
            </a:r>
            <a:r>
              <a:rPr lang="en-US" altLang="en-US" sz="1200"/>
              <a:t> you will see a pop up message like below. </a:t>
            </a:r>
          </a:p>
        </p:txBody>
      </p:sp>
      <p:sp>
        <p:nvSpPr>
          <p:cNvPr id="49157" name="AutoShape 5"/>
          <p:cNvSpPr>
            <a:spLocks noChangeArrowheads="1"/>
          </p:cNvSpPr>
          <p:nvPr/>
        </p:nvSpPr>
        <p:spPr bwMode="auto">
          <a:xfrm>
            <a:off x="3200400" y="457200"/>
            <a:ext cx="1752600" cy="1219200"/>
          </a:xfrm>
          <a:prstGeom prst="wedgeRectCallout">
            <a:avLst>
              <a:gd name="adj1" fmla="val 76991"/>
              <a:gd name="adj2" fmla="val -3150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t>If your invoice matches the NCIR order then you can accept it straight into your inventory by clicking </a:t>
            </a:r>
            <a:r>
              <a:rPr lang="en-US" altLang="en-US" sz="1200" b="1"/>
              <a:t>Accept Transfer.</a:t>
            </a:r>
            <a:r>
              <a:rPr lang="en-US" altLang="en-US" sz="1200"/>
              <a:t> </a:t>
            </a:r>
          </a:p>
        </p:txBody>
      </p:sp>
      <p:sp>
        <p:nvSpPr>
          <p:cNvPr id="49158" name="AutoShape 6"/>
          <p:cNvSpPr>
            <a:spLocks noChangeArrowheads="1"/>
          </p:cNvSpPr>
          <p:nvPr/>
        </p:nvSpPr>
        <p:spPr bwMode="auto">
          <a:xfrm>
            <a:off x="7086600" y="457200"/>
            <a:ext cx="1828800" cy="2286000"/>
          </a:xfrm>
          <a:prstGeom prst="wedgeRectCallout">
            <a:avLst>
              <a:gd name="adj1" fmla="val -84551"/>
              <a:gd name="adj2" fmla="val -414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en-US" sz="1200"/>
              <a:t>        Accept the transfer and it will be loaded into your inventory</a:t>
            </a:r>
          </a:p>
          <a:p>
            <a:endParaRPr lang="en-US" altLang="en-US" sz="1200" b="1">
              <a:solidFill>
                <a:schemeClr val="folHlink"/>
              </a:solidFill>
            </a:endParaRPr>
          </a:p>
          <a:p>
            <a:r>
              <a:rPr lang="en-US" altLang="en-US" sz="1200" b="1">
                <a:solidFill>
                  <a:schemeClr val="folHlink"/>
                </a:solidFill>
              </a:rPr>
              <a:t>Before you reject or</a:t>
            </a:r>
          </a:p>
          <a:p>
            <a:r>
              <a:rPr lang="en-US" altLang="en-US" sz="1200" b="1">
                <a:solidFill>
                  <a:schemeClr val="folHlink"/>
                </a:solidFill>
              </a:rPr>
              <a:t>partially accept your</a:t>
            </a:r>
          </a:p>
          <a:p>
            <a:r>
              <a:rPr lang="en-US" altLang="en-US" sz="1200" b="1">
                <a:solidFill>
                  <a:schemeClr val="folHlink"/>
                </a:solidFill>
              </a:rPr>
              <a:t>transfer you must</a:t>
            </a:r>
          </a:p>
          <a:p>
            <a:r>
              <a:rPr lang="en-US" altLang="en-US" sz="1200" b="1">
                <a:solidFill>
                  <a:schemeClr val="folHlink"/>
                </a:solidFill>
              </a:rPr>
              <a:t>call the Help Desk for</a:t>
            </a:r>
          </a:p>
          <a:p>
            <a:r>
              <a:rPr lang="en-US" altLang="en-US" sz="1200" b="1">
                <a:solidFill>
                  <a:schemeClr val="folHlink"/>
                </a:solidFill>
              </a:rPr>
              <a:t>assistance.</a:t>
            </a:r>
          </a:p>
        </p:txBody>
      </p:sp>
      <p:pic>
        <p:nvPicPr>
          <p:cNvPr id="49155" name="Picture 3"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948" y="2209799"/>
            <a:ext cx="4800600" cy="1476375"/>
          </a:xfrm>
          <a:prstGeom prst="rect">
            <a:avLst/>
          </a:prstGeom>
          <a:noFill/>
          <a:extLst>
            <a:ext uri="{909E8E84-426E-40DD-AFC4-6F175D3DCCD1}">
              <a14:hiddenFill xmlns:a14="http://schemas.microsoft.com/office/drawing/2010/main">
                <a:solidFill>
                  <a:srgbClr val="FFFFFF"/>
                </a:solidFill>
              </a14:hiddenFill>
            </a:ext>
          </a:extLst>
        </p:spPr>
      </p:pic>
      <p:sp>
        <p:nvSpPr>
          <p:cNvPr id="49160" name="AutoShape 8"/>
          <p:cNvSpPr>
            <a:spLocks noChangeArrowheads="1"/>
          </p:cNvSpPr>
          <p:nvPr/>
        </p:nvSpPr>
        <p:spPr bwMode="auto">
          <a:xfrm>
            <a:off x="3771900" y="3018187"/>
            <a:ext cx="1447800" cy="685800"/>
          </a:xfrm>
          <a:prstGeom prst="leftArrow">
            <a:avLst>
              <a:gd name="adj1" fmla="val 50000"/>
              <a:gd name="adj2" fmla="val 527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200" dirty="0"/>
              <a:t>Click  </a:t>
            </a:r>
            <a:r>
              <a:rPr lang="en-US" altLang="en-US" sz="1200" b="1" dirty="0"/>
              <a:t>OK</a:t>
            </a:r>
          </a:p>
        </p:txBody>
      </p:sp>
    </p:spTree>
    <p:extLst>
      <p:ext uri="{BB962C8B-B14F-4D97-AF65-F5344CB8AC3E}">
        <p14:creationId xmlns:p14="http://schemas.microsoft.com/office/powerpoint/2010/main" val="196689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1000" fill="hold"/>
                                        <p:tgtEl>
                                          <p:spTgt spid="49156"/>
                                        </p:tgtEl>
                                        <p:attrNameLst>
                                          <p:attrName>ppt_x</p:attrName>
                                        </p:attrNameLst>
                                      </p:cBhvr>
                                      <p:tavLst>
                                        <p:tav tm="0">
                                          <p:val>
                                            <p:strVal val="#ppt_x-.2"/>
                                          </p:val>
                                        </p:tav>
                                        <p:tav tm="100000">
                                          <p:val>
                                            <p:strVal val="#ppt_x"/>
                                          </p:val>
                                        </p:tav>
                                      </p:tavLst>
                                    </p:anim>
                                    <p:anim calcmode="lin" valueType="num">
                                      <p:cBhvr>
                                        <p:cTn id="8" dur="1000" fill="hold"/>
                                        <p:tgtEl>
                                          <p:spTgt spid="491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grpId="1" nodeType="clickEffect">
                                  <p:stCondLst>
                                    <p:cond delay="0"/>
                                  </p:stCondLst>
                                  <p:childTnLst>
                                    <p:animEffect transition="out" filter="dissolve">
                                      <p:cBhvr>
                                        <p:cTn id="13" dur="500"/>
                                        <p:tgtEl>
                                          <p:spTgt spid="49156"/>
                                        </p:tgtEl>
                                      </p:cBhvr>
                                    </p:animEffect>
                                    <p:set>
                                      <p:cBhvr>
                                        <p:cTn id="14" dur="1" fill="hold">
                                          <p:stCondLst>
                                            <p:cond delay="499"/>
                                          </p:stCondLst>
                                        </p:cTn>
                                        <p:tgtEl>
                                          <p:spTgt spid="4915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p:cTn id="19" dur="1000" fill="hold"/>
                                        <p:tgtEl>
                                          <p:spTgt spid="49158"/>
                                        </p:tgtEl>
                                        <p:attrNameLst>
                                          <p:attrName>ppt_x</p:attrName>
                                        </p:attrNameLst>
                                      </p:cBhvr>
                                      <p:tavLst>
                                        <p:tav tm="0">
                                          <p:val>
                                            <p:strVal val="#ppt_x-.2"/>
                                          </p:val>
                                        </p:tav>
                                        <p:tav tm="100000">
                                          <p:val>
                                            <p:strVal val="#ppt_x"/>
                                          </p:val>
                                        </p:tav>
                                      </p:tavLst>
                                    </p:anim>
                                    <p:anim calcmode="lin" valueType="num">
                                      <p:cBhvr>
                                        <p:cTn id="20" dur="1000" fill="hold"/>
                                        <p:tgtEl>
                                          <p:spTgt spid="4915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91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grpId="1" nodeType="clickEffect">
                                  <p:stCondLst>
                                    <p:cond delay="0"/>
                                  </p:stCondLst>
                                  <p:childTnLst>
                                    <p:animEffect transition="out" filter="dissolve">
                                      <p:cBhvr>
                                        <p:cTn id="25" dur="500"/>
                                        <p:tgtEl>
                                          <p:spTgt spid="49158"/>
                                        </p:tgtEl>
                                      </p:cBhvr>
                                    </p:animEffect>
                                    <p:set>
                                      <p:cBhvr>
                                        <p:cTn id="26" dur="1" fill="hold">
                                          <p:stCondLst>
                                            <p:cond delay="499"/>
                                          </p:stCondLst>
                                        </p:cTn>
                                        <p:tgtEl>
                                          <p:spTgt spid="4915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49157"/>
                                        </p:tgtEl>
                                        <p:attrNameLst>
                                          <p:attrName>style.visibility</p:attrName>
                                        </p:attrNameLst>
                                      </p:cBhvr>
                                      <p:to>
                                        <p:strVal val="visible"/>
                                      </p:to>
                                    </p:set>
                                    <p:anim calcmode="lin" valueType="num">
                                      <p:cBhvr>
                                        <p:cTn id="31" dur="1000" fill="hold"/>
                                        <p:tgtEl>
                                          <p:spTgt spid="49157"/>
                                        </p:tgtEl>
                                        <p:attrNameLst>
                                          <p:attrName>ppt_x</p:attrName>
                                        </p:attrNameLst>
                                      </p:cBhvr>
                                      <p:tavLst>
                                        <p:tav tm="0">
                                          <p:val>
                                            <p:strVal val="#ppt_x-.2"/>
                                          </p:val>
                                        </p:tav>
                                        <p:tav tm="100000">
                                          <p:val>
                                            <p:strVal val="#ppt_x"/>
                                          </p:val>
                                        </p:tav>
                                      </p:tavLst>
                                    </p:anim>
                                    <p:anim calcmode="lin" valueType="num">
                                      <p:cBhvr>
                                        <p:cTn id="32" dur="1000" fill="hold"/>
                                        <p:tgtEl>
                                          <p:spTgt spid="4915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915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xit" presetSubtype="0" fill="hold" grpId="1" nodeType="clickEffect">
                                  <p:stCondLst>
                                    <p:cond delay="0"/>
                                  </p:stCondLst>
                                  <p:childTnLst>
                                    <p:animEffect transition="out" filter="dissolve">
                                      <p:cBhvr>
                                        <p:cTn id="37" dur="500"/>
                                        <p:tgtEl>
                                          <p:spTgt spid="49157"/>
                                        </p:tgtEl>
                                      </p:cBhvr>
                                    </p:animEffect>
                                    <p:set>
                                      <p:cBhvr>
                                        <p:cTn id="38" dur="1" fill="hold">
                                          <p:stCondLst>
                                            <p:cond delay="499"/>
                                          </p:stCondLst>
                                        </p:cTn>
                                        <p:tgtEl>
                                          <p:spTgt spid="4915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49159"/>
                                        </p:tgtEl>
                                        <p:attrNameLst>
                                          <p:attrName>style.visibility</p:attrName>
                                        </p:attrNameLst>
                                      </p:cBhvr>
                                      <p:to>
                                        <p:strVal val="visible"/>
                                      </p:to>
                                    </p:set>
                                    <p:anim calcmode="lin" valueType="num">
                                      <p:cBhvr>
                                        <p:cTn id="43" dur="1000" fill="hold"/>
                                        <p:tgtEl>
                                          <p:spTgt spid="49159"/>
                                        </p:tgtEl>
                                        <p:attrNameLst>
                                          <p:attrName>ppt_x</p:attrName>
                                        </p:attrNameLst>
                                      </p:cBhvr>
                                      <p:tavLst>
                                        <p:tav tm="0">
                                          <p:val>
                                            <p:strVal val="#ppt_x-.2"/>
                                          </p:val>
                                        </p:tav>
                                        <p:tav tm="100000">
                                          <p:val>
                                            <p:strVal val="#ppt_x"/>
                                          </p:val>
                                        </p:tav>
                                      </p:tavLst>
                                    </p:anim>
                                    <p:anim calcmode="lin" valueType="num">
                                      <p:cBhvr>
                                        <p:cTn id="44" dur="1000" fill="hold"/>
                                        <p:tgtEl>
                                          <p:spTgt spid="4915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49159"/>
                                        </p:tgtEl>
                                      </p:cBhvr>
                                    </p:animEffect>
                                  </p:childTnLst>
                                </p:cTn>
                              </p:par>
                              <p:par>
                                <p:cTn id="46" presetID="29" presetClass="entr" presetSubtype="0" fill="hold" nodeType="withEffect">
                                  <p:stCondLst>
                                    <p:cond delay="0"/>
                                  </p:stCondLst>
                                  <p:childTnLst>
                                    <p:set>
                                      <p:cBhvr>
                                        <p:cTn id="47" dur="1" fill="hold">
                                          <p:stCondLst>
                                            <p:cond delay="0"/>
                                          </p:stCondLst>
                                        </p:cTn>
                                        <p:tgtEl>
                                          <p:spTgt spid="49155"/>
                                        </p:tgtEl>
                                        <p:attrNameLst>
                                          <p:attrName>style.visibility</p:attrName>
                                        </p:attrNameLst>
                                      </p:cBhvr>
                                      <p:to>
                                        <p:strVal val="visible"/>
                                      </p:to>
                                    </p:set>
                                    <p:anim calcmode="lin" valueType="num">
                                      <p:cBhvr>
                                        <p:cTn id="48" dur="1000" fill="hold"/>
                                        <p:tgtEl>
                                          <p:spTgt spid="49155"/>
                                        </p:tgtEl>
                                        <p:attrNameLst>
                                          <p:attrName>ppt_x</p:attrName>
                                        </p:attrNameLst>
                                      </p:cBhvr>
                                      <p:tavLst>
                                        <p:tav tm="0">
                                          <p:val>
                                            <p:strVal val="#ppt_x-.2"/>
                                          </p:val>
                                        </p:tav>
                                        <p:tav tm="100000">
                                          <p:val>
                                            <p:strVal val="#ppt_x"/>
                                          </p:val>
                                        </p:tav>
                                      </p:tavLst>
                                    </p:anim>
                                    <p:anim calcmode="lin" valueType="num">
                                      <p:cBhvr>
                                        <p:cTn id="49" dur="1000" fill="hold"/>
                                        <p:tgtEl>
                                          <p:spTgt spid="4915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91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49160"/>
                                        </p:tgtEl>
                                        <p:attrNameLst>
                                          <p:attrName>style.visibility</p:attrName>
                                        </p:attrNameLst>
                                      </p:cBhvr>
                                      <p:to>
                                        <p:strVal val="visible"/>
                                      </p:to>
                                    </p:set>
                                    <p:anim calcmode="lin" valueType="num">
                                      <p:cBhvr>
                                        <p:cTn id="55" dur="1000" fill="hold"/>
                                        <p:tgtEl>
                                          <p:spTgt spid="49160"/>
                                        </p:tgtEl>
                                        <p:attrNameLst>
                                          <p:attrName>ppt_x</p:attrName>
                                        </p:attrNameLst>
                                      </p:cBhvr>
                                      <p:tavLst>
                                        <p:tav tm="0">
                                          <p:val>
                                            <p:strVal val="#ppt_x-.2"/>
                                          </p:val>
                                        </p:tav>
                                        <p:tav tm="100000">
                                          <p:val>
                                            <p:strVal val="#ppt_x"/>
                                          </p:val>
                                        </p:tav>
                                      </p:tavLst>
                                    </p:anim>
                                    <p:anim calcmode="lin" valueType="num">
                                      <p:cBhvr>
                                        <p:cTn id="56" dur="1000" fill="hold"/>
                                        <p:tgtEl>
                                          <p:spTgt spid="49160"/>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6" grpId="1" animBg="1"/>
      <p:bldP spid="49159" grpId="0" animBg="1"/>
      <p:bldP spid="49157" grpId="0" animBg="1"/>
      <p:bldP spid="49157" grpId="1" animBg="1"/>
      <p:bldP spid="49158" grpId="0" animBg="1"/>
      <p:bldP spid="49158" grpId="1" animBg="1"/>
      <p:bldP spid="491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52613"/>
            <a:ext cx="7848600" cy="3557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0" name="AutoShape 4"/>
          <p:cNvSpPr>
            <a:spLocks noChangeArrowheads="1"/>
          </p:cNvSpPr>
          <p:nvPr/>
        </p:nvSpPr>
        <p:spPr bwMode="auto">
          <a:xfrm>
            <a:off x="1828800" y="457200"/>
            <a:ext cx="3581400" cy="1219200"/>
          </a:xfrm>
          <a:prstGeom prst="wedgeRectCallout">
            <a:avLst>
              <a:gd name="adj1" fmla="val -50667"/>
              <a:gd name="adj2" fmla="val 911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t>When you have successfully added your order into your NCIR inventory then you will see the message below in red. You can double check to make sure your inventory is in the NCIR by going back to </a:t>
            </a:r>
            <a:r>
              <a:rPr lang="en-US" altLang="en-US" sz="1200" b="1"/>
              <a:t>Manage Inventory</a:t>
            </a:r>
            <a:r>
              <a:rPr lang="en-US" altLang="en-US" sz="1200"/>
              <a:t> and then clicking </a:t>
            </a:r>
            <a:r>
              <a:rPr lang="en-US" altLang="en-US" sz="1200" b="1"/>
              <a:t>Show Inventory.</a:t>
            </a:r>
            <a:endParaRPr lang="en-US" altLang="en-US" sz="1200"/>
          </a:p>
        </p:txBody>
      </p:sp>
    </p:spTree>
    <p:extLst>
      <p:ext uri="{BB962C8B-B14F-4D97-AF65-F5344CB8AC3E}">
        <p14:creationId xmlns:p14="http://schemas.microsoft.com/office/powerpoint/2010/main" val="3617832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ppt_x</p:attrName>
                                        </p:attrNameLst>
                                      </p:cBhvr>
                                      <p:tavLst>
                                        <p:tav tm="0">
                                          <p:val>
                                            <p:strVal val="#ppt_x-.2"/>
                                          </p:val>
                                        </p:tav>
                                        <p:tav tm="100000">
                                          <p:val>
                                            <p:strVal val="#ppt_x"/>
                                          </p:val>
                                        </p:tav>
                                      </p:tavLst>
                                    </p:anim>
                                    <p:anim calcmode="lin" valueType="num">
                                      <p:cBhvr>
                                        <p:cTn id="8" dur="1000" fill="hold"/>
                                        <p:tgtEl>
                                          <p:spTgt spid="501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1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grpId="1" nodeType="clickEffect">
                                  <p:stCondLst>
                                    <p:cond delay="0"/>
                                  </p:stCondLst>
                                  <p:childTnLst>
                                    <p:animEffect transition="out" filter="dissolve">
                                      <p:cBhvr>
                                        <p:cTn id="13" dur="500"/>
                                        <p:tgtEl>
                                          <p:spTgt spid="50180"/>
                                        </p:tgtEl>
                                      </p:cBhvr>
                                    </p:animEffect>
                                    <p:set>
                                      <p:cBhvr>
                                        <p:cTn id="14" dur="1" fill="hold">
                                          <p:stCondLst>
                                            <p:cond delay="499"/>
                                          </p:stCondLst>
                                        </p:cTn>
                                        <p:tgtEl>
                                          <p:spTgt spid="50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
            <a:ext cx="6313488" cy="6103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5" name="AutoShape 5"/>
          <p:cNvSpPr>
            <a:spLocks/>
          </p:cNvSpPr>
          <p:nvPr/>
        </p:nvSpPr>
        <p:spPr bwMode="auto">
          <a:xfrm>
            <a:off x="1828800" y="5105400"/>
            <a:ext cx="762000" cy="1143000"/>
          </a:xfrm>
          <a:prstGeom prst="leftBrace">
            <a:avLst>
              <a:gd name="adj1" fmla="val 11458"/>
              <a:gd name="adj2" fmla="val 48519"/>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AutoShape 6"/>
          <p:cNvSpPr>
            <a:spLocks noChangeArrowheads="1"/>
          </p:cNvSpPr>
          <p:nvPr/>
        </p:nvSpPr>
        <p:spPr bwMode="auto">
          <a:xfrm>
            <a:off x="381000" y="4724400"/>
            <a:ext cx="1403350" cy="1447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200"/>
              <a:t>You can verify the vaccine has been entered into NCIR inventory.</a:t>
            </a:r>
          </a:p>
        </p:txBody>
      </p:sp>
      <p:pic>
        <p:nvPicPr>
          <p:cNvPr id="51207" name="Picture 7" descr="S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300" y="1981200"/>
            <a:ext cx="62801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597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a:xfrm>
            <a:off x="1371600" y="1600200"/>
            <a:ext cx="6858000" cy="990600"/>
          </a:xfrm>
        </p:spPr>
        <p:txBody>
          <a:bodyPr>
            <a:noAutofit/>
          </a:bodyPr>
          <a:lstStyle/>
          <a:p>
            <a:r>
              <a:rPr lang="en-US" sz="4000" dirty="0" smtClean="0">
                <a:latin typeface="Calibri" panose="020F0502020204030204" pitchFamily="34" charset="0"/>
              </a:rPr>
              <a:t>Add / Edit Vaccine Inventory Information Screen </a:t>
            </a:r>
            <a:endParaRPr lang="en-US" sz="4000" dirty="0">
              <a:latin typeface="Calibri" panose="020F0502020204030204" pitchFamily="34" charset="0"/>
            </a:endParaRPr>
          </a:p>
        </p:txBody>
      </p:sp>
    </p:spTree>
    <p:extLst>
      <p:ext uri="{BB962C8B-B14F-4D97-AF65-F5344CB8AC3E}">
        <p14:creationId xmlns:p14="http://schemas.microsoft.com/office/powerpoint/2010/main" val="303833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1371600" y="1600200"/>
            <a:ext cx="7772400" cy="990600"/>
          </a:xfrm>
        </p:spPr>
        <p:txBody>
          <a:bodyPr>
            <a:noAutofit/>
          </a:bodyPr>
          <a:lstStyle/>
          <a:p>
            <a:r>
              <a:rPr lang="en-US" sz="3700" dirty="0" smtClean="0">
                <a:latin typeface="Calibri" panose="020F0502020204030204" pitchFamily="34" charset="0"/>
              </a:rPr>
              <a:t>Manage Site Information Screen</a:t>
            </a:r>
            <a:endParaRPr lang="en-US" sz="3700" dirty="0">
              <a:latin typeface="Calibri" panose="020F0502020204030204" pitchFamily="34" charset="0"/>
            </a:endParaRPr>
          </a:p>
        </p:txBody>
      </p:sp>
    </p:spTree>
    <p:extLst>
      <p:ext uri="{BB962C8B-B14F-4D97-AF65-F5344CB8AC3E}">
        <p14:creationId xmlns:p14="http://schemas.microsoft.com/office/powerpoint/2010/main" val="2805508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p:cNvSpPr>
          <p:nvPr/>
        </p:nvSpPr>
        <p:spPr>
          <a:xfrm>
            <a:off x="685800" y="76200"/>
            <a:ext cx="8077200" cy="914400"/>
          </a:xfrm>
          <a:prstGeom prst="rect">
            <a:avLst/>
          </a:prstGeom>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dirty="0" smtClean="0">
                <a:latin typeface="Calibri" panose="020F0502020204030204" pitchFamily="34" charset="0"/>
              </a:rPr>
              <a:t>Add/Edit Inventory Screen</a:t>
            </a:r>
            <a:endParaRPr lang="en-US" b="1" dirty="0">
              <a:latin typeface="Calibri" panose="020F0502020204030204" pitchFamily="34" charset="0"/>
            </a:endParaRPr>
          </a:p>
        </p:txBody>
      </p:sp>
      <p:grpSp>
        <p:nvGrpSpPr>
          <p:cNvPr id="2" name="Group 1"/>
          <p:cNvGrpSpPr/>
          <p:nvPr/>
        </p:nvGrpSpPr>
        <p:grpSpPr>
          <a:xfrm>
            <a:off x="28574" y="838200"/>
            <a:ext cx="8963025" cy="5465502"/>
            <a:chOff x="4396195" y="1228725"/>
            <a:chExt cx="4714875" cy="3571875"/>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195" y="1228725"/>
              <a:ext cx="471487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a:xfrm>
              <a:off x="4876800" y="2133600"/>
              <a:ext cx="3124200" cy="19050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6281423" y="2324099"/>
              <a:ext cx="944418" cy="201193"/>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4800600" y="2483586"/>
              <a:ext cx="1295400" cy="302414"/>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4180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latin typeface="Calibri" panose="020F0502020204030204" pitchFamily="34" charset="0"/>
              </a:rPr>
              <a:t>NDC Number</a:t>
            </a:r>
            <a:endParaRPr lang="en-US" sz="4000" dirty="0">
              <a:latin typeface="Calibri" panose="020F0502020204030204" pitchFamily="34" charset="0"/>
            </a:endParaRPr>
          </a:p>
        </p:txBody>
      </p:sp>
      <p:sp>
        <p:nvSpPr>
          <p:cNvPr id="5" name="Content Placeholder 4"/>
          <p:cNvSpPr>
            <a:spLocks noGrp="1"/>
          </p:cNvSpPr>
          <p:nvPr>
            <p:ph sz="quarter" idx="1"/>
          </p:nvPr>
        </p:nvSpPr>
        <p:spPr>
          <a:xfrm>
            <a:off x="228600" y="1600200"/>
            <a:ext cx="8686800" cy="914400"/>
          </a:xfrm>
        </p:spPr>
        <p:txBody>
          <a:bodyPr>
            <a:normAutofit/>
          </a:bodyPr>
          <a:lstStyle/>
          <a:p>
            <a:r>
              <a:rPr lang="en-US" dirty="0" smtClean="0">
                <a:latin typeface="Calibri" panose="020F0502020204030204" pitchFamily="34" charset="0"/>
              </a:rPr>
              <a:t>What is a NDC?</a:t>
            </a:r>
          </a:p>
          <a:p>
            <a:pPr lvl="2"/>
            <a:r>
              <a:rPr lang="en-US" sz="1700" dirty="0" smtClean="0">
                <a:latin typeface="Calibri" panose="020F0502020204030204" pitchFamily="34" charset="0"/>
              </a:rPr>
              <a:t>It is the National Drug Code; a universal product identifier for human drugs.</a:t>
            </a:r>
          </a:p>
          <a:p>
            <a:endParaRPr lang="en-US" dirty="0">
              <a:latin typeface="Calibri" panose="020F0502020204030204" pitchFamily="34" charset="0"/>
            </a:endParaRPr>
          </a:p>
          <a:p>
            <a:pPr lvl="2"/>
            <a:endParaRPr lang="en-US" dirty="0" smtClean="0">
              <a:latin typeface="Calibri" panose="020F0502020204030204" pitchFamily="34" charset="0"/>
            </a:endParaRPr>
          </a:p>
          <a:p>
            <a:endParaRPr lang="en-US" dirty="0">
              <a:latin typeface="Calibri" panose="020F0502020204030204" pitchFamily="34" charset="0"/>
            </a:endParaRPr>
          </a:p>
          <a:p>
            <a:pPr marL="365760" lvl="1" indent="0">
              <a:buNone/>
            </a:pPr>
            <a:endParaRPr lang="en-US" dirty="0" smtClean="0">
              <a:latin typeface="Calibri" panose="020F0502020204030204" pitchFamily="34" charset="0"/>
            </a:endParaRPr>
          </a:p>
          <a:p>
            <a:endParaRPr lang="en-US" dirty="0" smtClean="0"/>
          </a:p>
          <a:p>
            <a:endParaRPr lang="en-US" dirty="0"/>
          </a:p>
          <a:p>
            <a:pPr marL="0" indent="0">
              <a:buNone/>
            </a:pPr>
            <a:endParaRPr lang="en-US" dirty="0" smtClean="0"/>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514600"/>
            <a:ext cx="5105400" cy="1762725"/>
          </a:xfrm>
          <a:prstGeom prst="rect">
            <a:avLst/>
          </a:prstGeom>
        </p:spPr>
      </p:pic>
    </p:spTree>
    <p:extLst>
      <p:ext uri="{BB962C8B-B14F-4D97-AF65-F5344CB8AC3E}">
        <p14:creationId xmlns:p14="http://schemas.microsoft.com/office/powerpoint/2010/main" val="1784705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600200"/>
            <a:ext cx="8153400" cy="685800"/>
          </a:xfrm>
        </p:spPr>
        <p:txBody>
          <a:bodyPr>
            <a:normAutofit/>
          </a:bodyPr>
          <a:lstStyle/>
          <a:p>
            <a:pPr marL="365760" lvl="1" indent="0">
              <a:buNone/>
            </a:pPr>
            <a:endParaRPr lang="en-US" dirty="0" smtClean="0">
              <a:latin typeface="Calibri" panose="020F0502020204030204" pitchFamily="34" charset="0"/>
            </a:endParaRPr>
          </a:p>
          <a:p>
            <a:pPr lvl="1"/>
            <a:endParaRPr lang="en-US" dirty="0">
              <a:latin typeface="Calibri" panose="020F0502020204030204" pitchFamily="34" charset="0"/>
            </a:endParaRPr>
          </a:p>
          <a:p>
            <a:pPr lvl="1"/>
            <a:endParaRPr lang="en-US" dirty="0" smtClean="0">
              <a:latin typeface="Calibri" panose="020F0502020204030204" pitchFamily="34" charset="0"/>
            </a:endParaRPr>
          </a:p>
          <a:p>
            <a:pPr lvl="1"/>
            <a:endParaRPr lang="en-US" dirty="0">
              <a:latin typeface="Calibri" panose="020F0502020204030204" pitchFamily="34" charset="0"/>
            </a:endParaRPr>
          </a:p>
          <a:p>
            <a:pPr lvl="1"/>
            <a:endParaRPr lang="en-US" dirty="0" smtClean="0">
              <a:latin typeface="Calibri" panose="020F0502020204030204" pitchFamily="34" charset="0"/>
            </a:endParaRPr>
          </a:p>
          <a:p>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9525"/>
            <a:ext cx="9139237" cy="687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908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3050"/>
            <a:ext cx="8915400" cy="869950"/>
          </a:xfrm>
        </p:spPr>
        <p:txBody>
          <a:bodyPr>
            <a:noAutofit/>
          </a:bodyPr>
          <a:lstStyle/>
          <a:p>
            <a:r>
              <a:rPr lang="en-US" sz="2700" dirty="0" smtClean="0">
                <a:latin typeface="Calibri" panose="020F0502020204030204" pitchFamily="34" charset="0"/>
              </a:rPr>
              <a:t>Adding/ Editing </a:t>
            </a:r>
            <a:r>
              <a:rPr lang="en-US" sz="2700" b="1" dirty="0" smtClean="0">
                <a:latin typeface="Calibri" panose="020F0502020204030204" pitchFamily="34" charset="0"/>
              </a:rPr>
              <a:t>Private </a:t>
            </a:r>
            <a:r>
              <a:rPr lang="en-US" sz="2700" dirty="0" smtClean="0">
                <a:latin typeface="Calibri" panose="020F0502020204030204" pitchFamily="34" charset="0"/>
              </a:rPr>
              <a:t>Vaccine Inventory Information Screen</a:t>
            </a:r>
            <a:endParaRPr lang="en-US" sz="2700" dirty="0">
              <a:latin typeface="Calibri" panose="020F0502020204030204" pitchFamily="34" charset="0"/>
            </a:endParaRPr>
          </a:p>
        </p:txBody>
      </p:sp>
      <p:sp>
        <p:nvSpPr>
          <p:cNvPr id="12" name="Text Placeholder 11"/>
          <p:cNvSpPr>
            <a:spLocks noGrp="1"/>
          </p:cNvSpPr>
          <p:nvPr>
            <p:ph type="body" idx="2"/>
          </p:nvPr>
        </p:nvSpPr>
        <p:spPr>
          <a:xfrm>
            <a:off x="152400" y="1752600"/>
            <a:ext cx="2514600" cy="4800600"/>
          </a:xfrm>
        </p:spPr>
        <p:txBody>
          <a:bodyPr>
            <a:normAutofit/>
          </a:bodyPr>
          <a:lstStyle/>
          <a:p>
            <a:r>
              <a:rPr lang="en-US" sz="1600" b="1" dirty="0" smtClean="0">
                <a:effectLst>
                  <a:outerShdw blurRad="38100" dist="38100" dir="2700000" algn="tl">
                    <a:srgbClr val="000000">
                      <a:alpha val="43137"/>
                    </a:srgbClr>
                  </a:outerShdw>
                </a:effectLst>
                <a:latin typeface="Calibri" panose="020F0502020204030204" pitchFamily="34" charset="0"/>
              </a:rPr>
              <a:t>The following has been implemented for Private Vaccines</a:t>
            </a:r>
            <a:r>
              <a:rPr lang="en-US" sz="1600" dirty="0" smtClean="0">
                <a:effectLst>
                  <a:outerShdw blurRad="38100" dist="38100" dir="2700000" algn="tl">
                    <a:srgbClr val="000000">
                      <a:alpha val="43137"/>
                    </a:srgbClr>
                  </a:outerShdw>
                </a:effectLst>
                <a:latin typeface="Calibri" panose="020F0502020204030204" pitchFamily="34" charset="0"/>
              </a:rPr>
              <a:t>.</a:t>
            </a:r>
          </a:p>
          <a:p>
            <a:pPr marL="342900" indent="-342900">
              <a:buAutoNum type="arabicPeriod"/>
            </a:pPr>
            <a:r>
              <a:rPr lang="en-US" sz="1600" dirty="0" smtClean="0">
                <a:effectLst>
                  <a:outerShdw blurRad="38100" dist="38100" dir="2700000" algn="tl">
                    <a:srgbClr val="000000">
                      <a:alpha val="43137"/>
                    </a:srgbClr>
                  </a:outerShdw>
                </a:effectLst>
                <a:latin typeface="Calibri" panose="020F0502020204030204" pitchFamily="34" charset="0"/>
              </a:rPr>
              <a:t>When a NDC is entered, it will prepopulate the following:</a:t>
            </a:r>
          </a:p>
          <a:p>
            <a:pPr marL="925830" lvl="1" indent="-285750">
              <a:buFont typeface="Arial" panose="020B0604020202020204" pitchFamily="34" charset="0"/>
              <a:buChar char="•"/>
            </a:pPr>
            <a:r>
              <a:rPr lang="en-US" sz="1400" b="1" dirty="0" smtClean="0">
                <a:effectLst>
                  <a:outerShdw blurRad="38100" dist="38100" dir="2700000" algn="tl">
                    <a:srgbClr val="000000">
                      <a:alpha val="43137"/>
                    </a:srgbClr>
                  </a:outerShdw>
                </a:effectLst>
                <a:latin typeface="Calibri" panose="020F0502020204030204" pitchFamily="34" charset="0"/>
              </a:rPr>
              <a:t>Doses</a:t>
            </a:r>
          </a:p>
          <a:p>
            <a:pPr marL="925830" lvl="1" indent="-285750">
              <a:lnSpc>
                <a:spcPct val="120000"/>
              </a:lnSpc>
              <a:buFont typeface="Arial" panose="020B0604020202020204" pitchFamily="34" charset="0"/>
              <a:buChar char="•"/>
            </a:pPr>
            <a:r>
              <a:rPr lang="en-US" sz="1400" b="1" dirty="0" smtClean="0">
                <a:effectLst>
                  <a:outerShdw blurRad="38100" dist="38100" dir="2700000" algn="tl">
                    <a:srgbClr val="000000">
                      <a:alpha val="43137"/>
                    </a:srgbClr>
                  </a:outerShdw>
                </a:effectLst>
                <a:latin typeface="Calibri" panose="020F0502020204030204" pitchFamily="34" charset="0"/>
              </a:rPr>
              <a:t>Units</a:t>
            </a:r>
          </a:p>
          <a:p>
            <a:pPr marL="925830" lvl="1" indent="-285750">
              <a:lnSpc>
                <a:spcPct val="120000"/>
              </a:lnSpc>
              <a:buFont typeface="Arial" panose="020B0604020202020204" pitchFamily="34" charset="0"/>
              <a:buChar char="•"/>
            </a:pPr>
            <a:r>
              <a:rPr lang="en-US" sz="1400" b="1" dirty="0" smtClean="0">
                <a:effectLst>
                  <a:outerShdw blurRad="38100" dist="38100" dir="2700000" algn="tl">
                    <a:srgbClr val="000000">
                      <a:alpha val="43137"/>
                    </a:srgbClr>
                  </a:outerShdw>
                </a:effectLst>
                <a:latin typeface="Calibri" panose="020F0502020204030204" pitchFamily="34" charset="0"/>
              </a:rPr>
              <a:t>Package</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399"/>
            <a:ext cx="6249537" cy="3524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324225" y="3426783"/>
            <a:ext cx="1676400" cy="383213"/>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5296468" y="3124373"/>
            <a:ext cx="1295400" cy="302414"/>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381374" y="2924348"/>
            <a:ext cx="4391025" cy="19050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395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500"/>
                                        <p:tgtEl>
                                          <p:spTgt spid="12">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Effect transition="in" filter="fade">
                                      <p:cBhvr>
                                        <p:cTn id="29" dur="500"/>
                                        <p:tgtEl>
                                          <p:spTgt spid="12">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latin typeface="Calibri" panose="020F0502020204030204" pitchFamily="34" charset="0"/>
              </a:rPr>
              <a:t>Thank you!</a:t>
            </a:r>
            <a:endParaRPr lang="en-US" dirty="0">
              <a:latin typeface="Calibri" panose="020F0502020204030204" pitchFamily="34" charset="0"/>
            </a:endParaRPr>
          </a:p>
        </p:txBody>
      </p:sp>
      <p:sp>
        <p:nvSpPr>
          <p:cNvPr id="8" name="Content Placeholder 7"/>
          <p:cNvSpPr>
            <a:spLocks noGrp="1"/>
          </p:cNvSpPr>
          <p:nvPr>
            <p:ph sz="quarter" idx="1"/>
          </p:nvPr>
        </p:nvSpPr>
        <p:spPr>
          <a:xfrm>
            <a:off x="612648" y="1600200"/>
            <a:ext cx="8455152" cy="5029200"/>
          </a:xfrm>
        </p:spPr>
        <p:txBody>
          <a:bodyPr/>
          <a:lstStyle/>
          <a:p>
            <a:pPr marL="0" indent="0" algn="ctr">
              <a:buNone/>
            </a:pPr>
            <a:r>
              <a:rPr lang="en-US" sz="3000" dirty="0" smtClean="0">
                <a:latin typeface="Calibri" panose="020F0502020204030204" pitchFamily="34" charset="0"/>
              </a:rPr>
              <a:t>Questions and or Concerns?</a:t>
            </a:r>
          </a:p>
          <a:p>
            <a:pPr marL="0" indent="0">
              <a:buNone/>
            </a:pPr>
            <a:endParaRPr lang="en-US" dirty="0" smtClean="0">
              <a:latin typeface="Calibri" panose="020F0502020204030204" pitchFamily="34" charset="0"/>
            </a:endParaRPr>
          </a:p>
        </p:txBody>
      </p:sp>
    </p:spTree>
    <p:extLst>
      <p:ext uri="{BB962C8B-B14F-4D97-AF65-F5344CB8AC3E}">
        <p14:creationId xmlns:p14="http://schemas.microsoft.com/office/powerpoint/2010/main" val="2559285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panose="020F0502020204030204" pitchFamily="34" charset="0"/>
              </a:rPr>
              <a:t>Manage Site Information Screen</a:t>
            </a:r>
            <a:endParaRPr lang="en-US" dirty="0">
              <a:latin typeface="Calibri" panose="020F0502020204030204" pitchFamily="34" charset="0"/>
            </a:endParaRPr>
          </a:p>
        </p:txBody>
      </p:sp>
      <p:sp>
        <p:nvSpPr>
          <p:cNvPr id="6" name="Text Placeholder 5"/>
          <p:cNvSpPr>
            <a:spLocks noGrp="1"/>
          </p:cNvSpPr>
          <p:nvPr>
            <p:ph type="body" idx="2"/>
          </p:nvPr>
        </p:nvSpPr>
        <p:spPr>
          <a:xfrm>
            <a:off x="609600" y="1752600"/>
            <a:ext cx="2209800" cy="4953000"/>
          </a:xfrm>
        </p:spPr>
        <p:txBody>
          <a:bodyPr/>
          <a:lstStyle/>
          <a:p>
            <a:r>
              <a:rPr lang="en-US" u="sng" dirty="0" smtClean="0">
                <a:effectLst>
                  <a:outerShdw blurRad="38100" dist="38100" dir="2700000" algn="tl">
                    <a:srgbClr val="000000">
                      <a:alpha val="43137"/>
                    </a:srgbClr>
                  </a:outerShdw>
                </a:effectLst>
              </a:rPr>
              <a:t>Please Note:</a:t>
            </a:r>
            <a:endParaRPr lang="en-US" u="sng" dirty="0">
              <a:effectLst>
                <a:outerShdw blurRad="38100" dist="38100" dir="2700000" algn="tl">
                  <a:srgbClr val="000000">
                    <a:alpha val="43137"/>
                  </a:srgbClr>
                </a:outerShdw>
              </a:effectLst>
            </a:endParaRPr>
          </a:p>
          <a:p>
            <a:r>
              <a:rPr lang="en-US" sz="1400" dirty="0" smtClean="0">
                <a:effectLst>
                  <a:outerShdw blurRad="38100" dist="38100" dir="2700000" algn="tl">
                    <a:srgbClr val="000000">
                      <a:alpha val="43137"/>
                    </a:srgbClr>
                  </a:outerShdw>
                </a:effectLst>
                <a:latin typeface="Calibri" panose="020F0502020204030204" pitchFamily="34" charset="0"/>
              </a:rPr>
              <a:t>The Contact Name can now be edited from this screen.</a:t>
            </a:r>
          </a:p>
          <a:p>
            <a:r>
              <a:rPr lang="en-US" sz="1400" dirty="0" smtClean="0">
                <a:effectLst>
                  <a:outerShdw blurRad="38100" dist="38100" dir="2700000" algn="tl">
                    <a:srgbClr val="000000">
                      <a:alpha val="43137"/>
                    </a:srgbClr>
                  </a:outerShdw>
                </a:effectLst>
                <a:latin typeface="Calibri" panose="020F0502020204030204" pitchFamily="34" charset="0"/>
              </a:rPr>
              <a:t>Fax # is now a required field.</a:t>
            </a:r>
          </a:p>
          <a:p>
            <a:r>
              <a:rPr lang="en-US" sz="1400" dirty="0" smtClean="0">
                <a:effectLst>
                  <a:outerShdw blurRad="38100" dist="38100" dir="2700000" algn="tl">
                    <a:srgbClr val="000000">
                      <a:alpha val="43137"/>
                    </a:srgbClr>
                  </a:outerShdw>
                </a:effectLst>
                <a:latin typeface="Calibri" panose="020F0502020204030204" pitchFamily="34" charset="0"/>
              </a:rPr>
              <a:t>The Delivery Hours format has changed.</a:t>
            </a:r>
          </a:p>
        </p:txBody>
      </p:sp>
      <p:pic>
        <p:nvPicPr>
          <p:cNvPr id="102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037835" y="1596072"/>
            <a:ext cx="5877565" cy="518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4038600" y="4972050"/>
            <a:ext cx="4867275" cy="83820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191000" y="4191000"/>
            <a:ext cx="2743200" cy="230372"/>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4019550" y="3200400"/>
            <a:ext cx="4495800" cy="154172"/>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603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505200"/>
          </a:xfrm>
        </p:spPr>
        <p:txBody>
          <a:bodyPr/>
          <a:lstStyle/>
          <a:p>
            <a:pPr marL="457200" indent="-457200">
              <a:buFont typeface="Courier New" panose="02070309020205020404" pitchFamily="49" charset="0"/>
              <a:buChar char="o"/>
            </a:pPr>
            <a:endParaRPr lang="en-US" dirty="0" smtClean="0"/>
          </a:p>
          <a:p>
            <a:pPr marL="457200" indent="-457200">
              <a:buFont typeface="Courier New" panose="02070309020205020404" pitchFamily="49" charset="0"/>
              <a:buChar char="o"/>
            </a:pPr>
            <a:endParaRPr lang="en-US" dirty="0" smtClean="0"/>
          </a:p>
          <a:p>
            <a:pPr marL="457200" indent="-457200">
              <a:buFont typeface="Courier New" panose="02070309020205020404" pitchFamily="49" charset="0"/>
              <a:buChar char="o"/>
            </a:pPr>
            <a:endParaRPr lang="en-US" dirty="0" smtClean="0"/>
          </a:p>
          <a:p>
            <a:pPr marL="457200" indent="-457200">
              <a:buFont typeface="Courier New" panose="02070309020205020404" pitchFamily="49" charset="0"/>
              <a:buChar char="o"/>
            </a:pPr>
            <a:endParaRPr lang="en-US" dirty="0"/>
          </a:p>
        </p:txBody>
      </p:sp>
      <p:sp>
        <p:nvSpPr>
          <p:cNvPr id="3" name="Title 2"/>
          <p:cNvSpPr>
            <a:spLocks noGrp="1"/>
          </p:cNvSpPr>
          <p:nvPr>
            <p:ph type="title"/>
          </p:nvPr>
        </p:nvSpPr>
        <p:spPr/>
        <p:txBody>
          <a:bodyPr>
            <a:noAutofit/>
          </a:bodyPr>
          <a:lstStyle/>
          <a:p>
            <a:r>
              <a:rPr lang="en-US" sz="3700" dirty="0" smtClean="0">
                <a:latin typeface="Calibri" panose="020F0502020204030204" pitchFamily="34" charset="0"/>
              </a:rPr>
              <a:t>Create Order and Modify Order Screen</a:t>
            </a:r>
            <a:endParaRPr lang="en-US" sz="3700" dirty="0">
              <a:latin typeface="Calibri" panose="020F0502020204030204" pitchFamily="34" charset="0"/>
            </a:endParaRPr>
          </a:p>
        </p:txBody>
      </p:sp>
    </p:spTree>
    <p:extLst>
      <p:ext uri="{BB962C8B-B14F-4D97-AF65-F5344CB8AC3E}">
        <p14:creationId xmlns:p14="http://schemas.microsoft.com/office/powerpoint/2010/main" val="3346638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p:cNvSpPr txBox="1">
            <a:spLocks/>
          </p:cNvSpPr>
          <p:nvPr/>
        </p:nvSpPr>
        <p:spPr>
          <a:xfrm>
            <a:off x="1143000" y="113048"/>
            <a:ext cx="7623115" cy="877552"/>
          </a:xfrm>
          <a:prstGeom prst="rect">
            <a:avLst/>
          </a:prstGeom>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i="1" dirty="0" smtClean="0">
                <a:latin typeface="Calibri" panose="020F0502020204030204" pitchFamily="34" charset="0"/>
              </a:rPr>
              <a:t>New Create Order Screen</a:t>
            </a:r>
            <a:endParaRPr lang="en-US" b="1" i="1" dirty="0">
              <a:latin typeface="Calibri" panose="020F050202020403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023" y="5478528"/>
            <a:ext cx="4323533" cy="50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Straight Arrow Connector 36"/>
          <p:cNvCxnSpPr/>
          <p:nvPr/>
        </p:nvCxnSpPr>
        <p:spPr>
          <a:xfrm>
            <a:off x="5019675" y="3686175"/>
            <a:ext cx="165100" cy="76200"/>
          </a:xfrm>
          <a:prstGeom prst="straightConnector1">
            <a:avLst/>
          </a:prstGeom>
          <a:ln>
            <a:solidFill>
              <a:srgbClr val="FF0000"/>
            </a:solidFill>
            <a:tailEnd type="arrow"/>
          </a:ln>
          <a:effectLst>
            <a:outerShdw blurRad="50800" dist="127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956175" y="2819400"/>
            <a:ext cx="228600" cy="76200"/>
          </a:xfrm>
          <a:prstGeom prst="straightConnector1">
            <a:avLst/>
          </a:prstGeom>
          <a:ln>
            <a:solidFill>
              <a:srgbClr val="FF0000"/>
            </a:solidFill>
            <a:tailEnd type="arrow"/>
          </a:ln>
          <a:effectLst>
            <a:outerShdw blurRad="50800" dist="127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842" y="919162"/>
            <a:ext cx="4611430" cy="568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18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anose="020F0502020204030204" pitchFamily="34" charset="0"/>
              </a:rPr>
              <a:t>Contact Name Removal</a:t>
            </a:r>
            <a:endParaRPr lang="en-US" sz="4000" dirty="0">
              <a:latin typeface="Calibri" panose="020F0502020204030204" pitchFamily="34" charset="0"/>
            </a:endParaRPr>
          </a:p>
        </p:txBody>
      </p:sp>
      <p:sp>
        <p:nvSpPr>
          <p:cNvPr id="3" name="Content Placeholder 2"/>
          <p:cNvSpPr>
            <a:spLocks noGrp="1"/>
          </p:cNvSpPr>
          <p:nvPr>
            <p:ph sz="quarter" idx="1"/>
          </p:nvPr>
        </p:nvSpPr>
        <p:spPr>
          <a:xfrm>
            <a:off x="304800" y="1600200"/>
            <a:ext cx="8763000" cy="5029200"/>
          </a:xfrm>
        </p:spPr>
        <p:txBody>
          <a:bodyPr>
            <a:normAutofit/>
          </a:bodyPr>
          <a:lstStyle/>
          <a:p>
            <a:pPr lvl="1"/>
            <a:r>
              <a:rPr lang="en-US" sz="2400" dirty="0" smtClean="0">
                <a:latin typeface="Calibri" panose="020F0502020204030204" pitchFamily="34" charset="0"/>
              </a:rPr>
              <a:t>The ability to edit a contact name has been removed from the Create Order Screen. </a:t>
            </a:r>
          </a:p>
          <a:p>
            <a:pPr marL="365760" lvl="1" indent="0">
              <a:buNone/>
            </a:pPr>
            <a:endParaRPr lang="en-US" sz="2400" dirty="0" smtClean="0">
              <a:latin typeface="Calibri" panose="020F0502020204030204" pitchFamily="34" charset="0"/>
            </a:endParaRPr>
          </a:p>
          <a:p>
            <a:pPr lvl="1"/>
            <a:r>
              <a:rPr lang="en-US" sz="2400" dirty="0" smtClean="0">
                <a:latin typeface="Calibri" panose="020F0502020204030204" pitchFamily="34" charset="0"/>
              </a:rPr>
              <a:t>O</a:t>
            </a:r>
            <a:r>
              <a:rPr lang="en-US" sz="2400" dirty="0">
                <a:latin typeface="Calibri" panose="020F0502020204030204" pitchFamily="34" charset="0"/>
              </a:rPr>
              <a:t>n</a:t>
            </a:r>
            <a:r>
              <a:rPr lang="en-US" sz="2400" dirty="0" smtClean="0">
                <a:latin typeface="Calibri" panose="020F0502020204030204" pitchFamily="34" charset="0"/>
              </a:rPr>
              <a:t>ly NCIR Administrators will be able to change the contact on the </a:t>
            </a:r>
            <a:r>
              <a:rPr lang="en-US" sz="2400" b="1" u="sng" dirty="0" smtClean="0">
                <a:latin typeface="Calibri" panose="020F0502020204030204" pitchFamily="34" charset="0"/>
              </a:rPr>
              <a:t>manage site </a:t>
            </a:r>
            <a:r>
              <a:rPr lang="en-US" sz="2400" dirty="0" smtClean="0">
                <a:latin typeface="Calibri" panose="020F0502020204030204" pitchFamily="34" charset="0"/>
              </a:rPr>
              <a:t>screen. </a:t>
            </a:r>
            <a:endParaRPr lang="en-US" sz="2400" dirty="0">
              <a:latin typeface="Calibri" panose="020F0502020204030204" pitchFamily="34" charset="0"/>
            </a:endParaRPr>
          </a:p>
          <a:p>
            <a:pPr lvl="2">
              <a:lnSpc>
                <a:spcPct val="200000"/>
              </a:lnSpc>
            </a:pPr>
            <a:r>
              <a:rPr lang="en-US" sz="2100" dirty="0" smtClean="0">
                <a:latin typeface="Calibri" panose="020F0502020204030204" pitchFamily="34" charset="0"/>
              </a:rPr>
              <a:t>This contact must be the Shipping Contact. </a:t>
            </a:r>
            <a:endParaRPr lang="en-US" sz="2100" dirty="0">
              <a:latin typeface="Calibri" panose="020F0502020204030204" pitchFamily="34" charset="0"/>
            </a:endParaRPr>
          </a:p>
        </p:txBody>
      </p:sp>
    </p:spTree>
    <p:extLst>
      <p:ext uri="{BB962C8B-B14F-4D97-AF65-F5344CB8AC3E}">
        <p14:creationId xmlns:p14="http://schemas.microsoft.com/office/powerpoint/2010/main" val="3853593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900" dirty="0" smtClean="0">
                <a:latin typeface="Calibri" panose="020F0502020204030204" pitchFamily="34" charset="0"/>
              </a:rPr>
              <a:t>Pack Size / Minimum Quantity Column</a:t>
            </a:r>
            <a:endParaRPr lang="en-US" sz="3900" dirty="0">
              <a:latin typeface="Calibri" panose="020F0502020204030204" pitchFamily="34" charset="0"/>
            </a:endParaRPr>
          </a:p>
        </p:txBody>
      </p:sp>
      <p:sp>
        <p:nvSpPr>
          <p:cNvPr id="6" name="Text Placeholder 5"/>
          <p:cNvSpPr>
            <a:spLocks noGrp="1"/>
          </p:cNvSpPr>
          <p:nvPr>
            <p:ph type="body" idx="2"/>
          </p:nvPr>
        </p:nvSpPr>
        <p:spPr>
          <a:xfrm>
            <a:off x="609600" y="1752600"/>
            <a:ext cx="2514600" cy="4343400"/>
          </a:xfrm>
        </p:spPr>
        <p:txBody>
          <a:bodyPr>
            <a:normAutofit/>
          </a:bodyPr>
          <a:lstStyle/>
          <a:p>
            <a:r>
              <a:rPr lang="en-US" dirty="0" smtClean="0">
                <a:effectLst>
                  <a:outerShdw blurRad="38100" dist="38100" dir="2700000" algn="tl">
                    <a:srgbClr val="000000">
                      <a:alpha val="43137"/>
                    </a:srgbClr>
                  </a:outerShdw>
                </a:effectLst>
                <a:latin typeface="Calibri" panose="020F0502020204030204" pitchFamily="34" charset="0"/>
              </a:rPr>
              <a:t>Please Note:</a:t>
            </a:r>
          </a:p>
          <a:p>
            <a:r>
              <a:rPr lang="en-US" sz="1400" dirty="0" smtClean="0">
                <a:effectLst>
                  <a:outerShdw blurRad="38100" dist="38100" dir="2700000" algn="tl">
                    <a:srgbClr val="000000">
                      <a:alpha val="43137"/>
                    </a:srgbClr>
                  </a:outerShdw>
                </a:effectLst>
                <a:latin typeface="Calibri" panose="020F0502020204030204" pitchFamily="34" charset="0"/>
              </a:rPr>
              <a:t>Packaging descriptions are now provided within each vaccine family.</a:t>
            </a:r>
          </a:p>
          <a:p>
            <a:r>
              <a:rPr lang="en-US" sz="1400" dirty="0">
                <a:effectLst>
                  <a:outerShdw blurRad="38100" dist="38100" dir="2700000" algn="tl">
                    <a:srgbClr val="000000">
                      <a:alpha val="43137"/>
                    </a:srgbClr>
                  </a:outerShdw>
                </a:effectLst>
                <a:latin typeface="Calibri" panose="020F0502020204030204" pitchFamily="34" charset="0"/>
              </a:rPr>
              <a:t>Within this column, you want to select in multiples of the </a:t>
            </a:r>
            <a:r>
              <a:rPr lang="en-US" sz="1400" b="1" u="sng" dirty="0">
                <a:effectLst>
                  <a:outerShdw blurRad="38100" dist="38100" dir="2700000" algn="tl">
                    <a:srgbClr val="000000">
                      <a:alpha val="43137"/>
                    </a:srgbClr>
                  </a:outerShdw>
                </a:effectLst>
                <a:latin typeface="Calibri" panose="020F0502020204030204" pitchFamily="34" charset="0"/>
              </a:rPr>
              <a:t>pack size</a:t>
            </a:r>
            <a:r>
              <a:rPr lang="en-US" sz="1400" dirty="0">
                <a:effectLst>
                  <a:outerShdw blurRad="38100" dist="38100" dir="2700000" algn="tl">
                    <a:srgbClr val="000000">
                      <a:alpha val="43137"/>
                    </a:srgbClr>
                  </a:outerShdw>
                </a:effectLst>
                <a:latin typeface="Calibri" panose="020F0502020204030204" pitchFamily="34" charset="0"/>
              </a:rPr>
              <a:t>. </a:t>
            </a:r>
            <a:endParaRPr lang="en-US" sz="1400" dirty="0" smtClean="0">
              <a:effectLst>
                <a:outerShdw blurRad="38100" dist="38100" dir="2700000" algn="tl">
                  <a:srgbClr val="000000">
                    <a:alpha val="43137"/>
                  </a:srgbClr>
                </a:outerShdw>
              </a:effectLst>
              <a:latin typeface="Calibri" panose="020F0502020204030204" pitchFamily="34" charset="0"/>
            </a:endParaRPr>
          </a:p>
          <a:p>
            <a:endParaRPr lang="en-US" sz="1200" dirty="0" smtClean="0">
              <a:effectLst>
                <a:outerShdw blurRad="38100" dist="38100" dir="2700000" algn="tl">
                  <a:srgbClr val="000000">
                    <a:alpha val="43137"/>
                  </a:srgbClr>
                </a:outerShdw>
              </a:effectLst>
              <a:latin typeface="Calibri" panose="020F0502020204030204" pitchFamily="34" charset="0"/>
            </a:endParaRPr>
          </a:p>
          <a:p>
            <a:endParaRPr lang="en-US" sz="1050" dirty="0" smtClean="0">
              <a:effectLst>
                <a:outerShdw blurRad="38100" dist="38100" dir="2700000" algn="tl">
                  <a:srgbClr val="000000">
                    <a:alpha val="43137"/>
                  </a:srgbClr>
                </a:outerShdw>
              </a:effectLst>
              <a:latin typeface="Calibri" panose="020F0502020204030204" pitchFamily="34" charset="0"/>
            </a:endParaRPr>
          </a:p>
          <a:p>
            <a:endParaRPr lang="en-US" sz="1050" dirty="0" smtClean="0">
              <a:effectLst>
                <a:outerShdw blurRad="38100" dist="38100" dir="2700000" algn="tl">
                  <a:srgbClr val="000000">
                    <a:alpha val="43137"/>
                  </a:srgbClr>
                </a:outerShdw>
              </a:effectLst>
            </a:endParaRPr>
          </a:p>
        </p:txBody>
      </p:sp>
      <p:sp>
        <p:nvSpPr>
          <p:cNvPr id="7" name="Title 3"/>
          <p:cNvSpPr txBox="1">
            <a:spLocks/>
          </p:cNvSpPr>
          <p:nvPr/>
        </p:nvSpPr>
        <p:spPr>
          <a:xfrm>
            <a:off x="668079" y="935665"/>
            <a:ext cx="8077200" cy="869950"/>
          </a:xfrm>
          <a:prstGeom prst="rect">
            <a:avLst/>
          </a:prstGeom>
        </p:spPr>
        <p:txBody>
          <a:bodyPr vert="horz" anchor="ctr">
            <a:normAutofit fontScale="97500"/>
          </a:bodyPr>
          <a:lstStyle>
            <a:lvl1pPr algn="l" rtl="0" eaLnBrk="1" latinLnBrk="0" hangingPunct="1">
              <a:spcBef>
                <a:spcPct val="0"/>
              </a:spcBef>
              <a:buNone/>
              <a:defRPr kumimoji="0" sz="4400" b="0" kern="1200">
                <a:solidFill>
                  <a:schemeClr val="tx2"/>
                </a:solidFill>
                <a:latin typeface="+mj-lt"/>
                <a:ea typeface="+mj-ea"/>
                <a:cs typeface="+mj-cs"/>
              </a:defRPr>
            </a:lvl1pPr>
          </a:lstStyle>
          <a:p>
            <a:r>
              <a:rPr lang="en-US" sz="2000" dirty="0" smtClean="0">
                <a:solidFill>
                  <a:schemeClr val="bg1"/>
                </a:solidFill>
                <a:latin typeface="Calibri" panose="020F0502020204030204" pitchFamily="34" charset="0"/>
              </a:rPr>
              <a:t>Create Order and Modify Order Continued</a:t>
            </a:r>
            <a:endParaRPr lang="en-US" sz="2000" dirty="0">
              <a:solidFill>
                <a:schemeClr val="bg1"/>
              </a:solidFill>
              <a:latin typeface="Calibri" panose="020F0502020204030204" pitchFamily="34" charset="0"/>
            </a:endParaRPr>
          </a:p>
        </p:txBody>
      </p:sp>
      <p:pic>
        <p:nvPicPr>
          <p:cNvPr id="10" name="Content Placeholder 9"/>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433850" y="1805615"/>
            <a:ext cx="5425822" cy="4419600"/>
          </a:xfrm>
        </p:spPr>
      </p:pic>
      <p:sp>
        <p:nvSpPr>
          <p:cNvPr id="11" name="Rounded Rectangle 10"/>
          <p:cNvSpPr/>
          <p:nvPr/>
        </p:nvSpPr>
        <p:spPr>
          <a:xfrm>
            <a:off x="7703023" y="2514600"/>
            <a:ext cx="696433" cy="45720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3886200" y="4007078"/>
            <a:ext cx="1066800" cy="0"/>
          </a:xfrm>
          <a:prstGeom prst="straightConnector1">
            <a:avLst/>
          </a:prstGeom>
          <a:ln w="44450" cmpd="sng">
            <a:solidFill>
              <a:srgbClr val="FF0000"/>
            </a:solidFill>
            <a:tailEnd type="arrow"/>
          </a:ln>
          <a:effectLst>
            <a:outerShdw blurRad="50800" dist="127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16992" y="3899356"/>
            <a:ext cx="316112" cy="215444"/>
          </a:xfrm>
          <a:prstGeom prst="rect">
            <a:avLst/>
          </a:prstGeom>
          <a:noFill/>
        </p:spPr>
        <p:txBody>
          <a:bodyPr wrap="none" rtlCol="0">
            <a:spAutoFit/>
          </a:bodyPr>
          <a:lstStyle/>
          <a:p>
            <a:r>
              <a:rPr lang="en-US" sz="800" b="1" dirty="0" smtClean="0">
                <a:latin typeface="Tahoma" panose="020B0604030504040204" pitchFamily="34" charset="0"/>
                <a:ea typeface="Tahoma" panose="020B0604030504040204" pitchFamily="34" charset="0"/>
                <a:cs typeface="Tahoma" panose="020B0604030504040204" pitchFamily="34" charset="0"/>
              </a:rPr>
              <a:t>13</a:t>
            </a:r>
            <a:endParaRPr lang="en-US" sz="800" b="1" dirty="0">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8416992" y="3899356"/>
            <a:ext cx="316112" cy="215444"/>
          </a:xfrm>
          <a:prstGeom prst="rect">
            <a:avLst/>
          </a:prstGeom>
          <a:noFill/>
        </p:spPr>
        <p:txBody>
          <a:bodyPr wrap="none" rtlCol="0">
            <a:spAutoFit/>
          </a:bodyPr>
          <a:lstStyle/>
          <a:p>
            <a:r>
              <a:rPr lang="en-US" sz="800" b="1" dirty="0" smtClean="0">
                <a:latin typeface="Tahoma" panose="020B0604030504040204" pitchFamily="34" charset="0"/>
                <a:ea typeface="Tahoma" panose="020B0604030504040204" pitchFamily="34" charset="0"/>
                <a:cs typeface="Tahoma" panose="020B0604030504040204" pitchFamily="34" charset="0"/>
              </a:rPr>
              <a:t>10</a:t>
            </a:r>
            <a:endParaRPr lang="en-US" sz="800" b="1" dirty="0">
              <a:latin typeface="Tahoma" panose="020B0604030504040204" pitchFamily="34" charset="0"/>
              <a:ea typeface="Tahoma" panose="020B0604030504040204" pitchFamily="34" charset="0"/>
              <a:cs typeface="Tahoma" panose="020B0604030504040204" pitchFamily="34" charset="0"/>
            </a:endParaRPr>
          </a:p>
        </p:txBody>
      </p:sp>
      <p:sp>
        <p:nvSpPr>
          <p:cNvPr id="13" name="Title 3"/>
          <p:cNvSpPr txBox="1">
            <a:spLocks/>
          </p:cNvSpPr>
          <p:nvPr/>
        </p:nvSpPr>
        <p:spPr>
          <a:xfrm>
            <a:off x="-3574577" y="-76200"/>
            <a:ext cx="11277600" cy="869950"/>
          </a:xfrm>
          <a:prstGeom prst="rect">
            <a:avLst/>
          </a:prstGeom>
        </p:spPr>
        <p:txBody>
          <a:bodyPr vert="horz"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r>
              <a:rPr lang="en-US" sz="1400" b="1" dirty="0" smtClean="0">
                <a:solidFill>
                  <a:srgbClr val="FF0000"/>
                </a:solidFill>
                <a:effectLst>
                  <a:outerShdw blurRad="38100" dist="38100" dir="2700000" algn="tl">
                    <a:srgbClr val="000000">
                      <a:alpha val="43137"/>
                    </a:srgbClr>
                  </a:outerShdw>
                </a:effectLst>
                <a:latin typeface="Lucida Fax" panose="02060602050505020204" pitchFamily="18" charset="0"/>
                <a:ea typeface="Microsoft JhengHei" panose="020B0604030504040204" pitchFamily="34" charset="-120"/>
              </a:rPr>
              <a:t>				</a:t>
            </a:r>
            <a:endParaRPr lang="en-US" sz="1800" b="1" dirty="0">
              <a:solidFill>
                <a:srgbClr val="FF6600"/>
              </a:solidFill>
              <a:effectLst>
                <a:outerShdw blurRad="38100" dist="38100" dir="2700000" algn="tl">
                  <a:srgbClr val="000000">
                    <a:alpha val="43137"/>
                  </a:srgbClr>
                </a:outerShdw>
              </a:effectLst>
              <a:latin typeface="Segoe Script" panose="020B0504020000000003" pitchFamily="34" charset="0"/>
              <a:ea typeface="Microsoft JhengHei" panose="020B0604030504040204" pitchFamily="34" charset="-120"/>
            </a:endParaRPr>
          </a:p>
        </p:txBody>
      </p:sp>
      <p:sp>
        <p:nvSpPr>
          <p:cNvPr id="15" name="Rounded Rectangle 14"/>
          <p:cNvSpPr/>
          <p:nvPr/>
        </p:nvSpPr>
        <p:spPr>
          <a:xfrm>
            <a:off x="7827256" y="3899356"/>
            <a:ext cx="447966" cy="215444"/>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694" y="3479611"/>
            <a:ext cx="4130297" cy="1472251"/>
          </a:xfrm>
          <a:prstGeom prst="rect">
            <a:avLst/>
          </a:prstGeom>
        </p:spPr>
      </p:pic>
    </p:spTree>
    <p:extLst>
      <p:ext uri="{BB962C8B-B14F-4D97-AF65-F5344CB8AC3E}">
        <p14:creationId xmlns:p14="http://schemas.microsoft.com/office/powerpoint/2010/main" val="564229993"/>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27" grpId="1"/>
      <p:bldP spid="29" grpId="0"/>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a:t>
            </a:r>
            <a:r>
              <a:rPr lang="en-US" sz="4000" dirty="0" smtClean="0">
                <a:latin typeface="Calibri" panose="020F0502020204030204" pitchFamily="34" charset="0"/>
              </a:rPr>
              <a:t>No Thanks” Button</a:t>
            </a:r>
            <a:endParaRPr lang="en-US" sz="4000" dirty="0">
              <a:latin typeface="Calibri" panose="020F0502020204030204" pitchFamily="34" charset="0"/>
            </a:endParaRPr>
          </a:p>
        </p:txBody>
      </p:sp>
      <p:sp>
        <p:nvSpPr>
          <p:cNvPr id="3" name="Text Placeholder 2"/>
          <p:cNvSpPr>
            <a:spLocks noGrp="1"/>
          </p:cNvSpPr>
          <p:nvPr>
            <p:ph type="body" idx="2"/>
          </p:nvPr>
        </p:nvSpPr>
        <p:spPr>
          <a:xfrm>
            <a:off x="609600" y="1752600"/>
            <a:ext cx="2438400" cy="4876800"/>
          </a:xfrm>
        </p:spPr>
        <p:txBody>
          <a:bodyPr>
            <a:normAutofit/>
          </a:bodyPr>
          <a:lstStyle/>
          <a:p>
            <a:r>
              <a:rPr lang="en-US" dirty="0" smtClean="0">
                <a:effectLst>
                  <a:outerShdw blurRad="38100" dist="38100" dir="2700000" algn="tl">
                    <a:srgbClr val="000000">
                      <a:alpha val="43137"/>
                    </a:srgbClr>
                  </a:outerShdw>
                </a:effectLst>
                <a:latin typeface="Calibri" panose="020F0502020204030204" pitchFamily="34" charset="0"/>
              </a:rPr>
              <a:t>Please Note:</a:t>
            </a:r>
          </a:p>
          <a:p>
            <a:r>
              <a:rPr lang="en-US" sz="1400" dirty="0" smtClean="0">
                <a:effectLst>
                  <a:outerShdw blurRad="38100" dist="38100" dir="2700000" algn="tl">
                    <a:srgbClr val="000000">
                      <a:alpha val="43137"/>
                    </a:srgbClr>
                  </a:outerShdw>
                </a:effectLst>
                <a:latin typeface="Calibri" panose="020F0502020204030204" pitchFamily="34" charset="0"/>
              </a:rPr>
              <a:t>You now have the ability to say “No Thanks” to a specific vaccine  being ordered. </a:t>
            </a:r>
          </a:p>
          <a:p>
            <a:r>
              <a:rPr lang="en-US" sz="1400" dirty="0" smtClean="0">
                <a:effectLst>
                  <a:outerShdw blurRad="38100" dist="38100" dir="2700000" algn="tl">
                    <a:srgbClr val="000000">
                      <a:alpha val="43137"/>
                    </a:srgbClr>
                  </a:outerShdw>
                </a:effectLst>
                <a:latin typeface="Calibri" panose="020F0502020204030204" pitchFamily="34" charset="0"/>
              </a:rPr>
              <a:t>The “No Thanks” button (and error message) will be activated if you </a:t>
            </a:r>
            <a:r>
              <a:rPr lang="en-US" sz="1400" b="1" u="sng" dirty="0" smtClean="0">
                <a:effectLst>
                  <a:outerShdw blurRad="38100" dist="38100" dir="2700000" algn="tl">
                    <a:srgbClr val="000000">
                      <a:alpha val="43137"/>
                    </a:srgbClr>
                  </a:outerShdw>
                </a:effectLst>
                <a:latin typeface="Calibri" panose="020F0502020204030204" pitchFamily="34" charset="0"/>
              </a:rPr>
              <a:t>do not order </a:t>
            </a:r>
            <a:r>
              <a:rPr lang="en-US" sz="1400" dirty="0" smtClean="0">
                <a:effectLst>
                  <a:outerShdw blurRad="38100" dist="38100" dir="2700000" algn="tl">
                    <a:srgbClr val="000000">
                      <a:alpha val="43137"/>
                    </a:srgbClr>
                  </a:outerShdw>
                </a:effectLst>
                <a:latin typeface="Calibri" panose="020F0502020204030204" pitchFamily="34" charset="0"/>
              </a:rPr>
              <a:t>a vaccine with a suggested order quantity greater than zero.</a:t>
            </a:r>
          </a:p>
          <a:p>
            <a:r>
              <a:rPr lang="en-US" sz="1400" dirty="0" smtClean="0">
                <a:effectLst>
                  <a:outerShdw blurRad="38100" dist="38100" dir="2700000" algn="tl">
                    <a:srgbClr val="000000">
                      <a:alpha val="43137"/>
                    </a:srgbClr>
                  </a:outerShdw>
                </a:effectLst>
                <a:latin typeface="Calibri" panose="020F0502020204030204" pitchFamily="34" charset="0"/>
              </a:rPr>
              <a:t>Double-check your inventory on hand and make sure that the vaccine is not needed.</a:t>
            </a:r>
          </a:p>
          <a:p>
            <a:r>
              <a:rPr lang="en-US" sz="1400" dirty="0" smtClean="0">
                <a:effectLst>
                  <a:outerShdw blurRad="38100" dist="38100" dir="2700000" algn="tl">
                    <a:srgbClr val="000000">
                      <a:alpha val="43137"/>
                    </a:srgbClr>
                  </a:outerShdw>
                </a:effectLst>
                <a:latin typeface="Calibri" panose="020F0502020204030204" pitchFamily="34" charset="0"/>
              </a:rPr>
              <a:t>You can only order every other month!</a:t>
            </a:r>
          </a:p>
          <a:p>
            <a:endParaRPr lang="en-US" sz="1400" dirty="0">
              <a:latin typeface="Calibri" panose="020F0502020204030204" pitchFamily="34" charset="0"/>
            </a:endParaRPr>
          </a:p>
        </p:txBody>
      </p:sp>
      <p:pic>
        <p:nvPicPr>
          <p:cNvPr id="5" name="Content Placeholder 9"/>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228975" y="1824665"/>
            <a:ext cx="5408861" cy="4405784"/>
          </a:xfrm>
        </p:spPr>
      </p:pic>
      <p:sp>
        <p:nvSpPr>
          <p:cNvPr id="6" name="Rounded Rectangle 5"/>
          <p:cNvSpPr/>
          <p:nvPr/>
        </p:nvSpPr>
        <p:spPr>
          <a:xfrm>
            <a:off x="7486670" y="2514600"/>
            <a:ext cx="696433" cy="457200"/>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217545" y="4953000"/>
            <a:ext cx="5410200" cy="852215"/>
          </a:xfrm>
          <a:prstGeom prst="rect">
            <a:avLst/>
          </a:prstGeom>
          <a:noFill/>
          <a:ln>
            <a:noFill/>
          </a:ln>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3217545" y="1556925"/>
            <a:ext cx="5577840" cy="248690"/>
          </a:xfrm>
          <a:prstGeom prst="rect">
            <a:avLst/>
          </a:prstGeom>
          <a:noFill/>
          <a:ln>
            <a:noFill/>
          </a:ln>
        </p:spPr>
      </p:pic>
      <p:sp>
        <p:nvSpPr>
          <p:cNvPr id="10" name="Title 3"/>
          <p:cNvSpPr txBox="1">
            <a:spLocks/>
          </p:cNvSpPr>
          <p:nvPr/>
        </p:nvSpPr>
        <p:spPr>
          <a:xfrm>
            <a:off x="668079" y="935665"/>
            <a:ext cx="8077200" cy="869950"/>
          </a:xfrm>
          <a:prstGeom prst="rect">
            <a:avLst/>
          </a:prstGeom>
        </p:spPr>
        <p:txBody>
          <a:bodyPr vert="horz" anchor="ctr">
            <a:normAutofit fontScale="97500"/>
          </a:bodyPr>
          <a:lstStyle>
            <a:lvl1pPr algn="l" rtl="0" eaLnBrk="1" latinLnBrk="0" hangingPunct="1">
              <a:spcBef>
                <a:spcPct val="0"/>
              </a:spcBef>
              <a:buNone/>
              <a:defRPr kumimoji="0" sz="4400" b="0" kern="1200">
                <a:solidFill>
                  <a:schemeClr val="tx2"/>
                </a:solidFill>
                <a:latin typeface="+mj-lt"/>
                <a:ea typeface="+mj-ea"/>
                <a:cs typeface="+mj-cs"/>
              </a:defRPr>
            </a:lvl1pPr>
          </a:lstStyle>
          <a:p>
            <a:r>
              <a:rPr lang="en-US" sz="2000" dirty="0" smtClean="0">
                <a:solidFill>
                  <a:schemeClr val="bg1"/>
                </a:solidFill>
                <a:latin typeface="Calibri" panose="020F0502020204030204" pitchFamily="34" charset="0"/>
              </a:rPr>
              <a:t>Create Order and Modify Order Continued</a:t>
            </a:r>
            <a:endParaRPr lang="en-US" sz="2000" dirty="0">
              <a:solidFill>
                <a:schemeClr val="bg1"/>
              </a:solidFill>
              <a:latin typeface="Calibri" panose="020F0502020204030204" pitchFamily="34" charset="0"/>
            </a:endParaRPr>
          </a:p>
        </p:txBody>
      </p:sp>
      <p:sp>
        <p:nvSpPr>
          <p:cNvPr id="14" name="Rounded Rectangle 13"/>
          <p:cNvSpPr/>
          <p:nvPr/>
        </p:nvSpPr>
        <p:spPr>
          <a:xfrm>
            <a:off x="3124200" y="1479550"/>
            <a:ext cx="5503545" cy="326065"/>
          </a:xfrm>
          <a:prstGeom prst="roundRect">
            <a:avLst/>
          </a:prstGeom>
          <a:noFill/>
          <a:ln>
            <a:solidFill>
              <a:srgbClr val="FF0000"/>
            </a:solidFill>
          </a:ln>
          <a:effectLst>
            <a:outerShdw blurRad="38100" sx="102000" sy="102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3"/>
          <p:cNvSpPr txBox="1">
            <a:spLocks/>
          </p:cNvSpPr>
          <p:nvPr/>
        </p:nvSpPr>
        <p:spPr>
          <a:xfrm>
            <a:off x="-3609975" y="-66675"/>
            <a:ext cx="11277600" cy="869950"/>
          </a:xfrm>
          <a:prstGeom prst="rect">
            <a:avLst/>
          </a:prstGeom>
        </p:spPr>
        <p:txBody>
          <a:bodyPr vert="horz" anchor="ctr">
            <a:normAutofit/>
          </a:bodyPr>
          <a:lstStyle>
            <a:lvl1pPr algn="l" rtl="0" eaLnBrk="1" latinLnBrk="0" hangingPunct="1">
              <a:spcBef>
                <a:spcPct val="0"/>
              </a:spcBef>
              <a:buNone/>
              <a:defRPr kumimoji="0" sz="4400" b="0" kern="1200">
                <a:solidFill>
                  <a:schemeClr val="tx2"/>
                </a:solidFill>
                <a:latin typeface="+mj-lt"/>
                <a:ea typeface="+mj-ea"/>
                <a:cs typeface="+mj-cs"/>
              </a:defRPr>
            </a:lvl1pPr>
          </a:lstStyle>
          <a:p>
            <a:r>
              <a:rPr lang="en-US" sz="1400" b="1" dirty="0" smtClean="0">
                <a:solidFill>
                  <a:srgbClr val="FF0000"/>
                </a:solidFill>
                <a:effectLst>
                  <a:outerShdw blurRad="38100" dist="38100" dir="2700000" algn="tl">
                    <a:srgbClr val="000000">
                      <a:alpha val="43137"/>
                    </a:srgbClr>
                  </a:outerShdw>
                </a:effectLst>
                <a:latin typeface="Lucida Fax" panose="02060602050505020204" pitchFamily="18" charset="0"/>
                <a:ea typeface="Microsoft JhengHei" panose="020B0604030504040204" pitchFamily="34" charset="-120"/>
              </a:rPr>
              <a:t>				</a:t>
            </a:r>
            <a:endParaRPr lang="en-US" sz="1800" b="1" dirty="0">
              <a:solidFill>
                <a:srgbClr val="FF6600"/>
              </a:solidFill>
              <a:effectLst>
                <a:outerShdw blurRad="38100" dist="38100" dir="2700000" algn="tl">
                  <a:srgbClr val="000000">
                    <a:alpha val="43137"/>
                  </a:srgbClr>
                </a:outerShdw>
              </a:effectLst>
              <a:latin typeface="Segoe Script" panose="020B0504020000000003" pitchFamily="34" charset="0"/>
              <a:ea typeface="Microsoft JhengHei" panose="020B0604030504040204" pitchFamily="34" charset="-120"/>
            </a:endParaRPr>
          </a:p>
        </p:txBody>
      </p:sp>
    </p:spTree>
    <p:extLst>
      <p:ext uri="{BB962C8B-B14F-4D97-AF65-F5344CB8AC3E}">
        <p14:creationId xmlns:p14="http://schemas.microsoft.com/office/powerpoint/2010/main" val="10694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6062</TotalTime>
  <Words>3213</Words>
  <Application>Microsoft Office PowerPoint</Application>
  <PresentationFormat>On-screen Show (4:3)</PresentationFormat>
  <Paragraphs>335</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Median</vt:lpstr>
      <vt:lpstr>Managing Your Vaccine Orders</vt:lpstr>
      <vt:lpstr>Learning Objectives </vt:lpstr>
      <vt:lpstr>Manage Site Information Screen</vt:lpstr>
      <vt:lpstr>Manage Site Information Screen</vt:lpstr>
      <vt:lpstr>Create Order and Modify Order Screen</vt:lpstr>
      <vt:lpstr>PowerPoint Presentation</vt:lpstr>
      <vt:lpstr>Contact Name Removal</vt:lpstr>
      <vt:lpstr>Pack Size / Minimum Quantity Column</vt:lpstr>
      <vt:lpstr>“No Thanks” Button</vt:lpstr>
      <vt:lpstr>Manage Order Status </vt:lpstr>
      <vt:lpstr>Manage Order Status </vt:lpstr>
      <vt:lpstr>Order Statuses</vt:lpstr>
      <vt:lpstr>Order Statuses</vt:lpstr>
      <vt:lpstr>View Order Screen </vt:lpstr>
      <vt:lpstr>PowerPoint Presentation</vt:lpstr>
      <vt:lpstr>Denied Order Status and Comments</vt:lpstr>
      <vt:lpstr>Example: An Entire Order is denied.</vt:lpstr>
      <vt:lpstr>Example: An Individual Item is denied.</vt:lpstr>
      <vt:lpstr>On Hold Status</vt:lpstr>
      <vt:lpstr>View Transfer Screen </vt:lpstr>
      <vt:lpstr>View Transfer Screen </vt:lpstr>
      <vt:lpstr>View Transfer Screen Continued.</vt:lpstr>
      <vt:lpstr>Accept Your State Supplied Order</vt:lpstr>
      <vt:lpstr>PowerPoint Presentation</vt:lpstr>
      <vt:lpstr>PowerPoint Presentation</vt:lpstr>
      <vt:lpstr>PowerPoint Presentation</vt:lpstr>
      <vt:lpstr>PowerPoint Presentation</vt:lpstr>
      <vt:lpstr>PowerPoint Presentation</vt:lpstr>
      <vt:lpstr>Add / Edit Vaccine Inventory Information Screen </vt:lpstr>
      <vt:lpstr>PowerPoint Presentation</vt:lpstr>
      <vt:lpstr>NDC Number</vt:lpstr>
      <vt:lpstr>PowerPoint Presentation</vt:lpstr>
      <vt:lpstr>Adding/ Editing Private Vaccine Inventory Information Screen</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NCIR Provider Training</dc:title>
  <dc:creator>Brittney Wooten</dc:creator>
  <cp:lastModifiedBy>DPH Staff</cp:lastModifiedBy>
  <cp:revision>559</cp:revision>
  <cp:lastPrinted>2014-09-17T12:26:05Z</cp:lastPrinted>
  <dcterms:created xsi:type="dcterms:W3CDTF">2014-07-16T16:44:14Z</dcterms:created>
  <dcterms:modified xsi:type="dcterms:W3CDTF">2016-03-30T15:36:52Z</dcterms:modified>
</cp:coreProperties>
</file>