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4"/>
  </p:notesMasterIdLst>
  <p:sldIdLst>
    <p:sldId id="269" r:id="rId2"/>
    <p:sldId id="271" r:id="rId3"/>
    <p:sldId id="280" r:id="rId4"/>
    <p:sldId id="257" r:id="rId5"/>
    <p:sldId id="274" r:id="rId6"/>
    <p:sldId id="276" r:id="rId7"/>
    <p:sldId id="261" r:id="rId8"/>
    <p:sldId id="277" r:id="rId9"/>
    <p:sldId id="278" r:id="rId10"/>
    <p:sldId id="279" r:id="rId11"/>
    <p:sldId id="265" r:id="rId12"/>
    <p:sldId id="27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920" autoAdjust="0"/>
  </p:normalViewPr>
  <p:slideViewPr>
    <p:cSldViewPr>
      <p:cViewPr>
        <p:scale>
          <a:sx n="100" d="100"/>
          <a:sy n="100" d="100"/>
        </p:scale>
        <p:origin x="-7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FDF176A-6BFF-4D84-8131-6FEEB0E110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339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altLang="en-US" dirty="0" smtClean="0"/>
          </a:p>
          <a:p>
            <a:pPr marL="228600" indent="-228600"/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F176A-6BFF-4D84-8131-6FEEB0E11093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950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8913F0-F3E7-4398-81B2-1AB79CC25090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>
              <a:buAutoNum type="arabicPeriod"/>
            </a:pPr>
            <a:r>
              <a:rPr lang="en-US" altLang="en-US" baseline="0" dirty="0" smtClean="0"/>
              <a:t>Start by clicking </a:t>
            </a:r>
            <a:r>
              <a:rPr lang="en-US" altLang="en-US" b="1" baseline="0" dirty="0" smtClean="0"/>
              <a:t>Manage Inventory</a:t>
            </a:r>
            <a:r>
              <a:rPr lang="en-US" altLang="en-US" b="0" baseline="0" dirty="0" smtClean="0"/>
              <a:t>.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 smtClean="0"/>
              <a:t> Click </a:t>
            </a:r>
            <a:r>
              <a:rPr lang="en-US" altLang="en-US" b="1" dirty="0" smtClean="0"/>
              <a:t>Show Inventory</a:t>
            </a:r>
            <a:endParaRPr lang="en-US" altLang="en-US" b="0" baseline="0" dirty="0" smtClean="0"/>
          </a:p>
          <a:p>
            <a:pPr marL="0" indent="0" eaLnBrk="1" hangingPunct="1">
              <a:buNone/>
            </a:pPr>
            <a:r>
              <a:rPr lang="en-US" altLang="en-US" b="0" baseline="0" dirty="0" smtClean="0"/>
              <a:t>If you have private expired vaccine when you click to go to another screen, you will get a similar warning message. This let’s you know that you have vaccine that needs to be removed. Click </a:t>
            </a:r>
            <a:r>
              <a:rPr lang="en-US" altLang="en-US" b="1" baseline="0" dirty="0" smtClean="0"/>
              <a:t>OK</a:t>
            </a:r>
            <a:r>
              <a:rPr lang="en-US" altLang="en-US" b="0" baseline="0" dirty="0" smtClean="0"/>
              <a:t> to remove the expired vaccine. If there is private expired vaccine in NCIR inventory, a pop up will display when moving between screens. This pop up will appear until the expired vaccine is removed. </a:t>
            </a:r>
          </a:p>
          <a:p>
            <a:pPr marL="0" indent="0" eaLnBrk="1" hangingPunct="1">
              <a:buNone/>
            </a:pPr>
            <a:r>
              <a:rPr lang="en-US" altLang="en-US" b="0" baseline="0" dirty="0" smtClean="0"/>
              <a:t>2. Click </a:t>
            </a:r>
            <a:r>
              <a:rPr lang="en-US" altLang="en-US" b="1" baseline="0" dirty="0" smtClean="0"/>
              <a:t>Show Inventory</a:t>
            </a:r>
            <a:r>
              <a:rPr lang="en-US" altLang="en-US" b="0" baseline="0" dirty="0" smtClean="0"/>
              <a:t>.</a:t>
            </a:r>
            <a:endParaRPr lang="en-US" altLang="en-US" dirty="0" smtClean="0"/>
          </a:p>
          <a:p>
            <a:pPr marL="228600" indent="-228600"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 From here, you want to click on the </a:t>
            </a:r>
            <a:r>
              <a:rPr lang="en-US" b="1" dirty="0" smtClean="0"/>
              <a:t>Expired</a:t>
            </a:r>
            <a:r>
              <a:rPr lang="en-US" b="0" dirty="0" smtClean="0"/>
              <a:t> radio button and this will display all your expired vaccine, both </a:t>
            </a:r>
            <a:r>
              <a:rPr lang="en-US" b="1" dirty="0" smtClean="0"/>
              <a:t>State</a:t>
            </a:r>
            <a:r>
              <a:rPr lang="en-US" b="0" dirty="0" smtClean="0"/>
              <a:t> and </a:t>
            </a:r>
            <a:r>
              <a:rPr lang="en-US" b="1" dirty="0" smtClean="0"/>
              <a:t>Private</a:t>
            </a:r>
            <a:r>
              <a:rPr lang="en-US" b="0" dirty="0" smtClean="0"/>
              <a:t>.  By then clicking</a:t>
            </a:r>
            <a:r>
              <a:rPr lang="en-US" b="0" baseline="0" dirty="0" smtClean="0"/>
              <a:t> on the </a:t>
            </a:r>
            <a:r>
              <a:rPr lang="en-US" b="1" baseline="0" dirty="0" smtClean="0"/>
              <a:t>Private </a:t>
            </a:r>
            <a:r>
              <a:rPr lang="en-US" b="0" baseline="0" dirty="0" smtClean="0"/>
              <a:t>radio button, we will be able to bring up just the privately purchased expired vaccine. </a:t>
            </a:r>
          </a:p>
          <a:p>
            <a:r>
              <a:rPr lang="en-US" b="0" baseline="0" dirty="0" smtClean="0"/>
              <a:t>4. Find the vaccine that needs to be removed.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5. Select the vaccine by clicking in the </a:t>
            </a:r>
            <a:r>
              <a:rPr lang="en-US" b="1" baseline="0" dirty="0" smtClean="0"/>
              <a:t>Select </a:t>
            </a:r>
            <a:r>
              <a:rPr lang="en-US" b="0" baseline="0" dirty="0" smtClean="0"/>
              <a:t>box next to the vaccine you want to remove until you see a green check mark. You can also click </a:t>
            </a:r>
            <a:r>
              <a:rPr lang="en-US" alt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click</a:t>
            </a:r>
            <a:r>
              <a:rPr lang="en-US" alt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the blue </a:t>
            </a:r>
            <a:r>
              <a:rPr lang="en-US" alt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Tradename </a:t>
            </a:r>
            <a:r>
              <a:rPr lang="en-US" alt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 modify each Trade Name/Lot Number individually.</a:t>
            </a:r>
          </a:p>
          <a:p>
            <a:r>
              <a:rPr lang="en-US" b="0" baseline="0" smtClean="0"/>
              <a:t>6. Once </a:t>
            </a:r>
            <a:r>
              <a:rPr lang="en-US" b="0" baseline="0" dirty="0" smtClean="0"/>
              <a:t>you have selected the vaccine to remove, you need to click </a:t>
            </a:r>
            <a:r>
              <a:rPr lang="en-US" b="1" baseline="0" dirty="0" smtClean="0"/>
              <a:t>Modify Quantity </a:t>
            </a:r>
            <a:r>
              <a:rPr lang="en-US" b="0" baseline="0" dirty="0" smtClean="0"/>
              <a:t>and this is going to let you subtract the expired vaccine from your inventory.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F176A-6BFF-4D84-8131-6FEEB0E11093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078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277C51-80AF-4267-AA27-B411AB844AD6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AutoNum type="arabicPeriod"/>
            </a:pPr>
            <a:r>
              <a:rPr lang="en-US" altLang="en-US" dirty="0"/>
              <a:t> This is the same </a:t>
            </a:r>
            <a:r>
              <a:rPr lang="en-US" altLang="en-US" b="1" dirty="0"/>
              <a:t>Modify Quantity</a:t>
            </a:r>
            <a:r>
              <a:rPr lang="en-US" altLang="en-US" dirty="0"/>
              <a:t> screen that you have seen before in managing your inventory. From here you will be able to subtract the doses that were wasted and provide a reason.</a:t>
            </a:r>
          </a:p>
          <a:p>
            <a:pPr>
              <a:buFontTx/>
              <a:buAutoNum type="arabicPeriod"/>
            </a:pPr>
            <a:r>
              <a:rPr lang="en-US" altLang="en-US" dirty="0"/>
              <a:t> Choose </a:t>
            </a:r>
            <a:r>
              <a:rPr lang="en-US" altLang="en-US" b="1" dirty="0"/>
              <a:t>Subtract</a:t>
            </a:r>
            <a:r>
              <a:rPr lang="en-US" altLang="en-US" dirty="0"/>
              <a:t> from the </a:t>
            </a:r>
            <a:r>
              <a:rPr lang="en-US" altLang="en-US" b="1" dirty="0"/>
              <a:t>Action</a:t>
            </a:r>
            <a:r>
              <a:rPr lang="en-US" altLang="en-US" dirty="0"/>
              <a:t> drop down list.</a:t>
            </a:r>
          </a:p>
          <a:p>
            <a:pPr>
              <a:buFontTx/>
              <a:buAutoNum type="arabicPeriod"/>
            </a:pPr>
            <a:r>
              <a:rPr lang="en-US" altLang="en-US" b="1" dirty="0"/>
              <a:t> </a:t>
            </a:r>
            <a:r>
              <a:rPr lang="en-US" altLang="en-US" dirty="0"/>
              <a:t>Enter the number of doses wasted under the </a:t>
            </a:r>
            <a:r>
              <a:rPr lang="en-US" altLang="en-US" b="1" dirty="0"/>
              <a:t>Amount </a:t>
            </a:r>
            <a:r>
              <a:rPr lang="en-US" altLang="en-US" dirty="0"/>
              <a:t>column.</a:t>
            </a:r>
          </a:p>
          <a:p>
            <a:pPr>
              <a:buFontTx/>
              <a:buAutoNum type="arabicPeriod"/>
            </a:pPr>
            <a:r>
              <a:rPr lang="en-US" altLang="en-US" b="1" dirty="0"/>
              <a:t> </a:t>
            </a:r>
            <a:r>
              <a:rPr lang="en-US" altLang="en-US" dirty="0"/>
              <a:t>Choose </a:t>
            </a:r>
            <a:r>
              <a:rPr lang="en-US" altLang="en-US" b="1" dirty="0"/>
              <a:t>Wasted Doses</a:t>
            </a:r>
            <a:r>
              <a:rPr lang="en-US" altLang="en-US" dirty="0"/>
              <a:t> from the </a:t>
            </a:r>
            <a:r>
              <a:rPr lang="en-US" altLang="en-US" b="1" dirty="0"/>
              <a:t>Category</a:t>
            </a:r>
            <a:r>
              <a:rPr lang="en-US" altLang="en-US" dirty="0"/>
              <a:t> drop down box. This will bring up the </a:t>
            </a:r>
            <a:r>
              <a:rPr lang="en-US" altLang="en-US" b="1" dirty="0"/>
              <a:t>Reason Wasted</a:t>
            </a:r>
            <a:r>
              <a:rPr lang="en-US" altLang="en-US" dirty="0"/>
              <a:t> and </a:t>
            </a:r>
            <a:r>
              <a:rPr lang="en-US" altLang="en-US" b="1" dirty="0"/>
              <a:t>Preventive Action</a:t>
            </a:r>
            <a:r>
              <a:rPr lang="en-US" altLang="en-US" dirty="0"/>
              <a:t> boxes for you to document what happened to the vaccine and how it can be prevented. Both of these boxes are required.  </a:t>
            </a:r>
          </a:p>
          <a:p>
            <a:pPr>
              <a:buFontTx/>
              <a:buAutoNum type="arabicPeriod"/>
            </a:pPr>
            <a:r>
              <a:rPr lang="en-US" altLang="en-US" b="1" dirty="0"/>
              <a:t> </a:t>
            </a:r>
            <a:r>
              <a:rPr lang="en-US" altLang="en-US" dirty="0"/>
              <a:t>When Finished click </a:t>
            </a:r>
            <a:r>
              <a:rPr lang="en-US" altLang="en-US" b="1" dirty="0"/>
              <a:t>Save</a:t>
            </a:r>
            <a:endParaRPr lang="en-US" altLang="en-US" dirty="0"/>
          </a:p>
          <a:p>
            <a:pPr>
              <a:buFontTx/>
              <a:buAutoNum type="arabicPeriod"/>
            </a:pPr>
            <a:endParaRPr lang="en-US" altLang="en-US" b="1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30BB24-5C46-4B83-A59D-C302F136E0ED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AutoNum type="arabicPeriod"/>
            </a:pPr>
            <a:r>
              <a:rPr lang="en-US" altLang="en-US" dirty="0" smtClean="0"/>
              <a:t> If you wanted to wait to run this report once a month, you could enter the dates to cover a month’s period. This part really depends on how much vaccine is wasted and or expired in your facility. </a:t>
            </a:r>
          </a:p>
          <a:p>
            <a:pPr eaLnBrk="1" hangingPunct="1">
              <a:buFontTx/>
              <a:buAutoNum type="arabicPeriod"/>
            </a:pPr>
            <a:r>
              <a:rPr lang="en-US" altLang="en-US" dirty="0" smtClean="0"/>
              <a:t> In order to view the </a:t>
            </a:r>
            <a:r>
              <a:rPr lang="en-US" altLang="en-US" b="1" dirty="0" smtClean="0"/>
              <a:t>wasted/ expired</a:t>
            </a:r>
            <a:r>
              <a:rPr lang="en-US" altLang="en-US" dirty="0" smtClean="0"/>
              <a:t> report, you will need to enter the </a:t>
            </a:r>
            <a:r>
              <a:rPr lang="en-US" altLang="en-US" b="1" dirty="0" smtClean="0"/>
              <a:t>From Date</a:t>
            </a:r>
            <a:r>
              <a:rPr lang="en-US" altLang="en-US" dirty="0" smtClean="0"/>
              <a:t> and the </a:t>
            </a:r>
            <a:r>
              <a:rPr lang="en-US" altLang="en-US" b="1" dirty="0" smtClean="0"/>
              <a:t>To Date</a:t>
            </a:r>
            <a:r>
              <a:rPr lang="en-US" altLang="en-US" dirty="0" smtClean="0"/>
              <a:t>. This date range will give you all the wasted and expired transactions for that period. </a:t>
            </a:r>
          </a:p>
          <a:p>
            <a:pPr eaLnBrk="1" hangingPunct="1">
              <a:buFontTx/>
              <a:buAutoNum type="arabicPeriod"/>
            </a:pPr>
            <a:r>
              <a:rPr lang="en-US" altLang="en-US" dirty="0" smtClean="0"/>
              <a:t> Click </a:t>
            </a:r>
            <a:r>
              <a:rPr lang="en-US" altLang="en-US" b="1" dirty="0" smtClean="0"/>
              <a:t>Generate</a:t>
            </a:r>
            <a:r>
              <a:rPr lang="en-US" altLang="en-US" dirty="0" smtClean="0"/>
              <a:t> to view report</a:t>
            </a:r>
          </a:p>
          <a:p>
            <a:pPr eaLnBrk="1" hangingPunct="1">
              <a:buFontTx/>
              <a:buAutoNum type="arabicPeriod"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30BB24-5C46-4B83-A59D-C302F136E0ED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AutoNum type="arabicPeriod"/>
            </a:pPr>
            <a:r>
              <a:rPr lang="en-US" altLang="en-US" smtClean="0"/>
              <a:t> When you finish subtracting the wasted vaccine from inventory, you will be redirected back to the </a:t>
            </a:r>
            <a:r>
              <a:rPr lang="en-US" altLang="en-US" b="1" smtClean="0"/>
              <a:t>Show Inventory</a:t>
            </a:r>
            <a:r>
              <a:rPr lang="en-US" altLang="en-US" smtClean="0"/>
              <a:t> screen where you can check to see that the dose(s) were subtracted.</a:t>
            </a:r>
          </a:p>
          <a:p>
            <a:pPr eaLnBrk="1" hangingPunct="1">
              <a:buFontTx/>
              <a:buAutoNum type="arabicPeriod"/>
            </a:pPr>
            <a:r>
              <a:rPr lang="en-US" altLang="en-US" smtClean="0"/>
              <a:t> Now that you have completed the first step in reporting wasted vaccine, you are ready to print out the </a:t>
            </a:r>
            <a:r>
              <a:rPr lang="en-US" altLang="en-US" b="1" smtClean="0"/>
              <a:t>wasted/ expired report</a:t>
            </a:r>
            <a:r>
              <a:rPr lang="en-US" altLang="en-US" smtClean="0"/>
              <a:t> so that you can send it back to the Immunization Branch. Click on </a:t>
            </a:r>
            <a:r>
              <a:rPr lang="en-US" altLang="en-US" b="1" smtClean="0"/>
              <a:t>request wasted/ expired.</a:t>
            </a:r>
            <a:endParaRPr lang="en-US" altLang="en-US" smtClean="0"/>
          </a:p>
          <a:p>
            <a:pPr eaLnBrk="1" hangingPunct="1">
              <a:buFontTx/>
              <a:buAutoNum type="arabicPeriod"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30BB24-5C46-4B83-A59D-C302F136E0ED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The  </a:t>
            </a:r>
            <a:r>
              <a:rPr lang="en-US" altLang="en-US" b="1" dirty="0" smtClean="0"/>
              <a:t>wasted/ expired</a:t>
            </a:r>
            <a:r>
              <a:rPr lang="en-US" altLang="en-US" dirty="0" smtClean="0"/>
              <a:t> report will appear as a pop-up, so you will need to make sure that the pop-up blocker is not turned on for the NCIR. You may need to make the report bigger to view. In some computers it will be a small pop up and in others it will be bigger already.</a:t>
            </a:r>
          </a:p>
          <a:p>
            <a:pPr eaLnBrk="1" hangingPunct="1">
              <a:buFontTx/>
              <a:buAutoNum type="arabicPeriod"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30BB24-5C46-4B83-A59D-C302F136E0ED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The  </a:t>
            </a:r>
            <a:r>
              <a:rPr lang="en-US" altLang="en-US" b="1" dirty="0" smtClean="0"/>
              <a:t>wasted/ expired</a:t>
            </a:r>
            <a:r>
              <a:rPr lang="en-US" altLang="en-US" dirty="0" smtClean="0"/>
              <a:t> report will appear as a pop-up, so you will need to make sure that the pop-up blocker is not turned on for the NCIR. You may need to make the report bigger to view. In some computers it will be a small pop up and in others it will be bigger already.</a:t>
            </a:r>
          </a:p>
          <a:p>
            <a:pPr eaLnBrk="1" hangingPunct="1">
              <a:buFontTx/>
              <a:buAutoNum type="arabicPeriod"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187336-413E-444B-B634-37161E356AAA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AutoNum type="arabicPeriod"/>
            </a:pPr>
            <a:r>
              <a:rPr lang="en-US" altLang="en-US" smtClean="0"/>
              <a:t> This is your </a:t>
            </a:r>
            <a:r>
              <a:rPr lang="en-US" altLang="en-US" b="1" smtClean="0"/>
              <a:t> wasted/ expired report</a:t>
            </a:r>
            <a:r>
              <a:rPr lang="en-US" altLang="en-US" smtClean="0"/>
              <a:t> for the doses you documented as wasted. The report is viewed through Adobe Reader. You will need to print out this report and send to the Immunization Branch.</a:t>
            </a:r>
          </a:p>
          <a:p>
            <a:pPr eaLnBrk="1" hangingPunct="1">
              <a:buFontTx/>
              <a:buAutoNum type="arabicPeriod"/>
            </a:pPr>
            <a:r>
              <a:rPr lang="en-US" altLang="en-US" smtClean="0"/>
              <a:t> To print this report click the </a:t>
            </a:r>
            <a:r>
              <a:rPr lang="en-US" altLang="en-US" i="1" smtClean="0"/>
              <a:t>print</a:t>
            </a:r>
            <a:r>
              <a:rPr lang="en-US" altLang="en-US" smtClean="0"/>
              <a:t> icon on the Adobe Reader toolbar and the print options box will pop up.</a:t>
            </a:r>
          </a:p>
          <a:p>
            <a:pPr eaLnBrk="1" hangingPunct="1">
              <a:buFontTx/>
              <a:buAutoNum type="arabicPeriod"/>
            </a:pPr>
            <a:r>
              <a:rPr lang="en-US" altLang="en-US" smtClean="0"/>
              <a:t> From this options box, click </a:t>
            </a:r>
            <a:r>
              <a:rPr lang="en-US" altLang="en-US" b="1" smtClean="0"/>
              <a:t>Ok</a:t>
            </a:r>
            <a:r>
              <a:rPr lang="en-US" altLang="en-US" smtClean="0"/>
              <a:t> to print out report.</a:t>
            </a:r>
          </a:p>
          <a:p>
            <a:pPr eaLnBrk="1" hangingPunct="1">
              <a:buFontTx/>
              <a:buAutoNum type="arabicPeriod"/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munize.nc.gov/contacts.htm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immunize.nc.gov/contacts.htm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immunize.nc.gov/contacts.htm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>
                <a:latin typeface="Book Antiqua" panose="0204060205030503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C8E8E-4B2A-4537-890A-F90655F9D89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3" descr="NCIR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38200"/>
            <a:ext cx="20574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NCIR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38200"/>
            <a:ext cx="20574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301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25FA7-EB64-4902-A9A7-46EDA4DBC1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49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7A475-EF3C-4263-8D38-3A58CCF80ED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429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DC19D-7B85-4B4B-96F3-6E8DC99D04A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090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EE0B1-586A-45A6-8F71-1905E0FFE11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07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C3207-5C27-41D7-87A1-F72F1F2AD61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3400" y="1524000"/>
            <a:ext cx="8153400" cy="914400"/>
          </a:xfrm>
        </p:spPr>
        <p:txBody>
          <a:bodyPr/>
          <a:lstStyle>
            <a:lvl1pPr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2383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F809F-DC2C-4C8C-A193-C97A43CEB05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3400" y="1524000"/>
            <a:ext cx="8153400" cy="914400"/>
          </a:xfrm>
        </p:spPr>
        <p:txBody>
          <a:bodyPr/>
          <a:lstStyle>
            <a:lvl1pPr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2383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066800" y="2209800"/>
            <a:ext cx="70104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F809F-DC2C-4C8C-A193-C97A43CEB05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81000" y="1295400"/>
            <a:ext cx="8382000" cy="762000"/>
          </a:xfrm>
        </p:spPr>
        <p:txBody>
          <a:bodyPr/>
          <a:lstStyle>
            <a:lvl1pPr>
              <a:defRPr sz="2200"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2792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les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781800" y="1290638"/>
            <a:ext cx="1752600" cy="517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F809F-DC2C-4C8C-A193-C97A43CEB05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Content Placeholder 5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5943600" cy="4724399"/>
          </a:xfrm>
        </p:spPr>
        <p:txBody>
          <a:bodyPr>
            <a:normAutofit fontScale="70000" lnSpcReduction="20000"/>
          </a:bodyPr>
          <a:lstStyle/>
          <a:p>
            <a:r>
              <a:rPr lang="en-US" sz="3800" dirty="0" smtClean="0">
                <a:latin typeface="Century Gothic" panose="020B0502020202020204" pitchFamily="34" charset="0"/>
              </a:rPr>
              <a:t>Reports Only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Century Gothic" panose="020B0502020202020204" pitchFamily="34" charset="0"/>
              </a:rPr>
              <a:t>Searches for clients and views/prints client specific records</a:t>
            </a:r>
          </a:p>
        </p:txBody>
      </p:sp>
    </p:spTree>
    <p:extLst>
      <p:ext uri="{BB962C8B-B14F-4D97-AF65-F5344CB8AC3E}">
        <p14:creationId xmlns:p14="http://schemas.microsoft.com/office/powerpoint/2010/main" val="244095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809F-DC2C-4C8C-A193-C97A43CEB05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3" descr="NCIR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38200"/>
            <a:ext cx="20574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28600" y="2209800"/>
            <a:ext cx="8686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latin typeface="Book Antiqua" panose="02040602050305030304" pitchFamily="18" charset="0"/>
              </a:rPr>
              <a:t>Questions?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28600" y="3429000"/>
            <a:ext cx="8686800" cy="243840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3600" b="1" dirty="0" smtClean="0"/>
              <a:t>Contact your Regional</a:t>
            </a:r>
            <a:r>
              <a:rPr lang="en-US" altLang="en-US" sz="3600" b="1" baseline="0" dirty="0" smtClean="0"/>
              <a:t> Immunization Program Consultant  (RIC)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3600" baseline="0" dirty="0" smtClean="0"/>
              <a:t>The RIC map with contact information is located on the Immunization Branch website: </a:t>
            </a:r>
            <a:r>
              <a:rPr lang="en-US" altLang="en-US" sz="3600" baseline="0" dirty="0" smtClean="0">
                <a:hlinkClick r:id="rId3"/>
              </a:rPr>
              <a:t>http://www.immunize.nc.gov/contacts.htm</a:t>
            </a:r>
            <a:endParaRPr lang="en-US" altLang="en-US" sz="3600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n-US" altLang="en-US" sz="3600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3600" b="1" dirty="0" smtClean="0"/>
              <a:t>NCIR Help Desk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3600" dirty="0" smtClean="0"/>
              <a:t>1-877-873-6247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3600" dirty="0" smtClean="0"/>
              <a:t>ncirhelp@dhhs.nc.gov</a:t>
            </a:r>
          </a:p>
        </p:txBody>
      </p:sp>
    </p:spTree>
    <p:extLst>
      <p:ext uri="{BB962C8B-B14F-4D97-AF65-F5344CB8AC3E}">
        <p14:creationId xmlns:p14="http://schemas.microsoft.com/office/powerpoint/2010/main" val="1741998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F809F-DC2C-4C8C-A193-C97A43CEB05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12863" y="868363"/>
            <a:ext cx="5878512" cy="5532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49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228600" y="3429000"/>
            <a:ext cx="8686800" cy="243840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3600" b="1" dirty="0" smtClean="0"/>
              <a:t>Contact your Regional</a:t>
            </a:r>
            <a:r>
              <a:rPr lang="en-US" altLang="en-US" sz="3600" b="1" baseline="0" dirty="0" smtClean="0"/>
              <a:t> Immunization Program Consultant  (RIC)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3600" baseline="0" dirty="0" smtClean="0"/>
              <a:t>The RIC map with contact information is located on the Immunization Branch website: </a:t>
            </a:r>
            <a:r>
              <a:rPr lang="en-US" altLang="en-US" sz="3600" baseline="0" dirty="0" smtClean="0">
                <a:hlinkClick r:id="rId2"/>
              </a:rPr>
              <a:t>http://www.immunize.nc.gov/contacts.htm</a:t>
            </a:r>
            <a:endParaRPr lang="en-US" altLang="en-US" sz="3600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n-US" altLang="en-US" sz="3600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3600" b="1" dirty="0" smtClean="0"/>
              <a:t>NCIR Help Desk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3600" dirty="0" smtClean="0"/>
              <a:t>1-877-873-6247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3600" dirty="0" smtClean="0"/>
              <a:t>ncirhelp@dhhs.nc.gov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12B70-F1BE-4557-A7F3-FBD3958EF3A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6" name="Picture 3" descr="NCI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38200"/>
            <a:ext cx="20574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28600" y="2209800"/>
            <a:ext cx="8686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latin typeface="Book Antiqua" panose="02040602050305030304" pitchFamily="18" charset="0"/>
              </a:rPr>
              <a:t>Questions?</a:t>
            </a:r>
          </a:p>
        </p:txBody>
      </p:sp>
      <p:pic>
        <p:nvPicPr>
          <p:cNvPr id="9" name="Picture 3" descr="NCI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38200"/>
            <a:ext cx="20574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8600" y="2209800"/>
            <a:ext cx="8686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latin typeface="Book Antiqua" panose="02040602050305030304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6712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F809F-DC2C-4C8C-A193-C97A43CEB05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3400" y="1524000"/>
            <a:ext cx="8153400" cy="914400"/>
          </a:xfrm>
        </p:spPr>
        <p:txBody>
          <a:bodyPr/>
          <a:lstStyle>
            <a:lvl1pPr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2383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228600" y="3429000"/>
            <a:ext cx="8686800" cy="243840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3600" b="1" dirty="0" smtClean="0"/>
              <a:t>Contact your Regional</a:t>
            </a:r>
            <a:r>
              <a:rPr lang="en-US" altLang="en-US" sz="3600" b="1" baseline="0" dirty="0" smtClean="0"/>
              <a:t> Immunization Program Consultant  (RIC)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3600" baseline="0" dirty="0" smtClean="0"/>
              <a:t>The RIC map with contact information is located on the Immunization Branch website: </a:t>
            </a:r>
            <a:r>
              <a:rPr lang="en-US" altLang="en-US" sz="3600" baseline="0" dirty="0" smtClean="0">
                <a:hlinkClick r:id="rId2"/>
              </a:rPr>
              <a:t>http://www.immunize.nc.gov/contacts.htm</a:t>
            </a:r>
            <a:endParaRPr lang="en-US" altLang="en-US" sz="3600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n-US" altLang="en-US" sz="3600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3600" b="1" dirty="0" smtClean="0"/>
              <a:t>NCIR Help Desk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3600" dirty="0" smtClean="0"/>
              <a:t>1-877-873-6247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3600" dirty="0" smtClean="0"/>
              <a:t>ncirhelp@dhhs.nc.gov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F809F-DC2C-4C8C-A193-C97A43CEB05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6" name="Picture 3" descr="NCI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38200"/>
            <a:ext cx="20574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28600" y="2209800"/>
            <a:ext cx="8686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latin typeface="Book Antiqua" panose="02040602050305030304" pitchFamily="18" charset="0"/>
              </a:rPr>
              <a:t>Questions?</a:t>
            </a:r>
          </a:p>
        </p:txBody>
      </p:sp>
      <p:pic>
        <p:nvPicPr>
          <p:cNvPr id="9" name="Picture 3" descr="NCI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38200"/>
            <a:ext cx="20574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8600" y="2209800"/>
            <a:ext cx="8686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latin typeface="Book Antiqua" panose="02040602050305030304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99531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700">
                <a:latin typeface="Century Gothic" panose="020B0502020202020204" pitchFamily="34" charset="0"/>
              </a:defRPr>
            </a:lvl1pPr>
            <a:lvl2pPr marL="1005840">
              <a:spcBef>
                <a:spcPts val="600"/>
              </a:spcBef>
              <a:buSzPct val="70000"/>
              <a:defRPr sz="2000">
                <a:latin typeface="Century Gothic" panose="020B0502020202020204" pitchFamily="34" charset="0"/>
              </a:defRPr>
            </a:lvl2pPr>
            <a:lvl3pPr marL="1371600">
              <a:spcBef>
                <a:spcPts val="600"/>
              </a:spcBef>
              <a:defRPr lang="en-US" altLang="en-US" sz="1800" kern="1200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91640" indent="-228600">
              <a:buSzPct val="60000"/>
              <a:buFont typeface="Century Gothic" panose="020B0502020202020204" pitchFamily="34" charset="0"/>
              <a:buChar char="►"/>
              <a:defRPr sz="1700" baseline="0">
                <a:latin typeface="Century Gothic" panose="020B0502020202020204" pitchFamily="34" charset="0"/>
              </a:defRPr>
            </a:lvl4pPr>
            <a:lvl5pPr>
              <a:defRPr sz="15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C7EDD-12FE-4844-A691-B29CA5D04F7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3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831E4-D971-4E3A-A582-BCC3F0A8C49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20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038A-3C27-4501-A97F-B6AFC5371C1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6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5DB57-FDEB-4A1C-B6FA-199678713ED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28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C365E-9931-41EC-AA5F-3AD10D138DD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90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C7431-FBAA-4EC5-8C56-003E3DDA372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803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DFF809F-DC2C-4C8C-A193-C97A43CEB05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immunize.nc.gov/providers/ncip/pdf/vaccine_wasted_form.pdf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Reporting Wasted Vaccine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68580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This presentation applies ONLY to state supplied vaccine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Steps to Run and Send Wasted/Expired Report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52400" y="1676400"/>
            <a:ext cx="8394700" cy="5003800"/>
          </a:xfrm>
        </p:spPr>
        <p:txBody>
          <a:bodyPr>
            <a:noAutofit/>
          </a:bodyPr>
          <a:lstStyle/>
          <a:p>
            <a:pPr marL="457200" indent="-457200">
              <a:buSzPct val="70000"/>
              <a:buFont typeface="+mj-lt"/>
              <a:buAutoNum type="arabicPeriod" startAt="4"/>
            </a:pPr>
            <a:r>
              <a:rPr lang="en-US" altLang="en-US" sz="1700" dirty="0"/>
              <a:t>This report shows the doses you documented as wasted</a:t>
            </a:r>
            <a:r>
              <a:rPr lang="en-US" altLang="en-US" sz="1700" dirty="0" smtClean="0"/>
              <a:t>. You can print this report for your office’s records.  </a:t>
            </a:r>
            <a:endParaRPr lang="en-US" altLang="en-US" sz="1700" dirty="0"/>
          </a:p>
          <a:p>
            <a:pPr marL="457200" indent="-457200">
              <a:buSzPct val="70000"/>
            </a:pPr>
            <a:endParaRPr lang="en-US" altLang="en-US" sz="1700" dirty="0"/>
          </a:p>
          <a:p>
            <a:pPr marL="457200" indent="-457200">
              <a:buSzPct val="70000"/>
              <a:buFont typeface="+mj-lt"/>
              <a:buAutoNum type="arabicPeriod" startAt="4"/>
            </a:pPr>
            <a:endParaRPr lang="en-US" altLang="en-US" sz="1700" dirty="0" smtClean="0"/>
          </a:p>
          <a:p>
            <a:endParaRPr lang="en-US" altLang="en-US" sz="1700" dirty="0" smtClean="0"/>
          </a:p>
          <a:p>
            <a:endParaRPr lang="en-US" sz="1700" dirty="0"/>
          </a:p>
        </p:txBody>
      </p:sp>
      <p:pic>
        <p:nvPicPr>
          <p:cNvPr id="5" name="Picture 2" descr="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438400"/>
            <a:ext cx="7861300" cy="3200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87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524000"/>
            <a:ext cx="8839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800100"/>
            <a:ext cx="88328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457200" y="1905000"/>
            <a:ext cx="1371600" cy="685800"/>
          </a:xfrm>
          <a:prstGeom prst="wedgeRectCallout">
            <a:avLst>
              <a:gd name="adj1" fmla="val -54398"/>
              <a:gd name="adj2" fmla="val -1306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dirty="0" smtClean="0">
                <a:latin typeface="+mj-lt"/>
              </a:rPr>
              <a:t>Click the </a:t>
            </a:r>
            <a:r>
              <a:rPr lang="en-US" altLang="en-US" sz="1600" i="1" dirty="0">
                <a:latin typeface="+mj-lt"/>
              </a:rPr>
              <a:t>print</a:t>
            </a:r>
            <a:r>
              <a:rPr lang="en-US" altLang="en-US" sz="1600" dirty="0">
                <a:latin typeface="+mj-lt"/>
              </a:rPr>
              <a:t> </a:t>
            </a:r>
            <a:r>
              <a:rPr lang="en-US" altLang="en-US" sz="1600" dirty="0" smtClean="0">
                <a:latin typeface="+mj-lt"/>
              </a:rPr>
              <a:t>icon.</a:t>
            </a:r>
            <a:endParaRPr lang="en-US" altLang="en-US" sz="1600" dirty="0">
              <a:latin typeface="+mj-lt"/>
            </a:endParaRPr>
          </a:p>
        </p:txBody>
      </p:sp>
      <p:pic>
        <p:nvPicPr>
          <p:cNvPr id="18438" name="Picture 6" descr="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5521325" cy="510222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3962400" y="5219700"/>
            <a:ext cx="1295400" cy="419100"/>
          </a:xfrm>
          <a:prstGeom prst="wedgeRectCallout">
            <a:avLst>
              <a:gd name="adj1" fmla="val 60537"/>
              <a:gd name="adj2" fmla="val 1312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dirty="0" smtClean="0">
                <a:latin typeface="+mj-lt"/>
              </a:rPr>
              <a:t>Click </a:t>
            </a:r>
            <a:r>
              <a:rPr lang="en-US" altLang="en-US" sz="1600" b="1" dirty="0" smtClean="0">
                <a:latin typeface="+mj-lt"/>
              </a:rPr>
              <a:t>Ok.</a:t>
            </a:r>
            <a:endParaRPr lang="en-US" altLang="en-US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7" grpId="1" animBg="1"/>
      <p:bldP spid="184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for Reporting Wasted Vaccine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There are 2 steps to correctly </a:t>
            </a:r>
            <a:r>
              <a:rPr lang="en-US" altLang="en-US" sz="2800" dirty="0" smtClean="0"/>
              <a:t>reporting wasted state supplied vaccine when using the NCIR:</a:t>
            </a:r>
            <a:endParaRPr lang="en-US" altLang="en-US" sz="2800" dirty="0"/>
          </a:p>
          <a:p>
            <a:pPr marL="1120140" lvl="1" indent="-457200">
              <a:buFont typeface="+mj-lt"/>
              <a:buAutoNum type="arabicPeriod"/>
            </a:pPr>
            <a:r>
              <a:rPr lang="en-US" altLang="en-US" sz="2100" dirty="0" smtClean="0"/>
              <a:t>Document </a:t>
            </a:r>
            <a:r>
              <a:rPr lang="en-US" altLang="en-US" sz="2100" dirty="0"/>
              <a:t>wasted </a:t>
            </a:r>
            <a:r>
              <a:rPr lang="en-US" altLang="en-US" sz="2100" dirty="0" smtClean="0"/>
              <a:t>vaccine in the </a:t>
            </a:r>
            <a:r>
              <a:rPr lang="en-US" altLang="en-US" sz="2100" dirty="0"/>
              <a:t>NCIR by subtracting </a:t>
            </a:r>
            <a:r>
              <a:rPr lang="en-US" altLang="en-US" sz="2100" dirty="0" smtClean="0"/>
              <a:t>the doses from inventory and providing a reason and preventive action. </a:t>
            </a:r>
            <a:endParaRPr lang="en-US" altLang="en-US" sz="2100" dirty="0"/>
          </a:p>
          <a:p>
            <a:pPr marL="1120140" lvl="1" indent="-457200">
              <a:buFont typeface="+mj-lt"/>
              <a:buAutoNum type="arabicPeriod"/>
            </a:pPr>
            <a:r>
              <a:rPr lang="en-US" altLang="en-US" sz="2100" dirty="0" smtClean="0"/>
              <a:t>Complete the wasted/expired form and send it to the Immunization Branch, </a:t>
            </a:r>
            <a:r>
              <a:rPr lang="en-US" altLang="en-US" sz="2100" b="1" dirty="0" smtClean="0"/>
              <a:t>only</a:t>
            </a:r>
            <a:r>
              <a:rPr lang="en-US" altLang="en-US" sz="2100" dirty="0" smtClean="0"/>
              <a:t> if you do not use the registry to document vaccines.</a:t>
            </a:r>
          </a:p>
          <a:p>
            <a:pPr marL="662940" lvl="1" indent="0">
              <a:buNone/>
            </a:pPr>
            <a:endParaRPr lang="en-US" alt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370772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Non-NCIR Users Reporting Wasted Vaccine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your site does not use the registry to document vaccines, you will need to complete a wasted/expired vaccine report which can be found on the website </a:t>
            </a:r>
          </a:p>
          <a:p>
            <a:pPr lvl="1"/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immunize.nc.gov/providers/ncip/pdf/vaccine_wasted_form.pdf</a:t>
            </a:r>
            <a:r>
              <a:rPr lang="en-US" sz="1600" dirty="0" smtClean="0"/>
              <a:t> </a:t>
            </a:r>
            <a:endParaRPr lang="en-US" sz="1600" dirty="0"/>
          </a:p>
          <a:p>
            <a:pPr marL="720090" lvl="1" indent="0">
              <a:buNone/>
            </a:pPr>
            <a:endParaRPr lang="en-US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0"/>
            <a:ext cx="5029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29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Steps to Document Wasted Vaccine</a:t>
            </a:r>
          </a:p>
        </p:txBody>
      </p:sp>
      <p:sp>
        <p:nvSpPr>
          <p:cNvPr id="5128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4419600" cy="4691063"/>
          </a:xfrm>
        </p:spPr>
        <p:txBody>
          <a:bodyPr/>
          <a:lstStyle/>
          <a:p>
            <a:pPr marL="342900" indent="-342900">
              <a:buSzPct val="60000"/>
              <a:buFont typeface="+mj-lt"/>
              <a:buAutoNum type="arabicPeriod"/>
            </a:pPr>
            <a:endParaRPr lang="en-US" altLang="en-US" sz="2000" dirty="0" smtClean="0"/>
          </a:p>
          <a:p>
            <a:pPr marL="342900" indent="-342900">
              <a:buSzPct val="70000"/>
              <a:buFont typeface="+mj-lt"/>
              <a:buAutoNum type="arabicPeriod"/>
            </a:pPr>
            <a:r>
              <a:rPr lang="en-US" altLang="en-US" sz="2000" dirty="0" smtClean="0"/>
              <a:t>Click </a:t>
            </a:r>
            <a:r>
              <a:rPr lang="en-US" altLang="en-US" sz="2000" b="1" dirty="0" smtClean="0"/>
              <a:t>Manage Inventory</a:t>
            </a:r>
            <a:r>
              <a:rPr lang="en-US" altLang="en-US" sz="2000" dirty="0" smtClean="0"/>
              <a:t>.</a:t>
            </a:r>
          </a:p>
          <a:p>
            <a:pPr marL="342900" indent="-342900">
              <a:buSzPct val="70000"/>
              <a:buFont typeface="+mj-lt"/>
              <a:buAutoNum type="arabicPeriod"/>
            </a:pPr>
            <a:endParaRPr lang="en-US" altLang="en-US" sz="2000" dirty="0" smtClean="0"/>
          </a:p>
          <a:p>
            <a:pPr marL="342900" indent="-342900">
              <a:buSzPct val="70000"/>
              <a:buFont typeface="+mj-lt"/>
              <a:buAutoNum type="arabicPeriod"/>
            </a:pPr>
            <a:endParaRPr lang="en-US" altLang="en-US" sz="2000" dirty="0" smtClean="0"/>
          </a:p>
          <a:p>
            <a:pPr marL="342900" indent="-342900">
              <a:buSzPct val="70000"/>
              <a:buFont typeface="+mj-lt"/>
              <a:buAutoNum type="arabicPeriod"/>
            </a:pPr>
            <a:endParaRPr lang="en-US" altLang="en-US" sz="2000" dirty="0" smtClean="0"/>
          </a:p>
          <a:p>
            <a:pPr marL="342900" indent="-342900">
              <a:buSzPct val="70000"/>
              <a:buFont typeface="+mj-lt"/>
              <a:buAutoNum type="arabicPeriod"/>
            </a:pPr>
            <a:endParaRPr lang="en-US" altLang="en-US" sz="2000" dirty="0"/>
          </a:p>
          <a:p>
            <a:pPr marL="342900" indent="-342900">
              <a:buSzPct val="70000"/>
              <a:buFont typeface="+mj-lt"/>
              <a:buAutoNum type="arabicPeriod"/>
            </a:pPr>
            <a:endParaRPr lang="en-US" altLang="en-US" sz="2000" dirty="0"/>
          </a:p>
          <a:p>
            <a:pPr>
              <a:buSzPct val="70000"/>
              <a:buFont typeface="+mj-lt"/>
              <a:buAutoNum type="arabicPeriod"/>
            </a:pPr>
            <a:r>
              <a:rPr lang="en-US" altLang="en-US" sz="2000" dirty="0" smtClean="0"/>
              <a:t>Click</a:t>
            </a:r>
            <a:r>
              <a:rPr lang="en-US" altLang="en-US" sz="2000" b="1" dirty="0" smtClean="0"/>
              <a:t> Show Inventory</a:t>
            </a:r>
            <a:r>
              <a:rPr lang="en-US" altLang="en-US" sz="2000" dirty="0" smtClean="0"/>
              <a:t>.</a:t>
            </a:r>
          </a:p>
          <a:p>
            <a:pPr marL="342900" indent="-342900">
              <a:buSzPct val="60000"/>
              <a:buFont typeface="+mj-lt"/>
              <a:buAutoNum type="arabicPeriod"/>
            </a:pPr>
            <a:endParaRPr lang="en-US" altLang="en-US" sz="2000" dirty="0" smtClean="0"/>
          </a:p>
        </p:txBody>
      </p:sp>
      <p:grpSp>
        <p:nvGrpSpPr>
          <p:cNvPr id="27" name="Group 26"/>
          <p:cNvGrpSpPr/>
          <p:nvPr/>
        </p:nvGrpSpPr>
        <p:grpSpPr>
          <a:xfrm>
            <a:off x="1676400" y="2133600"/>
            <a:ext cx="2145888" cy="1899343"/>
            <a:chOff x="1676400" y="2133600"/>
            <a:chExt cx="2145888" cy="189934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180" r="82043"/>
            <a:stretch/>
          </p:blipFill>
          <p:spPr>
            <a:xfrm>
              <a:off x="1676400" y="2133600"/>
              <a:ext cx="1549655" cy="1899343"/>
            </a:xfrm>
            <a:prstGeom prst="rect">
              <a:avLst/>
            </a:prstGeom>
          </p:spPr>
        </p:pic>
        <p:cxnSp>
          <p:nvCxnSpPr>
            <p:cNvPr id="15" name="Straight Arrow Connector 14"/>
            <p:cNvCxnSpPr/>
            <p:nvPr/>
          </p:nvCxnSpPr>
          <p:spPr>
            <a:xfrm flipH="1">
              <a:off x="2971800" y="2286000"/>
              <a:ext cx="850488" cy="10507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676400" y="4419600"/>
            <a:ext cx="6359930" cy="1729710"/>
            <a:chOff x="1676400" y="4419600"/>
            <a:chExt cx="6359930" cy="1729710"/>
          </a:xfrm>
        </p:grpSpPr>
        <p:pic>
          <p:nvPicPr>
            <p:cNvPr id="33" name="Picture 4" descr="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23" b="57277"/>
            <a:stretch/>
          </p:blipFill>
          <p:spPr bwMode="auto">
            <a:xfrm>
              <a:off x="1676400" y="4419600"/>
              <a:ext cx="6359930" cy="1729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9" name="Straight Arrow Connector 28"/>
            <p:cNvCxnSpPr/>
            <p:nvPr/>
          </p:nvCxnSpPr>
          <p:spPr>
            <a:xfrm>
              <a:off x="6450576" y="4876800"/>
              <a:ext cx="712224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Steps to </a:t>
            </a:r>
            <a:r>
              <a:rPr lang="en-US" altLang="en-US" dirty="0" smtClean="0"/>
              <a:t>Document Wasted Vaccine</a:t>
            </a:r>
            <a:endParaRPr lang="en-US" dirty="0"/>
          </a:p>
        </p:txBody>
      </p:sp>
      <p:pic>
        <p:nvPicPr>
          <p:cNvPr id="22" name="Content Placeholder 2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99101"/>
            <a:ext cx="6248400" cy="416829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0" y="1817688"/>
            <a:ext cx="2295525" cy="4141152"/>
          </a:xfrm>
        </p:spPr>
        <p:txBody>
          <a:bodyPr>
            <a:normAutofit lnSpcReduction="10000"/>
          </a:bodyPr>
          <a:lstStyle/>
          <a:p>
            <a:pPr marL="457200" indent="-457200">
              <a:buSzPct val="70000"/>
              <a:buFont typeface="+mj-lt"/>
              <a:buAutoNum type="arabicPeriod" startAt="3"/>
            </a:pPr>
            <a:r>
              <a:rPr lang="en-US" altLang="en-US" sz="1600" dirty="0" smtClean="0"/>
              <a:t>Click on the </a:t>
            </a:r>
            <a:r>
              <a:rPr lang="en-US" altLang="en-US" sz="1600" b="1" dirty="0" smtClean="0"/>
              <a:t>State </a:t>
            </a:r>
            <a:r>
              <a:rPr lang="en-US" altLang="en-US" sz="1600" dirty="0" smtClean="0"/>
              <a:t>or </a:t>
            </a:r>
            <a:r>
              <a:rPr lang="en-US" altLang="en-US" sz="1600" b="1" dirty="0" smtClean="0"/>
              <a:t>Private </a:t>
            </a:r>
            <a:r>
              <a:rPr lang="en-US" altLang="en-US" sz="1600" dirty="0" smtClean="0"/>
              <a:t>radio button to display only state or private vaccine. </a:t>
            </a:r>
          </a:p>
          <a:p>
            <a:pPr marL="457200" indent="-457200">
              <a:buSzPct val="70000"/>
              <a:buFont typeface="+mj-lt"/>
              <a:buAutoNum type="arabicPeriod" startAt="3"/>
            </a:pPr>
            <a:r>
              <a:rPr lang="en-US" altLang="en-US" sz="1600" dirty="0" smtClean="0"/>
              <a:t>Find each </a:t>
            </a:r>
            <a:r>
              <a:rPr lang="en-US" altLang="en-US" sz="1600" b="1" dirty="0" smtClean="0"/>
              <a:t>Trade </a:t>
            </a:r>
            <a:r>
              <a:rPr lang="en-US" altLang="en-US" sz="1600" b="1" dirty="0"/>
              <a:t>Name</a:t>
            </a:r>
            <a:r>
              <a:rPr lang="en-US" altLang="en-US" sz="1600" dirty="0"/>
              <a:t> and </a:t>
            </a:r>
            <a:r>
              <a:rPr lang="en-US" altLang="en-US" sz="1600" b="1" dirty="0" smtClean="0"/>
              <a:t>Lot </a:t>
            </a:r>
            <a:r>
              <a:rPr lang="en-US" altLang="en-US" sz="1600" b="1" dirty="0"/>
              <a:t>Number</a:t>
            </a:r>
            <a:r>
              <a:rPr lang="en-US" altLang="en-US" sz="1600" dirty="0"/>
              <a:t> for the </a:t>
            </a:r>
            <a:r>
              <a:rPr lang="en-US" altLang="en-US" sz="1600" dirty="0" smtClean="0"/>
              <a:t>vaccine that was wasted.  </a:t>
            </a:r>
          </a:p>
          <a:p>
            <a:pPr marL="457200" indent="-457200">
              <a:buSzPct val="70000"/>
              <a:buFont typeface="+mj-lt"/>
              <a:buAutoNum type="arabicPeriod" startAt="3"/>
            </a:pPr>
            <a:r>
              <a:rPr lang="en-US" altLang="en-US" sz="1600" dirty="0" smtClean="0"/>
              <a:t>Click the </a:t>
            </a:r>
            <a:r>
              <a:rPr lang="en-US" altLang="en-US" sz="1600" b="1" dirty="0" smtClean="0"/>
              <a:t>Select </a:t>
            </a:r>
            <a:r>
              <a:rPr lang="en-US" altLang="en-US" sz="1600" dirty="0" smtClean="0"/>
              <a:t>box next to the vaccine so the check appears.</a:t>
            </a:r>
          </a:p>
          <a:p>
            <a:pPr marL="457200" indent="-457200">
              <a:buSzPct val="70000"/>
              <a:buFont typeface="+mj-lt"/>
              <a:buAutoNum type="arabicPeriod" startAt="3"/>
            </a:pPr>
            <a:r>
              <a:rPr lang="en-US" altLang="en-US" sz="1600" dirty="0" smtClean="0"/>
              <a:t>Click </a:t>
            </a:r>
            <a:r>
              <a:rPr lang="en-US" altLang="en-US" sz="1600" b="1" dirty="0" smtClean="0"/>
              <a:t>Modify Quantity</a:t>
            </a:r>
            <a:r>
              <a:rPr lang="en-US" altLang="en-US" sz="1600" dirty="0" smtClean="0"/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284374" y="6010275"/>
            <a:ext cx="41719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1200"/>
              </a:spcBef>
              <a:buSzPct val="60000"/>
              <a:buNone/>
            </a:pPr>
            <a:r>
              <a:rPr lang="en-US" altLang="en-US" sz="1400" dirty="0" smtClean="0">
                <a:latin typeface="+mj-lt"/>
              </a:rPr>
              <a:t>Note: Instead of steps 6-7, you can also click the blue </a:t>
            </a:r>
            <a:r>
              <a:rPr lang="en-US" altLang="en-US" sz="1400" b="1" dirty="0" smtClean="0">
                <a:latin typeface="+mj-lt"/>
              </a:rPr>
              <a:t>Tradename </a:t>
            </a:r>
            <a:r>
              <a:rPr lang="en-US" altLang="en-US" sz="1400" dirty="0" smtClean="0">
                <a:latin typeface="+mj-lt"/>
              </a:rPr>
              <a:t>to modify each Trade Name/Lot Number individually.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362200" y="3642360"/>
            <a:ext cx="6477000" cy="2910840"/>
            <a:chOff x="2020926" y="2788920"/>
            <a:chExt cx="6477000" cy="2910840"/>
          </a:xfrm>
        </p:grpSpPr>
        <p:grpSp>
          <p:nvGrpSpPr>
            <p:cNvPr id="11" name="Group 10"/>
            <p:cNvGrpSpPr/>
            <p:nvPr/>
          </p:nvGrpSpPr>
          <p:grpSpPr>
            <a:xfrm>
              <a:off x="4562475" y="2788920"/>
              <a:ext cx="3935451" cy="2910840"/>
              <a:chOff x="4562475" y="2788920"/>
              <a:chExt cx="3935451" cy="291084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562475" y="2788920"/>
                <a:ext cx="3097252" cy="548640"/>
              </a:xfrm>
              <a:prstGeom prst="rect">
                <a:avLst/>
              </a:prstGeom>
              <a:ln w="38100">
                <a:solidFill>
                  <a:srgbClr val="FFC000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354926" y="4739640"/>
                <a:ext cx="457200" cy="274320"/>
              </a:xfrm>
              <a:prstGeom prst="rect">
                <a:avLst/>
              </a:prstGeom>
              <a:ln w="38100">
                <a:solidFill>
                  <a:srgbClr val="FFC000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AutoShape 14"/>
              <p:cNvSpPr>
                <a:spLocks noChangeArrowheads="1"/>
              </p:cNvSpPr>
              <p:nvPr/>
            </p:nvSpPr>
            <p:spPr bwMode="auto">
              <a:xfrm>
                <a:off x="6592926" y="5105400"/>
                <a:ext cx="1905000" cy="59436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>
                <a:softEdge rad="63500"/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en-US" sz="1500" dirty="0" smtClean="0">
                    <a:latin typeface="Century Gothic" panose="020B0502020202020204" pitchFamily="34" charset="0"/>
                  </a:rPr>
                  <a:t>Y = Yes (i.e. state vaccine)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V="1">
                <a:off x="7209169" y="4983480"/>
                <a:ext cx="201279" cy="182880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Arrow Connector 19"/>
            <p:cNvCxnSpPr/>
            <p:nvPr/>
          </p:nvCxnSpPr>
          <p:spPr>
            <a:xfrm flipV="1">
              <a:off x="2020926" y="3592830"/>
              <a:ext cx="381000" cy="17526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769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Steps to Document Wasted Vaccine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2438400"/>
          </a:xfrm>
        </p:spPr>
        <p:txBody>
          <a:bodyPr>
            <a:normAutofit lnSpcReduction="10000"/>
          </a:bodyPr>
          <a:lstStyle/>
          <a:p>
            <a:pPr marL="514350" indent="-514350">
              <a:buSzPct val="70000"/>
              <a:buFont typeface="+mj-lt"/>
              <a:buAutoNum type="arabicPeriod" startAt="7"/>
            </a:pPr>
            <a:r>
              <a:rPr lang="en-US" sz="1800" dirty="0" smtClean="0"/>
              <a:t>In the Modify Quantity On Hand section, choose ‘Subtract’</a:t>
            </a:r>
            <a:r>
              <a:rPr lang="en-US" sz="1800" b="1" dirty="0" smtClean="0"/>
              <a:t> </a:t>
            </a:r>
            <a:r>
              <a:rPr lang="en-US" sz="1800" dirty="0" smtClean="0"/>
              <a:t>from the </a:t>
            </a:r>
            <a:r>
              <a:rPr lang="en-US" altLang="en-US" sz="1800" b="1" dirty="0" smtClean="0"/>
              <a:t>Action</a:t>
            </a:r>
            <a:r>
              <a:rPr lang="en-US" altLang="en-US" sz="1800" dirty="0" smtClean="0"/>
              <a:t> drop down list.</a:t>
            </a:r>
          </a:p>
          <a:p>
            <a:pPr marL="514350" indent="-514350">
              <a:buSzPct val="70000"/>
              <a:buFont typeface="+mj-lt"/>
              <a:buAutoNum type="arabicPeriod" startAt="7"/>
            </a:pPr>
            <a:r>
              <a:rPr lang="en-US" altLang="en-US" sz="1800" dirty="0" smtClean="0"/>
              <a:t>Enter the number of doses wasted in the </a:t>
            </a:r>
            <a:r>
              <a:rPr lang="en-US" altLang="en-US" sz="1800" b="1" dirty="0" smtClean="0"/>
              <a:t>Amount </a:t>
            </a:r>
            <a:r>
              <a:rPr lang="en-US" altLang="en-US" sz="1800" dirty="0" smtClean="0"/>
              <a:t>column.</a:t>
            </a:r>
          </a:p>
          <a:p>
            <a:pPr marL="514350" indent="-514350">
              <a:buSzPct val="70000"/>
              <a:buFont typeface="+mj-lt"/>
              <a:buAutoNum type="arabicPeriod" startAt="7"/>
            </a:pPr>
            <a:r>
              <a:rPr lang="en-US" altLang="en-US" sz="1800" dirty="0" smtClean="0"/>
              <a:t>Choose ‘Wasted Doses’ from the </a:t>
            </a:r>
            <a:r>
              <a:rPr lang="en-US" altLang="en-US" sz="1800" b="1" dirty="0" smtClean="0"/>
              <a:t>Category</a:t>
            </a:r>
            <a:r>
              <a:rPr lang="en-US" altLang="en-US" sz="1800" dirty="0" smtClean="0"/>
              <a:t> drop down box.  </a:t>
            </a:r>
          </a:p>
          <a:p>
            <a:pPr marL="514350" indent="-514350">
              <a:buSzPct val="70000"/>
              <a:buFont typeface="+mj-lt"/>
              <a:buAutoNum type="arabicPeriod" startAt="7"/>
            </a:pPr>
            <a:r>
              <a:rPr lang="en-US" altLang="en-US" sz="1800" dirty="0" smtClean="0"/>
              <a:t>This brings up the </a:t>
            </a:r>
            <a:r>
              <a:rPr lang="en-US" altLang="en-US" sz="1800" b="1" dirty="0" smtClean="0"/>
              <a:t>Reason Wasted </a:t>
            </a:r>
            <a:r>
              <a:rPr lang="en-US" altLang="en-US" sz="1800" dirty="0" smtClean="0"/>
              <a:t>and </a:t>
            </a:r>
            <a:r>
              <a:rPr lang="en-US" altLang="en-US" sz="1800" b="1" dirty="0" smtClean="0"/>
              <a:t>Preventive Action </a:t>
            </a:r>
            <a:r>
              <a:rPr lang="en-US" altLang="en-US" sz="1800" dirty="0" smtClean="0"/>
              <a:t>boxes.   Document what happened to the vaccine and how it can be prevented. Both of these boxes are required.</a:t>
            </a:r>
          </a:p>
          <a:p>
            <a:pPr marL="514350" indent="-514350">
              <a:buSzPct val="70000"/>
              <a:buFont typeface="+mj-lt"/>
              <a:buAutoNum type="arabicPeriod" startAt="7"/>
            </a:pPr>
            <a:r>
              <a:rPr lang="en-US" altLang="en-US" sz="1800" dirty="0" smtClean="0"/>
              <a:t>Click </a:t>
            </a:r>
            <a:r>
              <a:rPr lang="en-US" altLang="en-US" sz="1800" b="1" dirty="0" smtClean="0"/>
              <a:t>Save</a:t>
            </a:r>
            <a:r>
              <a:rPr lang="en-US" altLang="en-US" sz="1800" dirty="0" smtClean="0"/>
              <a:t>.</a:t>
            </a:r>
          </a:p>
          <a:p>
            <a:pPr marL="514350" indent="-514350">
              <a:buSzPct val="60000"/>
              <a:buFont typeface="+mj-lt"/>
              <a:buAutoNum type="arabicPeriod" startAt="7"/>
            </a:pPr>
            <a:endParaRPr lang="en-US" altLang="en-US" sz="2000" dirty="0" smtClean="0"/>
          </a:p>
          <a:p>
            <a:pPr marL="514350" indent="-514350">
              <a:buSzPct val="60000"/>
              <a:buFont typeface="+mj-lt"/>
              <a:buAutoNum type="arabicPeriod" startAt="7"/>
            </a:pP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5" b="6312"/>
          <a:stretch/>
        </p:blipFill>
        <p:spPr>
          <a:xfrm>
            <a:off x="885310" y="3886200"/>
            <a:ext cx="7373380" cy="2829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587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Steps to Document Wasted Vaccine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3400" y="1524000"/>
            <a:ext cx="8153400" cy="2514600"/>
          </a:xfrm>
        </p:spPr>
        <p:txBody>
          <a:bodyPr>
            <a:normAutofit/>
          </a:bodyPr>
          <a:lstStyle/>
          <a:p>
            <a:pPr marL="457200" indent="-457200">
              <a:buSzPct val="70000"/>
              <a:buFont typeface="+mj-lt"/>
              <a:buAutoNum type="arabicPeriod" startAt="12"/>
            </a:pPr>
            <a:r>
              <a:rPr lang="en-US" altLang="en-US" sz="1700" dirty="0" smtClean="0"/>
              <a:t>You are redirected back to the Show Inventory screen, where you can check to see that the dose(s) were subtracted.</a:t>
            </a:r>
          </a:p>
          <a:p>
            <a:pPr marL="0" indent="0">
              <a:buSzPct val="70000"/>
              <a:buNone/>
            </a:pPr>
            <a:endParaRPr lang="en-US" altLang="en-US" sz="1500" dirty="0" smtClean="0"/>
          </a:p>
          <a:p>
            <a:endParaRPr lang="en-US" altLang="en-US" sz="1500" dirty="0" smtClean="0"/>
          </a:p>
          <a:p>
            <a:endParaRPr lang="en-US" sz="15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412441" y="2514600"/>
            <a:ext cx="6319118" cy="3657599"/>
            <a:chOff x="2443882" y="1752600"/>
            <a:chExt cx="6319118" cy="3657599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882" y="1752600"/>
              <a:ext cx="6319118" cy="35051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 flipV="1">
              <a:off x="5966644" y="4648199"/>
              <a:ext cx="329240" cy="76200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6295884" y="4373879"/>
              <a:ext cx="457200" cy="274320"/>
            </a:xfrm>
            <a:prstGeom prst="rect">
              <a:avLst/>
            </a:prstGeom>
            <a:ln w="38100">
              <a:solidFill>
                <a:srgbClr val="FFC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Steps to Run and Send Wasted/Expired Report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95300" y="1524000"/>
            <a:ext cx="8153400" cy="5181600"/>
          </a:xfrm>
        </p:spPr>
        <p:txBody>
          <a:bodyPr>
            <a:normAutofit/>
          </a:bodyPr>
          <a:lstStyle/>
          <a:p>
            <a:pPr marL="0" indent="0" algn="ctr">
              <a:buSzPct val="70000"/>
              <a:buNone/>
            </a:pPr>
            <a:r>
              <a:rPr lang="en-US" altLang="en-US" sz="1700" dirty="0" smtClean="0"/>
              <a:t>If you wanted to wait to run this report once a month, you could enter the dates to cover a month’s period. This part really depends on how much vaccine is wasted and or expired in your facility. </a:t>
            </a:r>
          </a:p>
          <a:p>
            <a:pPr marL="0" indent="0">
              <a:buSzPct val="70000"/>
              <a:buNone/>
            </a:pPr>
            <a:endParaRPr lang="en-US" altLang="en-US" sz="1700" dirty="0"/>
          </a:p>
          <a:p>
            <a:pPr marL="0" indent="0">
              <a:buSzPct val="70000"/>
              <a:buNone/>
            </a:pPr>
            <a:endParaRPr lang="en-US" altLang="en-US" sz="1700" dirty="0" smtClean="0"/>
          </a:p>
          <a:p>
            <a:pPr marL="0" indent="0">
              <a:buSzPct val="70000"/>
              <a:buNone/>
            </a:pPr>
            <a:endParaRPr lang="en-US" altLang="en-US" sz="1700" dirty="0"/>
          </a:p>
          <a:p>
            <a:pPr marL="0" indent="0">
              <a:buSzPct val="70000"/>
              <a:buNone/>
            </a:pPr>
            <a:endParaRPr lang="en-US" altLang="en-US" sz="1700" dirty="0" smtClean="0"/>
          </a:p>
          <a:p>
            <a:pPr marL="0" indent="0">
              <a:buSzPct val="70000"/>
              <a:buNone/>
            </a:pPr>
            <a:endParaRPr lang="en-US" altLang="en-US" sz="1700" dirty="0" smtClean="0"/>
          </a:p>
          <a:p>
            <a:pPr marL="0" indent="0">
              <a:buSzPct val="70000"/>
              <a:buNone/>
            </a:pPr>
            <a:endParaRPr lang="en-US" altLang="en-US" sz="1700" dirty="0"/>
          </a:p>
          <a:p>
            <a:pPr marL="0" indent="0">
              <a:buSzPct val="70000"/>
              <a:buNone/>
            </a:pPr>
            <a:endParaRPr lang="en-US" altLang="en-US" sz="1700" dirty="0" smtClean="0"/>
          </a:p>
          <a:p>
            <a:pPr marL="0" indent="0">
              <a:buSzPct val="70000"/>
              <a:buNone/>
            </a:pPr>
            <a:endParaRPr lang="en-US" altLang="en-US" sz="1700" dirty="0"/>
          </a:p>
          <a:p>
            <a:pPr marL="0" indent="0">
              <a:buSzPct val="70000"/>
              <a:buNone/>
            </a:pPr>
            <a:endParaRPr lang="en-US" altLang="en-US" sz="1700" dirty="0" smtClean="0"/>
          </a:p>
          <a:p>
            <a:pPr marL="936625" lvl="1" indent="-457200">
              <a:buSzPct val="70000"/>
              <a:buFont typeface="+mj-lt"/>
              <a:buAutoNum type="arabicPeriod"/>
            </a:pPr>
            <a:r>
              <a:rPr lang="en-US" altLang="en-US" sz="1700" dirty="0" smtClean="0"/>
              <a:t>Click on </a:t>
            </a:r>
            <a:r>
              <a:rPr lang="en-US" altLang="en-US" sz="1700" b="1" dirty="0" smtClean="0"/>
              <a:t>request wasted/ expired. </a:t>
            </a:r>
          </a:p>
          <a:p>
            <a:pPr marL="936625" lvl="1" indent="-457200">
              <a:buSzPct val="70000"/>
              <a:buFont typeface="+mj-lt"/>
              <a:buAutoNum type="arabicPeriod"/>
            </a:pPr>
            <a:r>
              <a:rPr lang="en-US" altLang="en-US" sz="1700" dirty="0" smtClean="0"/>
              <a:t>Enter the </a:t>
            </a:r>
            <a:r>
              <a:rPr lang="en-US" altLang="en-US" sz="1700" b="1" dirty="0" smtClean="0"/>
              <a:t>From Date </a:t>
            </a:r>
            <a:r>
              <a:rPr lang="en-US" altLang="en-US" sz="1700" dirty="0" smtClean="0"/>
              <a:t>and the </a:t>
            </a:r>
            <a:r>
              <a:rPr lang="en-US" altLang="en-US" sz="1700" b="1" dirty="0" smtClean="0"/>
              <a:t>To Date</a:t>
            </a:r>
            <a:r>
              <a:rPr lang="en-US" altLang="en-US" sz="1700" dirty="0" smtClean="0"/>
              <a:t>. This date range will give you all the wasted and expired transactions for that period. </a:t>
            </a:r>
          </a:p>
          <a:p>
            <a:pPr marL="936625" lvl="1" indent="-457200">
              <a:buSzPct val="70000"/>
              <a:buFont typeface="+mj-lt"/>
              <a:buAutoNum type="arabicPeriod"/>
            </a:pPr>
            <a:r>
              <a:rPr lang="en-US" altLang="en-US" sz="1700" dirty="0" smtClean="0"/>
              <a:t>Click </a:t>
            </a:r>
            <a:r>
              <a:rPr lang="en-US" altLang="en-US" sz="1700" b="1" dirty="0" smtClean="0"/>
              <a:t>Generate </a:t>
            </a:r>
            <a:r>
              <a:rPr lang="en-US" altLang="en-US" sz="1700" dirty="0" smtClean="0"/>
              <a:t>to view the report. </a:t>
            </a:r>
          </a:p>
          <a:p>
            <a:pPr marL="457200" indent="-457200">
              <a:buSzPct val="70000"/>
              <a:buFont typeface="+mj-lt"/>
              <a:buAutoNum type="arabicPeriod" startAt="12"/>
            </a:pPr>
            <a:endParaRPr lang="en-US" altLang="en-US" sz="1700" dirty="0" smtClean="0"/>
          </a:p>
          <a:p>
            <a:endParaRPr lang="en-US" altLang="en-US" sz="1700" dirty="0" smtClean="0"/>
          </a:p>
          <a:p>
            <a:endParaRPr lang="en-US" sz="1700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"/>
          <a:stretch/>
        </p:blipFill>
        <p:spPr bwMode="auto">
          <a:xfrm>
            <a:off x="981075" y="2514600"/>
            <a:ext cx="7181850" cy="2457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97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Steps to Run and Send Wasted/Expired Report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52399" y="1676400"/>
            <a:ext cx="3248025" cy="5003800"/>
          </a:xfrm>
        </p:spPr>
        <p:txBody>
          <a:bodyPr>
            <a:noAutofit/>
          </a:bodyPr>
          <a:lstStyle/>
          <a:p>
            <a:pPr>
              <a:buSzPct val="70000"/>
            </a:pPr>
            <a:r>
              <a:rPr lang="en-US" altLang="en-US" sz="1700" dirty="0"/>
              <a:t>The  wasted/ expired report will appear as a </a:t>
            </a:r>
            <a:r>
              <a:rPr lang="en-US" altLang="en-US" sz="1700" dirty="0" smtClean="0"/>
              <a:t>pop-up.</a:t>
            </a:r>
          </a:p>
          <a:p>
            <a:pPr marL="936625" lvl="1" indent="-457200">
              <a:buSzPct val="70000"/>
            </a:pPr>
            <a:r>
              <a:rPr lang="en-US" altLang="en-US" sz="1400" dirty="0" smtClean="0"/>
              <a:t>Make </a:t>
            </a:r>
            <a:r>
              <a:rPr lang="en-US" altLang="en-US" sz="1400" dirty="0"/>
              <a:t>sure </a:t>
            </a:r>
            <a:r>
              <a:rPr lang="en-US" altLang="en-US" sz="1400" dirty="0" smtClean="0"/>
              <a:t>the </a:t>
            </a:r>
            <a:r>
              <a:rPr lang="en-US" altLang="en-US" sz="1400" dirty="0"/>
              <a:t>pop-up blocker is </a:t>
            </a:r>
            <a:r>
              <a:rPr lang="en-US" altLang="en-US" sz="1400" dirty="0" smtClean="0"/>
              <a:t>not turned </a:t>
            </a:r>
            <a:r>
              <a:rPr lang="en-US" altLang="en-US" sz="1400" dirty="0"/>
              <a:t>on for the NCIR. You may need to make the report bigger to view. In some computers it will be a small pop up and in others it will be bigger already</a:t>
            </a:r>
            <a:r>
              <a:rPr lang="en-US" altLang="en-US" sz="1400" dirty="0" smtClean="0"/>
              <a:t>.  The report is viewed through Adobe Reader.</a:t>
            </a:r>
            <a:endParaRPr lang="en-US" altLang="en-US" sz="1700" dirty="0" smtClean="0"/>
          </a:p>
          <a:p>
            <a:pPr marL="457200" indent="-457200">
              <a:buSzPct val="70000"/>
              <a:buFont typeface="+mj-lt"/>
              <a:buAutoNum type="arabicPeriod" startAt="3"/>
            </a:pPr>
            <a:endParaRPr lang="en-US" altLang="en-US" sz="1700" dirty="0" smtClean="0"/>
          </a:p>
          <a:p>
            <a:endParaRPr lang="en-US" altLang="en-US" sz="1700" dirty="0" smtClean="0"/>
          </a:p>
          <a:p>
            <a:endParaRPr lang="en-US" sz="1700" dirty="0"/>
          </a:p>
        </p:txBody>
      </p:sp>
      <p:pic>
        <p:nvPicPr>
          <p:cNvPr id="8" name="Picture 2" descr="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1524000"/>
            <a:ext cx="5572125" cy="42137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77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IR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NCIR2</Template>
  <TotalTime>1223</TotalTime>
  <Words>1216</Words>
  <Application>Microsoft Office PowerPoint</Application>
  <PresentationFormat>On-screen Show (4:3)</PresentationFormat>
  <Paragraphs>92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NCIR2</vt:lpstr>
      <vt:lpstr>Reporting Wasted Vaccine</vt:lpstr>
      <vt:lpstr>Process for Reporting Wasted Vaccine</vt:lpstr>
      <vt:lpstr>Non-NCIR Users Reporting Wasted Vaccine</vt:lpstr>
      <vt:lpstr>Steps to Document Wasted Vaccine</vt:lpstr>
      <vt:lpstr>Steps to Document Wasted Vaccine</vt:lpstr>
      <vt:lpstr>Steps to Document Wasted Vaccine</vt:lpstr>
      <vt:lpstr>Steps to Document Wasted Vaccine</vt:lpstr>
      <vt:lpstr>Steps to Run and Send Wasted/Expired Report</vt:lpstr>
      <vt:lpstr>Steps to Run and Send Wasted/Expired Report</vt:lpstr>
      <vt:lpstr>Steps to Run and Send Wasted/Expired Report</vt:lpstr>
      <vt:lpstr>PowerPoint Presentation</vt:lpstr>
      <vt:lpstr>PowerPoint Presentation</vt:lpstr>
    </vt:vector>
  </TitlesOfParts>
  <Company>Department of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DPH/DHHS</dc:creator>
  <cp:lastModifiedBy>DPH Staff</cp:lastModifiedBy>
  <cp:revision>46</cp:revision>
  <dcterms:created xsi:type="dcterms:W3CDTF">2008-04-15T13:07:39Z</dcterms:created>
  <dcterms:modified xsi:type="dcterms:W3CDTF">2016-04-21T13:54:49Z</dcterms:modified>
</cp:coreProperties>
</file>