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 id="2147483881" r:id="rId5"/>
  </p:sldMasterIdLst>
  <p:notesMasterIdLst>
    <p:notesMasterId r:id="rId33"/>
  </p:notesMasterIdLst>
  <p:handoutMasterIdLst>
    <p:handoutMasterId r:id="rId34"/>
  </p:handoutMasterIdLst>
  <p:sldIdLst>
    <p:sldId id="458" r:id="rId6"/>
    <p:sldId id="709" r:id="rId7"/>
    <p:sldId id="696" r:id="rId8"/>
    <p:sldId id="697" r:id="rId9"/>
    <p:sldId id="701" r:id="rId10"/>
    <p:sldId id="704" r:id="rId11"/>
    <p:sldId id="699" r:id="rId12"/>
    <p:sldId id="702" r:id="rId13"/>
    <p:sldId id="700" r:id="rId14"/>
    <p:sldId id="703" r:id="rId15"/>
    <p:sldId id="722" r:id="rId16"/>
    <p:sldId id="742" r:id="rId17"/>
    <p:sldId id="743" r:id="rId18"/>
    <p:sldId id="753" r:id="rId19"/>
    <p:sldId id="744" r:id="rId20"/>
    <p:sldId id="741" r:id="rId21"/>
    <p:sldId id="745" r:id="rId22"/>
    <p:sldId id="746" r:id="rId23"/>
    <p:sldId id="747" r:id="rId24"/>
    <p:sldId id="748" r:id="rId25"/>
    <p:sldId id="749" r:id="rId26"/>
    <p:sldId id="738" r:id="rId27"/>
    <p:sldId id="750" r:id="rId28"/>
    <p:sldId id="751" r:id="rId29"/>
    <p:sldId id="752" r:id="rId30"/>
    <p:sldId id="694" r:id="rId31"/>
    <p:sldId id="740" r:id="rId32"/>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rche, Julia K" initials="LJK" lastIdx="9"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365E"/>
    <a:srgbClr val="94B6C7"/>
    <a:srgbClr val="657E32"/>
    <a:srgbClr val="E9F0F3"/>
    <a:srgbClr val="DBE7EC"/>
    <a:srgbClr val="CEDDEC"/>
    <a:srgbClr val="E4EEF4"/>
    <a:srgbClr val="288D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3" autoAdjust="0"/>
    <p:restoredTop sz="71871" autoAdjust="0"/>
  </p:normalViewPr>
  <p:slideViewPr>
    <p:cSldViewPr snapToGrid="0">
      <p:cViewPr varScale="1">
        <p:scale>
          <a:sx n="59" d="100"/>
          <a:sy n="59" d="100"/>
        </p:scale>
        <p:origin x="2256" y="72"/>
      </p:cViewPr>
      <p:guideLst>
        <p:guide orient="horz" pos="2160"/>
        <p:guide pos="2880"/>
      </p:guideLst>
    </p:cSldViewPr>
  </p:slideViewPr>
  <p:outlineViewPr>
    <p:cViewPr>
      <p:scale>
        <a:sx n="33" d="100"/>
        <a:sy n="33" d="100"/>
      </p:scale>
      <p:origin x="0" y="64"/>
    </p:cViewPr>
  </p:outlineViewPr>
  <p:notesTextViewPr>
    <p:cViewPr>
      <p:scale>
        <a:sx n="1" d="1"/>
        <a:sy n="1" d="1"/>
      </p:scale>
      <p:origin x="0" y="0"/>
    </p:cViewPr>
  </p:notesTextViewPr>
  <p:sorterViewPr>
    <p:cViewPr>
      <p:scale>
        <a:sx n="110" d="100"/>
        <a:sy n="110" d="100"/>
      </p:scale>
      <p:origin x="0" y="0"/>
    </p:cViewPr>
  </p:sorterViewPr>
  <p:notesViewPr>
    <p:cSldViewPr snapToGrid="0">
      <p:cViewPr varScale="1">
        <p:scale>
          <a:sx n="93" d="100"/>
          <a:sy n="93" d="100"/>
        </p:scale>
        <p:origin x="358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35CD97-8FE7-446E-87C3-D8456D2DBA66}" type="doc">
      <dgm:prSet loTypeId="urn:microsoft.com/office/officeart/2005/8/layout/hProcess11" loCatId="process" qsTypeId="urn:microsoft.com/office/officeart/2005/8/quickstyle/simple1" qsCatId="simple" csTypeId="urn:microsoft.com/office/officeart/2005/8/colors/accent1_2" csCatId="accent1" phldr="1"/>
      <dgm:spPr/>
    </dgm:pt>
    <dgm:pt modelId="{7A63B265-6403-4820-A18D-992DAF376617}">
      <dgm:prSet phldrT="[Text]"/>
      <dgm:spPr/>
      <dgm:t>
        <a:bodyPr/>
        <a:lstStyle/>
        <a:p>
          <a:r>
            <a:rPr lang="en-US" b="0" i="0" dirty="0"/>
            <a:t>House Bill 259 / SL 2023-134 Passed on 10/3/2023</a:t>
          </a:r>
          <a:endParaRPr lang="en-US" dirty="0"/>
        </a:p>
      </dgm:t>
    </dgm:pt>
    <dgm:pt modelId="{04955A05-9C92-4AAB-B5B7-C4C906B1BEDD}" type="parTrans" cxnId="{C41D01A6-2278-4E5D-96F0-7F6F3CEDE6B9}">
      <dgm:prSet/>
      <dgm:spPr/>
      <dgm:t>
        <a:bodyPr/>
        <a:lstStyle/>
        <a:p>
          <a:endParaRPr lang="en-US"/>
        </a:p>
      </dgm:t>
    </dgm:pt>
    <dgm:pt modelId="{2B81B4FC-C0FB-4BAE-830E-335215A78167}" type="sibTrans" cxnId="{C41D01A6-2278-4E5D-96F0-7F6F3CEDE6B9}">
      <dgm:prSet/>
      <dgm:spPr/>
      <dgm:t>
        <a:bodyPr/>
        <a:lstStyle/>
        <a:p>
          <a:endParaRPr lang="en-US"/>
        </a:p>
      </dgm:t>
    </dgm:pt>
    <dgm:pt modelId="{2CFF659E-32DD-4657-AEB4-2E5C5376ADBD}">
      <dgm:prSet phldrT="[Text]"/>
      <dgm:spPr/>
      <dgm:t>
        <a:bodyPr/>
        <a:lstStyle/>
        <a:p>
          <a:r>
            <a:rPr lang="en-US" dirty="0"/>
            <a:t>Work to stand up State Office of Child Fatality Prevention, New procedures for Local Teams</a:t>
          </a:r>
        </a:p>
      </dgm:t>
    </dgm:pt>
    <dgm:pt modelId="{00B48E72-98A4-47B9-BFD0-0A1643C184C9}" type="parTrans" cxnId="{A94018B0-BDCC-4D80-969A-0214776E4813}">
      <dgm:prSet/>
      <dgm:spPr/>
      <dgm:t>
        <a:bodyPr/>
        <a:lstStyle/>
        <a:p>
          <a:endParaRPr lang="en-US"/>
        </a:p>
      </dgm:t>
    </dgm:pt>
    <dgm:pt modelId="{79514B58-AE55-4D8D-8BD4-59BE4FC67F7C}" type="sibTrans" cxnId="{A94018B0-BDCC-4D80-969A-0214776E4813}">
      <dgm:prSet/>
      <dgm:spPr/>
      <dgm:t>
        <a:bodyPr/>
        <a:lstStyle/>
        <a:p>
          <a:endParaRPr lang="en-US"/>
        </a:p>
      </dgm:t>
    </dgm:pt>
    <dgm:pt modelId="{EB446947-BA26-4451-AC11-8F1B1FAA8C3A}">
      <dgm:prSet phldrT="[Text]"/>
      <dgm:spPr/>
      <dgm:t>
        <a:bodyPr/>
        <a:lstStyle/>
        <a:p>
          <a:r>
            <a:rPr lang="en-US" i="1" dirty="0"/>
            <a:t>December 11, 2024: The North Carolina General Assembly voted to override the Governor’s veto of Senate bill 382, now Session Law 2024-57 titled ‘Disaster Relief-3/Budget/Various Law Changes’, this bill changes the timeline of full implementation of child fatality prevention system changes. </a:t>
          </a:r>
          <a:endParaRPr lang="en-US" dirty="0"/>
        </a:p>
      </dgm:t>
    </dgm:pt>
    <dgm:pt modelId="{5987226A-0705-4576-AC4B-9803AEC2C1A3}" type="parTrans" cxnId="{179D175C-8005-4ED1-8CDF-F292F38E1433}">
      <dgm:prSet/>
      <dgm:spPr/>
      <dgm:t>
        <a:bodyPr/>
        <a:lstStyle/>
        <a:p>
          <a:endParaRPr lang="en-US"/>
        </a:p>
      </dgm:t>
    </dgm:pt>
    <dgm:pt modelId="{D3EA2DED-6C5C-43E3-8BFE-BF9A5FE39895}" type="sibTrans" cxnId="{179D175C-8005-4ED1-8CDF-F292F38E1433}">
      <dgm:prSet/>
      <dgm:spPr/>
      <dgm:t>
        <a:bodyPr/>
        <a:lstStyle/>
        <a:p>
          <a:endParaRPr lang="en-US"/>
        </a:p>
      </dgm:t>
    </dgm:pt>
    <dgm:pt modelId="{33D647BE-6E78-40CE-9F17-E5A99B6F9795}" type="pres">
      <dgm:prSet presAssocID="{0435CD97-8FE7-446E-87C3-D8456D2DBA66}" presName="Name0" presStyleCnt="0">
        <dgm:presLayoutVars>
          <dgm:dir/>
          <dgm:resizeHandles val="exact"/>
        </dgm:presLayoutVars>
      </dgm:prSet>
      <dgm:spPr/>
    </dgm:pt>
    <dgm:pt modelId="{5EF52F4D-C50A-46B1-BB58-BDE82FAE67AE}" type="pres">
      <dgm:prSet presAssocID="{0435CD97-8FE7-446E-87C3-D8456D2DBA66}" presName="arrow" presStyleLbl="bgShp" presStyleIdx="0" presStyleCnt="1"/>
      <dgm:spPr/>
    </dgm:pt>
    <dgm:pt modelId="{EC76C246-97F1-41B5-9F02-EF31BD6E5E4A}" type="pres">
      <dgm:prSet presAssocID="{0435CD97-8FE7-446E-87C3-D8456D2DBA66}" presName="points" presStyleCnt="0"/>
      <dgm:spPr/>
    </dgm:pt>
    <dgm:pt modelId="{FB85D97E-E26D-43A9-9460-BD9B74188568}" type="pres">
      <dgm:prSet presAssocID="{7A63B265-6403-4820-A18D-992DAF376617}" presName="compositeA" presStyleCnt="0"/>
      <dgm:spPr/>
    </dgm:pt>
    <dgm:pt modelId="{D316DDFF-9E6A-4511-B8FE-5257A156114A}" type="pres">
      <dgm:prSet presAssocID="{7A63B265-6403-4820-A18D-992DAF376617}" presName="textA" presStyleLbl="revTx" presStyleIdx="0" presStyleCnt="3">
        <dgm:presLayoutVars>
          <dgm:bulletEnabled val="1"/>
        </dgm:presLayoutVars>
      </dgm:prSet>
      <dgm:spPr/>
    </dgm:pt>
    <dgm:pt modelId="{232D5FCE-AB79-40BA-999A-F65BE3044753}" type="pres">
      <dgm:prSet presAssocID="{7A63B265-6403-4820-A18D-992DAF376617}" presName="circleA" presStyleLbl="node1" presStyleIdx="0" presStyleCnt="3"/>
      <dgm:spPr/>
    </dgm:pt>
    <dgm:pt modelId="{2B5F3A48-6300-46DD-A475-723208002A34}" type="pres">
      <dgm:prSet presAssocID="{7A63B265-6403-4820-A18D-992DAF376617}" presName="spaceA" presStyleCnt="0"/>
      <dgm:spPr/>
    </dgm:pt>
    <dgm:pt modelId="{8920EBFA-657A-4CDD-8845-F0846E40465D}" type="pres">
      <dgm:prSet presAssocID="{2B81B4FC-C0FB-4BAE-830E-335215A78167}" presName="space" presStyleCnt="0"/>
      <dgm:spPr/>
    </dgm:pt>
    <dgm:pt modelId="{753DBC49-F722-4A3A-B2E3-22AA6B821D2F}" type="pres">
      <dgm:prSet presAssocID="{2CFF659E-32DD-4657-AEB4-2E5C5376ADBD}" presName="compositeB" presStyleCnt="0"/>
      <dgm:spPr/>
    </dgm:pt>
    <dgm:pt modelId="{E3263D17-1E73-4E6E-B2B9-0D519A2FCC95}" type="pres">
      <dgm:prSet presAssocID="{2CFF659E-32DD-4657-AEB4-2E5C5376ADBD}" presName="textB" presStyleLbl="revTx" presStyleIdx="1" presStyleCnt="3">
        <dgm:presLayoutVars>
          <dgm:bulletEnabled val="1"/>
        </dgm:presLayoutVars>
      </dgm:prSet>
      <dgm:spPr/>
    </dgm:pt>
    <dgm:pt modelId="{D8F216FA-3E5A-4011-9BE5-9B71B7B5F5E2}" type="pres">
      <dgm:prSet presAssocID="{2CFF659E-32DD-4657-AEB4-2E5C5376ADBD}" presName="circleB" presStyleLbl="node1" presStyleIdx="1" presStyleCnt="3"/>
      <dgm:spPr/>
    </dgm:pt>
    <dgm:pt modelId="{F4903456-9FB6-4EBE-84D6-5F14E6507F7F}" type="pres">
      <dgm:prSet presAssocID="{2CFF659E-32DD-4657-AEB4-2E5C5376ADBD}" presName="spaceB" presStyleCnt="0"/>
      <dgm:spPr/>
    </dgm:pt>
    <dgm:pt modelId="{DA72ADD1-082C-4A68-81F7-F5E01D263E5B}" type="pres">
      <dgm:prSet presAssocID="{79514B58-AE55-4D8D-8BD4-59BE4FC67F7C}" presName="space" presStyleCnt="0"/>
      <dgm:spPr/>
    </dgm:pt>
    <dgm:pt modelId="{82DAAE45-27DA-4030-9D57-22ED0ADFD477}" type="pres">
      <dgm:prSet presAssocID="{EB446947-BA26-4451-AC11-8F1B1FAA8C3A}" presName="compositeA" presStyleCnt="0"/>
      <dgm:spPr/>
    </dgm:pt>
    <dgm:pt modelId="{095FD199-6BBB-43A4-BFE6-BB5C77EBF685}" type="pres">
      <dgm:prSet presAssocID="{EB446947-BA26-4451-AC11-8F1B1FAA8C3A}" presName="textA" presStyleLbl="revTx" presStyleIdx="2" presStyleCnt="3" custScaleX="275225">
        <dgm:presLayoutVars>
          <dgm:bulletEnabled val="1"/>
        </dgm:presLayoutVars>
      </dgm:prSet>
      <dgm:spPr/>
    </dgm:pt>
    <dgm:pt modelId="{ECE32F02-29AF-452B-97F6-7FEF7BE68AD6}" type="pres">
      <dgm:prSet presAssocID="{EB446947-BA26-4451-AC11-8F1B1FAA8C3A}" presName="circleA" presStyleLbl="node1" presStyleIdx="2" presStyleCnt="3"/>
      <dgm:spPr/>
    </dgm:pt>
    <dgm:pt modelId="{47BBDA33-C9B9-4689-9620-E21661AAE48D}" type="pres">
      <dgm:prSet presAssocID="{EB446947-BA26-4451-AC11-8F1B1FAA8C3A}" presName="spaceA" presStyleCnt="0"/>
      <dgm:spPr/>
    </dgm:pt>
  </dgm:ptLst>
  <dgm:cxnLst>
    <dgm:cxn modelId="{179D175C-8005-4ED1-8CDF-F292F38E1433}" srcId="{0435CD97-8FE7-446E-87C3-D8456D2DBA66}" destId="{EB446947-BA26-4451-AC11-8F1B1FAA8C3A}" srcOrd="2" destOrd="0" parTransId="{5987226A-0705-4576-AC4B-9803AEC2C1A3}" sibTransId="{D3EA2DED-6C5C-43E3-8BFE-BF9A5FE39895}"/>
    <dgm:cxn modelId="{91C9B181-56C6-43EC-A300-E8E3E0E18DF7}" type="presOf" srcId="{EB446947-BA26-4451-AC11-8F1B1FAA8C3A}" destId="{095FD199-6BBB-43A4-BFE6-BB5C77EBF685}" srcOrd="0" destOrd="0" presId="urn:microsoft.com/office/officeart/2005/8/layout/hProcess11"/>
    <dgm:cxn modelId="{C41D01A6-2278-4E5D-96F0-7F6F3CEDE6B9}" srcId="{0435CD97-8FE7-446E-87C3-D8456D2DBA66}" destId="{7A63B265-6403-4820-A18D-992DAF376617}" srcOrd="0" destOrd="0" parTransId="{04955A05-9C92-4AAB-B5B7-C4C906B1BEDD}" sibTransId="{2B81B4FC-C0FB-4BAE-830E-335215A78167}"/>
    <dgm:cxn modelId="{384AF5AD-E2EA-4861-82B2-07399A4DB102}" type="presOf" srcId="{2CFF659E-32DD-4657-AEB4-2E5C5376ADBD}" destId="{E3263D17-1E73-4E6E-B2B9-0D519A2FCC95}" srcOrd="0" destOrd="0" presId="urn:microsoft.com/office/officeart/2005/8/layout/hProcess11"/>
    <dgm:cxn modelId="{A94018B0-BDCC-4D80-969A-0214776E4813}" srcId="{0435CD97-8FE7-446E-87C3-D8456D2DBA66}" destId="{2CFF659E-32DD-4657-AEB4-2E5C5376ADBD}" srcOrd="1" destOrd="0" parTransId="{00B48E72-98A4-47B9-BFD0-0A1643C184C9}" sibTransId="{79514B58-AE55-4D8D-8BD4-59BE4FC67F7C}"/>
    <dgm:cxn modelId="{26AAD0CD-E9BA-4367-9A77-B3FE193C95E8}" type="presOf" srcId="{7A63B265-6403-4820-A18D-992DAF376617}" destId="{D316DDFF-9E6A-4511-B8FE-5257A156114A}" srcOrd="0" destOrd="0" presId="urn:microsoft.com/office/officeart/2005/8/layout/hProcess11"/>
    <dgm:cxn modelId="{C74B47FF-0D2C-45A7-B055-605AE65CBEC9}" type="presOf" srcId="{0435CD97-8FE7-446E-87C3-D8456D2DBA66}" destId="{33D647BE-6E78-40CE-9F17-E5A99B6F9795}" srcOrd="0" destOrd="0" presId="urn:microsoft.com/office/officeart/2005/8/layout/hProcess11"/>
    <dgm:cxn modelId="{56DB663B-7ED1-4E48-99E1-FFBFCDACD54F}" type="presParOf" srcId="{33D647BE-6E78-40CE-9F17-E5A99B6F9795}" destId="{5EF52F4D-C50A-46B1-BB58-BDE82FAE67AE}" srcOrd="0" destOrd="0" presId="urn:microsoft.com/office/officeart/2005/8/layout/hProcess11"/>
    <dgm:cxn modelId="{711020CD-5088-469A-9B40-12EB034EABE4}" type="presParOf" srcId="{33D647BE-6E78-40CE-9F17-E5A99B6F9795}" destId="{EC76C246-97F1-41B5-9F02-EF31BD6E5E4A}" srcOrd="1" destOrd="0" presId="urn:microsoft.com/office/officeart/2005/8/layout/hProcess11"/>
    <dgm:cxn modelId="{5E115F48-86A8-4F4A-B33A-016AC52D512B}" type="presParOf" srcId="{EC76C246-97F1-41B5-9F02-EF31BD6E5E4A}" destId="{FB85D97E-E26D-43A9-9460-BD9B74188568}" srcOrd="0" destOrd="0" presId="urn:microsoft.com/office/officeart/2005/8/layout/hProcess11"/>
    <dgm:cxn modelId="{6B0618B6-3541-4C0C-94A3-7D436351FA10}" type="presParOf" srcId="{FB85D97E-E26D-43A9-9460-BD9B74188568}" destId="{D316DDFF-9E6A-4511-B8FE-5257A156114A}" srcOrd="0" destOrd="0" presId="urn:microsoft.com/office/officeart/2005/8/layout/hProcess11"/>
    <dgm:cxn modelId="{3C675B97-82AC-4BB9-B88A-3DA685B216C1}" type="presParOf" srcId="{FB85D97E-E26D-43A9-9460-BD9B74188568}" destId="{232D5FCE-AB79-40BA-999A-F65BE3044753}" srcOrd="1" destOrd="0" presId="urn:microsoft.com/office/officeart/2005/8/layout/hProcess11"/>
    <dgm:cxn modelId="{CB403537-3F55-420F-B091-989A5BA971DC}" type="presParOf" srcId="{FB85D97E-E26D-43A9-9460-BD9B74188568}" destId="{2B5F3A48-6300-46DD-A475-723208002A34}" srcOrd="2" destOrd="0" presId="urn:microsoft.com/office/officeart/2005/8/layout/hProcess11"/>
    <dgm:cxn modelId="{50295B1C-A175-426C-90B8-0B5742C1DBED}" type="presParOf" srcId="{EC76C246-97F1-41B5-9F02-EF31BD6E5E4A}" destId="{8920EBFA-657A-4CDD-8845-F0846E40465D}" srcOrd="1" destOrd="0" presId="urn:microsoft.com/office/officeart/2005/8/layout/hProcess11"/>
    <dgm:cxn modelId="{009BE5BD-2D2D-4023-98C7-4F5FCF5B76AF}" type="presParOf" srcId="{EC76C246-97F1-41B5-9F02-EF31BD6E5E4A}" destId="{753DBC49-F722-4A3A-B2E3-22AA6B821D2F}" srcOrd="2" destOrd="0" presId="urn:microsoft.com/office/officeart/2005/8/layout/hProcess11"/>
    <dgm:cxn modelId="{1A015C95-6E0C-4004-9AC5-28A96AB2624D}" type="presParOf" srcId="{753DBC49-F722-4A3A-B2E3-22AA6B821D2F}" destId="{E3263D17-1E73-4E6E-B2B9-0D519A2FCC95}" srcOrd="0" destOrd="0" presId="urn:microsoft.com/office/officeart/2005/8/layout/hProcess11"/>
    <dgm:cxn modelId="{1CD8D97C-FE5F-4A83-8F31-7870138F8A4C}" type="presParOf" srcId="{753DBC49-F722-4A3A-B2E3-22AA6B821D2F}" destId="{D8F216FA-3E5A-4011-9BE5-9B71B7B5F5E2}" srcOrd="1" destOrd="0" presId="urn:microsoft.com/office/officeart/2005/8/layout/hProcess11"/>
    <dgm:cxn modelId="{73859A37-6F4C-45A8-BB68-A3E1F43ECAEB}" type="presParOf" srcId="{753DBC49-F722-4A3A-B2E3-22AA6B821D2F}" destId="{F4903456-9FB6-4EBE-84D6-5F14E6507F7F}" srcOrd="2" destOrd="0" presId="urn:microsoft.com/office/officeart/2005/8/layout/hProcess11"/>
    <dgm:cxn modelId="{F85E16F9-2863-41B2-8B92-AF5FBB863C9E}" type="presParOf" srcId="{EC76C246-97F1-41B5-9F02-EF31BD6E5E4A}" destId="{DA72ADD1-082C-4A68-81F7-F5E01D263E5B}" srcOrd="3" destOrd="0" presId="urn:microsoft.com/office/officeart/2005/8/layout/hProcess11"/>
    <dgm:cxn modelId="{3E8DD52B-719A-46A5-AE6F-9B18B2510F40}" type="presParOf" srcId="{EC76C246-97F1-41B5-9F02-EF31BD6E5E4A}" destId="{82DAAE45-27DA-4030-9D57-22ED0ADFD477}" srcOrd="4" destOrd="0" presId="urn:microsoft.com/office/officeart/2005/8/layout/hProcess11"/>
    <dgm:cxn modelId="{14605D6A-11A2-40F1-AF7F-8AFD285D72EE}" type="presParOf" srcId="{82DAAE45-27DA-4030-9D57-22ED0ADFD477}" destId="{095FD199-6BBB-43A4-BFE6-BB5C77EBF685}" srcOrd="0" destOrd="0" presId="urn:microsoft.com/office/officeart/2005/8/layout/hProcess11"/>
    <dgm:cxn modelId="{37D53291-7EBB-480B-B9F0-8810FF7BD8C1}" type="presParOf" srcId="{82DAAE45-27DA-4030-9D57-22ED0ADFD477}" destId="{ECE32F02-29AF-452B-97F6-7FEF7BE68AD6}" srcOrd="1" destOrd="0" presId="urn:microsoft.com/office/officeart/2005/8/layout/hProcess11"/>
    <dgm:cxn modelId="{6FACAABF-10C6-4E14-9EBE-5CE0D92EE1C3}" type="presParOf" srcId="{82DAAE45-27DA-4030-9D57-22ED0ADFD477}" destId="{47BBDA33-C9B9-4689-9620-E21661AAE48D}"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1F564D1-217C-41D4-8287-B2708048EE61}"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DFFB7E98-FBB3-49C5-863E-39E27DA2997F}">
      <dgm:prSet custT="1"/>
      <dgm:spPr/>
      <dgm:t>
        <a:bodyPr/>
        <a:lstStyle/>
        <a:p>
          <a:r>
            <a:rPr lang="en-US" sz="2400" dirty="0"/>
            <a:t>Local Teams will be sent ALL child fatalities that fall under their county for residence with clear delineates of reviews that are required or not required.</a:t>
          </a:r>
        </a:p>
      </dgm:t>
    </dgm:pt>
    <dgm:pt modelId="{EA044FC5-6683-4D97-9950-13CBD1EDB944}" type="parTrans" cxnId="{B69BCDC0-04C3-451E-ADB0-92D171056DE1}">
      <dgm:prSet/>
      <dgm:spPr/>
      <dgm:t>
        <a:bodyPr/>
        <a:lstStyle/>
        <a:p>
          <a:endParaRPr lang="en-US" sz="2000"/>
        </a:p>
      </dgm:t>
    </dgm:pt>
    <dgm:pt modelId="{77FC1EF2-9B61-4DCC-873C-F54ED75D7A22}" type="sibTrans" cxnId="{B69BCDC0-04C3-451E-ADB0-92D171056DE1}">
      <dgm:prSet/>
      <dgm:spPr/>
      <dgm:t>
        <a:bodyPr/>
        <a:lstStyle/>
        <a:p>
          <a:endParaRPr lang="en-US" sz="2000"/>
        </a:p>
      </dgm:t>
    </dgm:pt>
    <dgm:pt modelId="{1114984D-26E7-4AED-9CC6-4A64DE601EED}">
      <dgm:prSet custT="1"/>
      <dgm:spPr/>
      <dgm:t>
        <a:bodyPr/>
        <a:lstStyle/>
        <a:p>
          <a:endParaRPr lang="en-US" sz="1600" dirty="0"/>
        </a:p>
        <a:p>
          <a:r>
            <a:rPr lang="en-US" sz="2400" dirty="0"/>
            <a:t>Prior to the use of the National Fatality Review-Case Reporting System, Teams will continue to receive their cases via encrypted email or mailing. </a:t>
          </a:r>
        </a:p>
      </dgm:t>
    </dgm:pt>
    <dgm:pt modelId="{300CCB9F-53DF-4C4B-9DDE-12227918C2F1}" type="parTrans" cxnId="{D75903F3-1FB6-44C7-9417-606BE8321ADB}">
      <dgm:prSet/>
      <dgm:spPr/>
      <dgm:t>
        <a:bodyPr/>
        <a:lstStyle/>
        <a:p>
          <a:endParaRPr lang="en-US" sz="2000"/>
        </a:p>
      </dgm:t>
    </dgm:pt>
    <dgm:pt modelId="{50F3F2F3-0F0F-45CA-83F4-4D66834B5688}" type="sibTrans" cxnId="{D75903F3-1FB6-44C7-9417-606BE8321ADB}">
      <dgm:prSet/>
      <dgm:spPr/>
      <dgm:t>
        <a:bodyPr/>
        <a:lstStyle/>
        <a:p>
          <a:endParaRPr lang="en-US" sz="2000"/>
        </a:p>
      </dgm:t>
    </dgm:pt>
    <dgm:pt modelId="{8BC91CC5-7FB7-4AA6-A535-06A6587E25D2}" type="pres">
      <dgm:prSet presAssocID="{31F564D1-217C-41D4-8287-B2708048EE61}" presName="vert0" presStyleCnt="0">
        <dgm:presLayoutVars>
          <dgm:dir/>
          <dgm:animOne val="branch"/>
          <dgm:animLvl val="lvl"/>
        </dgm:presLayoutVars>
      </dgm:prSet>
      <dgm:spPr/>
    </dgm:pt>
    <dgm:pt modelId="{9F855772-4024-4865-B677-9AB65C5FEE15}" type="pres">
      <dgm:prSet presAssocID="{DFFB7E98-FBB3-49C5-863E-39E27DA2997F}" presName="thickLine" presStyleLbl="alignNode1" presStyleIdx="0" presStyleCnt="2"/>
      <dgm:spPr/>
    </dgm:pt>
    <dgm:pt modelId="{51188337-1F45-4F64-B34C-51B150B364A7}" type="pres">
      <dgm:prSet presAssocID="{DFFB7E98-FBB3-49C5-863E-39E27DA2997F}" presName="horz1" presStyleCnt="0"/>
      <dgm:spPr/>
    </dgm:pt>
    <dgm:pt modelId="{C85FF596-0D12-4761-8B4A-E65249A37C31}" type="pres">
      <dgm:prSet presAssocID="{DFFB7E98-FBB3-49C5-863E-39E27DA2997F}" presName="tx1" presStyleLbl="revTx" presStyleIdx="0" presStyleCnt="2" custScaleY="34309"/>
      <dgm:spPr/>
    </dgm:pt>
    <dgm:pt modelId="{9AA638C3-03BF-473B-8A7A-552FB847CAFA}" type="pres">
      <dgm:prSet presAssocID="{DFFB7E98-FBB3-49C5-863E-39E27DA2997F}" presName="vert1" presStyleCnt="0"/>
      <dgm:spPr/>
    </dgm:pt>
    <dgm:pt modelId="{216EB8B8-41B7-431C-81FB-CFC769302ABB}" type="pres">
      <dgm:prSet presAssocID="{1114984D-26E7-4AED-9CC6-4A64DE601EED}" presName="thickLine" presStyleLbl="alignNode1" presStyleIdx="1" presStyleCnt="2"/>
      <dgm:spPr/>
    </dgm:pt>
    <dgm:pt modelId="{F68581D2-1DA4-44B3-A10A-E2A2A1ED9FCD}" type="pres">
      <dgm:prSet presAssocID="{1114984D-26E7-4AED-9CC6-4A64DE601EED}" presName="horz1" presStyleCnt="0"/>
      <dgm:spPr/>
    </dgm:pt>
    <dgm:pt modelId="{02CDFBD8-7BB2-4E28-8034-04DCA7720DB6}" type="pres">
      <dgm:prSet presAssocID="{1114984D-26E7-4AED-9CC6-4A64DE601EED}" presName="tx1" presStyleLbl="revTx" presStyleIdx="1" presStyleCnt="2" custScaleY="21761"/>
      <dgm:spPr/>
    </dgm:pt>
    <dgm:pt modelId="{F024D933-06BD-4F74-9BD3-912E9F6C0C94}" type="pres">
      <dgm:prSet presAssocID="{1114984D-26E7-4AED-9CC6-4A64DE601EED}" presName="vert1" presStyleCnt="0"/>
      <dgm:spPr/>
    </dgm:pt>
  </dgm:ptLst>
  <dgm:cxnLst>
    <dgm:cxn modelId="{F1CE8F1A-B0D9-4ED3-B750-0DE3209C5295}" type="presOf" srcId="{1114984D-26E7-4AED-9CC6-4A64DE601EED}" destId="{02CDFBD8-7BB2-4E28-8034-04DCA7720DB6}" srcOrd="0" destOrd="0" presId="urn:microsoft.com/office/officeart/2008/layout/LinedList"/>
    <dgm:cxn modelId="{65552F46-BE28-4A9B-B21D-44FFEBD5B506}" type="presOf" srcId="{31F564D1-217C-41D4-8287-B2708048EE61}" destId="{8BC91CC5-7FB7-4AA6-A535-06A6587E25D2}" srcOrd="0" destOrd="0" presId="urn:microsoft.com/office/officeart/2008/layout/LinedList"/>
    <dgm:cxn modelId="{63524FB2-B956-481B-ACB5-4B555BF692F5}" type="presOf" srcId="{DFFB7E98-FBB3-49C5-863E-39E27DA2997F}" destId="{C85FF596-0D12-4761-8B4A-E65249A37C31}" srcOrd="0" destOrd="0" presId="urn:microsoft.com/office/officeart/2008/layout/LinedList"/>
    <dgm:cxn modelId="{B69BCDC0-04C3-451E-ADB0-92D171056DE1}" srcId="{31F564D1-217C-41D4-8287-B2708048EE61}" destId="{DFFB7E98-FBB3-49C5-863E-39E27DA2997F}" srcOrd="0" destOrd="0" parTransId="{EA044FC5-6683-4D97-9950-13CBD1EDB944}" sibTransId="{77FC1EF2-9B61-4DCC-873C-F54ED75D7A22}"/>
    <dgm:cxn modelId="{D75903F3-1FB6-44C7-9417-606BE8321ADB}" srcId="{31F564D1-217C-41D4-8287-B2708048EE61}" destId="{1114984D-26E7-4AED-9CC6-4A64DE601EED}" srcOrd="1" destOrd="0" parTransId="{300CCB9F-53DF-4C4B-9DDE-12227918C2F1}" sibTransId="{50F3F2F3-0F0F-45CA-83F4-4D66834B5688}"/>
    <dgm:cxn modelId="{28CFD4C4-79E2-442B-BEC0-4B63427A1686}" type="presParOf" srcId="{8BC91CC5-7FB7-4AA6-A535-06A6587E25D2}" destId="{9F855772-4024-4865-B677-9AB65C5FEE15}" srcOrd="0" destOrd="0" presId="urn:microsoft.com/office/officeart/2008/layout/LinedList"/>
    <dgm:cxn modelId="{0F6469B8-87FF-4D71-A80E-07C62B79682D}" type="presParOf" srcId="{8BC91CC5-7FB7-4AA6-A535-06A6587E25D2}" destId="{51188337-1F45-4F64-B34C-51B150B364A7}" srcOrd="1" destOrd="0" presId="urn:microsoft.com/office/officeart/2008/layout/LinedList"/>
    <dgm:cxn modelId="{29CDF2DE-80B5-4500-9B54-3B45371A2418}" type="presParOf" srcId="{51188337-1F45-4F64-B34C-51B150B364A7}" destId="{C85FF596-0D12-4761-8B4A-E65249A37C31}" srcOrd="0" destOrd="0" presId="urn:microsoft.com/office/officeart/2008/layout/LinedList"/>
    <dgm:cxn modelId="{CA5842B5-AC18-4A30-99A8-CF076E5912E4}" type="presParOf" srcId="{51188337-1F45-4F64-B34C-51B150B364A7}" destId="{9AA638C3-03BF-473B-8A7A-552FB847CAFA}" srcOrd="1" destOrd="0" presId="urn:microsoft.com/office/officeart/2008/layout/LinedList"/>
    <dgm:cxn modelId="{8388C6EC-C7AF-446F-A129-9AB1548DFBFB}" type="presParOf" srcId="{8BC91CC5-7FB7-4AA6-A535-06A6587E25D2}" destId="{216EB8B8-41B7-431C-81FB-CFC769302ABB}" srcOrd="2" destOrd="0" presId="urn:microsoft.com/office/officeart/2008/layout/LinedList"/>
    <dgm:cxn modelId="{AF06C0AF-4879-4042-B9FE-483954B30533}" type="presParOf" srcId="{8BC91CC5-7FB7-4AA6-A535-06A6587E25D2}" destId="{F68581D2-1DA4-44B3-A10A-E2A2A1ED9FCD}" srcOrd="3" destOrd="0" presId="urn:microsoft.com/office/officeart/2008/layout/LinedList"/>
    <dgm:cxn modelId="{45AAD013-07A8-40B3-A048-A24ADDABB990}" type="presParOf" srcId="{F68581D2-1DA4-44B3-A10A-E2A2A1ED9FCD}" destId="{02CDFBD8-7BB2-4E28-8034-04DCA7720DB6}" srcOrd="0" destOrd="0" presId="urn:microsoft.com/office/officeart/2008/layout/LinedList"/>
    <dgm:cxn modelId="{CFF4805D-5C23-49EC-B2B3-2813E4553262}" type="presParOf" srcId="{F68581D2-1DA4-44B3-A10A-E2A2A1ED9FCD}" destId="{F024D933-06BD-4F74-9BD3-912E9F6C0C9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1F564D1-217C-41D4-8287-B2708048EE61}"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DFFB7E98-FBB3-49C5-863E-39E27DA2997F}">
      <dgm:prSet custT="1"/>
      <dgm:spPr/>
      <dgm:t>
        <a:bodyPr/>
        <a:lstStyle/>
        <a:p>
          <a:r>
            <a:rPr lang="en-US" sz="2400" dirty="0"/>
            <a:t>National Fatality Review-Case Reporting System Priority Variables</a:t>
          </a:r>
        </a:p>
      </dgm:t>
    </dgm:pt>
    <dgm:pt modelId="{EA044FC5-6683-4D97-9950-13CBD1EDB944}" type="parTrans" cxnId="{B69BCDC0-04C3-451E-ADB0-92D171056DE1}">
      <dgm:prSet/>
      <dgm:spPr/>
      <dgm:t>
        <a:bodyPr/>
        <a:lstStyle/>
        <a:p>
          <a:endParaRPr lang="en-US" sz="2000"/>
        </a:p>
      </dgm:t>
    </dgm:pt>
    <dgm:pt modelId="{77FC1EF2-9B61-4DCC-873C-F54ED75D7A22}" type="sibTrans" cxnId="{B69BCDC0-04C3-451E-ADB0-92D171056DE1}">
      <dgm:prSet/>
      <dgm:spPr/>
      <dgm:t>
        <a:bodyPr/>
        <a:lstStyle/>
        <a:p>
          <a:endParaRPr lang="en-US" sz="2000"/>
        </a:p>
      </dgm:t>
    </dgm:pt>
    <dgm:pt modelId="{1114984D-26E7-4AED-9CC6-4A64DE601EED}">
      <dgm:prSet custT="1"/>
      <dgm:spPr/>
      <dgm:t>
        <a:bodyPr/>
        <a:lstStyle/>
        <a:p>
          <a:endParaRPr lang="en-US" sz="1600" dirty="0"/>
        </a:p>
        <a:p>
          <a:r>
            <a:rPr lang="en-US" sz="2400" dirty="0"/>
            <a:t>Case reviews will be distributed to teams via the NFR-CRS with information from State Agencies (Vital Records, OCME, </a:t>
          </a:r>
          <a:r>
            <a:rPr lang="en-US" sz="2400" dirty="0" err="1"/>
            <a:t>etc</a:t>
          </a:r>
          <a:r>
            <a:rPr lang="en-US" sz="2400" dirty="0"/>
            <a:t>) prepopulated.</a:t>
          </a:r>
        </a:p>
      </dgm:t>
    </dgm:pt>
    <dgm:pt modelId="{300CCB9F-53DF-4C4B-9DDE-12227918C2F1}" type="parTrans" cxnId="{D75903F3-1FB6-44C7-9417-606BE8321ADB}">
      <dgm:prSet/>
      <dgm:spPr/>
      <dgm:t>
        <a:bodyPr/>
        <a:lstStyle/>
        <a:p>
          <a:endParaRPr lang="en-US" sz="2000"/>
        </a:p>
      </dgm:t>
    </dgm:pt>
    <dgm:pt modelId="{50F3F2F3-0F0F-45CA-83F4-4D66834B5688}" type="sibTrans" cxnId="{D75903F3-1FB6-44C7-9417-606BE8321ADB}">
      <dgm:prSet/>
      <dgm:spPr/>
      <dgm:t>
        <a:bodyPr/>
        <a:lstStyle/>
        <a:p>
          <a:endParaRPr lang="en-US" sz="2000"/>
        </a:p>
      </dgm:t>
    </dgm:pt>
    <dgm:pt modelId="{8BC91CC5-7FB7-4AA6-A535-06A6587E25D2}" type="pres">
      <dgm:prSet presAssocID="{31F564D1-217C-41D4-8287-B2708048EE61}" presName="vert0" presStyleCnt="0">
        <dgm:presLayoutVars>
          <dgm:dir/>
          <dgm:animOne val="branch"/>
          <dgm:animLvl val="lvl"/>
        </dgm:presLayoutVars>
      </dgm:prSet>
      <dgm:spPr/>
    </dgm:pt>
    <dgm:pt modelId="{9F855772-4024-4865-B677-9AB65C5FEE15}" type="pres">
      <dgm:prSet presAssocID="{DFFB7E98-FBB3-49C5-863E-39E27DA2997F}" presName="thickLine" presStyleLbl="alignNode1" presStyleIdx="0" presStyleCnt="2"/>
      <dgm:spPr/>
    </dgm:pt>
    <dgm:pt modelId="{51188337-1F45-4F64-B34C-51B150B364A7}" type="pres">
      <dgm:prSet presAssocID="{DFFB7E98-FBB3-49C5-863E-39E27DA2997F}" presName="horz1" presStyleCnt="0"/>
      <dgm:spPr/>
    </dgm:pt>
    <dgm:pt modelId="{C85FF596-0D12-4761-8B4A-E65249A37C31}" type="pres">
      <dgm:prSet presAssocID="{DFFB7E98-FBB3-49C5-863E-39E27DA2997F}" presName="tx1" presStyleLbl="revTx" presStyleIdx="0" presStyleCnt="2" custScaleY="34309"/>
      <dgm:spPr/>
    </dgm:pt>
    <dgm:pt modelId="{9AA638C3-03BF-473B-8A7A-552FB847CAFA}" type="pres">
      <dgm:prSet presAssocID="{DFFB7E98-FBB3-49C5-863E-39E27DA2997F}" presName="vert1" presStyleCnt="0"/>
      <dgm:spPr/>
    </dgm:pt>
    <dgm:pt modelId="{216EB8B8-41B7-431C-81FB-CFC769302ABB}" type="pres">
      <dgm:prSet presAssocID="{1114984D-26E7-4AED-9CC6-4A64DE601EED}" presName="thickLine" presStyleLbl="alignNode1" presStyleIdx="1" presStyleCnt="2"/>
      <dgm:spPr/>
    </dgm:pt>
    <dgm:pt modelId="{F68581D2-1DA4-44B3-A10A-E2A2A1ED9FCD}" type="pres">
      <dgm:prSet presAssocID="{1114984D-26E7-4AED-9CC6-4A64DE601EED}" presName="horz1" presStyleCnt="0"/>
      <dgm:spPr/>
    </dgm:pt>
    <dgm:pt modelId="{02CDFBD8-7BB2-4E28-8034-04DCA7720DB6}" type="pres">
      <dgm:prSet presAssocID="{1114984D-26E7-4AED-9CC6-4A64DE601EED}" presName="tx1" presStyleLbl="revTx" presStyleIdx="1" presStyleCnt="2" custScaleY="21761"/>
      <dgm:spPr/>
    </dgm:pt>
    <dgm:pt modelId="{F024D933-06BD-4F74-9BD3-912E9F6C0C94}" type="pres">
      <dgm:prSet presAssocID="{1114984D-26E7-4AED-9CC6-4A64DE601EED}" presName="vert1" presStyleCnt="0"/>
      <dgm:spPr/>
    </dgm:pt>
  </dgm:ptLst>
  <dgm:cxnLst>
    <dgm:cxn modelId="{F1CE8F1A-B0D9-4ED3-B750-0DE3209C5295}" type="presOf" srcId="{1114984D-26E7-4AED-9CC6-4A64DE601EED}" destId="{02CDFBD8-7BB2-4E28-8034-04DCA7720DB6}" srcOrd="0" destOrd="0" presId="urn:microsoft.com/office/officeart/2008/layout/LinedList"/>
    <dgm:cxn modelId="{65552F46-BE28-4A9B-B21D-44FFEBD5B506}" type="presOf" srcId="{31F564D1-217C-41D4-8287-B2708048EE61}" destId="{8BC91CC5-7FB7-4AA6-A535-06A6587E25D2}" srcOrd="0" destOrd="0" presId="urn:microsoft.com/office/officeart/2008/layout/LinedList"/>
    <dgm:cxn modelId="{63524FB2-B956-481B-ACB5-4B555BF692F5}" type="presOf" srcId="{DFFB7E98-FBB3-49C5-863E-39E27DA2997F}" destId="{C85FF596-0D12-4761-8B4A-E65249A37C31}" srcOrd="0" destOrd="0" presId="urn:microsoft.com/office/officeart/2008/layout/LinedList"/>
    <dgm:cxn modelId="{B69BCDC0-04C3-451E-ADB0-92D171056DE1}" srcId="{31F564D1-217C-41D4-8287-B2708048EE61}" destId="{DFFB7E98-FBB3-49C5-863E-39E27DA2997F}" srcOrd="0" destOrd="0" parTransId="{EA044FC5-6683-4D97-9950-13CBD1EDB944}" sibTransId="{77FC1EF2-9B61-4DCC-873C-F54ED75D7A22}"/>
    <dgm:cxn modelId="{D75903F3-1FB6-44C7-9417-606BE8321ADB}" srcId="{31F564D1-217C-41D4-8287-B2708048EE61}" destId="{1114984D-26E7-4AED-9CC6-4A64DE601EED}" srcOrd="1" destOrd="0" parTransId="{300CCB9F-53DF-4C4B-9DDE-12227918C2F1}" sibTransId="{50F3F2F3-0F0F-45CA-83F4-4D66834B5688}"/>
    <dgm:cxn modelId="{28CFD4C4-79E2-442B-BEC0-4B63427A1686}" type="presParOf" srcId="{8BC91CC5-7FB7-4AA6-A535-06A6587E25D2}" destId="{9F855772-4024-4865-B677-9AB65C5FEE15}" srcOrd="0" destOrd="0" presId="urn:microsoft.com/office/officeart/2008/layout/LinedList"/>
    <dgm:cxn modelId="{0F6469B8-87FF-4D71-A80E-07C62B79682D}" type="presParOf" srcId="{8BC91CC5-7FB7-4AA6-A535-06A6587E25D2}" destId="{51188337-1F45-4F64-B34C-51B150B364A7}" srcOrd="1" destOrd="0" presId="urn:microsoft.com/office/officeart/2008/layout/LinedList"/>
    <dgm:cxn modelId="{29CDF2DE-80B5-4500-9B54-3B45371A2418}" type="presParOf" srcId="{51188337-1F45-4F64-B34C-51B150B364A7}" destId="{C85FF596-0D12-4761-8B4A-E65249A37C31}" srcOrd="0" destOrd="0" presId="urn:microsoft.com/office/officeart/2008/layout/LinedList"/>
    <dgm:cxn modelId="{CA5842B5-AC18-4A30-99A8-CF076E5912E4}" type="presParOf" srcId="{51188337-1F45-4F64-B34C-51B150B364A7}" destId="{9AA638C3-03BF-473B-8A7A-552FB847CAFA}" srcOrd="1" destOrd="0" presId="urn:microsoft.com/office/officeart/2008/layout/LinedList"/>
    <dgm:cxn modelId="{8388C6EC-C7AF-446F-A129-9AB1548DFBFB}" type="presParOf" srcId="{8BC91CC5-7FB7-4AA6-A535-06A6587E25D2}" destId="{216EB8B8-41B7-431C-81FB-CFC769302ABB}" srcOrd="2" destOrd="0" presId="urn:microsoft.com/office/officeart/2008/layout/LinedList"/>
    <dgm:cxn modelId="{AF06C0AF-4879-4042-B9FE-483954B30533}" type="presParOf" srcId="{8BC91CC5-7FB7-4AA6-A535-06A6587E25D2}" destId="{F68581D2-1DA4-44B3-A10A-E2A2A1ED9FCD}" srcOrd="3" destOrd="0" presId="urn:microsoft.com/office/officeart/2008/layout/LinedList"/>
    <dgm:cxn modelId="{45AAD013-07A8-40B3-A048-A24ADDABB990}" type="presParOf" srcId="{F68581D2-1DA4-44B3-A10A-E2A2A1ED9FCD}" destId="{02CDFBD8-7BB2-4E28-8034-04DCA7720DB6}" srcOrd="0" destOrd="0" presId="urn:microsoft.com/office/officeart/2008/layout/LinedList"/>
    <dgm:cxn modelId="{CFF4805D-5C23-49EC-B2B3-2813E4553262}" type="presParOf" srcId="{F68581D2-1DA4-44B3-A10A-E2A2A1ED9FCD}" destId="{F024D933-06BD-4F74-9BD3-912E9F6C0C9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1F564D1-217C-41D4-8287-B2708048EE61}"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DFFB7E98-FBB3-49C5-863E-39E27DA2997F}">
      <dgm:prSet custT="1"/>
      <dgm:spPr/>
      <dgm:t>
        <a:bodyPr/>
        <a:lstStyle/>
        <a:p>
          <a:r>
            <a:rPr lang="en-US" sz="2400" dirty="0"/>
            <a:t>Part of a larger agreement with the work, the health department will need to sign an agreement to gain access to and use the NFR-CRS system and data (deadline August 1, 2025) </a:t>
          </a:r>
        </a:p>
      </dgm:t>
    </dgm:pt>
    <dgm:pt modelId="{EA044FC5-6683-4D97-9950-13CBD1EDB944}" type="parTrans" cxnId="{B69BCDC0-04C3-451E-ADB0-92D171056DE1}">
      <dgm:prSet/>
      <dgm:spPr/>
      <dgm:t>
        <a:bodyPr/>
        <a:lstStyle/>
        <a:p>
          <a:endParaRPr lang="en-US" sz="2000"/>
        </a:p>
      </dgm:t>
    </dgm:pt>
    <dgm:pt modelId="{77FC1EF2-9B61-4DCC-873C-F54ED75D7A22}" type="sibTrans" cxnId="{B69BCDC0-04C3-451E-ADB0-92D171056DE1}">
      <dgm:prSet/>
      <dgm:spPr/>
      <dgm:t>
        <a:bodyPr/>
        <a:lstStyle/>
        <a:p>
          <a:endParaRPr lang="en-US" sz="2000"/>
        </a:p>
      </dgm:t>
    </dgm:pt>
    <dgm:pt modelId="{1114984D-26E7-4AED-9CC6-4A64DE601EED}">
      <dgm:prSet custT="1"/>
      <dgm:spPr/>
      <dgm:t>
        <a:bodyPr/>
        <a:lstStyle/>
        <a:p>
          <a:endParaRPr lang="en-US" sz="1600" dirty="0"/>
        </a:p>
        <a:p>
          <a:r>
            <a:rPr lang="en-US" sz="2400" dirty="0"/>
            <a:t>National Fatality Review-Case Reporting System user will have access to the Teams cases and be able to enter review information.  </a:t>
          </a:r>
        </a:p>
      </dgm:t>
    </dgm:pt>
    <dgm:pt modelId="{300CCB9F-53DF-4C4B-9DDE-12227918C2F1}" type="parTrans" cxnId="{D75903F3-1FB6-44C7-9417-606BE8321ADB}">
      <dgm:prSet/>
      <dgm:spPr/>
      <dgm:t>
        <a:bodyPr/>
        <a:lstStyle/>
        <a:p>
          <a:endParaRPr lang="en-US" sz="2000"/>
        </a:p>
      </dgm:t>
    </dgm:pt>
    <dgm:pt modelId="{50F3F2F3-0F0F-45CA-83F4-4D66834B5688}" type="sibTrans" cxnId="{D75903F3-1FB6-44C7-9417-606BE8321ADB}">
      <dgm:prSet/>
      <dgm:spPr/>
      <dgm:t>
        <a:bodyPr/>
        <a:lstStyle/>
        <a:p>
          <a:endParaRPr lang="en-US" sz="2000"/>
        </a:p>
      </dgm:t>
    </dgm:pt>
    <dgm:pt modelId="{8BC91CC5-7FB7-4AA6-A535-06A6587E25D2}" type="pres">
      <dgm:prSet presAssocID="{31F564D1-217C-41D4-8287-B2708048EE61}" presName="vert0" presStyleCnt="0">
        <dgm:presLayoutVars>
          <dgm:dir/>
          <dgm:animOne val="branch"/>
          <dgm:animLvl val="lvl"/>
        </dgm:presLayoutVars>
      </dgm:prSet>
      <dgm:spPr/>
    </dgm:pt>
    <dgm:pt modelId="{9F855772-4024-4865-B677-9AB65C5FEE15}" type="pres">
      <dgm:prSet presAssocID="{DFFB7E98-FBB3-49C5-863E-39E27DA2997F}" presName="thickLine" presStyleLbl="alignNode1" presStyleIdx="0" presStyleCnt="2"/>
      <dgm:spPr/>
    </dgm:pt>
    <dgm:pt modelId="{51188337-1F45-4F64-B34C-51B150B364A7}" type="pres">
      <dgm:prSet presAssocID="{DFFB7E98-FBB3-49C5-863E-39E27DA2997F}" presName="horz1" presStyleCnt="0"/>
      <dgm:spPr/>
    </dgm:pt>
    <dgm:pt modelId="{C85FF596-0D12-4761-8B4A-E65249A37C31}" type="pres">
      <dgm:prSet presAssocID="{DFFB7E98-FBB3-49C5-863E-39E27DA2997F}" presName="tx1" presStyleLbl="revTx" presStyleIdx="0" presStyleCnt="2" custScaleY="34309"/>
      <dgm:spPr/>
    </dgm:pt>
    <dgm:pt modelId="{9AA638C3-03BF-473B-8A7A-552FB847CAFA}" type="pres">
      <dgm:prSet presAssocID="{DFFB7E98-FBB3-49C5-863E-39E27DA2997F}" presName="vert1" presStyleCnt="0"/>
      <dgm:spPr/>
    </dgm:pt>
    <dgm:pt modelId="{216EB8B8-41B7-431C-81FB-CFC769302ABB}" type="pres">
      <dgm:prSet presAssocID="{1114984D-26E7-4AED-9CC6-4A64DE601EED}" presName="thickLine" presStyleLbl="alignNode1" presStyleIdx="1" presStyleCnt="2"/>
      <dgm:spPr/>
    </dgm:pt>
    <dgm:pt modelId="{F68581D2-1DA4-44B3-A10A-E2A2A1ED9FCD}" type="pres">
      <dgm:prSet presAssocID="{1114984D-26E7-4AED-9CC6-4A64DE601EED}" presName="horz1" presStyleCnt="0"/>
      <dgm:spPr/>
    </dgm:pt>
    <dgm:pt modelId="{02CDFBD8-7BB2-4E28-8034-04DCA7720DB6}" type="pres">
      <dgm:prSet presAssocID="{1114984D-26E7-4AED-9CC6-4A64DE601EED}" presName="tx1" presStyleLbl="revTx" presStyleIdx="1" presStyleCnt="2" custScaleY="21761"/>
      <dgm:spPr/>
    </dgm:pt>
    <dgm:pt modelId="{F024D933-06BD-4F74-9BD3-912E9F6C0C94}" type="pres">
      <dgm:prSet presAssocID="{1114984D-26E7-4AED-9CC6-4A64DE601EED}" presName="vert1" presStyleCnt="0"/>
      <dgm:spPr/>
    </dgm:pt>
  </dgm:ptLst>
  <dgm:cxnLst>
    <dgm:cxn modelId="{F1CE8F1A-B0D9-4ED3-B750-0DE3209C5295}" type="presOf" srcId="{1114984D-26E7-4AED-9CC6-4A64DE601EED}" destId="{02CDFBD8-7BB2-4E28-8034-04DCA7720DB6}" srcOrd="0" destOrd="0" presId="urn:microsoft.com/office/officeart/2008/layout/LinedList"/>
    <dgm:cxn modelId="{65552F46-BE28-4A9B-B21D-44FFEBD5B506}" type="presOf" srcId="{31F564D1-217C-41D4-8287-B2708048EE61}" destId="{8BC91CC5-7FB7-4AA6-A535-06A6587E25D2}" srcOrd="0" destOrd="0" presId="urn:microsoft.com/office/officeart/2008/layout/LinedList"/>
    <dgm:cxn modelId="{63524FB2-B956-481B-ACB5-4B555BF692F5}" type="presOf" srcId="{DFFB7E98-FBB3-49C5-863E-39E27DA2997F}" destId="{C85FF596-0D12-4761-8B4A-E65249A37C31}" srcOrd="0" destOrd="0" presId="urn:microsoft.com/office/officeart/2008/layout/LinedList"/>
    <dgm:cxn modelId="{B69BCDC0-04C3-451E-ADB0-92D171056DE1}" srcId="{31F564D1-217C-41D4-8287-B2708048EE61}" destId="{DFFB7E98-FBB3-49C5-863E-39E27DA2997F}" srcOrd="0" destOrd="0" parTransId="{EA044FC5-6683-4D97-9950-13CBD1EDB944}" sibTransId="{77FC1EF2-9B61-4DCC-873C-F54ED75D7A22}"/>
    <dgm:cxn modelId="{D75903F3-1FB6-44C7-9417-606BE8321ADB}" srcId="{31F564D1-217C-41D4-8287-B2708048EE61}" destId="{1114984D-26E7-4AED-9CC6-4A64DE601EED}" srcOrd="1" destOrd="0" parTransId="{300CCB9F-53DF-4C4B-9DDE-12227918C2F1}" sibTransId="{50F3F2F3-0F0F-45CA-83F4-4D66834B5688}"/>
    <dgm:cxn modelId="{28CFD4C4-79E2-442B-BEC0-4B63427A1686}" type="presParOf" srcId="{8BC91CC5-7FB7-4AA6-A535-06A6587E25D2}" destId="{9F855772-4024-4865-B677-9AB65C5FEE15}" srcOrd="0" destOrd="0" presId="urn:microsoft.com/office/officeart/2008/layout/LinedList"/>
    <dgm:cxn modelId="{0F6469B8-87FF-4D71-A80E-07C62B79682D}" type="presParOf" srcId="{8BC91CC5-7FB7-4AA6-A535-06A6587E25D2}" destId="{51188337-1F45-4F64-B34C-51B150B364A7}" srcOrd="1" destOrd="0" presId="urn:microsoft.com/office/officeart/2008/layout/LinedList"/>
    <dgm:cxn modelId="{29CDF2DE-80B5-4500-9B54-3B45371A2418}" type="presParOf" srcId="{51188337-1F45-4F64-B34C-51B150B364A7}" destId="{C85FF596-0D12-4761-8B4A-E65249A37C31}" srcOrd="0" destOrd="0" presId="urn:microsoft.com/office/officeart/2008/layout/LinedList"/>
    <dgm:cxn modelId="{CA5842B5-AC18-4A30-99A8-CF076E5912E4}" type="presParOf" srcId="{51188337-1F45-4F64-B34C-51B150B364A7}" destId="{9AA638C3-03BF-473B-8A7A-552FB847CAFA}" srcOrd="1" destOrd="0" presId="urn:microsoft.com/office/officeart/2008/layout/LinedList"/>
    <dgm:cxn modelId="{8388C6EC-C7AF-446F-A129-9AB1548DFBFB}" type="presParOf" srcId="{8BC91CC5-7FB7-4AA6-A535-06A6587E25D2}" destId="{216EB8B8-41B7-431C-81FB-CFC769302ABB}" srcOrd="2" destOrd="0" presId="urn:microsoft.com/office/officeart/2008/layout/LinedList"/>
    <dgm:cxn modelId="{AF06C0AF-4879-4042-B9FE-483954B30533}" type="presParOf" srcId="{8BC91CC5-7FB7-4AA6-A535-06A6587E25D2}" destId="{F68581D2-1DA4-44B3-A10A-E2A2A1ED9FCD}" srcOrd="3" destOrd="0" presId="urn:microsoft.com/office/officeart/2008/layout/LinedList"/>
    <dgm:cxn modelId="{45AAD013-07A8-40B3-A048-A24ADDABB990}" type="presParOf" srcId="{F68581D2-1DA4-44B3-A10A-E2A2A1ED9FCD}" destId="{02CDFBD8-7BB2-4E28-8034-04DCA7720DB6}" srcOrd="0" destOrd="0" presId="urn:microsoft.com/office/officeart/2008/layout/LinedList"/>
    <dgm:cxn modelId="{CFF4805D-5C23-49EC-B2B3-2813E4553262}" type="presParOf" srcId="{F68581D2-1DA4-44B3-A10A-E2A2A1ED9FCD}" destId="{F024D933-06BD-4F74-9BD3-912E9F6C0C9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1F564D1-217C-41D4-8287-B2708048EE61}"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DFFB7E98-FBB3-49C5-863E-39E27DA2997F}">
      <dgm:prSet custT="1"/>
      <dgm:spPr/>
      <dgm:t>
        <a:bodyPr/>
        <a:lstStyle/>
        <a:p>
          <a:r>
            <a:rPr lang="en-US" sz="2800" dirty="0"/>
            <a:t>Planned for first half of 2025 </a:t>
          </a:r>
        </a:p>
      </dgm:t>
    </dgm:pt>
    <dgm:pt modelId="{EA044FC5-6683-4D97-9950-13CBD1EDB944}" type="parTrans" cxnId="{B69BCDC0-04C3-451E-ADB0-92D171056DE1}">
      <dgm:prSet/>
      <dgm:spPr/>
      <dgm:t>
        <a:bodyPr/>
        <a:lstStyle/>
        <a:p>
          <a:endParaRPr lang="en-US" sz="2800"/>
        </a:p>
      </dgm:t>
    </dgm:pt>
    <dgm:pt modelId="{77FC1EF2-9B61-4DCC-873C-F54ED75D7A22}" type="sibTrans" cxnId="{B69BCDC0-04C3-451E-ADB0-92D171056DE1}">
      <dgm:prSet/>
      <dgm:spPr/>
      <dgm:t>
        <a:bodyPr/>
        <a:lstStyle/>
        <a:p>
          <a:endParaRPr lang="en-US" sz="2800"/>
        </a:p>
      </dgm:t>
    </dgm:pt>
    <dgm:pt modelId="{1114984D-26E7-4AED-9CC6-4A64DE601EED}">
      <dgm:prSet custT="1"/>
      <dgm:spPr/>
      <dgm:t>
        <a:bodyPr/>
        <a:lstStyle/>
        <a:p>
          <a:r>
            <a:rPr lang="en-US" sz="2800" dirty="0"/>
            <a:t>Other State Office staff on board, particularly the database specialist</a:t>
          </a:r>
        </a:p>
      </dgm:t>
    </dgm:pt>
    <dgm:pt modelId="{300CCB9F-53DF-4C4B-9DDE-12227918C2F1}" type="parTrans" cxnId="{D75903F3-1FB6-44C7-9417-606BE8321ADB}">
      <dgm:prSet/>
      <dgm:spPr/>
      <dgm:t>
        <a:bodyPr/>
        <a:lstStyle/>
        <a:p>
          <a:endParaRPr lang="en-US" sz="2800"/>
        </a:p>
      </dgm:t>
    </dgm:pt>
    <dgm:pt modelId="{50F3F2F3-0F0F-45CA-83F4-4D66834B5688}" type="sibTrans" cxnId="{D75903F3-1FB6-44C7-9417-606BE8321ADB}">
      <dgm:prSet/>
      <dgm:spPr/>
      <dgm:t>
        <a:bodyPr/>
        <a:lstStyle/>
        <a:p>
          <a:endParaRPr lang="en-US" sz="2800"/>
        </a:p>
      </dgm:t>
    </dgm:pt>
    <dgm:pt modelId="{15E941A4-5531-4B23-9392-4A3B3F726D8E}">
      <dgm:prSet custT="1"/>
      <dgm:spPr/>
      <dgm:t>
        <a:bodyPr/>
        <a:lstStyle/>
        <a:p>
          <a:r>
            <a:rPr lang="en-US" sz="2800" dirty="0"/>
            <a:t>New procedural manual will be provided</a:t>
          </a:r>
        </a:p>
      </dgm:t>
    </dgm:pt>
    <dgm:pt modelId="{56FA7BAA-365F-45B8-82B4-87D07092A7D0}" type="parTrans" cxnId="{633AC00D-3DB6-472E-8A8B-C867A22F4374}">
      <dgm:prSet/>
      <dgm:spPr/>
      <dgm:t>
        <a:bodyPr/>
        <a:lstStyle/>
        <a:p>
          <a:endParaRPr lang="en-US" sz="2800"/>
        </a:p>
      </dgm:t>
    </dgm:pt>
    <dgm:pt modelId="{7E907346-2CB7-4C3F-B07D-2B48ADD4F821}" type="sibTrans" cxnId="{633AC00D-3DB6-472E-8A8B-C867A22F4374}">
      <dgm:prSet/>
      <dgm:spPr/>
      <dgm:t>
        <a:bodyPr/>
        <a:lstStyle/>
        <a:p>
          <a:endParaRPr lang="en-US" sz="2800"/>
        </a:p>
      </dgm:t>
    </dgm:pt>
    <dgm:pt modelId="{8BC91CC5-7FB7-4AA6-A535-06A6587E25D2}" type="pres">
      <dgm:prSet presAssocID="{31F564D1-217C-41D4-8287-B2708048EE61}" presName="vert0" presStyleCnt="0">
        <dgm:presLayoutVars>
          <dgm:dir/>
          <dgm:animOne val="branch"/>
          <dgm:animLvl val="lvl"/>
        </dgm:presLayoutVars>
      </dgm:prSet>
      <dgm:spPr/>
    </dgm:pt>
    <dgm:pt modelId="{9F855772-4024-4865-B677-9AB65C5FEE15}" type="pres">
      <dgm:prSet presAssocID="{DFFB7E98-FBB3-49C5-863E-39E27DA2997F}" presName="thickLine" presStyleLbl="alignNode1" presStyleIdx="0" presStyleCnt="3"/>
      <dgm:spPr/>
    </dgm:pt>
    <dgm:pt modelId="{51188337-1F45-4F64-B34C-51B150B364A7}" type="pres">
      <dgm:prSet presAssocID="{DFFB7E98-FBB3-49C5-863E-39E27DA2997F}" presName="horz1" presStyleCnt="0"/>
      <dgm:spPr/>
    </dgm:pt>
    <dgm:pt modelId="{C85FF596-0D12-4761-8B4A-E65249A37C31}" type="pres">
      <dgm:prSet presAssocID="{DFFB7E98-FBB3-49C5-863E-39E27DA2997F}" presName="tx1" presStyleLbl="revTx" presStyleIdx="0" presStyleCnt="3" custScaleY="27728"/>
      <dgm:spPr/>
    </dgm:pt>
    <dgm:pt modelId="{9AA638C3-03BF-473B-8A7A-552FB847CAFA}" type="pres">
      <dgm:prSet presAssocID="{DFFB7E98-FBB3-49C5-863E-39E27DA2997F}" presName="vert1" presStyleCnt="0"/>
      <dgm:spPr/>
    </dgm:pt>
    <dgm:pt modelId="{216EB8B8-41B7-431C-81FB-CFC769302ABB}" type="pres">
      <dgm:prSet presAssocID="{1114984D-26E7-4AED-9CC6-4A64DE601EED}" presName="thickLine" presStyleLbl="alignNode1" presStyleIdx="1" presStyleCnt="3"/>
      <dgm:spPr/>
    </dgm:pt>
    <dgm:pt modelId="{F68581D2-1DA4-44B3-A10A-E2A2A1ED9FCD}" type="pres">
      <dgm:prSet presAssocID="{1114984D-26E7-4AED-9CC6-4A64DE601EED}" presName="horz1" presStyleCnt="0"/>
      <dgm:spPr/>
    </dgm:pt>
    <dgm:pt modelId="{02CDFBD8-7BB2-4E28-8034-04DCA7720DB6}" type="pres">
      <dgm:prSet presAssocID="{1114984D-26E7-4AED-9CC6-4A64DE601EED}" presName="tx1" presStyleLbl="revTx" presStyleIdx="1" presStyleCnt="3" custScaleY="34146"/>
      <dgm:spPr/>
    </dgm:pt>
    <dgm:pt modelId="{F024D933-06BD-4F74-9BD3-912E9F6C0C94}" type="pres">
      <dgm:prSet presAssocID="{1114984D-26E7-4AED-9CC6-4A64DE601EED}" presName="vert1" presStyleCnt="0"/>
      <dgm:spPr/>
    </dgm:pt>
    <dgm:pt modelId="{33B99348-13F0-4390-BA3F-35B1694D6F92}" type="pres">
      <dgm:prSet presAssocID="{15E941A4-5531-4B23-9392-4A3B3F726D8E}" presName="thickLine" presStyleLbl="alignNode1" presStyleIdx="2" presStyleCnt="3"/>
      <dgm:spPr/>
    </dgm:pt>
    <dgm:pt modelId="{61764A40-480C-452F-BD25-A34413929ACF}" type="pres">
      <dgm:prSet presAssocID="{15E941A4-5531-4B23-9392-4A3B3F726D8E}" presName="horz1" presStyleCnt="0"/>
      <dgm:spPr/>
    </dgm:pt>
    <dgm:pt modelId="{875476F5-E584-42A1-9D52-53067FB4E70C}" type="pres">
      <dgm:prSet presAssocID="{15E941A4-5531-4B23-9392-4A3B3F726D8E}" presName="tx1" presStyleLbl="revTx" presStyleIdx="2" presStyleCnt="3" custScaleY="48974"/>
      <dgm:spPr/>
    </dgm:pt>
    <dgm:pt modelId="{BD85C18F-1941-40EB-BDB0-E84D1686A449}" type="pres">
      <dgm:prSet presAssocID="{15E941A4-5531-4B23-9392-4A3B3F726D8E}" presName="vert1" presStyleCnt="0"/>
      <dgm:spPr/>
    </dgm:pt>
  </dgm:ptLst>
  <dgm:cxnLst>
    <dgm:cxn modelId="{633AC00D-3DB6-472E-8A8B-C867A22F4374}" srcId="{31F564D1-217C-41D4-8287-B2708048EE61}" destId="{15E941A4-5531-4B23-9392-4A3B3F726D8E}" srcOrd="2" destOrd="0" parTransId="{56FA7BAA-365F-45B8-82B4-87D07092A7D0}" sibTransId="{7E907346-2CB7-4C3F-B07D-2B48ADD4F821}"/>
    <dgm:cxn modelId="{F1CE8F1A-B0D9-4ED3-B750-0DE3209C5295}" type="presOf" srcId="{1114984D-26E7-4AED-9CC6-4A64DE601EED}" destId="{02CDFBD8-7BB2-4E28-8034-04DCA7720DB6}" srcOrd="0" destOrd="0" presId="urn:microsoft.com/office/officeart/2008/layout/LinedList"/>
    <dgm:cxn modelId="{9AE3595F-184A-4170-93A1-E07A6D3480DA}" type="presOf" srcId="{15E941A4-5531-4B23-9392-4A3B3F726D8E}" destId="{875476F5-E584-42A1-9D52-53067FB4E70C}" srcOrd="0" destOrd="0" presId="urn:microsoft.com/office/officeart/2008/layout/LinedList"/>
    <dgm:cxn modelId="{65552F46-BE28-4A9B-B21D-44FFEBD5B506}" type="presOf" srcId="{31F564D1-217C-41D4-8287-B2708048EE61}" destId="{8BC91CC5-7FB7-4AA6-A535-06A6587E25D2}" srcOrd="0" destOrd="0" presId="urn:microsoft.com/office/officeart/2008/layout/LinedList"/>
    <dgm:cxn modelId="{63524FB2-B956-481B-ACB5-4B555BF692F5}" type="presOf" srcId="{DFFB7E98-FBB3-49C5-863E-39E27DA2997F}" destId="{C85FF596-0D12-4761-8B4A-E65249A37C31}" srcOrd="0" destOrd="0" presId="urn:microsoft.com/office/officeart/2008/layout/LinedList"/>
    <dgm:cxn modelId="{B69BCDC0-04C3-451E-ADB0-92D171056DE1}" srcId="{31F564D1-217C-41D4-8287-B2708048EE61}" destId="{DFFB7E98-FBB3-49C5-863E-39E27DA2997F}" srcOrd="0" destOrd="0" parTransId="{EA044FC5-6683-4D97-9950-13CBD1EDB944}" sibTransId="{77FC1EF2-9B61-4DCC-873C-F54ED75D7A22}"/>
    <dgm:cxn modelId="{D75903F3-1FB6-44C7-9417-606BE8321ADB}" srcId="{31F564D1-217C-41D4-8287-B2708048EE61}" destId="{1114984D-26E7-4AED-9CC6-4A64DE601EED}" srcOrd="1" destOrd="0" parTransId="{300CCB9F-53DF-4C4B-9DDE-12227918C2F1}" sibTransId="{50F3F2F3-0F0F-45CA-83F4-4D66834B5688}"/>
    <dgm:cxn modelId="{28CFD4C4-79E2-442B-BEC0-4B63427A1686}" type="presParOf" srcId="{8BC91CC5-7FB7-4AA6-A535-06A6587E25D2}" destId="{9F855772-4024-4865-B677-9AB65C5FEE15}" srcOrd="0" destOrd="0" presId="urn:microsoft.com/office/officeart/2008/layout/LinedList"/>
    <dgm:cxn modelId="{0F6469B8-87FF-4D71-A80E-07C62B79682D}" type="presParOf" srcId="{8BC91CC5-7FB7-4AA6-A535-06A6587E25D2}" destId="{51188337-1F45-4F64-B34C-51B150B364A7}" srcOrd="1" destOrd="0" presId="urn:microsoft.com/office/officeart/2008/layout/LinedList"/>
    <dgm:cxn modelId="{29CDF2DE-80B5-4500-9B54-3B45371A2418}" type="presParOf" srcId="{51188337-1F45-4F64-B34C-51B150B364A7}" destId="{C85FF596-0D12-4761-8B4A-E65249A37C31}" srcOrd="0" destOrd="0" presId="urn:microsoft.com/office/officeart/2008/layout/LinedList"/>
    <dgm:cxn modelId="{CA5842B5-AC18-4A30-99A8-CF076E5912E4}" type="presParOf" srcId="{51188337-1F45-4F64-B34C-51B150B364A7}" destId="{9AA638C3-03BF-473B-8A7A-552FB847CAFA}" srcOrd="1" destOrd="0" presId="urn:microsoft.com/office/officeart/2008/layout/LinedList"/>
    <dgm:cxn modelId="{8388C6EC-C7AF-446F-A129-9AB1548DFBFB}" type="presParOf" srcId="{8BC91CC5-7FB7-4AA6-A535-06A6587E25D2}" destId="{216EB8B8-41B7-431C-81FB-CFC769302ABB}" srcOrd="2" destOrd="0" presId="urn:microsoft.com/office/officeart/2008/layout/LinedList"/>
    <dgm:cxn modelId="{AF06C0AF-4879-4042-B9FE-483954B30533}" type="presParOf" srcId="{8BC91CC5-7FB7-4AA6-A535-06A6587E25D2}" destId="{F68581D2-1DA4-44B3-A10A-E2A2A1ED9FCD}" srcOrd="3" destOrd="0" presId="urn:microsoft.com/office/officeart/2008/layout/LinedList"/>
    <dgm:cxn modelId="{45AAD013-07A8-40B3-A048-A24ADDABB990}" type="presParOf" srcId="{F68581D2-1DA4-44B3-A10A-E2A2A1ED9FCD}" destId="{02CDFBD8-7BB2-4E28-8034-04DCA7720DB6}" srcOrd="0" destOrd="0" presId="urn:microsoft.com/office/officeart/2008/layout/LinedList"/>
    <dgm:cxn modelId="{CFF4805D-5C23-49EC-B2B3-2813E4553262}" type="presParOf" srcId="{F68581D2-1DA4-44B3-A10A-E2A2A1ED9FCD}" destId="{F024D933-06BD-4F74-9BD3-912E9F6C0C94}" srcOrd="1" destOrd="0" presId="urn:microsoft.com/office/officeart/2008/layout/LinedList"/>
    <dgm:cxn modelId="{3DED819A-90C6-423F-9D58-6552ED56FDCC}" type="presParOf" srcId="{8BC91CC5-7FB7-4AA6-A535-06A6587E25D2}" destId="{33B99348-13F0-4390-BA3F-35B1694D6F92}" srcOrd="4" destOrd="0" presId="urn:microsoft.com/office/officeart/2008/layout/LinedList"/>
    <dgm:cxn modelId="{201880A5-2A9E-44CC-B56D-B05FE049AAFA}" type="presParOf" srcId="{8BC91CC5-7FB7-4AA6-A535-06A6587E25D2}" destId="{61764A40-480C-452F-BD25-A34413929ACF}" srcOrd="5" destOrd="0" presId="urn:microsoft.com/office/officeart/2008/layout/LinedList"/>
    <dgm:cxn modelId="{B511BC6B-A54F-4563-8CF7-095192636F6C}" type="presParOf" srcId="{61764A40-480C-452F-BD25-A34413929ACF}" destId="{875476F5-E584-42A1-9D52-53067FB4E70C}" srcOrd="0" destOrd="0" presId="urn:microsoft.com/office/officeart/2008/layout/LinedList"/>
    <dgm:cxn modelId="{CA745080-9C3C-42D0-9CEC-6F352FE27784}" type="presParOf" srcId="{61764A40-480C-452F-BD25-A34413929ACF}" destId="{BD85C18F-1941-40EB-BDB0-E84D1686A44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A1ACA9-BCE6-43D7-B3C8-429A551319E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83CF85F-DAEE-480D-A6CC-3E4C323CE17E}">
      <dgm:prSet phldrT="[Text]"/>
      <dgm:spPr/>
      <dgm:t>
        <a:bodyPr/>
        <a:lstStyle/>
        <a:p>
          <a:r>
            <a:rPr lang="en-US" dirty="0"/>
            <a:t>Effective July 1, 2025</a:t>
          </a:r>
        </a:p>
      </dgm:t>
    </dgm:pt>
    <dgm:pt modelId="{0A0FA69E-7E61-481C-8192-AE2486B869BC}" type="parTrans" cxnId="{994558F4-2A11-4F1D-B94A-ED4D3A7DD506}">
      <dgm:prSet/>
      <dgm:spPr/>
      <dgm:t>
        <a:bodyPr/>
        <a:lstStyle/>
        <a:p>
          <a:endParaRPr lang="en-US"/>
        </a:p>
      </dgm:t>
    </dgm:pt>
    <dgm:pt modelId="{012E70D5-236F-4788-B6EE-3E17629421E6}" type="sibTrans" cxnId="{994558F4-2A11-4F1D-B94A-ED4D3A7DD506}">
      <dgm:prSet/>
      <dgm:spPr/>
      <dgm:t>
        <a:bodyPr/>
        <a:lstStyle/>
        <a:p>
          <a:endParaRPr lang="en-US"/>
        </a:p>
      </dgm:t>
    </dgm:pt>
    <dgm:pt modelId="{6B25D10C-FF26-4564-87F5-A260076279E8}">
      <dgm:prSet phldrT="[Text]"/>
      <dgm:spPr/>
      <dgm:t>
        <a:bodyPr/>
        <a:lstStyle/>
        <a:p>
          <a:r>
            <a:rPr lang="en-US" dirty="0"/>
            <a:t>No later than July 1, 2025, the Department shall ensure all of the following:</a:t>
          </a:r>
        </a:p>
        <a:p>
          <a:r>
            <a:rPr lang="en-US" dirty="0"/>
            <a:t>a.  That the State Office of Child Fatality Prevention is sufficiently staffed and prepared to carry out the powers and duties of the State Office</a:t>
          </a:r>
        </a:p>
        <a:p>
          <a:r>
            <a:rPr lang="en-US" dirty="0"/>
            <a:t>b. Contractual agreements and interagency data sharing agreements necessary for participation in the NFR-CRS have been executed.</a:t>
          </a:r>
        </a:p>
      </dgm:t>
    </dgm:pt>
    <dgm:pt modelId="{B3E852A8-BDEE-4546-84FF-9143795B8B24}" type="parTrans" cxnId="{A6F5A28C-33F7-4890-8B3B-D68C6F6B3586}">
      <dgm:prSet/>
      <dgm:spPr/>
      <dgm:t>
        <a:bodyPr/>
        <a:lstStyle/>
        <a:p>
          <a:endParaRPr lang="en-US"/>
        </a:p>
      </dgm:t>
    </dgm:pt>
    <dgm:pt modelId="{1814627B-D584-44E4-8D28-D85D7EAEDB34}" type="sibTrans" cxnId="{A6F5A28C-33F7-4890-8B3B-D68C6F6B3586}">
      <dgm:prSet/>
      <dgm:spPr/>
      <dgm:t>
        <a:bodyPr/>
        <a:lstStyle/>
        <a:p>
          <a:endParaRPr lang="en-US"/>
        </a:p>
      </dgm:t>
    </dgm:pt>
    <dgm:pt modelId="{4C806CA9-AFE4-46FE-9737-2AC2B3F3F2E0}">
      <dgm:prSet phldrT="[Text]"/>
      <dgm:spPr/>
      <dgm:t>
        <a:bodyPr/>
        <a:lstStyle/>
        <a:p>
          <a:r>
            <a:rPr lang="en-US" dirty="0"/>
            <a:t>Effective January 1, 2026</a:t>
          </a:r>
        </a:p>
      </dgm:t>
    </dgm:pt>
    <dgm:pt modelId="{36C5105C-8966-4CE9-9D5D-D9322ABFABFB}" type="parTrans" cxnId="{EE740C85-6436-4286-811F-F2BE9F42C4CE}">
      <dgm:prSet/>
      <dgm:spPr/>
      <dgm:t>
        <a:bodyPr/>
        <a:lstStyle/>
        <a:p>
          <a:endParaRPr lang="en-US"/>
        </a:p>
      </dgm:t>
    </dgm:pt>
    <dgm:pt modelId="{25B5CFB7-010F-41F1-BAD3-FDFF77586F85}" type="sibTrans" cxnId="{EE740C85-6436-4286-811F-F2BE9F42C4CE}">
      <dgm:prSet/>
      <dgm:spPr/>
      <dgm:t>
        <a:bodyPr/>
        <a:lstStyle/>
        <a:p>
          <a:endParaRPr lang="en-US"/>
        </a:p>
      </dgm:t>
    </dgm:pt>
    <dgm:pt modelId="{7DA2733B-2C84-404B-93F1-AEF6513E8F2F}">
      <dgm:prSet phldrT="[Text]"/>
      <dgm:spPr/>
      <dgm:t>
        <a:bodyPr/>
        <a:lstStyle/>
        <a:p>
          <a:r>
            <a:rPr lang="en-US" dirty="0"/>
            <a:t>Section 9H.15(e)(3) of S.L. 2023-134, rewritten</a:t>
          </a:r>
        </a:p>
      </dgm:t>
    </dgm:pt>
    <dgm:pt modelId="{AD39423C-CB00-4B25-925C-120A0B3F38DA}" type="parTrans" cxnId="{F543A1FE-DB73-473F-B7A8-F65BF49F8560}">
      <dgm:prSet/>
      <dgm:spPr/>
      <dgm:t>
        <a:bodyPr/>
        <a:lstStyle/>
        <a:p>
          <a:endParaRPr lang="en-US"/>
        </a:p>
      </dgm:t>
    </dgm:pt>
    <dgm:pt modelId="{85633728-8B7D-4BB2-AA32-EA36E3828C3D}" type="sibTrans" cxnId="{F543A1FE-DB73-473F-B7A8-F65BF49F8560}">
      <dgm:prSet/>
      <dgm:spPr/>
      <dgm:t>
        <a:bodyPr/>
        <a:lstStyle/>
        <a:p>
          <a:endParaRPr lang="en-US"/>
        </a:p>
      </dgm:t>
    </dgm:pt>
    <dgm:pt modelId="{5C42714A-A582-402E-9027-19C2CABEFADB}">
      <dgm:prSet/>
      <dgm:spPr/>
      <dgm:t>
        <a:bodyPr/>
        <a:lstStyle/>
        <a:p>
          <a:r>
            <a:rPr lang="en-US" dirty="0"/>
            <a:t>G.S. 7B-1404, 7B-1405, 7B-1406, 7B-1408, 7B-1409, 7B-1411, and 143B-150.20 are repealed</a:t>
          </a:r>
        </a:p>
      </dgm:t>
    </dgm:pt>
    <dgm:pt modelId="{B8934841-7915-427B-9FBA-258EA8631C2A}" type="parTrans" cxnId="{0727B9A1-41F7-46B5-B81C-6E68F9736730}">
      <dgm:prSet/>
      <dgm:spPr/>
      <dgm:t>
        <a:bodyPr/>
        <a:lstStyle/>
        <a:p>
          <a:endParaRPr lang="en-US"/>
        </a:p>
      </dgm:t>
    </dgm:pt>
    <dgm:pt modelId="{23EDC0FB-3FA7-4105-BD02-73890B7A1170}" type="sibTrans" cxnId="{0727B9A1-41F7-46B5-B81C-6E68F9736730}">
      <dgm:prSet/>
      <dgm:spPr/>
      <dgm:t>
        <a:bodyPr/>
        <a:lstStyle/>
        <a:p>
          <a:endParaRPr lang="en-US"/>
        </a:p>
      </dgm:t>
    </dgm:pt>
    <dgm:pt modelId="{0EF406ED-84ED-48CC-951E-B999747BF095}">
      <dgm:prSet/>
      <dgm:spPr/>
      <dgm:t>
        <a:bodyPr/>
        <a:lstStyle/>
        <a:p>
          <a:r>
            <a:rPr lang="en-US" dirty="0"/>
            <a:t>The remainder of subsection (f) and subsection (g) of SECTION 9H.15.(</a:t>
          </a:r>
          <a:r>
            <a:rPr lang="en-US" dirty="0" err="1"/>
            <a:t>i</a:t>
          </a:r>
          <a:r>
            <a:rPr lang="en-US" dirty="0"/>
            <a:t>) G.S. 7B-1413.5 become effective July 1, 2025.</a:t>
          </a:r>
        </a:p>
      </dgm:t>
    </dgm:pt>
    <dgm:pt modelId="{75357F60-65F3-4C70-B7E6-FC8D4BAFD203}" type="parTrans" cxnId="{DCBC0963-E3BB-4FDC-876F-6A107EBC12B7}">
      <dgm:prSet/>
      <dgm:spPr/>
      <dgm:t>
        <a:bodyPr/>
        <a:lstStyle/>
        <a:p>
          <a:endParaRPr lang="en-US"/>
        </a:p>
      </dgm:t>
    </dgm:pt>
    <dgm:pt modelId="{CEE35288-EC3E-4821-B3DA-718765613BF9}" type="sibTrans" cxnId="{DCBC0963-E3BB-4FDC-876F-6A107EBC12B7}">
      <dgm:prSet/>
      <dgm:spPr/>
      <dgm:t>
        <a:bodyPr/>
        <a:lstStyle/>
        <a:p>
          <a:endParaRPr lang="en-US"/>
        </a:p>
      </dgm:t>
    </dgm:pt>
    <dgm:pt modelId="{321C2AB9-F2E4-4139-9D30-C7FA69344854}">
      <dgm:prSet/>
      <dgm:spPr/>
      <dgm:t>
        <a:bodyPr/>
        <a:lstStyle/>
        <a:p>
          <a:r>
            <a:rPr lang="en-US" dirty="0"/>
            <a:t>SECTION 9H.15.(k) Subsection (j) of this section becomes effective July 1, 2025.</a:t>
          </a:r>
        </a:p>
      </dgm:t>
    </dgm:pt>
    <dgm:pt modelId="{028CA1C4-0823-4114-891C-693DD59D1619}" type="parTrans" cxnId="{E05B9057-A22D-432E-A53B-041D852EFE0C}">
      <dgm:prSet/>
      <dgm:spPr/>
      <dgm:t>
        <a:bodyPr/>
        <a:lstStyle/>
        <a:p>
          <a:endParaRPr lang="en-US"/>
        </a:p>
      </dgm:t>
    </dgm:pt>
    <dgm:pt modelId="{9975555B-7DD1-46B3-8200-9625D0A081CB}" type="sibTrans" cxnId="{E05B9057-A22D-432E-A53B-041D852EFE0C}">
      <dgm:prSet/>
      <dgm:spPr/>
      <dgm:t>
        <a:bodyPr/>
        <a:lstStyle/>
        <a:p>
          <a:endParaRPr lang="en-US"/>
        </a:p>
      </dgm:t>
    </dgm:pt>
    <dgm:pt modelId="{10184C8D-9601-4760-A1CF-2363357A6209}">
      <dgm:prSet phldrT="[Text]"/>
      <dgm:spPr/>
      <dgm:t>
        <a:bodyPr/>
        <a:lstStyle/>
        <a:p>
          <a:r>
            <a:rPr lang="en-US" dirty="0"/>
            <a:t>SECTION 9H.15.(</a:t>
          </a:r>
          <a:r>
            <a:rPr lang="en-US" dirty="0" err="1"/>
            <a:t>i</a:t>
          </a:r>
          <a:r>
            <a:rPr lang="en-US" dirty="0"/>
            <a:t>) G.S. 7B-1413.5, as enacted by subsection (f) of this section, becomes effective January 1, 2026. </a:t>
          </a:r>
        </a:p>
      </dgm:t>
    </dgm:pt>
    <dgm:pt modelId="{43F67B41-9171-4EB5-8B3D-33E4AFD85DCD}" type="parTrans" cxnId="{3E1FA939-0C75-4214-A2CB-A49B9B437697}">
      <dgm:prSet/>
      <dgm:spPr/>
    </dgm:pt>
    <dgm:pt modelId="{E7D51FA3-8AF8-4000-8440-07F038F1AF16}" type="sibTrans" cxnId="{3E1FA939-0C75-4214-A2CB-A49B9B437697}">
      <dgm:prSet/>
      <dgm:spPr/>
    </dgm:pt>
    <dgm:pt modelId="{6DA1C1B8-AB14-4EE8-BCBF-14F3D577D292}" type="pres">
      <dgm:prSet presAssocID="{35A1ACA9-BCE6-43D7-B3C8-429A551319E4}" presName="linear" presStyleCnt="0">
        <dgm:presLayoutVars>
          <dgm:animLvl val="lvl"/>
          <dgm:resizeHandles val="exact"/>
        </dgm:presLayoutVars>
      </dgm:prSet>
      <dgm:spPr/>
    </dgm:pt>
    <dgm:pt modelId="{23B6ADB2-79D6-408B-8A4B-ACA77180891D}" type="pres">
      <dgm:prSet presAssocID="{B83CF85F-DAEE-480D-A6CC-3E4C323CE17E}" presName="parentText" presStyleLbl="node1" presStyleIdx="0" presStyleCnt="2">
        <dgm:presLayoutVars>
          <dgm:chMax val="0"/>
          <dgm:bulletEnabled val="1"/>
        </dgm:presLayoutVars>
      </dgm:prSet>
      <dgm:spPr/>
    </dgm:pt>
    <dgm:pt modelId="{2435B549-1D49-4367-B5BB-F0F7C84DCC67}" type="pres">
      <dgm:prSet presAssocID="{B83CF85F-DAEE-480D-A6CC-3E4C323CE17E}" presName="childText" presStyleLbl="revTx" presStyleIdx="0" presStyleCnt="2">
        <dgm:presLayoutVars>
          <dgm:bulletEnabled val="1"/>
        </dgm:presLayoutVars>
      </dgm:prSet>
      <dgm:spPr/>
    </dgm:pt>
    <dgm:pt modelId="{36BD4FED-4E70-4AD9-8631-1A95CCC5CD48}" type="pres">
      <dgm:prSet presAssocID="{4C806CA9-AFE4-46FE-9737-2AC2B3F3F2E0}" presName="parentText" presStyleLbl="node1" presStyleIdx="1" presStyleCnt="2">
        <dgm:presLayoutVars>
          <dgm:chMax val="0"/>
          <dgm:bulletEnabled val="1"/>
        </dgm:presLayoutVars>
      </dgm:prSet>
      <dgm:spPr/>
    </dgm:pt>
    <dgm:pt modelId="{EA823EED-7775-4677-87F0-27B66A14DAA7}" type="pres">
      <dgm:prSet presAssocID="{4C806CA9-AFE4-46FE-9737-2AC2B3F3F2E0}" presName="childText" presStyleLbl="revTx" presStyleIdx="1" presStyleCnt="2">
        <dgm:presLayoutVars>
          <dgm:bulletEnabled val="1"/>
        </dgm:presLayoutVars>
      </dgm:prSet>
      <dgm:spPr/>
    </dgm:pt>
  </dgm:ptLst>
  <dgm:cxnLst>
    <dgm:cxn modelId="{BD29D431-E53D-479B-965C-208570B6332A}" type="presOf" srcId="{7DA2733B-2C84-404B-93F1-AEF6513E8F2F}" destId="{EA823EED-7775-4677-87F0-27B66A14DAA7}" srcOrd="0" destOrd="0" presId="urn:microsoft.com/office/officeart/2005/8/layout/vList2"/>
    <dgm:cxn modelId="{3E1FA939-0C75-4214-A2CB-A49B9B437697}" srcId="{4C806CA9-AFE4-46FE-9737-2AC2B3F3F2E0}" destId="{10184C8D-9601-4760-A1CF-2363357A6209}" srcOrd="1" destOrd="0" parTransId="{43F67B41-9171-4EB5-8B3D-33E4AFD85DCD}" sibTransId="{E7D51FA3-8AF8-4000-8440-07F038F1AF16}"/>
    <dgm:cxn modelId="{6C65C63F-6FBF-48CA-8E3C-86C27C440F8B}" type="presOf" srcId="{10184C8D-9601-4760-A1CF-2363357A6209}" destId="{EA823EED-7775-4677-87F0-27B66A14DAA7}" srcOrd="0" destOrd="1" presId="urn:microsoft.com/office/officeart/2005/8/layout/vList2"/>
    <dgm:cxn modelId="{DCBC0963-E3BB-4FDC-876F-6A107EBC12B7}" srcId="{B83CF85F-DAEE-480D-A6CC-3E4C323CE17E}" destId="{0EF406ED-84ED-48CC-951E-B999747BF095}" srcOrd="2" destOrd="0" parTransId="{75357F60-65F3-4C70-B7E6-FC8D4BAFD203}" sibTransId="{CEE35288-EC3E-4821-B3DA-718765613BF9}"/>
    <dgm:cxn modelId="{E05B9057-A22D-432E-A53B-041D852EFE0C}" srcId="{B83CF85F-DAEE-480D-A6CC-3E4C323CE17E}" destId="{321C2AB9-F2E4-4139-9D30-C7FA69344854}" srcOrd="3" destOrd="0" parTransId="{028CA1C4-0823-4114-891C-693DD59D1619}" sibTransId="{9975555B-7DD1-46B3-8200-9625D0A081CB}"/>
    <dgm:cxn modelId="{EE740C85-6436-4286-811F-F2BE9F42C4CE}" srcId="{35A1ACA9-BCE6-43D7-B3C8-429A551319E4}" destId="{4C806CA9-AFE4-46FE-9737-2AC2B3F3F2E0}" srcOrd="1" destOrd="0" parTransId="{36C5105C-8966-4CE9-9D5D-D9322ABFABFB}" sibTransId="{25B5CFB7-010F-41F1-BAD3-FDFF77586F85}"/>
    <dgm:cxn modelId="{A6F5A28C-33F7-4890-8B3B-D68C6F6B3586}" srcId="{B83CF85F-DAEE-480D-A6CC-3E4C323CE17E}" destId="{6B25D10C-FF26-4564-87F5-A260076279E8}" srcOrd="0" destOrd="0" parTransId="{B3E852A8-BDEE-4546-84FF-9143795B8B24}" sibTransId="{1814627B-D584-44E4-8D28-D85D7EAEDB34}"/>
    <dgm:cxn modelId="{3989659D-D255-49B9-9365-4929176C4A24}" type="presOf" srcId="{4C806CA9-AFE4-46FE-9737-2AC2B3F3F2E0}" destId="{36BD4FED-4E70-4AD9-8631-1A95CCC5CD48}" srcOrd="0" destOrd="0" presId="urn:microsoft.com/office/officeart/2005/8/layout/vList2"/>
    <dgm:cxn modelId="{0727B9A1-41F7-46B5-B81C-6E68F9736730}" srcId="{B83CF85F-DAEE-480D-A6CC-3E4C323CE17E}" destId="{5C42714A-A582-402E-9027-19C2CABEFADB}" srcOrd="1" destOrd="0" parTransId="{B8934841-7915-427B-9FBA-258EA8631C2A}" sibTransId="{23EDC0FB-3FA7-4105-BD02-73890B7A1170}"/>
    <dgm:cxn modelId="{F6C5CDA7-6CB0-43D4-A713-A0E610B99A5B}" type="presOf" srcId="{0EF406ED-84ED-48CC-951E-B999747BF095}" destId="{2435B549-1D49-4367-B5BB-F0F7C84DCC67}" srcOrd="0" destOrd="2" presId="urn:microsoft.com/office/officeart/2005/8/layout/vList2"/>
    <dgm:cxn modelId="{BF0758B9-2B23-4B75-A150-A8AEB4533A33}" type="presOf" srcId="{5C42714A-A582-402E-9027-19C2CABEFADB}" destId="{2435B549-1D49-4367-B5BB-F0F7C84DCC67}" srcOrd="0" destOrd="1" presId="urn:microsoft.com/office/officeart/2005/8/layout/vList2"/>
    <dgm:cxn modelId="{117653D3-D71B-47A5-8A6F-15A5209173D9}" type="presOf" srcId="{321C2AB9-F2E4-4139-9D30-C7FA69344854}" destId="{2435B549-1D49-4367-B5BB-F0F7C84DCC67}" srcOrd="0" destOrd="3" presId="urn:microsoft.com/office/officeart/2005/8/layout/vList2"/>
    <dgm:cxn modelId="{9E2938D6-7BF8-4BDB-87B8-4E01EE1CFE43}" type="presOf" srcId="{6B25D10C-FF26-4564-87F5-A260076279E8}" destId="{2435B549-1D49-4367-B5BB-F0F7C84DCC67}" srcOrd="0" destOrd="0" presId="urn:microsoft.com/office/officeart/2005/8/layout/vList2"/>
    <dgm:cxn modelId="{994558F4-2A11-4F1D-B94A-ED4D3A7DD506}" srcId="{35A1ACA9-BCE6-43D7-B3C8-429A551319E4}" destId="{B83CF85F-DAEE-480D-A6CC-3E4C323CE17E}" srcOrd="0" destOrd="0" parTransId="{0A0FA69E-7E61-481C-8192-AE2486B869BC}" sibTransId="{012E70D5-236F-4788-B6EE-3E17629421E6}"/>
    <dgm:cxn modelId="{06314AF8-2C5B-4685-BA37-773FCFAAF67A}" type="presOf" srcId="{35A1ACA9-BCE6-43D7-B3C8-429A551319E4}" destId="{6DA1C1B8-AB14-4EE8-BCBF-14F3D577D292}" srcOrd="0" destOrd="0" presId="urn:microsoft.com/office/officeart/2005/8/layout/vList2"/>
    <dgm:cxn modelId="{813970FA-FD68-4D12-A12C-FCF085F63A72}" type="presOf" srcId="{B83CF85F-DAEE-480D-A6CC-3E4C323CE17E}" destId="{23B6ADB2-79D6-408B-8A4B-ACA77180891D}" srcOrd="0" destOrd="0" presId="urn:microsoft.com/office/officeart/2005/8/layout/vList2"/>
    <dgm:cxn modelId="{F543A1FE-DB73-473F-B7A8-F65BF49F8560}" srcId="{4C806CA9-AFE4-46FE-9737-2AC2B3F3F2E0}" destId="{7DA2733B-2C84-404B-93F1-AEF6513E8F2F}" srcOrd="0" destOrd="0" parTransId="{AD39423C-CB00-4B25-925C-120A0B3F38DA}" sibTransId="{85633728-8B7D-4BB2-AA32-EA36E3828C3D}"/>
    <dgm:cxn modelId="{A1CBEC7E-DFE8-43FA-A5F4-3815259BDB46}" type="presParOf" srcId="{6DA1C1B8-AB14-4EE8-BCBF-14F3D577D292}" destId="{23B6ADB2-79D6-408B-8A4B-ACA77180891D}" srcOrd="0" destOrd="0" presId="urn:microsoft.com/office/officeart/2005/8/layout/vList2"/>
    <dgm:cxn modelId="{057CC0A7-C45C-41E1-AF94-FB31CFCF0B10}" type="presParOf" srcId="{6DA1C1B8-AB14-4EE8-BCBF-14F3D577D292}" destId="{2435B549-1D49-4367-B5BB-F0F7C84DCC67}" srcOrd="1" destOrd="0" presId="urn:microsoft.com/office/officeart/2005/8/layout/vList2"/>
    <dgm:cxn modelId="{F461207E-EF78-4BF3-80A3-8F87FA269D93}" type="presParOf" srcId="{6DA1C1B8-AB14-4EE8-BCBF-14F3D577D292}" destId="{36BD4FED-4E70-4AD9-8631-1A95CCC5CD48}" srcOrd="2" destOrd="0" presId="urn:microsoft.com/office/officeart/2005/8/layout/vList2"/>
    <dgm:cxn modelId="{C3885F95-09FA-4F32-8FD9-DFCED79D10F9}" type="presParOf" srcId="{6DA1C1B8-AB14-4EE8-BCBF-14F3D577D292}" destId="{EA823EED-7775-4677-87F0-27B66A14DAA7}"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A1ACA9-BCE6-43D7-B3C8-429A551319E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83CF85F-DAEE-480D-A6CC-3E4C323CE17E}">
      <dgm:prSet phldrT="[Text]" custT="1"/>
      <dgm:spPr/>
      <dgm:t>
        <a:bodyPr/>
        <a:lstStyle/>
        <a:p>
          <a:r>
            <a:rPr lang="en-US" sz="3200" dirty="0"/>
            <a:t>Effective July 1, 2025</a:t>
          </a:r>
        </a:p>
      </dgm:t>
    </dgm:pt>
    <dgm:pt modelId="{0A0FA69E-7E61-481C-8192-AE2486B869BC}" type="parTrans" cxnId="{994558F4-2A11-4F1D-B94A-ED4D3A7DD506}">
      <dgm:prSet/>
      <dgm:spPr/>
      <dgm:t>
        <a:bodyPr/>
        <a:lstStyle/>
        <a:p>
          <a:endParaRPr lang="en-US" sz="1400"/>
        </a:p>
      </dgm:t>
    </dgm:pt>
    <dgm:pt modelId="{012E70D5-236F-4788-B6EE-3E17629421E6}" type="sibTrans" cxnId="{994558F4-2A11-4F1D-B94A-ED4D3A7DD506}">
      <dgm:prSet/>
      <dgm:spPr/>
      <dgm:t>
        <a:bodyPr/>
        <a:lstStyle/>
        <a:p>
          <a:endParaRPr lang="en-US" sz="1400"/>
        </a:p>
      </dgm:t>
    </dgm:pt>
    <dgm:pt modelId="{4A1B8EBD-61B7-421D-AD6F-0E1533819080}">
      <dgm:prSet phldrT="[Text]" custT="1"/>
      <dgm:spPr/>
      <dgm:t>
        <a:bodyPr/>
        <a:lstStyle/>
        <a:p>
          <a:pPr>
            <a:buFont typeface="Arial" panose="020B0604020202020204" pitchFamily="34" charset="0"/>
            <a:buChar char="•"/>
          </a:pPr>
          <a:r>
            <a:rPr lang="en-US" sz="2400" dirty="0"/>
            <a:t>Contractual agreements and interagency data sharing agreements necessary for participation in the NFR-CRS have been executed-</a:t>
          </a:r>
          <a:r>
            <a:rPr lang="en-US" sz="2400" b="1" dirty="0"/>
            <a:t>The State office is working on a Data Use Agreement with the agency that hosts the National Fatality Review Case Reporting System</a:t>
          </a:r>
          <a:endParaRPr lang="en-US" sz="2400" dirty="0"/>
        </a:p>
      </dgm:t>
    </dgm:pt>
    <dgm:pt modelId="{7175F519-230E-4AAE-B0EF-2F0A250C4C75}" type="parTrans" cxnId="{F865F82A-5332-4020-91FF-079034ED2157}">
      <dgm:prSet/>
      <dgm:spPr/>
      <dgm:t>
        <a:bodyPr/>
        <a:lstStyle/>
        <a:p>
          <a:endParaRPr lang="en-US" sz="1400"/>
        </a:p>
      </dgm:t>
    </dgm:pt>
    <dgm:pt modelId="{7221552F-92D2-43F1-A776-787F06B231D1}" type="sibTrans" cxnId="{F865F82A-5332-4020-91FF-079034ED2157}">
      <dgm:prSet/>
      <dgm:spPr/>
      <dgm:t>
        <a:bodyPr/>
        <a:lstStyle/>
        <a:p>
          <a:endParaRPr lang="en-US" sz="1400"/>
        </a:p>
      </dgm:t>
    </dgm:pt>
    <dgm:pt modelId="{11B3F0AB-10BC-4346-B631-218971DE6F61}">
      <dgm:prSet phldrT="[Text]" custT="1"/>
      <dgm:spPr/>
      <dgm:t>
        <a:bodyPr/>
        <a:lstStyle/>
        <a:p>
          <a:endParaRPr lang="en-US" sz="2400" dirty="0"/>
        </a:p>
      </dgm:t>
    </dgm:pt>
    <dgm:pt modelId="{CA721355-B1CF-4208-825A-DDE1F21A8CF1}" type="parTrans" cxnId="{B8D17C53-01A4-4BE9-8F6C-16B579518D1D}">
      <dgm:prSet/>
      <dgm:spPr/>
      <dgm:t>
        <a:bodyPr/>
        <a:lstStyle/>
        <a:p>
          <a:endParaRPr lang="en-US"/>
        </a:p>
      </dgm:t>
    </dgm:pt>
    <dgm:pt modelId="{B566C04B-E5D4-45A1-A9C0-339BA99A7B4D}" type="sibTrans" cxnId="{B8D17C53-01A4-4BE9-8F6C-16B579518D1D}">
      <dgm:prSet/>
      <dgm:spPr/>
      <dgm:t>
        <a:bodyPr/>
        <a:lstStyle/>
        <a:p>
          <a:endParaRPr lang="en-US"/>
        </a:p>
      </dgm:t>
    </dgm:pt>
    <dgm:pt modelId="{4AE49917-CD44-4C40-8487-6B4ED2E6BD1B}">
      <dgm:prSet phldrT="[Text]" custT="1"/>
      <dgm:spPr/>
      <dgm:t>
        <a:bodyPr/>
        <a:lstStyle/>
        <a:p>
          <a:r>
            <a:rPr lang="en-US" sz="2400" dirty="0"/>
            <a:t>That the State Office of Child Fatality Prevention is sufficiently staffed and prepared to carry out the powers and duties of the State Office</a:t>
          </a:r>
          <a:r>
            <a:rPr lang="en-US" sz="2400" b="1" dirty="0"/>
            <a:t>-Currently holding interviews for two of the 5 remaining positions</a:t>
          </a:r>
          <a:endParaRPr lang="en-US" sz="2400" dirty="0"/>
        </a:p>
      </dgm:t>
    </dgm:pt>
    <dgm:pt modelId="{8ED25ABC-787A-4208-963F-13C025C87BD9}" type="parTrans" cxnId="{FE7872C9-B9BF-4214-AFD9-AE46709C3C9E}">
      <dgm:prSet/>
      <dgm:spPr/>
      <dgm:t>
        <a:bodyPr/>
        <a:lstStyle/>
        <a:p>
          <a:endParaRPr lang="en-US"/>
        </a:p>
      </dgm:t>
    </dgm:pt>
    <dgm:pt modelId="{7FD8DE93-68E4-4F34-9620-701E3B0F94AE}" type="sibTrans" cxnId="{FE7872C9-B9BF-4214-AFD9-AE46709C3C9E}">
      <dgm:prSet/>
      <dgm:spPr/>
      <dgm:t>
        <a:bodyPr/>
        <a:lstStyle/>
        <a:p>
          <a:endParaRPr lang="en-US"/>
        </a:p>
      </dgm:t>
    </dgm:pt>
    <dgm:pt modelId="{6DA1C1B8-AB14-4EE8-BCBF-14F3D577D292}" type="pres">
      <dgm:prSet presAssocID="{35A1ACA9-BCE6-43D7-B3C8-429A551319E4}" presName="linear" presStyleCnt="0">
        <dgm:presLayoutVars>
          <dgm:animLvl val="lvl"/>
          <dgm:resizeHandles val="exact"/>
        </dgm:presLayoutVars>
      </dgm:prSet>
      <dgm:spPr/>
    </dgm:pt>
    <dgm:pt modelId="{23B6ADB2-79D6-408B-8A4B-ACA77180891D}" type="pres">
      <dgm:prSet presAssocID="{B83CF85F-DAEE-480D-A6CC-3E4C323CE17E}" presName="parentText" presStyleLbl="node1" presStyleIdx="0" presStyleCnt="1" custScaleY="57036">
        <dgm:presLayoutVars>
          <dgm:chMax val="0"/>
          <dgm:bulletEnabled val="1"/>
        </dgm:presLayoutVars>
      </dgm:prSet>
      <dgm:spPr/>
    </dgm:pt>
    <dgm:pt modelId="{2435B549-1D49-4367-B5BB-F0F7C84DCC67}" type="pres">
      <dgm:prSet presAssocID="{B83CF85F-DAEE-480D-A6CC-3E4C323CE17E}" presName="childText" presStyleLbl="revTx" presStyleIdx="0" presStyleCnt="1" custScaleY="101231">
        <dgm:presLayoutVars>
          <dgm:bulletEnabled val="1"/>
        </dgm:presLayoutVars>
      </dgm:prSet>
      <dgm:spPr/>
    </dgm:pt>
  </dgm:ptLst>
  <dgm:cxnLst>
    <dgm:cxn modelId="{F865F82A-5332-4020-91FF-079034ED2157}" srcId="{B83CF85F-DAEE-480D-A6CC-3E4C323CE17E}" destId="{4A1B8EBD-61B7-421D-AD6F-0E1533819080}" srcOrd="2" destOrd="0" parTransId="{7175F519-230E-4AAE-B0EF-2F0A250C4C75}" sibTransId="{7221552F-92D2-43F1-A776-787F06B231D1}"/>
    <dgm:cxn modelId="{6CD0765E-A109-455B-8AB8-F4D0D890B671}" type="presOf" srcId="{4AE49917-CD44-4C40-8487-6B4ED2E6BD1B}" destId="{2435B549-1D49-4367-B5BB-F0F7C84DCC67}" srcOrd="0" destOrd="1" presId="urn:microsoft.com/office/officeart/2005/8/layout/vList2"/>
    <dgm:cxn modelId="{3F63B84A-E6A1-41DC-9019-067D891D9757}" type="presOf" srcId="{11B3F0AB-10BC-4346-B631-218971DE6F61}" destId="{2435B549-1D49-4367-B5BB-F0F7C84DCC67}" srcOrd="0" destOrd="0" presId="urn:microsoft.com/office/officeart/2005/8/layout/vList2"/>
    <dgm:cxn modelId="{B8D17C53-01A4-4BE9-8F6C-16B579518D1D}" srcId="{B83CF85F-DAEE-480D-A6CC-3E4C323CE17E}" destId="{11B3F0AB-10BC-4346-B631-218971DE6F61}" srcOrd="0" destOrd="0" parTransId="{CA721355-B1CF-4208-825A-DDE1F21A8CF1}" sibTransId="{B566C04B-E5D4-45A1-A9C0-339BA99A7B4D}"/>
    <dgm:cxn modelId="{FE7872C9-B9BF-4214-AFD9-AE46709C3C9E}" srcId="{B83CF85F-DAEE-480D-A6CC-3E4C323CE17E}" destId="{4AE49917-CD44-4C40-8487-6B4ED2E6BD1B}" srcOrd="1" destOrd="0" parTransId="{8ED25ABC-787A-4208-963F-13C025C87BD9}" sibTransId="{7FD8DE93-68E4-4F34-9620-701E3B0F94AE}"/>
    <dgm:cxn modelId="{994558F4-2A11-4F1D-B94A-ED4D3A7DD506}" srcId="{35A1ACA9-BCE6-43D7-B3C8-429A551319E4}" destId="{B83CF85F-DAEE-480D-A6CC-3E4C323CE17E}" srcOrd="0" destOrd="0" parTransId="{0A0FA69E-7E61-481C-8192-AE2486B869BC}" sibTransId="{012E70D5-236F-4788-B6EE-3E17629421E6}"/>
    <dgm:cxn modelId="{06314AF8-2C5B-4685-BA37-773FCFAAF67A}" type="presOf" srcId="{35A1ACA9-BCE6-43D7-B3C8-429A551319E4}" destId="{6DA1C1B8-AB14-4EE8-BCBF-14F3D577D292}" srcOrd="0" destOrd="0" presId="urn:microsoft.com/office/officeart/2005/8/layout/vList2"/>
    <dgm:cxn modelId="{26C7A9F8-8892-44B8-BCE2-DDCC3C213E28}" type="presOf" srcId="{4A1B8EBD-61B7-421D-AD6F-0E1533819080}" destId="{2435B549-1D49-4367-B5BB-F0F7C84DCC67}" srcOrd="0" destOrd="2" presId="urn:microsoft.com/office/officeart/2005/8/layout/vList2"/>
    <dgm:cxn modelId="{813970FA-FD68-4D12-A12C-FCF085F63A72}" type="presOf" srcId="{B83CF85F-DAEE-480D-A6CC-3E4C323CE17E}" destId="{23B6ADB2-79D6-408B-8A4B-ACA77180891D}" srcOrd="0" destOrd="0" presId="urn:microsoft.com/office/officeart/2005/8/layout/vList2"/>
    <dgm:cxn modelId="{A1CBEC7E-DFE8-43FA-A5F4-3815259BDB46}" type="presParOf" srcId="{6DA1C1B8-AB14-4EE8-BCBF-14F3D577D292}" destId="{23B6ADB2-79D6-408B-8A4B-ACA77180891D}" srcOrd="0" destOrd="0" presId="urn:microsoft.com/office/officeart/2005/8/layout/vList2"/>
    <dgm:cxn modelId="{057CC0A7-C45C-41E1-AF94-FB31CFCF0B10}" type="presParOf" srcId="{6DA1C1B8-AB14-4EE8-BCBF-14F3D577D292}" destId="{2435B549-1D49-4367-B5BB-F0F7C84DCC67}"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5A1ACA9-BCE6-43D7-B3C8-429A551319E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83CF85F-DAEE-480D-A6CC-3E4C323CE17E}">
      <dgm:prSet phldrT="[Text]" custT="1"/>
      <dgm:spPr/>
      <dgm:t>
        <a:bodyPr/>
        <a:lstStyle/>
        <a:p>
          <a:r>
            <a:rPr lang="en-US" sz="2800" dirty="0"/>
            <a:t>Effective July 1, 2025</a:t>
          </a:r>
        </a:p>
      </dgm:t>
    </dgm:pt>
    <dgm:pt modelId="{0A0FA69E-7E61-481C-8192-AE2486B869BC}" type="parTrans" cxnId="{994558F4-2A11-4F1D-B94A-ED4D3A7DD506}">
      <dgm:prSet/>
      <dgm:spPr/>
      <dgm:t>
        <a:bodyPr/>
        <a:lstStyle/>
        <a:p>
          <a:endParaRPr lang="en-US"/>
        </a:p>
      </dgm:t>
    </dgm:pt>
    <dgm:pt modelId="{012E70D5-236F-4788-B6EE-3E17629421E6}" type="sibTrans" cxnId="{994558F4-2A11-4F1D-B94A-ED4D3A7DD506}">
      <dgm:prSet/>
      <dgm:spPr/>
      <dgm:t>
        <a:bodyPr/>
        <a:lstStyle/>
        <a:p>
          <a:endParaRPr lang="en-US"/>
        </a:p>
      </dgm:t>
    </dgm:pt>
    <dgm:pt modelId="{6B25D10C-FF26-4564-87F5-A260076279E8}">
      <dgm:prSet phldrT="[Text]" custT="1"/>
      <dgm:spPr/>
      <dgm:t>
        <a:bodyPr/>
        <a:lstStyle/>
        <a:p>
          <a:r>
            <a:rPr lang="en-US" sz="1800" dirty="0"/>
            <a:t>Repeal of</a:t>
          </a:r>
        </a:p>
      </dgm:t>
    </dgm:pt>
    <dgm:pt modelId="{B3E852A8-BDEE-4546-84FF-9143795B8B24}" type="parTrans" cxnId="{A6F5A28C-33F7-4890-8B3B-D68C6F6B3586}">
      <dgm:prSet/>
      <dgm:spPr/>
      <dgm:t>
        <a:bodyPr/>
        <a:lstStyle/>
        <a:p>
          <a:endParaRPr lang="en-US"/>
        </a:p>
      </dgm:t>
    </dgm:pt>
    <dgm:pt modelId="{1814627B-D584-44E4-8D28-D85D7EAEDB34}" type="sibTrans" cxnId="{A6F5A28C-33F7-4890-8B3B-D68C6F6B3586}">
      <dgm:prSet/>
      <dgm:spPr/>
      <dgm:t>
        <a:bodyPr/>
        <a:lstStyle/>
        <a:p>
          <a:endParaRPr lang="en-US"/>
        </a:p>
      </dgm:t>
    </dgm:pt>
    <dgm:pt modelId="{321C2AB9-F2E4-4139-9D30-C7FA69344854}">
      <dgm:prSet custT="1"/>
      <dgm:spPr/>
      <dgm:t>
        <a:bodyPr/>
        <a:lstStyle/>
        <a:p>
          <a:r>
            <a:rPr lang="en-US" sz="1800" dirty="0"/>
            <a:t>SECTION 9H.15.(k) Subsection (j) of this section becomes effective July 1, 2025: </a:t>
          </a:r>
          <a:r>
            <a:rPr lang="en-US" sz="1800" b="1" dirty="0"/>
            <a:t>Citizen review panels</a:t>
          </a:r>
          <a:r>
            <a:rPr lang="en-US" sz="1800" dirty="0"/>
            <a:t>.</a:t>
          </a:r>
        </a:p>
      </dgm:t>
    </dgm:pt>
    <dgm:pt modelId="{028CA1C4-0823-4114-891C-693DD59D1619}" type="parTrans" cxnId="{E05B9057-A22D-432E-A53B-041D852EFE0C}">
      <dgm:prSet/>
      <dgm:spPr/>
      <dgm:t>
        <a:bodyPr/>
        <a:lstStyle/>
        <a:p>
          <a:endParaRPr lang="en-US"/>
        </a:p>
      </dgm:t>
    </dgm:pt>
    <dgm:pt modelId="{9975555B-7DD1-46B3-8200-9625D0A081CB}" type="sibTrans" cxnId="{E05B9057-A22D-432E-A53B-041D852EFE0C}">
      <dgm:prSet/>
      <dgm:spPr/>
      <dgm:t>
        <a:bodyPr/>
        <a:lstStyle/>
        <a:p>
          <a:endParaRPr lang="en-US"/>
        </a:p>
      </dgm:t>
    </dgm:pt>
    <dgm:pt modelId="{6D2E14CF-2B70-41D7-B4D8-7EE22BEAAEFD}">
      <dgm:prSet custT="1"/>
      <dgm:spPr/>
      <dgm:t>
        <a:bodyPr/>
        <a:lstStyle/>
        <a:p>
          <a:pPr>
            <a:buFont typeface="Courier New" panose="02070309020205020404" pitchFamily="49" charset="0"/>
            <a:buChar char="o"/>
          </a:pPr>
          <a:r>
            <a:rPr lang="en-US" sz="1800" dirty="0"/>
            <a:t>G.S. 7B-1404:  </a:t>
          </a:r>
          <a:r>
            <a:rPr lang="en-US" sz="1800" b="1" dirty="0"/>
            <a:t>State Team - creation; membership; vacancies</a:t>
          </a:r>
        </a:p>
      </dgm:t>
    </dgm:pt>
    <dgm:pt modelId="{F499B152-7E5F-4076-8BA6-9117CBE7F13E}" type="parTrans" cxnId="{D3A2460A-81D0-432A-BFE3-6D0E81E284BB}">
      <dgm:prSet/>
      <dgm:spPr/>
      <dgm:t>
        <a:bodyPr/>
        <a:lstStyle/>
        <a:p>
          <a:endParaRPr lang="en-US"/>
        </a:p>
      </dgm:t>
    </dgm:pt>
    <dgm:pt modelId="{1AE2E331-1616-4019-86C8-44ACEB5A95F3}" type="sibTrans" cxnId="{D3A2460A-81D0-432A-BFE3-6D0E81E284BB}">
      <dgm:prSet/>
      <dgm:spPr/>
      <dgm:t>
        <a:bodyPr/>
        <a:lstStyle/>
        <a:p>
          <a:endParaRPr lang="en-US"/>
        </a:p>
      </dgm:t>
    </dgm:pt>
    <dgm:pt modelId="{1C5252EF-BA05-4C50-B94B-A88CFDD0B316}">
      <dgm:prSet custT="1"/>
      <dgm:spPr/>
      <dgm:t>
        <a:bodyPr/>
        <a:lstStyle/>
        <a:p>
          <a:pPr>
            <a:buFont typeface="Courier New" panose="02070309020205020404" pitchFamily="49" charset="0"/>
            <a:buChar char="o"/>
          </a:pPr>
          <a:r>
            <a:rPr lang="en-US" sz="1800" dirty="0"/>
            <a:t>7B-1405: </a:t>
          </a:r>
          <a:r>
            <a:rPr lang="en-US" sz="1800" b="1" i="0" dirty="0"/>
            <a:t>State Team - duties</a:t>
          </a:r>
          <a:endParaRPr lang="en-US" sz="1800" dirty="0"/>
        </a:p>
      </dgm:t>
    </dgm:pt>
    <dgm:pt modelId="{AE383E09-7D52-46E7-A82F-483DB2C8B197}" type="parTrans" cxnId="{4F33D139-3044-4B69-9630-BD68EFCBA358}">
      <dgm:prSet/>
      <dgm:spPr/>
      <dgm:t>
        <a:bodyPr/>
        <a:lstStyle/>
        <a:p>
          <a:endParaRPr lang="en-US"/>
        </a:p>
      </dgm:t>
    </dgm:pt>
    <dgm:pt modelId="{87C9CCD4-2104-4DA8-BB3D-88E12BA4ABA6}" type="sibTrans" cxnId="{4F33D139-3044-4B69-9630-BD68EFCBA358}">
      <dgm:prSet/>
      <dgm:spPr/>
      <dgm:t>
        <a:bodyPr/>
        <a:lstStyle/>
        <a:p>
          <a:endParaRPr lang="en-US"/>
        </a:p>
      </dgm:t>
    </dgm:pt>
    <dgm:pt modelId="{2151540A-784C-4591-AC76-0F9975A89E3E}">
      <dgm:prSet custT="1"/>
      <dgm:spPr/>
      <dgm:t>
        <a:bodyPr/>
        <a:lstStyle/>
        <a:p>
          <a:pPr>
            <a:buFont typeface="Courier New" panose="02070309020205020404" pitchFamily="49" charset="0"/>
            <a:buChar char="o"/>
          </a:pPr>
          <a:r>
            <a:rPr lang="en-US" sz="1800" dirty="0"/>
            <a:t>7B-1406: </a:t>
          </a:r>
          <a:r>
            <a:rPr lang="en-US" sz="1800" b="1" dirty="0"/>
            <a:t>Community Child Protection Teams; Child Fatality Prevention Teams; creation and duties</a:t>
          </a:r>
        </a:p>
      </dgm:t>
    </dgm:pt>
    <dgm:pt modelId="{01932E22-6F6E-4CD0-B75F-0DEBF0CFABA3}" type="parTrans" cxnId="{6A264869-10EB-4F00-8950-00D393F9DBFD}">
      <dgm:prSet/>
      <dgm:spPr/>
      <dgm:t>
        <a:bodyPr/>
        <a:lstStyle/>
        <a:p>
          <a:endParaRPr lang="en-US"/>
        </a:p>
      </dgm:t>
    </dgm:pt>
    <dgm:pt modelId="{AC12746F-7AF5-4801-A538-111893D0A8E7}" type="sibTrans" cxnId="{6A264869-10EB-4F00-8950-00D393F9DBFD}">
      <dgm:prSet/>
      <dgm:spPr/>
      <dgm:t>
        <a:bodyPr/>
        <a:lstStyle/>
        <a:p>
          <a:endParaRPr lang="en-US"/>
        </a:p>
      </dgm:t>
    </dgm:pt>
    <dgm:pt modelId="{68B06732-4DDA-43B8-872F-9F792BA7248D}">
      <dgm:prSet custT="1"/>
      <dgm:spPr/>
      <dgm:t>
        <a:bodyPr/>
        <a:lstStyle/>
        <a:p>
          <a:pPr>
            <a:buFont typeface="Courier New" panose="02070309020205020404" pitchFamily="49" charset="0"/>
            <a:buChar char="o"/>
          </a:pPr>
          <a:r>
            <a:rPr lang="en-US" sz="1800" dirty="0"/>
            <a:t>7B-1408:  </a:t>
          </a:r>
          <a:r>
            <a:rPr lang="en-US" sz="1800" b="1" dirty="0"/>
            <a:t>Child Fatality Prevention Team Coordinator; duties</a:t>
          </a:r>
        </a:p>
      </dgm:t>
    </dgm:pt>
    <dgm:pt modelId="{54C24613-E476-4A83-8055-0BE65C55E539}" type="parTrans" cxnId="{327E49B5-562F-45B1-A0DD-19442502E474}">
      <dgm:prSet/>
      <dgm:spPr/>
      <dgm:t>
        <a:bodyPr/>
        <a:lstStyle/>
        <a:p>
          <a:endParaRPr lang="en-US"/>
        </a:p>
      </dgm:t>
    </dgm:pt>
    <dgm:pt modelId="{9B891984-1EDF-4655-A11E-4ABA84E60955}" type="sibTrans" cxnId="{327E49B5-562F-45B1-A0DD-19442502E474}">
      <dgm:prSet/>
      <dgm:spPr/>
      <dgm:t>
        <a:bodyPr/>
        <a:lstStyle/>
        <a:p>
          <a:endParaRPr lang="en-US"/>
        </a:p>
      </dgm:t>
    </dgm:pt>
    <dgm:pt modelId="{3684216B-4343-4577-BA14-674337D99F82}">
      <dgm:prSet custT="1"/>
      <dgm:spPr/>
      <dgm:t>
        <a:bodyPr/>
        <a:lstStyle/>
        <a:p>
          <a:pPr>
            <a:buFont typeface="Courier New" panose="02070309020205020404" pitchFamily="49" charset="0"/>
            <a:buChar char="o"/>
          </a:pPr>
          <a:r>
            <a:rPr lang="en-US" sz="1800" dirty="0"/>
            <a:t>7B-1409: </a:t>
          </a:r>
          <a:r>
            <a:rPr lang="en-US" sz="1800" b="1" dirty="0"/>
            <a:t>Community Child Protection Teams; duties of the director of the county department of social services </a:t>
          </a:r>
        </a:p>
      </dgm:t>
    </dgm:pt>
    <dgm:pt modelId="{C55D6C8C-BF02-4DA5-B6A1-102A659F9A0E}" type="parTrans" cxnId="{D0F55F7C-3764-4EC8-B813-03AA5F016635}">
      <dgm:prSet/>
      <dgm:spPr/>
      <dgm:t>
        <a:bodyPr/>
        <a:lstStyle/>
        <a:p>
          <a:endParaRPr lang="en-US"/>
        </a:p>
      </dgm:t>
    </dgm:pt>
    <dgm:pt modelId="{02949306-18DA-405D-BCD6-BCBB540A2950}" type="sibTrans" cxnId="{D0F55F7C-3764-4EC8-B813-03AA5F016635}">
      <dgm:prSet/>
      <dgm:spPr/>
      <dgm:t>
        <a:bodyPr/>
        <a:lstStyle/>
        <a:p>
          <a:endParaRPr lang="en-US"/>
        </a:p>
      </dgm:t>
    </dgm:pt>
    <dgm:pt modelId="{A47D3BD1-7D91-4CA3-A9FA-595D234A0778}">
      <dgm:prSet custT="1"/>
      <dgm:spPr/>
      <dgm:t>
        <a:bodyPr/>
        <a:lstStyle/>
        <a:p>
          <a:pPr>
            <a:buFont typeface="Courier New" panose="02070309020205020404" pitchFamily="49" charset="0"/>
            <a:buChar char="o"/>
          </a:pPr>
          <a:r>
            <a:rPr lang="en-US" sz="1800" dirty="0"/>
            <a:t>7B-1411: </a:t>
          </a:r>
          <a:r>
            <a:rPr lang="en-US" sz="1800" b="1" dirty="0"/>
            <a:t>Community Child Protection Teams; responsibility for training of team members</a:t>
          </a:r>
        </a:p>
      </dgm:t>
    </dgm:pt>
    <dgm:pt modelId="{6A92C302-7D90-4728-B84B-AE25E3F958D8}" type="parTrans" cxnId="{8CABD7FD-51D3-4A91-B1BB-D5520045EF20}">
      <dgm:prSet/>
      <dgm:spPr/>
      <dgm:t>
        <a:bodyPr/>
        <a:lstStyle/>
        <a:p>
          <a:endParaRPr lang="en-US"/>
        </a:p>
      </dgm:t>
    </dgm:pt>
    <dgm:pt modelId="{9C7B8933-FCE4-435B-8B4A-AED28851B380}" type="sibTrans" cxnId="{8CABD7FD-51D3-4A91-B1BB-D5520045EF20}">
      <dgm:prSet/>
      <dgm:spPr/>
      <dgm:t>
        <a:bodyPr/>
        <a:lstStyle/>
        <a:p>
          <a:endParaRPr lang="en-US"/>
        </a:p>
      </dgm:t>
    </dgm:pt>
    <dgm:pt modelId="{A12BDC60-5EB5-42A8-B95B-0257D9AE224C}">
      <dgm:prSet custT="1"/>
      <dgm:spPr/>
      <dgm:t>
        <a:bodyPr/>
        <a:lstStyle/>
        <a:p>
          <a:pPr>
            <a:buFont typeface="Courier New" panose="02070309020205020404" pitchFamily="49" charset="0"/>
            <a:buChar char="o"/>
          </a:pPr>
          <a:r>
            <a:rPr lang="en-US" sz="1800" dirty="0"/>
            <a:t> 143B-150.20: </a:t>
          </a:r>
          <a:r>
            <a:rPr lang="en-US" sz="1800" b="1" dirty="0"/>
            <a:t>State Child Fatality Review Team; establishment; purpose; powers; duties; report by Division of Social Services</a:t>
          </a:r>
        </a:p>
      </dgm:t>
    </dgm:pt>
    <dgm:pt modelId="{65393DF1-03B8-4F50-86EF-EA5AB2C1171E}" type="parTrans" cxnId="{4111E649-F92B-43A5-A4E9-47053D2BAB19}">
      <dgm:prSet/>
      <dgm:spPr/>
      <dgm:t>
        <a:bodyPr/>
        <a:lstStyle/>
        <a:p>
          <a:endParaRPr lang="en-US"/>
        </a:p>
      </dgm:t>
    </dgm:pt>
    <dgm:pt modelId="{DC6C2A75-87E7-4E07-B0E3-42E2550B70D3}" type="sibTrans" cxnId="{4111E649-F92B-43A5-A4E9-47053D2BAB19}">
      <dgm:prSet/>
      <dgm:spPr/>
      <dgm:t>
        <a:bodyPr/>
        <a:lstStyle/>
        <a:p>
          <a:endParaRPr lang="en-US"/>
        </a:p>
      </dgm:t>
    </dgm:pt>
    <dgm:pt modelId="{0EF406ED-84ED-48CC-951E-B999747BF095}">
      <dgm:prSet custT="1"/>
      <dgm:spPr/>
      <dgm:t>
        <a:bodyPr/>
        <a:lstStyle/>
        <a:p>
          <a:r>
            <a:rPr lang="en-US" sz="1800" dirty="0"/>
            <a:t>The remainder of subsection (f) and subsection (g) of SECTION 9H.15.(</a:t>
          </a:r>
          <a:r>
            <a:rPr lang="en-US" sz="1800" dirty="0" err="1"/>
            <a:t>i</a:t>
          </a:r>
          <a:r>
            <a:rPr lang="en-US" sz="1800" dirty="0"/>
            <a:t>) G.S. 7B-1413.5 become effective July 1, 2025.</a:t>
          </a:r>
          <a:r>
            <a:rPr lang="en-US" sz="1800" b="1" dirty="0"/>
            <a:t>-All about local team creation, mandatory review categories, and reviews; Disclosure in child fatality or near fatality cases</a:t>
          </a:r>
          <a:endParaRPr lang="en-US" sz="1800" dirty="0"/>
        </a:p>
      </dgm:t>
    </dgm:pt>
    <dgm:pt modelId="{CEE35288-EC3E-4821-B3DA-718765613BF9}" type="sibTrans" cxnId="{DCBC0963-E3BB-4FDC-876F-6A107EBC12B7}">
      <dgm:prSet/>
      <dgm:spPr/>
      <dgm:t>
        <a:bodyPr/>
        <a:lstStyle/>
        <a:p>
          <a:endParaRPr lang="en-US"/>
        </a:p>
      </dgm:t>
    </dgm:pt>
    <dgm:pt modelId="{75357F60-65F3-4C70-B7E6-FC8D4BAFD203}" type="parTrans" cxnId="{DCBC0963-E3BB-4FDC-876F-6A107EBC12B7}">
      <dgm:prSet/>
      <dgm:spPr/>
      <dgm:t>
        <a:bodyPr/>
        <a:lstStyle/>
        <a:p>
          <a:endParaRPr lang="en-US"/>
        </a:p>
      </dgm:t>
    </dgm:pt>
    <dgm:pt modelId="{6DA1C1B8-AB14-4EE8-BCBF-14F3D577D292}" type="pres">
      <dgm:prSet presAssocID="{35A1ACA9-BCE6-43D7-B3C8-429A551319E4}" presName="linear" presStyleCnt="0">
        <dgm:presLayoutVars>
          <dgm:animLvl val="lvl"/>
          <dgm:resizeHandles val="exact"/>
        </dgm:presLayoutVars>
      </dgm:prSet>
      <dgm:spPr/>
    </dgm:pt>
    <dgm:pt modelId="{23B6ADB2-79D6-408B-8A4B-ACA77180891D}" type="pres">
      <dgm:prSet presAssocID="{B83CF85F-DAEE-480D-A6CC-3E4C323CE17E}" presName="parentText" presStyleLbl="node1" presStyleIdx="0" presStyleCnt="1">
        <dgm:presLayoutVars>
          <dgm:chMax val="0"/>
          <dgm:bulletEnabled val="1"/>
        </dgm:presLayoutVars>
      </dgm:prSet>
      <dgm:spPr/>
    </dgm:pt>
    <dgm:pt modelId="{2435B549-1D49-4367-B5BB-F0F7C84DCC67}" type="pres">
      <dgm:prSet presAssocID="{B83CF85F-DAEE-480D-A6CC-3E4C323CE17E}" presName="childText" presStyleLbl="revTx" presStyleIdx="0" presStyleCnt="1" custScaleY="101231">
        <dgm:presLayoutVars>
          <dgm:bulletEnabled val="1"/>
        </dgm:presLayoutVars>
      </dgm:prSet>
      <dgm:spPr/>
    </dgm:pt>
  </dgm:ptLst>
  <dgm:cxnLst>
    <dgm:cxn modelId="{D3A2460A-81D0-432A-BFE3-6D0E81E284BB}" srcId="{6B25D10C-FF26-4564-87F5-A260076279E8}" destId="{6D2E14CF-2B70-41D7-B4D8-7EE22BEAAEFD}" srcOrd="0" destOrd="0" parTransId="{F499B152-7E5F-4076-8BA6-9117CBE7F13E}" sibTransId="{1AE2E331-1616-4019-86C8-44ACEB5A95F3}"/>
    <dgm:cxn modelId="{4F33D139-3044-4B69-9630-BD68EFCBA358}" srcId="{6B25D10C-FF26-4564-87F5-A260076279E8}" destId="{1C5252EF-BA05-4C50-B94B-A88CFDD0B316}" srcOrd="1" destOrd="0" parTransId="{AE383E09-7D52-46E7-A82F-483DB2C8B197}" sibTransId="{87C9CCD4-2104-4DA8-BB3D-88E12BA4ABA6}"/>
    <dgm:cxn modelId="{DCBC0963-E3BB-4FDC-876F-6A107EBC12B7}" srcId="{B83CF85F-DAEE-480D-A6CC-3E4C323CE17E}" destId="{0EF406ED-84ED-48CC-951E-B999747BF095}" srcOrd="1" destOrd="0" parTransId="{75357F60-65F3-4C70-B7E6-FC8D4BAFD203}" sibTransId="{CEE35288-EC3E-4821-B3DA-718765613BF9}"/>
    <dgm:cxn modelId="{6A264869-10EB-4F00-8950-00D393F9DBFD}" srcId="{6B25D10C-FF26-4564-87F5-A260076279E8}" destId="{2151540A-784C-4591-AC76-0F9975A89E3E}" srcOrd="2" destOrd="0" parTransId="{01932E22-6F6E-4CD0-B75F-0DEBF0CFABA3}" sibTransId="{AC12746F-7AF5-4801-A538-111893D0A8E7}"/>
    <dgm:cxn modelId="{4111E649-F92B-43A5-A4E9-47053D2BAB19}" srcId="{6B25D10C-FF26-4564-87F5-A260076279E8}" destId="{A12BDC60-5EB5-42A8-B95B-0257D9AE224C}" srcOrd="6" destOrd="0" parTransId="{65393DF1-03B8-4F50-86EF-EA5AB2C1171E}" sibTransId="{DC6C2A75-87E7-4E07-B0E3-42E2550B70D3}"/>
    <dgm:cxn modelId="{FB690970-C62D-49F6-A429-412C6073978E}" type="presOf" srcId="{3684216B-4343-4577-BA14-674337D99F82}" destId="{2435B549-1D49-4367-B5BB-F0F7C84DCC67}" srcOrd="0" destOrd="5" presId="urn:microsoft.com/office/officeart/2005/8/layout/vList2"/>
    <dgm:cxn modelId="{EEDA1150-5E76-46E6-840A-A9959B11D310}" type="presOf" srcId="{2151540A-784C-4591-AC76-0F9975A89E3E}" destId="{2435B549-1D49-4367-B5BB-F0F7C84DCC67}" srcOrd="0" destOrd="3" presId="urn:microsoft.com/office/officeart/2005/8/layout/vList2"/>
    <dgm:cxn modelId="{E05B9057-A22D-432E-A53B-041D852EFE0C}" srcId="{B83CF85F-DAEE-480D-A6CC-3E4C323CE17E}" destId="{321C2AB9-F2E4-4139-9D30-C7FA69344854}" srcOrd="2" destOrd="0" parTransId="{028CA1C4-0823-4114-891C-693DD59D1619}" sibTransId="{9975555B-7DD1-46B3-8200-9625D0A081CB}"/>
    <dgm:cxn modelId="{2E28B87B-D86A-47B1-96A2-6E2C6E6D07F0}" type="presOf" srcId="{A12BDC60-5EB5-42A8-B95B-0257D9AE224C}" destId="{2435B549-1D49-4367-B5BB-F0F7C84DCC67}" srcOrd="0" destOrd="7" presId="urn:microsoft.com/office/officeart/2005/8/layout/vList2"/>
    <dgm:cxn modelId="{D0F55F7C-3764-4EC8-B813-03AA5F016635}" srcId="{6B25D10C-FF26-4564-87F5-A260076279E8}" destId="{3684216B-4343-4577-BA14-674337D99F82}" srcOrd="4" destOrd="0" parTransId="{C55D6C8C-BF02-4DA5-B6A1-102A659F9A0E}" sibTransId="{02949306-18DA-405D-BCD6-BCBB540A2950}"/>
    <dgm:cxn modelId="{A6F5A28C-33F7-4890-8B3B-D68C6F6B3586}" srcId="{B83CF85F-DAEE-480D-A6CC-3E4C323CE17E}" destId="{6B25D10C-FF26-4564-87F5-A260076279E8}" srcOrd="0" destOrd="0" parTransId="{B3E852A8-BDEE-4546-84FF-9143795B8B24}" sibTransId="{1814627B-D584-44E4-8D28-D85D7EAEDB34}"/>
    <dgm:cxn modelId="{F6C5CDA7-6CB0-43D4-A713-A0E610B99A5B}" type="presOf" srcId="{0EF406ED-84ED-48CC-951E-B999747BF095}" destId="{2435B549-1D49-4367-B5BB-F0F7C84DCC67}" srcOrd="0" destOrd="8" presId="urn:microsoft.com/office/officeart/2005/8/layout/vList2"/>
    <dgm:cxn modelId="{327E49B5-562F-45B1-A0DD-19442502E474}" srcId="{6B25D10C-FF26-4564-87F5-A260076279E8}" destId="{68B06732-4DDA-43B8-872F-9F792BA7248D}" srcOrd="3" destOrd="0" parTransId="{54C24613-E476-4A83-8055-0BE65C55E539}" sibTransId="{9B891984-1EDF-4655-A11E-4ABA84E60955}"/>
    <dgm:cxn modelId="{23B738C7-14D2-4B28-893B-61A243807F44}" type="presOf" srcId="{6D2E14CF-2B70-41D7-B4D8-7EE22BEAAEFD}" destId="{2435B549-1D49-4367-B5BB-F0F7C84DCC67}" srcOrd="0" destOrd="1" presId="urn:microsoft.com/office/officeart/2005/8/layout/vList2"/>
    <dgm:cxn modelId="{0716CDC9-CB27-4357-9189-5ECC4094305F}" type="presOf" srcId="{68B06732-4DDA-43B8-872F-9F792BA7248D}" destId="{2435B549-1D49-4367-B5BB-F0F7C84DCC67}" srcOrd="0" destOrd="4" presId="urn:microsoft.com/office/officeart/2005/8/layout/vList2"/>
    <dgm:cxn modelId="{117653D3-D71B-47A5-8A6F-15A5209173D9}" type="presOf" srcId="{321C2AB9-F2E4-4139-9D30-C7FA69344854}" destId="{2435B549-1D49-4367-B5BB-F0F7C84DCC67}" srcOrd="0" destOrd="9" presId="urn:microsoft.com/office/officeart/2005/8/layout/vList2"/>
    <dgm:cxn modelId="{5CC8AAD3-2601-403A-A59A-108733FF5FBC}" type="presOf" srcId="{A47D3BD1-7D91-4CA3-A9FA-595D234A0778}" destId="{2435B549-1D49-4367-B5BB-F0F7C84DCC67}" srcOrd="0" destOrd="6" presId="urn:microsoft.com/office/officeart/2005/8/layout/vList2"/>
    <dgm:cxn modelId="{9E2938D6-7BF8-4BDB-87B8-4E01EE1CFE43}" type="presOf" srcId="{6B25D10C-FF26-4564-87F5-A260076279E8}" destId="{2435B549-1D49-4367-B5BB-F0F7C84DCC67}" srcOrd="0" destOrd="0" presId="urn:microsoft.com/office/officeart/2005/8/layout/vList2"/>
    <dgm:cxn modelId="{994558F4-2A11-4F1D-B94A-ED4D3A7DD506}" srcId="{35A1ACA9-BCE6-43D7-B3C8-429A551319E4}" destId="{B83CF85F-DAEE-480D-A6CC-3E4C323CE17E}" srcOrd="0" destOrd="0" parTransId="{0A0FA69E-7E61-481C-8192-AE2486B869BC}" sibTransId="{012E70D5-236F-4788-B6EE-3E17629421E6}"/>
    <dgm:cxn modelId="{06314AF8-2C5B-4685-BA37-773FCFAAF67A}" type="presOf" srcId="{35A1ACA9-BCE6-43D7-B3C8-429A551319E4}" destId="{6DA1C1B8-AB14-4EE8-BCBF-14F3D577D292}" srcOrd="0" destOrd="0" presId="urn:microsoft.com/office/officeart/2005/8/layout/vList2"/>
    <dgm:cxn modelId="{813970FA-FD68-4D12-A12C-FCF085F63A72}" type="presOf" srcId="{B83CF85F-DAEE-480D-A6CC-3E4C323CE17E}" destId="{23B6ADB2-79D6-408B-8A4B-ACA77180891D}" srcOrd="0" destOrd="0" presId="urn:microsoft.com/office/officeart/2005/8/layout/vList2"/>
    <dgm:cxn modelId="{8CABD7FD-51D3-4A91-B1BB-D5520045EF20}" srcId="{6B25D10C-FF26-4564-87F5-A260076279E8}" destId="{A47D3BD1-7D91-4CA3-A9FA-595D234A0778}" srcOrd="5" destOrd="0" parTransId="{6A92C302-7D90-4728-B84B-AE25E3F958D8}" sibTransId="{9C7B8933-FCE4-435B-8B4A-AED28851B380}"/>
    <dgm:cxn modelId="{B42AB8FF-8341-4D1C-A6F8-8967A7321677}" type="presOf" srcId="{1C5252EF-BA05-4C50-B94B-A88CFDD0B316}" destId="{2435B549-1D49-4367-B5BB-F0F7C84DCC67}" srcOrd="0" destOrd="2" presId="urn:microsoft.com/office/officeart/2005/8/layout/vList2"/>
    <dgm:cxn modelId="{A1CBEC7E-DFE8-43FA-A5F4-3815259BDB46}" type="presParOf" srcId="{6DA1C1B8-AB14-4EE8-BCBF-14F3D577D292}" destId="{23B6ADB2-79D6-408B-8A4B-ACA77180891D}" srcOrd="0" destOrd="0" presId="urn:microsoft.com/office/officeart/2005/8/layout/vList2"/>
    <dgm:cxn modelId="{057CC0A7-C45C-41E1-AF94-FB31CFCF0B10}" type="presParOf" srcId="{6DA1C1B8-AB14-4EE8-BCBF-14F3D577D292}" destId="{2435B549-1D49-4367-B5BB-F0F7C84DCC67}"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5A1ACA9-BCE6-43D7-B3C8-429A551319E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C806CA9-AFE4-46FE-9737-2AC2B3F3F2E0}">
      <dgm:prSet phldrT="[Text]" custT="1"/>
      <dgm:spPr/>
      <dgm:t>
        <a:bodyPr/>
        <a:lstStyle/>
        <a:p>
          <a:r>
            <a:rPr lang="en-US" sz="3600" dirty="0"/>
            <a:t>Effective January 1, 2026</a:t>
          </a:r>
        </a:p>
      </dgm:t>
    </dgm:pt>
    <dgm:pt modelId="{36C5105C-8966-4CE9-9D5D-D9322ABFABFB}" type="parTrans" cxnId="{EE740C85-6436-4286-811F-F2BE9F42C4CE}">
      <dgm:prSet/>
      <dgm:spPr/>
      <dgm:t>
        <a:bodyPr/>
        <a:lstStyle/>
        <a:p>
          <a:endParaRPr lang="en-US"/>
        </a:p>
      </dgm:t>
    </dgm:pt>
    <dgm:pt modelId="{25B5CFB7-010F-41F1-BAD3-FDFF77586F85}" type="sibTrans" cxnId="{EE740C85-6436-4286-811F-F2BE9F42C4CE}">
      <dgm:prSet/>
      <dgm:spPr/>
      <dgm:t>
        <a:bodyPr/>
        <a:lstStyle/>
        <a:p>
          <a:endParaRPr lang="en-US"/>
        </a:p>
      </dgm:t>
    </dgm:pt>
    <dgm:pt modelId="{7DA2733B-2C84-404B-93F1-AEF6513E8F2F}">
      <dgm:prSet phldrT="[Text]" custT="1"/>
      <dgm:spPr/>
      <dgm:t>
        <a:bodyPr/>
        <a:lstStyle/>
        <a:p>
          <a:pPr>
            <a:buFont typeface="Arial" panose="020B0604020202020204" pitchFamily="34" charset="0"/>
            <a:buChar char="•"/>
          </a:pPr>
          <a:r>
            <a:rPr lang="en-US" sz="2000" dirty="0"/>
            <a:t>Section 9H.15(e)(3) of S.L. 2023-134 reads as rewritten</a:t>
          </a:r>
          <a:endParaRPr lang="en-US" sz="2000" b="1" dirty="0"/>
        </a:p>
      </dgm:t>
    </dgm:pt>
    <dgm:pt modelId="{AD39423C-CB00-4B25-925C-120A0B3F38DA}" type="parTrans" cxnId="{F543A1FE-DB73-473F-B7A8-F65BF49F8560}">
      <dgm:prSet/>
      <dgm:spPr/>
      <dgm:t>
        <a:bodyPr/>
        <a:lstStyle/>
        <a:p>
          <a:endParaRPr lang="en-US"/>
        </a:p>
      </dgm:t>
    </dgm:pt>
    <dgm:pt modelId="{85633728-8B7D-4BB2-AA32-EA36E3828C3D}" type="sibTrans" cxnId="{F543A1FE-DB73-473F-B7A8-F65BF49F8560}">
      <dgm:prSet/>
      <dgm:spPr/>
      <dgm:t>
        <a:bodyPr/>
        <a:lstStyle/>
        <a:p>
          <a:endParaRPr lang="en-US"/>
        </a:p>
      </dgm:t>
    </dgm:pt>
    <dgm:pt modelId="{1C0F5C44-CBFF-451B-992E-2668A74BFDF5}">
      <dgm:prSet phldrT="[Text]" custT="1"/>
      <dgm:spPr/>
      <dgm:t>
        <a:bodyPr/>
        <a:lstStyle/>
        <a:p>
          <a:r>
            <a:rPr lang="en-US" sz="2000" dirty="0"/>
            <a:t>SECTION 9H.15.(</a:t>
          </a:r>
          <a:r>
            <a:rPr lang="en-US" sz="2000" dirty="0" err="1"/>
            <a:t>i</a:t>
          </a:r>
          <a:r>
            <a:rPr lang="en-US" sz="2000" dirty="0"/>
            <a:t>) G.S. 7B-1413.5, as enacted by subsection (f) of this section, becomes effective January 1, 2026</a:t>
          </a:r>
        </a:p>
      </dgm:t>
    </dgm:pt>
    <dgm:pt modelId="{895BD45B-F488-4588-890B-93C858382B60}" type="parTrans" cxnId="{0D92FF64-432F-4764-B797-0768A60BC841}">
      <dgm:prSet/>
      <dgm:spPr/>
      <dgm:t>
        <a:bodyPr/>
        <a:lstStyle/>
        <a:p>
          <a:endParaRPr lang="en-US"/>
        </a:p>
      </dgm:t>
    </dgm:pt>
    <dgm:pt modelId="{1AAD6E1F-76D5-461D-BA70-8E6CA188DF0C}" type="sibTrans" cxnId="{0D92FF64-432F-4764-B797-0768A60BC841}">
      <dgm:prSet/>
      <dgm:spPr/>
      <dgm:t>
        <a:bodyPr/>
        <a:lstStyle/>
        <a:p>
          <a:endParaRPr lang="en-US"/>
        </a:p>
      </dgm:t>
    </dgm:pt>
    <dgm:pt modelId="{98159361-C08D-4AE8-A2CB-FEED21F97EDD}">
      <dgm:prSet phldrT="[Text]" custT="1"/>
      <dgm:spPr/>
      <dgm:t>
        <a:bodyPr/>
        <a:lstStyle/>
        <a:p>
          <a:pPr>
            <a:buNone/>
          </a:pPr>
          <a:r>
            <a:rPr lang="en-US" sz="2000" dirty="0"/>
            <a:t>	-Participation in the National Fatality Review Case Reporting System</a:t>
          </a:r>
        </a:p>
      </dgm:t>
    </dgm:pt>
    <dgm:pt modelId="{8CC39D53-1A93-4739-B3D7-FFB3DE6CA3B0}" type="parTrans" cxnId="{48453EA8-FECA-444F-9D4A-C3956AEDB761}">
      <dgm:prSet/>
      <dgm:spPr/>
      <dgm:t>
        <a:bodyPr/>
        <a:lstStyle/>
        <a:p>
          <a:endParaRPr lang="en-US"/>
        </a:p>
      </dgm:t>
    </dgm:pt>
    <dgm:pt modelId="{850CF4E6-AD86-4E8E-AE21-0956042DFB18}" type="sibTrans" cxnId="{48453EA8-FECA-444F-9D4A-C3956AEDB761}">
      <dgm:prSet/>
      <dgm:spPr/>
      <dgm:t>
        <a:bodyPr/>
        <a:lstStyle/>
        <a:p>
          <a:endParaRPr lang="en-US"/>
        </a:p>
      </dgm:t>
    </dgm:pt>
    <dgm:pt modelId="{3859105F-EA86-4639-A501-390BF106B0B5}">
      <dgm:prSet phldrT="[Text]" custT="1"/>
      <dgm:spPr/>
      <dgm:t>
        <a:bodyPr/>
        <a:lstStyle/>
        <a:p>
          <a:pPr>
            <a:buFont typeface="Arial" panose="020B0604020202020204" pitchFamily="34" charset="0"/>
            <a:buNone/>
          </a:pPr>
          <a:r>
            <a:rPr lang="en-US" sz="2000" dirty="0"/>
            <a:t>	-</a:t>
          </a:r>
          <a:r>
            <a:rPr lang="en-US" sz="2000" b="0" dirty="0"/>
            <a:t>Not later than January 1, 2026, the Department shall ensure through its State Office of Child Fatality Prevention that all Local Teams have been provided guidelines and training addressing their participation in the NFR-CRS, and Local Teams shall begin utilizing the System for case reporting as specified in G.S. 7B-1413.5.</a:t>
          </a:r>
        </a:p>
      </dgm:t>
    </dgm:pt>
    <dgm:pt modelId="{CED881BF-7537-4819-905D-86A5F2611885}" type="parTrans" cxnId="{87FF09D1-834F-463F-B441-A90FF4F5C26F}">
      <dgm:prSet/>
      <dgm:spPr/>
      <dgm:t>
        <a:bodyPr/>
        <a:lstStyle/>
        <a:p>
          <a:endParaRPr lang="en-US"/>
        </a:p>
      </dgm:t>
    </dgm:pt>
    <dgm:pt modelId="{87D0FE77-B3AA-4836-AD98-62FED719D6D0}" type="sibTrans" cxnId="{87FF09D1-834F-463F-B441-A90FF4F5C26F}">
      <dgm:prSet/>
      <dgm:spPr/>
      <dgm:t>
        <a:bodyPr/>
        <a:lstStyle/>
        <a:p>
          <a:endParaRPr lang="en-US"/>
        </a:p>
      </dgm:t>
    </dgm:pt>
    <dgm:pt modelId="{1B216761-0B55-4262-A104-1143CAED5684}">
      <dgm:prSet phldrT="[Text]" custT="1"/>
      <dgm:spPr/>
      <dgm:t>
        <a:bodyPr/>
        <a:lstStyle/>
        <a:p>
          <a:pPr>
            <a:buFont typeface="Arial" panose="020B0604020202020204" pitchFamily="34" charset="0"/>
            <a:buChar char="•"/>
          </a:pPr>
          <a:endParaRPr lang="en-US" sz="2000" b="1" dirty="0"/>
        </a:p>
      </dgm:t>
    </dgm:pt>
    <dgm:pt modelId="{3BE676A4-2CDC-4B68-9A35-E3695C465E23}" type="parTrans" cxnId="{A6F3A1D4-A2F2-4798-A270-E53D78DCA43D}">
      <dgm:prSet/>
      <dgm:spPr/>
      <dgm:t>
        <a:bodyPr/>
        <a:lstStyle/>
        <a:p>
          <a:endParaRPr lang="en-US"/>
        </a:p>
      </dgm:t>
    </dgm:pt>
    <dgm:pt modelId="{C06DA8C1-2B79-400F-907E-589BD1B32D45}" type="sibTrans" cxnId="{A6F3A1D4-A2F2-4798-A270-E53D78DCA43D}">
      <dgm:prSet/>
      <dgm:spPr/>
      <dgm:t>
        <a:bodyPr/>
        <a:lstStyle/>
        <a:p>
          <a:endParaRPr lang="en-US"/>
        </a:p>
      </dgm:t>
    </dgm:pt>
    <dgm:pt modelId="{6DA1C1B8-AB14-4EE8-BCBF-14F3D577D292}" type="pres">
      <dgm:prSet presAssocID="{35A1ACA9-BCE6-43D7-B3C8-429A551319E4}" presName="linear" presStyleCnt="0">
        <dgm:presLayoutVars>
          <dgm:animLvl val="lvl"/>
          <dgm:resizeHandles val="exact"/>
        </dgm:presLayoutVars>
      </dgm:prSet>
      <dgm:spPr/>
    </dgm:pt>
    <dgm:pt modelId="{36BD4FED-4E70-4AD9-8631-1A95CCC5CD48}" type="pres">
      <dgm:prSet presAssocID="{4C806CA9-AFE4-46FE-9737-2AC2B3F3F2E0}" presName="parentText" presStyleLbl="node1" presStyleIdx="0" presStyleCnt="1" custScaleY="60098">
        <dgm:presLayoutVars>
          <dgm:chMax val="0"/>
          <dgm:bulletEnabled val="1"/>
        </dgm:presLayoutVars>
      </dgm:prSet>
      <dgm:spPr/>
    </dgm:pt>
    <dgm:pt modelId="{EA823EED-7775-4677-87F0-27B66A14DAA7}" type="pres">
      <dgm:prSet presAssocID="{4C806CA9-AFE4-46FE-9737-2AC2B3F3F2E0}" presName="childText" presStyleLbl="revTx" presStyleIdx="0" presStyleCnt="1">
        <dgm:presLayoutVars>
          <dgm:bulletEnabled val="1"/>
        </dgm:presLayoutVars>
      </dgm:prSet>
      <dgm:spPr/>
    </dgm:pt>
  </dgm:ptLst>
  <dgm:cxnLst>
    <dgm:cxn modelId="{BD29D431-E53D-479B-965C-208570B6332A}" type="presOf" srcId="{7DA2733B-2C84-404B-93F1-AEF6513E8F2F}" destId="{EA823EED-7775-4677-87F0-27B66A14DAA7}" srcOrd="0" destOrd="1" presId="urn:microsoft.com/office/officeart/2005/8/layout/vList2"/>
    <dgm:cxn modelId="{D3B3CA62-8786-4152-9A0D-B3161B64CB64}" type="presOf" srcId="{3859105F-EA86-4639-A501-390BF106B0B5}" destId="{EA823EED-7775-4677-87F0-27B66A14DAA7}" srcOrd="0" destOrd="2" presId="urn:microsoft.com/office/officeart/2005/8/layout/vList2"/>
    <dgm:cxn modelId="{0D92FF64-432F-4764-B797-0768A60BC841}" srcId="{4C806CA9-AFE4-46FE-9737-2AC2B3F3F2E0}" destId="{1C0F5C44-CBFF-451B-992E-2668A74BFDF5}" srcOrd="2" destOrd="0" parTransId="{895BD45B-F488-4588-890B-93C858382B60}" sibTransId="{1AAD6E1F-76D5-461D-BA70-8E6CA188DF0C}"/>
    <dgm:cxn modelId="{AE121277-FED4-4338-A5C9-7E49B5A27DF3}" type="presOf" srcId="{98159361-C08D-4AE8-A2CB-FEED21F97EDD}" destId="{EA823EED-7775-4677-87F0-27B66A14DAA7}" srcOrd="0" destOrd="4" presId="urn:microsoft.com/office/officeart/2005/8/layout/vList2"/>
    <dgm:cxn modelId="{EE740C85-6436-4286-811F-F2BE9F42C4CE}" srcId="{35A1ACA9-BCE6-43D7-B3C8-429A551319E4}" destId="{4C806CA9-AFE4-46FE-9737-2AC2B3F3F2E0}" srcOrd="0" destOrd="0" parTransId="{36C5105C-8966-4CE9-9D5D-D9322ABFABFB}" sibTransId="{25B5CFB7-010F-41F1-BAD3-FDFF77586F85}"/>
    <dgm:cxn modelId="{3989659D-D255-49B9-9365-4929176C4A24}" type="presOf" srcId="{4C806CA9-AFE4-46FE-9737-2AC2B3F3F2E0}" destId="{36BD4FED-4E70-4AD9-8631-1A95CCC5CD48}" srcOrd="0" destOrd="0" presId="urn:microsoft.com/office/officeart/2005/8/layout/vList2"/>
    <dgm:cxn modelId="{CA1785A5-8552-4F7E-A417-DBCDEC6D0E5B}" type="presOf" srcId="{1C0F5C44-CBFF-451B-992E-2668A74BFDF5}" destId="{EA823EED-7775-4677-87F0-27B66A14DAA7}" srcOrd="0" destOrd="3" presId="urn:microsoft.com/office/officeart/2005/8/layout/vList2"/>
    <dgm:cxn modelId="{48453EA8-FECA-444F-9D4A-C3956AEDB761}" srcId="{1C0F5C44-CBFF-451B-992E-2668A74BFDF5}" destId="{98159361-C08D-4AE8-A2CB-FEED21F97EDD}" srcOrd="0" destOrd="0" parTransId="{8CC39D53-1A93-4739-B3D7-FFB3DE6CA3B0}" sibTransId="{850CF4E6-AD86-4E8E-AE21-0956042DFB18}"/>
    <dgm:cxn modelId="{21C6CDD0-F44C-4316-BC0B-EBD1BF6162C1}" type="presOf" srcId="{1B216761-0B55-4262-A104-1143CAED5684}" destId="{EA823EED-7775-4677-87F0-27B66A14DAA7}" srcOrd="0" destOrd="0" presId="urn:microsoft.com/office/officeart/2005/8/layout/vList2"/>
    <dgm:cxn modelId="{87FF09D1-834F-463F-B441-A90FF4F5C26F}" srcId="{7DA2733B-2C84-404B-93F1-AEF6513E8F2F}" destId="{3859105F-EA86-4639-A501-390BF106B0B5}" srcOrd="0" destOrd="0" parTransId="{CED881BF-7537-4819-905D-86A5F2611885}" sibTransId="{87D0FE77-B3AA-4836-AD98-62FED719D6D0}"/>
    <dgm:cxn modelId="{A6F3A1D4-A2F2-4798-A270-E53D78DCA43D}" srcId="{4C806CA9-AFE4-46FE-9737-2AC2B3F3F2E0}" destId="{1B216761-0B55-4262-A104-1143CAED5684}" srcOrd="0" destOrd="0" parTransId="{3BE676A4-2CDC-4B68-9A35-E3695C465E23}" sibTransId="{C06DA8C1-2B79-400F-907E-589BD1B32D45}"/>
    <dgm:cxn modelId="{06314AF8-2C5B-4685-BA37-773FCFAAF67A}" type="presOf" srcId="{35A1ACA9-BCE6-43D7-B3C8-429A551319E4}" destId="{6DA1C1B8-AB14-4EE8-BCBF-14F3D577D292}" srcOrd="0" destOrd="0" presId="urn:microsoft.com/office/officeart/2005/8/layout/vList2"/>
    <dgm:cxn modelId="{F543A1FE-DB73-473F-B7A8-F65BF49F8560}" srcId="{4C806CA9-AFE4-46FE-9737-2AC2B3F3F2E0}" destId="{7DA2733B-2C84-404B-93F1-AEF6513E8F2F}" srcOrd="1" destOrd="0" parTransId="{AD39423C-CB00-4B25-925C-120A0B3F38DA}" sibTransId="{85633728-8B7D-4BB2-AA32-EA36E3828C3D}"/>
    <dgm:cxn modelId="{F461207E-EF78-4BF3-80A3-8F87FA269D93}" type="presParOf" srcId="{6DA1C1B8-AB14-4EE8-BCBF-14F3D577D292}" destId="{36BD4FED-4E70-4AD9-8631-1A95CCC5CD48}" srcOrd="0" destOrd="0" presId="urn:microsoft.com/office/officeart/2005/8/layout/vList2"/>
    <dgm:cxn modelId="{C3885F95-09FA-4F32-8FD9-DFCED79D10F9}" type="presParOf" srcId="{6DA1C1B8-AB14-4EE8-BCBF-14F3D577D292}" destId="{EA823EED-7775-4677-87F0-27B66A14DAA7}"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4C18924-7510-465C-813D-E01B7DB193C2}"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n-US"/>
        </a:p>
      </dgm:t>
    </dgm:pt>
    <dgm:pt modelId="{6DC279BD-8C0F-44C2-8CE1-8E3D541CEB8C}">
      <dgm:prSet phldrT="[Text]"/>
      <dgm:spPr/>
      <dgm:t>
        <a:bodyPr/>
        <a:lstStyle/>
        <a:p>
          <a:r>
            <a:rPr lang="en-US" dirty="0"/>
            <a:t>Program Coordinator: Vacant</a:t>
          </a:r>
        </a:p>
      </dgm:t>
    </dgm:pt>
    <dgm:pt modelId="{BD6DBB4C-C9FB-4F4A-B46F-FC4E4415F079}" type="parTrans" cxnId="{89AECB75-4BDF-4088-B995-CE062F7E0C95}">
      <dgm:prSet/>
      <dgm:spPr/>
      <dgm:t>
        <a:bodyPr/>
        <a:lstStyle/>
        <a:p>
          <a:endParaRPr lang="en-US"/>
        </a:p>
      </dgm:t>
    </dgm:pt>
    <dgm:pt modelId="{6AD7F16B-16A2-4AA0-90B2-A5D469BE9D22}" type="sibTrans" cxnId="{89AECB75-4BDF-4088-B995-CE062F7E0C95}">
      <dgm:prSet/>
      <dgm:spPr/>
      <dgm:t>
        <a:bodyPr/>
        <a:lstStyle/>
        <a:p>
          <a:endParaRPr lang="en-US"/>
        </a:p>
      </dgm:t>
    </dgm:pt>
    <dgm:pt modelId="{01F53290-51D9-4B2B-B15E-A33C7A06BEEC}">
      <dgm:prSet phldrT="[Text]"/>
      <dgm:spPr/>
      <dgm:t>
        <a:bodyPr/>
        <a:lstStyle/>
        <a:p>
          <a:r>
            <a:rPr lang="en-US" dirty="0"/>
            <a:t>Epidemiologist: Vacant</a:t>
          </a:r>
        </a:p>
      </dgm:t>
    </dgm:pt>
    <dgm:pt modelId="{331DFF85-AC7C-4DDA-B08A-7D79AEDBC244}" type="parTrans" cxnId="{976ABC33-8752-443D-B288-48264072D7FB}">
      <dgm:prSet/>
      <dgm:spPr/>
      <dgm:t>
        <a:bodyPr/>
        <a:lstStyle/>
        <a:p>
          <a:endParaRPr lang="en-US"/>
        </a:p>
      </dgm:t>
    </dgm:pt>
    <dgm:pt modelId="{87E61C76-3B30-4F78-86DE-7DF3FAFDF1F3}" type="sibTrans" cxnId="{976ABC33-8752-443D-B288-48264072D7FB}">
      <dgm:prSet/>
      <dgm:spPr/>
      <dgm:t>
        <a:bodyPr/>
        <a:lstStyle/>
        <a:p>
          <a:endParaRPr lang="en-US"/>
        </a:p>
      </dgm:t>
    </dgm:pt>
    <dgm:pt modelId="{381687E1-5332-49B7-8CA9-C98B3BF940EB}">
      <dgm:prSet phldrT="[Text]"/>
      <dgm:spPr/>
      <dgm:t>
        <a:bodyPr/>
        <a:lstStyle/>
        <a:p>
          <a:r>
            <a:rPr lang="en-US" dirty="0">
              <a:solidFill>
                <a:schemeClr val="accent4"/>
              </a:solidFill>
            </a:rPr>
            <a:t>Database Specialist: Vacant</a:t>
          </a:r>
          <a:endParaRPr lang="en-US" dirty="0"/>
        </a:p>
      </dgm:t>
    </dgm:pt>
    <dgm:pt modelId="{C1E11231-C921-440E-B380-10F1746D5549}" type="parTrans" cxnId="{172B5AD5-DC2D-4258-83D8-8B83F8C8997E}">
      <dgm:prSet/>
      <dgm:spPr/>
      <dgm:t>
        <a:bodyPr/>
        <a:lstStyle/>
        <a:p>
          <a:endParaRPr lang="en-US"/>
        </a:p>
      </dgm:t>
    </dgm:pt>
    <dgm:pt modelId="{BF893712-6E08-42E6-99BE-EA7D672E483B}" type="sibTrans" cxnId="{172B5AD5-DC2D-4258-83D8-8B83F8C8997E}">
      <dgm:prSet/>
      <dgm:spPr/>
      <dgm:t>
        <a:bodyPr/>
        <a:lstStyle/>
        <a:p>
          <a:endParaRPr lang="en-US"/>
        </a:p>
      </dgm:t>
    </dgm:pt>
    <dgm:pt modelId="{AD5C5B7B-F231-4B35-8F36-C593816BCA81}">
      <dgm:prSet phldrT="[Text]"/>
      <dgm:spPr/>
      <dgm:t>
        <a:bodyPr/>
        <a:lstStyle/>
        <a:p>
          <a:r>
            <a:rPr lang="en-US" dirty="0">
              <a:solidFill>
                <a:schemeClr val="accent4"/>
              </a:solidFill>
            </a:rPr>
            <a:t>Program Coordinator, maltreatment liaison: vacant</a:t>
          </a:r>
          <a:endParaRPr lang="en-US" dirty="0"/>
        </a:p>
      </dgm:t>
    </dgm:pt>
    <dgm:pt modelId="{F6C3A9EB-FB4F-4483-88B6-E2A06400A070}" type="parTrans" cxnId="{24903F20-55DD-4B82-A8BD-41AA77D9446F}">
      <dgm:prSet/>
      <dgm:spPr/>
      <dgm:t>
        <a:bodyPr/>
        <a:lstStyle/>
        <a:p>
          <a:endParaRPr lang="en-US"/>
        </a:p>
      </dgm:t>
    </dgm:pt>
    <dgm:pt modelId="{716CCE66-CD02-4337-9A43-BA37850367B4}" type="sibTrans" cxnId="{24903F20-55DD-4B82-A8BD-41AA77D9446F}">
      <dgm:prSet/>
      <dgm:spPr/>
      <dgm:t>
        <a:bodyPr/>
        <a:lstStyle/>
        <a:p>
          <a:endParaRPr lang="en-US"/>
        </a:p>
      </dgm:t>
    </dgm:pt>
    <dgm:pt modelId="{97C21311-0C15-4410-A140-5DE4ED6B4A78}">
      <dgm:prSet phldrT="[Text]"/>
      <dgm:spPr/>
      <dgm:t>
        <a:bodyPr/>
        <a:lstStyle/>
        <a:p>
          <a:r>
            <a:rPr lang="en-US" dirty="0"/>
            <a:t>Director: Kerry Young</a:t>
          </a:r>
        </a:p>
      </dgm:t>
    </dgm:pt>
    <dgm:pt modelId="{43157362-9B83-4331-840A-FFACDA4397C6}" type="parTrans" cxnId="{1EA77AF4-C911-48F0-BCF9-2B83638F18A2}">
      <dgm:prSet/>
      <dgm:spPr/>
      <dgm:t>
        <a:bodyPr/>
        <a:lstStyle/>
        <a:p>
          <a:endParaRPr lang="en-US"/>
        </a:p>
      </dgm:t>
    </dgm:pt>
    <dgm:pt modelId="{270FA6BC-6B77-42C6-96D7-FB6DC620B1D3}" type="sibTrans" cxnId="{1EA77AF4-C911-48F0-BCF9-2B83638F18A2}">
      <dgm:prSet/>
      <dgm:spPr/>
      <dgm:t>
        <a:bodyPr/>
        <a:lstStyle/>
        <a:p>
          <a:endParaRPr lang="en-US"/>
        </a:p>
      </dgm:t>
    </dgm:pt>
    <dgm:pt modelId="{CDF1B011-A4F1-4CFD-A552-F531864A8543}">
      <dgm:prSet phldrT="[Text]"/>
      <dgm:spPr/>
      <dgm:t>
        <a:bodyPr/>
        <a:lstStyle/>
        <a:p>
          <a:r>
            <a:rPr lang="en-US" dirty="0"/>
            <a:t>Administrative Specialist: Vacant</a:t>
          </a:r>
        </a:p>
      </dgm:t>
    </dgm:pt>
    <dgm:pt modelId="{B40B9652-8F09-4651-8A9D-3A2066555082}" type="sibTrans" cxnId="{185C9D86-B68D-44FC-B072-9D648738F55F}">
      <dgm:prSet/>
      <dgm:spPr/>
      <dgm:t>
        <a:bodyPr/>
        <a:lstStyle/>
        <a:p>
          <a:endParaRPr lang="en-US"/>
        </a:p>
      </dgm:t>
    </dgm:pt>
    <dgm:pt modelId="{CBE471AC-D623-4B7F-8168-0987FADB6CC5}" type="parTrans" cxnId="{185C9D86-B68D-44FC-B072-9D648738F55F}">
      <dgm:prSet/>
      <dgm:spPr/>
      <dgm:t>
        <a:bodyPr/>
        <a:lstStyle/>
        <a:p>
          <a:endParaRPr lang="en-US"/>
        </a:p>
      </dgm:t>
    </dgm:pt>
    <dgm:pt modelId="{23F6F9E5-E438-4560-A642-CD5AC9B75D08}" type="pres">
      <dgm:prSet presAssocID="{C4C18924-7510-465C-813D-E01B7DB193C2}" presName="diagram" presStyleCnt="0">
        <dgm:presLayoutVars>
          <dgm:dir/>
          <dgm:resizeHandles val="exact"/>
        </dgm:presLayoutVars>
      </dgm:prSet>
      <dgm:spPr/>
    </dgm:pt>
    <dgm:pt modelId="{C2D46443-8E05-4488-A5E4-0E92735A1687}" type="pres">
      <dgm:prSet presAssocID="{6DC279BD-8C0F-44C2-8CE1-8E3D541CEB8C}" presName="node" presStyleLbl="node1" presStyleIdx="0" presStyleCnt="6" custLinFactX="100000" custLinFactNeighborX="120000" custLinFactNeighborY="-52256">
        <dgm:presLayoutVars>
          <dgm:bulletEnabled val="1"/>
        </dgm:presLayoutVars>
      </dgm:prSet>
      <dgm:spPr/>
    </dgm:pt>
    <dgm:pt modelId="{3C7522E2-DF45-4FA1-937A-0E2888B980FA}" type="pres">
      <dgm:prSet presAssocID="{6AD7F16B-16A2-4AA0-90B2-A5D469BE9D22}" presName="sibTrans" presStyleCnt="0"/>
      <dgm:spPr/>
    </dgm:pt>
    <dgm:pt modelId="{E0552A46-1EAD-4E4E-9AB1-8346C3F69F63}" type="pres">
      <dgm:prSet presAssocID="{01F53290-51D9-4B2B-B15E-A33C7A06BEEC}" presName="node" presStyleLbl="node1" presStyleIdx="1" presStyleCnt="6" custLinFactX="-8804" custLinFactNeighborX="-100000" custLinFactNeighborY="-54300">
        <dgm:presLayoutVars>
          <dgm:bulletEnabled val="1"/>
        </dgm:presLayoutVars>
      </dgm:prSet>
      <dgm:spPr/>
    </dgm:pt>
    <dgm:pt modelId="{9A579DDC-393C-4649-9DF7-4844ACF02C62}" type="pres">
      <dgm:prSet presAssocID="{87E61C76-3B30-4F78-86DE-7DF3FAFDF1F3}" presName="sibTrans" presStyleCnt="0"/>
      <dgm:spPr/>
    </dgm:pt>
    <dgm:pt modelId="{B21BAB24-1D8E-4866-83FE-24B907DF0BD8}" type="pres">
      <dgm:prSet presAssocID="{CDF1B011-A4F1-4CFD-A552-F531864A8543}" presName="node" presStyleLbl="node1" presStyleIdx="2" presStyleCnt="6" custLinFactX="-8943" custLinFactNeighborX="-100000" custLinFactNeighborY="-51596">
        <dgm:presLayoutVars>
          <dgm:bulletEnabled val="1"/>
        </dgm:presLayoutVars>
      </dgm:prSet>
      <dgm:spPr/>
    </dgm:pt>
    <dgm:pt modelId="{135F0A59-9766-42FD-A7F7-94C2DD4B5118}" type="pres">
      <dgm:prSet presAssocID="{B40B9652-8F09-4651-8A9D-3A2066555082}" presName="sibTrans" presStyleCnt="0"/>
      <dgm:spPr/>
    </dgm:pt>
    <dgm:pt modelId="{978813EA-4AA7-49A1-B567-46854EA1A5F0}" type="pres">
      <dgm:prSet presAssocID="{381687E1-5332-49B7-8CA9-C98B3BF940EB}" presName="node" presStyleLbl="node1" presStyleIdx="3" presStyleCnt="6" custLinFactNeighborX="55799" custLinFactNeighborY="-59180">
        <dgm:presLayoutVars>
          <dgm:bulletEnabled val="1"/>
        </dgm:presLayoutVars>
      </dgm:prSet>
      <dgm:spPr/>
    </dgm:pt>
    <dgm:pt modelId="{BE151DA9-F9BC-48A3-BCEF-BCDAA4E3D101}" type="pres">
      <dgm:prSet presAssocID="{BF893712-6E08-42E6-99BE-EA7D672E483B}" presName="sibTrans" presStyleCnt="0"/>
      <dgm:spPr/>
    </dgm:pt>
    <dgm:pt modelId="{A9DBC552-0E1B-43EE-B7C7-00B9079DF930}" type="pres">
      <dgm:prSet presAssocID="{AD5C5B7B-F231-4B35-8F36-C593816BCA81}" presName="node" presStyleLbl="node1" presStyleIdx="4" presStyleCnt="6" custLinFactNeighborX="57067" custLinFactNeighborY="-61999">
        <dgm:presLayoutVars>
          <dgm:bulletEnabled val="1"/>
        </dgm:presLayoutVars>
      </dgm:prSet>
      <dgm:spPr/>
    </dgm:pt>
    <dgm:pt modelId="{CACDBE48-740D-4573-A285-D4BF8ADCDFF6}" type="pres">
      <dgm:prSet presAssocID="{716CCE66-CD02-4337-9A43-BA37850367B4}" presName="sibTrans" presStyleCnt="0"/>
      <dgm:spPr/>
    </dgm:pt>
    <dgm:pt modelId="{709E5B40-0AB7-4396-A3D5-DAB115A57211}" type="pres">
      <dgm:prSet presAssocID="{97C21311-0C15-4410-A140-5DE4ED6B4A78}" presName="node" presStyleLbl="node1" presStyleIdx="5" presStyleCnt="6" custLinFactX="-8033" custLinFactNeighborX="-100000" custLinFactNeighborY="46664">
        <dgm:presLayoutVars>
          <dgm:bulletEnabled val="1"/>
        </dgm:presLayoutVars>
      </dgm:prSet>
      <dgm:spPr/>
    </dgm:pt>
  </dgm:ptLst>
  <dgm:cxnLst>
    <dgm:cxn modelId="{EE0F4011-CE9F-45A6-B40F-D1537EFAC4E9}" type="presOf" srcId="{C4C18924-7510-465C-813D-E01B7DB193C2}" destId="{23F6F9E5-E438-4560-A642-CD5AC9B75D08}" srcOrd="0" destOrd="0" presId="urn:microsoft.com/office/officeart/2005/8/layout/default"/>
    <dgm:cxn modelId="{24903F20-55DD-4B82-A8BD-41AA77D9446F}" srcId="{C4C18924-7510-465C-813D-E01B7DB193C2}" destId="{AD5C5B7B-F231-4B35-8F36-C593816BCA81}" srcOrd="4" destOrd="0" parTransId="{F6C3A9EB-FB4F-4483-88B6-E2A06400A070}" sibTransId="{716CCE66-CD02-4337-9A43-BA37850367B4}"/>
    <dgm:cxn modelId="{D9B4872B-B3F6-465A-9379-B1589F5B28EC}" type="presOf" srcId="{01F53290-51D9-4B2B-B15E-A33C7A06BEEC}" destId="{E0552A46-1EAD-4E4E-9AB1-8346C3F69F63}" srcOrd="0" destOrd="0" presId="urn:microsoft.com/office/officeart/2005/8/layout/default"/>
    <dgm:cxn modelId="{976ABC33-8752-443D-B288-48264072D7FB}" srcId="{C4C18924-7510-465C-813D-E01B7DB193C2}" destId="{01F53290-51D9-4B2B-B15E-A33C7A06BEEC}" srcOrd="1" destOrd="0" parTransId="{331DFF85-AC7C-4DDA-B08A-7D79AEDBC244}" sibTransId="{87E61C76-3B30-4F78-86DE-7DF3FAFDF1F3}"/>
    <dgm:cxn modelId="{1DDF0748-5EC9-4E5D-B939-1429346B937F}" type="presOf" srcId="{CDF1B011-A4F1-4CFD-A552-F531864A8543}" destId="{B21BAB24-1D8E-4866-83FE-24B907DF0BD8}" srcOrd="0" destOrd="0" presId="urn:microsoft.com/office/officeart/2005/8/layout/default"/>
    <dgm:cxn modelId="{89AECB75-4BDF-4088-B995-CE062F7E0C95}" srcId="{C4C18924-7510-465C-813D-E01B7DB193C2}" destId="{6DC279BD-8C0F-44C2-8CE1-8E3D541CEB8C}" srcOrd="0" destOrd="0" parTransId="{BD6DBB4C-C9FB-4F4A-B46F-FC4E4415F079}" sibTransId="{6AD7F16B-16A2-4AA0-90B2-A5D469BE9D22}"/>
    <dgm:cxn modelId="{16AAD578-420B-4E02-BE21-4DE39697D183}" type="presOf" srcId="{6DC279BD-8C0F-44C2-8CE1-8E3D541CEB8C}" destId="{C2D46443-8E05-4488-A5E4-0E92735A1687}" srcOrd="0" destOrd="0" presId="urn:microsoft.com/office/officeart/2005/8/layout/default"/>
    <dgm:cxn modelId="{185C9D86-B68D-44FC-B072-9D648738F55F}" srcId="{C4C18924-7510-465C-813D-E01B7DB193C2}" destId="{CDF1B011-A4F1-4CFD-A552-F531864A8543}" srcOrd="2" destOrd="0" parTransId="{CBE471AC-D623-4B7F-8168-0987FADB6CC5}" sibTransId="{B40B9652-8F09-4651-8A9D-3A2066555082}"/>
    <dgm:cxn modelId="{172B5AD5-DC2D-4258-83D8-8B83F8C8997E}" srcId="{C4C18924-7510-465C-813D-E01B7DB193C2}" destId="{381687E1-5332-49B7-8CA9-C98B3BF940EB}" srcOrd="3" destOrd="0" parTransId="{C1E11231-C921-440E-B380-10F1746D5549}" sibTransId="{BF893712-6E08-42E6-99BE-EA7D672E483B}"/>
    <dgm:cxn modelId="{55149BDA-7A75-4038-9415-5B7C76EC2168}" type="presOf" srcId="{AD5C5B7B-F231-4B35-8F36-C593816BCA81}" destId="{A9DBC552-0E1B-43EE-B7C7-00B9079DF930}" srcOrd="0" destOrd="0" presId="urn:microsoft.com/office/officeart/2005/8/layout/default"/>
    <dgm:cxn modelId="{ABD47BED-EFDD-40F4-A829-AA60383EF6DD}" type="presOf" srcId="{97C21311-0C15-4410-A140-5DE4ED6B4A78}" destId="{709E5B40-0AB7-4396-A3D5-DAB115A57211}" srcOrd="0" destOrd="0" presId="urn:microsoft.com/office/officeart/2005/8/layout/default"/>
    <dgm:cxn modelId="{1EA77AF4-C911-48F0-BCF9-2B83638F18A2}" srcId="{C4C18924-7510-465C-813D-E01B7DB193C2}" destId="{97C21311-0C15-4410-A140-5DE4ED6B4A78}" srcOrd="5" destOrd="0" parTransId="{43157362-9B83-4331-840A-FFACDA4397C6}" sibTransId="{270FA6BC-6B77-42C6-96D7-FB6DC620B1D3}"/>
    <dgm:cxn modelId="{A0F921F8-5D3A-430E-A995-A6F71AB16B4F}" type="presOf" srcId="{381687E1-5332-49B7-8CA9-C98B3BF940EB}" destId="{978813EA-4AA7-49A1-B567-46854EA1A5F0}" srcOrd="0" destOrd="0" presId="urn:microsoft.com/office/officeart/2005/8/layout/default"/>
    <dgm:cxn modelId="{DE194136-BB83-461B-86F7-CDCDEF90EA10}" type="presParOf" srcId="{23F6F9E5-E438-4560-A642-CD5AC9B75D08}" destId="{C2D46443-8E05-4488-A5E4-0E92735A1687}" srcOrd="0" destOrd="0" presId="urn:microsoft.com/office/officeart/2005/8/layout/default"/>
    <dgm:cxn modelId="{452399F8-0352-47FD-96C4-9F07411C8958}" type="presParOf" srcId="{23F6F9E5-E438-4560-A642-CD5AC9B75D08}" destId="{3C7522E2-DF45-4FA1-937A-0E2888B980FA}" srcOrd="1" destOrd="0" presId="urn:microsoft.com/office/officeart/2005/8/layout/default"/>
    <dgm:cxn modelId="{1E8B1944-7CFC-470D-9614-ED2AE9ABFFF3}" type="presParOf" srcId="{23F6F9E5-E438-4560-A642-CD5AC9B75D08}" destId="{E0552A46-1EAD-4E4E-9AB1-8346C3F69F63}" srcOrd="2" destOrd="0" presId="urn:microsoft.com/office/officeart/2005/8/layout/default"/>
    <dgm:cxn modelId="{7BC6181E-0748-4821-9D50-55688279D484}" type="presParOf" srcId="{23F6F9E5-E438-4560-A642-CD5AC9B75D08}" destId="{9A579DDC-393C-4649-9DF7-4844ACF02C62}" srcOrd="3" destOrd="0" presId="urn:microsoft.com/office/officeart/2005/8/layout/default"/>
    <dgm:cxn modelId="{889E4602-6927-4A2B-BE0F-6E2B696EBF07}" type="presParOf" srcId="{23F6F9E5-E438-4560-A642-CD5AC9B75D08}" destId="{B21BAB24-1D8E-4866-83FE-24B907DF0BD8}" srcOrd="4" destOrd="0" presId="urn:microsoft.com/office/officeart/2005/8/layout/default"/>
    <dgm:cxn modelId="{51F790F2-1498-4568-8F12-B918737FD188}" type="presParOf" srcId="{23F6F9E5-E438-4560-A642-CD5AC9B75D08}" destId="{135F0A59-9766-42FD-A7F7-94C2DD4B5118}" srcOrd="5" destOrd="0" presId="urn:microsoft.com/office/officeart/2005/8/layout/default"/>
    <dgm:cxn modelId="{D8D59DDA-98F6-427A-A5F9-77D75A6B071C}" type="presParOf" srcId="{23F6F9E5-E438-4560-A642-CD5AC9B75D08}" destId="{978813EA-4AA7-49A1-B567-46854EA1A5F0}" srcOrd="6" destOrd="0" presId="urn:microsoft.com/office/officeart/2005/8/layout/default"/>
    <dgm:cxn modelId="{76EFC582-ADA9-422B-8C51-E7A87FBB21BF}" type="presParOf" srcId="{23F6F9E5-E438-4560-A642-CD5AC9B75D08}" destId="{BE151DA9-F9BC-48A3-BCEF-BCDAA4E3D101}" srcOrd="7" destOrd="0" presId="urn:microsoft.com/office/officeart/2005/8/layout/default"/>
    <dgm:cxn modelId="{254B2D5D-5CD3-4FCC-ABA1-AFE338370132}" type="presParOf" srcId="{23F6F9E5-E438-4560-A642-CD5AC9B75D08}" destId="{A9DBC552-0E1B-43EE-B7C7-00B9079DF930}" srcOrd="8" destOrd="0" presId="urn:microsoft.com/office/officeart/2005/8/layout/default"/>
    <dgm:cxn modelId="{ECA59034-FE33-4F47-BC30-61823A759B2C}" type="presParOf" srcId="{23F6F9E5-E438-4560-A642-CD5AC9B75D08}" destId="{CACDBE48-740D-4573-A285-D4BF8ADCDFF6}" srcOrd="9" destOrd="0" presId="urn:microsoft.com/office/officeart/2005/8/layout/default"/>
    <dgm:cxn modelId="{B6D1FFD8-2F60-49C6-8322-B9A574BE579B}" type="presParOf" srcId="{23F6F9E5-E438-4560-A642-CD5AC9B75D08}" destId="{709E5B40-0AB7-4396-A3D5-DAB115A57211}"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1F564D1-217C-41D4-8287-B2708048EE61}"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DFFB7E98-FBB3-49C5-863E-39E27DA2997F}">
      <dgm:prSet custT="1"/>
      <dgm:spPr/>
      <dgm:t>
        <a:bodyPr/>
        <a:lstStyle/>
        <a:p>
          <a:r>
            <a:rPr lang="en-US" sz="2400" dirty="0"/>
            <a:t>The new legislation combines the current CCPT and CFPT configuration as of July 2025, and these terms will no longer be used. The combined team will be referred to as the ‘Local Team’. </a:t>
          </a:r>
        </a:p>
      </dgm:t>
    </dgm:pt>
    <dgm:pt modelId="{EA044FC5-6683-4D97-9950-13CBD1EDB944}" type="parTrans" cxnId="{B69BCDC0-04C3-451E-ADB0-92D171056DE1}">
      <dgm:prSet/>
      <dgm:spPr/>
      <dgm:t>
        <a:bodyPr/>
        <a:lstStyle/>
        <a:p>
          <a:endParaRPr lang="en-US" sz="1600"/>
        </a:p>
      </dgm:t>
    </dgm:pt>
    <dgm:pt modelId="{77FC1EF2-9B61-4DCC-873C-F54ED75D7A22}" type="sibTrans" cxnId="{B69BCDC0-04C3-451E-ADB0-92D171056DE1}">
      <dgm:prSet/>
      <dgm:spPr/>
      <dgm:t>
        <a:bodyPr/>
        <a:lstStyle/>
        <a:p>
          <a:endParaRPr lang="en-US" sz="1600"/>
        </a:p>
      </dgm:t>
    </dgm:pt>
    <dgm:pt modelId="{1114984D-26E7-4AED-9CC6-4A64DE601EED}">
      <dgm:prSet custT="1"/>
      <dgm:spPr/>
      <dgm:t>
        <a:bodyPr/>
        <a:lstStyle/>
        <a:p>
          <a:r>
            <a:rPr lang="en-US" sz="2400"/>
            <a:t>Your Board of County Commissioners can choose to remain a single county team (as opposed to a multi-county team).</a:t>
          </a:r>
        </a:p>
      </dgm:t>
    </dgm:pt>
    <dgm:pt modelId="{300CCB9F-53DF-4C4B-9DDE-12227918C2F1}" type="parTrans" cxnId="{D75903F3-1FB6-44C7-9417-606BE8321ADB}">
      <dgm:prSet/>
      <dgm:spPr/>
      <dgm:t>
        <a:bodyPr/>
        <a:lstStyle/>
        <a:p>
          <a:endParaRPr lang="en-US" sz="1600"/>
        </a:p>
      </dgm:t>
    </dgm:pt>
    <dgm:pt modelId="{50F3F2F3-0F0F-45CA-83F4-4D66834B5688}" type="sibTrans" cxnId="{D75903F3-1FB6-44C7-9417-606BE8321ADB}">
      <dgm:prSet/>
      <dgm:spPr/>
      <dgm:t>
        <a:bodyPr/>
        <a:lstStyle/>
        <a:p>
          <a:endParaRPr lang="en-US" sz="1600"/>
        </a:p>
      </dgm:t>
    </dgm:pt>
    <dgm:pt modelId="{8BC91CC5-7FB7-4AA6-A535-06A6587E25D2}" type="pres">
      <dgm:prSet presAssocID="{31F564D1-217C-41D4-8287-B2708048EE61}" presName="vert0" presStyleCnt="0">
        <dgm:presLayoutVars>
          <dgm:dir/>
          <dgm:animOne val="branch"/>
          <dgm:animLvl val="lvl"/>
        </dgm:presLayoutVars>
      </dgm:prSet>
      <dgm:spPr/>
    </dgm:pt>
    <dgm:pt modelId="{9F855772-4024-4865-B677-9AB65C5FEE15}" type="pres">
      <dgm:prSet presAssocID="{DFFB7E98-FBB3-49C5-863E-39E27DA2997F}" presName="thickLine" presStyleLbl="alignNode1" presStyleIdx="0" presStyleCnt="2"/>
      <dgm:spPr/>
    </dgm:pt>
    <dgm:pt modelId="{51188337-1F45-4F64-B34C-51B150B364A7}" type="pres">
      <dgm:prSet presAssocID="{DFFB7E98-FBB3-49C5-863E-39E27DA2997F}" presName="horz1" presStyleCnt="0"/>
      <dgm:spPr/>
    </dgm:pt>
    <dgm:pt modelId="{C85FF596-0D12-4761-8B4A-E65249A37C31}" type="pres">
      <dgm:prSet presAssocID="{DFFB7E98-FBB3-49C5-863E-39E27DA2997F}" presName="tx1" presStyleLbl="revTx" presStyleIdx="0" presStyleCnt="2"/>
      <dgm:spPr/>
    </dgm:pt>
    <dgm:pt modelId="{9AA638C3-03BF-473B-8A7A-552FB847CAFA}" type="pres">
      <dgm:prSet presAssocID="{DFFB7E98-FBB3-49C5-863E-39E27DA2997F}" presName="vert1" presStyleCnt="0"/>
      <dgm:spPr/>
    </dgm:pt>
    <dgm:pt modelId="{216EB8B8-41B7-431C-81FB-CFC769302ABB}" type="pres">
      <dgm:prSet presAssocID="{1114984D-26E7-4AED-9CC6-4A64DE601EED}" presName="thickLine" presStyleLbl="alignNode1" presStyleIdx="1" presStyleCnt="2"/>
      <dgm:spPr/>
    </dgm:pt>
    <dgm:pt modelId="{F68581D2-1DA4-44B3-A10A-E2A2A1ED9FCD}" type="pres">
      <dgm:prSet presAssocID="{1114984D-26E7-4AED-9CC6-4A64DE601EED}" presName="horz1" presStyleCnt="0"/>
      <dgm:spPr/>
    </dgm:pt>
    <dgm:pt modelId="{02CDFBD8-7BB2-4E28-8034-04DCA7720DB6}" type="pres">
      <dgm:prSet presAssocID="{1114984D-26E7-4AED-9CC6-4A64DE601EED}" presName="tx1" presStyleLbl="revTx" presStyleIdx="1" presStyleCnt="2"/>
      <dgm:spPr/>
    </dgm:pt>
    <dgm:pt modelId="{F024D933-06BD-4F74-9BD3-912E9F6C0C94}" type="pres">
      <dgm:prSet presAssocID="{1114984D-26E7-4AED-9CC6-4A64DE601EED}" presName="vert1" presStyleCnt="0"/>
      <dgm:spPr/>
    </dgm:pt>
  </dgm:ptLst>
  <dgm:cxnLst>
    <dgm:cxn modelId="{F1CE8F1A-B0D9-4ED3-B750-0DE3209C5295}" type="presOf" srcId="{1114984D-26E7-4AED-9CC6-4A64DE601EED}" destId="{02CDFBD8-7BB2-4E28-8034-04DCA7720DB6}" srcOrd="0" destOrd="0" presId="urn:microsoft.com/office/officeart/2008/layout/LinedList"/>
    <dgm:cxn modelId="{65552F46-BE28-4A9B-B21D-44FFEBD5B506}" type="presOf" srcId="{31F564D1-217C-41D4-8287-B2708048EE61}" destId="{8BC91CC5-7FB7-4AA6-A535-06A6587E25D2}" srcOrd="0" destOrd="0" presId="urn:microsoft.com/office/officeart/2008/layout/LinedList"/>
    <dgm:cxn modelId="{63524FB2-B956-481B-ACB5-4B555BF692F5}" type="presOf" srcId="{DFFB7E98-FBB3-49C5-863E-39E27DA2997F}" destId="{C85FF596-0D12-4761-8B4A-E65249A37C31}" srcOrd="0" destOrd="0" presId="urn:microsoft.com/office/officeart/2008/layout/LinedList"/>
    <dgm:cxn modelId="{B69BCDC0-04C3-451E-ADB0-92D171056DE1}" srcId="{31F564D1-217C-41D4-8287-B2708048EE61}" destId="{DFFB7E98-FBB3-49C5-863E-39E27DA2997F}" srcOrd="0" destOrd="0" parTransId="{EA044FC5-6683-4D97-9950-13CBD1EDB944}" sibTransId="{77FC1EF2-9B61-4DCC-873C-F54ED75D7A22}"/>
    <dgm:cxn modelId="{D75903F3-1FB6-44C7-9417-606BE8321ADB}" srcId="{31F564D1-217C-41D4-8287-B2708048EE61}" destId="{1114984D-26E7-4AED-9CC6-4A64DE601EED}" srcOrd="1" destOrd="0" parTransId="{300CCB9F-53DF-4C4B-9DDE-12227918C2F1}" sibTransId="{50F3F2F3-0F0F-45CA-83F4-4D66834B5688}"/>
    <dgm:cxn modelId="{28CFD4C4-79E2-442B-BEC0-4B63427A1686}" type="presParOf" srcId="{8BC91CC5-7FB7-4AA6-A535-06A6587E25D2}" destId="{9F855772-4024-4865-B677-9AB65C5FEE15}" srcOrd="0" destOrd="0" presId="urn:microsoft.com/office/officeart/2008/layout/LinedList"/>
    <dgm:cxn modelId="{0F6469B8-87FF-4D71-A80E-07C62B79682D}" type="presParOf" srcId="{8BC91CC5-7FB7-4AA6-A535-06A6587E25D2}" destId="{51188337-1F45-4F64-B34C-51B150B364A7}" srcOrd="1" destOrd="0" presId="urn:microsoft.com/office/officeart/2008/layout/LinedList"/>
    <dgm:cxn modelId="{29CDF2DE-80B5-4500-9B54-3B45371A2418}" type="presParOf" srcId="{51188337-1F45-4F64-B34C-51B150B364A7}" destId="{C85FF596-0D12-4761-8B4A-E65249A37C31}" srcOrd="0" destOrd="0" presId="urn:microsoft.com/office/officeart/2008/layout/LinedList"/>
    <dgm:cxn modelId="{CA5842B5-AC18-4A30-99A8-CF076E5912E4}" type="presParOf" srcId="{51188337-1F45-4F64-B34C-51B150B364A7}" destId="{9AA638C3-03BF-473B-8A7A-552FB847CAFA}" srcOrd="1" destOrd="0" presId="urn:microsoft.com/office/officeart/2008/layout/LinedList"/>
    <dgm:cxn modelId="{8388C6EC-C7AF-446F-A129-9AB1548DFBFB}" type="presParOf" srcId="{8BC91CC5-7FB7-4AA6-A535-06A6587E25D2}" destId="{216EB8B8-41B7-431C-81FB-CFC769302ABB}" srcOrd="2" destOrd="0" presId="urn:microsoft.com/office/officeart/2008/layout/LinedList"/>
    <dgm:cxn modelId="{AF06C0AF-4879-4042-B9FE-483954B30533}" type="presParOf" srcId="{8BC91CC5-7FB7-4AA6-A535-06A6587E25D2}" destId="{F68581D2-1DA4-44B3-A10A-E2A2A1ED9FCD}" srcOrd="3" destOrd="0" presId="urn:microsoft.com/office/officeart/2008/layout/LinedList"/>
    <dgm:cxn modelId="{45AAD013-07A8-40B3-A048-A24ADDABB990}" type="presParOf" srcId="{F68581D2-1DA4-44B3-A10A-E2A2A1ED9FCD}" destId="{02CDFBD8-7BB2-4E28-8034-04DCA7720DB6}" srcOrd="0" destOrd="0" presId="urn:microsoft.com/office/officeart/2008/layout/LinedList"/>
    <dgm:cxn modelId="{CFF4805D-5C23-49EC-B2B3-2813E4553262}" type="presParOf" srcId="{F68581D2-1DA4-44B3-A10A-E2A2A1ED9FCD}" destId="{F024D933-06BD-4F74-9BD3-912E9F6C0C9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1F564D1-217C-41D4-8287-B2708048EE61}"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DFFB7E98-FBB3-49C5-863E-39E27DA2997F}">
      <dgm:prSet custT="1"/>
      <dgm:spPr/>
      <dgm:t>
        <a:bodyPr/>
        <a:lstStyle/>
        <a:p>
          <a:r>
            <a:rPr lang="en-US" sz="1600" dirty="0"/>
            <a:t>The new legislation combines the current CCPT and CFPT configuration as of July 2025, and these terms will no longer be used. The combined team will be referred to as the ‘Local Team’. </a:t>
          </a:r>
        </a:p>
      </dgm:t>
    </dgm:pt>
    <dgm:pt modelId="{EA044FC5-6683-4D97-9950-13CBD1EDB944}" type="parTrans" cxnId="{B69BCDC0-04C3-451E-ADB0-92D171056DE1}">
      <dgm:prSet/>
      <dgm:spPr/>
      <dgm:t>
        <a:bodyPr/>
        <a:lstStyle/>
        <a:p>
          <a:endParaRPr lang="en-US" sz="2000"/>
        </a:p>
      </dgm:t>
    </dgm:pt>
    <dgm:pt modelId="{77FC1EF2-9B61-4DCC-873C-F54ED75D7A22}" type="sibTrans" cxnId="{B69BCDC0-04C3-451E-ADB0-92D171056DE1}">
      <dgm:prSet/>
      <dgm:spPr/>
      <dgm:t>
        <a:bodyPr/>
        <a:lstStyle/>
        <a:p>
          <a:endParaRPr lang="en-US" sz="2000"/>
        </a:p>
      </dgm:t>
    </dgm:pt>
    <dgm:pt modelId="{1114984D-26E7-4AED-9CC6-4A64DE601EED}">
      <dgm:prSet custT="1"/>
      <dgm:spPr/>
      <dgm:t>
        <a:bodyPr/>
        <a:lstStyle/>
        <a:p>
          <a:r>
            <a:rPr lang="en-US" sz="1600"/>
            <a:t>The appointment and structure of Ad Hoc members will be a local team decision. Local Teams should use their Ad Hoc members in a way that best supports the Local Team’s review needs. </a:t>
          </a:r>
          <a:endParaRPr lang="en-US" sz="1600" dirty="0"/>
        </a:p>
      </dgm:t>
    </dgm:pt>
    <dgm:pt modelId="{300CCB9F-53DF-4C4B-9DDE-12227918C2F1}" type="parTrans" cxnId="{D75903F3-1FB6-44C7-9417-606BE8321ADB}">
      <dgm:prSet/>
      <dgm:spPr/>
      <dgm:t>
        <a:bodyPr/>
        <a:lstStyle/>
        <a:p>
          <a:endParaRPr lang="en-US" sz="2000"/>
        </a:p>
      </dgm:t>
    </dgm:pt>
    <dgm:pt modelId="{50F3F2F3-0F0F-45CA-83F4-4D66834B5688}" type="sibTrans" cxnId="{D75903F3-1FB6-44C7-9417-606BE8321ADB}">
      <dgm:prSet/>
      <dgm:spPr/>
      <dgm:t>
        <a:bodyPr/>
        <a:lstStyle/>
        <a:p>
          <a:endParaRPr lang="en-US" sz="2000"/>
        </a:p>
      </dgm:t>
    </dgm:pt>
    <dgm:pt modelId="{DBFCBC35-F154-400A-A738-934DC0DEC7AB}">
      <dgm:prSet custT="1"/>
      <dgm:spPr/>
      <dgm:t>
        <a:bodyPr/>
        <a:lstStyle/>
        <a:p>
          <a:r>
            <a:rPr lang="en-US" sz="1600" dirty="0"/>
            <a:t>The Local Team is comprised of individuals with the following roles: Director of the county department of social services or the director of the consolidated human services agency, Additional staff member of the county department of social services or the consolidated human services agency, Director of the local department of public health. Local law enforcement officer, Attorney from the district attorney's office, Executive director of the local community action agency, or designee, Superintendent of each local school administrative unit located in the county, or designee, Member of the county board of social services, Local mental health professional, Local guardian ad litem coordinator, or designee, Local health care provider, Emergency medical services provider or firefighter, District court judge, County medical examiner, Representative of a local childcare facility or Head Start program, Parent of a child who died before reaching the child's eighteenth birthday.</a:t>
          </a:r>
        </a:p>
        <a:p>
          <a:endParaRPr lang="en-US" sz="1600" dirty="0"/>
        </a:p>
      </dgm:t>
    </dgm:pt>
    <dgm:pt modelId="{5AEB4B87-22B9-4C73-A69B-7F6368989304}" type="parTrans" cxnId="{777F5512-983E-434A-9024-914EA3FED198}">
      <dgm:prSet/>
      <dgm:spPr/>
      <dgm:t>
        <a:bodyPr/>
        <a:lstStyle/>
        <a:p>
          <a:endParaRPr lang="en-US" sz="2000"/>
        </a:p>
      </dgm:t>
    </dgm:pt>
    <dgm:pt modelId="{70411F22-7E1E-4794-8839-C25E62248ED5}" type="sibTrans" cxnId="{777F5512-983E-434A-9024-914EA3FED198}">
      <dgm:prSet/>
      <dgm:spPr/>
      <dgm:t>
        <a:bodyPr/>
        <a:lstStyle/>
        <a:p>
          <a:endParaRPr lang="en-US" sz="2000"/>
        </a:p>
      </dgm:t>
    </dgm:pt>
    <dgm:pt modelId="{8BC91CC5-7FB7-4AA6-A535-06A6587E25D2}" type="pres">
      <dgm:prSet presAssocID="{31F564D1-217C-41D4-8287-B2708048EE61}" presName="vert0" presStyleCnt="0">
        <dgm:presLayoutVars>
          <dgm:dir/>
          <dgm:animOne val="branch"/>
          <dgm:animLvl val="lvl"/>
        </dgm:presLayoutVars>
      </dgm:prSet>
      <dgm:spPr/>
    </dgm:pt>
    <dgm:pt modelId="{9F855772-4024-4865-B677-9AB65C5FEE15}" type="pres">
      <dgm:prSet presAssocID="{DFFB7E98-FBB3-49C5-863E-39E27DA2997F}" presName="thickLine" presStyleLbl="alignNode1" presStyleIdx="0" presStyleCnt="3"/>
      <dgm:spPr/>
    </dgm:pt>
    <dgm:pt modelId="{51188337-1F45-4F64-B34C-51B150B364A7}" type="pres">
      <dgm:prSet presAssocID="{DFFB7E98-FBB3-49C5-863E-39E27DA2997F}" presName="horz1" presStyleCnt="0"/>
      <dgm:spPr/>
    </dgm:pt>
    <dgm:pt modelId="{C85FF596-0D12-4761-8B4A-E65249A37C31}" type="pres">
      <dgm:prSet presAssocID="{DFFB7E98-FBB3-49C5-863E-39E27DA2997F}" presName="tx1" presStyleLbl="revTx" presStyleIdx="0" presStyleCnt="3"/>
      <dgm:spPr/>
    </dgm:pt>
    <dgm:pt modelId="{9AA638C3-03BF-473B-8A7A-552FB847CAFA}" type="pres">
      <dgm:prSet presAssocID="{DFFB7E98-FBB3-49C5-863E-39E27DA2997F}" presName="vert1" presStyleCnt="0"/>
      <dgm:spPr/>
    </dgm:pt>
    <dgm:pt modelId="{309D397A-A6AC-415F-8D63-4C867504DC28}" type="pres">
      <dgm:prSet presAssocID="{DBFCBC35-F154-400A-A738-934DC0DEC7AB}" presName="thickLine" presStyleLbl="alignNode1" presStyleIdx="1" presStyleCnt="3"/>
      <dgm:spPr/>
    </dgm:pt>
    <dgm:pt modelId="{49C7CB4D-F6D8-4288-AA3F-18D343511C66}" type="pres">
      <dgm:prSet presAssocID="{DBFCBC35-F154-400A-A738-934DC0DEC7AB}" presName="horz1" presStyleCnt="0"/>
      <dgm:spPr/>
    </dgm:pt>
    <dgm:pt modelId="{F2EFE157-60CF-4C1A-9817-2E5FED253362}" type="pres">
      <dgm:prSet presAssocID="{DBFCBC35-F154-400A-A738-934DC0DEC7AB}" presName="tx1" presStyleLbl="revTx" presStyleIdx="1" presStyleCnt="3" custScaleY="350033"/>
      <dgm:spPr/>
    </dgm:pt>
    <dgm:pt modelId="{653B8CAD-B9C6-4A1A-90A4-54C72CC8479B}" type="pres">
      <dgm:prSet presAssocID="{DBFCBC35-F154-400A-A738-934DC0DEC7AB}" presName="vert1" presStyleCnt="0"/>
      <dgm:spPr/>
    </dgm:pt>
    <dgm:pt modelId="{216EB8B8-41B7-431C-81FB-CFC769302ABB}" type="pres">
      <dgm:prSet presAssocID="{1114984D-26E7-4AED-9CC6-4A64DE601EED}" presName="thickLine" presStyleLbl="alignNode1" presStyleIdx="2" presStyleCnt="3"/>
      <dgm:spPr/>
    </dgm:pt>
    <dgm:pt modelId="{F68581D2-1DA4-44B3-A10A-E2A2A1ED9FCD}" type="pres">
      <dgm:prSet presAssocID="{1114984D-26E7-4AED-9CC6-4A64DE601EED}" presName="horz1" presStyleCnt="0"/>
      <dgm:spPr/>
    </dgm:pt>
    <dgm:pt modelId="{02CDFBD8-7BB2-4E28-8034-04DCA7720DB6}" type="pres">
      <dgm:prSet presAssocID="{1114984D-26E7-4AED-9CC6-4A64DE601EED}" presName="tx1" presStyleLbl="revTx" presStyleIdx="2" presStyleCnt="3"/>
      <dgm:spPr/>
    </dgm:pt>
    <dgm:pt modelId="{F024D933-06BD-4F74-9BD3-912E9F6C0C94}" type="pres">
      <dgm:prSet presAssocID="{1114984D-26E7-4AED-9CC6-4A64DE601EED}" presName="vert1" presStyleCnt="0"/>
      <dgm:spPr/>
    </dgm:pt>
  </dgm:ptLst>
  <dgm:cxnLst>
    <dgm:cxn modelId="{777F5512-983E-434A-9024-914EA3FED198}" srcId="{31F564D1-217C-41D4-8287-B2708048EE61}" destId="{DBFCBC35-F154-400A-A738-934DC0DEC7AB}" srcOrd="1" destOrd="0" parTransId="{5AEB4B87-22B9-4C73-A69B-7F6368989304}" sibTransId="{70411F22-7E1E-4794-8839-C25E62248ED5}"/>
    <dgm:cxn modelId="{F1CE8F1A-B0D9-4ED3-B750-0DE3209C5295}" type="presOf" srcId="{1114984D-26E7-4AED-9CC6-4A64DE601EED}" destId="{02CDFBD8-7BB2-4E28-8034-04DCA7720DB6}" srcOrd="0" destOrd="0" presId="urn:microsoft.com/office/officeart/2008/layout/LinedList"/>
    <dgm:cxn modelId="{8A076134-A55F-4337-A6FE-4A07C7B8A906}" type="presOf" srcId="{DBFCBC35-F154-400A-A738-934DC0DEC7AB}" destId="{F2EFE157-60CF-4C1A-9817-2E5FED253362}" srcOrd="0" destOrd="0" presId="urn:microsoft.com/office/officeart/2008/layout/LinedList"/>
    <dgm:cxn modelId="{65552F46-BE28-4A9B-B21D-44FFEBD5B506}" type="presOf" srcId="{31F564D1-217C-41D4-8287-B2708048EE61}" destId="{8BC91CC5-7FB7-4AA6-A535-06A6587E25D2}" srcOrd="0" destOrd="0" presId="urn:microsoft.com/office/officeart/2008/layout/LinedList"/>
    <dgm:cxn modelId="{63524FB2-B956-481B-ACB5-4B555BF692F5}" type="presOf" srcId="{DFFB7E98-FBB3-49C5-863E-39E27DA2997F}" destId="{C85FF596-0D12-4761-8B4A-E65249A37C31}" srcOrd="0" destOrd="0" presId="urn:microsoft.com/office/officeart/2008/layout/LinedList"/>
    <dgm:cxn modelId="{B69BCDC0-04C3-451E-ADB0-92D171056DE1}" srcId="{31F564D1-217C-41D4-8287-B2708048EE61}" destId="{DFFB7E98-FBB3-49C5-863E-39E27DA2997F}" srcOrd="0" destOrd="0" parTransId="{EA044FC5-6683-4D97-9950-13CBD1EDB944}" sibTransId="{77FC1EF2-9B61-4DCC-873C-F54ED75D7A22}"/>
    <dgm:cxn modelId="{D75903F3-1FB6-44C7-9417-606BE8321ADB}" srcId="{31F564D1-217C-41D4-8287-B2708048EE61}" destId="{1114984D-26E7-4AED-9CC6-4A64DE601EED}" srcOrd="2" destOrd="0" parTransId="{300CCB9F-53DF-4C4B-9DDE-12227918C2F1}" sibTransId="{50F3F2F3-0F0F-45CA-83F4-4D66834B5688}"/>
    <dgm:cxn modelId="{28CFD4C4-79E2-442B-BEC0-4B63427A1686}" type="presParOf" srcId="{8BC91CC5-7FB7-4AA6-A535-06A6587E25D2}" destId="{9F855772-4024-4865-B677-9AB65C5FEE15}" srcOrd="0" destOrd="0" presId="urn:microsoft.com/office/officeart/2008/layout/LinedList"/>
    <dgm:cxn modelId="{0F6469B8-87FF-4D71-A80E-07C62B79682D}" type="presParOf" srcId="{8BC91CC5-7FB7-4AA6-A535-06A6587E25D2}" destId="{51188337-1F45-4F64-B34C-51B150B364A7}" srcOrd="1" destOrd="0" presId="urn:microsoft.com/office/officeart/2008/layout/LinedList"/>
    <dgm:cxn modelId="{29CDF2DE-80B5-4500-9B54-3B45371A2418}" type="presParOf" srcId="{51188337-1F45-4F64-B34C-51B150B364A7}" destId="{C85FF596-0D12-4761-8B4A-E65249A37C31}" srcOrd="0" destOrd="0" presId="urn:microsoft.com/office/officeart/2008/layout/LinedList"/>
    <dgm:cxn modelId="{CA5842B5-AC18-4A30-99A8-CF076E5912E4}" type="presParOf" srcId="{51188337-1F45-4F64-B34C-51B150B364A7}" destId="{9AA638C3-03BF-473B-8A7A-552FB847CAFA}" srcOrd="1" destOrd="0" presId="urn:microsoft.com/office/officeart/2008/layout/LinedList"/>
    <dgm:cxn modelId="{5C05CBCA-66A0-4723-A658-54A917C6F3A4}" type="presParOf" srcId="{8BC91CC5-7FB7-4AA6-A535-06A6587E25D2}" destId="{309D397A-A6AC-415F-8D63-4C867504DC28}" srcOrd="2" destOrd="0" presId="urn:microsoft.com/office/officeart/2008/layout/LinedList"/>
    <dgm:cxn modelId="{24B0D240-8063-4619-A484-FD8A6AC75D32}" type="presParOf" srcId="{8BC91CC5-7FB7-4AA6-A535-06A6587E25D2}" destId="{49C7CB4D-F6D8-4288-AA3F-18D343511C66}" srcOrd="3" destOrd="0" presId="urn:microsoft.com/office/officeart/2008/layout/LinedList"/>
    <dgm:cxn modelId="{D6FFC0FA-0C34-4CF0-975C-9C07F7CC637D}" type="presParOf" srcId="{49C7CB4D-F6D8-4288-AA3F-18D343511C66}" destId="{F2EFE157-60CF-4C1A-9817-2E5FED253362}" srcOrd="0" destOrd="0" presId="urn:microsoft.com/office/officeart/2008/layout/LinedList"/>
    <dgm:cxn modelId="{42200DB4-711A-4BB1-9206-090CFC05A070}" type="presParOf" srcId="{49C7CB4D-F6D8-4288-AA3F-18D343511C66}" destId="{653B8CAD-B9C6-4A1A-90A4-54C72CC8479B}" srcOrd="1" destOrd="0" presId="urn:microsoft.com/office/officeart/2008/layout/LinedList"/>
    <dgm:cxn modelId="{8388C6EC-C7AF-446F-A129-9AB1548DFBFB}" type="presParOf" srcId="{8BC91CC5-7FB7-4AA6-A535-06A6587E25D2}" destId="{216EB8B8-41B7-431C-81FB-CFC769302ABB}" srcOrd="4" destOrd="0" presId="urn:microsoft.com/office/officeart/2008/layout/LinedList"/>
    <dgm:cxn modelId="{AF06C0AF-4879-4042-B9FE-483954B30533}" type="presParOf" srcId="{8BC91CC5-7FB7-4AA6-A535-06A6587E25D2}" destId="{F68581D2-1DA4-44B3-A10A-E2A2A1ED9FCD}" srcOrd="5" destOrd="0" presId="urn:microsoft.com/office/officeart/2008/layout/LinedList"/>
    <dgm:cxn modelId="{45AAD013-07A8-40B3-A048-A24ADDABB990}" type="presParOf" srcId="{F68581D2-1DA4-44B3-A10A-E2A2A1ED9FCD}" destId="{02CDFBD8-7BB2-4E28-8034-04DCA7720DB6}" srcOrd="0" destOrd="0" presId="urn:microsoft.com/office/officeart/2008/layout/LinedList"/>
    <dgm:cxn modelId="{CFF4805D-5C23-49EC-B2B3-2813E4553262}" type="presParOf" srcId="{F68581D2-1DA4-44B3-A10A-E2A2A1ED9FCD}" destId="{F024D933-06BD-4F74-9BD3-912E9F6C0C9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1F564D1-217C-41D4-8287-B2708048EE61}"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DFFB7E98-FBB3-49C5-863E-39E27DA2997F}">
      <dgm:prSet custT="1"/>
      <dgm:spPr/>
      <dgm:t>
        <a:bodyPr/>
        <a:lstStyle/>
        <a:p>
          <a:r>
            <a:rPr lang="en-US" sz="1600" dirty="0"/>
            <a:t>Each Local Team has the responsibility to review all child deaths of resident children under age 18 in the county or counties comprising the Local Team that fall under one of the following categories of death:</a:t>
          </a:r>
        </a:p>
        <a:p>
          <a:r>
            <a:rPr lang="en-US" sz="1600" dirty="0"/>
            <a:t>(1) Undetermined causes.</a:t>
          </a:r>
        </a:p>
        <a:p>
          <a:r>
            <a:rPr lang="en-US" sz="1600" dirty="0"/>
            <a:t>(2) Unintentional injury.</a:t>
          </a:r>
        </a:p>
        <a:p>
          <a:r>
            <a:rPr lang="en-US" sz="1600" dirty="0"/>
            <a:t>(3) Violence.</a:t>
          </a:r>
        </a:p>
        <a:p>
          <a:r>
            <a:rPr lang="en-US" sz="1600" dirty="0"/>
            <a:t>(4) Motor vehicle incidents.</a:t>
          </a:r>
        </a:p>
        <a:p>
          <a:r>
            <a:rPr lang="en-US" sz="1600" dirty="0"/>
            <a:t>(5) Pursuant to criteria set forth in G.S. 7B-1407.5, deaths related to child maltreatment or child deaths involving a child or child's family who was reported or known to child protective services.</a:t>
          </a:r>
        </a:p>
        <a:p>
          <a:r>
            <a:rPr lang="en-US" sz="1600" dirty="0"/>
            <a:t>(6) Sudden unexpected infant death.</a:t>
          </a:r>
        </a:p>
        <a:p>
          <a:r>
            <a:rPr lang="en-US" sz="1600" dirty="0"/>
            <a:t>(7) Suicide.</a:t>
          </a:r>
        </a:p>
        <a:p>
          <a:r>
            <a:rPr lang="en-US" sz="1600" dirty="0"/>
            <a:t>(8) Deaths not expected in the next six months.</a:t>
          </a:r>
        </a:p>
        <a:p>
          <a:r>
            <a:rPr lang="en-US" sz="1600" dirty="0"/>
            <a:t>(9) Additional infant deaths according to the criteria established by the State Office under G.S. 7B-1407.6.</a:t>
          </a:r>
        </a:p>
      </dgm:t>
    </dgm:pt>
    <dgm:pt modelId="{EA044FC5-6683-4D97-9950-13CBD1EDB944}" type="parTrans" cxnId="{B69BCDC0-04C3-451E-ADB0-92D171056DE1}">
      <dgm:prSet/>
      <dgm:spPr/>
      <dgm:t>
        <a:bodyPr/>
        <a:lstStyle/>
        <a:p>
          <a:endParaRPr lang="en-US" sz="2000"/>
        </a:p>
      </dgm:t>
    </dgm:pt>
    <dgm:pt modelId="{77FC1EF2-9B61-4DCC-873C-F54ED75D7A22}" type="sibTrans" cxnId="{B69BCDC0-04C3-451E-ADB0-92D171056DE1}">
      <dgm:prSet/>
      <dgm:spPr/>
      <dgm:t>
        <a:bodyPr/>
        <a:lstStyle/>
        <a:p>
          <a:endParaRPr lang="en-US" sz="2000"/>
        </a:p>
      </dgm:t>
    </dgm:pt>
    <dgm:pt modelId="{1114984D-26E7-4AED-9CC6-4A64DE601EED}">
      <dgm:prSet custT="1"/>
      <dgm:spPr/>
      <dgm:t>
        <a:bodyPr/>
        <a:lstStyle/>
        <a:p>
          <a:endParaRPr lang="en-US" sz="1600" dirty="0"/>
        </a:p>
        <a:p>
          <a:r>
            <a:rPr lang="en-US" sz="1600" dirty="0"/>
            <a:t>Permissive vs Required</a:t>
          </a:r>
        </a:p>
      </dgm:t>
    </dgm:pt>
    <dgm:pt modelId="{300CCB9F-53DF-4C4B-9DDE-12227918C2F1}" type="parTrans" cxnId="{D75903F3-1FB6-44C7-9417-606BE8321ADB}">
      <dgm:prSet/>
      <dgm:spPr/>
      <dgm:t>
        <a:bodyPr/>
        <a:lstStyle/>
        <a:p>
          <a:endParaRPr lang="en-US" sz="2000"/>
        </a:p>
      </dgm:t>
    </dgm:pt>
    <dgm:pt modelId="{50F3F2F3-0F0F-45CA-83F4-4D66834B5688}" type="sibTrans" cxnId="{D75903F3-1FB6-44C7-9417-606BE8321ADB}">
      <dgm:prSet/>
      <dgm:spPr/>
      <dgm:t>
        <a:bodyPr/>
        <a:lstStyle/>
        <a:p>
          <a:endParaRPr lang="en-US" sz="2000"/>
        </a:p>
      </dgm:t>
    </dgm:pt>
    <dgm:pt modelId="{8BC91CC5-7FB7-4AA6-A535-06A6587E25D2}" type="pres">
      <dgm:prSet presAssocID="{31F564D1-217C-41D4-8287-B2708048EE61}" presName="vert0" presStyleCnt="0">
        <dgm:presLayoutVars>
          <dgm:dir/>
          <dgm:animOne val="branch"/>
          <dgm:animLvl val="lvl"/>
        </dgm:presLayoutVars>
      </dgm:prSet>
      <dgm:spPr/>
    </dgm:pt>
    <dgm:pt modelId="{9F855772-4024-4865-B677-9AB65C5FEE15}" type="pres">
      <dgm:prSet presAssocID="{DFFB7E98-FBB3-49C5-863E-39E27DA2997F}" presName="thickLine" presStyleLbl="alignNode1" presStyleIdx="0" presStyleCnt="2"/>
      <dgm:spPr/>
    </dgm:pt>
    <dgm:pt modelId="{51188337-1F45-4F64-B34C-51B150B364A7}" type="pres">
      <dgm:prSet presAssocID="{DFFB7E98-FBB3-49C5-863E-39E27DA2997F}" presName="horz1" presStyleCnt="0"/>
      <dgm:spPr/>
    </dgm:pt>
    <dgm:pt modelId="{C85FF596-0D12-4761-8B4A-E65249A37C31}" type="pres">
      <dgm:prSet presAssocID="{DFFB7E98-FBB3-49C5-863E-39E27DA2997F}" presName="tx1" presStyleLbl="revTx" presStyleIdx="0" presStyleCnt="2" custScaleY="124706"/>
      <dgm:spPr/>
    </dgm:pt>
    <dgm:pt modelId="{9AA638C3-03BF-473B-8A7A-552FB847CAFA}" type="pres">
      <dgm:prSet presAssocID="{DFFB7E98-FBB3-49C5-863E-39E27DA2997F}" presName="vert1" presStyleCnt="0"/>
      <dgm:spPr/>
    </dgm:pt>
    <dgm:pt modelId="{216EB8B8-41B7-431C-81FB-CFC769302ABB}" type="pres">
      <dgm:prSet presAssocID="{1114984D-26E7-4AED-9CC6-4A64DE601EED}" presName="thickLine" presStyleLbl="alignNode1" presStyleIdx="1" presStyleCnt="2"/>
      <dgm:spPr/>
    </dgm:pt>
    <dgm:pt modelId="{F68581D2-1DA4-44B3-A10A-E2A2A1ED9FCD}" type="pres">
      <dgm:prSet presAssocID="{1114984D-26E7-4AED-9CC6-4A64DE601EED}" presName="horz1" presStyleCnt="0"/>
      <dgm:spPr/>
    </dgm:pt>
    <dgm:pt modelId="{02CDFBD8-7BB2-4E28-8034-04DCA7720DB6}" type="pres">
      <dgm:prSet presAssocID="{1114984D-26E7-4AED-9CC6-4A64DE601EED}" presName="tx1" presStyleLbl="revTx" presStyleIdx="1" presStyleCnt="2" custScaleY="21761"/>
      <dgm:spPr/>
    </dgm:pt>
    <dgm:pt modelId="{F024D933-06BD-4F74-9BD3-912E9F6C0C94}" type="pres">
      <dgm:prSet presAssocID="{1114984D-26E7-4AED-9CC6-4A64DE601EED}" presName="vert1" presStyleCnt="0"/>
      <dgm:spPr/>
    </dgm:pt>
  </dgm:ptLst>
  <dgm:cxnLst>
    <dgm:cxn modelId="{F1CE8F1A-B0D9-4ED3-B750-0DE3209C5295}" type="presOf" srcId="{1114984D-26E7-4AED-9CC6-4A64DE601EED}" destId="{02CDFBD8-7BB2-4E28-8034-04DCA7720DB6}" srcOrd="0" destOrd="0" presId="urn:microsoft.com/office/officeart/2008/layout/LinedList"/>
    <dgm:cxn modelId="{65552F46-BE28-4A9B-B21D-44FFEBD5B506}" type="presOf" srcId="{31F564D1-217C-41D4-8287-B2708048EE61}" destId="{8BC91CC5-7FB7-4AA6-A535-06A6587E25D2}" srcOrd="0" destOrd="0" presId="urn:microsoft.com/office/officeart/2008/layout/LinedList"/>
    <dgm:cxn modelId="{63524FB2-B956-481B-ACB5-4B555BF692F5}" type="presOf" srcId="{DFFB7E98-FBB3-49C5-863E-39E27DA2997F}" destId="{C85FF596-0D12-4761-8B4A-E65249A37C31}" srcOrd="0" destOrd="0" presId="urn:microsoft.com/office/officeart/2008/layout/LinedList"/>
    <dgm:cxn modelId="{B69BCDC0-04C3-451E-ADB0-92D171056DE1}" srcId="{31F564D1-217C-41D4-8287-B2708048EE61}" destId="{DFFB7E98-FBB3-49C5-863E-39E27DA2997F}" srcOrd="0" destOrd="0" parTransId="{EA044FC5-6683-4D97-9950-13CBD1EDB944}" sibTransId="{77FC1EF2-9B61-4DCC-873C-F54ED75D7A22}"/>
    <dgm:cxn modelId="{D75903F3-1FB6-44C7-9417-606BE8321ADB}" srcId="{31F564D1-217C-41D4-8287-B2708048EE61}" destId="{1114984D-26E7-4AED-9CC6-4A64DE601EED}" srcOrd="1" destOrd="0" parTransId="{300CCB9F-53DF-4C4B-9DDE-12227918C2F1}" sibTransId="{50F3F2F3-0F0F-45CA-83F4-4D66834B5688}"/>
    <dgm:cxn modelId="{28CFD4C4-79E2-442B-BEC0-4B63427A1686}" type="presParOf" srcId="{8BC91CC5-7FB7-4AA6-A535-06A6587E25D2}" destId="{9F855772-4024-4865-B677-9AB65C5FEE15}" srcOrd="0" destOrd="0" presId="urn:microsoft.com/office/officeart/2008/layout/LinedList"/>
    <dgm:cxn modelId="{0F6469B8-87FF-4D71-A80E-07C62B79682D}" type="presParOf" srcId="{8BC91CC5-7FB7-4AA6-A535-06A6587E25D2}" destId="{51188337-1F45-4F64-B34C-51B150B364A7}" srcOrd="1" destOrd="0" presId="urn:microsoft.com/office/officeart/2008/layout/LinedList"/>
    <dgm:cxn modelId="{29CDF2DE-80B5-4500-9B54-3B45371A2418}" type="presParOf" srcId="{51188337-1F45-4F64-B34C-51B150B364A7}" destId="{C85FF596-0D12-4761-8B4A-E65249A37C31}" srcOrd="0" destOrd="0" presId="urn:microsoft.com/office/officeart/2008/layout/LinedList"/>
    <dgm:cxn modelId="{CA5842B5-AC18-4A30-99A8-CF076E5912E4}" type="presParOf" srcId="{51188337-1F45-4F64-B34C-51B150B364A7}" destId="{9AA638C3-03BF-473B-8A7A-552FB847CAFA}" srcOrd="1" destOrd="0" presId="urn:microsoft.com/office/officeart/2008/layout/LinedList"/>
    <dgm:cxn modelId="{8388C6EC-C7AF-446F-A129-9AB1548DFBFB}" type="presParOf" srcId="{8BC91CC5-7FB7-4AA6-A535-06A6587E25D2}" destId="{216EB8B8-41B7-431C-81FB-CFC769302ABB}" srcOrd="2" destOrd="0" presId="urn:microsoft.com/office/officeart/2008/layout/LinedList"/>
    <dgm:cxn modelId="{AF06C0AF-4879-4042-B9FE-483954B30533}" type="presParOf" srcId="{8BC91CC5-7FB7-4AA6-A535-06A6587E25D2}" destId="{F68581D2-1DA4-44B3-A10A-E2A2A1ED9FCD}" srcOrd="3" destOrd="0" presId="urn:microsoft.com/office/officeart/2008/layout/LinedList"/>
    <dgm:cxn modelId="{45AAD013-07A8-40B3-A048-A24ADDABB990}" type="presParOf" srcId="{F68581D2-1DA4-44B3-A10A-E2A2A1ED9FCD}" destId="{02CDFBD8-7BB2-4E28-8034-04DCA7720DB6}" srcOrd="0" destOrd="0" presId="urn:microsoft.com/office/officeart/2008/layout/LinedList"/>
    <dgm:cxn modelId="{CFF4805D-5C23-49EC-B2B3-2813E4553262}" type="presParOf" srcId="{F68581D2-1DA4-44B3-A10A-E2A2A1ED9FCD}" destId="{F024D933-06BD-4F74-9BD3-912E9F6C0C9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F52F4D-C50A-46B1-BB58-BDE82FAE67AE}">
      <dsp:nvSpPr>
        <dsp:cNvPr id="0" name=""/>
        <dsp:cNvSpPr/>
      </dsp:nvSpPr>
      <dsp:spPr>
        <a:xfrm>
          <a:off x="0" y="1209235"/>
          <a:ext cx="8874369" cy="1612313"/>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16DDFF-9E6A-4511-B8FE-5257A156114A}">
      <dsp:nvSpPr>
        <dsp:cNvPr id="0" name=""/>
        <dsp:cNvSpPr/>
      </dsp:nvSpPr>
      <dsp:spPr>
        <a:xfrm>
          <a:off x="683" y="0"/>
          <a:ext cx="1645744" cy="1612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en-US" sz="1500" b="0" i="0" kern="1200" dirty="0"/>
            <a:t>House Bill 259 / SL 2023-134 Passed on 10/3/2023</a:t>
          </a:r>
          <a:endParaRPr lang="en-US" sz="1500" kern="1200" dirty="0"/>
        </a:p>
      </dsp:txBody>
      <dsp:txXfrm>
        <a:off x="683" y="0"/>
        <a:ext cx="1645744" cy="1612313"/>
      </dsp:txXfrm>
    </dsp:sp>
    <dsp:sp modelId="{232D5FCE-AB79-40BA-999A-F65BE3044753}">
      <dsp:nvSpPr>
        <dsp:cNvPr id="0" name=""/>
        <dsp:cNvSpPr/>
      </dsp:nvSpPr>
      <dsp:spPr>
        <a:xfrm>
          <a:off x="622016" y="1813852"/>
          <a:ext cx="403078" cy="40307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263D17-1E73-4E6E-B2B9-0D519A2FCC95}">
      <dsp:nvSpPr>
        <dsp:cNvPr id="0" name=""/>
        <dsp:cNvSpPr/>
      </dsp:nvSpPr>
      <dsp:spPr>
        <a:xfrm>
          <a:off x="1728715" y="2418470"/>
          <a:ext cx="1645744" cy="1612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US" sz="1500" kern="1200" dirty="0"/>
            <a:t>Work to stand up State Office of Child Fatality Prevention, New procedures for Local Teams</a:t>
          </a:r>
        </a:p>
      </dsp:txBody>
      <dsp:txXfrm>
        <a:off x="1728715" y="2418470"/>
        <a:ext cx="1645744" cy="1612313"/>
      </dsp:txXfrm>
    </dsp:sp>
    <dsp:sp modelId="{D8F216FA-3E5A-4011-9BE5-9B71B7B5F5E2}">
      <dsp:nvSpPr>
        <dsp:cNvPr id="0" name=""/>
        <dsp:cNvSpPr/>
      </dsp:nvSpPr>
      <dsp:spPr>
        <a:xfrm>
          <a:off x="2350048" y="1813852"/>
          <a:ext cx="403078" cy="40307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5FD199-6BBB-43A4-BFE6-BB5C77EBF685}">
      <dsp:nvSpPr>
        <dsp:cNvPr id="0" name=""/>
        <dsp:cNvSpPr/>
      </dsp:nvSpPr>
      <dsp:spPr>
        <a:xfrm>
          <a:off x="3456747" y="0"/>
          <a:ext cx="4529501" cy="1612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en-US" sz="1500" i="1" kern="1200" dirty="0"/>
            <a:t>December 11, 2024: The North Carolina General Assembly voted to override the Governor’s veto of Senate bill 382, now Session Law 2024-57 titled ‘Disaster Relief-3/Budget/Various Law Changes’, this bill changes the timeline of full implementation of child fatality prevention system changes. </a:t>
          </a:r>
          <a:endParaRPr lang="en-US" sz="1500" kern="1200" dirty="0"/>
        </a:p>
      </dsp:txBody>
      <dsp:txXfrm>
        <a:off x="3456747" y="0"/>
        <a:ext cx="4529501" cy="1612313"/>
      </dsp:txXfrm>
    </dsp:sp>
    <dsp:sp modelId="{ECE32F02-29AF-452B-97F6-7FEF7BE68AD6}">
      <dsp:nvSpPr>
        <dsp:cNvPr id="0" name=""/>
        <dsp:cNvSpPr/>
      </dsp:nvSpPr>
      <dsp:spPr>
        <a:xfrm>
          <a:off x="5519958" y="1813852"/>
          <a:ext cx="403078" cy="40307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855772-4024-4865-B677-9AB65C5FEE15}">
      <dsp:nvSpPr>
        <dsp:cNvPr id="0" name=""/>
        <dsp:cNvSpPr/>
      </dsp:nvSpPr>
      <dsp:spPr>
        <a:xfrm>
          <a:off x="0" y="1318241"/>
          <a:ext cx="517538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5FF596-0D12-4761-8B4A-E65249A37C31}">
      <dsp:nvSpPr>
        <dsp:cNvPr id="0" name=""/>
        <dsp:cNvSpPr/>
      </dsp:nvSpPr>
      <dsp:spPr>
        <a:xfrm>
          <a:off x="0" y="1318241"/>
          <a:ext cx="5175384" cy="20545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Local Teams will be sent ALL child fatalities that fall under their county for residence with clear delineates of reviews that are required or not required.</a:t>
          </a:r>
        </a:p>
      </dsp:txBody>
      <dsp:txXfrm>
        <a:off x="0" y="1318241"/>
        <a:ext cx="5175384" cy="2054501"/>
      </dsp:txXfrm>
    </dsp:sp>
    <dsp:sp modelId="{216EB8B8-41B7-431C-81FB-CFC769302ABB}">
      <dsp:nvSpPr>
        <dsp:cNvPr id="0" name=""/>
        <dsp:cNvSpPr/>
      </dsp:nvSpPr>
      <dsp:spPr>
        <a:xfrm>
          <a:off x="0" y="3372743"/>
          <a:ext cx="5175384" cy="0"/>
        </a:xfrm>
        <a:prstGeom prst="line">
          <a:avLst/>
        </a:prstGeom>
        <a:solidFill>
          <a:schemeClr val="accent2">
            <a:hueOff val="6366461"/>
            <a:satOff val="10800"/>
            <a:lumOff val="-392"/>
            <a:alphaOff val="0"/>
          </a:schemeClr>
        </a:solidFill>
        <a:ln w="12700" cap="flat" cmpd="sng" algn="ctr">
          <a:solidFill>
            <a:schemeClr val="accent2">
              <a:hueOff val="6366461"/>
              <a:satOff val="10800"/>
              <a:lumOff val="-39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CDFBD8-7BB2-4E28-8034-04DCA7720DB6}">
      <dsp:nvSpPr>
        <dsp:cNvPr id="0" name=""/>
        <dsp:cNvSpPr/>
      </dsp:nvSpPr>
      <dsp:spPr>
        <a:xfrm>
          <a:off x="0" y="3372743"/>
          <a:ext cx="5175384" cy="1303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endParaRPr lang="en-US" sz="1600" kern="1200" dirty="0"/>
        </a:p>
        <a:p>
          <a:pPr marL="0" lvl="0" indent="0" algn="l" defTabSz="711200">
            <a:lnSpc>
              <a:spcPct val="90000"/>
            </a:lnSpc>
            <a:spcBef>
              <a:spcPct val="0"/>
            </a:spcBef>
            <a:spcAft>
              <a:spcPct val="35000"/>
            </a:spcAft>
            <a:buNone/>
          </a:pPr>
          <a:r>
            <a:rPr lang="en-US" sz="2400" kern="1200" dirty="0"/>
            <a:t>Prior to the use of the National Fatality Review-Case Reporting System, Teams will continue to receive their cases via encrypted email or mailing. </a:t>
          </a:r>
        </a:p>
      </dsp:txBody>
      <dsp:txXfrm>
        <a:off x="0" y="3372743"/>
        <a:ext cx="5175384" cy="130309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855772-4024-4865-B677-9AB65C5FEE15}">
      <dsp:nvSpPr>
        <dsp:cNvPr id="0" name=""/>
        <dsp:cNvSpPr/>
      </dsp:nvSpPr>
      <dsp:spPr>
        <a:xfrm>
          <a:off x="0" y="1136355"/>
          <a:ext cx="4212227"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5FF596-0D12-4761-8B4A-E65249A37C31}">
      <dsp:nvSpPr>
        <dsp:cNvPr id="0" name=""/>
        <dsp:cNvSpPr/>
      </dsp:nvSpPr>
      <dsp:spPr>
        <a:xfrm>
          <a:off x="0" y="1136355"/>
          <a:ext cx="4212227" cy="1771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National Fatality Review-Case Reporting System Priority Variables</a:t>
          </a:r>
        </a:p>
      </dsp:txBody>
      <dsp:txXfrm>
        <a:off x="0" y="1136355"/>
        <a:ext cx="4212227" cy="1771029"/>
      </dsp:txXfrm>
    </dsp:sp>
    <dsp:sp modelId="{216EB8B8-41B7-431C-81FB-CFC769302ABB}">
      <dsp:nvSpPr>
        <dsp:cNvPr id="0" name=""/>
        <dsp:cNvSpPr/>
      </dsp:nvSpPr>
      <dsp:spPr>
        <a:xfrm>
          <a:off x="0" y="2907384"/>
          <a:ext cx="4212227" cy="0"/>
        </a:xfrm>
        <a:prstGeom prst="line">
          <a:avLst/>
        </a:prstGeom>
        <a:solidFill>
          <a:schemeClr val="accent2">
            <a:hueOff val="6366461"/>
            <a:satOff val="10800"/>
            <a:lumOff val="-392"/>
            <a:alphaOff val="0"/>
          </a:schemeClr>
        </a:solidFill>
        <a:ln w="12700" cap="flat" cmpd="sng" algn="ctr">
          <a:solidFill>
            <a:schemeClr val="accent2">
              <a:hueOff val="6366461"/>
              <a:satOff val="10800"/>
              <a:lumOff val="-39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CDFBD8-7BB2-4E28-8034-04DCA7720DB6}">
      <dsp:nvSpPr>
        <dsp:cNvPr id="0" name=""/>
        <dsp:cNvSpPr/>
      </dsp:nvSpPr>
      <dsp:spPr>
        <a:xfrm>
          <a:off x="0" y="2907384"/>
          <a:ext cx="4212227" cy="1123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endParaRPr lang="en-US" sz="1600" kern="1200" dirty="0"/>
        </a:p>
        <a:p>
          <a:pPr marL="0" lvl="0" indent="0" algn="l" defTabSz="711200">
            <a:lnSpc>
              <a:spcPct val="90000"/>
            </a:lnSpc>
            <a:spcBef>
              <a:spcPct val="0"/>
            </a:spcBef>
            <a:spcAft>
              <a:spcPct val="35000"/>
            </a:spcAft>
            <a:buNone/>
          </a:pPr>
          <a:r>
            <a:rPr lang="en-US" sz="2400" kern="1200" dirty="0"/>
            <a:t>Case reviews will be distributed to teams via the NFR-CRS with information from State Agencies (Vital Records, OCME, </a:t>
          </a:r>
          <a:r>
            <a:rPr lang="en-US" sz="2400" kern="1200" dirty="0" err="1"/>
            <a:t>etc</a:t>
          </a:r>
          <a:r>
            <a:rPr lang="en-US" sz="2400" kern="1200" dirty="0"/>
            <a:t>) prepopulated.</a:t>
          </a:r>
        </a:p>
      </dsp:txBody>
      <dsp:txXfrm>
        <a:off x="0" y="2907384"/>
        <a:ext cx="4212227" cy="112330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855772-4024-4865-B677-9AB65C5FEE15}">
      <dsp:nvSpPr>
        <dsp:cNvPr id="0" name=""/>
        <dsp:cNvSpPr/>
      </dsp:nvSpPr>
      <dsp:spPr>
        <a:xfrm>
          <a:off x="0" y="1318241"/>
          <a:ext cx="517538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5FF596-0D12-4761-8B4A-E65249A37C31}">
      <dsp:nvSpPr>
        <dsp:cNvPr id="0" name=""/>
        <dsp:cNvSpPr/>
      </dsp:nvSpPr>
      <dsp:spPr>
        <a:xfrm>
          <a:off x="0" y="1318241"/>
          <a:ext cx="5175384" cy="20545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Part of a larger agreement with the work, the health department will need to sign an agreement to gain access to and use the NFR-CRS system and data (deadline August 1, 2025) </a:t>
          </a:r>
        </a:p>
      </dsp:txBody>
      <dsp:txXfrm>
        <a:off x="0" y="1318241"/>
        <a:ext cx="5175384" cy="2054501"/>
      </dsp:txXfrm>
    </dsp:sp>
    <dsp:sp modelId="{216EB8B8-41B7-431C-81FB-CFC769302ABB}">
      <dsp:nvSpPr>
        <dsp:cNvPr id="0" name=""/>
        <dsp:cNvSpPr/>
      </dsp:nvSpPr>
      <dsp:spPr>
        <a:xfrm>
          <a:off x="0" y="3372743"/>
          <a:ext cx="5175384" cy="0"/>
        </a:xfrm>
        <a:prstGeom prst="line">
          <a:avLst/>
        </a:prstGeom>
        <a:solidFill>
          <a:schemeClr val="accent2">
            <a:hueOff val="6366461"/>
            <a:satOff val="10800"/>
            <a:lumOff val="-392"/>
            <a:alphaOff val="0"/>
          </a:schemeClr>
        </a:solidFill>
        <a:ln w="12700" cap="flat" cmpd="sng" algn="ctr">
          <a:solidFill>
            <a:schemeClr val="accent2">
              <a:hueOff val="6366461"/>
              <a:satOff val="10800"/>
              <a:lumOff val="-39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CDFBD8-7BB2-4E28-8034-04DCA7720DB6}">
      <dsp:nvSpPr>
        <dsp:cNvPr id="0" name=""/>
        <dsp:cNvSpPr/>
      </dsp:nvSpPr>
      <dsp:spPr>
        <a:xfrm>
          <a:off x="0" y="3372743"/>
          <a:ext cx="5175384" cy="1303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endParaRPr lang="en-US" sz="1600" kern="1200" dirty="0"/>
        </a:p>
        <a:p>
          <a:pPr marL="0" lvl="0" indent="0" algn="l" defTabSz="711200">
            <a:lnSpc>
              <a:spcPct val="90000"/>
            </a:lnSpc>
            <a:spcBef>
              <a:spcPct val="0"/>
            </a:spcBef>
            <a:spcAft>
              <a:spcPct val="35000"/>
            </a:spcAft>
            <a:buNone/>
          </a:pPr>
          <a:r>
            <a:rPr lang="en-US" sz="2400" kern="1200" dirty="0"/>
            <a:t>National Fatality Review-Case Reporting System user will have access to the Teams cases and be able to enter review information.  </a:t>
          </a:r>
        </a:p>
      </dsp:txBody>
      <dsp:txXfrm>
        <a:off x="0" y="3372743"/>
        <a:ext cx="5175384" cy="130309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855772-4024-4865-B677-9AB65C5FEE15}">
      <dsp:nvSpPr>
        <dsp:cNvPr id="0" name=""/>
        <dsp:cNvSpPr/>
      </dsp:nvSpPr>
      <dsp:spPr>
        <a:xfrm>
          <a:off x="0" y="2278"/>
          <a:ext cx="517538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5FF596-0D12-4761-8B4A-E65249A37C31}">
      <dsp:nvSpPr>
        <dsp:cNvPr id="0" name=""/>
        <dsp:cNvSpPr/>
      </dsp:nvSpPr>
      <dsp:spPr>
        <a:xfrm>
          <a:off x="0" y="2278"/>
          <a:ext cx="5175384" cy="1335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Planned for first half of 2025 </a:t>
          </a:r>
        </a:p>
      </dsp:txBody>
      <dsp:txXfrm>
        <a:off x="0" y="2278"/>
        <a:ext cx="5175384" cy="1335744"/>
      </dsp:txXfrm>
    </dsp:sp>
    <dsp:sp modelId="{216EB8B8-41B7-431C-81FB-CFC769302ABB}">
      <dsp:nvSpPr>
        <dsp:cNvPr id="0" name=""/>
        <dsp:cNvSpPr/>
      </dsp:nvSpPr>
      <dsp:spPr>
        <a:xfrm>
          <a:off x="0" y="1338022"/>
          <a:ext cx="5175384" cy="0"/>
        </a:xfrm>
        <a:prstGeom prst="line">
          <a:avLst/>
        </a:prstGeom>
        <a:solidFill>
          <a:schemeClr val="accent2">
            <a:hueOff val="3183231"/>
            <a:satOff val="5400"/>
            <a:lumOff val="-196"/>
            <a:alphaOff val="0"/>
          </a:schemeClr>
        </a:solidFill>
        <a:ln w="12700" cap="flat" cmpd="sng" algn="ctr">
          <a:solidFill>
            <a:schemeClr val="accent2">
              <a:hueOff val="3183231"/>
              <a:satOff val="5400"/>
              <a:lumOff val="-1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CDFBD8-7BB2-4E28-8034-04DCA7720DB6}">
      <dsp:nvSpPr>
        <dsp:cNvPr id="0" name=""/>
        <dsp:cNvSpPr/>
      </dsp:nvSpPr>
      <dsp:spPr>
        <a:xfrm>
          <a:off x="0" y="1338022"/>
          <a:ext cx="5175384" cy="1644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Other State Office staff on board, particularly the database specialist</a:t>
          </a:r>
        </a:p>
      </dsp:txBody>
      <dsp:txXfrm>
        <a:off x="0" y="1338022"/>
        <a:ext cx="5175384" cy="1644919"/>
      </dsp:txXfrm>
    </dsp:sp>
    <dsp:sp modelId="{33B99348-13F0-4390-BA3F-35B1694D6F92}">
      <dsp:nvSpPr>
        <dsp:cNvPr id="0" name=""/>
        <dsp:cNvSpPr/>
      </dsp:nvSpPr>
      <dsp:spPr>
        <a:xfrm>
          <a:off x="0" y="2982941"/>
          <a:ext cx="5175384" cy="0"/>
        </a:xfrm>
        <a:prstGeom prst="line">
          <a:avLst/>
        </a:prstGeom>
        <a:solidFill>
          <a:schemeClr val="accent2">
            <a:hueOff val="6366461"/>
            <a:satOff val="10800"/>
            <a:lumOff val="-392"/>
            <a:alphaOff val="0"/>
          </a:schemeClr>
        </a:solidFill>
        <a:ln w="12700" cap="flat" cmpd="sng" algn="ctr">
          <a:solidFill>
            <a:schemeClr val="accent2">
              <a:hueOff val="6366461"/>
              <a:satOff val="10800"/>
              <a:lumOff val="-39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5476F5-E584-42A1-9D52-53067FB4E70C}">
      <dsp:nvSpPr>
        <dsp:cNvPr id="0" name=""/>
        <dsp:cNvSpPr/>
      </dsp:nvSpPr>
      <dsp:spPr>
        <a:xfrm>
          <a:off x="0" y="2982941"/>
          <a:ext cx="5175384" cy="2359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New procedural manual will be provided</a:t>
          </a:r>
        </a:p>
      </dsp:txBody>
      <dsp:txXfrm>
        <a:off x="0" y="2982941"/>
        <a:ext cx="5175384" cy="23592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B6ADB2-79D6-408B-8A4B-ACA77180891D}">
      <dsp:nvSpPr>
        <dsp:cNvPr id="0" name=""/>
        <dsp:cNvSpPr/>
      </dsp:nvSpPr>
      <dsp:spPr>
        <a:xfrm>
          <a:off x="0" y="62602"/>
          <a:ext cx="8071046"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Effective July 1, 2025</a:t>
          </a:r>
        </a:p>
      </dsp:txBody>
      <dsp:txXfrm>
        <a:off x="26930" y="89532"/>
        <a:ext cx="8017186" cy="497795"/>
      </dsp:txXfrm>
    </dsp:sp>
    <dsp:sp modelId="{2435B549-1D49-4367-B5BB-F0F7C84DCC67}">
      <dsp:nvSpPr>
        <dsp:cNvPr id="0" name=""/>
        <dsp:cNvSpPr/>
      </dsp:nvSpPr>
      <dsp:spPr>
        <a:xfrm>
          <a:off x="0" y="614257"/>
          <a:ext cx="8071046" cy="2856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256"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No later than July 1, 2025, the Department shall ensure all of the following:</a:t>
          </a:r>
        </a:p>
        <a:p>
          <a:pPr marL="171450" lvl="1" indent="-171450" algn="l" defTabSz="800100">
            <a:lnSpc>
              <a:spcPct val="90000"/>
            </a:lnSpc>
            <a:spcBef>
              <a:spcPct val="0"/>
            </a:spcBef>
            <a:spcAft>
              <a:spcPct val="20000"/>
            </a:spcAft>
            <a:buChar char="•"/>
          </a:pPr>
          <a:r>
            <a:rPr lang="en-US" sz="1800" kern="1200" dirty="0"/>
            <a:t>a.  That the State Office of Child Fatality Prevention is sufficiently staffed and prepared to carry out the powers and duties of the State Office</a:t>
          </a:r>
        </a:p>
        <a:p>
          <a:pPr marL="171450" lvl="1" indent="-171450" algn="l" defTabSz="800100">
            <a:lnSpc>
              <a:spcPct val="90000"/>
            </a:lnSpc>
            <a:spcBef>
              <a:spcPct val="0"/>
            </a:spcBef>
            <a:spcAft>
              <a:spcPct val="20000"/>
            </a:spcAft>
            <a:buChar char="•"/>
          </a:pPr>
          <a:r>
            <a:rPr lang="en-US" sz="1800" kern="1200" dirty="0"/>
            <a:t>b. Contractual agreements and interagency data sharing agreements necessary for participation in the NFR-CRS have been executed.</a:t>
          </a:r>
        </a:p>
        <a:p>
          <a:pPr marL="171450" lvl="1" indent="-171450" algn="l" defTabSz="800100">
            <a:lnSpc>
              <a:spcPct val="90000"/>
            </a:lnSpc>
            <a:spcBef>
              <a:spcPct val="0"/>
            </a:spcBef>
            <a:spcAft>
              <a:spcPct val="20000"/>
            </a:spcAft>
            <a:buChar char="•"/>
          </a:pPr>
          <a:r>
            <a:rPr lang="en-US" sz="1800" kern="1200" dirty="0"/>
            <a:t>G.S. 7B-1404, 7B-1405, 7B-1406, 7B-1408, 7B-1409, 7B-1411, and 143B-150.20 are repealed</a:t>
          </a:r>
        </a:p>
        <a:p>
          <a:pPr marL="171450" lvl="1" indent="-171450" algn="l" defTabSz="800100">
            <a:lnSpc>
              <a:spcPct val="90000"/>
            </a:lnSpc>
            <a:spcBef>
              <a:spcPct val="0"/>
            </a:spcBef>
            <a:spcAft>
              <a:spcPct val="20000"/>
            </a:spcAft>
            <a:buChar char="•"/>
          </a:pPr>
          <a:r>
            <a:rPr lang="en-US" sz="1800" kern="1200" dirty="0"/>
            <a:t>The remainder of subsection (f) and subsection (g) of SECTION 9H.15.(</a:t>
          </a:r>
          <a:r>
            <a:rPr lang="en-US" sz="1800" kern="1200" dirty="0" err="1"/>
            <a:t>i</a:t>
          </a:r>
          <a:r>
            <a:rPr lang="en-US" sz="1800" kern="1200" dirty="0"/>
            <a:t>) G.S. 7B-1413.5 become effective July 1, 2025.</a:t>
          </a:r>
        </a:p>
        <a:p>
          <a:pPr marL="171450" lvl="1" indent="-171450" algn="l" defTabSz="800100">
            <a:lnSpc>
              <a:spcPct val="90000"/>
            </a:lnSpc>
            <a:spcBef>
              <a:spcPct val="0"/>
            </a:spcBef>
            <a:spcAft>
              <a:spcPct val="20000"/>
            </a:spcAft>
            <a:buChar char="•"/>
          </a:pPr>
          <a:r>
            <a:rPr lang="en-US" sz="1800" kern="1200" dirty="0"/>
            <a:t>SECTION 9H.15.(k) Subsection (j) of this section becomes effective July 1, 2025.</a:t>
          </a:r>
        </a:p>
      </dsp:txBody>
      <dsp:txXfrm>
        <a:off x="0" y="614257"/>
        <a:ext cx="8071046" cy="2856600"/>
      </dsp:txXfrm>
    </dsp:sp>
    <dsp:sp modelId="{36BD4FED-4E70-4AD9-8631-1A95CCC5CD48}">
      <dsp:nvSpPr>
        <dsp:cNvPr id="0" name=""/>
        <dsp:cNvSpPr/>
      </dsp:nvSpPr>
      <dsp:spPr>
        <a:xfrm>
          <a:off x="0" y="3470857"/>
          <a:ext cx="8071046"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Effective January 1, 2026</a:t>
          </a:r>
        </a:p>
      </dsp:txBody>
      <dsp:txXfrm>
        <a:off x="26930" y="3497787"/>
        <a:ext cx="8017186" cy="497795"/>
      </dsp:txXfrm>
    </dsp:sp>
    <dsp:sp modelId="{EA823EED-7775-4677-87F0-27B66A14DAA7}">
      <dsp:nvSpPr>
        <dsp:cNvPr id="0" name=""/>
        <dsp:cNvSpPr/>
      </dsp:nvSpPr>
      <dsp:spPr>
        <a:xfrm>
          <a:off x="0" y="4022512"/>
          <a:ext cx="8071046" cy="880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256"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Section 9H.15(e)(3) of S.L. 2023-134, rewritten</a:t>
          </a:r>
        </a:p>
        <a:p>
          <a:pPr marL="171450" lvl="1" indent="-171450" algn="l" defTabSz="800100">
            <a:lnSpc>
              <a:spcPct val="90000"/>
            </a:lnSpc>
            <a:spcBef>
              <a:spcPct val="0"/>
            </a:spcBef>
            <a:spcAft>
              <a:spcPct val="20000"/>
            </a:spcAft>
            <a:buChar char="•"/>
          </a:pPr>
          <a:r>
            <a:rPr lang="en-US" sz="1800" kern="1200" dirty="0"/>
            <a:t>SECTION 9H.15.(</a:t>
          </a:r>
          <a:r>
            <a:rPr lang="en-US" sz="1800" kern="1200" dirty="0" err="1"/>
            <a:t>i</a:t>
          </a:r>
          <a:r>
            <a:rPr lang="en-US" sz="1800" kern="1200" dirty="0"/>
            <a:t>) G.S. 7B-1413.5, as enacted by subsection (f) of this section, becomes effective January 1, 2026. </a:t>
          </a:r>
        </a:p>
      </dsp:txBody>
      <dsp:txXfrm>
        <a:off x="0" y="4022512"/>
        <a:ext cx="8071046" cy="8807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B6ADB2-79D6-408B-8A4B-ACA77180891D}">
      <dsp:nvSpPr>
        <dsp:cNvPr id="0" name=""/>
        <dsp:cNvSpPr/>
      </dsp:nvSpPr>
      <dsp:spPr>
        <a:xfrm>
          <a:off x="0" y="696434"/>
          <a:ext cx="9043638" cy="68333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Effective July 1, 2025</a:t>
          </a:r>
        </a:p>
      </dsp:txBody>
      <dsp:txXfrm>
        <a:off x="33358" y="729792"/>
        <a:ext cx="8976922" cy="616620"/>
      </dsp:txXfrm>
    </dsp:sp>
    <dsp:sp modelId="{2435B549-1D49-4367-B5BB-F0F7C84DCC67}">
      <dsp:nvSpPr>
        <dsp:cNvPr id="0" name=""/>
        <dsp:cNvSpPr/>
      </dsp:nvSpPr>
      <dsp:spPr>
        <a:xfrm>
          <a:off x="0" y="1379771"/>
          <a:ext cx="9043638" cy="3285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7136" tIns="30480" rIns="170688" bIns="30480" numCol="1" spcCol="1270" anchor="t" anchorCtr="0">
          <a:noAutofit/>
        </a:bodyPr>
        <a:lstStyle/>
        <a:p>
          <a:pPr marL="228600" lvl="1" indent="-228600" algn="l" defTabSz="1066800">
            <a:lnSpc>
              <a:spcPct val="90000"/>
            </a:lnSpc>
            <a:spcBef>
              <a:spcPct val="0"/>
            </a:spcBef>
            <a:spcAft>
              <a:spcPct val="20000"/>
            </a:spcAft>
            <a:buChar char="•"/>
          </a:pPr>
          <a:endParaRPr lang="en-US" sz="2400" kern="1200" dirty="0"/>
        </a:p>
        <a:p>
          <a:pPr marL="228600" lvl="1" indent="-228600" algn="l" defTabSz="1066800">
            <a:lnSpc>
              <a:spcPct val="90000"/>
            </a:lnSpc>
            <a:spcBef>
              <a:spcPct val="0"/>
            </a:spcBef>
            <a:spcAft>
              <a:spcPct val="20000"/>
            </a:spcAft>
            <a:buChar char="•"/>
          </a:pPr>
          <a:r>
            <a:rPr lang="en-US" sz="2400" kern="1200" dirty="0"/>
            <a:t>That the State Office of Child Fatality Prevention is sufficiently staffed and prepared to carry out the powers and duties of the State Office</a:t>
          </a:r>
          <a:r>
            <a:rPr lang="en-US" sz="2400" b="1" kern="1200" dirty="0"/>
            <a:t>-Currently holding interviews for two of the 5 remaining positions</a:t>
          </a:r>
          <a:endParaRPr lang="en-US" sz="2400" kern="1200" dirty="0"/>
        </a:p>
        <a:p>
          <a:pPr marL="228600" lvl="1" indent="-228600" algn="l" defTabSz="1066800">
            <a:lnSpc>
              <a:spcPct val="90000"/>
            </a:lnSpc>
            <a:spcBef>
              <a:spcPct val="0"/>
            </a:spcBef>
            <a:spcAft>
              <a:spcPct val="20000"/>
            </a:spcAft>
            <a:buFont typeface="Arial" panose="020B0604020202020204" pitchFamily="34" charset="0"/>
            <a:buChar char="•"/>
          </a:pPr>
          <a:r>
            <a:rPr lang="en-US" sz="2400" kern="1200" dirty="0"/>
            <a:t>Contractual agreements and interagency data sharing agreements necessary for participation in the NFR-CRS have been executed-</a:t>
          </a:r>
          <a:r>
            <a:rPr lang="en-US" sz="2400" b="1" kern="1200" dirty="0"/>
            <a:t>The State office is working on a Data Use Agreement with the agency that hosts the National Fatality Review Case Reporting System</a:t>
          </a:r>
          <a:endParaRPr lang="en-US" sz="2400" kern="1200" dirty="0"/>
        </a:p>
      </dsp:txBody>
      <dsp:txXfrm>
        <a:off x="0" y="1379771"/>
        <a:ext cx="9043638" cy="32857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B6ADB2-79D6-408B-8A4B-ACA77180891D}">
      <dsp:nvSpPr>
        <dsp:cNvPr id="0" name=""/>
        <dsp:cNvSpPr/>
      </dsp:nvSpPr>
      <dsp:spPr>
        <a:xfrm>
          <a:off x="0" y="3420"/>
          <a:ext cx="9043638" cy="64615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Effective July 1, 2025</a:t>
          </a:r>
        </a:p>
      </dsp:txBody>
      <dsp:txXfrm>
        <a:off x="31543" y="34963"/>
        <a:ext cx="8980552" cy="583072"/>
      </dsp:txXfrm>
    </dsp:sp>
    <dsp:sp modelId="{2435B549-1D49-4367-B5BB-F0F7C84DCC67}">
      <dsp:nvSpPr>
        <dsp:cNvPr id="0" name=""/>
        <dsp:cNvSpPr/>
      </dsp:nvSpPr>
      <dsp:spPr>
        <a:xfrm>
          <a:off x="0" y="649579"/>
          <a:ext cx="9043638" cy="4708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7136"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Repeal of</a:t>
          </a:r>
        </a:p>
        <a:p>
          <a:pPr marL="342900" lvl="2" indent="-171450" algn="l" defTabSz="800100">
            <a:lnSpc>
              <a:spcPct val="90000"/>
            </a:lnSpc>
            <a:spcBef>
              <a:spcPct val="0"/>
            </a:spcBef>
            <a:spcAft>
              <a:spcPct val="20000"/>
            </a:spcAft>
            <a:buFont typeface="Courier New" panose="02070309020205020404" pitchFamily="49" charset="0"/>
            <a:buChar char="o"/>
          </a:pPr>
          <a:r>
            <a:rPr lang="en-US" sz="1800" kern="1200" dirty="0"/>
            <a:t>G.S. 7B-1404:  </a:t>
          </a:r>
          <a:r>
            <a:rPr lang="en-US" sz="1800" b="1" kern="1200" dirty="0"/>
            <a:t>State Team - creation; membership; vacancies</a:t>
          </a:r>
        </a:p>
        <a:p>
          <a:pPr marL="342900" lvl="2" indent="-171450" algn="l" defTabSz="800100">
            <a:lnSpc>
              <a:spcPct val="90000"/>
            </a:lnSpc>
            <a:spcBef>
              <a:spcPct val="0"/>
            </a:spcBef>
            <a:spcAft>
              <a:spcPct val="20000"/>
            </a:spcAft>
            <a:buFont typeface="Courier New" panose="02070309020205020404" pitchFamily="49" charset="0"/>
            <a:buChar char="o"/>
          </a:pPr>
          <a:r>
            <a:rPr lang="en-US" sz="1800" kern="1200" dirty="0"/>
            <a:t>7B-1405: </a:t>
          </a:r>
          <a:r>
            <a:rPr lang="en-US" sz="1800" b="1" i="0" kern="1200" dirty="0"/>
            <a:t>State Team - duties</a:t>
          </a:r>
          <a:endParaRPr lang="en-US" sz="1800" kern="1200" dirty="0"/>
        </a:p>
        <a:p>
          <a:pPr marL="342900" lvl="2" indent="-171450" algn="l" defTabSz="800100">
            <a:lnSpc>
              <a:spcPct val="90000"/>
            </a:lnSpc>
            <a:spcBef>
              <a:spcPct val="0"/>
            </a:spcBef>
            <a:spcAft>
              <a:spcPct val="20000"/>
            </a:spcAft>
            <a:buFont typeface="Courier New" panose="02070309020205020404" pitchFamily="49" charset="0"/>
            <a:buChar char="o"/>
          </a:pPr>
          <a:r>
            <a:rPr lang="en-US" sz="1800" kern="1200" dirty="0"/>
            <a:t>7B-1406: </a:t>
          </a:r>
          <a:r>
            <a:rPr lang="en-US" sz="1800" b="1" kern="1200" dirty="0"/>
            <a:t>Community Child Protection Teams; Child Fatality Prevention Teams; creation and duties</a:t>
          </a:r>
        </a:p>
        <a:p>
          <a:pPr marL="342900" lvl="2" indent="-171450" algn="l" defTabSz="800100">
            <a:lnSpc>
              <a:spcPct val="90000"/>
            </a:lnSpc>
            <a:spcBef>
              <a:spcPct val="0"/>
            </a:spcBef>
            <a:spcAft>
              <a:spcPct val="20000"/>
            </a:spcAft>
            <a:buFont typeface="Courier New" panose="02070309020205020404" pitchFamily="49" charset="0"/>
            <a:buChar char="o"/>
          </a:pPr>
          <a:r>
            <a:rPr lang="en-US" sz="1800" kern="1200" dirty="0"/>
            <a:t>7B-1408:  </a:t>
          </a:r>
          <a:r>
            <a:rPr lang="en-US" sz="1800" b="1" kern="1200" dirty="0"/>
            <a:t>Child Fatality Prevention Team Coordinator; duties</a:t>
          </a:r>
        </a:p>
        <a:p>
          <a:pPr marL="342900" lvl="2" indent="-171450" algn="l" defTabSz="800100">
            <a:lnSpc>
              <a:spcPct val="90000"/>
            </a:lnSpc>
            <a:spcBef>
              <a:spcPct val="0"/>
            </a:spcBef>
            <a:spcAft>
              <a:spcPct val="20000"/>
            </a:spcAft>
            <a:buFont typeface="Courier New" panose="02070309020205020404" pitchFamily="49" charset="0"/>
            <a:buChar char="o"/>
          </a:pPr>
          <a:r>
            <a:rPr lang="en-US" sz="1800" kern="1200" dirty="0"/>
            <a:t>7B-1409: </a:t>
          </a:r>
          <a:r>
            <a:rPr lang="en-US" sz="1800" b="1" kern="1200" dirty="0"/>
            <a:t>Community Child Protection Teams; duties of the director of the county department of social services </a:t>
          </a:r>
        </a:p>
        <a:p>
          <a:pPr marL="342900" lvl="2" indent="-171450" algn="l" defTabSz="800100">
            <a:lnSpc>
              <a:spcPct val="90000"/>
            </a:lnSpc>
            <a:spcBef>
              <a:spcPct val="0"/>
            </a:spcBef>
            <a:spcAft>
              <a:spcPct val="20000"/>
            </a:spcAft>
            <a:buFont typeface="Courier New" panose="02070309020205020404" pitchFamily="49" charset="0"/>
            <a:buChar char="o"/>
          </a:pPr>
          <a:r>
            <a:rPr lang="en-US" sz="1800" kern="1200" dirty="0"/>
            <a:t>7B-1411: </a:t>
          </a:r>
          <a:r>
            <a:rPr lang="en-US" sz="1800" b="1" kern="1200" dirty="0"/>
            <a:t>Community Child Protection Teams; responsibility for training of team members</a:t>
          </a:r>
        </a:p>
        <a:p>
          <a:pPr marL="342900" lvl="2" indent="-171450" algn="l" defTabSz="800100">
            <a:lnSpc>
              <a:spcPct val="90000"/>
            </a:lnSpc>
            <a:spcBef>
              <a:spcPct val="0"/>
            </a:spcBef>
            <a:spcAft>
              <a:spcPct val="20000"/>
            </a:spcAft>
            <a:buFont typeface="Courier New" panose="02070309020205020404" pitchFamily="49" charset="0"/>
            <a:buChar char="o"/>
          </a:pPr>
          <a:r>
            <a:rPr lang="en-US" sz="1800" kern="1200" dirty="0"/>
            <a:t> 143B-150.20: </a:t>
          </a:r>
          <a:r>
            <a:rPr lang="en-US" sz="1800" b="1" kern="1200" dirty="0"/>
            <a:t>State Child Fatality Review Team; establishment; purpose; powers; duties; report by Division of Social Services</a:t>
          </a:r>
        </a:p>
        <a:p>
          <a:pPr marL="171450" lvl="1" indent="-171450" algn="l" defTabSz="800100">
            <a:lnSpc>
              <a:spcPct val="90000"/>
            </a:lnSpc>
            <a:spcBef>
              <a:spcPct val="0"/>
            </a:spcBef>
            <a:spcAft>
              <a:spcPct val="20000"/>
            </a:spcAft>
            <a:buChar char="•"/>
          </a:pPr>
          <a:r>
            <a:rPr lang="en-US" sz="1800" kern="1200" dirty="0"/>
            <a:t>The remainder of subsection (f) and subsection (g) of SECTION 9H.15.(</a:t>
          </a:r>
          <a:r>
            <a:rPr lang="en-US" sz="1800" kern="1200" dirty="0" err="1"/>
            <a:t>i</a:t>
          </a:r>
          <a:r>
            <a:rPr lang="en-US" sz="1800" kern="1200" dirty="0"/>
            <a:t>) G.S. 7B-1413.5 become effective July 1, 2025.</a:t>
          </a:r>
          <a:r>
            <a:rPr lang="en-US" sz="1800" b="1" kern="1200" dirty="0"/>
            <a:t>-All about local team creation, mandatory review categories, and reviews; Disclosure in child fatality or near fatality cases</a:t>
          </a:r>
          <a:endParaRPr lang="en-US" sz="1800" kern="1200" dirty="0"/>
        </a:p>
        <a:p>
          <a:pPr marL="171450" lvl="1" indent="-171450" algn="l" defTabSz="800100">
            <a:lnSpc>
              <a:spcPct val="90000"/>
            </a:lnSpc>
            <a:spcBef>
              <a:spcPct val="0"/>
            </a:spcBef>
            <a:spcAft>
              <a:spcPct val="20000"/>
            </a:spcAft>
            <a:buChar char="•"/>
          </a:pPr>
          <a:r>
            <a:rPr lang="en-US" sz="1800" kern="1200" dirty="0"/>
            <a:t>SECTION 9H.15.(k) Subsection (j) of this section becomes effective July 1, 2025: </a:t>
          </a:r>
          <a:r>
            <a:rPr lang="en-US" sz="1800" b="1" kern="1200" dirty="0"/>
            <a:t>Citizen review panels</a:t>
          </a:r>
          <a:r>
            <a:rPr lang="en-US" sz="1800" kern="1200" dirty="0"/>
            <a:t>.</a:t>
          </a:r>
        </a:p>
      </dsp:txBody>
      <dsp:txXfrm>
        <a:off x="0" y="649579"/>
        <a:ext cx="9043638" cy="47089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BD4FED-4E70-4AD9-8631-1A95CCC5CD48}">
      <dsp:nvSpPr>
        <dsp:cNvPr id="0" name=""/>
        <dsp:cNvSpPr/>
      </dsp:nvSpPr>
      <dsp:spPr>
        <a:xfrm>
          <a:off x="0" y="566298"/>
          <a:ext cx="8071046" cy="72002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Effective January 1, 2026</a:t>
          </a:r>
        </a:p>
      </dsp:txBody>
      <dsp:txXfrm>
        <a:off x="35149" y="601447"/>
        <a:ext cx="8000748" cy="649724"/>
      </dsp:txXfrm>
    </dsp:sp>
    <dsp:sp modelId="{EA823EED-7775-4677-87F0-27B66A14DAA7}">
      <dsp:nvSpPr>
        <dsp:cNvPr id="0" name=""/>
        <dsp:cNvSpPr/>
      </dsp:nvSpPr>
      <dsp:spPr>
        <a:xfrm>
          <a:off x="0" y="1286321"/>
          <a:ext cx="8071046" cy="311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256" tIns="25400" rIns="142240" bIns="25400" numCol="1" spcCol="1270" anchor="t" anchorCtr="0">
          <a:noAutofit/>
        </a:bodyPr>
        <a:lstStyle/>
        <a:p>
          <a:pPr marL="228600" lvl="1" indent="-228600" algn="l" defTabSz="889000">
            <a:lnSpc>
              <a:spcPct val="90000"/>
            </a:lnSpc>
            <a:spcBef>
              <a:spcPct val="0"/>
            </a:spcBef>
            <a:spcAft>
              <a:spcPct val="20000"/>
            </a:spcAft>
            <a:buFont typeface="Arial" panose="020B0604020202020204" pitchFamily="34" charset="0"/>
            <a:buChar char="•"/>
          </a:pPr>
          <a:endParaRPr lang="en-US" sz="2000" b="1" kern="1200" dirty="0"/>
        </a:p>
        <a:p>
          <a:pPr marL="228600" lvl="1" indent="-228600" algn="l" defTabSz="889000">
            <a:lnSpc>
              <a:spcPct val="90000"/>
            </a:lnSpc>
            <a:spcBef>
              <a:spcPct val="0"/>
            </a:spcBef>
            <a:spcAft>
              <a:spcPct val="20000"/>
            </a:spcAft>
            <a:buFont typeface="Arial" panose="020B0604020202020204" pitchFamily="34" charset="0"/>
            <a:buChar char="•"/>
          </a:pPr>
          <a:r>
            <a:rPr lang="en-US" sz="2000" kern="1200" dirty="0"/>
            <a:t>Section 9H.15(e)(3) of S.L. 2023-134 reads as rewritten</a:t>
          </a:r>
          <a:endParaRPr lang="en-US" sz="2000" b="1" kern="1200" dirty="0"/>
        </a:p>
        <a:p>
          <a:pPr marL="457200" lvl="2" indent="-228600" algn="l" defTabSz="889000">
            <a:lnSpc>
              <a:spcPct val="90000"/>
            </a:lnSpc>
            <a:spcBef>
              <a:spcPct val="0"/>
            </a:spcBef>
            <a:spcAft>
              <a:spcPct val="20000"/>
            </a:spcAft>
            <a:buFont typeface="Arial" panose="020B0604020202020204" pitchFamily="34" charset="0"/>
            <a:buNone/>
          </a:pPr>
          <a:r>
            <a:rPr lang="en-US" sz="2000" kern="1200" dirty="0"/>
            <a:t>	-</a:t>
          </a:r>
          <a:r>
            <a:rPr lang="en-US" sz="2000" b="0" kern="1200" dirty="0"/>
            <a:t>Not later than January 1, 2026, the Department shall ensure through its State Office of Child Fatality Prevention that all Local Teams have been provided guidelines and training addressing their participation in the NFR-CRS, and Local Teams shall begin utilizing the System for case reporting as specified in G.S. 7B-1413.5.</a:t>
          </a:r>
        </a:p>
        <a:p>
          <a:pPr marL="228600" lvl="1" indent="-228600" algn="l" defTabSz="889000">
            <a:lnSpc>
              <a:spcPct val="90000"/>
            </a:lnSpc>
            <a:spcBef>
              <a:spcPct val="0"/>
            </a:spcBef>
            <a:spcAft>
              <a:spcPct val="20000"/>
            </a:spcAft>
            <a:buChar char="•"/>
          </a:pPr>
          <a:r>
            <a:rPr lang="en-US" sz="2000" kern="1200" dirty="0"/>
            <a:t>SECTION 9H.15.(</a:t>
          </a:r>
          <a:r>
            <a:rPr lang="en-US" sz="2000" kern="1200" dirty="0" err="1"/>
            <a:t>i</a:t>
          </a:r>
          <a:r>
            <a:rPr lang="en-US" sz="2000" kern="1200" dirty="0"/>
            <a:t>) G.S. 7B-1413.5, as enacted by subsection (f) of this section, becomes effective January 1, 2026</a:t>
          </a:r>
        </a:p>
        <a:p>
          <a:pPr marL="457200" lvl="2" indent="-228600" algn="l" defTabSz="889000">
            <a:lnSpc>
              <a:spcPct val="90000"/>
            </a:lnSpc>
            <a:spcBef>
              <a:spcPct val="0"/>
            </a:spcBef>
            <a:spcAft>
              <a:spcPct val="20000"/>
            </a:spcAft>
            <a:buNone/>
          </a:pPr>
          <a:r>
            <a:rPr lang="en-US" sz="2000" kern="1200" dirty="0"/>
            <a:t>	-Participation in the National Fatality Review Case Reporting System</a:t>
          </a:r>
        </a:p>
      </dsp:txBody>
      <dsp:txXfrm>
        <a:off x="0" y="1286321"/>
        <a:ext cx="8071046" cy="31132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D46443-8E05-4488-A5E4-0E92735A1687}">
      <dsp:nvSpPr>
        <dsp:cNvPr id="0" name=""/>
        <dsp:cNvSpPr/>
      </dsp:nvSpPr>
      <dsp:spPr>
        <a:xfrm>
          <a:off x="5803513" y="0"/>
          <a:ext cx="2637960" cy="1582776"/>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Program Coordinator: Vacant</a:t>
          </a:r>
        </a:p>
      </dsp:txBody>
      <dsp:txXfrm>
        <a:off x="5803513" y="0"/>
        <a:ext cx="2637960" cy="1582776"/>
      </dsp:txXfrm>
    </dsp:sp>
    <dsp:sp modelId="{E0552A46-1EAD-4E4E-9AB1-8346C3F69F63}">
      <dsp:nvSpPr>
        <dsp:cNvPr id="0" name=""/>
        <dsp:cNvSpPr/>
      </dsp:nvSpPr>
      <dsp:spPr>
        <a:xfrm>
          <a:off x="31550" y="0"/>
          <a:ext cx="2637960" cy="1582776"/>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Epidemiologist: Vacant</a:t>
          </a:r>
        </a:p>
      </dsp:txBody>
      <dsp:txXfrm>
        <a:off x="31550" y="0"/>
        <a:ext cx="2637960" cy="1582776"/>
      </dsp:txXfrm>
    </dsp:sp>
    <dsp:sp modelId="{B21BAB24-1D8E-4866-83FE-24B907DF0BD8}">
      <dsp:nvSpPr>
        <dsp:cNvPr id="0" name=""/>
        <dsp:cNvSpPr/>
      </dsp:nvSpPr>
      <dsp:spPr>
        <a:xfrm>
          <a:off x="2929639" y="0"/>
          <a:ext cx="2637960" cy="1582776"/>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Administrative Specialist: Vacant</a:t>
          </a:r>
        </a:p>
      </dsp:txBody>
      <dsp:txXfrm>
        <a:off x="2929639" y="0"/>
        <a:ext cx="2637960" cy="1582776"/>
      </dsp:txXfrm>
    </dsp:sp>
    <dsp:sp modelId="{978813EA-4AA7-49A1-B567-46854EA1A5F0}">
      <dsp:nvSpPr>
        <dsp:cNvPr id="0" name=""/>
        <dsp:cNvSpPr/>
      </dsp:nvSpPr>
      <dsp:spPr>
        <a:xfrm>
          <a:off x="1471955" y="1715386"/>
          <a:ext cx="2637960" cy="1582776"/>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accent4"/>
              </a:solidFill>
            </a:rPr>
            <a:t>Database Specialist: Vacant</a:t>
          </a:r>
          <a:endParaRPr lang="en-US" sz="2400" kern="1200" dirty="0"/>
        </a:p>
      </dsp:txBody>
      <dsp:txXfrm>
        <a:off x="1471955" y="1715386"/>
        <a:ext cx="2637960" cy="1582776"/>
      </dsp:txXfrm>
    </dsp:sp>
    <dsp:sp modelId="{A9DBC552-0E1B-43EE-B7C7-00B9079DF930}">
      <dsp:nvSpPr>
        <dsp:cNvPr id="0" name=""/>
        <dsp:cNvSpPr/>
      </dsp:nvSpPr>
      <dsp:spPr>
        <a:xfrm>
          <a:off x="4407161" y="1670768"/>
          <a:ext cx="2637960" cy="1582776"/>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accent4"/>
              </a:solidFill>
            </a:rPr>
            <a:t>Program Coordinator, maltreatment liaison: vacant</a:t>
          </a:r>
          <a:endParaRPr lang="en-US" sz="2400" kern="1200" dirty="0"/>
        </a:p>
      </dsp:txBody>
      <dsp:txXfrm>
        <a:off x="4407161" y="1670768"/>
        <a:ext cx="2637960" cy="1582776"/>
      </dsp:txXfrm>
    </dsp:sp>
    <dsp:sp modelId="{709E5B40-0AB7-4396-A3D5-DAB115A57211}">
      <dsp:nvSpPr>
        <dsp:cNvPr id="0" name=""/>
        <dsp:cNvSpPr/>
      </dsp:nvSpPr>
      <dsp:spPr>
        <a:xfrm>
          <a:off x="2953645" y="3390660"/>
          <a:ext cx="2637960" cy="1582776"/>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Director: Kerry Young</a:t>
          </a:r>
        </a:p>
      </dsp:txBody>
      <dsp:txXfrm>
        <a:off x="2953645" y="3390660"/>
        <a:ext cx="2637960" cy="158277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855772-4024-4865-B677-9AB65C5FEE15}">
      <dsp:nvSpPr>
        <dsp:cNvPr id="0" name=""/>
        <dsp:cNvSpPr/>
      </dsp:nvSpPr>
      <dsp:spPr>
        <a:xfrm>
          <a:off x="0" y="0"/>
          <a:ext cx="517538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5FF596-0D12-4761-8B4A-E65249A37C31}">
      <dsp:nvSpPr>
        <dsp:cNvPr id="0" name=""/>
        <dsp:cNvSpPr/>
      </dsp:nvSpPr>
      <dsp:spPr>
        <a:xfrm>
          <a:off x="0" y="0"/>
          <a:ext cx="5175384"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The new legislation combines the current CCPT and CFPT configuration as of July 2025, and these terms will no longer be used. The combined team will be referred to as the ‘Local Team’. </a:t>
          </a:r>
        </a:p>
      </dsp:txBody>
      <dsp:txXfrm>
        <a:off x="0" y="0"/>
        <a:ext cx="5175384" cy="2768070"/>
      </dsp:txXfrm>
    </dsp:sp>
    <dsp:sp modelId="{216EB8B8-41B7-431C-81FB-CFC769302ABB}">
      <dsp:nvSpPr>
        <dsp:cNvPr id="0" name=""/>
        <dsp:cNvSpPr/>
      </dsp:nvSpPr>
      <dsp:spPr>
        <a:xfrm>
          <a:off x="0" y="2768070"/>
          <a:ext cx="5175384" cy="0"/>
        </a:xfrm>
        <a:prstGeom prst="line">
          <a:avLst/>
        </a:prstGeom>
        <a:solidFill>
          <a:schemeClr val="accent2">
            <a:hueOff val="6366461"/>
            <a:satOff val="10800"/>
            <a:lumOff val="-392"/>
            <a:alphaOff val="0"/>
          </a:schemeClr>
        </a:solidFill>
        <a:ln w="12700" cap="flat" cmpd="sng" algn="ctr">
          <a:solidFill>
            <a:schemeClr val="accent2">
              <a:hueOff val="6366461"/>
              <a:satOff val="10800"/>
              <a:lumOff val="-39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CDFBD8-7BB2-4E28-8034-04DCA7720DB6}">
      <dsp:nvSpPr>
        <dsp:cNvPr id="0" name=""/>
        <dsp:cNvSpPr/>
      </dsp:nvSpPr>
      <dsp:spPr>
        <a:xfrm>
          <a:off x="0" y="2768070"/>
          <a:ext cx="5175384"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Your Board of County Commissioners can choose to remain a single county team (as opposed to a multi-county team).</a:t>
          </a:r>
        </a:p>
      </dsp:txBody>
      <dsp:txXfrm>
        <a:off x="0" y="2768070"/>
        <a:ext cx="5175384" cy="276807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855772-4024-4865-B677-9AB65C5FEE15}">
      <dsp:nvSpPr>
        <dsp:cNvPr id="0" name=""/>
        <dsp:cNvSpPr/>
      </dsp:nvSpPr>
      <dsp:spPr>
        <a:xfrm>
          <a:off x="0" y="2758"/>
          <a:ext cx="542597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5FF596-0D12-4761-8B4A-E65249A37C31}">
      <dsp:nvSpPr>
        <dsp:cNvPr id="0" name=""/>
        <dsp:cNvSpPr/>
      </dsp:nvSpPr>
      <dsp:spPr>
        <a:xfrm>
          <a:off x="0" y="2758"/>
          <a:ext cx="5425974" cy="1093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The new legislation combines the current CCPT and CFPT configuration as of July 2025, and these terms will no longer be used. The combined team will be referred to as the ‘Local Team’. </a:t>
          </a:r>
        </a:p>
      </dsp:txBody>
      <dsp:txXfrm>
        <a:off x="0" y="2758"/>
        <a:ext cx="5425974" cy="1093233"/>
      </dsp:txXfrm>
    </dsp:sp>
    <dsp:sp modelId="{309D397A-A6AC-415F-8D63-4C867504DC28}">
      <dsp:nvSpPr>
        <dsp:cNvPr id="0" name=""/>
        <dsp:cNvSpPr/>
      </dsp:nvSpPr>
      <dsp:spPr>
        <a:xfrm>
          <a:off x="0" y="1095992"/>
          <a:ext cx="5425974" cy="0"/>
        </a:xfrm>
        <a:prstGeom prst="line">
          <a:avLst/>
        </a:prstGeom>
        <a:solidFill>
          <a:schemeClr val="accent2">
            <a:hueOff val="3183231"/>
            <a:satOff val="5400"/>
            <a:lumOff val="-196"/>
            <a:alphaOff val="0"/>
          </a:schemeClr>
        </a:solidFill>
        <a:ln w="12700" cap="flat" cmpd="sng" algn="ctr">
          <a:solidFill>
            <a:schemeClr val="accent2">
              <a:hueOff val="3183231"/>
              <a:satOff val="5400"/>
              <a:lumOff val="-1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EFE157-60CF-4C1A-9817-2E5FED253362}">
      <dsp:nvSpPr>
        <dsp:cNvPr id="0" name=""/>
        <dsp:cNvSpPr/>
      </dsp:nvSpPr>
      <dsp:spPr>
        <a:xfrm>
          <a:off x="0" y="1095992"/>
          <a:ext cx="5420676" cy="3826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The Local Team is comprised of individuals with the following roles: Director of the county department of social services or the director of the consolidated human services agency, Additional staff member of the county department of social services or the consolidated human services agency, Director of the local department of public health. Local law enforcement officer, Attorney from the district attorney's office, Executive director of the local community action agency, or designee, Superintendent of each local school administrative unit located in the county, or designee, Member of the county board of social services, Local mental health professional, Local guardian ad litem coordinator, or designee, Local health care provider, Emergency medical services provider or firefighter, District court judge, County medical examiner, Representative of a local childcare facility or Head Start program, Parent of a child who died before reaching the child's eighteenth birthday.</a:t>
          </a:r>
        </a:p>
        <a:p>
          <a:pPr marL="0" lvl="0" indent="0" algn="l" defTabSz="711200">
            <a:lnSpc>
              <a:spcPct val="90000"/>
            </a:lnSpc>
            <a:spcBef>
              <a:spcPct val="0"/>
            </a:spcBef>
            <a:spcAft>
              <a:spcPct val="35000"/>
            </a:spcAft>
            <a:buNone/>
          </a:pPr>
          <a:endParaRPr lang="en-US" sz="1600" kern="1200" dirty="0"/>
        </a:p>
      </dsp:txBody>
      <dsp:txXfrm>
        <a:off x="0" y="1095992"/>
        <a:ext cx="5420676" cy="3826678"/>
      </dsp:txXfrm>
    </dsp:sp>
    <dsp:sp modelId="{216EB8B8-41B7-431C-81FB-CFC769302ABB}">
      <dsp:nvSpPr>
        <dsp:cNvPr id="0" name=""/>
        <dsp:cNvSpPr/>
      </dsp:nvSpPr>
      <dsp:spPr>
        <a:xfrm>
          <a:off x="0" y="4922670"/>
          <a:ext cx="5425974" cy="0"/>
        </a:xfrm>
        <a:prstGeom prst="line">
          <a:avLst/>
        </a:prstGeom>
        <a:solidFill>
          <a:schemeClr val="accent2">
            <a:hueOff val="6366461"/>
            <a:satOff val="10800"/>
            <a:lumOff val="-392"/>
            <a:alphaOff val="0"/>
          </a:schemeClr>
        </a:solidFill>
        <a:ln w="12700" cap="flat" cmpd="sng" algn="ctr">
          <a:solidFill>
            <a:schemeClr val="accent2">
              <a:hueOff val="6366461"/>
              <a:satOff val="10800"/>
              <a:lumOff val="-39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CDFBD8-7BB2-4E28-8034-04DCA7720DB6}">
      <dsp:nvSpPr>
        <dsp:cNvPr id="0" name=""/>
        <dsp:cNvSpPr/>
      </dsp:nvSpPr>
      <dsp:spPr>
        <a:xfrm>
          <a:off x="0" y="4922670"/>
          <a:ext cx="5425974" cy="1093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The appointment and structure of Ad Hoc members will be a local team decision. Local Teams should use their Ad Hoc members in a way that best supports the Local Team’s review needs. </a:t>
          </a:r>
          <a:endParaRPr lang="en-US" sz="1600" kern="1200" dirty="0"/>
        </a:p>
      </dsp:txBody>
      <dsp:txXfrm>
        <a:off x="0" y="4922670"/>
        <a:ext cx="5425974" cy="109323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855772-4024-4865-B677-9AB65C5FEE15}">
      <dsp:nvSpPr>
        <dsp:cNvPr id="0" name=""/>
        <dsp:cNvSpPr/>
      </dsp:nvSpPr>
      <dsp:spPr>
        <a:xfrm>
          <a:off x="0" y="533"/>
          <a:ext cx="517538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5FF596-0D12-4761-8B4A-E65249A37C31}">
      <dsp:nvSpPr>
        <dsp:cNvPr id="0" name=""/>
        <dsp:cNvSpPr/>
      </dsp:nvSpPr>
      <dsp:spPr>
        <a:xfrm>
          <a:off x="0" y="533"/>
          <a:ext cx="5170329" cy="4752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Each Local Team has the responsibility to review all child deaths of resident children under age 18 in the county or counties comprising the Local Team that fall under one of the following categories of death:</a:t>
          </a:r>
        </a:p>
        <a:p>
          <a:pPr marL="0" lvl="0" indent="0" algn="l" defTabSz="711200">
            <a:lnSpc>
              <a:spcPct val="90000"/>
            </a:lnSpc>
            <a:spcBef>
              <a:spcPct val="0"/>
            </a:spcBef>
            <a:spcAft>
              <a:spcPct val="35000"/>
            </a:spcAft>
            <a:buNone/>
          </a:pPr>
          <a:r>
            <a:rPr lang="en-US" sz="1600" kern="1200" dirty="0"/>
            <a:t>(1) Undetermined causes.</a:t>
          </a:r>
        </a:p>
        <a:p>
          <a:pPr marL="0" lvl="0" indent="0" algn="l" defTabSz="711200">
            <a:lnSpc>
              <a:spcPct val="90000"/>
            </a:lnSpc>
            <a:spcBef>
              <a:spcPct val="0"/>
            </a:spcBef>
            <a:spcAft>
              <a:spcPct val="35000"/>
            </a:spcAft>
            <a:buNone/>
          </a:pPr>
          <a:r>
            <a:rPr lang="en-US" sz="1600" kern="1200" dirty="0"/>
            <a:t>(2) Unintentional injury.</a:t>
          </a:r>
        </a:p>
        <a:p>
          <a:pPr marL="0" lvl="0" indent="0" algn="l" defTabSz="711200">
            <a:lnSpc>
              <a:spcPct val="90000"/>
            </a:lnSpc>
            <a:spcBef>
              <a:spcPct val="0"/>
            </a:spcBef>
            <a:spcAft>
              <a:spcPct val="35000"/>
            </a:spcAft>
            <a:buNone/>
          </a:pPr>
          <a:r>
            <a:rPr lang="en-US" sz="1600" kern="1200" dirty="0"/>
            <a:t>(3) Violence.</a:t>
          </a:r>
        </a:p>
        <a:p>
          <a:pPr marL="0" lvl="0" indent="0" algn="l" defTabSz="711200">
            <a:lnSpc>
              <a:spcPct val="90000"/>
            </a:lnSpc>
            <a:spcBef>
              <a:spcPct val="0"/>
            </a:spcBef>
            <a:spcAft>
              <a:spcPct val="35000"/>
            </a:spcAft>
            <a:buNone/>
          </a:pPr>
          <a:r>
            <a:rPr lang="en-US" sz="1600" kern="1200" dirty="0"/>
            <a:t>(4) Motor vehicle incidents.</a:t>
          </a:r>
        </a:p>
        <a:p>
          <a:pPr marL="0" lvl="0" indent="0" algn="l" defTabSz="711200">
            <a:lnSpc>
              <a:spcPct val="90000"/>
            </a:lnSpc>
            <a:spcBef>
              <a:spcPct val="0"/>
            </a:spcBef>
            <a:spcAft>
              <a:spcPct val="35000"/>
            </a:spcAft>
            <a:buNone/>
          </a:pPr>
          <a:r>
            <a:rPr lang="en-US" sz="1600" kern="1200" dirty="0"/>
            <a:t>(5) Pursuant to criteria set forth in G.S. 7B-1407.5, deaths related to child maltreatment or child deaths involving a child or child's family who was reported or known to child protective services.</a:t>
          </a:r>
        </a:p>
        <a:p>
          <a:pPr marL="0" lvl="0" indent="0" algn="l" defTabSz="711200">
            <a:lnSpc>
              <a:spcPct val="90000"/>
            </a:lnSpc>
            <a:spcBef>
              <a:spcPct val="0"/>
            </a:spcBef>
            <a:spcAft>
              <a:spcPct val="35000"/>
            </a:spcAft>
            <a:buNone/>
          </a:pPr>
          <a:r>
            <a:rPr lang="en-US" sz="1600" kern="1200" dirty="0"/>
            <a:t>(6) Sudden unexpected infant death.</a:t>
          </a:r>
        </a:p>
        <a:p>
          <a:pPr marL="0" lvl="0" indent="0" algn="l" defTabSz="711200">
            <a:lnSpc>
              <a:spcPct val="90000"/>
            </a:lnSpc>
            <a:spcBef>
              <a:spcPct val="0"/>
            </a:spcBef>
            <a:spcAft>
              <a:spcPct val="35000"/>
            </a:spcAft>
            <a:buNone/>
          </a:pPr>
          <a:r>
            <a:rPr lang="en-US" sz="1600" kern="1200" dirty="0"/>
            <a:t>(7) Suicide.</a:t>
          </a:r>
        </a:p>
        <a:p>
          <a:pPr marL="0" lvl="0" indent="0" algn="l" defTabSz="711200">
            <a:lnSpc>
              <a:spcPct val="90000"/>
            </a:lnSpc>
            <a:spcBef>
              <a:spcPct val="0"/>
            </a:spcBef>
            <a:spcAft>
              <a:spcPct val="35000"/>
            </a:spcAft>
            <a:buNone/>
          </a:pPr>
          <a:r>
            <a:rPr lang="en-US" sz="1600" kern="1200" dirty="0"/>
            <a:t>(8) Deaths not expected in the next six months.</a:t>
          </a:r>
        </a:p>
        <a:p>
          <a:pPr marL="0" lvl="0" indent="0" algn="l" defTabSz="711200">
            <a:lnSpc>
              <a:spcPct val="90000"/>
            </a:lnSpc>
            <a:spcBef>
              <a:spcPct val="0"/>
            </a:spcBef>
            <a:spcAft>
              <a:spcPct val="35000"/>
            </a:spcAft>
            <a:buNone/>
          </a:pPr>
          <a:r>
            <a:rPr lang="en-US" sz="1600" kern="1200" dirty="0"/>
            <a:t>(9) Additional infant deaths according to the criteria established by the State Office under G.S. 7B-1407.6.</a:t>
          </a:r>
        </a:p>
      </dsp:txBody>
      <dsp:txXfrm>
        <a:off x="0" y="533"/>
        <a:ext cx="5170329" cy="4752736"/>
      </dsp:txXfrm>
    </dsp:sp>
    <dsp:sp modelId="{216EB8B8-41B7-431C-81FB-CFC769302ABB}">
      <dsp:nvSpPr>
        <dsp:cNvPr id="0" name=""/>
        <dsp:cNvSpPr/>
      </dsp:nvSpPr>
      <dsp:spPr>
        <a:xfrm>
          <a:off x="0" y="4753269"/>
          <a:ext cx="5175384" cy="0"/>
        </a:xfrm>
        <a:prstGeom prst="line">
          <a:avLst/>
        </a:prstGeom>
        <a:solidFill>
          <a:schemeClr val="accent2">
            <a:hueOff val="6366461"/>
            <a:satOff val="10800"/>
            <a:lumOff val="-392"/>
            <a:alphaOff val="0"/>
          </a:schemeClr>
        </a:solidFill>
        <a:ln w="12700" cap="flat" cmpd="sng" algn="ctr">
          <a:solidFill>
            <a:schemeClr val="accent2">
              <a:hueOff val="6366461"/>
              <a:satOff val="10800"/>
              <a:lumOff val="-39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CDFBD8-7BB2-4E28-8034-04DCA7720DB6}">
      <dsp:nvSpPr>
        <dsp:cNvPr id="0" name=""/>
        <dsp:cNvSpPr/>
      </dsp:nvSpPr>
      <dsp:spPr>
        <a:xfrm>
          <a:off x="0" y="4753269"/>
          <a:ext cx="5175384" cy="829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endParaRPr lang="en-US" sz="1600" kern="1200" dirty="0"/>
        </a:p>
        <a:p>
          <a:pPr marL="0" lvl="0" indent="0" algn="l" defTabSz="711200">
            <a:lnSpc>
              <a:spcPct val="90000"/>
            </a:lnSpc>
            <a:spcBef>
              <a:spcPct val="0"/>
            </a:spcBef>
            <a:spcAft>
              <a:spcPct val="35000"/>
            </a:spcAft>
            <a:buNone/>
          </a:pPr>
          <a:r>
            <a:rPr lang="en-US" sz="1600" kern="1200" dirty="0"/>
            <a:t>Permissive vs Required</a:t>
          </a:r>
        </a:p>
      </dsp:txBody>
      <dsp:txXfrm>
        <a:off x="0" y="4753269"/>
        <a:ext cx="5175384" cy="82934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 y="0"/>
            <a:ext cx="3038475" cy="463550"/>
          </a:xfrm>
          <a:prstGeom prst="rect">
            <a:avLst/>
          </a:prstGeom>
        </p:spPr>
        <p:txBody>
          <a:bodyPr vert="horz" lIns="91759" tIns="45880" rIns="91759" bIns="45880" rtlCol="0"/>
          <a:lstStyle>
            <a:lvl1pPr algn="l">
              <a:defRPr sz="1200"/>
            </a:lvl1pPr>
          </a:lstStyle>
          <a:p>
            <a:endParaRPr lang="en-US" dirty="0"/>
          </a:p>
        </p:txBody>
      </p:sp>
      <p:sp>
        <p:nvSpPr>
          <p:cNvPr id="3" name="Date Placeholder 2"/>
          <p:cNvSpPr>
            <a:spLocks noGrp="1"/>
          </p:cNvSpPr>
          <p:nvPr>
            <p:ph type="dt" sz="quarter" idx="1"/>
          </p:nvPr>
        </p:nvSpPr>
        <p:spPr>
          <a:xfrm>
            <a:off x="3970345" y="0"/>
            <a:ext cx="3038475" cy="463550"/>
          </a:xfrm>
          <a:prstGeom prst="rect">
            <a:avLst/>
          </a:prstGeom>
        </p:spPr>
        <p:txBody>
          <a:bodyPr vert="horz" lIns="91759" tIns="45880" rIns="91759" bIns="45880" rtlCol="0"/>
          <a:lstStyle>
            <a:lvl1pPr algn="r">
              <a:defRPr sz="1200"/>
            </a:lvl1pPr>
          </a:lstStyle>
          <a:p>
            <a:fld id="{A9B734D9-FBB7-4B85-86A2-24E15EDE55E0}" type="datetimeFigureOut">
              <a:rPr lang="en-US" smtClean="0"/>
              <a:t>12/19/2024</a:t>
            </a:fld>
            <a:endParaRPr lang="en-US" dirty="0"/>
          </a:p>
        </p:txBody>
      </p:sp>
      <p:sp>
        <p:nvSpPr>
          <p:cNvPr id="4" name="Footer Placeholder 3"/>
          <p:cNvSpPr>
            <a:spLocks noGrp="1"/>
          </p:cNvSpPr>
          <p:nvPr>
            <p:ph type="ftr" sz="quarter" idx="2"/>
          </p:nvPr>
        </p:nvSpPr>
        <p:spPr>
          <a:xfrm>
            <a:off x="9" y="8772526"/>
            <a:ext cx="3038475" cy="463550"/>
          </a:xfrm>
          <a:prstGeom prst="rect">
            <a:avLst/>
          </a:prstGeom>
        </p:spPr>
        <p:txBody>
          <a:bodyPr vert="horz" lIns="91759" tIns="45880" rIns="91759" bIns="4588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5" y="8772526"/>
            <a:ext cx="3038475" cy="463550"/>
          </a:xfrm>
          <a:prstGeom prst="rect">
            <a:avLst/>
          </a:prstGeom>
        </p:spPr>
        <p:txBody>
          <a:bodyPr vert="horz" lIns="91759" tIns="45880" rIns="91759" bIns="45880" rtlCol="0" anchor="b"/>
          <a:lstStyle>
            <a:lvl1pPr algn="r">
              <a:defRPr sz="1200"/>
            </a:lvl1pPr>
          </a:lstStyle>
          <a:p>
            <a:fld id="{41803F26-4061-4820-A8A7-DA9F5475917E}" type="slidenum">
              <a:rPr lang="en-US" smtClean="0"/>
              <a:t>‹#›</a:t>
            </a:fld>
            <a:endParaRPr lang="en-US" dirty="0"/>
          </a:p>
        </p:txBody>
      </p:sp>
    </p:spTree>
    <p:extLst>
      <p:ext uri="{BB962C8B-B14F-4D97-AF65-F5344CB8AC3E}">
        <p14:creationId xmlns:p14="http://schemas.microsoft.com/office/powerpoint/2010/main" val="814075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7"/>
            <a:ext cx="3037840" cy="463408"/>
          </a:xfrm>
          <a:prstGeom prst="rect">
            <a:avLst/>
          </a:prstGeom>
        </p:spPr>
        <p:txBody>
          <a:bodyPr vert="horz" lIns="93155" tIns="46576" rIns="93155" bIns="46576" rtlCol="0"/>
          <a:lstStyle>
            <a:lvl1pPr algn="l">
              <a:defRPr sz="1200"/>
            </a:lvl1pPr>
          </a:lstStyle>
          <a:p>
            <a:endParaRPr lang="en-US" dirty="0"/>
          </a:p>
        </p:txBody>
      </p:sp>
      <p:sp>
        <p:nvSpPr>
          <p:cNvPr id="3" name="Date Placeholder 2"/>
          <p:cNvSpPr>
            <a:spLocks noGrp="1"/>
          </p:cNvSpPr>
          <p:nvPr>
            <p:ph type="dt" idx="1"/>
          </p:nvPr>
        </p:nvSpPr>
        <p:spPr>
          <a:xfrm>
            <a:off x="3970939" y="7"/>
            <a:ext cx="3037840" cy="463408"/>
          </a:xfrm>
          <a:prstGeom prst="rect">
            <a:avLst/>
          </a:prstGeom>
        </p:spPr>
        <p:txBody>
          <a:bodyPr vert="horz" lIns="93155" tIns="46576" rIns="93155" bIns="46576" rtlCol="0"/>
          <a:lstStyle>
            <a:lvl1pPr algn="r">
              <a:defRPr sz="1200"/>
            </a:lvl1pPr>
          </a:lstStyle>
          <a:p>
            <a:fld id="{E3FD6F98-055A-4837-90F2-8E5F6821A1BB}" type="datetimeFigureOut">
              <a:rPr lang="en-US" smtClean="0"/>
              <a:t>12/19/2024</a:t>
            </a:fld>
            <a:endParaRPr lang="en-US" dirty="0"/>
          </a:p>
        </p:txBody>
      </p:sp>
      <p:sp>
        <p:nvSpPr>
          <p:cNvPr id="4" name="Slide Image Placeholder 3"/>
          <p:cNvSpPr>
            <a:spLocks noGrp="1" noRot="1" noChangeAspect="1"/>
          </p:cNvSpPr>
          <p:nvPr>
            <p:ph type="sldImg" idx="2"/>
          </p:nvPr>
        </p:nvSpPr>
        <p:spPr>
          <a:xfrm>
            <a:off x="1427163" y="1154113"/>
            <a:ext cx="4156075" cy="3116262"/>
          </a:xfrm>
          <a:prstGeom prst="rect">
            <a:avLst/>
          </a:prstGeom>
          <a:noFill/>
          <a:ln w="12700">
            <a:solidFill>
              <a:prstClr val="black"/>
            </a:solidFill>
          </a:ln>
        </p:spPr>
        <p:txBody>
          <a:bodyPr vert="horz" lIns="93155" tIns="46576" rIns="93155" bIns="46576" rtlCol="0" anchor="ctr"/>
          <a:lstStyle/>
          <a:p>
            <a:endParaRPr lang="en-US" dirty="0"/>
          </a:p>
        </p:txBody>
      </p:sp>
      <p:sp>
        <p:nvSpPr>
          <p:cNvPr id="5" name="Notes Placeholder 4"/>
          <p:cNvSpPr>
            <a:spLocks noGrp="1"/>
          </p:cNvSpPr>
          <p:nvPr>
            <p:ph type="body" sz="quarter" idx="3"/>
          </p:nvPr>
        </p:nvSpPr>
        <p:spPr>
          <a:xfrm>
            <a:off x="701040" y="4444868"/>
            <a:ext cx="5608320" cy="3636705"/>
          </a:xfrm>
          <a:prstGeom prst="rect">
            <a:avLst/>
          </a:prstGeom>
        </p:spPr>
        <p:txBody>
          <a:bodyPr vert="horz" lIns="93155" tIns="46576" rIns="93155" bIns="465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7"/>
            <a:ext cx="3037840" cy="463407"/>
          </a:xfrm>
          <a:prstGeom prst="rect">
            <a:avLst/>
          </a:prstGeom>
        </p:spPr>
        <p:txBody>
          <a:bodyPr vert="horz" lIns="93155" tIns="46576" rIns="93155" bIns="4657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772677"/>
            <a:ext cx="3037840" cy="463407"/>
          </a:xfrm>
          <a:prstGeom prst="rect">
            <a:avLst/>
          </a:prstGeom>
        </p:spPr>
        <p:txBody>
          <a:bodyPr vert="horz" lIns="93155" tIns="46576" rIns="93155" bIns="46576" rtlCol="0" anchor="b"/>
          <a:lstStyle>
            <a:lvl1pPr algn="r">
              <a:defRPr sz="1200"/>
            </a:lvl1pPr>
          </a:lstStyle>
          <a:p>
            <a:fld id="{DBCC7D24-0DC9-4E9C-89C0-35D79A09D337}" type="slidenum">
              <a:rPr lang="en-US" smtClean="0"/>
              <a:t>‹#›</a:t>
            </a:fld>
            <a:endParaRPr lang="en-US" dirty="0"/>
          </a:p>
        </p:txBody>
      </p:sp>
    </p:spTree>
    <p:extLst>
      <p:ext uri="{BB962C8B-B14F-4D97-AF65-F5344CB8AC3E}">
        <p14:creationId xmlns:p14="http://schemas.microsoft.com/office/powerpoint/2010/main" val="2864617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a:t>
            </a:fld>
            <a:endParaRPr lang="en-US" dirty="0"/>
          </a:p>
        </p:txBody>
      </p:sp>
    </p:spTree>
    <p:extLst>
      <p:ext uri="{BB962C8B-B14F-4D97-AF65-F5344CB8AC3E}">
        <p14:creationId xmlns:p14="http://schemas.microsoft.com/office/powerpoint/2010/main" val="144243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11</a:t>
            </a:fld>
            <a:endParaRPr lang="en-US" dirty="0"/>
          </a:p>
        </p:txBody>
      </p:sp>
    </p:spTree>
    <p:extLst>
      <p:ext uri="{BB962C8B-B14F-4D97-AF65-F5344CB8AC3E}">
        <p14:creationId xmlns:p14="http://schemas.microsoft.com/office/powerpoint/2010/main" val="2562683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0E3F22-DF93-EBA5-36A0-6E6C8E1C8D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9D3E12-B045-C347-0795-F3FE853841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79D06B-7073-E7CF-3928-CB9FCB80389A}"/>
              </a:ext>
            </a:extLst>
          </p:cNvPr>
          <p:cNvSpPr>
            <a:spLocks noGrp="1"/>
          </p:cNvSpPr>
          <p:nvPr>
            <p:ph type="body" idx="1"/>
          </p:nvPr>
        </p:nvSpPr>
        <p:spPr/>
        <p:txBody>
          <a:bodyPr/>
          <a:lstStyle/>
          <a:p>
            <a:pPr lvl="0" algn="l"/>
            <a:endParaRPr lang="en-US" sz="1200" dirty="0"/>
          </a:p>
        </p:txBody>
      </p:sp>
      <p:sp>
        <p:nvSpPr>
          <p:cNvPr id="4" name="Slide Number Placeholder 3">
            <a:extLst>
              <a:ext uri="{FF2B5EF4-FFF2-40B4-BE49-F238E27FC236}">
                <a16:creationId xmlns:a16="http://schemas.microsoft.com/office/drawing/2014/main" id="{5865AE14-838B-C4CC-E648-AE36273E906C}"/>
              </a:ext>
            </a:extLst>
          </p:cNvPr>
          <p:cNvSpPr>
            <a:spLocks noGrp="1"/>
          </p:cNvSpPr>
          <p:nvPr>
            <p:ph type="sldNum" sz="quarter" idx="5"/>
          </p:nvPr>
        </p:nvSpPr>
        <p:spPr/>
        <p:txBody>
          <a:bodyPr/>
          <a:lstStyle/>
          <a:p>
            <a:fld id="{DBCC7D24-0DC9-4E9C-89C0-35D79A09D337}" type="slidenum">
              <a:rPr lang="en-US" smtClean="0"/>
              <a:t>12</a:t>
            </a:fld>
            <a:endParaRPr lang="en-US" dirty="0"/>
          </a:p>
        </p:txBody>
      </p:sp>
    </p:spTree>
    <p:extLst>
      <p:ext uri="{BB962C8B-B14F-4D97-AF65-F5344CB8AC3E}">
        <p14:creationId xmlns:p14="http://schemas.microsoft.com/office/powerpoint/2010/main" val="4029249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13</a:t>
            </a:fld>
            <a:endParaRPr lang="en-US" dirty="0"/>
          </a:p>
        </p:txBody>
      </p:sp>
    </p:spTree>
    <p:extLst>
      <p:ext uri="{BB962C8B-B14F-4D97-AF65-F5344CB8AC3E}">
        <p14:creationId xmlns:p14="http://schemas.microsoft.com/office/powerpoint/2010/main" val="1338529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D4769B-CDAB-5A68-E4EE-23EBBD894C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4367EF-8A2B-048D-D76B-26F3CCDEB7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483FEC-10C5-E7DE-8C22-D0FAAE3322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9C67B2A-F390-78E0-5154-6D1B6383FC28}"/>
              </a:ext>
            </a:extLst>
          </p:cNvPr>
          <p:cNvSpPr>
            <a:spLocks noGrp="1"/>
          </p:cNvSpPr>
          <p:nvPr>
            <p:ph type="sldNum" sz="quarter" idx="5"/>
          </p:nvPr>
        </p:nvSpPr>
        <p:spPr/>
        <p:txBody>
          <a:bodyPr/>
          <a:lstStyle/>
          <a:p>
            <a:fld id="{DBCC7D24-0DC9-4E9C-89C0-35D79A09D337}" type="slidenum">
              <a:rPr lang="en-US" smtClean="0"/>
              <a:t>14</a:t>
            </a:fld>
            <a:endParaRPr lang="en-US" dirty="0"/>
          </a:p>
        </p:txBody>
      </p:sp>
    </p:spTree>
    <p:extLst>
      <p:ext uri="{BB962C8B-B14F-4D97-AF65-F5344CB8AC3E}">
        <p14:creationId xmlns:p14="http://schemas.microsoft.com/office/powerpoint/2010/main" val="13128021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18C8AC-16B7-AEB5-A794-1693CD0FA5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625AD9-DD11-C006-6426-4921BD320F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B97071-7FC8-46A1-5AE4-62AB8ECB872C}"/>
              </a:ext>
            </a:extLst>
          </p:cNvPr>
          <p:cNvSpPr>
            <a:spLocks noGrp="1"/>
          </p:cNvSpPr>
          <p:nvPr>
            <p:ph type="body" idx="1"/>
          </p:nvPr>
        </p:nvSpPr>
        <p:spPr/>
        <p:txBody>
          <a:bodyPr/>
          <a:lstStyle/>
          <a:p>
            <a:pPr lvl="0" algn="l"/>
            <a:endParaRPr lang="en-US" sz="1200" dirty="0"/>
          </a:p>
        </p:txBody>
      </p:sp>
      <p:sp>
        <p:nvSpPr>
          <p:cNvPr id="4" name="Slide Number Placeholder 3">
            <a:extLst>
              <a:ext uri="{FF2B5EF4-FFF2-40B4-BE49-F238E27FC236}">
                <a16:creationId xmlns:a16="http://schemas.microsoft.com/office/drawing/2014/main" id="{F51CB28C-78FB-F6DB-D8F9-6F306048C15B}"/>
              </a:ext>
            </a:extLst>
          </p:cNvPr>
          <p:cNvSpPr>
            <a:spLocks noGrp="1"/>
          </p:cNvSpPr>
          <p:nvPr>
            <p:ph type="sldNum" sz="quarter" idx="5"/>
          </p:nvPr>
        </p:nvSpPr>
        <p:spPr/>
        <p:txBody>
          <a:bodyPr/>
          <a:lstStyle/>
          <a:p>
            <a:fld id="{DBCC7D24-0DC9-4E9C-89C0-35D79A09D337}" type="slidenum">
              <a:rPr lang="en-US" smtClean="0"/>
              <a:t>15</a:t>
            </a:fld>
            <a:endParaRPr lang="en-US" dirty="0"/>
          </a:p>
        </p:txBody>
      </p:sp>
    </p:spTree>
    <p:extLst>
      <p:ext uri="{BB962C8B-B14F-4D97-AF65-F5344CB8AC3E}">
        <p14:creationId xmlns:p14="http://schemas.microsoft.com/office/powerpoint/2010/main" val="18228353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F900B-1703-0001-237F-5DB54F21D3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01CEC6-4721-6E74-F28C-DF92D48876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01CD6F-C5DE-7BED-4D73-FD4CD7D149C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C30BA09-7889-9D8E-E967-6DEA06102D04}"/>
              </a:ext>
            </a:extLst>
          </p:cNvPr>
          <p:cNvSpPr>
            <a:spLocks noGrp="1"/>
          </p:cNvSpPr>
          <p:nvPr>
            <p:ph type="sldNum" sz="quarter" idx="5"/>
          </p:nvPr>
        </p:nvSpPr>
        <p:spPr/>
        <p:txBody>
          <a:bodyPr/>
          <a:lstStyle/>
          <a:p>
            <a:fld id="{DBCC7D24-0DC9-4E9C-89C0-35D79A09D337}" type="slidenum">
              <a:rPr lang="en-US" smtClean="0"/>
              <a:t>16</a:t>
            </a:fld>
            <a:endParaRPr lang="en-US" dirty="0"/>
          </a:p>
        </p:txBody>
      </p:sp>
    </p:spTree>
    <p:extLst>
      <p:ext uri="{BB962C8B-B14F-4D97-AF65-F5344CB8AC3E}">
        <p14:creationId xmlns:p14="http://schemas.microsoft.com/office/powerpoint/2010/main" val="5606953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A9A8B7-D09C-F5E1-1109-0C2134CA1C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BB82C8-619F-E961-E58B-F40B9E182E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5EACA5-CED4-BB9A-84B1-0E6FFE8D2D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880F018-9485-7424-543F-A6AFF168EFCF}"/>
              </a:ext>
            </a:extLst>
          </p:cNvPr>
          <p:cNvSpPr>
            <a:spLocks noGrp="1"/>
          </p:cNvSpPr>
          <p:nvPr>
            <p:ph type="sldNum" sz="quarter" idx="5"/>
          </p:nvPr>
        </p:nvSpPr>
        <p:spPr/>
        <p:txBody>
          <a:bodyPr/>
          <a:lstStyle/>
          <a:p>
            <a:fld id="{DBCC7D24-0DC9-4E9C-89C0-35D79A09D337}" type="slidenum">
              <a:rPr lang="en-US" smtClean="0"/>
              <a:t>17</a:t>
            </a:fld>
            <a:endParaRPr lang="en-US" dirty="0"/>
          </a:p>
        </p:txBody>
      </p:sp>
    </p:spTree>
    <p:extLst>
      <p:ext uri="{BB962C8B-B14F-4D97-AF65-F5344CB8AC3E}">
        <p14:creationId xmlns:p14="http://schemas.microsoft.com/office/powerpoint/2010/main" val="13182752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B77C5-8AA6-2652-8B9F-07F0A9EE8C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CA26B2-DE9B-DB56-AED8-E318BD10B7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86DB0B-8494-75C3-F5DB-CB7018BABF74}"/>
              </a:ext>
            </a:extLst>
          </p:cNvPr>
          <p:cNvSpPr>
            <a:spLocks noGrp="1"/>
          </p:cNvSpPr>
          <p:nvPr>
            <p:ph type="body" idx="1"/>
          </p:nvPr>
        </p:nvSpPr>
        <p:spPr/>
        <p:txBody>
          <a:bodyPr/>
          <a:lstStyle/>
          <a:p>
            <a:pPr marL="457200" marR="0">
              <a:lnSpc>
                <a:spcPct val="107000"/>
              </a:lnSpc>
              <a:spcAft>
                <a:spcPts val="800"/>
              </a:spcAft>
            </a:pPr>
            <a:endParaRPr lang="en-US" sz="1800"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50623C33-D47E-26B9-F57E-AE025EC84DC0}"/>
              </a:ext>
            </a:extLst>
          </p:cNvPr>
          <p:cNvSpPr>
            <a:spLocks noGrp="1"/>
          </p:cNvSpPr>
          <p:nvPr>
            <p:ph type="sldNum" sz="quarter" idx="5"/>
          </p:nvPr>
        </p:nvSpPr>
        <p:spPr/>
        <p:txBody>
          <a:bodyPr/>
          <a:lstStyle/>
          <a:p>
            <a:fld id="{DBCC7D24-0DC9-4E9C-89C0-35D79A09D337}" type="slidenum">
              <a:rPr lang="en-US" smtClean="0"/>
              <a:t>18</a:t>
            </a:fld>
            <a:endParaRPr lang="en-US" dirty="0"/>
          </a:p>
        </p:txBody>
      </p:sp>
    </p:spTree>
    <p:extLst>
      <p:ext uri="{BB962C8B-B14F-4D97-AF65-F5344CB8AC3E}">
        <p14:creationId xmlns:p14="http://schemas.microsoft.com/office/powerpoint/2010/main" val="32384031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80CED-9DE5-0CC4-ECAF-A85E101242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B4A17-EE5F-8649-0135-D612DC988E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D74A09-A6C7-5A6C-3530-AA98B64884CB}"/>
              </a:ext>
            </a:extLst>
          </p:cNvPr>
          <p:cNvSpPr>
            <a:spLocks noGrp="1"/>
          </p:cNvSpPr>
          <p:nvPr>
            <p:ph type="body" idx="1"/>
          </p:nvPr>
        </p:nvSpPr>
        <p:spPr/>
        <p:txBody>
          <a:bodyPr/>
          <a:lstStyle/>
          <a:p>
            <a:pPr marL="457200" marR="0">
              <a:lnSpc>
                <a:spcPct val="107000"/>
              </a:lnSpc>
              <a:spcAft>
                <a:spcPts val="800"/>
              </a:spcAft>
            </a:pPr>
            <a:endParaRPr lang="en-US" sz="1800"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50AF490A-5F76-0D67-EBC9-E956ECCB4C91}"/>
              </a:ext>
            </a:extLst>
          </p:cNvPr>
          <p:cNvSpPr>
            <a:spLocks noGrp="1"/>
          </p:cNvSpPr>
          <p:nvPr>
            <p:ph type="sldNum" sz="quarter" idx="5"/>
          </p:nvPr>
        </p:nvSpPr>
        <p:spPr/>
        <p:txBody>
          <a:bodyPr/>
          <a:lstStyle/>
          <a:p>
            <a:fld id="{DBCC7D24-0DC9-4E9C-89C0-35D79A09D337}" type="slidenum">
              <a:rPr lang="en-US" smtClean="0"/>
              <a:t>19</a:t>
            </a:fld>
            <a:endParaRPr lang="en-US" dirty="0"/>
          </a:p>
        </p:txBody>
      </p:sp>
    </p:spTree>
    <p:extLst>
      <p:ext uri="{BB962C8B-B14F-4D97-AF65-F5344CB8AC3E}">
        <p14:creationId xmlns:p14="http://schemas.microsoft.com/office/powerpoint/2010/main" val="11658950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68143-54C9-C22B-CA22-5F379EA3C0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63DA59-E732-D96A-F76A-39A2AD07B2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A224EF-6B16-F756-A7CA-46CB9EC50973}"/>
              </a:ext>
            </a:extLst>
          </p:cNvPr>
          <p:cNvSpPr>
            <a:spLocks noGrp="1"/>
          </p:cNvSpPr>
          <p:nvPr>
            <p:ph type="body" idx="1"/>
          </p:nvPr>
        </p:nvSpPr>
        <p:spPr/>
        <p:txBody>
          <a:bodyPr/>
          <a:lstStyle/>
          <a:p>
            <a:pPr marL="457200" marR="0">
              <a:lnSpc>
                <a:spcPct val="107000"/>
              </a:lnSpc>
              <a:spcAft>
                <a:spcPts val="800"/>
              </a:spcAft>
            </a:pPr>
            <a:endParaRPr lang="en-US" sz="1800"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C6F055D-157C-5F21-171D-CE4424F486A6}"/>
              </a:ext>
            </a:extLst>
          </p:cNvPr>
          <p:cNvSpPr>
            <a:spLocks noGrp="1"/>
          </p:cNvSpPr>
          <p:nvPr>
            <p:ph type="sldNum" sz="quarter" idx="5"/>
          </p:nvPr>
        </p:nvSpPr>
        <p:spPr/>
        <p:txBody>
          <a:bodyPr/>
          <a:lstStyle/>
          <a:p>
            <a:fld id="{DBCC7D24-0DC9-4E9C-89C0-35D79A09D337}" type="slidenum">
              <a:rPr lang="en-US" smtClean="0"/>
              <a:t>20</a:t>
            </a:fld>
            <a:endParaRPr lang="en-US" dirty="0"/>
          </a:p>
        </p:txBody>
      </p:sp>
    </p:spTree>
    <p:extLst>
      <p:ext uri="{BB962C8B-B14F-4D97-AF65-F5344CB8AC3E}">
        <p14:creationId xmlns:p14="http://schemas.microsoft.com/office/powerpoint/2010/main" val="2319563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2AC753-20C1-4AF0-A7BC-EF95A41F5849}" type="slidenum">
              <a:rPr lang="en-US" smtClean="0"/>
              <a:t>3</a:t>
            </a:fld>
            <a:endParaRPr lang="en-US"/>
          </a:p>
        </p:txBody>
      </p:sp>
    </p:spTree>
    <p:extLst>
      <p:ext uri="{BB962C8B-B14F-4D97-AF65-F5344CB8AC3E}">
        <p14:creationId xmlns:p14="http://schemas.microsoft.com/office/powerpoint/2010/main" val="16135428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20E47D-803F-F513-E329-22810CB369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702956-8718-640D-3129-8F0C1FA37E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2858DB-320D-1700-834C-64F5E048C3EC}"/>
              </a:ext>
            </a:extLst>
          </p:cNvPr>
          <p:cNvSpPr>
            <a:spLocks noGrp="1"/>
          </p:cNvSpPr>
          <p:nvPr>
            <p:ph type="body" idx="1"/>
          </p:nvPr>
        </p:nvSpPr>
        <p:spPr/>
        <p:txBody>
          <a:bodyPr/>
          <a:lstStyle/>
          <a:p>
            <a:pPr marL="457200" marR="0">
              <a:lnSpc>
                <a:spcPct val="107000"/>
              </a:lnSpc>
              <a:spcAft>
                <a:spcPts val="800"/>
              </a:spcAft>
            </a:pPr>
            <a:endParaRPr lang="en-US" sz="1800"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7504114-86D4-7C60-7E34-1AF32AAB1212}"/>
              </a:ext>
            </a:extLst>
          </p:cNvPr>
          <p:cNvSpPr>
            <a:spLocks noGrp="1"/>
          </p:cNvSpPr>
          <p:nvPr>
            <p:ph type="sldNum" sz="quarter" idx="5"/>
          </p:nvPr>
        </p:nvSpPr>
        <p:spPr/>
        <p:txBody>
          <a:bodyPr/>
          <a:lstStyle/>
          <a:p>
            <a:fld id="{DBCC7D24-0DC9-4E9C-89C0-35D79A09D337}" type="slidenum">
              <a:rPr lang="en-US" smtClean="0"/>
              <a:t>21</a:t>
            </a:fld>
            <a:endParaRPr lang="en-US" dirty="0"/>
          </a:p>
        </p:txBody>
      </p:sp>
    </p:spTree>
    <p:extLst>
      <p:ext uri="{BB962C8B-B14F-4D97-AF65-F5344CB8AC3E}">
        <p14:creationId xmlns:p14="http://schemas.microsoft.com/office/powerpoint/2010/main" val="40972992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4A6D07-1C68-88FB-9211-B49C0B4262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A783DD-0346-5C33-B89C-39FE3149E8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5F46EC-A598-1E9B-574D-805E07ACD0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AD98F01-A69D-56C8-FF3F-A02922CEC4C0}"/>
              </a:ext>
            </a:extLst>
          </p:cNvPr>
          <p:cNvSpPr>
            <a:spLocks noGrp="1"/>
          </p:cNvSpPr>
          <p:nvPr>
            <p:ph type="sldNum" sz="quarter" idx="5"/>
          </p:nvPr>
        </p:nvSpPr>
        <p:spPr/>
        <p:txBody>
          <a:bodyPr/>
          <a:lstStyle/>
          <a:p>
            <a:fld id="{DBCC7D24-0DC9-4E9C-89C0-35D79A09D337}" type="slidenum">
              <a:rPr lang="en-US" smtClean="0"/>
              <a:t>22</a:t>
            </a:fld>
            <a:endParaRPr lang="en-US" dirty="0"/>
          </a:p>
        </p:txBody>
      </p:sp>
    </p:spTree>
    <p:extLst>
      <p:ext uri="{BB962C8B-B14F-4D97-AF65-F5344CB8AC3E}">
        <p14:creationId xmlns:p14="http://schemas.microsoft.com/office/powerpoint/2010/main" val="4412398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60720C-042F-A08E-BB19-827BEC2180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C1D5F0-1E07-0C3A-BD6F-6745E6B7E5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CD73BE-D43C-2E64-B88A-31C2E763E42E}"/>
              </a:ext>
            </a:extLst>
          </p:cNvPr>
          <p:cNvSpPr>
            <a:spLocks noGrp="1"/>
          </p:cNvSpPr>
          <p:nvPr>
            <p:ph type="body" idx="1"/>
          </p:nvPr>
        </p:nvSpPr>
        <p:spPr/>
        <p:txBody>
          <a:bodyPr/>
          <a:lstStyle/>
          <a:p>
            <a:pPr marL="457200" marR="0">
              <a:lnSpc>
                <a:spcPct val="107000"/>
              </a:lnSpc>
              <a:spcAft>
                <a:spcPts val="800"/>
              </a:spcAft>
            </a:pPr>
            <a:endParaRPr lang="en-US" sz="1800"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04F2E91-47E9-E997-C70C-E2EC83433210}"/>
              </a:ext>
            </a:extLst>
          </p:cNvPr>
          <p:cNvSpPr>
            <a:spLocks noGrp="1"/>
          </p:cNvSpPr>
          <p:nvPr>
            <p:ph type="sldNum" sz="quarter" idx="5"/>
          </p:nvPr>
        </p:nvSpPr>
        <p:spPr/>
        <p:txBody>
          <a:bodyPr/>
          <a:lstStyle/>
          <a:p>
            <a:fld id="{DBCC7D24-0DC9-4E9C-89C0-35D79A09D337}" type="slidenum">
              <a:rPr lang="en-US" smtClean="0"/>
              <a:t>23</a:t>
            </a:fld>
            <a:endParaRPr lang="en-US" dirty="0"/>
          </a:p>
        </p:txBody>
      </p:sp>
    </p:spTree>
    <p:extLst>
      <p:ext uri="{BB962C8B-B14F-4D97-AF65-F5344CB8AC3E}">
        <p14:creationId xmlns:p14="http://schemas.microsoft.com/office/powerpoint/2010/main" val="18905552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77965E-49D2-E8A1-061D-1102AE2B76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E093A-09D3-D225-46AD-1BFEC161A7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EEDDFE-EA2E-606C-013D-A27B0703415C}"/>
              </a:ext>
            </a:extLst>
          </p:cNvPr>
          <p:cNvSpPr>
            <a:spLocks noGrp="1"/>
          </p:cNvSpPr>
          <p:nvPr>
            <p:ph type="body" idx="1"/>
          </p:nvPr>
        </p:nvSpPr>
        <p:spPr/>
        <p:txBody>
          <a:bodyPr/>
          <a:lstStyle/>
          <a:p>
            <a:pPr marL="457200" marR="0">
              <a:lnSpc>
                <a:spcPct val="107000"/>
              </a:lnSpc>
              <a:spcAft>
                <a:spcPts val="800"/>
              </a:spcAft>
            </a:pPr>
            <a:endParaRPr lang="en-US" sz="1800"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738F76B-043C-49B7-C4E7-7EF3DC14D4E7}"/>
              </a:ext>
            </a:extLst>
          </p:cNvPr>
          <p:cNvSpPr>
            <a:spLocks noGrp="1"/>
          </p:cNvSpPr>
          <p:nvPr>
            <p:ph type="sldNum" sz="quarter" idx="5"/>
          </p:nvPr>
        </p:nvSpPr>
        <p:spPr/>
        <p:txBody>
          <a:bodyPr/>
          <a:lstStyle/>
          <a:p>
            <a:fld id="{DBCC7D24-0DC9-4E9C-89C0-35D79A09D337}" type="slidenum">
              <a:rPr lang="en-US" smtClean="0"/>
              <a:t>24</a:t>
            </a:fld>
            <a:endParaRPr lang="en-US" dirty="0"/>
          </a:p>
        </p:txBody>
      </p:sp>
    </p:spTree>
    <p:extLst>
      <p:ext uri="{BB962C8B-B14F-4D97-AF65-F5344CB8AC3E}">
        <p14:creationId xmlns:p14="http://schemas.microsoft.com/office/powerpoint/2010/main" val="2431844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4B018-6CB0-40F2-8633-32D6D80499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7B2FDA-AFB6-4AEA-691D-929B042612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2E2E84-E8E1-A71C-E74B-779202C2AEBA}"/>
              </a:ext>
            </a:extLst>
          </p:cNvPr>
          <p:cNvSpPr>
            <a:spLocks noGrp="1"/>
          </p:cNvSpPr>
          <p:nvPr>
            <p:ph type="body" idx="1"/>
          </p:nvPr>
        </p:nvSpPr>
        <p:spPr/>
        <p:txBody>
          <a:bodyPr/>
          <a:lstStyle/>
          <a:p>
            <a:pPr lvl="0"/>
            <a:endParaRPr lang="en-US" sz="1800" dirty="0"/>
          </a:p>
        </p:txBody>
      </p:sp>
      <p:sp>
        <p:nvSpPr>
          <p:cNvPr id="4" name="Slide Number Placeholder 3">
            <a:extLst>
              <a:ext uri="{FF2B5EF4-FFF2-40B4-BE49-F238E27FC236}">
                <a16:creationId xmlns:a16="http://schemas.microsoft.com/office/drawing/2014/main" id="{BB61D5DC-56C0-3978-5027-3B651D6DD641}"/>
              </a:ext>
            </a:extLst>
          </p:cNvPr>
          <p:cNvSpPr>
            <a:spLocks noGrp="1"/>
          </p:cNvSpPr>
          <p:nvPr>
            <p:ph type="sldNum" sz="quarter" idx="5"/>
          </p:nvPr>
        </p:nvSpPr>
        <p:spPr/>
        <p:txBody>
          <a:bodyPr/>
          <a:lstStyle/>
          <a:p>
            <a:fld id="{DBCC7D24-0DC9-4E9C-89C0-35D79A09D337}" type="slidenum">
              <a:rPr lang="en-US" smtClean="0"/>
              <a:t>25</a:t>
            </a:fld>
            <a:endParaRPr lang="en-US" dirty="0"/>
          </a:p>
        </p:txBody>
      </p:sp>
    </p:spTree>
    <p:extLst>
      <p:ext uri="{BB962C8B-B14F-4D97-AF65-F5344CB8AC3E}">
        <p14:creationId xmlns:p14="http://schemas.microsoft.com/office/powerpoint/2010/main" val="16670653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26</a:t>
            </a:fld>
            <a:endParaRPr lang="en-US" dirty="0"/>
          </a:p>
        </p:txBody>
      </p:sp>
    </p:spTree>
    <p:extLst>
      <p:ext uri="{BB962C8B-B14F-4D97-AF65-F5344CB8AC3E}">
        <p14:creationId xmlns:p14="http://schemas.microsoft.com/office/powerpoint/2010/main" val="3189450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2AC753-20C1-4AF0-A7BC-EF95A41F5849}" type="slidenum">
              <a:rPr lang="en-US" smtClean="0"/>
              <a:t>4</a:t>
            </a:fld>
            <a:endParaRPr lang="en-US"/>
          </a:p>
        </p:txBody>
      </p:sp>
    </p:spTree>
    <p:extLst>
      <p:ext uri="{BB962C8B-B14F-4D97-AF65-F5344CB8AC3E}">
        <p14:creationId xmlns:p14="http://schemas.microsoft.com/office/powerpoint/2010/main" val="3539941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2AC753-20C1-4AF0-A7BC-EF95A41F5849}" type="slidenum">
              <a:rPr lang="en-US" smtClean="0"/>
              <a:t>5</a:t>
            </a:fld>
            <a:endParaRPr lang="en-US"/>
          </a:p>
        </p:txBody>
      </p:sp>
    </p:spTree>
    <p:extLst>
      <p:ext uri="{BB962C8B-B14F-4D97-AF65-F5344CB8AC3E}">
        <p14:creationId xmlns:p14="http://schemas.microsoft.com/office/powerpoint/2010/main" val="3835536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6</a:t>
            </a:fld>
            <a:endParaRPr lang="en-US" dirty="0"/>
          </a:p>
        </p:txBody>
      </p:sp>
    </p:spTree>
    <p:extLst>
      <p:ext uri="{BB962C8B-B14F-4D97-AF65-F5344CB8AC3E}">
        <p14:creationId xmlns:p14="http://schemas.microsoft.com/office/powerpoint/2010/main" val="2317200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7</a:t>
            </a:fld>
            <a:endParaRPr lang="en-US" dirty="0"/>
          </a:p>
        </p:txBody>
      </p:sp>
    </p:spTree>
    <p:extLst>
      <p:ext uri="{BB962C8B-B14F-4D97-AF65-F5344CB8AC3E}">
        <p14:creationId xmlns:p14="http://schemas.microsoft.com/office/powerpoint/2010/main" val="108041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8</a:t>
            </a:fld>
            <a:endParaRPr lang="en-US" dirty="0"/>
          </a:p>
        </p:txBody>
      </p:sp>
    </p:spTree>
    <p:extLst>
      <p:ext uri="{BB962C8B-B14F-4D97-AF65-F5344CB8AC3E}">
        <p14:creationId xmlns:p14="http://schemas.microsoft.com/office/powerpoint/2010/main" val="3231641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2AC753-20C1-4AF0-A7BC-EF95A41F5849}" type="slidenum">
              <a:rPr lang="en-US" smtClean="0"/>
              <a:t>9</a:t>
            </a:fld>
            <a:endParaRPr lang="en-US"/>
          </a:p>
        </p:txBody>
      </p:sp>
    </p:spTree>
    <p:extLst>
      <p:ext uri="{BB962C8B-B14F-4D97-AF65-F5344CB8AC3E}">
        <p14:creationId xmlns:p14="http://schemas.microsoft.com/office/powerpoint/2010/main" val="165776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2AC753-20C1-4AF0-A7BC-EF95A41F5849}" type="slidenum">
              <a:rPr lang="en-US" smtClean="0"/>
              <a:t>10</a:t>
            </a:fld>
            <a:endParaRPr lang="en-US"/>
          </a:p>
        </p:txBody>
      </p:sp>
    </p:spTree>
    <p:extLst>
      <p:ext uri="{BB962C8B-B14F-4D97-AF65-F5344CB8AC3E}">
        <p14:creationId xmlns:p14="http://schemas.microsoft.com/office/powerpoint/2010/main" val="5926785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 Photo header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2388"/>
            <a:ext cx="9144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pic>
        <p:nvPicPr>
          <p:cNvPr id="22" name="Picture 21">
            <a:extLst>
              <a:ext uri="{FF2B5EF4-FFF2-40B4-BE49-F238E27FC236}">
                <a16:creationId xmlns:a16="http://schemas.microsoft.com/office/drawing/2014/main" id="{E55F9543-F264-E749-BE41-F4DED20160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4" y="230729"/>
            <a:ext cx="1824946" cy="1216631"/>
          </a:xfrm>
          <a:prstGeom prst="rect">
            <a:avLst/>
          </a:prstGeom>
        </p:spPr>
      </p:pic>
      <p:pic>
        <p:nvPicPr>
          <p:cNvPr id="23" name="Picture 22">
            <a:extLst>
              <a:ext uri="{FF2B5EF4-FFF2-40B4-BE49-F238E27FC236}">
                <a16:creationId xmlns:a16="http://schemas.microsoft.com/office/drawing/2014/main" id="{77FB28BE-95CF-A648-9958-233FA3E2FD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77086" y="232218"/>
            <a:ext cx="1820301" cy="1213653"/>
          </a:xfrm>
          <a:prstGeom prst="rect">
            <a:avLst/>
          </a:prstGeom>
        </p:spPr>
      </p:pic>
      <p:pic>
        <p:nvPicPr>
          <p:cNvPr id="24" name="Picture 23">
            <a:extLst>
              <a:ext uri="{FF2B5EF4-FFF2-40B4-BE49-F238E27FC236}">
                <a16:creationId xmlns:a16="http://schemas.microsoft.com/office/drawing/2014/main" id="{E36632A4-6418-EB46-8B31-F39C39E1D0E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60715" y="230096"/>
            <a:ext cx="1617803" cy="1217897"/>
          </a:xfrm>
          <a:prstGeom prst="rect">
            <a:avLst/>
          </a:prstGeom>
        </p:spPr>
      </p:pic>
      <p:pic>
        <p:nvPicPr>
          <p:cNvPr id="25" name="Picture 24">
            <a:extLst>
              <a:ext uri="{FF2B5EF4-FFF2-40B4-BE49-F238E27FC236}">
                <a16:creationId xmlns:a16="http://schemas.microsoft.com/office/drawing/2014/main" id="{92ACDB17-9B72-2747-AC8F-8FD41A14435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44786" y="231327"/>
            <a:ext cx="1823652" cy="1215436"/>
          </a:xfrm>
          <a:prstGeom prst="rect">
            <a:avLst/>
          </a:prstGeom>
        </p:spPr>
      </p:pic>
      <p:pic>
        <p:nvPicPr>
          <p:cNvPr id="26" name="Picture 25">
            <a:extLst>
              <a:ext uri="{FF2B5EF4-FFF2-40B4-BE49-F238E27FC236}">
                <a16:creationId xmlns:a16="http://schemas.microsoft.com/office/drawing/2014/main" id="{F764052B-33F9-6041-8EFF-89AD41BE98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320473" y="231327"/>
            <a:ext cx="1823625" cy="1215436"/>
          </a:xfrm>
          <a:prstGeom prst="rect">
            <a:avLst/>
          </a:prstGeom>
        </p:spPr>
      </p:pic>
    </p:spTree>
    <p:extLst>
      <p:ext uri="{BB962C8B-B14F-4D97-AF65-F5344CB8AC3E}">
        <p14:creationId xmlns:p14="http://schemas.microsoft.com/office/powerpoint/2010/main" val="4007200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 Col-Chart/Table">
    <p:spTree>
      <p:nvGrpSpPr>
        <p:cNvPr id="1" name=""/>
        <p:cNvGrpSpPr/>
        <p:nvPr/>
      </p:nvGrpSpPr>
      <p:grpSpPr>
        <a:xfrm>
          <a:off x="0" y="0"/>
          <a:ext cx="0" cy="0"/>
          <a:chOff x="0" y="0"/>
          <a:chExt cx="0" cy="0"/>
        </a:xfrm>
      </p:grpSpPr>
      <p:cxnSp>
        <p:nvCxnSpPr>
          <p:cNvPr id="2" name="Straight Connector 1"/>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7346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2927074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E28D29-1ECB-41DF-951B-2A23F95AD026}" type="datetimeFigureOut">
              <a:rPr lang="en-US" smtClean="0"/>
              <a:t>12/19/2024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E3F4F-51B2-42EE-AFA2-40C4572185CC}" type="slidenum">
              <a:rPr lang="en-US" smtClean="0"/>
              <a:t>‹#›</a:t>
            </a:fld>
            <a:endParaRPr lang="en-US" dirty="0"/>
          </a:p>
        </p:txBody>
      </p:sp>
    </p:spTree>
    <p:extLst>
      <p:ext uri="{BB962C8B-B14F-4D97-AF65-F5344CB8AC3E}">
        <p14:creationId xmlns:p14="http://schemas.microsoft.com/office/powerpoint/2010/main" val="2158795896"/>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t>12/19/2024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11757013"/>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12/19/2024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23511579"/>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pPr/>
              <a:t>12/19/2024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694068749"/>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12/19/2024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37014867"/>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pPr/>
              <a:t>12/19/2024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65867426"/>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12/19/2024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87674746"/>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12/19/2024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09259907"/>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14" name="Rectangle 13"/>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5457771"/>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43668080"/>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14" name="Rectangle 13"/>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Tree>
    <p:extLst>
      <p:ext uri="{BB962C8B-B14F-4D97-AF65-F5344CB8AC3E}">
        <p14:creationId xmlns:p14="http://schemas.microsoft.com/office/powerpoint/2010/main" val="4185505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289993"/>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447800"/>
            <a:ext cx="7888288" cy="4795307"/>
          </a:xfrm>
          <a:prstGeom prst="rect">
            <a:avLst/>
          </a:prstGeom>
        </p:spPr>
        <p:txBody>
          <a:bodyPr>
            <a:noAutofit/>
          </a:bodyPr>
          <a:lstStyle>
            <a:lvl1pPr marL="228600" indent="-228600">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4310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cxnSp>
        <p:nvCxnSpPr>
          <p:cNvPr id="18" name="Straight Connector 17"/>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06906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6" y="2061985"/>
            <a:ext cx="2023733" cy="1998871"/>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Tree>
    <p:extLst>
      <p:ext uri="{BB962C8B-B14F-4D97-AF65-F5344CB8AC3E}">
        <p14:creationId xmlns:p14="http://schemas.microsoft.com/office/powerpoint/2010/main" val="333694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6" y="2061985"/>
            <a:ext cx="2023733" cy="1998871"/>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289993"/>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447800"/>
            <a:ext cx="7888288" cy="4795307"/>
          </a:xfrm>
          <a:prstGeom prst="rect">
            <a:avLst/>
          </a:prstGeom>
        </p:spPr>
        <p:txBody>
          <a:bodyPr>
            <a:noAutofit/>
          </a:bodyPr>
          <a:lstStyle>
            <a:lvl1pPr marL="228600" indent="-228600">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4310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cxnSp>
        <p:nvCxnSpPr>
          <p:cNvPr id="18" name="Straight Connector 17"/>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289583"/>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335572"/>
            <a:ext cx="7888288" cy="1212895"/>
          </a:xfrm>
          <a:prstGeom prst="rect">
            <a:avLst/>
          </a:prstGeom>
        </p:spPr>
        <p:txBody>
          <a:bodyPr>
            <a:noAutofit/>
          </a:bodyPr>
          <a:lstStyle>
            <a:lvl1pPr marL="228600"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spcBef>
                <a:spcPts val="0"/>
              </a:spcBef>
              <a:buFont typeface="Franklin Gothic Medium" panose="020B06030201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51575"/>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0" y="2548467"/>
            <a:ext cx="7894638" cy="3694230"/>
          </a:xfrm>
          <a:prstGeom prst="rect">
            <a:avLst/>
          </a:prstGeom>
        </p:spPr>
        <p:txBody>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cxnSp>
        <p:nvCxnSpPr>
          <p:cNvPr id="7" name="Straight Connector 6"/>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27554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4945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0" y="1335573"/>
            <a:ext cx="7894638" cy="4902890"/>
          </a:xfrm>
          <a:prstGeom prst="rect">
            <a:avLst/>
          </a:prstGeom>
        </p:spPr>
        <p:txBody>
          <a:bodyPr/>
          <a:lstStyle>
            <a:lvl1pPr marL="0" indent="0" algn="ctr">
              <a:buNone/>
              <a:defRPr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cxnSp>
        <p:nvCxnSpPr>
          <p:cNvPr id="6" name="Straight Connector 5"/>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2 Col-Chart/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284007"/>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4945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299" y="1845731"/>
            <a:ext cx="384048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845731"/>
            <a:ext cx="384048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cxnSp>
        <p:nvCxnSpPr>
          <p:cNvPr id="11" name="Straight Connector 10"/>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0" y="1849438"/>
            <a:ext cx="3840163"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a:defRPr sz="2000" b="1" i="0">
                <a:latin typeface="Arial" panose="020B0604020202020204" pitchFamily="34" charset="0"/>
                <a:ea typeface="Arial" panose="020B0604020202020204" pitchFamily="34" charset="0"/>
                <a:cs typeface="Arial" panose="020B0604020202020204" pitchFamily="34" charset="0"/>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298461"/>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51575"/>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5" name="Text Placeholder 5"/>
          <p:cNvSpPr>
            <a:spLocks noGrp="1"/>
          </p:cNvSpPr>
          <p:nvPr>
            <p:ph type="body" sz="quarter" idx="19" hasCustomPrompt="1"/>
          </p:nvPr>
        </p:nvSpPr>
        <p:spPr>
          <a:xfrm>
            <a:off x="4665449" y="1840559"/>
            <a:ext cx="3840163"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baseline="0">
                <a:latin typeface="Arial" panose="020B0604020202020204" pitchFamily="34" charset="0"/>
                <a:ea typeface="Arial" panose="020B0604020202020204" pitchFamily="34" charset="0"/>
                <a:cs typeface="Arial" panose="020B0604020202020204" pitchFamily="34" charset="0"/>
              </a:defRPr>
            </a:lvl2pPr>
            <a:lvl3pPr>
              <a:defRPr sz="2000" b="1" i="0" baseline="0">
                <a:latin typeface="Arial" panose="020B0604020202020204" pitchFamily="34" charset="0"/>
                <a:ea typeface="Arial" panose="020B0604020202020204" pitchFamily="34" charset="0"/>
                <a:cs typeface="Arial" panose="020B0604020202020204" pitchFamily="34" charset="0"/>
              </a:defRPr>
            </a:lvl3pPr>
          </a:lstStyle>
          <a:p>
            <a:pPr lvl="0"/>
            <a:r>
              <a:rPr lang="en-US" dirty="0"/>
              <a:t>Click to add bullets</a:t>
            </a:r>
          </a:p>
          <a:p>
            <a:pPr lvl="1"/>
            <a:r>
              <a:rPr lang="en-US" dirty="0"/>
              <a:t>Bullet 2</a:t>
            </a:r>
          </a:p>
          <a:p>
            <a:pPr lvl="2"/>
            <a:r>
              <a:rPr lang="en-US" dirty="0"/>
              <a:t>Bullet 3</a:t>
            </a:r>
          </a:p>
        </p:txBody>
      </p:sp>
      <p:cxnSp>
        <p:nvCxnSpPr>
          <p:cNvPr id="9" name="Straight Connector 8"/>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309407"/>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theme" Target="../theme/theme2.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8"/>
          <p:cNvSpPr txBox="1">
            <a:spLocks/>
          </p:cNvSpPr>
          <p:nvPr userDrawn="1"/>
        </p:nvSpPr>
        <p:spPr>
          <a:xfrm>
            <a:off x="494006"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of Public Health| December 2024</a:t>
            </a:r>
          </a:p>
        </p:txBody>
      </p:sp>
      <p:sp>
        <p:nvSpPr>
          <p:cNvPr id="5" name="Text Placeholder 13"/>
          <p:cNvSpPr txBox="1">
            <a:spLocks/>
          </p:cNvSpPr>
          <p:nvPr userDrawn="1"/>
        </p:nvSpPr>
        <p:spPr>
          <a:xfrm>
            <a:off x="8627269" y="6600157"/>
            <a:ext cx="406400"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fld id="{0ED8F5E8-15B1-AB47-A7E0-4212F4A2D8F9}" type="slidenum">
              <a:rPr lang="en-US" b="1" i="0" smtClean="0">
                <a:latin typeface="Arial" panose="020B0604020202020204" pitchFamily="34" charset="0"/>
                <a:cs typeface="Arial" panose="020B0604020202020204" pitchFamily="34" charset="0"/>
              </a:rPr>
              <a:pPr/>
              <a:t>‹#›</a:t>
            </a:fld>
            <a:endParaRPr lang="en-US" b="1"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2519777"/>
      </p:ext>
    </p:extLst>
  </p:cSld>
  <p:clrMap bg1="lt1" tx1="dk1" bg2="lt2" tx2="dk2" accent1="accent1" accent2="accent2" accent3="accent3" accent4="accent4" accent5="accent5" accent6="accent6" hlink="hlink" folHlink="folHlink"/>
  <p:sldLayoutIdLst>
    <p:sldLayoutId id="2147483697" r:id="rId1"/>
    <p:sldLayoutId id="2147483674" r:id="rId2"/>
    <p:sldLayoutId id="2147483675" r:id="rId3"/>
    <p:sldLayoutId id="2147483676" r:id="rId4"/>
    <p:sldLayoutId id="2147483677" r:id="rId5"/>
    <p:sldLayoutId id="2147483678" r:id="rId6"/>
    <p:sldLayoutId id="2147483691" r:id="rId7"/>
    <p:sldLayoutId id="2147483692" r:id="rId8"/>
    <p:sldLayoutId id="2147483681" r:id="rId9"/>
    <p:sldLayoutId id="2147483696" r:id="rId10"/>
  </p:sldLayoutIdLst>
  <p:hf hdr="0" dt="0"/>
  <p:txStyles>
    <p:titleStyle>
      <a:lvl1pPr algn="l" defTabSz="685800" rtl="0" eaLnBrk="1" latinLnBrk="0" hangingPunct="1">
        <a:lnSpc>
          <a:spcPct val="90000"/>
        </a:lnSpc>
        <a:spcBef>
          <a:spcPct val="0"/>
        </a:spcBef>
        <a:buNone/>
        <a:defRPr sz="3300" b="1" i="0" kern="1200">
          <a:solidFill>
            <a:schemeClr val="tx1"/>
          </a:solidFill>
          <a:latin typeface="Helvetica" charset="0"/>
          <a:ea typeface="Helvetica" charset="0"/>
          <a:cs typeface="Helvetica"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12/19/2024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Text Placeholder 8">
            <a:extLst>
              <a:ext uri="{FF2B5EF4-FFF2-40B4-BE49-F238E27FC236}">
                <a16:creationId xmlns:a16="http://schemas.microsoft.com/office/drawing/2014/main" id="{E3377D67-A9A1-E738-5E33-BFC735CCF18B}"/>
              </a:ext>
            </a:extLst>
          </p:cNvPr>
          <p:cNvSpPr txBox="1">
            <a:spLocks/>
          </p:cNvSpPr>
          <p:nvPr userDrawn="1"/>
        </p:nvSpPr>
        <p:spPr>
          <a:xfrm>
            <a:off x="522287"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of Public Health| December 2024</a:t>
            </a:r>
          </a:p>
        </p:txBody>
      </p:sp>
      <p:sp>
        <p:nvSpPr>
          <p:cNvPr id="8" name="Text Placeholder 13">
            <a:extLst>
              <a:ext uri="{FF2B5EF4-FFF2-40B4-BE49-F238E27FC236}">
                <a16:creationId xmlns:a16="http://schemas.microsoft.com/office/drawing/2014/main" id="{8204DB19-E246-5E9E-2E37-5B86AF56C98B}"/>
              </a:ext>
            </a:extLst>
          </p:cNvPr>
          <p:cNvSpPr txBox="1">
            <a:spLocks/>
          </p:cNvSpPr>
          <p:nvPr userDrawn="1"/>
        </p:nvSpPr>
        <p:spPr>
          <a:xfrm>
            <a:off x="8627269" y="6600157"/>
            <a:ext cx="406400"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fld id="{0ED8F5E8-15B1-AB47-A7E0-4212F4A2D8F9}" type="slidenum">
              <a:rPr lang="en-US" b="1" i="0" smtClean="0">
                <a:latin typeface="Arial" panose="020B0604020202020204" pitchFamily="34" charset="0"/>
                <a:cs typeface="Arial" panose="020B0604020202020204" pitchFamily="34" charset="0"/>
              </a:rPr>
              <a:pPr/>
              <a:t>‹#›</a:t>
            </a:fld>
            <a:endParaRPr lang="en-US" b="1"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5776429"/>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 id="2147483894" r:id="rId13"/>
    <p:sldLayoutId id="2147483880" r:id="rId1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8" Type="http://schemas.openxmlformats.org/officeDocument/2006/relationships/hyperlink" Target="https://www.ncleg.gov/EnactedLegislation/Statutes/PDF/BySection/Chapter_7B/GS_7B-1411.pdf" TargetMode="External"/><Relationship Id="rId3" Type="http://schemas.openxmlformats.org/officeDocument/2006/relationships/hyperlink" Target="https://www.ncleg.gov/enactedlegislation/statutes/html/bysection/chapter_7b/gs_7b-1404.html" TargetMode="External"/><Relationship Id="rId7" Type="http://schemas.openxmlformats.org/officeDocument/2006/relationships/hyperlink" Target="https://www.ncleg.gov/EnactedLegislation/Statutes/PDF/BySection/Chapter_7B/GS_7B-1409.pdf" TargetMode="External"/><Relationship Id="rId2" Type="http://schemas.openxmlformats.org/officeDocument/2006/relationships/notesSlide" Target="../notesSlides/notesSlide9.xml"/><Relationship Id="rId1" Type="http://schemas.openxmlformats.org/officeDocument/2006/relationships/slideLayout" Target="../slideLayouts/slideLayout23.xml"/><Relationship Id="rId6" Type="http://schemas.openxmlformats.org/officeDocument/2006/relationships/hyperlink" Target="https://www.ncleg.gov/EnactedLegislation/Statutes/PDF/BySection/Chapter_7B/GS_7B-1408.pdf" TargetMode="External"/><Relationship Id="rId5" Type="http://schemas.openxmlformats.org/officeDocument/2006/relationships/hyperlink" Target="https://www.ncleg.gov/enactedlegislation/statutes/html/bysection/chapter_7b/gs_7b-1406.html" TargetMode="External"/><Relationship Id="rId4" Type="http://schemas.openxmlformats.org/officeDocument/2006/relationships/hyperlink" Target="https://www.ncleg.gov/EnactedLegislation/Statutes/PDF/BySection/Chapter_7b/GS_7b-1405.pdf" TargetMode="External"/><Relationship Id="rId9" Type="http://schemas.openxmlformats.org/officeDocument/2006/relationships/hyperlink" Target="https://www.ncleg.net/enactedlegislation/statutes/html/bysection/chapter_143b/gs_143b-150.20.html" TargetMode="Externa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2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2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8.xml"/><Relationship Id="rId1" Type="http://schemas.openxmlformats.org/officeDocument/2006/relationships/slideLayout" Target="../slideLayouts/slideLayout2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9.xml"/><Relationship Id="rId1" Type="http://schemas.openxmlformats.org/officeDocument/2006/relationships/slideLayout" Target="../slideLayouts/slideLayout2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0.xml"/><Relationship Id="rId1" Type="http://schemas.openxmlformats.org/officeDocument/2006/relationships/slideLayout" Target="../slideLayouts/slideLayout2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2.xml"/><Relationship Id="rId1" Type="http://schemas.openxmlformats.org/officeDocument/2006/relationships/slideLayout" Target="../slideLayouts/slideLayout2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3.xml"/><Relationship Id="rId1" Type="http://schemas.openxmlformats.org/officeDocument/2006/relationships/slideLayout" Target="../slideLayouts/slideLayout2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4.xml"/><Relationship Id="rId1" Type="http://schemas.openxmlformats.org/officeDocument/2006/relationships/slideLayout" Target="../slideLayouts/slideLayout2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768596" y="2051009"/>
            <a:ext cx="5973960" cy="2020824"/>
          </a:xfrm>
        </p:spPr>
        <p:txBody>
          <a:bodyPr/>
          <a:lstStyle/>
          <a:p>
            <a:r>
              <a:rPr lang="en-US" sz="1800" dirty="0">
                <a:latin typeface="Gotham Light" pitchFamily="50" charset="0"/>
                <a:cs typeface="Arial"/>
              </a:rPr>
              <a:t>NC Department of Health and Human Services </a:t>
            </a:r>
          </a:p>
          <a:p>
            <a:pPr>
              <a:spcBef>
                <a:spcPts val="0"/>
              </a:spcBef>
              <a:spcAft>
                <a:spcPts val="0"/>
              </a:spcAft>
            </a:pPr>
            <a:r>
              <a:rPr lang="en-US" dirty="0"/>
              <a:t>Transition from CFPT to Child Fatality Local Review Teams</a:t>
            </a:r>
          </a:p>
          <a:p>
            <a:pPr>
              <a:spcBef>
                <a:spcPts val="0"/>
              </a:spcBef>
              <a:spcAft>
                <a:spcPts val="0"/>
              </a:spcAft>
            </a:pPr>
            <a:endParaRPr lang="en-US" dirty="0"/>
          </a:p>
          <a:p>
            <a:pPr>
              <a:spcBef>
                <a:spcPts val="0"/>
              </a:spcBef>
            </a:pPr>
            <a:r>
              <a:rPr lang="en-US" sz="1800" dirty="0">
                <a:effectLst/>
                <a:latin typeface="Calibri" panose="020F0502020204030204" pitchFamily="34" charset="0"/>
                <a:ea typeface="Calibri" panose="020F0502020204030204" pitchFamily="34" charset="0"/>
              </a:rPr>
              <a:t>Child Fatality System update through North Carolina General 2023 Appropriations Act [Section 9H.15. of Session Law 2023-134]. </a:t>
            </a:r>
          </a:p>
          <a:p>
            <a:pPr>
              <a:spcBef>
                <a:spcPts val="0"/>
              </a:spcBef>
              <a:spcAft>
                <a:spcPts val="0"/>
              </a:spcAft>
            </a:pPr>
            <a:endParaRPr lang="en-US" dirty="0"/>
          </a:p>
        </p:txBody>
      </p:sp>
      <p:sp>
        <p:nvSpPr>
          <p:cNvPr id="9" name="Text Placeholder 8"/>
          <p:cNvSpPr>
            <a:spLocks noGrp="1"/>
          </p:cNvSpPr>
          <p:nvPr>
            <p:ph type="body" sz="quarter" idx="11"/>
          </p:nvPr>
        </p:nvSpPr>
        <p:spPr>
          <a:xfrm>
            <a:off x="1589152" y="4350129"/>
            <a:ext cx="5774267" cy="948752"/>
          </a:xfrm>
        </p:spPr>
        <p:txBody>
          <a:bodyPr/>
          <a:lstStyle/>
          <a:p>
            <a:r>
              <a:rPr lang="en-US" dirty="0"/>
              <a:t>Kerry Young</a:t>
            </a:r>
          </a:p>
          <a:p>
            <a:r>
              <a:rPr lang="en-US" sz="1800" dirty="0"/>
              <a:t>Director, State Office of Child Fatality Prevention</a:t>
            </a:r>
          </a:p>
        </p:txBody>
      </p:sp>
      <p:sp>
        <p:nvSpPr>
          <p:cNvPr id="10" name="Text Placeholder 9"/>
          <p:cNvSpPr>
            <a:spLocks noGrp="1"/>
          </p:cNvSpPr>
          <p:nvPr>
            <p:ph type="body" sz="quarter" idx="12"/>
          </p:nvPr>
        </p:nvSpPr>
        <p:spPr>
          <a:xfrm>
            <a:off x="6347791" y="5187854"/>
            <a:ext cx="3923511" cy="488226"/>
          </a:xfrm>
        </p:spPr>
        <p:txBody>
          <a:bodyPr>
            <a:normAutofit/>
          </a:bodyPr>
          <a:lstStyle/>
          <a:p>
            <a:r>
              <a:rPr lang="en-US" sz="2000" dirty="0"/>
              <a:t>December 19, 2024</a:t>
            </a:r>
          </a:p>
        </p:txBody>
      </p:sp>
    </p:spTree>
    <p:extLst>
      <p:ext uri="{BB962C8B-B14F-4D97-AF65-F5344CB8AC3E}">
        <p14:creationId xmlns:p14="http://schemas.microsoft.com/office/powerpoint/2010/main" val="695022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4">
            <a:extLst>
              <a:ext uri="{FF2B5EF4-FFF2-40B4-BE49-F238E27FC236}">
                <a16:creationId xmlns:a16="http://schemas.microsoft.com/office/drawing/2014/main" id="{B1482347-A37F-4A21-8DEF-7C7B8F8DAC11}"/>
              </a:ext>
            </a:extLst>
          </p:cNvPr>
          <p:cNvSpPr>
            <a:spLocks noGrp="1"/>
          </p:cNvSpPr>
          <p:nvPr>
            <p:ph type="title"/>
          </p:nvPr>
        </p:nvSpPr>
        <p:spPr/>
        <p:txBody>
          <a:bodyPr/>
          <a:lstStyle/>
          <a:p>
            <a:r>
              <a:rPr lang="en-US" sz="2100" dirty="0"/>
              <a:t>Strengthen the Child Fatality Prevention System</a:t>
            </a:r>
          </a:p>
        </p:txBody>
      </p:sp>
      <p:sp>
        <p:nvSpPr>
          <p:cNvPr id="4" name="Text Placeholder 3">
            <a:extLst>
              <a:ext uri="{FF2B5EF4-FFF2-40B4-BE49-F238E27FC236}">
                <a16:creationId xmlns:a16="http://schemas.microsoft.com/office/drawing/2014/main" id="{94506F0D-EBAB-6521-E5AD-FEFDC0C0432B}"/>
              </a:ext>
            </a:extLst>
          </p:cNvPr>
          <p:cNvSpPr>
            <a:spLocks noGrp="1"/>
          </p:cNvSpPr>
          <p:nvPr>
            <p:ph type="body" sz="quarter" idx="10"/>
          </p:nvPr>
        </p:nvSpPr>
        <p:spPr/>
        <p:txBody>
          <a:bodyPr>
            <a:normAutofit/>
          </a:bodyPr>
          <a:lstStyle/>
          <a:p>
            <a:pPr marL="257175" indent="-257175">
              <a:lnSpc>
                <a:spcPct val="107000"/>
              </a:lnSpc>
              <a:spcBef>
                <a:spcPts val="0"/>
              </a:spcBef>
              <a:buFont typeface="Symbol" panose="05050102010706020507" pitchFamily="18" charset="2"/>
              <a:buChar char=""/>
            </a:pPr>
            <a:r>
              <a:rPr lang="en-US" sz="1800" kern="100" dirty="0">
                <a:latin typeface="Calibri" panose="020F0502020204030204" pitchFamily="34" charset="0"/>
                <a:ea typeface="Calibri" panose="020F0502020204030204" pitchFamily="34" charset="0"/>
                <a:cs typeface="Calibri" panose="020F0502020204030204" pitchFamily="34" charset="0"/>
              </a:rPr>
              <a:t>Effective January 1, 2025, the following general statutes are repealed</a:t>
            </a:r>
          </a:p>
          <a:p>
            <a:pPr marL="476631" lvl="1" indent="-257175">
              <a:lnSpc>
                <a:spcPct val="107000"/>
              </a:lnSpc>
              <a:spcBef>
                <a:spcPts val="0"/>
              </a:spcBef>
              <a:buFont typeface="Symbol" panose="05050102010706020507" pitchFamily="18" charset="2"/>
              <a:buChar char=""/>
            </a:pPr>
            <a:r>
              <a:rPr lang="en-US" sz="1800" kern="100" dirty="0">
                <a:latin typeface="Calibri" panose="020F0502020204030204" pitchFamily="34" charset="0"/>
                <a:ea typeface="Calibri" panose="020F0502020204030204" pitchFamily="34" charset="0"/>
                <a:cs typeface="Calibri" panose="020F0502020204030204" pitchFamily="34" charset="0"/>
                <a:hlinkClick r:id="rId3"/>
              </a:rPr>
              <a:t>7B-1404</a:t>
            </a:r>
            <a:r>
              <a:rPr lang="en-US" sz="1800" kern="100" dirty="0">
                <a:latin typeface="Calibri" panose="020F0502020204030204" pitchFamily="34" charset="0"/>
                <a:ea typeface="Calibri" panose="020F0502020204030204" pitchFamily="34" charset="0"/>
                <a:cs typeface="Calibri" panose="020F0502020204030204" pitchFamily="34" charset="0"/>
              </a:rPr>
              <a:t>—State Team creation; membership; vacancies</a:t>
            </a:r>
          </a:p>
          <a:p>
            <a:pPr marL="476631" lvl="1" indent="-257175">
              <a:lnSpc>
                <a:spcPct val="107000"/>
              </a:lnSpc>
              <a:spcBef>
                <a:spcPts val="0"/>
              </a:spcBef>
              <a:buFont typeface="Symbol" panose="05050102010706020507" pitchFamily="18" charset="2"/>
              <a:buChar char=""/>
            </a:pPr>
            <a:r>
              <a:rPr lang="en-US" sz="1800" kern="100" dirty="0">
                <a:latin typeface="Calibri" panose="020F0502020204030204" pitchFamily="34" charset="0"/>
                <a:ea typeface="Calibri" panose="020F0502020204030204" pitchFamily="34" charset="0"/>
                <a:cs typeface="Calibri" panose="020F0502020204030204" pitchFamily="34" charset="0"/>
                <a:hlinkClick r:id="rId4"/>
              </a:rPr>
              <a:t>7B-1405</a:t>
            </a:r>
            <a:r>
              <a:rPr lang="en-US" sz="1800" kern="100" dirty="0">
                <a:latin typeface="Calibri" panose="020F0502020204030204" pitchFamily="34" charset="0"/>
                <a:ea typeface="Calibri" panose="020F0502020204030204" pitchFamily="34" charset="0"/>
                <a:cs typeface="Calibri" panose="020F0502020204030204" pitchFamily="34" charset="0"/>
              </a:rPr>
              <a:t> —State Team duties </a:t>
            </a:r>
          </a:p>
          <a:p>
            <a:pPr marL="476631" lvl="1" indent="-257175">
              <a:lnSpc>
                <a:spcPct val="107000"/>
              </a:lnSpc>
              <a:spcBef>
                <a:spcPts val="0"/>
              </a:spcBef>
              <a:buFont typeface="Symbol" panose="05050102010706020507" pitchFamily="18" charset="2"/>
              <a:buChar char=""/>
            </a:pPr>
            <a:r>
              <a:rPr lang="en-US" sz="1800" kern="100" dirty="0">
                <a:latin typeface="Calibri" panose="020F0502020204030204" pitchFamily="34" charset="0"/>
                <a:ea typeface="Calibri" panose="020F0502020204030204" pitchFamily="34" charset="0"/>
                <a:cs typeface="Calibri" panose="020F0502020204030204" pitchFamily="34" charset="0"/>
                <a:hlinkClick r:id="rId5"/>
              </a:rPr>
              <a:t>7B-1406</a:t>
            </a:r>
            <a:r>
              <a:rPr lang="en-US" sz="1800" kern="100" dirty="0">
                <a:latin typeface="Calibri" panose="020F0502020204030204" pitchFamily="34" charset="0"/>
                <a:ea typeface="Calibri" panose="020F0502020204030204" pitchFamily="34" charset="0"/>
                <a:cs typeface="Calibri" panose="020F0502020204030204" pitchFamily="34" charset="0"/>
              </a:rPr>
              <a:t>—Community Child Protection Teams; Child Fatality Prevention Teams; creation and duties.</a:t>
            </a:r>
          </a:p>
          <a:p>
            <a:pPr marL="476631" lvl="1" indent="-257175">
              <a:lnSpc>
                <a:spcPct val="107000"/>
              </a:lnSpc>
              <a:spcBef>
                <a:spcPts val="0"/>
              </a:spcBef>
              <a:buFont typeface="Symbol" panose="05050102010706020507" pitchFamily="18" charset="2"/>
              <a:buChar char=""/>
            </a:pPr>
            <a:r>
              <a:rPr lang="en-US" sz="1800" kern="100" dirty="0">
                <a:latin typeface="Calibri" panose="020F0502020204030204" pitchFamily="34" charset="0"/>
                <a:ea typeface="Calibri" panose="020F0502020204030204" pitchFamily="34" charset="0"/>
                <a:cs typeface="Calibri" panose="020F0502020204030204" pitchFamily="34" charset="0"/>
                <a:hlinkClick r:id="rId6"/>
              </a:rPr>
              <a:t>7B-1408</a:t>
            </a:r>
            <a:r>
              <a:rPr lang="en-US" sz="1800" kern="100" dirty="0">
                <a:latin typeface="Calibri" panose="020F0502020204030204" pitchFamily="34" charset="0"/>
                <a:ea typeface="Calibri" panose="020F0502020204030204" pitchFamily="34" charset="0"/>
                <a:cs typeface="Calibri" panose="020F0502020204030204" pitchFamily="34" charset="0"/>
              </a:rPr>
              <a:t>—Child Fatality Prevention Team Coordinator; duties.  </a:t>
            </a:r>
          </a:p>
          <a:p>
            <a:pPr marL="476631" lvl="1" indent="-257175">
              <a:lnSpc>
                <a:spcPct val="107000"/>
              </a:lnSpc>
              <a:spcBef>
                <a:spcPts val="0"/>
              </a:spcBef>
              <a:buFont typeface="Symbol" panose="05050102010706020507" pitchFamily="18" charset="2"/>
              <a:buChar char=""/>
            </a:pPr>
            <a:r>
              <a:rPr lang="en-US" sz="1800" kern="100" dirty="0">
                <a:latin typeface="Calibri" panose="020F0502020204030204" pitchFamily="34" charset="0"/>
                <a:ea typeface="Calibri" panose="020F0502020204030204" pitchFamily="34" charset="0"/>
                <a:cs typeface="Calibri" panose="020F0502020204030204" pitchFamily="34" charset="0"/>
                <a:hlinkClick r:id="rId7"/>
              </a:rPr>
              <a:t>7B-1409</a:t>
            </a:r>
            <a:r>
              <a:rPr lang="en-US" sz="1800" kern="100" dirty="0">
                <a:latin typeface="Calibri" panose="020F0502020204030204" pitchFamily="34" charset="0"/>
                <a:ea typeface="Calibri" panose="020F0502020204030204" pitchFamily="34" charset="0"/>
                <a:cs typeface="Calibri" panose="020F0502020204030204" pitchFamily="34" charset="0"/>
              </a:rPr>
              <a:t>--</a:t>
            </a:r>
            <a:r>
              <a:rPr lang="en-US" sz="1800" dirty="0">
                <a:latin typeface="Calibri" panose="020F0502020204030204" pitchFamily="34" charset="0"/>
                <a:cs typeface="Calibri" panose="020F0502020204030204" pitchFamily="34" charset="0"/>
              </a:rPr>
              <a:t> Community Child Protection Teams; duties of the director of the county department of social services</a:t>
            </a:r>
            <a:endParaRPr lang="en-US" sz="1800" kern="100" dirty="0">
              <a:latin typeface="Calibri" panose="020F0502020204030204" pitchFamily="34" charset="0"/>
              <a:ea typeface="Calibri" panose="020F0502020204030204" pitchFamily="34" charset="0"/>
              <a:cs typeface="Calibri" panose="020F0502020204030204" pitchFamily="34" charset="0"/>
            </a:endParaRPr>
          </a:p>
          <a:p>
            <a:pPr marL="476631" lvl="1" indent="-257175">
              <a:lnSpc>
                <a:spcPct val="107000"/>
              </a:lnSpc>
              <a:spcBef>
                <a:spcPts val="0"/>
              </a:spcBef>
              <a:buFont typeface="Symbol" panose="05050102010706020507" pitchFamily="18" charset="2"/>
              <a:buChar char=""/>
            </a:pPr>
            <a:r>
              <a:rPr lang="en-US" sz="1800" kern="100" dirty="0">
                <a:latin typeface="Calibri" panose="020F0502020204030204" pitchFamily="34" charset="0"/>
                <a:ea typeface="Calibri" panose="020F0502020204030204" pitchFamily="34" charset="0"/>
                <a:cs typeface="Calibri" panose="020F0502020204030204" pitchFamily="34" charset="0"/>
                <a:hlinkClick r:id="rId8"/>
              </a:rPr>
              <a:t>7B-1411</a:t>
            </a:r>
            <a:r>
              <a:rPr lang="en-US" sz="1800" dirty="0">
                <a:latin typeface="Calibri" panose="020F0502020204030204" pitchFamily="34" charset="0"/>
                <a:cs typeface="Calibri" panose="020F0502020204030204" pitchFamily="34" charset="0"/>
              </a:rPr>
              <a:t> Community Child Protection Teams; responsibility for training of team members</a:t>
            </a:r>
            <a:endParaRPr lang="en-US" sz="1800" kern="100" dirty="0">
              <a:latin typeface="Calibri" panose="020F0502020204030204" pitchFamily="34" charset="0"/>
              <a:ea typeface="Calibri" panose="020F0502020204030204" pitchFamily="34" charset="0"/>
              <a:cs typeface="Calibri" panose="020F0502020204030204" pitchFamily="34" charset="0"/>
            </a:endParaRPr>
          </a:p>
          <a:p>
            <a:pPr marL="476631" lvl="1" indent="-257175">
              <a:lnSpc>
                <a:spcPct val="107000"/>
              </a:lnSpc>
              <a:spcBef>
                <a:spcPts val="0"/>
              </a:spcBef>
              <a:buFont typeface="Symbol" panose="05050102010706020507" pitchFamily="18" charset="2"/>
              <a:buChar char=""/>
            </a:pPr>
            <a:r>
              <a:rPr lang="en-US" sz="1800" kern="100" dirty="0">
                <a:latin typeface="Calibri" panose="020F0502020204030204" pitchFamily="34" charset="0"/>
                <a:ea typeface="Calibri" panose="020F0502020204030204" pitchFamily="34" charset="0"/>
                <a:cs typeface="Calibri" panose="020F0502020204030204" pitchFamily="34" charset="0"/>
                <a:hlinkClick r:id="rId9"/>
              </a:rPr>
              <a:t>143B-150.20</a:t>
            </a:r>
            <a:r>
              <a:rPr lang="en-US" sz="1800" kern="100" dirty="0">
                <a:latin typeface="Calibri" panose="020F0502020204030204" pitchFamily="34" charset="0"/>
                <a:ea typeface="Calibri" panose="020F0502020204030204" pitchFamily="34" charset="0"/>
                <a:cs typeface="Calibri" panose="020F0502020204030204" pitchFamily="34" charset="0"/>
              </a:rPr>
              <a:t> State Child Fatality Review Team; establishment; purpose; powers; duties; report by Division of Social Services.</a:t>
            </a:r>
            <a:endParaRPr lang="en-US" sz="1800" dirty="0">
              <a:latin typeface="Calibri" panose="020F0502020204030204" pitchFamily="34" charset="0"/>
              <a:cs typeface="Calibri" panose="020F0502020204030204" pitchFamily="34" charset="0"/>
            </a:endParaRPr>
          </a:p>
        </p:txBody>
      </p:sp>
      <p:sp>
        <p:nvSpPr>
          <p:cNvPr id="2" name="Text Placeholder 1">
            <a:extLst>
              <a:ext uri="{FF2B5EF4-FFF2-40B4-BE49-F238E27FC236}">
                <a16:creationId xmlns:a16="http://schemas.microsoft.com/office/drawing/2014/main" id="{57BE290E-F7EB-50CF-FE07-71D62D60A249}"/>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896686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073BF-AF6F-6D43-72AD-3A4EE6D0075D}"/>
              </a:ext>
            </a:extLst>
          </p:cNvPr>
          <p:cNvSpPr>
            <a:spLocks noGrp="1"/>
          </p:cNvSpPr>
          <p:nvPr>
            <p:ph type="title"/>
          </p:nvPr>
        </p:nvSpPr>
        <p:spPr/>
        <p:txBody>
          <a:bodyPr/>
          <a:lstStyle/>
          <a:p>
            <a:r>
              <a:rPr lang="en-US" dirty="0"/>
              <a:t>Timeline Walk-through, past</a:t>
            </a:r>
          </a:p>
        </p:txBody>
      </p:sp>
      <p:graphicFrame>
        <p:nvGraphicFramePr>
          <p:cNvPr id="4" name="Diagram 3">
            <a:extLst>
              <a:ext uri="{FF2B5EF4-FFF2-40B4-BE49-F238E27FC236}">
                <a16:creationId xmlns:a16="http://schemas.microsoft.com/office/drawing/2014/main" id="{D5A7420C-4D1D-F849-6E52-A9C720136AAE}"/>
              </a:ext>
            </a:extLst>
          </p:cNvPr>
          <p:cNvGraphicFramePr/>
          <p:nvPr>
            <p:extLst>
              <p:ext uri="{D42A27DB-BD31-4B8C-83A1-F6EECF244321}">
                <p14:modId xmlns:p14="http://schemas.microsoft.com/office/powerpoint/2010/main" val="1288568819"/>
              </p:ext>
            </p:extLst>
          </p:nvPr>
        </p:nvGraphicFramePr>
        <p:xfrm>
          <a:off x="140677" y="1430215"/>
          <a:ext cx="8874369" cy="4030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141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9D0FC-8BD0-A281-138F-B302C60B11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289A41-4E1A-AEB5-AFE0-83EF791E36E3}"/>
              </a:ext>
            </a:extLst>
          </p:cNvPr>
          <p:cNvSpPr>
            <a:spLocks noGrp="1"/>
          </p:cNvSpPr>
          <p:nvPr>
            <p:ph type="title"/>
          </p:nvPr>
        </p:nvSpPr>
        <p:spPr/>
        <p:txBody>
          <a:bodyPr/>
          <a:lstStyle/>
          <a:p>
            <a:r>
              <a:rPr lang="en-US" dirty="0"/>
              <a:t>Timeline Walk-through, future</a:t>
            </a:r>
          </a:p>
        </p:txBody>
      </p:sp>
      <p:graphicFrame>
        <p:nvGraphicFramePr>
          <p:cNvPr id="3" name="Diagram 2">
            <a:extLst>
              <a:ext uri="{FF2B5EF4-FFF2-40B4-BE49-F238E27FC236}">
                <a16:creationId xmlns:a16="http://schemas.microsoft.com/office/drawing/2014/main" id="{A2899BEE-7E5B-4A36-BDF2-EF76A4AA5A4E}"/>
              </a:ext>
            </a:extLst>
          </p:cNvPr>
          <p:cNvGraphicFramePr/>
          <p:nvPr>
            <p:extLst>
              <p:ext uri="{D42A27DB-BD31-4B8C-83A1-F6EECF244321}">
                <p14:modId xmlns:p14="http://schemas.microsoft.com/office/powerpoint/2010/main" val="1151151075"/>
              </p:ext>
            </p:extLst>
          </p:nvPr>
        </p:nvGraphicFramePr>
        <p:xfrm>
          <a:off x="674369" y="1268046"/>
          <a:ext cx="8071046" cy="4965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3906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1EE4B-920D-084D-7792-C14697CC2704}"/>
              </a:ext>
            </a:extLst>
          </p:cNvPr>
          <p:cNvSpPr>
            <a:spLocks noGrp="1"/>
          </p:cNvSpPr>
          <p:nvPr>
            <p:ph type="title"/>
          </p:nvPr>
        </p:nvSpPr>
        <p:spPr/>
        <p:txBody>
          <a:bodyPr/>
          <a:lstStyle/>
          <a:p>
            <a:r>
              <a:rPr lang="en-US" dirty="0"/>
              <a:t>Timeline Walk-through Expanded</a:t>
            </a:r>
          </a:p>
        </p:txBody>
      </p:sp>
      <p:graphicFrame>
        <p:nvGraphicFramePr>
          <p:cNvPr id="5" name="Diagram 4">
            <a:extLst>
              <a:ext uri="{FF2B5EF4-FFF2-40B4-BE49-F238E27FC236}">
                <a16:creationId xmlns:a16="http://schemas.microsoft.com/office/drawing/2014/main" id="{D119AD91-5D9D-FFB4-6DCD-E6C2DF61C150}"/>
              </a:ext>
            </a:extLst>
          </p:cNvPr>
          <p:cNvGraphicFramePr/>
          <p:nvPr>
            <p:extLst>
              <p:ext uri="{D42A27DB-BD31-4B8C-83A1-F6EECF244321}">
                <p14:modId xmlns:p14="http://schemas.microsoft.com/office/powerpoint/2010/main" val="3116958126"/>
              </p:ext>
            </p:extLst>
          </p:nvPr>
        </p:nvGraphicFramePr>
        <p:xfrm>
          <a:off x="100362" y="1172693"/>
          <a:ext cx="9043638" cy="53619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8732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D9E7B1-B280-5E3E-8D9A-6F6E9CEEB6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0312EE-EF19-E47C-6BD7-B64EBC44CC7C}"/>
              </a:ext>
            </a:extLst>
          </p:cNvPr>
          <p:cNvSpPr>
            <a:spLocks noGrp="1"/>
          </p:cNvSpPr>
          <p:nvPr>
            <p:ph type="title"/>
          </p:nvPr>
        </p:nvSpPr>
        <p:spPr/>
        <p:txBody>
          <a:bodyPr/>
          <a:lstStyle/>
          <a:p>
            <a:r>
              <a:rPr lang="en-US" dirty="0"/>
              <a:t>Timeline Walk-through Expanded</a:t>
            </a:r>
          </a:p>
        </p:txBody>
      </p:sp>
      <p:graphicFrame>
        <p:nvGraphicFramePr>
          <p:cNvPr id="5" name="Diagram 4">
            <a:extLst>
              <a:ext uri="{FF2B5EF4-FFF2-40B4-BE49-F238E27FC236}">
                <a16:creationId xmlns:a16="http://schemas.microsoft.com/office/drawing/2014/main" id="{99B489D5-229E-6AEB-73B2-32F50C137C13}"/>
              </a:ext>
            </a:extLst>
          </p:cNvPr>
          <p:cNvGraphicFramePr/>
          <p:nvPr>
            <p:extLst>
              <p:ext uri="{D42A27DB-BD31-4B8C-83A1-F6EECF244321}">
                <p14:modId xmlns:p14="http://schemas.microsoft.com/office/powerpoint/2010/main" val="2290279241"/>
              </p:ext>
            </p:extLst>
          </p:nvPr>
        </p:nvGraphicFramePr>
        <p:xfrm>
          <a:off x="100362" y="1172693"/>
          <a:ext cx="9043638" cy="53619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73868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F0DBD-7155-9CE8-CDC6-5F77024AE0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547016-34BF-2119-3F62-6B764A4613C2}"/>
              </a:ext>
            </a:extLst>
          </p:cNvPr>
          <p:cNvSpPr>
            <a:spLocks noGrp="1"/>
          </p:cNvSpPr>
          <p:nvPr>
            <p:ph type="title"/>
          </p:nvPr>
        </p:nvSpPr>
        <p:spPr/>
        <p:txBody>
          <a:bodyPr/>
          <a:lstStyle/>
          <a:p>
            <a:r>
              <a:rPr lang="en-US" dirty="0"/>
              <a:t>Timeline Walk-through, Expanded</a:t>
            </a:r>
          </a:p>
        </p:txBody>
      </p:sp>
      <p:graphicFrame>
        <p:nvGraphicFramePr>
          <p:cNvPr id="3" name="Diagram 2">
            <a:extLst>
              <a:ext uri="{FF2B5EF4-FFF2-40B4-BE49-F238E27FC236}">
                <a16:creationId xmlns:a16="http://schemas.microsoft.com/office/drawing/2014/main" id="{AD157288-D4A8-B0DD-2D5D-F71553E356A3}"/>
              </a:ext>
            </a:extLst>
          </p:cNvPr>
          <p:cNvGraphicFramePr/>
          <p:nvPr>
            <p:extLst>
              <p:ext uri="{D42A27DB-BD31-4B8C-83A1-F6EECF244321}">
                <p14:modId xmlns:p14="http://schemas.microsoft.com/office/powerpoint/2010/main" val="925853554"/>
              </p:ext>
            </p:extLst>
          </p:nvPr>
        </p:nvGraphicFramePr>
        <p:xfrm>
          <a:off x="674369" y="1268046"/>
          <a:ext cx="8071046" cy="4965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90326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FEDD11-D158-420F-507A-0AC74C7097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C55BDE-C980-59FD-50D7-F49907901EB1}"/>
              </a:ext>
            </a:extLst>
          </p:cNvPr>
          <p:cNvSpPr>
            <a:spLocks noGrp="1"/>
          </p:cNvSpPr>
          <p:nvPr>
            <p:ph type="title"/>
          </p:nvPr>
        </p:nvSpPr>
        <p:spPr/>
        <p:txBody>
          <a:bodyPr/>
          <a:lstStyle/>
          <a:p>
            <a:r>
              <a:rPr lang="en-US" sz="3200" dirty="0"/>
              <a:t>State Office of Child Fatality Prevention</a:t>
            </a:r>
          </a:p>
        </p:txBody>
      </p:sp>
      <p:graphicFrame>
        <p:nvGraphicFramePr>
          <p:cNvPr id="4" name="Diagram 3">
            <a:extLst>
              <a:ext uri="{FF2B5EF4-FFF2-40B4-BE49-F238E27FC236}">
                <a16:creationId xmlns:a16="http://schemas.microsoft.com/office/drawing/2014/main" id="{C7D61F05-22CB-D4BB-1BC1-F79C1CE7E0F8}"/>
              </a:ext>
            </a:extLst>
          </p:cNvPr>
          <p:cNvGraphicFramePr/>
          <p:nvPr>
            <p:extLst>
              <p:ext uri="{D42A27DB-BD31-4B8C-83A1-F6EECF244321}">
                <p14:modId xmlns:p14="http://schemas.microsoft.com/office/powerpoint/2010/main" val="814795364"/>
              </p:ext>
            </p:extLst>
          </p:nvPr>
        </p:nvGraphicFramePr>
        <p:xfrm>
          <a:off x="323385" y="1382751"/>
          <a:ext cx="8441474" cy="50403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87577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61E53-946E-C2B0-6815-B0E783F1F6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D0824E-7B37-629B-00D1-49153BD85B13}"/>
              </a:ext>
            </a:extLst>
          </p:cNvPr>
          <p:cNvSpPr>
            <a:spLocks noGrp="1"/>
          </p:cNvSpPr>
          <p:nvPr>
            <p:ph type="title"/>
          </p:nvPr>
        </p:nvSpPr>
        <p:spPr>
          <a:xfrm>
            <a:off x="234247" y="624054"/>
            <a:ext cx="8642124" cy="548640"/>
          </a:xfrm>
        </p:spPr>
        <p:txBody>
          <a:bodyPr/>
          <a:lstStyle/>
          <a:p>
            <a:r>
              <a:rPr lang="en-US" dirty="0"/>
              <a:t>First Wave Changes</a:t>
            </a:r>
            <a:r>
              <a:rPr lang="en-US" sz="2400" dirty="0"/>
              <a:t>, now occurring by July 1, 2025</a:t>
            </a:r>
          </a:p>
        </p:txBody>
      </p:sp>
      <p:sp>
        <p:nvSpPr>
          <p:cNvPr id="3" name="Text Placeholder 2">
            <a:extLst>
              <a:ext uri="{FF2B5EF4-FFF2-40B4-BE49-F238E27FC236}">
                <a16:creationId xmlns:a16="http://schemas.microsoft.com/office/drawing/2014/main" id="{69034DCC-0F8A-27F4-1493-D9F5D47F224F}"/>
              </a:ext>
            </a:extLst>
          </p:cNvPr>
          <p:cNvSpPr>
            <a:spLocks noGrp="1"/>
          </p:cNvSpPr>
          <p:nvPr>
            <p:ph type="body" sz="quarter" idx="10"/>
          </p:nvPr>
        </p:nvSpPr>
        <p:spPr>
          <a:xfrm>
            <a:off x="494851" y="1468223"/>
            <a:ext cx="8283389" cy="4795307"/>
          </a:xfrm>
        </p:spPr>
        <p:txBody>
          <a:bodyPr/>
          <a:lstStyle/>
          <a:p>
            <a:r>
              <a:rPr lang="en-US" dirty="0"/>
              <a:t>Single/Muli-county Format</a:t>
            </a:r>
          </a:p>
          <a:p>
            <a:r>
              <a:rPr lang="en-US" dirty="0"/>
              <a:t>CFPT </a:t>
            </a:r>
            <a:r>
              <a:rPr lang="en-US" dirty="0">
                <a:sym typeface="Wingdings" panose="05000000000000000000" pitchFamily="2" charset="2"/>
              </a:rPr>
              <a:t></a:t>
            </a:r>
            <a:r>
              <a:rPr lang="en-US" dirty="0"/>
              <a:t> Local Team</a:t>
            </a:r>
          </a:p>
          <a:p>
            <a:r>
              <a:rPr lang="en-US" dirty="0"/>
              <a:t>What cases are reviewed</a:t>
            </a:r>
          </a:p>
          <a:p>
            <a:r>
              <a:rPr lang="en-US" dirty="0"/>
              <a:t>Packets of information</a:t>
            </a:r>
          </a:p>
          <a:p>
            <a:pPr lvl="1"/>
            <a:endParaRPr lang="en-US" dirty="0"/>
          </a:p>
        </p:txBody>
      </p:sp>
    </p:spTree>
    <p:extLst>
      <p:ext uri="{BB962C8B-B14F-4D97-AF65-F5344CB8AC3E}">
        <p14:creationId xmlns:p14="http://schemas.microsoft.com/office/powerpoint/2010/main" val="2709325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6D0C99C-DD03-49E0-9457-B02CEE784F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03D58C-FFA0-D0EC-28ED-0F6CE4F57C74}"/>
              </a:ext>
            </a:extLst>
          </p:cNvPr>
          <p:cNvSpPr>
            <a:spLocks noGrp="1"/>
          </p:cNvSpPr>
          <p:nvPr>
            <p:ph type="title"/>
          </p:nvPr>
        </p:nvSpPr>
        <p:spPr>
          <a:xfrm>
            <a:off x="476250" y="640823"/>
            <a:ext cx="2563994" cy="5583148"/>
          </a:xfrm>
        </p:spPr>
        <p:txBody>
          <a:bodyPr vert="horz" lIns="91440" tIns="45720" rIns="91440" bIns="45720" rtlCol="0" anchor="ctr">
            <a:normAutofit/>
          </a:bodyPr>
          <a:lstStyle/>
          <a:p>
            <a:r>
              <a:rPr lang="en-US" sz="3600" kern="1200">
                <a:solidFill>
                  <a:schemeClr val="tx1"/>
                </a:solidFill>
                <a:latin typeface="+mj-lt"/>
                <a:ea typeface="+mj-ea"/>
                <a:cs typeface="+mj-cs"/>
              </a:rPr>
              <a:t>First Wave Changes: Single/Muli-county Format</a:t>
            </a:r>
            <a:br>
              <a:rPr lang="en-US" sz="3600" kern="1200">
                <a:solidFill>
                  <a:schemeClr val="tx1"/>
                </a:solidFill>
                <a:latin typeface="+mj-lt"/>
                <a:ea typeface="+mj-ea"/>
                <a:cs typeface="+mj-cs"/>
              </a:rPr>
            </a:br>
            <a:endParaRPr lang="en-US" sz="3600" kern="1200">
              <a:solidFill>
                <a:schemeClr val="tx1"/>
              </a:solidFill>
              <a:latin typeface="+mj-lt"/>
              <a:ea typeface="+mj-ea"/>
              <a:cs typeface="+mj-cs"/>
            </a:endParaRPr>
          </a:p>
        </p:txBody>
      </p:sp>
      <p:graphicFrame>
        <p:nvGraphicFramePr>
          <p:cNvPr id="5" name="Text Placeholder 2">
            <a:extLst>
              <a:ext uri="{FF2B5EF4-FFF2-40B4-BE49-F238E27FC236}">
                <a16:creationId xmlns:a16="http://schemas.microsoft.com/office/drawing/2014/main" id="{EDAEC430-C4BB-180B-8119-9E41B711440B}"/>
              </a:ext>
            </a:extLst>
          </p:cNvPr>
          <p:cNvGraphicFramePr/>
          <p:nvPr>
            <p:extLst>
              <p:ext uri="{D42A27DB-BD31-4B8C-83A1-F6EECF244321}">
                <p14:modId xmlns:p14="http://schemas.microsoft.com/office/powerpoint/2010/main" val="3531653624"/>
              </p:ext>
            </p:extLst>
          </p:nvPr>
        </p:nvGraphicFramePr>
        <p:xfrm>
          <a:off x="3486013" y="640822"/>
          <a:ext cx="5175384"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2270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9D1D969-E2DD-FC48-2EFD-53AD3CA755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8A5D94-44CA-E100-5D2F-AF6BE432BEF4}"/>
              </a:ext>
            </a:extLst>
          </p:cNvPr>
          <p:cNvSpPr>
            <a:spLocks noGrp="1"/>
          </p:cNvSpPr>
          <p:nvPr>
            <p:ph type="title"/>
          </p:nvPr>
        </p:nvSpPr>
        <p:spPr>
          <a:xfrm>
            <a:off x="476250" y="640823"/>
            <a:ext cx="2563994" cy="5583148"/>
          </a:xfrm>
        </p:spPr>
        <p:txBody>
          <a:bodyPr vert="horz" lIns="91440" tIns="45720" rIns="91440" bIns="45720" rtlCol="0" anchor="ctr">
            <a:normAutofit/>
          </a:bodyPr>
          <a:lstStyle/>
          <a:p>
            <a:r>
              <a:rPr lang="en-US" sz="3600" kern="1200" dirty="0">
                <a:solidFill>
                  <a:schemeClr val="tx1"/>
                </a:solidFill>
                <a:latin typeface="+mj-lt"/>
                <a:ea typeface="+mj-ea"/>
                <a:cs typeface="+mj-cs"/>
              </a:rPr>
              <a:t>First Wave Changes: </a:t>
            </a:r>
            <a:r>
              <a:rPr lang="en-US" sz="3200" b="0" dirty="0"/>
              <a:t>CFPT </a:t>
            </a:r>
            <a:r>
              <a:rPr lang="en-US" sz="3200" b="0" dirty="0">
                <a:sym typeface="Wingdings" panose="05000000000000000000" pitchFamily="2" charset="2"/>
              </a:rPr>
              <a:t></a:t>
            </a:r>
            <a:r>
              <a:rPr lang="en-US" sz="3200" b="0" dirty="0"/>
              <a:t> Local Team</a:t>
            </a:r>
            <a:br>
              <a:rPr lang="en-US" sz="3200" dirty="0"/>
            </a:br>
            <a:br>
              <a:rPr lang="en-US" sz="3200" dirty="0"/>
            </a:br>
            <a:br>
              <a:rPr lang="en-US" sz="3600" kern="1200" dirty="0">
                <a:solidFill>
                  <a:schemeClr val="tx1"/>
                </a:solidFill>
                <a:latin typeface="+mj-lt"/>
                <a:ea typeface="+mj-ea"/>
                <a:cs typeface="+mj-cs"/>
              </a:rPr>
            </a:br>
            <a:endParaRPr lang="en-US" sz="3600" kern="1200" dirty="0">
              <a:solidFill>
                <a:schemeClr val="tx1"/>
              </a:solidFill>
              <a:latin typeface="+mj-lt"/>
              <a:ea typeface="+mj-ea"/>
              <a:cs typeface="+mj-cs"/>
            </a:endParaRPr>
          </a:p>
        </p:txBody>
      </p:sp>
      <p:graphicFrame>
        <p:nvGraphicFramePr>
          <p:cNvPr id="5" name="Text Placeholder 2">
            <a:extLst>
              <a:ext uri="{FF2B5EF4-FFF2-40B4-BE49-F238E27FC236}">
                <a16:creationId xmlns:a16="http://schemas.microsoft.com/office/drawing/2014/main" id="{98ED8515-E433-F921-B39D-AE55070B29C4}"/>
              </a:ext>
            </a:extLst>
          </p:cNvPr>
          <p:cNvGraphicFramePr/>
          <p:nvPr>
            <p:extLst>
              <p:ext uri="{D42A27DB-BD31-4B8C-83A1-F6EECF244321}">
                <p14:modId xmlns:p14="http://schemas.microsoft.com/office/powerpoint/2010/main" val="827996616"/>
              </p:ext>
            </p:extLst>
          </p:nvPr>
        </p:nvGraphicFramePr>
        <p:xfrm>
          <a:off x="3486012" y="436728"/>
          <a:ext cx="5425975" cy="6018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5448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7C28C-6B8B-133A-E3ED-DF93E380BD76}"/>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4257E517-32BA-3C02-52C4-CA7EEA8D8112}"/>
              </a:ext>
            </a:extLst>
          </p:cNvPr>
          <p:cNvSpPr>
            <a:spLocks noGrp="1"/>
          </p:cNvSpPr>
          <p:nvPr>
            <p:ph type="body" sz="quarter" idx="10"/>
          </p:nvPr>
        </p:nvSpPr>
        <p:spPr/>
        <p:txBody>
          <a:bodyPr/>
          <a:lstStyle/>
          <a:p>
            <a:r>
              <a:rPr lang="en-US" sz="1800" dirty="0"/>
              <a:t>Child Fatality System Legislation</a:t>
            </a:r>
          </a:p>
          <a:p>
            <a:r>
              <a:rPr lang="en-US" sz="1800" dirty="0"/>
              <a:t>Timeline walkthrough</a:t>
            </a:r>
          </a:p>
          <a:p>
            <a:r>
              <a:rPr lang="en-US" sz="1800" dirty="0"/>
              <a:t>State Office of Child Fatality Prevention</a:t>
            </a:r>
          </a:p>
          <a:p>
            <a:r>
              <a:rPr lang="en-US" sz="1800" dirty="0"/>
              <a:t>First Wave Changes</a:t>
            </a:r>
          </a:p>
          <a:p>
            <a:pPr lvl="1"/>
            <a:r>
              <a:rPr lang="en-US" sz="1400" dirty="0"/>
              <a:t>Single/Muli-county Format</a:t>
            </a:r>
          </a:p>
          <a:p>
            <a:pPr lvl="1"/>
            <a:r>
              <a:rPr lang="en-US" sz="1400" dirty="0"/>
              <a:t>CFPT</a:t>
            </a:r>
            <a:r>
              <a:rPr lang="en-US" sz="1400" dirty="0">
                <a:sym typeface="Wingdings" panose="05000000000000000000" pitchFamily="2" charset="2"/>
              </a:rPr>
              <a:t> Local Team</a:t>
            </a:r>
          </a:p>
          <a:p>
            <a:pPr lvl="1"/>
            <a:r>
              <a:rPr lang="en-US" sz="1400" dirty="0"/>
              <a:t>What cases are reviewed</a:t>
            </a:r>
          </a:p>
          <a:p>
            <a:pPr lvl="2"/>
            <a:r>
              <a:rPr lang="en-US" sz="1100" dirty="0"/>
              <a:t>Packets of information</a:t>
            </a:r>
          </a:p>
          <a:p>
            <a:r>
              <a:rPr lang="en-US" sz="1800" dirty="0"/>
              <a:t>Second Wave Changes</a:t>
            </a:r>
          </a:p>
          <a:p>
            <a:pPr lvl="1"/>
            <a:r>
              <a:rPr lang="en-US" sz="1400" dirty="0"/>
              <a:t>Preparation and use of the National Center for Fatality Review and Prevention’s Case Reporting System</a:t>
            </a:r>
          </a:p>
          <a:p>
            <a:pPr lvl="2"/>
            <a:r>
              <a:rPr lang="en-US" sz="1100" dirty="0"/>
              <a:t>Agreement for log-in</a:t>
            </a:r>
          </a:p>
          <a:p>
            <a:pPr lvl="2"/>
            <a:r>
              <a:rPr lang="en-US" sz="1100" dirty="0"/>
              <a:t>Trainings</a:t>
            </a:r>
          </a:p>
          <a:p>
            <a:r>
              <a:rPr lang="en-US" sz="1800" dirty="0"/>
              <a:t>Questions</a:t>
            </a:r>
          </a:p>
          <a:p>
            <a:endParaRPr lang="en-US" dirty="0"/>
          </a:p>
          <a:p>
            <a:endParaRPr lang="en-US" dirty="0"/>
          </a:p>
        </p:txBody>
      </p:sp>
      <p:sp>
        <p:nvSpPr>
          <p:cNvPr id="4" name="Text Placeholder 3">
            <a:extLst>
              <a:ext uri="{FF2B5EF4-FFF2-40B4-BE49-F238E27FC236}">
                <a16:creationId xmlns:a16="http://schemas.microsoft.com/office/drawing/2014/main" id="{28E311DA-1681-DB24-2471-977218207272}"/>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337216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68EDF46-87DA-12CF-A92C-0BC4293480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211A17-FC47-90D4-BB7E-EAF8E2280883}"/>
              </a:ext>
            </a:extLst>
          </p:cNvPr>
          <p:cNvSpPr>
            <a:spLocks noGrp="1"/>
          </p:cNvSpPr>
          <p:nvPr>
            <p:ph type="title"/>
          </p:nvPr>
        </p:nvSpPr>
        <p:spPr>
          <a:xfrm>
            <a:off x="476250" y="640823"/>
            <a:ext cx="2563994" cy="5583148"/>
          </a:xfrm>
        </p:spPr>
        <p:txBody>
          <a:bodyPr vert="horz" lIns="91440" tIns="45720" rIns="91440" bIns="45720" rtlCol="0" anchor="ctr">
            <a:normAutofit/>
          </a:bodyPr>
          <a:lstStyle/>
          <a:p>
            <a:r>
              <a:rPr lang="en-US" sz="3600" kern="1200" dirty="0">
                <a:solidFill>
                  <a:schemeClr val="tx1"/>
                </a:solidFill>
                <a:latin typeface="+mj-lt"/>
                <a:ea typeface="+mj-ea"/>
                <a:cs typeface="+mj-cs"/>
              </a:rPr>
              <a:t>First Wave Changes: What cases are reviewed</a:t>
            </a:r>
            <a:br>
              <a:rPr lang="en-US" sz="3600" kern="1200" dirty="0">
                <a:solidFill>
                  <a:schemeClr val="tx1"/>
                </a:solidFill>
                <a:latin typeface="+mj-lt"/>
                <a:ea typeface="+mj-ea"/>
                <a:cs typeface="+mj-cs"/>
              </a:rPr>
            </a:br>
            <a:endParaRPr lang="en-US" sz="3600" kern="1200" dirty="0">
              <a:solidFill>
                <a:schemeClr val="tx1"/>
              </a:solidFill>
              <a:latin typeface="+mj-lt"/>
              <a:ea typeface="+mj-ea"/>
              <a:cs typeface="+mj-cs"/>
            </a:endParaRPr>
          </a:p>
        </p:txBody>
      </p:sp>
      <p:graphicFrame>
        <p:nvGraphicFramePr>
          <p:cNvPr id="5" name="Text Placeholder 2">
            <a:extLst>
              <a:ext uri="{FF2B5EF4-FFF2-40B4-BE49-F238E27FC236}">
                <a16:creationId xmlns:a16="http://schemas.microsoft.com/office/drawing/2014/main" id="{AE42DD74-6934-CA83-2537-9C886C726C6A}"/>
              </a:ext>
            </a:extLst>
          </p:cNvPr>
          <p:cNvGraphicFramePr/>
          <p:nvPr>
            <p:extLst>
              <p:ext uri="{D42A27DB-BD31-4B8C-83A1-F6EECF244321}">
                <p14:modId xmlns:p14="http://schemas.microsoft.com/office/powerpoint/2010/main" val="15498687"/>
              </p:ext>
            </p:extLst>
          </p:nvPr>
        </p:nvGraphicFramePr>
        <p:xfrm>
          <a:off x="3486013" y="593815"/>
          <a:ext cx="5175384" cy="55831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7679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C259839-996C-253B-5E61-AF33AE9EE2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49FBC9-90D6-A4F0-89D3-4E3DD9AA6D3C}"/>
              </a:ext>
            </a:extLst>
          </p:cNvPr>
          <p:cNvSpPr>
            <a:spLocks noGrp="1"/>
          </p:cNvSpPr>
          <p:nvPr>
            <p:ph type="title"/>
          </p:nvPr>
        </p:nvSpPr>
        <p:spPr>
          <a:xfrm>
            <a:off x="476250" y="640823"/>
            <a:ext cx="2563994" cy="5583148"/>
          </a:xfrm>
        </p:spPr>
        <p:txBody>
          <a:bodyPr vert="horz" lIns="91440" tIns="45720" rIns="91440" bIns="45720" rtlCol="0" anchor="ctr">
            <a:normAutofit/>
          </a:bodyPr>
          <a:lstStyle/>
          <a:p>
            <a:r>
              <a:rPr lang="en-US" sz="3600" kern="1200" dirty="0">
                <a:solidFill>
                  <a:schemeClr val="tx1"/>
                </a:solidFill>
                <a:latin typeface="+mj-lt"/>
                <a:ea typeface="+mj-ea"/>
                <a:cs typeface="+mj-cs"/>
              </a:rPr>
              <a:t>First Wave Changes: Packets of Information</a:t>
            </a:r>
            <a:br>
              <a:rPr lang="en-US" sz="3600" kern="1200" dirty="0">
                <a:solidFill>
                  <a:schemeClr val="tx1"/>
                </a:solidFill>
                <a:latin typeface="+mj-lt"/>
                <a:ea typeface="+mj-ea"/>
                <a:cs typeface="+mj-cs"/>
              </a:rPr>
            </a:br>
            <a:endParaRPr lang="en-US" sz="3600" kern="1200" dirty="0">
              <a:solidFill>
                <a:schemeClr val="tx1"/>
              </a:solidFill>
              <a:latin typeface="+mj-lt"/>
              <a:ea typeface="+mj-ea"/>
              <a:cs typeface="+mj-cs"/>
            </a:endParaRPr>
          </a:p>
        </p:txBody>
      </p:sp>
      <p:graphicFrame>
        <p:nvGraphicFramePr>
          <p:cNvPr id="5" name="Text Placeholder 2">
            <a:extLst>
              <a:ext uri="{FF2B5EF4-FFF2-40B4-BE49-F238E27FC236}">
                <a16:creationId xmlns:a16="http://schemas.microsoft.com/office/drawing/2014/main" id="{2081C3CA-2DDD-30CC-5FF4-E88359A1A27E}"/>
              </a:ext>
            </a:extLst>
          </p:cNvPr>
          <p:cNvGraphicFramePr/>
          <p:nvPr>
            <p:extLst>
              <p:ext uri="{D42A27DB-BD31-4B8C-83A1-F6EECF244321}">
                <p14:modId xmlns:p14="http://schemas.microsoft.com/office/powerpoint/2010/main" val="678999840"/>
              </p:ext>
            </p:extLst>
          </p:nvPr>
        </p:nvGraphicFramePr>
        <p:xfrm>
          <a:off x="3486013" y="182880"/>
          <a:ext cx="5175384" cy="59940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247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C9F18-E848-4DEC-C42A-C76BD26C31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33490B-31BC-FC3E-2A40-CBD35FE1A223}"/>
              </a:ext>
            </a:extLst>
          </p:cNvPr>
          <p:cNvSpPr>
            <a:spLocks noGrp="1"/>
          </p:cNvSpPr>
          <p:nvPr>
            <p:ph type="title"/>
          </p:nvPr>
        </p:nvSpPr>
        <p:spPr>
          <a:xfrm>
            <a:off x="172720" y="624054"/>
            <a:ext cx="8696959" cy="548640"/>
          </a:xfrm>
        </p:spPr>
        <p:txBody>
          <a:bodyPr/>
          <a:lstStyle/>
          <a:p>
            <a:r>
              <a:rPr lang="en-US" dirty="0"/>
              <a:t>Second Wave Changes</a:t>
            </a:r>
            <a:r>
              <a:rPr lang="en-US" sz="3200" dirty="0"/>
              <a:t>, </a:t>
            </a:r>
            <a:r>
              <a:rPr lang="en-US" sz="1800" dirty="0"/>
              <a:t>now occurring by January 1, 2026</a:t>
            </a:r>
            <a:endParaRPr lang="en-US" dirty="0"/>
          </a:p>
        </p:txBody>
      </p:sp>
      <p:sp>
        <p:nvSpPr>
          <p:cNvPr id="3" name="Text Placeholder 2">
            <a:extLst>
              <a:ext uri="{FF2B5EF4-FFF2-40B4-BE49-F238E27FC236}">
                <a16:creationId xmlns:a16="http://schemas.microsoft.com/office/drawing/2014/main" id="{280AEC38-0664-B02E-9BE7-7590BCEC99A9}"/>
              </a:ext>
            </a:extLst>
          </p:cNvPr>
          <p:cNvSpPr>
            <a:spLocks noGrp="1"/>
          </p:cNvSpPr>
          <p:nvPr>
            <p:ph type="body" sz="quarter" idx="10"/>
          </p:nvPr>
        </p:nvSpPr>
        <p:spPr>
          <a:xfrm>
            <a:off x="494851" y="1468223"/>
            <a:ext cx="8283389" cy="4795307"/>
          </a:xfrm>
        </p:spPr>
        <p:txBody>
          <a:bodyPr/>
          <a:lstStyle/>
          <a:p>
            <a:r>
              <a:rPr lang="en-US" dirty="0"/>
              <a:t>Preparation and use of the National Center for Fatality Review and Prevention’s Case Reporting System</a:t>
            </a:r>
          </a:p>
          <a:p>
            <a:r>
              <a:rPr lang="en-US" dirty="0"/>
              <a:t>Agreement for log-in</a:t>
            </a:r>
          </a:p>
          <a:p>
            <a:r>
              <a:rPr lang="en-US" dirty="0"/>
              <a:t>Trainings</a:t>
            </a:r>
          </a:p>
          <a:p>
            <a:pPr lvl="1"/>
            <a:endParaRPr lang="en-US" dirty="0"/>
          </a:p>
        </p:txBody>
      </p:sp>
    </p:spTree>
    <p:extLst>
      <p:ext uri="{BB962C8B-B14F-4D97-AF65-F5344CB8AC3E}">
        <p14:creationId xmlns:p14="http://schemas.microsoft.com/office/powerpoint/2010/main" val="3868297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3EA9089-04E5-35ED-3AF8-CA77A8B2E6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199268-FDC3-997D-80D8-3A9E6AA213A7}"/>
              </a:ext>
            </a:extLst>
          </p:cNvPr>
          <p:cNvSpPr>
            <a:spLocks noGrp="1"/>
          </p:cNvSpPr>
          <p:nvPr>
            <p:ph type="title"/>
          </p:nvPr>
        </p:nvSpPr>
        <p:spPr>
          <a:xfrm>
            <a:off x="476250" y="640823"/>
            <a:ext cx="3317828" cy="5583148"/>
          </a:xfrm>
        </p:spPr>
        <p:txBody>
          <a:bodyPr vert="horz" lIns="91440" tIns="45720" rIns="91440" bIns="45720" rtlCol="0" anchor="ctr">
            <a:normAutofit fontScale="90000"/>
          </a:bodyPr>
          <a:lstStyle/>
          <a:p>
            <a:r>
              <a:rPr lang="en-US" sz="3600" kern="1200" dirty="0">
                <a:solidFill>
                  <a:schemeClr val="tx1"/>
                </a:solidFill>
                <a:latin typeface="+mj-lt"/>
                <a:ea typeface="+mj-ea"/>
                <a:cs typeface="+mj-cs"/>
              </a:rPr>
              <a:t>Second Wave Changes: </a:t>
            </a:r>
            <a:r>
              <a:rPr lang="en-US" sz="3200" b="0" dirty="0"/>
              <a:t>Preparation and use of the National Center for Fatality Review and Prevention’s Case Reporting System</a:t>
            </a:r>
            <a:br>
              <a:rPr lang="en-US" sz="3200" b="0" dirty="0"/>
            </a:br>
            <a:br>
              <a:rPr lang="en-US" sz="3200" dirty="0"/>
            </a:br>
            <a:br>
              <a:rPr lang="en-US" sz="3600" kern="1200" dirty="0">
                <a:solidFill>
                  <a:schemeClr val="tx1"/>
                </a:solidFill>
                <a:latin typeface="+mj-lt"/>
                <a:ea typeface="+mj-ea"/>
                <a:cs typeface="+mj-cs"/>
              </a:rPr>
            </a:br>
            <a:endParaRPr lang="en-US" sz="3600" kern="1200" dirty="0">
              <a:solidFill>
                <a:schemeClr val="tx1"/>
              </a:solidFill>
              <a:latin typeface="+mj-lt"/>
              <a:ea typeface="+mj-ea"/>
              <a:cs typeface="+mj-cs"/>
            </a:endParaRPr>
          </a:p>
        </p:txBody>
      </p:sp>
      <p:graphicFrame>
        <p:nvGraphicFramePr>
          <p:cNvPr id="5" name="Text Placeholder 2">
            <a:extLst>
              <a:ext uri="{FF2B5EF4-FFF2-40B4-BE49-F238E27FC236}">
                <a16:creationId xmlns:a16="http://schemas.microsoft.com/office/drawing/2014/main" id="{F52C40D2-A0BA-493A-A332-57E53C1BC31D}"/>
              </a:ext>
            </a:extLst>
          </p:cNvPr>
          <p:cNvGraphicFramePr/>
          <p:nvPr>
            <p:extLst>
              <p:ext uri="{D42A27DB-BD31-4B8C-83A1-F6EECF244321}">
                <p14:modId xmlns:p14="http://schemas.microsoft.com/office/powerpoint/2010/main" val="3903699863"/>
              </p:ext>
            </p:extLst>
          </p:nvPr>
        </p:nvGraphicFramePr>
        <p:xfrm>
          <a:off x="4449169" y="182880"/>
          <a:ext cx="4212227" cy="51670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4549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F80ACEC-5CC5-D9A1-67C9-901F9B9203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6A0A71-D69F-A1DE-43A8-A45E4C66C5D8}"/>
              </a:ext>
            </a:extLst>
          </p:cNvPr>
          <p:cNvSpPr>
            <a:spLocks noGrp="1"/>
          </p:cNvSpPr>
          <p:nvPr>
            <p:ph type="title"/>
          </p:nvPr>
        </p:nvSpPr>
        <p:spPr>
          <a:xfrm>
            <a:off x="476250" y="640823"/>
            <a:ext cx="2563994" cy="5583148"/>
          </a:xfrm>
        </p:spPr>
        <p:txBody>
          <a:bodyPr vert="horz" lIns="91440" tIns="45720" rIns="91440" bIns="45720" rtlCol="0" anchor="ctr">
            <a:normAutofit/>
          </a:bodyPr>
          <a:lstStyle/>
          <a:p>
            <a:r>
              <a:rPr lang="en-US" sz="3600" kern="1200" dirty="0">
                <a:solidFill>
                  <a:schemeClr val="tx1"/>
                </a:solidFill>
                <a:latin typeface="+mj-lt"/>
                <a:ea typeface="+mj-ea"/>
                <a:cs typeface="+mj-cs"/>
              </a:rPr>
              <a:t>Second Wave Changes: </a:t>
            </a:r>
            <a:r>
              <a:rPr lang="en-US" sz="3200" b="0" dirty="0"/>
              <a:t>Agreement for NFR-CRS log-in</a:t>
            </a:r>
            <a:br>
              <a:rPr lang="en-US" sz="3600" kern="1200" dirty="0">
                <a:solidFill>
                  <a:schemeClr val="tx1"/>
                </a:solidFill>
                <a:latin typeface="+mj-lt"/>
                <a:ea typeface="+mj-ea"/>
                <a:cs typeface="+mj-cs"/>
              </a:rPr>
            </a:br>
            <a:endParaRPr lang="en-US" sz="3600" kern="1200" dirty="0">
              <a:solidFill>
                <a:schemeClr val="tx1"/>
              </a:solidFill>
              <a:latin typeface="+mj-lt"/>
              <a:ea typeface="+mj-ea"/>
              <a:cs typeface="+mj-cs"/>
            </a:endParaRPr>
          </a:p>
        </p:txBody>
      </p:sp>
      <p:graphicFrame>
        <p:nvGraphicFramePr>
          <p:cNvPr id="5" name="Text Placeholder 2">
            <a:extLst>
              <a:ext uri="{FF2B5EF4-FFF2-40B4-BE49-F238E27FC236}">
                <a16:creationId xmlns:a16="http://schemas.microsoft.com/office/drawing/2014/main" id="{7F416FC1-102C-20A5-407E-FE8517438AC9}"/>
              </a:ext>
            </a:extLst>
          </p:cNvPr>
          <p:cNvGraphicFramePr/>
          <p:nvPr>
            <p:extLst>
              <p:ext uri="{D42A27DB-BD31-4B8C-83A1-F6EECF244321}">
                <p14:modId xmlns:p14="http://schemas.microsoft.com/office/powerpoint/2010/main" val="3462317274"/>
              </p:ext>
            </p:extLst>
          </p:nvPr>
        </p:nvGraphicFramePr>
        <p:xfrm>
          <a:off x="3486013" y="182880"/>
          <a:ext cx="5175384" cy="59940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2954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F81525B-7C89-2D96-ECD8-377AEF1822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789F15-3648-C0AD-8FFD-50C0E2B46D74}"/>
              </a:ext>
            </a:extLst>
          </p:cNvPr>
          <p:cNvSpPr>
            <a:spLocks noGrp="1"/>
          </p:cNvSpPr>
          <p:nvPr>
            <p:ph type="title"/>
          </p:nvPr>
        </p:nvSpPr>
        <p:spPr>
          <a:xfrm>
            <a:off x="476250" y="640823"/>
            <a:ext cx="2563994" cy="5583148"/>
          </a:xfrm>
        </p:spPr>
        <p:txBody>
          <a:bodyPr vert="horz" lIns="91440" tIns="45720" rIns="91440" bIns="45720" rtlCol="0" anchor="ctr">
            <a:normAutofit/>
          </a:bodyPr>
          <a:lstStyle/>
          <a:p>
            <a:r>
              <a:rPr lang="en-US" sz="3600" kern="1200" dirty="0">
                <a:solidFill>
                  <a:schemeClr val="tx1"/>
                </a:solidFill>
                <a:latin typeface="+mj-lt"/>
                <a:ea typeface="+mj-ea"/>
                <a:cs typeface="+mj-cs"/>
              </a:rPr>
              <a:t>Second Wave Changes: </a:t>
            </a:r>
            <a:r>
              <a:rPr lang="en-US" sz="3200" b="0" dirty="0"/>
              <a:t>Trainings</a:t>
            </a:r>
            <a:br>
              <a:rPr lang="en-US" sz="3600" kern="1200" dirty="0">
                <a:solidFill>
                  <a:schemeClr val="tx1"/>
                </a:solidFill>
                <a:latin typeface="+mj-lt"/>
                <a:ea typeface="+mj-ea"/>
                <a:cs typeface="+mj-cs"/>
              </a:rPr>
            </a:br>
            <a:endParaRPr lang="en-US" sz="3600" kern="1200" dirty="0">
              <a:solidFill>
                <a:schemeClr val="tx1"/>
              </a:solidFill>
              <a:latin typeface="+mj-lt"/>
              <a:ea typeface="+mj-ea"/>
              <a:cs typeface="+mj-cs"/>
            </a:endParaRPr>
          </a:p>
        </p:txBody>
      </p:sp>
      <p:graphicFrame>
        <p:nvGraphicFramePr>
          <p:cNvPr id="5" name="Text Placeholder 2">
            <a:extLst>
              <a:ext uri="{FF2B5EF4-FFF2-40B4-BE49-F238E27FC236}">
                <a16:creationId xmlns:a16="http://schemas.microsoft.com/office/drawing/2014/main" id="{E06FA1EE-549D-B3CF-A83E-72E6512B63CC}"/>
              </a:ext>
            </a:extLst>
          </p:cNvPr>
          <p:cNvGraphicFramePr/>
          <p:nvPr>
            <p:extLst>
              <p:ext uri="{D42A27DB-BD31-4B8C-83A1-F6EECF244321}">
                <p14:modId xmlns:p14="http://schemas.microsoft.com/office/powerpoint/2010/main" val="1342162669"/>
              </p:ext>
            </p:extLst>
          </p:nvPr>
        </p:nvGraphicFramePr>
        <p:xfrm>
          <a:off x="3486013" y="832513"/>
          <a:ext cx="5175384" cy="5344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8383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371000" r="-371000"/>
          </a:stretch>
        </a:blipFill>
        <a:effectLst/>
      </p:bgPr>
    </p:bg>
    <p:spTree>
      <p:nvGrpSpPr>
        <p:cNvPr id="1" name=""/>
        <p:cNvGrpSpPr/>
        <p:nvPr/>
      </p:nvGrpSpPr>
      <p:grpSpPr>
        <a:xfrm>
          <a:off x="0" y="0"/>
          <a:ext cx="0" cy="0"/>
          <a:chOff x="0" y="0"/>
          <a:chExt cx="0" cy="0"/>
        </a:xfrm>
      </p:grpSpPr>
      <p:pic>
        <p:nvPicPr>
          <p:cNvPr id="7" name="Video 6" title="Question mark speech bubbles">
            <a:hlinkClick r:id="" action="ppaction://media"/>
            <a:extLst>
              <a:ext uri="{FF2B5EF4-FFF2-40B4-BE49-F238E27FC236}">
                <a16:creationId xmlns:a16="http://schemas.microsoft.com/office/drawing/2014/main" id="{92740138-E7AB-F3B1-8584-3CB61D988723}"/>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472379" y="480060"/>
            <a:ext cx="10485124" cy="5897880"/>
          </a:xfrm>
          <a:prstGeom prst="rect">
            <a:avLst/>
          </a:prstGeom>
        </p:spPr>
      </p:pic>
    </p:spTree>
    <p:extLst>
      <p:ext uri="{BB962C8B-B14F-4D97-AF65-F5344CB8AC3E}">
        <p14:creationId xmlns:p14="http://schemas.microsoft.com/office/powerpoint/2010/main" val="3888672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36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7" repeatCount="indefinite"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FEBA21E-9AEB-C9A4-F7F0-09C22E998E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615281-F994-BE04-E833-1788E969524D}"/>
              </a:ext>
            </a:extLst>
          </p:cNvPr>
          <p:cNvSpPr>
            <a:spLocks noGrp="1"/>
          </p:cNvSpPr>
          <p:nvPr>
            <p:ph type="title"/>
          </p:nvPr>
        </p:nvSpPr>
        <p:spPr>
          <a:xfrm>
            <a:off x="628650" y="365125"/>
            <a:ext cx="7886700" cy="1325563"/>
          </a:xfrm>
        </p:spPr>
        <p:txBody>
          <a:bodyPr vert="horz" lIns="91440" tIns="45720" rIns="91440" bIns="45720" rtlCol="0" anchor="ctr">
            <a:normAutofit/>
          </a:bodyPr>
          <a:lstStyle/>
          <a:p>
            <a:r>
              <a:rPr lang="en-US" sz="4700" kern="1200" dirty="0">
                <a:solidFill>
                  <a:schemeClr val="tx1"/>
                </a:solidFill>
                <a:latin typeface="+mj-lt"/>
                <a:ea typeface="+mj-ea"/>
                <a:cs typeface="+mj-cs"/>
              </a:rPr>
              <a:t>Contact</a:t>
            </a:r>
          </a:p>
        </p:txBody>
      </p:sp>
      <p:sp>
        <p:nvSpPr>
          <p:cNvPr id="3" name="Text Placeholder 2">
            <a:extLst>
              <a:ext uri="{FF2B5EF4-FFF2-40B4-BE49-F238E27FC236}">
                <a16:creationId xmlns:a16="http://schemas.microsoft.com/office/drawing/2014/main" id="{3D2BF019-BF30-4231-5D42-AF6FB96A8A8E}"/>
              </a:ext>
            </a:extLst>
          </p:cNvPr>
          <p:cNvSpPr>
            <a:spLocks noGrp="1"/>
          </p:cNvSpPr>
          <p:nvPr>
            <p:ph type="body" sz="quarter" idx="10"/>
          </p:nvPr>
        </p:nvSpPr>
        <p:spPr>
          <a:xfrm>
            <a:off x="628650" y="1929384"/>
            <a:ext cx="7886700" cy="4251960"/>
          </a:xfrm>
        </p:spPr>
        <p:txBody>
          <a:bodyPr vert="horz" lIns="91440" tIns="45720" rIns="91440" bIns="45720" rtlCol="0">
            <a:normAutofit/>
          </a:bodyPr>
          <a:lstStyle/>
          <a:p>
            <a:pPr>
              <a:lnSpc>
                <a:spcPct val="90000"/>
              </a:lnSpc>
            </a:pPr>
            <a:endParaRPr lang="en-US" sz="1900" dirty="0">
              <a:latin typeface="+mn-lt"/>
              <a:ea typeface="+mn-ea"/>
              <a:cs typeface="+mn-cs"/>
            </a:endParaRPr>
          </a:p>
          <a:p>
            <a:pPr marL="0" indent="0">
              <a:lnSpc>
                <a:spcPct val="90000"/>
              </a:lnSpc>
              <a:buNone/>
            </a:pPr>
            <a:r>
              <a:rPr lang="en-US" sz="1900" dirty="0">
                <a:latin typeface="+mj-lt"/>
                <a:ea typeface="+mn-ea"/>
                <a:cs typeface="+mn-cs"/>
              </a:rPr>
              <a:t>Kerry Young</a:t>
            </a:r>
          </a:p>
          <a:p>
            <a:pPr marL="0" indent="0">
              <a:lnSpc>
                <a:spcPct val="90000"/>
              </a:lnSpc>
              <a:buNone/>
            </a:pPr>
            <a:r>
              <a:rPr lang="en-US" sz="1900" dirty="0">
                <a:latin typeface="+mj-lt"/>
                <a:ea typeface="+mn-ea"/>
                <a:cs typeface="+mn-cs"/>
              </a:rPr>
              <a:t>	Director, State Office of Child Fatality Prevention</a:t>
            </a:r>
          </a:p>
          <a:p>
            <a:pPr marL="0" indent="0">
              <a:lnSpc>
                <a:spcPct val="90000"/>
              </a:lnSpc>
              <a:buNone/>
            </a:pPr>
            <a:endParaRPr lang="en-US" sz="1900" dirty="0">
              <a:latin typeface="+mj-lt"/>
              <a:ea typeface="+mn-ea"/>
              <a:cs typeface="+mn-cs"/>
            </a:endParaRPr>
          </a:p>
          <a:p>
            <a:pPr marL="347663" lvl="1" indent="0">
              <a:lnSpc>
                <a:spcPct val="90000"/>
              </a:lnSpc>
              <a:buNone/>
            </a:pPr>
            <a:r>
              <a:rPr lang="en-US" sz="1900" dirty="0">
                <a:latin typeface="+mj-lt"/>
                <a:ea typeface="+mn-ea"/>
                <a:cs typeface="+mn-cs"/>
              </a:rPr>
              <a:t>Phone: 984-302-0747 (Cell)</a:t>
            </a:r>
          </a:p>
          <a:p>
            <a:pPr marL="347663" lvl="1" indent="0">
              <a:lnSpc>
                <a:spcPct val="90000"/>
              </a:lnSpc>
              <a:buNone/>
            </a:pPr>
            <a:endParaRPr lang="en-US" sz="1900" dirty="0">
              <a:latin typeface="+mj-lt"/>
              <a:ea typeface="+mn-ea"/>
              <a:cs typeface="+mn-cs"/>
            </a:endParaRPr>
          </a:p>
          <a:p>
            <a:pPr marL="347663" lvl="1" indent="0">
              <a:lnSpc>
                <a:spcPct val="90000"/>
              </a:lnSpc>
              <a:buNone/>
            </a:pPr>
            <a:r>
              <a:rPr lang="en-US" sz="1900" dirty="0">
                <a:latin typeface="+mj-lt"/>
                <a:ea typeface="+mn-ea"/>
                <a:cs typeface="+mn-cs"/>
              </a:rPr>
              <a:t>Email: Kerry.Young@dhhs.nc.gov </a:t>
            </a:r>
          </a:p>
          <a:p>
            <a:pPr>
              <a:lnSpc>
                <a:spcPct val="90000"/>
              </a:lnSpc>
            </a:pPr>
            <a:endParaRPr lang="en-US" sz="1900" dirty="0">
              <a:latin typeface="+mn-lt"/>
              <a:ea typeface="+mn-ea"/>
              <a:cs typeface="+mn-cs"/>
            </a:endParaRPr>
          </a:p>
        </p:txBody>
      </p:sp>
    </p:spTree>
    <p:extLst>
      <p:ext uri="{BB962C8B-B14F-4D97-AF65-F5344CB8AC3E}">
        <p14:creationId xmlns:p14="http://schemas.microsoft.com/office/powerpoint/2010/main" val="2310445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4">
            <a:extLst>
              <a:ext uri="{FF2B5EF4-FFF2-40B4-BE49-F238E27FC236}">
                <a16:creationId xmlns:a16="http://schemas.microsoft.com/office/drawing/2014/main" id="{B1482347-A37F-4A21-8DEF-7C7B8F8DAC11}"/>
              </a:ext>
            </a:extLst>
          </p:cNvPr>
          <p:cNvSpPr>
            <a:spLocks noGrp="1"/>
          </p:cNvSpPr>
          <p:nvPr>
            <p:ph type="title"/>
          </p:nvPr>
        </p:nvSpPr>
        <p:spPr/>
        <p:txBody>
          <a:bodyPr/>
          <a:lstStyle/>
          <a:p>
            <a:r>
              <a:rPr lang="en-US" sz="2100" dirty="0"/>
              <a:t>Strengthen the Child Fatality Prevention System-Key points</a:t>
            </a:r>
          </a:p>
        </p:txBody>
      </p:sp>
      <p:sp>
        <p:nvSpPr>
          <p:cNvPr id="4" name="Text Placeholder 3">
            <a:extLst>
              <a:ext uri="{FF2B5EF4-FFF2-40B4-BE49-F238E27FC236}">
                <a16:creationId xmlns:a16="http://schemas.microsoft.com/office/drawing/2014/main" id="{94506F0D-EBAB-6521-E5AD-FEFDC0C0432B}"/>
              </a:ext>
            </a:extLst>
          </p:cNvPr>
          <p:cNvSpPr>
            <a:spLocks noGrp="1"/>
          </p:cNvSpPr>
          <p:nvPr>
            <p:ph type="body" sz="quarter" idx="10"/>
          </p:nvPr>
        </p:nvSpPr>
        <p:spPr>
          <a:xfrm>
            <a:off x="869794" y="1172694"/>
            <a:ext cx="7647143" cy="5070413"/>
          </a:xfrm>
        </p:spPr>
        <p:txBody>
          <a:bodyPr>
            <a:normAutofit fontScale="77500" lnSpcReduction="20000"/>
          </a:bodyPr>
          <a:lstStyle/>
          <a:p>
            <a:pPr marL="257175" indent="-257175">
              <a:lnSpc>
                <a:spcPct val="107000"/>
              </a:lnSpc>
              <a:spcBef>
                <a:spcPts val="0"/>
              </a:spcBef>
              <a:buFont typeface="Symbol" panose="05050102010706020507" pitchFamily="18" charset="2"/>
              <a:buChar char=""/>
            </a:pPr>
            <a:r>
              <a:rPr lang="en-US" sz="2300" kern="100" dirty="0">
                <a:latin typeface="Calibri" panose="020F0502020204030204" pitchFamily="34" charset="0"/>
                <a:ea typeface="Calibri" panose="020F0502020204030204" pitchFamily="34" charset="0"/>
                <a:cs typeface="Calibri" panose="020F0502020204030204" pitchFamily="34" charset="0"/>
              </a:rPr>
              <a:t>Establish a state office of child fatality</a:t>
            </a:r>
            <a:endParaRPr lang="en-US" sz="2100" kern="100" dirty="0">
              <a:latin typeface="Calibri" panose="020F0502020204030204" pitchFamily="34" charset="0"/>
              <a:ea typeface="Calibri" panose="020F0502020204030204" pitchFamily="34" charset="0"/>
              <a:cs typeface="Times New Roman" panose="02020603050405020304" pitchFamily="18" charset="0"/>
            </a:endParaRPr>
          </a:p>
          <a:p>
            <a:pPr marL="557213" lvl="1" indent="-214313">
              <a:lnSpc>
                <a:spcPct val="107000"/>
              </a:lnSpc>
              <a:spcBef>
                <a:spcPts val="0"/>
              </a:spcBef>
              <a:buFont typeface="Courier New" panose="02070309020205020404" pitchFamily="49" charset="0"/>
              <a:buChar char="o"/>
            </a:pPr>
            <a:r>
              <a:rPr lang="en-US" sz="2300" b="0" kern="100" dirty="0">
                <a:latin typeface="Calibri" panose="020F0502020204030204" pitchFamily="34" charset="0"/>
                <a:ea typeface="Calibri" panose="020F0502020204030204" pitchFamily="34" charset="0"/>
                <a:cs typeface="Calibri" panose="020F0502020204030204" pitchFamily="34" charset="0"/>
              </a:rPr>
              <a:t>State office has been established within the Department of Heath and Human Services, Division of Public Health</a:t>
            </a:r>
            <a:endParaRPr lang="en-US" sz="2100" b="0" kern="100" dirty="0">
              <a:latin typeface="Calibri" panose="020F0502020204030204" pitchFamily="34" charset="0"/>
              <a:ea typeface="Calibri" panose="020F0502020204030204" pitchFamily="34" charset="0"/>
              <a:cs typeface="Times New Roman" panose="02020603050405020304" pitchFamily="18" charset="0"/>
            </a:endParaRPr>
          </a:p>
          <a:p>
            <a:pPr marL="557213" lvl="1" indent="-214313">
              <a:lnSpc>
                <a:spcPct val="107000"/>
              </a:lnSpc>
              <a:spcBef>
                <a:spcPts val="0"/>
              </a:spcBef>
              <a:buFont typeface="Courier New" panose="02070309020205020404" pitchFamily="49" charset="0"/>
              <a:buChar char="o"/>
            </a:pPr>
            <a:r>
              <a:rPr lang="en-US" sz="2300" b="0" kern="100" dirty="0">
                <a:latin typeface="Calibri" panose="020F0502020204030204" pitchFamily="34" charset="0"/>
                <a:ea typeface="Calibri" panose="020F0502020204030204" pitchFamily="34" charset="0"/>
                <a:cs typeface="Calibri" panose="020F0502020204030204" pitchFamily="34" charset="0"/>
              </a:rPr>
              <a:t>The purpose of the State Office is to oversee the coordination of State-level support functions for the entire North Carolina Child Fatality Prevention System in a way that maximizes efficiency and effectiveness and expands system capacity.</a:t>
            </a:r>
          </a:p>
          <a:p>
            <a:pPr marL="557213" lvl="1" indent="-214313">
              <a:lnSpc>
                <a:spcPct val="107000"/>
              </a:lnSpc>
              <a:spcBef>
                <a:spcPts val="0"/>
              </a:spcBef>
              <a:buFont typeface="Courier New" panose="02070309020205020404" pitchFamily="49" charset="0"/>
              <a:buChar char="o"/>
            </a:pPr>
            <a:endParaRPr lang="en-US" sz="2300" kern="100" dirty="0">
              <a:latin typeface="Calibri" panose="020F0502020204030204" pitchFamily="34" charset="0"/>
              <a:ea typeface="Calibri" panose="020F0502020204030204" pitchFamily="34" charset="0"/>
              <a:cs typeface="Calibri" panose="020F0502020204030204" pitchFamily="34" charset="0"/>
            </a:endParaRPr>
          </a:p>
          <a:p>
            <a:pPr marL="557213" lvl="1" indent="-214313">
              <a:lnSpc>
                <a:spcPct val="107000"/>
              </a:lnSpc>
              <a:spcBef>
                <a:spcPts val="0"/>
              </a:spcBef>
              <a:buFont typeface="Courier New" panose="02070309020205020404" pitchFamily="49" charset="0"/>
              <a:buChar char="o"/>
            </a:pPr>
            <a:r>
              <a:rPr lang="en-US" sz="2300" kern="100" dirty="0">
                <a:latin typeface="Calibri" panose="020F0502020204030204" pitchFamily="34" charset="0"/>
                <a:ea typeface="Calibri" panose="020F0502020204030204" pitchFamily="34" charset="0"/>
                <a:cs typeface="Calibri" panose="020F0502020204030204" pitchFamily="34" charset="0"/>
              </a:rPr>
              <a:t>Powers and Duties</a:t>
            </a:r>
            <a:endParaRPr lang="en-US" sz="2100" kern="100" dirty="0">
              <a:latin typeface="Calibri" panose="020F0502020204030204" pitchFamily="34" charset="0"/>
              <a:ea typeface="Calibri" panose="020F0502020204030204" pitchFamily="34" charset="0"/>
              <a:cs typeface="Times New Roman" panose="02020603050405020304" pitchFamily="18" charset="0"/>
            </a:endParaRPr>
          </a:p>
          <a:p>
            <a:pPr marL="857250" lvl="2">
              <a:lnSpc>
                <a:spcPct val="107000"/>
              </a:lnSpc>
              <a:spcBef>
                <a:spcPts val="0"/>
              </a:spcBef>
              <a:buFont typeface="Wingdings" panose="05000000000000000000" pitchFamily="2" charset="2"/>
              <a:buChar char=""/>
            </a:pPr>
            <a:r>
              <a:rPr lang="en-US" sz="2100" b="0" kern="100" dirty="0">
                <a:latin typeface="Calibri" panose="020F0502020204030204" pitchFamily="34" charset="0"/>
                <a:ea typeface="Calibri" panose="020F0502020204030204" pitchFamily="34" charset="0"/>
                <a:cs typeface="Calibri" panose="020F0502020204030204" pitchFamily="34" charset="0"/>
              </a:rPr>
              <a:t>Coordinate statewide work</a:t>
            </a:r>
            <a:endParaRPr lang="en-US" sz="2100" b="0" kern="100" dirty="0">
              <a:latin typeface="Calibri" panose="020F0502020204030204" pitchFamily="34" charset="0"/>
              <a:ea typeface="Calibri" panose="020F0502020204030204" pitchFamily="34" charset="0"/>
              <a:cs typeface="Times New Roman" panose="02020603050405020304" pitchFamily="18" charset="0"/>
            </a:endParaRPr>
          </a:p>
          <a:p>
            <a:pPr marL="857250" lvl="2">
              <a:lnSpc>
                <a:spcPct val="107000"/>
              </a:lnSpc>
              <a:spcBef>
                <a:spcPts val="0"/>
              </a:spcBef>
              <a:buFont typeface="Wingdings" panose="05000000000000000000" pitchFamily="2" charset="2"/>
              <a:buChar char=""/>
            </a:pPr>
            <a:r>
              <a:rPr lang="en-US" sz="2100" b="0" kern="100" dirty="0">
                <a:latin typeface="Calibri" panose="020F0502020204030204" pitchFamily="34" charset="0"/>
                <a:ea typeface="Calibri" panose="020F0502020204030204" pitchFamily="34" charset="0"/>
                <a:cs typeface="Calibri" panose="020F0502020204030204" pitchFamily="34" charset="0"/>
              </a:rPr>
              <a:t>Implement and manage centralized data and information system</a:t>
            </a:r>
            <a:endParaRPr lang="en-US" sz="2100" b="0" kern="100" dirty="0">
              <a:latin typeface="Calibri" panose="020F0502020204030204" pitchFamily="34" charset="0"/>
              <a:ea typeface="Calibri" panose="020F0502020204030204" pitchFamily="34" charset="0"/>
              <a:cs typeface="Times New Roman" panose="02020603050405020304" pitchFamily="18" charset="0"/>
            </a:endParaRPr>
          </a:p>
          <a:p>
            <a:pPr marL="857250" lvl="2">
              <a:lnSpc>
                <a:spcPct val="107000"/>
              </a:lnSpc>
              <a:spcBef>
                <a:spcPts val="0"/>
              </a:spcBef>
              <a:buFont typeface="Wingdings" panose="05000000000000000000" pitchFamily="2" charset="2"/>
              <a:buChar char=""/>
            </a:pPr>
            <a:r>
              <a:rPr lang="en-US" sz="2100" b="0" kern="100" dirty="0">
                <a:latin typeface="Calibri" panose="020F0502020204030204" pitchFamily="34" charset="0"/>
                <a:ea typeface="Calibri" panose="020F0502020204030204" pitchFamily="34" charset="0"/>
                <a:cs typeface="Calibri" panose="020F0502020204030204" pitchFamily="34" charset="0"/>
              </a:rPr>
              <a:t>Create and implement tools/guidelines/resources and training for Local Teams</a:t>
            </a:r>
            <a:endParaRPr lang="en-US" sz="2100" b="0" kern="100" dirty="0">
              <a:latin typeface="Calibri" panose="020F0502020204030204" pitchFamily="34" charset="0"/>
              <a:ea typeface="Calibri" panose="020F0502020204030204" pitchFamily="34" charset="0"/>
              <a:cs typeface="Times New Roman" panose="02020603050405020304" pitchFamily="18" charset="0"/>
            </a:endParaRPr>
          </a:p>
          <a:p>
            <a:pPr marL="857250" lvl="2">
              <a:lnSpc>
                <a:spcPct val="107000"/>
              </a:lnSpc>
              <a:spcBef>
                <a:spcPts val="0"/>
              </a:spcBef>
              <a:buFont typeface="Wingdings" panose="05000000000000000000" pitchFamily="2" charset="2"/>
              <a:buChar char=""/>
            </a:pPr>
            <a:r>
              <a:rPr lang="en-US" sz="2100" b="0" kern="100" dirty="0">
                <a:latin typeface="Calibri" panose="020F0502020204030204" pitchFamily="34" charset="0"/>
                <a:ea typeface="Calibri" panose="020F0502020204030204" pitchFamily="34" charset="0"/>
                <a:cs typeface="Calibri" panose="020F0502020204030204" pitchFamily="34" charset="0"/>
              </a:rPr>
              <a:t>Work with Medical Examiner system and State Center for Health Statistics</a:t>
            </a:r>
            <a:endParaRPr lang="en-US" sz="2100" b="0" kern="100" dirty="0">
              <a:latin typeface="Calibri" panose="020F0502020204030204" pitchFamily="34" charset="0"/>
              <a:ea typeface="Calibri" panose="020F0502020204030204" pitchFamily="34" charset="0"/>
              <a:cs typeface="Times New Roman" panose="02020603050405020304" pitchFamily="18" charset="0"/>
            </a:endParaRPr>
          </a:p>
          <a:p>
            <a:pPr marL="857250" lvl="2">
              <a:lnSpc>
                <a:spcPct val="107000"/>
              </a:lnSpc>
              <a:spcBef>
                <a:spcPts val="0"/>
              </a:spcBef>
              <a:buFont typeface="Wingdings" panose="05000000000000000000" pitchFamily="2" charset="2"/>
              <a:buChar char=""/>
            </a:pPr>
            <a:r>
              <a:rPr lang="en-US" sz="2100" b="0" kern="100" dirty="0">
                <a:latin typeface="Calibri" panose="020F0502020204030204" pitchFamily="34" charset="0"/>
                <a:ea typeface="Calibri" panose="020F0502020204030204" pitchFamily="34" charset="0"/>
                <a:cs typeface="Calibri" panose="020F0502020204030204" pitchFamily="34" charset="0"/>
              </a:rPr>
              <a:t>Perform research</a:t>
            </a:r>
            <a:endParaRPr lang="en-US" sz="2100" b="0" kern="100" dirty="0">
              <a:latin typeface="Calibri" panose="020F0502020204030204" pitchFamily="34" charset="0"/>
              <a:ea typeface="Calibri" panose="020F0502020204030204" pitchFamily="34" charset="0"/>
              <a:cs typeface="Times New Roman" panose="02020603050405020304" pitchFamily="18" charset="0"/>
            </a:endParaRPr>
          </a:p>
          <a:p>
            <a:pPr marL="857250" lvl="2">
              <a:lnSpc>
                <a:spcPct val="107000"/>
              </a:lnSpc>
              <a:spcBef>
                <a:spcPts val="0"/>
              </a:spcBef>
              <a:buFont typeface="Wingdings" panose="05000000000000000000" pitchFamily="2" charset="2"/>
              <a:buChar char=""/>
            </a:pPr>
            <a:r>
              <a:rPr lang="en-US" sz="2100" b="0" kern="100" dirty="0">
                <a:latin typeface="Calibri" panose="020F0502020204030204" pitchFamily="34" charset="0"/>
                <a:ea typeface="Calibri" panose="020F0502020204030204" pitchFamily="34" charset="0"/>
                <a:cs typeface="Calibri" panose="020F0502020204030204" pitchFamily="34" charset="0"/>
              </a:rPr>
              <a:t>Educate State and local leaders</a:t>
            </a:r>
            <a:endParaRPr lang="en-US" sz="2100" b="0" kern="100" dirty="0">
              <a:latin typeface="Calibri" panose="020F0502020204030204" pitchFamily="34" charset="0"/>
              <a:ea typeface="Calibri" panose="020F0502020204030204" pitchFamily="34" charset="0"/>
              <a:cs typeface="Times New Roman" panose="02020603050405020304" pitchFamily="18" charset="0"/>
            </a:endParaRPr>
          </a:p>
          <a:p>
            <a:pPr marL="857250" lvl="2">
              <a:lnSpc>
                <a:spcPct val="107000"/>
              </a:lnSpc>
              <a:spcBef>
                <a:spcPts val="0"/>
              </a:spcBef>
              <a:buFont typeface="Wingdings" panose="05000000000000000000" pitchFamily="2" charset="2"/>
              <a:buChar char=""/>
            </a:pPr>
            <a:r>
              <a:rPr lang="en-US" sz="2100" b="0" kern="100" dirty="0">
                <a:latin typeface="Calibri" panose="020F0502020204030204" pitchFamily="34" charset="0"/>
                <a:ea typeface="Calibri" panose="020F0502020204030204" pitchFamily="34" charset="0"/>
                <a:cs typeface="Calibri" panose="020F0502020204030204" pitchFamily="34" charset="0"/>
              </a:rPr>
              <a:t>Collaborate with state and local agencies to facilitate initiatives to prevent child abuse/neglect/deaths</a:t>
            </a:r>
            <a:endParaRPr lang="en-US" sz="2100" b="0" kern="100" dirty="0">
              <a:latin typeface="Calibri" panose="020F0502020204030204" pitchFamily="34" charset="0"/>
              <a:ea typeface="Calibri" panose="020F0502020204030204" pitchFamily="34" charset="0"/>
              <a:cs typeface="Times New Roman" panose="02020603050405020304" pitchFamily="18" charset="0"/>
            </a:endParaRPr>
          </a:p>
          <a:p>
            <a:pPr marL="857250" lvl="2">
              <a:lnSpc>
                <a:spcPct val="107000"/>
              </a:lnSpc>
              <a:spcBef>
                <a:spcPts val="0"/>
              </a:spcBef>
              <a:buFont typeface="Wingdings" panose="05000000000000000000" pitchFamily="2" charset="2"/>
              <a:buChar char=""/>
            </a:pPr>
            <a:r>
              <a:rPr lang="en-US" sz="2100" b="0" kern="100" dirty="0">
                <a:latin typeface="Calibri" panose="020F0502020204030204" pitchFamily="34" charset="0"/>
                <a:ea typeface="Calibri" panose="020F0502020204030204" pitchFamily="34" charset="0"/>
                <a:cs typeface="Calibri" panose="020F0502020204030204" pitchFamily="34" charset="0"/>
              </a:rPr>
              <a:t>Create and implement processes for evaluating the ability of the Child Fatality Prevention System to achieve outcomes</a:t>
            </a:r>
            <a:endParaRPr lang="en-US" sz="2100" b="0" kern="100" dirty="0">
              <a:latin typeface="Calibri" panose="020F0502020204030204" pitchFamily="34" charset="0"/>
              <a:ea typeface="Calibri" panose="020F0502020204030204" pitchFamily="34" charset="0"/>
              <a:cs typeface="Times New Roman" panose="02020603050405020304" pitchFamily="18" charset="0"/>
            </a:endParaRPr>
          </a:p>
          <a:p>
            <a:pPr marL="857250" lvl="2">
              <a:lnSpc>
                <a:spcPct val="107000"/>
              </a:lnSpc>
              <a:spcBef>
                <a:spcPts val="0"/>
              </a:spcBef>
              <a:buFont typeface="Wingdings" panose="05000000000000000000" pitchFamily="2" charset="2"/>
              <a:buChar char=""/>
            </a:pPr>
            <a:r>
              <a:rPr lang="en-US" sz="2100" b="0" kern="100" dirty="0">
                <a:latin typeface="Calibri" panose="020F0502020204030204" pitchFamily="34" charset="0"/>
                <a:ea typeface="Calibri" panose="020F0502020204030204" pitchFamily="34" charset="0"/>
                <a:cs typeface="Calibri" panose="020F0502020204030204" pitchFamily="34" charset="0"/>
              </a:rPr>
              <a:t>Consider and seek grant funding sources</a:t>
            </a:r>
            <a:endParaRPr lang="en-US" sz="2100" b="0" kern="100" dirty="0">
              <a:latin typeface="Calibri" panose="020F0502020204030204" pitchFamily="34" charset="0"/>
              <a:ea typeface="Calibri" panose="020F0502020204030204" pitchFamily="34" charset="0"/>
              <a:cs typeface="Times New Roman" panose="02020603050405020304" pitchFamily="18" charset="0"/>
            </a:endParaRPr>
          </a:p>
          <a:p>
            <a:pPr marL="857250" lvl="2">
              <a:lnSpc>
                <a:spcPct val="107000"/>
              </a:lnSpc>
              <a:spcBef>
                <a:spcPts val="0"/>
              </a:spcBef>
              <a:buFont typeface="Wingdings" panose="05000000000000000000" pitchFamily="2" charset="2"/>
              <a:buChar char=""/>
            </a:pPr>
            <a:r>
              <a:rPr lang="en-US" sz="2100" b="0" kern="100" dirty="0">
                <a:latin typeface="Calibri" panose="020F0502020204030204" pitchFamily="34" charset="0"/>
                <a:ea typeface="Calibri" panose="020F0502020204030204" pitchFamily="34" charset="0"/>
                <a:cs typeface="Calibri" panose="020F0502020204030204" pitchFamily="34" charset="0"/>
              </a:rPr>
              <a:t>Guidance to inform local decisions about formation of single or multi-county Local Teams</a:t>
            </a:r>
            <a:endParaRPr lang="en-US" sz="2100" b="0" kern="100" dirty="0">
              <a:latin typeface="Calibri" panose="020F0502020204030204" pitchFamily="34" charset="0"/>
              <a:ea typeface="Calibri" panose="020F0502020204030204" pitchFamily="34" charset="0"/>
              <a:cs typeface="Times New Roman" panose="02020603050405020304" pitchFamily="18" charset="0"/>
            </a:endParaRPr>
          </a:p>
          <a:p>
            <a:endParaRPr lang="en-US" sz="1800" dirty="0"/>
          </a:p>
        </p:txBody>
      </p:sp>
      <p:sp>
        <p:nvSpPr>
          <p:cNvPr id="2" name="Text Placeholder 1">
            <a:extLst>
              <a:ext uri="{FF2B5EF4-FFF2-40B4-BE49-F238E27FC236}">
                <a16:creationId xmlns:a16="http://schemas.microsoft.com/office/drawing/2014/main" id="{43A3F56E-4FB8-56FA-3B72-A8A5684616BB}"/>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927589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4">
            <a:extLst>
              <a:ext uri="{FF2B5EF4-FFF2-40B4-BE49-F238E27FC236}">
                <a16:creationId xmlns:a16="http://schemas.microsoft.com/office/drawing/2014/main" id="{B1482347-A37F-4A21-8DEF-7C7B8F8DAC11}"/>
              </a:ext>
            </a:extLst>
          </p:cNvPr>
          <p:cNvSpPr>
            <a:spLocks noGrp="1"/>
          </p:cNvSpPr>
          <p:nvPr>
            <p:ph type="title"/>
          </p:nvPr>
        </p:nvSpPr>
        <p:spPr/>
        <p:txBody>
          <a:bodyPr/>
          <a:lstStyle/>
          <a:p>
            <a:r>
              <a:rPr lang="en-US" sz="2100" dirty="0"/>
              <a:t>Strengthen the Child Fatality Prevention System-Funding</a:t>
            </a:r>
          </a:p>
        </p:txBody>
      </p:sp>
      <p:sp>
        <p:nvSpPr>
          <p:cNvPr id="7" name="TextBox 6">
            <a:extLst>
              <a:ext uri="{FF2B5EF4-FFF2-40B4-BE49-F238E27FC236}">
                <a16:creationId xmlns:a16="http://schemas.microsoft.com/office/drawing/2014/main" id="{830ED3BF-4A0B-0C57-04A4-D5B1F4A67411}"/>
              </a:ext>
            </a:extLst>
          </p:cNvPr>
          <p:cNvSpPr txBox="1"/>
          <p:nvPr/>
        </p:nvSpPr>
        <p:spPr>
          <a:xfrm>
            <a:off x="478592" y="1172694"/>
            <a:ext cx="8186815" cy="5607048"/>
          </a:xfrm>
          <a:prstGeom prst="rect">
            <a:avLst/>
          </a:prstGeom>
          <a:noFill/>
        </p:spPr>
        <p:txBody>
          <a:bodyPr wrap="square" numCol="1">
            <a:spAutoFit/>
          </a:bodyPr>
          <a:lstStyle/>
          <a:p>
            <a:pPr marL="285750" indent="-285750">
              <a:buFont typeface="Wingdings" panose="05000000000000000000" pitchFamily="2" charset="2"/>
              <a:buChar char="§"/>
            </a:pPr>
            <a:r>
              <a:rPr lang="en-US" sz="1800" b="0" i="0" u="none" strike="noStrike" baseline="0" dirty="0">
                <a:solidFill>
                  <a:srgbClr val="000000"/>
                </a:solidFill>
                <a:latin typeface="Calibri" panose="020F0502020204030204" pitchFamily="34" charset="0"/>
              </a:rPr>
              <a:t>In state fiscal year 2025, Local Teams received funding allocated through DCFW Agreement Addendum 352. </a:t>
            </a:r>
          </a:p>
          <a:p>
            <a:pPr marL="285750" indent="-285750">
              <a:buFont typeface="Wingdings" panose="05000000000000000000" pitchFamily="2" charset="2"/>
              <a:buChar char="§"/>
            </a:pPr>
            <a:endParaRPr lang="en-US" dirty="0">
              <a:solidFill>
                <a:srgbClr val="000000"/>
              </a:solidFill>
              <a:latin typeface="Calibri" panose="020F0502020204030204" pitchFamily="34" charset="0"/>
            </a:endParaRPr>
          </a:p>
          <a:p>
            <a:pPr marL="285750" indent="-285750">
              <a:buFont typeface="Wingdings" panose="05000000000000000000" pitchFamily="2" charset="2"/>
              <a:buChar char="§"/>
            </a:pPr>
            <a:r>
              <a:rPr lang="en-US" sz="1800" b="0" i="0" u="none" strike="noStrike" baseline="0" dirty="0">
                <a:solidFill>
                  <a:srgbClr val="000000"/>
                </a:solidFill>
                <a:latin typeface="Calibri" panose="020F0502020204030204" pitchFamily="34" charset="0"/>
              </a:rPr>
              <a:t>An additional one-time, separate DPH Agreement Addendum 701 ($189,000 distributed among all Local Teams) will focus on implementation of the National Fatality Review - Case Reporting System (NFR-CRS) as required by legislation. </a:t>
            </a:r>
          </a:p>
          <a:p>
            <a:pPr marL="742950" lvl="1" indent="-285750">
              <a:buFont typeface="Courier New" panose="02070309020205020404" pitchFamily="49" charset="0"/>
              <a:buChar char="o"/>
            </a:pPr>
            <a:r>
              <a:rPr lang="en-US" b="0" i="0" u="none" strike="noStrike" baseline="0" dirty="0">
                <a:solidFill>
                  <a:srgbClr val="000000"/>
                </a:solidFill>
                <a:latin typeface="Aptos" panose="020B0004020202020204" pitchFamily="34" charset="0"/>
              </a:rPr>
              <a:t>Counties in the top quartile for Social Vulnerability (based on </a:t>
            </a:r>
            <a:r>
              <a:rPr lang="en-US" b="0" i="0" u="none" strike="noStrike" baseline="0" dirty="0">
                <a:solidFill>
                  <a:srgbClr val="467885"/>
                </a:solidFill>
                <a:latin typeface="Aptos" panose="020B0004020202020204" pitchFamily="34" charset="0"/>
              </a:rPr>
              <a:t>Centers for Disease Control and Prevention and Agency for Toxic Substances and Disease Registry Social Vulnerability Index</a:t>
            </a:r>
            <a:r>
              <a:rPr lang="en-US" b="0" i="0" u="none" strike="noStrike" baseline="0" dirty="0">
                <a:solidFill>
                  <a:srgbClr val="000000"/>
                </a:solidFill>
                <a:latin typeface="Aptos" panose="020B0004020202020204" pitchFamily="34" charset="0"/>
              </a:rPr>
              <a:t>) will receive $1,000 in base funding. Counties in all other SVI quartiles receive $400 in base funding. The remaining $134,000 will be allocated across the counties based on their proportion of statewide child deaths occurring in the previous 5-year period. This funding formula was developed collaboratively with the North Carolina Association of Local Health Directors. Funds are distributed via Agreement Addendum 701 to Local Health Departments. </a:t>
            </a:r>
            <a:endParaRPr lang="en-US" b="0" i="0" u="none" strike="noStrike" baseline="0" dirty="0">
              <a:solidFill>
                <a:srgbClr val="000000"/>
              </a:solidFill>
              <a:latin typeface="Calibri" panose="020F0502020204030204" pitchFamily="34" charset="0"/>
            </a:endParaRPr>
          </a:p>
          <a:p>
            <a:pPr marL="285750" indent="-285750">
              <a:buFont typeface="Wingdings" panose="05000000000000000000" pitchFamily="2" charset="2"/>
              <a:buChar char="§"/>
            </a:pPr>
            <a:endParaRPr lang="en-US" sz="1800" b="0" i="0" u="none" strike="noStrike" baseline="0" dirty="0">
              <a:solidFill>
                <a:srgbClr val="000000"/>
              </a:solidFill>
              <a:latin typeface="Calibri" panose="020F0502020204030204" pitchFamily="34" charset="0"/>
            </a:endParaRPr>
          </a:p>
          <a:p>
            <a:pPr marL="285750" indent="-285750">
              <a:buFont typeface="Wingdings" panose="05000000000000000000" pitchFamily="2" charset="2"/>
              <a:buChar char="§"/>
            </a:pPr>
            <a:r>
              <a:rPr lang="en-US" sz="1800" b="0" i="0" u="none" strike="noStrike" baseline="0" dirty="0">
                <a:solidFill>
                  <a:srgbClr val="000000"/>
                </a:solidFill>
                <a:latin typeface="Calibri" panose="020F0502020204030204" pitchFamily="34" charset="0"/>
              </a:rPr>
              <a:t>The final goal is a singular Agreement Addendum that includes all funding (combined from AA 352 and AA 701) starting in FY26. </a:t>
            </a:r>
          </a:p>
          <a:p>
            <a:endParaRPr lang="en-US" sz="1800" b="0" i="0" u="none" strike="noStrike" baseline="0" dirty="0">
              <a:solidFill>
                <a:srgbClr val="000000"/>
              </a:solidFill>
              <a:latin typeface="Calibri" panose="020F0502020204030204" pitchFamily="34" charset="0"/>
            </a:endParaRPr>
          </a:p>
          <a:p>
            <a:pPr marL="1239441" indent="-214313">
              <a:lnSpc>
                <a:spcPct val="107000"/>
              </a:lnSpc>
              <a:buSzPct val="116000"/>
              <a:buFont typeface="Arial" panose="020B0604020202020204" pitchFamily="34" charset="0"/>
              <a:buChar char="•"/>
            </a:pPr>
            <a:endParaRPr lang="en-US" sz="1600" kern="100"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38203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7219D-F9A4-739C-2AA6-655E6EBD7B1F}"/>
              </a:ext>
            </a:extLst>
          </p:cNvPr>
          <p:cNvSpPr>
            <a:spLocks noGrp="1"/>
          </p:cNvSpPr>
          <p:nvPr>
            <p:ph type="title"/>
          </p:nvPr>
        </p:nvSpPr>
        <p:spPr/>
        <p:txBody>
          <a:bodyPr vert="horz" lIns="68580" tIns="34290" rIns="68580" bIns="34290" rtlCol="0" anchor="b">
            <a:normAutofit fontScale="90000"/>
          </a:bodyPr>
          <a:lstStyle/>
          <a:p>
            <a:r>
              <a:rPr lang="en-US">
                <a:solidFill>
                  <a:schemeClr val="tx1">
                    <a:lumMod val="85000"/>
                    <a:lumOff val="15000"/>
                  </a:schemeClr>
                </a:solidFill>
              </a:rPr>
              <a:t>National Fatality Review Case Reporting System</a:t>
            </a:r>
          </a:p>
        </p:txBody>
      </p:sp>
      <p:sp>
        <p:nvSpPr>
          <p:cNvPr id="4" name="Text Placeholder 3">
            <a:extLst>
              <a:ext uri="{FF2B5EF4-FFF2-40B4-BE49-F238E27FC236}">
                <a16:creationId xmlns:a16="http://schemas.microsoft.com/office/drawing/2014/main" id="{8A73FA0B-6D7C-9D1D-F9E4-4D6FC4D9BE6A}"/>
              </a:ext>
            </a:extLst>
          </p:cNvPr>
          <p:cNvSpPr>
            <a:spLocks noGrp="1"/>
          </p:cNvSpPr>
          <p:nvPr>
            <p:ph type="body" sz="quarter" idx="11"/>
          </p:nvPr>
        </p:nvSpPr>
        <p:spPr/>
        <p:txBody>
          <a:bodyPr/>
          <a:lstStyle/>
          <a:p>
            <a:endParaRPr lang="en-US"/>
          </a:p>
        </p:txBody>
      </p:sp>
      <p:pic>
        <p:nvPicPr>
          <p:cNvPr id="5" name="Content Placeholder 4">
            <a:extLst>
              <a:ext uri="{FF2B5EF4-FFF2-40B4-BE49-F238E27FC236}">
                <a16:creationId xmlns:a16="http://schemas.microsoft.com/office/drawing/2014/main" id="{34292604-25CE-BC92-2AB6-D2808A8D2776}"/>
              </a:ext>
            </a:extLst>
          </p:cNvPr>
          <p:cNvPicPr>
            <a:picLocks noGrp="1" noChangeAspect="1"/>
          </p:cNvPicPr>
          <p:nvPr>
            <p:ph idx="4294967295"/>
          </p:nvPr>
        </p:nvPicPr>
        <p:blipFill>
          <a:blip r:embed="rId3"/>
          <a:stretch>
            <a:fillRect/>
          </a:stretch>
        </p:blipFill>
        <p:spPr>
          <a:xfrm>
            <a:off x="3273163" y="731164"/>
            <a:ext cx="5196468" cy="5677044"/>
          </a:xfrm>
          <a:prstGeom prst="rect">
            <a:avLst/>
          </a:prstGeom>
        </p:spPr>
      </p:pic>
    </p:spTree>
    <p:extLst>
      <p:ext uri="{BB962C8B-B14F-4D97-AF65-F5344CB8AC3E}">
        <p14:creationId xmlns:p14="http://schemas.microsoft.com/office/powerpoint/2010/main" val="877382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4">
            <a:extLst>
              <a:ext uri="{FF2B5EF4-FFF2-40B4-BE49-F238E27FC236}">
                <a16:creationId xmlns:a16="http://schemas.microsoft.com/office/drawing/2014/main" id="{B1482347-A37F-4A21-8DEF-7C7B8F8DAC11}"/>
              </a:ext>
            </a:extLst>
          </p:cNvPr>
          <p:cNvSpPr>
            <a:spLocks noGrp="1"/>
          </p:cNvSpPr>
          <p:nvPr>
            <p:ph type="title"/>
          </p:nvPr>
        </p:nvSpPr>
        <p:spPr>
          <a:xfrm>
            <a:off x="671025" y="473928"/>
            <a:ext cx="7843267" cy="548640"/>
          </a:xfrm>
        </p:spPr>
        <p:txBody>
          <a:bodyPr/>
          <a:lstStyle/>
          <a:p>
            <a:r>
              <a:rPr lang="en-US" sz="2100" dirty="0"/>
              <a:t>Strengthen the Child Fatality Prevention System-Duties of the director of the local department of health; director of the county department of social services; or consolidated health and human services director</a:t>
            </a:r>
          </a:p>
        </p:txBody>
      </p:sp>
      <p:sp>
        <p:nvSpPr>
          <p:cNvPr id="4" name="Text Placeholder 3">
            <a:extLst>
              <a:ext uri="{FF2B5EF4-FFF2-40B4-BE49-F238E27FC236}">
                <a16:creationId xmlns:a16="http://schemas.microsoft.com/office/drawing/2014/main" id="{94506F0D-EBAB-6521-E5AD-FEFDC0C0432B}"/>
              </a:ext>
            </a:extLst>
          </p:cNvPr>
          <p:cNvSpPr>
            <a:spLocks noGrp="1"/>
          </p:cNvSpPr>
          <p:nvPr>
            <p:ph type="body" sz="quarter" idx="10"/>
          </p:nvPr>
        </p:nvSpPr>
        <p:spPr>
          <a:xfrm>
            <a:off x="300251" y="1733266"/>
            <a:ext cx="8486909" cy="4509841"/>
          </a:xfrm>
        </p:spPr>
        <p:txBody>
          <a:bodyPr>
            <a:normAutofit fontScale="77500" lnSpcReduction="20000"/>
          </a:bodyPr>
          <a:lstStyle/>
          <a:p>
            <a:pPr marL="257175" indent="-257175">
              <a:lnSpc>
                <a:spcPct val="107000"/>
              </a:lnSpc>
              <a:spcBef>
                <a:spcPts val="0"/>
              </a:spcBef>
              <a:buFont typeface="Symbol" panose="05050102010706020507" pitchFamily="18" charset="2"/>
              <a:buChar char=""/>
            </a:pPr>
            <a:r>
              <a:rPr lang="en-US" sz="2400" kern="100" dirty="0">
                <a:latin typeface="Calibri" panose="020F0502020204030204" pitchFamily="34" charset="0"/>
                <a:ea typeface="Calibri" panose="020F0502020204030204" pitchFamily="34" charset="0"/>
                <a:cs typeface="Calibri" panose="020F0502020204030204" pitchFamily="34" charset="0"/>
              </a:rPr>
              <a:t>In addition to any other duties as a member of the Local Team, the director of the local department of health shall do the following:</a:t>
            </a:r>
          </a:p>
          <a:p>
            <a:pPr marL="476631" lvl="1" indent="-257175">
              <a:lnSpc>
                <a:spcPct val="107000"/>
              </a:lnSpc>
              <a:spcBef>
                <a:spcPts val="0"/>
              </a:spcBef>
              <a:buFont typeface="Symbol" panose="05050102010706020507" pitchFamily="18" charset="2"/>
              <a:buChar char=""/>
            </a:pPr>
            <a:r>
              <a:rPr lang="en-US" sz="1900" b="0" kern="100" dirty="0">
                <a:latin typeface="Calibri" panose="020F0502020204030204" pitchFamily="34" charset="0"/>
                <a:ea typeface="Calibri" panose="020F0502020204030204" pitchFamily="34" charset="0"/>
                <a:cs typeface="Calibri" panose="020F0502020204030204" pitchFamily="34" charset="0"/>
              </a:rPr>
              <a:t>Serve along with the Local Team chair as a liaison between the State Office and the Local Team to communicate information.</a:t>
            </a:r>
          </a:p>
          <a:p>
            <a:pPr marL="476631" lvl="1" indent="-257175">
              <a:lnSpc>
                <a:spcPct val="107000"/>
              </a:lnSpc>
              <a:spcBef>
                <a:spcPts val="0"/>
              </a:spcBef>
              <a:buFont typeface="Symbol" panose="05050102010706020507" pitchFamily="18" charset="2"/>
              <a:buChar char=""/>
            </a:pPr>
            <a:r>
              <a:rPr lang="en-US" sz="1900" b="0" kern="100" dirty="0">
                <a:latin typeface="Calibri" panose="020F0502020204030204" pitchFamily="34" charset="0"/>
                <a:ea typeface="Calibri" panose="020F0502020204030204" pitchFamily="34" charset="0"/>
                <a:cs typeface="Calibri" panose="020F0502020204030204" pitchFamily="34" charset="0"/>
              </a:rPr>
              <a:t>Maintain records, including minutes of all official meetings, lists of participants for each meeting of the Local Team, and signed confidentiality statements required under G.S. 7B-1413, in compliance with applicable rules and law.</a:t>
            </a:r>
          </a:p>
          <a:p>
            <a:pPr marL="476631" lvl="1" indent="-257175">
              <a:lnSpc>
                <a:spcPct val="107000"/>
              </a:lnSpc>
              <a:spcBef>
                <a:spcPts val="0"/>
              </a:spcBef>
              <a:buFont typeface="Symbol" panose="05050102010706020507" pitchFamily="18" charset="2"/>
              <a:buChar char=""/>
            </a:pPr>
            <a:r>
              <a:rPr lang="en-US" sz="1900" b="0" kern="100" dirty="0">
                <a:latin typeface="Calibri" panose="020F0502020204030204" pitchFamily="34" charset="0"/>
                <a:ea typeface="Calibri" panose="020F0502020204030204" pitchFamily="34" charset="0"/>
                <a:cs typeface="Calibri" panose="020F0502020204030204" pitchFamily="34" charset="0"/>
              </a:rPr>
              <a:t>Provide staff support for reviews</a:t>
            </a:r>
          </a:p>
          <a:p>
            <a:pPr marL="476631" lvl="1" indent="-257175">
              <a:lnSpc>
                <a:spcPct val="107000"/>
              </a:lnSpc>
              <a:spcBef>
                <a:spcPts val="0"/>
              </a:spcBef>
              <a:buFont typeface="Symbol" panose="05050102010706020507" pitchFamily="18" charset="2"/>
              <a:buChar char=""/>
            </a:pPr>
            <a:r>
              <a:rPr lang="en-US" sz="1900" b="0" kern="100" dirty="0">
                <a:latin typeface="Calibri" panose="020F0502020204030204" pitchFamily="34" charset="0"/>
                <a:ea typeface="Calibri" panose="020F0502020204030204" pitchFamily="34" charset="0"/>
                <a:cs typeface="Calibri" panose="020F0502020204030204" pitchFamily="34" charset="0"/>
              </a:rPr>
              <a:t>Report quarterly to the local board of health, or as required by the board, on the activities of the Local Team.</a:t>
            </a:r>
          </a:p>
          <a:p>
            <a:pPr marL="257175" indent="-257175">
              <a:lnSpc>
                <a:spcPct val="107000"/>
              </a:lnSpc>
              <a:spcBef>
                <a:spcPts val="0"/>
              </a:spcBef>
              <a:buFont typeface="Symbol" panose="05050102010706020507" pitchFamily="18" charset="2"/>
              <a:buChar char=""/>
            </a:pPr>
            <a:endParaRPr lang="en-US" sz="2400" kern="100" dirty="0">
              <a:latin typeface="Calibri" panose="020F0502020204030204" pitchFamily="34" charset="0"/>
              <a:ea typeface="Calibri" panose="020F0502020204030204" pitchFamily="34" charset="0"/>
              <a:cs typeface="Calibri" panose="020F0502020204030204" pitchFamily="34" charset="0"/>
            </a:endParaRPr>
          </a:p>
          <a:p>
            <a:pPr marL="257175" indent="-257175">
              <a:lnSpc>
                <a:spcPct val="107000"/>
              </a:lnSpc>
              <a:spcBef>
                <a:spcPts val="0"/>
              </a:spcBef>
              <a:buFont typeface="Symbol" panose="05050102010706020507" pitchFamily="18" charset="2"/>
              <a:buChar char=""/>
            </a:pPr>
            <a:r>
              <a:rPr lang="en-US" sz="2400" kern="100" dirty="0">
                <a:latin typeface="Calibri" panose="020F0502020204030204" pitchFamily="34" charset="0"/>
                <a:ea typeface="Calibri" panose="020F0502020204030204" pitchFamily="34" charset="0"/>
                <a:cs typeface="Calibri" panose="020F0502020204030204" pitchFamily="34" charset="0"/>
              </a:rPr>
              <a:t>In addition to any other duties as a member of the Local Team, the director of the local department of social services shall do the following:</a:t>
            </a:r>
          </a:p>
          <a:p>
            <a:pPr marL="476631" lvl="1" indent="-257175">
              <a:lnSpc>
                <a:spcPct val="107000"/>
              </a:lnSpc>
              <a:spcBef>
                <a:spcPts val="0"/>
              </a:spcBef>
              <a:buFont typeface="Symbol" panose="05050102010706020507" pitchFamily="18" charset="2"/>
              <a:buChar char=""/>
            </a:pPr>
            <a:r>
              <a:rPr lang="en-US" sz="1900" b="0" kern="100" dirty="0">
                <a:latin typeface="Calibri" panose="020F0502020204030204" pitchFamily="34" charset="0"/>
                <a:ea typeface="Calibri" panose="020F0502020204030204" pitchFamily="34" charset="0"/>
                <a:cs typeface="Calibri" panose="020F0502020204030204" pitchFamily="34" charset="0"/>
              </a:rPr>
              <a:t>Serve along with the Local Team chair as a liaison between the State Office and the Local Team to communicate information with respect to cases reviewed under G.S. 7B-1406.5(e) or G.S. 7B-1407.5.</a:t>
            </a:r>
          </a:p>
          <a:p>
            <a:pPr marL="476631" lvl="1" indent="-257175">
              <a:lnSpc>
                <a:spcPct val="107000"/>
              </a:lnSpc>
              <a:spcBef>
                <a:spcPts val="0"/>
              </a:spcBef>
              <a:buFont typeface="Symbol" panose="05050102010706020507" pitchFamily="18" charset="2"/>
              <a:buChar char=""/>
            </a:pPr>
            <a:r>
              <a:rPr lang="en-US" sz="1900" b="0" kern="100" dirty="0">
                <a:latin typeface="Calibri" panose="020F0502020204030204" pitchFamily="34" charset="0"/>
                <a:ea typeface="Calibri" panose="020F0502020204030204" pitchFamily="34" charset="0"/>
                <a:cs typeface="Calibri" panose="020F0502020204030204" pitchFamily="34" charset="0"/>
              </a:rPr>
              <a:t>Provide staff support for cases reviewed under G.S. 7B-1406.5(e) or 19 G.S. 7B-1407.5.</a:t>
            </a:r>
          </a:p>
          <a:p>
            <a:pPr marL="476631" lvl="1" indent="-257175">
              <a:lnSpc>
                <a:spcPct val="107000"/>
              </a:lnSpc>
              <a:spcBef>
                <a:spcPts val="0"/>
              </a:spcBef>
              <a:buFont typeface="Symbol" panose="05050102010706020507" pitchFamily="18" charset="2"/>
              <a:buChar char=""/>
            </a:pPr>
            <a:r>
              <a:rPr lang="en-US" sz="1900" b="0" kern="100" dirty="0">
                <a:latin typeface="Calibri" panose="020F0502020204030204" pitchFamily="34" charset="0"/>
                <a:ea typeface="Calibri" panose="020F0502020204030204" pitchFamily="34" charset="0"/>
                <a:cs typeface="Calibri" panose="020F0502020204030204" pitchFamily="34" charset="0"/>
              </a:rPr>
              <a:t>Report quarterly to the county board of social services, or as required by the board, on the activities of the Team.</a:t>
            </a:r>
          </a:p>
          <a:p>
            <a:pPr marL="476631" lvl="1" indent="-257175">
              <a:lnSpc>
                <a:spcPct val="107000"/>
              </a:lnSpc>
              <a:spcBef>
                <a:spcPts val="0"/>
              </a:spcBef>
              <a:buFont typeface="Symbol" panose="05050102010706020507" pitchFamily="18" charset="2"/>
              <a:buChar char=""/>
            </a:pPr>
            <a:r>
              <a:rPr lang="en-US" sz="1900" b="0" kern="100" dirty="0">
                <a:latin typeface="Calibri" panose="020F0502020204030204" pitchFamily="34" charset="0"/>
                <a:ea typeface="Calibri" panose="020F0502020204030204" pitchFamily="34" charset="0"/>
                <a:cs typeface="Calibri" panose="020F0502020204030204" pitchFamily="34" charset="0"/>
              </a:rPr>
              <a:t>Determine whether and when to request the Local Team or a citizen review panel to review an active child protective services case pursuant to G.S. 7B-1406.5(e) and G.S. 108A-15.20.</a:t>
            </a:r>
          </a:p>
          <a:p>
            <a:endParaRPr lang="en-US" sz="1800" dirty="0"/>
          </a:p>
        </p:txBody>
      </p:sp>
      <p:sp>
        <p:nvSpPr>
          <p:cNvPr id="2" name="Text Placeholder 1">
            <a:extLst>
              <a:ext uri="{FF2B5EF4-FFF2-40B4-BE49-F238E27FC236}">
                <a16:creationId xmlns:a16="http://schemas.microsoft.com/office/drawing/2014/main" id="{595CE154-5A69-212B-3700-33C45DFC2348}"/>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97738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4">
            <a:extLst>
              <a:ext uri="{FF2B5EF4-FFF2-40B4-BE49-F238E27FC236}">
                <a16:creationId xmlns:a16="http://schemas.microsoft.com/office/drawing/2014/main" id="{B1482347-A37F-4A21-8DEF-7C7B8F8DAC11}"/>
              </a:ext>
            </a:extLst>
          </p:cNvPr>
          <p:cNvSpPr>
            <a:spLocks noGrp="1"/>
          </p:cNvSpPr>
          <p:nvPr>
            <p:ph type="title"/>
          </p:nvPr>
        </p:nvSpPr>
        <p:spPr>
          <a:xfrm>
            <a:off x="412595" y="624054"/>
            <a:ext cx="8285356" cy="548640"/>
          </a:xfrm>
        </p:spPr>
        <p:txBody>
          <a:bodyPr/>
          <a:lstStyle/>
          <a:p>
            <a:r>
              <a:rPr lang="en-US" sz="2100" dirty="0"/>
              <a:t>Strengthen the Child Fatality Prevention System</a:t>
            </a:r>
          </a:p>
        </p:txBody>
      </p:sp>
      <p:sp>
        <p:nvSpPr>
          <p:cNvPr id="4" name="Text Placeholder 3">
            <a:extLst>
              <a:ext uri="{FF2B5EF4-FFF2-40B4-BE49-F238E27FC236}">
                <a16:creationId xmlns:a16="http://schemas.microsoft.com/office/drawing/2014/main" id="{94506F0D-EBAB-6521-E5AD-FEFDC0C0432B}"/>
              </a:ext>
            </a:extLst>
          </p:cNvPr>
          <p:cNvSpPr>
            <a:spLocks noGrp="1"/>
          </p:cNvSpPr>
          <p:nvPr>
            <p:ph type="body" sz="quarter" idx="10"/>
          </p:nvPr>
        </p:nvSpPr>
        <p:spPr>
          <a:xfrm>
            <a:off x="628650" y="1014762"/>
            <a:ext cx="7888288" cy="5228346"/>
          </a:xfrm>
        </p:spPr>
        <p:txBody>
          <a:bodyPr>
            <a:normAutofit/>
          </a:bodyPr>
          <a:lstStyle/>
          <a:p>
            <a:pPr marL="257175" indent="-257175">
              <a:lnSpc>
                <a:spcPct val="107000"/>
              </a:lnSpc>
              <a:spcBef>
                <a:spcPts val="0"/>
              </a:spcBef>
              <a:buFont typeface="Symbol" panose="05050102010706020507" pitchFamily="18" charset="2"/>
              <a:buChar char=""/>
            </a:pPr>
            <a:r>
              <a:rPr lang="en-US" sz="2000" kern="100" dirty="0">
                <a:latin typeface="Calibri" panose="020F0502020204030204" pitchFamily="34" charset="0"/>
                <a:ea typeface="Calibri" panose="020F0502020204030204" pitchFamily="34" charset="0"/>
                <a:cs typeface="Calibri" panose="020F0502020204030204" pitchFamily="34" charset="0"/>
              </a:rPr>
              <a:t>Participation in a Single County vs Multicounty Local Team</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spcBef>
                <a:spcPts val="0"/>
              </a:spcBef>
              <a:buFont typeface="Symbol" panose="05050102010706020507" pitchFamily="18" charset="2"/>
              <a:buChar char=""/>
            </a:pPr>
            <a:endParaRPr lang="en-US" sz="2000" kern="100" dirty="0">
              <a:latin typeface="Calibri" panose="020F0502020204030204" pitchFamily="34" charset="0"/>
              <a:ea typeface="Calibri" panose="020F0502020204030204" pitchFamily="34" charset="0"/>
              <a:cs typeface="Calibri" panose="020F0502020204030204" pitchFamily="34" charset="0"/>
            </a:endParaRPr>
          </a:p>
          <a:p>
            <a:pPr marL="257175" indent="-257175">
              <a:lnSpc>
                <a:spcPct val="107000"/>
              </a:lnSpc>
              <a:spcBef>
                <a:spcPts val="0"/>
              </a:spcBef>
              <a:buFont typeface="Symbol" panose="05050102010706020507" pitchFamily="18" charset="2"/>
              <a:buChar char=""/>
            </a:pPr>
            <a:r>
              <a:rPr lang="en-US" sz="2000" kern="100" dirty="0">
                <a:latin typeface="Calibri" panose="020F0502020204030204" pitchFamily="34" charset="0"/>
                <a:ea typeface="Calibri" panose="020F0502020204030204" pitchFamily="34" charset="0"/>
                <a:cs typeface="Calibri" panose="020F0502020204030204" pitchFamily="34" charset="0"/>
              </a:rPr>
              <a:t>Mandatory review of deaths</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marL="557213" lvl="1" indent="-214313">
              <a:lnSpc>
                <a:spcPct val="107000"/>
              </a:lnSpc>
              <a:spcBef>
                <a:spcPts val="0"/>
              </a:spcBef>
              <a:buFont typeface="Courier New" panose="02070309020205020404" pitchFamily="49" charset="0"/>
              <a:buChar char="o"/>
            </a:pPr>
            <a:r>
              <a:rPr lang="en-US" sz="2000" kern="100" dirty="0">
                <a:latin typeface="Calibri" panose="020F0502020204030204" pitchFamily="34" charset="0"/>
                <a:ea typeface="Calibri" panose="020F0502020204030204" pitchFamily="34" charset="0"/>
                <a:cs typeface="Calibri" panose="020F0502020204030204" pitchFamily="34" charset="0"/>
              </a:rPr>
              <a:t>Review all child deaths of resident children under age 18 that fall under one of the following categories:</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marL="857250" lvl="2">
              <a:lnSpc>
                <a:spcPct val="107000"/>
              </a:lnSpc>
              <a:spcBef>
                <a:spcPts val="0"/>
              </a:spcBef>
              <a:buFont typeface="Wingdings" panose="05000000000000000000" pitchFamily="2" charset="2"/>
              <a:buChar char=""/>
            </a:pPr>
            <a:r>
              <a:rPr lang="en-US" sz="1800" b="0" kern="100" dirty="0">
                <a:latin typeface="Calibri" panose="020F0502020204030204" pitchFamily="34" charset="0"/>
                <a:ea typeface="Calibri" panose="020F0502020204030204" pitchFamily="34" charset="0"/>
                <a:cs typeface="Calibri" panose="020F0502020204030204" pitchFamily="34" charset="0"/>
              </a:rPr>
              <a:t>Undetermined cases; Unintentional injury; Violence; Motor vehicle incidents; Deaths related to child maltreatment/child deaths involving a child/family known or reported to child protective services (redefines formally CCPT reviews); Sudden unexpected infant death; Suicide; Deaths not expected in the next six months; Additional infant deaths according to criteria from the State office in G.S. 7B 1407.5 (Review of child maltreatment deaths and deaths of children known to child protective services)</a:t>
            </a:r>
            <a:endParaRPr lang="en-US" sz="1800" b="0" kern="100" dirty="0">
              <a:latin typeface="Calibri" panose="020F0502020204030204" pitchFamily="34" charset="0"/>
              <a:ea typeface="Calibri" panose="020F0502020204030204" pitchFamily="34" charset="0"/>
              <a:cs typeface="Times New Roman" panose="02020603050405020304" pitchFamily="18" charset="0"/>
            </a:endParaRPr>
          </a:p>
          <a:p>
            <a:pPr marL="1200150" lvl="3" indent="-171450">
              <a:lnSpc>
                <a:spcPct val="107000"/>
              </a:lnSpc>
              <a:spcBef>
                <a:spcPts val="0"/>
              </a:spcBef>
              <a:buFont typeface="Symbol" panose="05050102010706020507" pitchFamily="18" charset="2"/>
              <a:buChar char=""/>
            </a:pPr>
            <a:r>
              <a:rPr lang="en-US" kern="100" dirty="0">
                <a:latin typeface="Calibri" panose="020F0502020204030204" pitchFamily="34" charset="0"/>
                <a:ea typeface="Calibri" panose="020F0502020204030204" pitchFamily="34" charset="0"/>
                <a:cs typeface="Calibri" panose="020F0502020204030204" pitchFamily="34" charset="0"/>
              </a:rPr>
              <a:t>A subset of additional infant deaths subject to review that fall outside of the categories of required reviews-taking into account leading causes of death</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endParaRPr lang="en-US" sz="1800" dirty="0"/>
          </a:p>
        </p:txBody>
      </p:sp>
      <p:sp>
        <p:nvSpPr>
          <p:cNvPr id="2" name="Text Placeholder 1">
            <a:extLst>
              <a:ext uri="{FF2B5EF4-FFF2-40B4-BE49-F238E27FC236}">
                <a16:creationId xmlns:a16="http://schemas.microsoft.com/office/drawing/2014/main" id="{B0E20668-7A6A-C7A0-34D5-AD6B020C97EE}"/>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360062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4">
            <a:extLst>
              <a:ext uri="{FF2B5EF4-FFF2-40B4-BE49-F238E27FC236}">
                <a16:creationId xmlns:a16="http://schemas.microsoft.com/office/drawing/2014/main" id="{B1482347-A37F-4A21-8DEF-7C7B8F8DAC11}"/>
              </a:ext>
            </a:extLst>
          </p:cNvPr>
          <p:cNvSpPr>
            <a:spLocks noGrp="1"/>
          </p:cNvSpPr>
          <p:nvPr>
            <p:ph type="title"/>
          </p:nvPr>
        </p:nvSpPr>
        <p:spPr/>
        <p:txBody>
          <a:bodyPr/>
          <a:lstStyle/>
          <a:p>
            <a:r>
              <a:rPr lang="en-US" sz="2100" dirty="0"/>
              <a:t>Strengthen the Child Fatality Prevention System-Local Team Duties</a:t>
            </a:r>
          </a:p>
        </p:txBody>
      </p:sp>
      <p:sp>
        <p:nvSpPr>
          <p:cNvPr id="4" name="Text Placeholder 3">
            <a:extLst>
              <a:ext uri="{FF2B5EF4-FFF2-40B4-BE49-F238E27FC236}">
                <a16:creationId xmlns:a16="http://schemas.microsoft.com/office/drawing/2014/main" id="{94506F0D-EBAB-6521-E5AD-FEFDC0C0432B}"/>
              </a:ext>
            </a:extLst>
          </p:cNvPr>
          <p:cNvSpPr>
            <a:spLocks noGrp="1"/>
          </p:cNvSpPr>
          <p:nvPr>
            <p:ph type="body" sz="quarter" idx="10"/>
          </p:nvPr>
        </p:nvSpPr>
        <p:spPr/>
        <p:txBody>
          <a:bodyPr>
            <a:normAutofit lnSpcReduction="10000"/>
          </a:bodyPr>
          <a:lstStyle/>
          <a:p>
            <a:pPr marL="257175" indent="-257175">
              <a:lnSpc>
                <a:spcPct val="107000"/>
              </a:lnSpc>
              <a:spcBef>
                <a:spcPts val="0"/>
              </a:spcBef>
              <a:buFont typeface="Symbol" panose="05050102010706020507" pitchFamily="18" charset="2"/>
              <a:buChar char=""/>
            </a:pPr>
            <a:r>
              <a:rPr lang="en-US" sz="2600" kern="100" dirty="0">
                <a:latin typeface="Calibri" panose="020F0502020204030204" pitchFamily="34" charset="0"/>
                <a:ea typeface="Calibri" panose="020F0502020204030204" pitchFamily="34" charset="0"/>
                <a:cs typeface="Calibri" panose="020F0502020204030204" pitchFamily="34" charset="0"/>
              </a:rPr>
              <a:t>Review of child maltreatment deaths and deaths of children known to child protective services</a:t>
            </a:r>
          </a:p>
          <a:p>
            <a:pPr marL="297656" lvl="1" indent="0">
              <a:lnSpc>
                <a:spcPct val="107000"/>
              </a:lnSpc>
              <a:spcBef>
                <a:spcPts val="0"/>
              </a:spcBef>
              <a:buSzPct val="150000"/>
              <a:buNone/>
            </a:pPr>
            <a:endParaRPr lang="en-US" sz="2300" kern="100" dirty="0">
              <a:latin typeface="Calibri" panose="020F0502020204030204" pitchFamily="34" charset="0"/>
              <a:ea typeface="Calibri" panose="020F0502020204030204" pitchFamily="34" charset="0"/>
              <a:cs typeface="Calibri" panose="020F0502020204030204" pitchFamily="34" charset="0"/>
            </a:endParaRPr>
          </a:p>
          <a:p>
            <a:pPr marL="297656" lvl="1" indent="0">
              <a:lnSpc>
                <a:spcPct val="107000"/>
              </a:lnSpc>
              <a:spcBef>
                <a:spcPts val="0"/>
              </a:spcBef>
              <a:buSzPct val="150000"/>
              <a:buNone/>
            </a:pPr>
            <a:r>
              <a:rPr lang="en-US" sz="2300" kern="100" dirty="0">
                <a:latin typeface="Calibri" panose="020F0502020204030204" pitchFamily="34" charset="0"/>
                <a:ea typeface="Calibri" panose="020F0502020204030204" pitchFamily="34" charset="0"/>
                <a:cs typeface="Calibri" panose="020F0502020204030204" pitchFamily="34" charset="0"/>
              </a:rPr>
              <a:t>Duties for the Local Teams for reviews that fall under this section:</a:t>
            </a:r>
          </a:p>
          <a:p>
            <a:pPr marL="511969" lvl="2" indent="-214313">
              <a:lnSpc>
                <a:spcPct val="107000"/>
              </a:lnSpc>
              <a:spcBef>
                <a:spcPts val="0"/>
              </a:spcBef>
              <a:buSzPct val="150000"/>
            </a:pPr>
            <a:r>
              <a:rPr lang="en-US" sz="1900" b="0" kern="100" dirty="0">
                <a:latin typeface="Calibri" panose="020F0502020204030204" pitchFamily="34" charset="0"/>
                <a:ea typeface="Calibri" panose="020F0502020204030204" pitchFamily="34" charset="0"/>
                <a:cs typeface="Calibri" panose="020F0502020204030204" pitchFamily="34" charset="0"/>
              </a:rPr>
              <a:t>Conduct reviews that align with the policies and procedures developed by the State Office—more to come on this during 2025</a:t>
            </a:r>
          </a:p>
          <a:p>
            <a:pPr marL="511969" lvl="2" indent="-214313">
              <a:lnSpc>
                <a:spcPct val="107000"/>
              </a:lnSpc>
              <a:spcBef>
                <a:spcPts val="0"/>
              </a:spcBef>
              <a:buSzPct val="150000"/>
            </a:pPr>
            <a:endParaRPr lang="en-US" sz="1900" b="0" kern="100" dirty="0">
              <a:latin typeface="Calibri" panose="020F0502020204030204" pitchFamily="34" charset="0"/>
              <a:ea typeface="Calibri" panose="020F0502020204030204" pitchFamily="34" charset="0"/>
              <a:cs typeface="Calibri" panose="020F0502020204030204" pitchFamily="34" charset="0"/>
            </a:endParaRPr>
          </a:p>
          <a:p>
            <a:pPr marL="511969" lvl="2" indent="-214313">
              <a:lnSpc>
                <a:spcPct val="107000"/>
              </a:lnSpc>
              <a:spcBef>
                <a:spcPts val="0"/>
              </a:spcBef>
              <a:buSzPct val="150000"/>
            </a:pPr>
            <a:r>
              <a:rPr lang="en-US" sz="1900" b="0" kern="100" dirty="0">
                <a:latin typeface="Calibri" panose="020F0502020204030204" pitchFamily="34" charset="0"/>
                <a:ea typeface="Calibri" panose="020F0502020204030204" pitchFamily="34" charset="0"/>
                <a:cs typeface="Calibri" panose="020F0502020204030204" pitchFamily="34" charset="0"/>
              </a:rPr>
              <a:t>Conduct, as determined necessary by the Local Team, interviews of any individuals determined to have pertinent information about a death under review and to examine any written materials containing pertinent information</a:t>
            </a:r>
          </a:p>
          <a:p>
            <a:pPr marL="511969" lvl="2" indent="-214313">
              <a:lnSpc>
                <a:spcPct val="107000"/>
              </a:lnSpc>
              <a:spcBef>
                <a:spcPts val="0"/>
              </a:spcBef>
              <a:buSzPct val="150000"/>
            </a:pPr>
            <a:endParaRPr lang="en-US" sz="1900" b="0" kern="100" dirty="0">
              <a:latin typeface="Calibri" panose="020F0502020204030204" pitchFamily="34" charset="0"/>
              <a:ea typeface="Calibri" panose="020F0502020204030204" pitchFamily="34" charset="0"/>
              <a:cs typeface="Calibri" panose="020F0502020204030204" pitchFamily="34" charset="0"/>
            </a:endParaRPr>
          </a:p>
          <a:p>
            <a:pPr marL="511969" lvl="2" indent="-214313">
              <a:lnSpc>
                <a:spcPct val="107000"/>
              </a:lnSpc>
              <a:spcBef>
                <a:spcPts val="0"/>
              </a:spcBef>
              <a:buSzPct val="150000"/>
            </a:pPr>
            <a:r>
              <a:rPr lang="en-US" sz="1900" b="0" kern="100" dirty="0">
                <a:latin typeface="Calibri" panose="020F0502020204030204" pitchFamily="34" charset="0"/>
                <a:ea typeface="Calibri" panose="020F0502020204030204" pitchFamily="34" charset="0"/>
                <a:cs typeface="Calibri" panose="020F0502020204030204" pitchFamily="34" charset="0"/>
              </a:rPr>
              <a:t>Work with the State Office to produce a report appropriate for public release</a:t>
            </a:r>
            <a:endParaRPr lang="en-US" sz="1800" dirty="0"/>
          </a:p>
        </p:txBody>
      </p:sp>
      <p:sp>
        <p:nvSpPr>
          <p:cNvPr id="2" name="Text Placeholder 1">
            <a:extLst>
              <a:ext uri="{FF2B5EF4-FFF2-40B4-BE49-F238E27FC236}">
                <a16:creationId xmlns:a16="http://schemas.microsoft.com/office/drawing/2014/main" id="{0366FCB1-165C-5678-6D42-7247543B0A4D}"/>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923907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4">
            <a:extLst>
              <a:ext uri="{FF2B5EF4-FFF2-40B4-BE49-F238E27FC236}">
                <a16:creationId xmlns:a16="http://schemas.microsoft.com/office/drawing/2014/main" id="{B1482347-A37F-4A21-8DEF-7C7B8F8DAC11}"/>
              </a:ext>
            </a:extLst>
          </p:cNvPr>
          <p:cNvSpPr>
            <a:spLocks noGrp="1"/>
          </p:cNvSpPr>
          <p:nvPr>
            <p:ph type="title"/>
          </p:nvPr>
        </p:nvSpPr>
        <p:spPr/>
        <p:txBody>
          <a:bodyPr/>
          <a:lstStyle/>
          <a:p>
            <a:r>
              <a:rPr lang="en-US" sz="2100" dirty="0"/>
              <a:t>Strengthen the Child Fatality Prevention System-</a:t>
            </a:r>
            <a:br>
              <a:rPr lang="en-US" sz="2100" dirty="0"/>
            </a:br>
            <a:r>
              <a:rPr lang="en-US" sz="2100" dirty="0"/>
              <a:t>Team Findings and Reporting</a:t>
            </a:r>
          </a:p>
        </p:txBody>
      </p:sp>
      <p:sp>
        <p:nvSpPr>
          <p:cNvPr id="4" name="Text Placeholder 3">
            <a:extLst>
              <a:ext uri="{FF2B5EF4-FFF2-40B4-BE49-F238E27FC236}">
                <a16:creationId xmlns:a16="http://schemas.microsoft.com/office/drawing/2014/main" id="{94506F0D-EBAB-6521-E5AD-FEFDC0C0432B}"/>
              </a:ext>
            </a:extLst>
          </p:cNvPr>
          <p:cNvSpPr>
            <a:spLocks noGrp="1"/>
          </p:cNvSpPr>
          <p:nvPr>
            <p:ph type="body" sz="quarter" idx="10"/>
          </p:nvPr>
        </p:nvSpPr>
        <p:spPr/>
        <p:txBody>
          <a:bodyPr>
            <a:normAutofit lnSpcReduction="10000"/>
          </a:bodyPr>
          <a:lstStyle/>
          <a:p>
            <a:pPr marL="257175" indent="-257175">
              <a:lnSpc>
                <a:spcPct val="107000"/>
              </a:lnSpc>
              <a:spcBef>
                <a:spcPts val="0"/>
              </a:spcBef>
              <a:buFont typeface="Symbol" panose="05050102010706020507" pitchFamily="18" charset="2"/>
              <a:buChar char=""/>
            </a:pPr>
            <a:r>
              <a:rPr lang="en-US" sz="2000" b="0" kern="100" dirty="0">
                <a:latin typeface="Calibri" panose="020F0502020204030204" pitchFamily="34" charset="0"/>
                <a:ea typeface="Calibri" panose="020F0502020204030204" pitchFamily="34" charset="0"/>
                <a:cs typeface="Calibri" panose="020F0502020204030204" pitchFamily="34" charset="0"/>
              </a:rPr>
              <a:t>For each required review of a child’s death, the Local Team shall make findings addressing at least the following</a:t>
            </a:r>
            <a:endParaRPr lang="en-US" sz="2000" b="0" kern="100" dirty="0">
              <a:latin typeface="Calibri" panose="020F0502020204030204" pitchFamily="34" charset="0"/>
              <a:ea typeface="Calibri" panose="020F0502020204030204" pitchFamily="34" charset="0"/>
              <a:cs typeface="Times New Roman" panose="02020603050405020304" pitchFamily="18" charset="0"/>
            </a:endParaRPr>
          </a:p>
          <a:p>
            <a:pPr marL="557213" lvl="1" indent="-214313">
              <a:lnSpc>
                <a:spcPct val="107000"/>
              </a:lnSpc>
              <a:spcBef>
                <a:spcPts val="0"/>
              </a:spcBef>
              <a:buFont typeface="Courier New" panose="02070309020205020404" pitchFamily="49" charset="0"/>
              <a:buChar char="o"/>
            </a:pPr>
            <a:r>
              <a:rPr lang="en-US" sz="1600" b="0" kern="100" dirty="0">
                <a:latin typeface="Calibri" panose="020F0502020204030204" pitchFamily="34" charset="0"/>
                <a:ea typeface="Calibri" panose="020F0502020204030204" pitchFamily="34" charset="0"/>
                <a:cs typeface="Calibri" panose="020F0502020204030204" pitchFamily="34" charset="0"/>
              </a:rPr>
              <a:t>Significant challenges faced by the child or family, the systems with which they interacted, and the response to the incident</a:t>
            </a:r>
            <a:endParaRPr lang="en-US" sz="1600" b="0" kern="100" dirty="0">
              <a:latin typeface="Calibri" panose="020F0502020204030204" pitchFamily="34" charset="0"/>
              <a:ea typeface="Calibri" panose="020F0502020204030204" pitchFamily="34" charset="0"/>
              <a:cs typeface="Times New Roman" panose="02020603050405020304" pitchFamily="18" charset="0"/>
            </a:endParaRPr>
          </a:p>
          <a:p>
            <a:pPr marL="557213" lvl="1" indent="-214313">
              <a:lnSpc>
                <a:spcPct val="107000"/>
              </a:lnSpc>
              <a:spcBef>
                <a:spcPts val="0"/>
              </a:spcBef>
              <a:buFont typeface="Courier New" panose="02070309020205020404" pitchFamily="49" charset="0"/>
              <a:buChar char="o"/>
            </a:pPr>
            <a:r>
              <a:rPr lang="en-US" sz="1600" b="0" kern="100" dirty="0">
                <a:latin typeface="Calibri" panose="020F0502020204030204" pitchFamily="34" charset="0"/>
                <a:ea typeface="Calibri" panose="020F0502020204030204" pitchFamily="34" charset="0"/>
                <a:cs typeface="Calibri" panose="020F0502020204030204" pitchFamily="34" charset="0"/>
              </a:rPr>
              <a:t>Notable positive elements in the case that may have promoted resiliency in the child or family, the systems with which they interacted, and the response to the incident</a:t>
            </a:r>
            <a:endParaRPr lang="en-US" sz="1600" b="0" kern="100" dirty="0">
              <a:latin typeface="Calibri" panose="020F0502020204030204" pitchFamily="34" charset="0"/>
              <a:ea typeface="Calibri" panose="020F0502020204030204" pitchFamily="34" charset="0"/>
              <a:cs typeface="Times New Roman" panose="02020603050405020304" pitchFamily="18" charset="0"/>
            </a:endParaRPr>
          </a:p>
          <a:p>
            <a:pPr marL="557213" lvl="1" indent="-214313">
              <a:lnSpc>
                <a:spcPct val="107000"/>
              </a:lnSpc>
              <a:spcBef>
                <a:spcPts val="0"/>
              </a:spcBef>
              <a:buFont typeface="Courier New" panose="02070309020205020404" pitchFamily="49" charset="0"/>
              <a:buChar char="o"/>
            </a:pPr>
            <a:r>
              <a:rPr lang="en-US" sz="1600" b="0" kern="100" dirty="0">
                <a:latin typeface="Calibri" panose="020F0502020204030204" pitchFamily="34" charset="0"/>
                <a:ea typeface="Calibri" panose="020F0502020204030204" pitchFamily="34" charset="0"/>
                <a:cs typeface="Calibri" panose="020F0502020204030204" pitchFamily="34" charset="0"/>
              </a:rPr>
              <a:t>Recommendations and initiatives that could be implemented at the State or local level to prevent deaths from similar causes or circumstances in the future</a:t>
            </a:r>
            <a:endParaRPr lang="en-US" sz="1600" b="0" kern="100" dirty="0">
              <a:latin typeface="Calibri" panose="020F0502020204030204" pitchFamily="34" charset="0"/>
              <a:ea typeface="Calibri" panose="020F0502020204030204" pitchFamily="34" charset="0"/>
              <a:cs typeface="Times New Roman" panose="02020603050405020304" pitchFamily="18" charset="0"/>
            </a:endParaRPr>
          </a:p>
          <a:p>
            <a:pPr marL="557213" lvl="1" indent="-214313">
              <a:lnSpc>
                <a:spcPct val="107000"/>
              </a:lnSpc>
              <a:spcBef>
                <a:spcPts val="0"/>
              </a:spcBef>
              <a:buFont typeface="Courier New" panose="02070309020205020404" pitchFamily="49" charset="0"/>
              <a:buChar char="o"/>
            </a:pPr>
            <a:r>
              <a:rPr lang="en-US" sz="1600" b="0" kern="100" dirty="0">
                <a:latin typeface="Calibri" panose="020F0502020204030204" pitchFamily="34" charset="0"/>
                <a:ea typeface="Calibri" panose="020F0502020204030204" pitchFamily="34" charset="0"/>
                <a:cs typeface="Calibri" panose="020F0502020204030204" pitchFamily="34" charset="0"/>
              </a:rPr>
              <a:t>Whether the cause or a contributing cause of the death was related to child abuse or neglect</a:t>
            </a:r>
            <a:endParaRPr lang="en-US" sz="1600" b="0" kern="100" dirty="0">
              <a:latin typeface="Calibri" panose="020F0502020204030204" pitchFamily="34" charset="0"/>
              <a:ea typeface="Calibri" panose="020F0502020204030204" pitchFamily="34" charset="0"/>
              <a:cs typeface="Times New Roman" panose="02020603050405020304" pitchFamily="18" charset="0"/>
            </a:endParaRPr>
          </a:p>
          <a:p>
            <a:pPr marL="337757" indent="-214313">
              <a:lnSpc>
                <a:spcPct val="107000"/>
              </a:lnSpc>
              <a:spcBef>
                <a:spcPts val="0"/>
              </a:spcBef>
              <a:buFont typeface="Courier New" panose="02070309020205020404" pitchFamily="49" charset="0"/>
              <a:buChar char="o"/>
            </a:pPr>
            <a:endParaRPr lang="en-US" sz="1600" b="0" kern="100" dirty="0">
              <a:latin typeface="Calibri" panose="020F0502020204030204" pitchFamily="34" charset="0"/>
              <a:ea typeface="Calibri" panose="020F0502020204030204" pitchFamily="34" charset="0"/>
              <a:cs typeface="Times New Roman" panose="02020603050405020304" pitchFamily="18" charset="0"/>
            </a:endParaRPr>
          </a:p>
          <a:p>
            <a:pPr marL="337757" indent="-214313">
              <a:lnSpc>
                <a:spcPct val="107000"/>
              </a:lnSpc>
              <a:spcBef>
                <a:spcPts val="0"/>
              </a:spcBef>
              <a:buFont typeface="Courier New" panose="02070309020205020404" pitchFamily="49" charset="0"/>
              <a:buChar char="o"/>
            </a:pPr>
            <a:r>
              <a:rPr lang="en-US" sz="2000" b="0" kern="100" dirty="0">
                <a:latin typeface="Calibri" panose="020F0502020204030204" pitchFamily="34" charset="0"/>
                <a:ea typeface="Calibri" panose="020F0502020204030204" pitchFamily="34" charset="0"/>
                <a:cs typeface="Calibri" panose="020F0502020204030204" pitchFamily="34" charset="0"/>
              </a:rPr>
              <a:t>PLUS, information about the case shall be entered into the National Fatality Review Case Reporting System </a:t>
            </a:r>
          </a:p>
          <a:p>
            <a:pPr marL="337757" indent="-214313">
              <a:lnSpc>
                <a:spcPct val="107000"/>
              </a:lnSpc>
              <a:spcBef>
                <a:spcPts val="0"/>
              </a:spcBef>
              <a:buFont typeface="Courier New" panose="02070309020205020404" pitchFamily="49" charset="0"/>
              <a:buChar char="o"/>
            </a:pPr>
            <a:endParaRPr lang="en-US" sz="2000" b="0" kern="100" dirty="0">
              <a:latin typeface="Calibri" panose="020F0502020204030204" pitchFamily="34" charset="0"/>
              <a:ea typeface="Calibri" panose="020F0502020204030204" pitchFamily="34" charset="0"/>
              <a:cs typeface="Times New Roman" panose="02020603050405020304" pitchFamily="18" charset="0"/>
            </a:endParaRPr>
          </a:p>
          <a:p>
            <a:pPr marL="337757" indent="-214313">
              <a:lnSpc>
                <a:spcPct val="107000"/>
              </a:lnSpc>
              <a:spcBef>
                <a:spcPts val="0"/>
              </a:spcBef>
              <a:buFont typeface="Courier New" panose="02070309020205020404" pitchFamily="49" charset="0"/>
              <a:buChar char="o"/>
            </a:pPr>
            <a:r>
              <a:rPr lang="en-US" sz="2000" b="0" kern="100" dirty="0">
                <a:latin typeface="Calibri" panose="020F0502020204030204" pitchFamily="34" charset="0"/>
                <a:ea typeface="Calibri" panose="020F0502020204030204" pitchFamily="34" charset="0"/>
                <a:cs typeface="Times New Roman" panose="02020603050405020304" pitchFamily="18" charset="0"/>
              </a:rPr>
              <a:t>Local Teams submit a report to the board of county commissioners (and the State Office) that includes recommendations, if any, for systemic improvements and activities of the Local Team.</a:t>
            </a:r>
          </a:p>
          <a:p>
            <a:pPr marL="685420" lvl="1" indent="-214313">
              <a:lnSpc>
                <a:spcPct val="107000"/>
              </a:lnSpc>
              <a:spcBef>
                <a:spcPts val="0"/>
              </a:spcBef>
              <a:buFont typeface="Courier New" panose="02070309020205020404" pitchFamily="49" charset="0"/>
              <a:buChar char="o"/>
            </a:pPr>
            <a:endParaRPr lang="en-US" sz="1600" b="0" kern="100" dirty="0">
              <a:latin typeface="Calibri" panose="020F0502020204030204" pitchFamily="34" charset="0"/>
              <a:ea typeface="Calibri" panose="020F0502020204030204" pitchFamily="34" charset="0"/>
              <a:cs typeface="Times New Roman" panose="02020603050405020304" pitchFamily="18" charset="0"/>
            </a:endParaRPr>
          </a:p>
          <a:p>
            <a:endParaRPr lang="en-US" sz="1800" dirty="0"/>
          </a:p>
        </p:txBody>
      </p:sp>
      <p:sp>
        <p:nvSpPr>
          <p:cNvPr id="2" name="Text Placeholder 1">
            <a:extLst>
              <a:ext uri="{FF2B5EF4-FFF2-40B4-BE49-F238E27FC236}">
                <a16:creationId xmlns:a16="http://schemas.microsoft.com/office/drawing/2014/main" id="{C6F4B638-E69A-55C2-D9AD-7C00B70E4B82}"/>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686423576"/>
      </p:ext>
    </p:extLst>
  </p:cSld>
  <p:clrMapOvr>
    <a:masterClrMapping/>
  </p:clrMapOvr>
</p:sld>
</file>

<file path=ppt/theme/theme1.xml><?xml version="1.0" encoding="utf-8"?>
<a:theme xmlns:a="http://schemas.openxmlformats.org/drawingml/2006/main" name="3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d2b8c5e3-a2fc-4217-ba2c-05b8cf1cfe65" xsi:nil="true"/>
    <PublishingStartDate xmlns="d2b8c5e3-a2fc-4217-ba2c-05b8cf1cfe65" xsi:nil="true"/>
    <TaxCatchAll xmlns="ba73aedf-f0be-4538-a372-df595966734a" xsi:nil="true"/>
    <lcf76f155ced4ddcb4097134ff3c332f xmlns="d2b8c5e3-a2fc-4217-ba2c-05b8cf1cfe6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F7149A0F024854D8FEFCE4F0BD04D71" ma:contentTypeVersion="17" ma:contentTypeDescription="Create a new document." ma:contentTypeScope="" ma:versionID="ed98e927d792f3020bfcfc1a02b8677b">
  <xsd:schema xmlns:xsd="http://www.w3.org/2001/XMLSchema" xmlns:xs="http://www.w3.org/2001/XMLSchema" xmlns:p="http://schemas.microsoft.com/office/2006/metadata/properties" xmlns:ns2="d2b8c5e3-a2fc-4217-ba2c-05b8cf1cfe65" xmlns:ns3="ba73aedf-f0be-4538-a372-df595966734a" targetNamespace="http://schemas.microsoft.com/office/2006/metadata/properties" ma:root="true" ma:fieldsID="d5d3228a96b4bbb7bfaa3cd0bbf12d91" ns2:_="" ns3:_="">
    <xsd:import namespace="d2b8c5e3-a2fc-4217-ba2c-05b8cf1cfe65"/>
    <xsd:import namespace="ba73aedf-f0be-4538-a372-df595966734a"/>
    <xsd:element name="properties">
      <xsd:complexType>
        <xsd:sequence>
          <xsd:element name="documentManagement">
            <xsd:complexType>
              <xsd:all>
                <xsd:element ref="ns2:PublishingStartDate" minOccurs="0"/>
                <xsd:element ref="ns2:PublishingExpirationDate" minOccurs="0"/>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b8c5e3-a2fc-4217-ba2c-05b8cf1cfe65"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format="DateTime" ma:internalName="PublishingStartDate" ma:readOnly="fals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format="DateTime" ma:internalName="PublishingExpirationDate" ma:readOnly="false">
      <xsd:simpleType>
        <xsd:restriction base="dms:Unknown"/>
      </xsd:simpleType>
    </xsd:element>
    <xsd:element name="MediaServiceMetadata" ma:index="6" nillable="true" ma:displayName="MediaServiceMetadata" ma:hidden="true" ma:internalName="MediaServiceMetadata" ma:readOnly="true">
      <xsd:simpleType>
        <xsd:restriction base="dms:Note"/>
      </xsd:simpleType>
    </xsd:element>
    <xsd:element name="MediaServiceFastMetadata" ma:index="7"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a73aedf-f0be-4538-a372-df595966734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3006b6c-f2ae-4946-920a-44d3169207c5}" ma:internalName="TaxCatchAll" ma:showField="CatchAllData" ma:web="ba73aedf-f0be-4538-a372-df59596673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07316D-1E97-45F3-9501-1E26C2591F76}">
  <ds:schemaRefs>
    <ds:schemaRef ds:uri="http://schemas.microsoft.com/office/2006/metadata/properties"/>
    <ds:schemaRef ds:uri="http://schemas.microsoft.com/office/infopath/2007/PartnerControls"/>
    <ds:schemaRef ds:uri="d2b8c5e3-a2fc-4217-ba2c-05b8cf1cfe65"/>
    <ds:schemaRef ds:uri="ba73aedf-f0be-4538-a372-df595966734a"/>
  </ds:schemaRefs>
</ds:datastoreItem>
</file>

<file path=customXml/itemProps2.xml><?xml version="1.0" encoding="utf-8"?>
<ds:datastoreItem xmlns:ds="http://schemas.openxmlformats.org/officeDocument/2006/customXml" ds:itemID="{5590F081-9618-4EE1-AA21-DDBEB7D91956}">
  <ds:schemaRefs>
    <ds:schemaRef ds:uri="http://schemas.microsoft.com/sharepoint/v3/contenttype/forms"/>
  </ds:schemaRefs>
</ds:datastoreItem>
</file>

<file path=customXml/itemProps3.xml><?xml version="1.0" encoding="utf-8"?>
<ds:datastoreItem xmlns:ds="http://schemas.openxmlformats.org/officeDocument/2006/customXml" ds:itemID="{B7682190-B990-428B-834E-4A781773C3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b8c5e3-a2fc-4217-ba2c-05b8cf1cfe65"/>
    <ds:schemaRef ds:uri="ba73aedf-f0be-4538-a372-df59596673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7178</TotalTime>
  <Words>2802</Words>
  <Application>Microsoft Office PowerPoint</Application>
  <PresentationFormat>On-screen Show (4:3)</PresentationFormat>
  <Paragraphs>214</Paragraphs>
  <Slides>27</Slides>
  <Notes>25</Notes>
  <HiddenSlides>0</HiddenSlides>
  <MMClips>1</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27</vt:i4>
      </vt:variant>
    </vt:vector>
  </HeadingPairs>
  <TitlesOfParts>
    <vt:vector size="42" baseType="lpstr">
      <vt:lpstr>Aptos</vt:lpstr>
      <vt:lpstr>Arial</vt:lpstr>
      <vt:lpstr>Calibri</vt:lpstr>
      <vt:lpstr>Calibri Light</vt:lpstr>
      <vt:lpstr>Courier New</vt:lpstr>
      <vt:lpstr>Franklin Gothic Demi Cond</vt:lpstr>
      <vt:lpstr>Franklin Gothic Medium</vt:lpstr>
      <vt:lpstr>Franklin Gothic Medium Cond</vt:lpstr>
      <vt:lpstr>Gotham Bold</vt:lpstr>
      <vt:lpstr>Gotham Light</vt:lpstr>
      <vt:lpstr>Helvetica</vt:lpstr>
      <vt:lpstr>Symbol</vt:lpstr>
      <vt:lpstr>Wingdings</vt:lpstr>
      <vt:lpstr>3_Office Theme</vt:lpstr>
      <vt:lpstr>Office 2013 - 2022 Theme</vt:lpstr>
      <vt:lpstr>PowerPoint Presentation</vt:lpstr>
      <vt:lpstr>Agenda</vt:lpstr>
      <vt:lpstr>Strengthen the Child Fatality Prevention System-Key points</vt:lpstr>
      <vt:lpstr>Strengthen the Child Fatality Prevention System-Funding</vt:lpstr>
      <vt:lpstr>National Fatality Review Case Reporting System</vt:lpstr>
      <vt:lpstr>Strengthen the Child Fatality Prevention System-Duties of the director of the local department of health; director of the county department of social services; or consolidated health and human services director</vt:lpstr>
      <vt:lpstr>Strengthen the Child Fatality Prevention System</vt:lpstr>
      <vt:lpstr>Strengthen the Child Fatality Prevention System-Local Team Duties</vt:lpstr>
      <vt:lpstr>Strengthen the Child Fatality Prevention System- Team Findings and Reporting</vt:lpstr>
      <vt:lpstr>Strengthen the Child Fatality Prevention System</vt:lpstr>
      <vt:lpstr>Timeline Walk-through, past</vt:lpstr>
      <vt:lpstr>Timeline Walk-through, future</vt:lpstr>
      <vt:lpstr>Timeline Walk-through Expanded</vt:lpstr>
      <vt:lpstr>Timeline Walk-through Expanded</vt:lpstr>
      <vt:lpstr>Timeline Walk-through, Expanded</vt:lpstr>
      <vt:lpstr>State Office of Child Fatality Prevention</vt:lpstr>
      <vt:lpstr>First Wave Changes, now occurring by July 1, 2025</vt:lpstr>
      <vt:lpstr>First Wave Changes: Single/Muli-county Format </vt:lpstr>
      <vt:lpstr>First Wave Changes: CFPT  Local Team   </vt:lpstr>
      <vt:lpstr>First Wave Changes: What cases are reviewed </vt:lpstr>
      <vt:lpstr>First Wave Changes: Packets of Information </vt:lpstr>
      <vt:lpstr>Second Wave Changes, now occurring by January 1, 2026</vt:lpstr>
      <vt:lpstr>Second Wave Changes: Preparation and use of the National Center for Fatality Review and Prevention’s Case Reporting System   </vt:lpstr>
      <vt:lpstr>Second Wave Changes: Agreement for NFR-CRS log-in </vt:lpstr>
      <vt:lpstr>Second Wave Changes: Trainings </vt:lpstr>
      <vt:lpstr>PowerPoint Presentation</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Taryn Dietrich</dc:creator>
  <cp:lastModifiedBy>Young, Kerry</cp:lastModifiedBy>
  <cp:revision>456</cp:revision>
  <cp:lastPrinted>2018-03-22T13:26:44Z</cp:lastPrinted>
  <dcterms:created xsi:type="dcterms:W3CDTF">2015-07-07T20:02:11Z</dcterms:created>
  <dcterms:modified xsi:type="dcterms:W3CDTF">2024-12-19T19:10:02Z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0x0101007F7149A0F024854D8FEFCE4F0BD04D71</vt:lpwstr>
  </property>
</Properties>
</file>