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86" r:id="rId3"/>
    <p:sldMasterId id="2147483699" r:id="rId4"/>
  </p:sldMasterIdLst>
  <p:notesMasterIdLst>
    <p:notesMasterId r:id="rId57"/>
  </p:notesMasterIdLst>
  <p:sldIdLst>
    <p:sldId id="256" r:id="rId5"/>
    <p:sldId id="257" r:id="rId6"/>
    <p:sldId id="258" r:id="rId7"/>
    <p:sldId id="259" r:id="rId8"/>
    <p:sldId id="261" r:id="rId9"/>
    <p:sldId id="304" r:id="rId10"/>
    <p:sldId id="262" r:id="rId11"/>
    <p:sldId id="316" r:id="rId12"/>
    <p:sldId id="348" r:id="rId13"/>
    <p:sldId id="319" r:id="rId14"/>
    <p:sldId id="268" r:id="rId15"/>
    <p:sldId id="334" r:id="rId16"/>
    <p:sldId id="349" r:id="rId17"/>
    <p:sldId id="328" r:id="rId18"/>
    <p:sldId id="264" r:id="rId19"/>
    <p:sldId id="265" r:id="rId20"/>
    <p:sldId id="345" r:id="rId21"/>
    <p:sldId id="272" r:id="rId22"/>
    <p:sldId id="274" r:id="rId23"/>
    <p:sldId id="347" r:id="rId24"/>
    <p:sldId id="343" r:id="rId25"/>
    <p:sldId id="283" r:id="rId26"/>
    <p:sldId id="339" r:id="rId27"/>
    <p:sldId id="338" r:id="rId28"/>
    <p:sldId id="275" r:id="rId29"/>
    <p:sldId id="336" r:id="rId30"/>
    <p:sldId id="337" r:id="rId31"/>
    <p:sldId id="323" r:id="rId32"/>
    <p:sldId id="327" r:id="rId33"/>
    <p:sldId id="322" r:id="rId34"/>
    <p:sldId id="325" r:id="rId35"/>
    <p:sldId id="282" r:id="rId36"/>
    <p:sldId id="335" r:id="rId37"/>
    <p:sldId id="285" r:id="rId38"/>
    <p:sldId id="287" r:id="rId39"/>
    <p:sldId id="288" r:id="rId40"/>
    <p:sldId id="290" r:id="rId41"/>
    <p:sldId id="291" r:id="rId42"/>
    <p:sldId id="330" r:id="rId43"/>
    <p:sldId id="292" r:id="rId44"/>
    <p:sldId id="332" r:id="rId45"/>
    <p:sldId id="294" r:id="rId46"/>
    <p:sldId id="333" r:id="rId47"/>
    <p:sldId id="344" r:id="rId48"/>
    <p:sldId id="295" r:id="rId49"/>
    <p:sldId id="296" r:id="rId50"/>
    <p:sldId id="298" r:id="rId51"/>
    <p:sldId id="286" r:id="rId52"/>
    <p:sldId id="297" r:id="rId53"/>
    <p:sldId id="299" r:id="rId54"/>
    <p:sldId id="300" r:id="rId55"/>
    <p:sldId id="301" r:id="rId56"/>
  </p:sldIdLst>
  <p:sldSz cx="9144000" cy="5143500" type="screen16x9"/>
  <p:notesSz cx="6858000" cy="9144000"/>
  <p:embeddedFontLs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EB Garamond" panose="00000500000000000000" pitchFamily="2" charset="0"/>
      <p:regular r:id="rId64"/>
      <p:bold r:id="rId65"/>
      <p:italic r:id="rId66"/>
      <p:boldItalic r:id="rId67"/>
    </p:embeddedFont>
    <p:embeddedFont>
      <p:font typeface="Garamond" panose="02020404030301010803" pitchFamily="18" charset="0"/>
      <p:regular r:id="rId68"/>
      <p:bold r:id="rId69"/>
      <p:italic r:id="rId70"/>
      <p:boldItalic r:id="rId71"/>
    </p:embeddedFont>
    <p:embeddedFont>
      <p:font typeface="Gill Sans MT" panose="020B0502020104020203" pitchFamily="34" charset="0"/>
      <p:regular r:id="rId72"/>
      <p:bold r:id="rId73"/>
      <p:italic r:id="rId74"/>
      <p:boldItalic r:id="rId75"/>
    </p:embeddedFont>
    <p:embeddedFont>
      <p:font typeface="Merriweather" panose="00000500000000000000" pitchFamily="2" charset="0"/>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initials="N" lastIdx="1" clrIdx="0">
    <p:extLst>
      <p:ext uri="{19B8F6BF-5375-455C-9EA6-DF929625EA0E}">
        <p15:presenceInfo xmlns:p15="http://schemas.microsoft.com/office/powerpoint/2012/main" userId="S::Nancy.E.Hagan@nccourts.org::a902d7cc-595a-47a3-a61c-e828ce93d3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30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9.fntdata"/><Relationship Id="rId87" Type="http://schemas.openxmlformats.org/officeDocument/2006/relationships/theme" Target="theme/theme1.xml"/><Relationship Id="rId61" Type="http://schemas.openxmlformats.org/officeDocument/2006/relationships/font" Target="fonts/font4.fntdata"/><Relationship Id="rId82" Type="http://schemas.openxmlformats.org/officeDocument/2006/relationships/font" Target="fonts/font25.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d.docs.live.net/c98242d63af95cb2/Documents/tip%20locations%2018-19.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latin typeface="EB Garamond" panose="00000500000000000000" pitchFamily="2" charset="0"/>
                <a:ea typeface="EB Garamond" panose="00000500000000000000" pitchFamily="2" charset="0"/>
              </a:rPr>
              <a:t>Type</a:t>
            </a:r>
            <a:r>
              <a:rPr lang="en-US" sz="2000" b="1" baseline="0" dirty="0">
                <a:latin typeface="EB Garamond" panose="00000500000000000000" pitchFamily="2" charset="0"/>
                <a:ea typeface="EB Garamond" panose="00000500000000000000" pitchFamily="2" charset="0"/>
              </a:rPr>
              <a:t> of Trafficking, January-May 2020</a:t>
            </a:r>
            <a:endParaRPr lang="en-US" sz="2000" b="1" dirty="0">
              <a:latin typeface="EB Garamond" panose="00000500000000000000" pitchFamily="2" charset="0"/>
              <a:ea typeface="EB Garamond" panose="00000500000000000000" pitchFamily="2" charset="0"/>
            </a:endParaRPr>
          </a:p>
        </c:rich>
      </c:tx>
      <c:layout>
        <c:manualLayout>
          <c:xMode val="edge"/>
          <c:yMode val="edge"/>
          <c:x val="0.1193166733359499"/>
          <c:y val="4.3193523960752397E-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E4B-4FFB-9CD6-06BE2B28BAE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E4B-4FFB-9CD6-06BE2B28BAEC}"/>
              </c:ext>
            </c:extLst>
          </c:dPt>
          <c:dPt>
            <c:idx val="2"/>
            <c:bubble3D val="0"/>
            <c:spPr>
              <a:solidFill>
                <a:srgbClr val="8064A2"/>
              </a:solidFill>
              <a:ln w="19050">
                <a:solidFill>
                  <a:schemeClr val="lt1"/>
                </a:solidFill>
              </a:ln>
              <a:effectLst/>
            </c:spPr>
            <c:extLst>
              <c:ext xmlns:c16="http://schemas.microsoft.com/office/drawing/2014/chart" uri="{C3380CC4-5D6E-409C-BE32-E72D297353CC}">
                <c16:uniqueId val="{00000005-7E4B-4FFB-9CD6-06BE2B28BAEC}"/>
              </c:ext>
            </c:extLst>
          </c:dPt>
          <c:dPt>
            <c:idx val="3"/>
            <c:bubble3D val="0"/>
            <c:spPr>
              <a:solidFill>
                <a:srgbClr val="9BBB59"/>
              </a:solidFill>
              <a:ln w="19050">
                <a:solidFill>
                  <a:schemeClr val="lt1"/>
                </a:solidFill>
              </a:ln>
              <a:effectLst/>
            </c:spPr>
            <c:extLst>
              <c:ext xmlns:c16="http://schemas.microsoft.com/office/drawing/2014/chart" uri="{C3380CC4-5D6E-409C-BE32-E72D297353CC}">
                <c16:uniqueId val="{00000007-7E4B-4FFB-9CD6-06BE2B28BAEC}"/>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 2020'!$A$33:$A$36</c:f>
              <c:strCache>
                <c:ptCount val="4"/>
                <c:pt idx="0">
                  <c:v>Sex</c:v>
                </c:pt>
                <c:pt idx="1">
                  <c:v>Labor</c:v>
                </c:pt>
                <c:pt idx="2">
                  <c:v>Drug</c:v>
                </c:pt>
                <c:pt idx="3">
                  <c:v>Unknown/Other</c:v>
                </c:pt>
              </c:strCache>
            </c:strRef>
          </c:cat>
          <c:val>
            <c:numRef>
              <c:f>'Charts, 2020'!$B$33:$B$36</c:f>
              <c:numCache>
                <c:formatCode>General</c:formatCode>
                <c:ptCount val="4"/>
                <c:pt idx="0">
                  <c:v>57</c:v>
                </c:pt>
                <c:pt idx="1">
                  <c:v>10</c:v>
                </c:pt>
                <c:pt idx="2">
                  <c:v>3</c:v>
                </c:pt>
                <c:pt idx="3">
                  <c:v>2</c:v>
                </c:pt>
              </c:numCache>
            </c:numRef>
          </c:val>
          <c:extLst>
            <c:ext xmlns:c16="http://schemas.microsoft.com/office/drawing/2014/chart" uri="{C3380CC4-5D6E-409C-BE32-E72D297353CC}">
              <c16:uniqueId val="{00000008-7E4B-4FFB-9CD6-06BE2B28BAE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2017</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C0504D"/>
              </a:solidFill>
              <a:ln w="19050">
                <a:solidFill>
                  <a:schemeClr val="lt1"/>
                </a:solidFill>
              </a:ln>
              <a:effectLst/>
            </c:spPr>
            <c:extLst>
              <c:ext xmlns:c16="http://schemas.microsoft.com/office/drawing/2014/chart" uri="{C3380CC4-5D6E-409C-BE32-E72D297353CC}">
                <c16:uniqueId val="{00000001-B63C-4D50-A074-F5E4DC8B8B68}"/>
              </c:ext>
            </c:extLst>
          </c:dPt>
          <c:dPt>
            <c:idx val="1"/>
            <c:bubble3D val="0"/>
            <c:spPr>
              <a:solidFill>
                <a:srgbClr val="4F81BD"/>
              </a:solidFill>
              <a:ln w="19050">
                <a:solidFill>
                  <a:schemeClr val="lt1"/>
                </a:solidFill>
              </a:ln>
              <a:effectLst/>
            </c:spPr>
            <c:extLst>
              <c:ext xmlns:c16="http://schemas.microsoft.com/office/drawing/2014/chart" uri="{C3380CC4-5D6E-409C-BE32-E72D297353CC}">
                <c16:uniqueId val="{00000003-B63C-4D50-A074-F5E4DC8B8B6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3C-4D50-A074-F5E4DC8B8B68}"/>
              </c:ext>
            </c:extLst>
          </c:dPt>
          <c:dLbls>
            <c:dLbl>
              <c:idx val="0"/>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63C-4D50-A074-F5E4DC8B8B68}"/>
                </c:ext>
              </c:extLst>
            </c:dLbl>
            <c:dLbl>
              <c:idx val="1"/>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3C-4D50-A074-F5E4DC8B8B68}"/>
                </c:ext>
              </c:extLst>
            </c:dLbl>
            <c:dLbl>
              <c:idx val="2"/>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63C-4D50-A074-F5E4DC8B8B6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'[tip locations 18-19.xlsx]2017 Charts'!$A$53:$A$55</c:f>
              <c:strCache>
                <c:ptCount val="3"/>
                <c:pt idx="0">
                  <c:v>Minor Victims</c:v>
                </c:pt>
                <c:pt idx="1">
                  <c:v>No Minor Victims</c:v>
                </c:pt>
                <c:pt idx="2">
                  <c:v>Unknown</c:v>
                </c:pt>
              </c:strCache>
            </c:strRef>
          </c:cat>
          <c:val>
            <c:numRef>
              <c:f>'[tip locations 18-19.xlsx]2017 Charts'!$B$53:$B$55</c:f>
              <c:numCache>
                <c:formatCode>General</c:formatCode>
                <c:ptCount val="3"/>
                <c:pt idx="0">
                  <c:v>68</c:v>
                </c:pt>
                <c:pt idx="1">
                  <c:v>15</c:v>
                </c:pt>
                <c:pt idx="2">
                  <c:v>3</c:v>
                </c:pt>
              </c:numCache>
            </c:numRef>
          </c:val>
          <c:extLst>
            <c:ext xmlns:c16="http://schemas.microsoft.com/office/drawing/2014/chart" uri="{C3380CC4-5D6E-409C-BE32-E72D297353CC}">
              <c16:uniqueId val="{00000006-B63C-4D50-A074-F5E4DC8B8B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dirty="0"/>
              <a:t>2018</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775869782243153"/>
          <c:y val="0.13019683926615983"/>
          <c:w val="0.56366627512600187"/>
          <c:h val="0.7265424094239693"/>
        </c:manualLayout>
      </c:layout>
      <c:pieChart>
        <c:varyColors val="1"/>
        <c:ser>
          <c:idx val="0"/>
          <c:order val="0"/>
          <c:dPt>
            <c:idx val="0"/>
            <c:bubble3D val="0"/>
            <c:spPr>
              <a:solidFill>
                <a:srgbClr val="C0504D"/>
              </a:solidFill>
              <a:ln w="19050">
                <a:solidFill>
                  <a:schemeClr val="lt1"/>
                </a:solidFill>
              </a:ln>
              <a:effectLst/>
            </c:spPr>
            <c:extLst>
              <c:ext xmlns:c16="http://schemas.microsoft.com/office/drawing/2014/chart" uri="{C3380CC4-5D6E-409C-BE32-E72D297353CC}">
                <c16:uniqueId val="{00000001-0449-4C4A-91B1-988B7B7F3EA8}"/>
              </c:ext>
            </c:extLst>
          </c:dPt>
          <c:dPt>
            <c:idx val="1"/>
            <c:bubble3D val="0"/>
            <c:spPr>
              <a:solidFill>
                <a:srgbClr val="4F81BD"/>
              </a:solidFill>
              <a:ln w="19050">
                <a:solidFill>
                  <a:schemeClr val="lt1"/>
                </a:solidFill>
              </a:ln>
              <a:effectLst/>
            </c:spPr>
            <c:extLst>
              <c:ext xmlns:c16="http://schemas.microsoft.com/office/drawing/2014/chart" uri="{C3380CC4-5D6E-409C-BE32-E72D297353CC}">
                <c16:uniqueId val="{00000003-0449-4C4A-91B1-988B7B7F3E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49-4C4A-91B1-988B7B7F3EA8}"/>
              </c:ext>
            </c:extLst>
          </c:dPt>
          <c:dLbls>
            <c:dLbl>
              <c:idx val="0"/>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449-4C4A-91B1-988B7B7F3EA8}"/>
                </c:ext>
              </c:extLst>
            </c:dLbl>
            <c:dLbl>
              <c:idx val="1"/>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49-4C4A-91B1-988B7B7F3EA8}"/>
                </c:ext>
              </c:extLst>
            </c:dLbl>
            <c:dLbl>
              <c:idx val="2"/>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49-4C4A-91B1-988B7B7F3EA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'[tip locations 18-19.xlsx]2018 Charts'!$A$32:$A$34</c:f>
              <c:strCache>
                <c:ptCount val="3"/>
                <c:pt idx="0">
                  <c:v>Minor Victim</c:v>
                </c:pt>
                <c:pt idx="1">
                  <c:v>No Minor Victim</c:v>
                </c:pt>
                <c:pt idx="2">
                  <c:v>Unknown</c:v>
                </c:pt>
              </c:strCache>
            </c:strRef>
          </c:cat>
          <c:val>
            <c:numRef>
              <c:f>'[tip locations 18-19.xlsx]2018 Charts'!$B$32:$B$34</c:f>
              <c:numCache>
                <c:formatCode>General</c:formatCode>
                <c:ptCount val="3"/>
                <c:pt idx="0">
                  <c:v>66</c:v>
                </c:pt>
                <c:pt idx="1">
                  <c:v>31</c:v>
                </c:pt>
                <c:pt idx="2">
                  <c:v>15</c:v>
                </c:pt>
              </c:numCache>
            </c:numRef>
          </c:val>
          <c:extLst>
            <c:ext xmlns:c16="http://schemas.microsoft.com/office/drawing/2014/chart" uri="{C3380CC4-5D6E-409C-BE32-E72D297353CC}">
              <c16:uniqueId val="{00000006-0449-4C4A-91B1-988B7B7F3E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2019</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0FB-4AF9-947F-D68FCD50CC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FB-4AF9-947F-D68FCD50CC1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FB-4AF9-947F-D68FCD50CC1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0FB-4AF9-947F-D68FCD50CC18}"/>
              </c:ext>
            </c:extLst>
          </c:dPt>
          <c:dLbls>
            <c:dLbl>
              <c:idx val="0"/>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FB-4AF9-947F-D68FCD50CC18}"/>
                </c:ext>
              </c:extLst>
            </c:dLbl>
            <c:dLbl>
              <c:idx val="1"/>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0FB-4AF9-947F-D68FCD50CC18}"/>
                </c:ext>
              </c:extLst>
            </c:dLbl>
            <c:dLbl>
              <c:idx val="2"/>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0FB-4AF9-947F-D68FCD50CC18}"/>
                </c:ext>
              </c:extLst>
            </c:dLbl>
            <c:dLbl>
              <c:idx val="3"/>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0FB-4AF9-947F-D68FCD50CC1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'[tip locations 18-19.xlsx]2019 Charts'!$A$51:$A$54</c:f>
              <c:strCache>
                <c:ptCount val="3"/>
                <c:pt idx="0">
                  <c:v>No Minor Victims</c:v>
                </c:pt>
                <c:pt idx="1">
                  <c:v>Minor Victims </c:v>
                </c:pt>
                <c:pt idx="2">
                  <c:v>Unknown</c:v>
                </c:pt>
              </c:strCache>
            </c:strRef>
          </c:cat>
          <c:val>
            <c:numRef>
              <c:f>'[tip locations 18-19.xlsx]2019 Charts'!$B$51:$B$54</c:f>
              <c:numCache>
                <c:formatCode>General</c:formatCode>
                <c:ptCount val="4"/>
                <c:pt idx="0">
                  <c:v>23</c:v>
                </c:pt>
                <c:pt idx="1">
                  <c:v>76</c:v>
                </c:pt>
                <c:pt idx="2">
                  <c:v>21</c:v>
                </c:pt>
              </c:numCache>
            </c:numRef>
          </c:val>
          <c:extLst>
            <c:ext xmlns:c16="http://schemas.microsoft.com/office/drawing/2014/chart" uri="{C3380CC4-5D6E-409C-BE32-E72D297353CC}">
              <c16:uniqueId val="{00000008-F0FB-4AF9-947F-D68FCD50CC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79F0-4121-B8FC-DBDFFD4520A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9F0-4121-B8FC-DBDFFD4520A5}"/>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79F0-4121-B8FC-DBDFFD4520A5}"/>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79F0-4121-B8FC-DBDFFD4520A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79F0-4121-B8FC-DBDFFD4520A5}"/>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79F0-4121-B8FC-DBDFFD4520A5}"/>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79F0-4121-B8FC-DBDFFD4520A5}"/>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79F0-4121-B8FC-DBDFFD4520A5}"/>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2020'!$A$39:$A$46</c:f>
              <c:strCache>
                <c:ptCount val="8"/>
                <c:pt idx="0">
                  <c:v>Bakery</c:v>
                </c:pt>
                <c:pt idx="1">
                  <c:v>Auto </c:v>
                </c:pt>
                <c:pt idx="2">
                  <c:v>Domestic Servitude</c:v>
                </c:pt>
                <c:pt idx="3">
                  <c:v>Tree/Lawn Care</c:v>
                </c:pt>
                <c:pt idx="4">
                  <c:v>Unspecified</c:v>
                </c:pt>
                <c:pt idx="5">
                  <c:v>Construction</c:v>
                </c:pt>
                <c:pt idx="6">
                  <c:v>Restaurant</c:v>
                </c:pt>
                <c:pt idx="7">
                  <c:v>Sales</c:v>
                </c:pt>
              </c:strCache>
            </c:strRef>
          </c:cat>
          <c:val>
            <c:numRef>
              <c:f>'Charts, 2020'!$B$39:$B$46</c:f>
              <c:numCache>
                <c:formatCode>General</c:formatCode>
                <c:ptCount val="8"/>
                <c:pt idx="0">
                  <c:v>1</c:v>
                </c:pt>
                <c:pt idx="1">
                  <c:v>1</c:v>
                </c:pt>
                <c:pt idx="2">
                  <c:v>3</c:v>
                </c:pt>
                <c:pt idx="3">
                  <c:v>1</c:v>
                </c:pt>
                <c:pt idx="4">
                  <c:v>1</c:v>
                </c:pt>
                <c:pt idx="5">
                  <c:v>1</c:v>
                </c:pt>
                <c:pt idx="6">
                  <c:v>1</c:v>
                </c:pt>
                <c:pt idx="7">
                  <c:v>1</c:v>
                </c:pt>
              </c:numCache>
            </c:numRef>
          </c:val>
          <c:extLst>
            <c:ext xmlns:c16="http://schemas.microsoft.com/office/drawing/2014/chart" uri="{C3380CC4-5D6E-409C-BE32-E72D297353CC}">
              <c16:uniqueId val="{00000010-79F0-4121-B8FC-DBDFFD4520A5}"/>
            </c:ext>
          </c:extLst>
        </c:ser>
        <c:dLbls>
          <c:showLegendKey val="0"/>
          <c:showVal val="0"/>
          <c:showCatName val="0"/>
          <c:showSerName val="0"/>
          <c:showPercent val="0"/>
          <c:showBubbleSize val="0"/>
        </c:dLbls>
        <c:gapWidth val="60"/>
        <c:overlap val="-27"/>
        <c:axId val="702979056"/>
        <c:axId val="702979712"/>
      </c:barChart>
      <c:catAx>
        <c:axId val="70297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02979712"/>
        <c:crosses val="autoZero"/>
        <c:auto val="1"/>
        <c:lblAlgn val="ctr"/>
        <c:lblOffset val="100"/>
        <c:noMultiLvlLbl val="0"/>
      </c:catAx>
      <c:valAx>
        <c:axId val="70297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0297905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31394D"/>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495-48BF-836B-DB260117F89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495-48BF-836B-DB260117F89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D495-48BF-836B-DB260117F89D}"/>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D495-48BF-836B-DB260117F89D}"/>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D495-48BF-836B-DB260117F89D}"/>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D495-48BF-836B-DB260117F89D}"/>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D495-48BF-836B-DB260117F89D}"/>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D495-48BF-836B-DB260117F89D}"/>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2020'!$A$49:$A$56</c:f>
              <c:strCache>
                <c:ptCount val="8"/>
                <c:pt idx="0">
                  <c:v>Unspecified</c:v>
                </c:pt>
                <c:pt idx="1">
                  <c:v>Erotic Dancing</c:v>
                </c:pt>
                <c:pt idx="2">
                  <c:v>Hotel</c:v>
                </c:pt>
                <c:pt idx="3">
                  <c:v>Forced Marrige</c:v>
                </c:pt>
                <c:pt idx="4">
                  <c:v>Online</c:v>
                </c:pt>
                <c:pt idx="5">
                  <c:v>Spa</c:v>
                </c:pt>
                <c:pt idx="6">
                  <c:v>Child Porn</c:v>
                </c:pt>
                <c:pt idx="7">
                  <c:v>Truck Stop</c:v>
                </c:pt>
              </c:strCache>
            </c:strRef>
          </c:cat>
          <c:val>
            <c:numRef>
              <c:f>'Charts, 2020'!$B$49:$B$56</c:f>
              <c:numCache>
                <c:formatCode>General</c:formatCode>
                <c:ptCount val="8"/>
                <c:pt idx="0">
                  <c:v>30</c:v>
                </c:pt>
                <c:pt idx="1">
                  <c:v>1</c:v>
                </c:pt>
                <c:pt idx="2">
                  <c:v>15</c:v>
                </c:pt>
                <c:pt idx="3">
                  <c:v>1</c:v>
                </c:pt>
                <c:pt idx="4">
                  <c:v>4</c:v>
                </c:pt>
                <c:pt idx="5">
                  <c:v>2</c:v>
                </c:pt>
                <c:pt idx="6">
                  <c:v>2</c:v>
                </c:pt>
                <c:pt idx="7">
                  <c:v>2</c:v>
                </c:pt>
              </c:numCache>
            </c:numRef>
          </c:val>
          <c:extLst>
            <c:ext xmlns:c16="http://schemas.microsoft.com/office/drawing/2014/chart" uri="{C3380CC4-5D6E-409C-BE32-E72D297353CC}">
              <c16:uniqueId val="{00000010-D495-48BF-836B-DB260117F89D}"/>
            </c:ext>
          </c:extLst>
        </c:ser>
        <c:dLbls>
          <c:showLegendKey val="0"/>
          <c:showVal val="0"/>
          <c:showCatName val="0"/>
          <c:showSerName val="0"/>
          <c:showPercent val="0"/>
          <c:showBubbleSize val="0"/>
        </c:dLbls>
        <c:gapWidth val="50"/>
        <c:overlap val="-27"/>
        <c:axId val="644070552"/>
        <c:axId val="644075800"/>
      </c:barChart>
      <c:catAx>
        <c:axId val="644070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44075800"/>
        <c:crosses val="autoZero"/>
        <c:auto val="1"/>
        <c:lblAlgn val="ctr"/>
        <c:lblOffset val="100"/>
        <c:noMultiLvlLbl val="0"/>
      </c:catAx>
      <c:valAx>
        <c:axId val="644075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44070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31394D"/>
      </a:solid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tx1">
                <a:lumMod val="65000"/>
                <a:lumOff val="35000"/>
              </a:schemeClr>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1-6E2A-4B4D-86B1-F1BEE2C29736}"/>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3-6E2A-4B4D-86B1-F1BEE2C29736}"/>
              </c:ext>
            </c:extLst>
          </c:dPt>
          <c:dPt>
            <c:idx val="2"/>
            <c:invertIfNegative val="0"/>
            <c:bubble3D val="0"/>
            <c:spPr>
              <a:solidFill>
                <a:schemeClr val="accent5">
                  <a:lumMod val="75000"/>
                </a:schemeClr>
              </a:solidFill>
              <a:ln>
                <a:noFill/>
              </a:ln>
              <a:effectLst/>
            </c:spPr>
            <c:extLst>
              <c:ext xmlns:c16="http://schemas.microsoft.com/office/drawing/2014/chart" uri="{C3380CC4-5D6E-409C-BE32-E72D297353CC}">
                <c16:uniqueId val="{00000005-6E2A-4B4D-86B1-F1BEE2C29736}"/>
              </c:ext>
            </c:extLst>
          </c:dPt>
          <c:dPt>
            <c:idx val="3"/>
            <c:invertIfNegative val="0"/>
            <c:bubble3D val="0"/>
            <c:spPr>
              <a:solidFill>
                <a:schemeClr val="accent3">
                  <a:lumMod val="75000"/>
                </a:schemeClr>
              </a:solidFill>
              <a:ln>
                <a:noFill/>
              </a:ln>
              <a:effectLst/>
            </c:spPr>
            <c:extLst>
              <c:ext xmlns:c16="http://schemas.microsoft.com/office/drawing/2014/chart" uri="{C3380CC4-5D6E-409C-BE32-E72D297353CC}">
                <c16:uniqueId val="{00000007-6E2A-4B4D-86B1-F1BEE2C29736}"/>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E2A-4B4D-86B1-F1BEE2C29736}"/>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B-6E2A-4B4D-86B1-F1BEE2C29736}"/>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D-6E2A-4B4D-86B1-F1BEE2C29736}"/>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F-6E2A-4B4D-86B1-F1BEE2C29736}"/>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11-6E2A-4B4D-86B1-F1BEE2C29736}"/>
              </c:ext>
            </c:extLst>
          </c:dPt>
          <c:dPt>
            <c:idx val="11"/>
            <c:invertIfNegative val="0"/>
            <c:bubble3D val="0"/>
            <c:spPr>
              <a:solidFill>
                <a:schemeClr val="accent4">
                  <a:lumMod val="75000"/>
                </a:schemeClr>
              </a:solidFill>
              <a:ln>
                <a:noFill/>
              </a:ln>
              <a:effectLst/>
            </c:spPr>
            <c:extLst>
              <c:ext xmlns:c16="http://schemas.microsoft.com/office/drawing/2014/chart" uri="{C3380CC4-5D6E-409C-BE32-E72D297353CC}">
                <c16:uniqueId val="{00000013-6E2A-4B4D-86B1-F1BEE2C29736}"/>
              </c:ext>
            </c:extLst>
          </c:dPt>
          <c:dPt>
            <c:idx val="12"/>
            <c:invertIfNegative val="0"/>
            <c:bubble3D val="0"/>
            <c:spPr>
              <a:solidFill>
                <a:schemeClr val="accent5">
                  <a:lumMod val="75000"/>
                </a:schemeClr>
              </a:solidFill>
              <a:ln>
                <a:noFill/>
              </a:ln>
              <a:effectLst/>
            </c:spPr>
            <c:extLst>
              <c:ext xmlns:c16="http://schemas.microsoft.com/office/drawing/2014/chart" uri="{C3380CC4-5D6E-409C-BE32-E72D297353CC}">
                <c16:uniqueId val="{00000015-6E2A-4B4D-86B1-F1BEE2C29736}"/>
              </c:ext>
            </c:extLst>
          </c:dPt>
          <c:dPt>
            <c:idx val="13"/>
            <c:invertIfNegative val="0"/>
            <c:bubble3D val="0"/>
            <c:spPr>
              <a:solidFill>
                <a:schemeClr val="accent3">
                  <a:lumMod val="75000"/>
                </a:schemeClr>
              </a:solidFill>
              <a:ln>
                <a:noFill/>
              </a:ln>
              <a:effectLst/>
            </c:spPr>
            <c:extLst>
              <c:ext xmlns:c16="http://schemas.microsoft.com/office/drawing/2014/chart" uri="{C3380CC4-5D6E-409C-BE32-E72D297353CC}">
                <c16:uniqueId val="{00000017-6E2A-4B4D-86B1-F1BEE2C29736}"/>
              </c:ext>
            </c:extLst>
          </c:dPt>
          <c:dPt>
            <c:idx val="14"/>
            <c:invertIfNegative val="0"/>
            <c:bubble3D val="0"/>
            <c:spPr>
              <a:solidFill>
                <a:schemeClr val="accent6">
                  <a:lumMod val="75000"/>
                </a:schemeClr>
              </a:solidFill>
              <a:ln>
                <a:noFill/>
              </a:ln>
              <a:effectLst/>
            </c:spPr>
            <c:extLst>
              <c:ext xmlns:c16="http://schemas.microsoft.com/office/drawing/2014/chart" uri="{C3380CC4-5D6E-409C-BE32-E72D297353CC}">
                <c16:uniqueId val="{00000019-6E2A-4B4D-86B1-F1BEE2C29736}"/>
              </c:ext>
            </c:extLst>
          </c:dPt>
          <c:dPt>
            <c:idx val="15"/>
            <c:invertIfNegative val="0"/>
            <c:bubble3D val="0"/>
            <c:spPr>
              <a:solidFill>
                <a:schemeClr val="accent2">
                  <a:lumMod val="75000"/>
                </a:schemeClr>
              </a:solidFill>
              <a:ln>
                <a:noFill/>
              </a:ln>
              <a:effectLst/>
            </c:spPr>
            <c:extLst>
              <c:ext xmlns:c16="http://schemas.microsoft.com/office/drawing/2014/chart" uri="{C3380CC4-5D6E-409C-BE32-E72D297353CC}">
                <c16:uniqueId val="{0000001B-6E2A-4B4D-86B1-F1BEE2C29736}"/>
              </c:ext>
            </c:extLst>
          </c:dPt>
          <c:dPt>
            <c:idx val="16"/>
            <c:invertIfNegative val="0"/>
            <c:bubble3D val="0"/>
            <c:spPr>
              <a:solidFill>
                <a:schemeClr val="accent4">
                  <a:lumMod val="75000"/>
                </a:schemeClr>
              </a:solidFill>
              <a:ln>
                <a:noFill/>
              </a:ln>
              <a:effectLst/>
            </c:spPr>
            <c:extLst>
              <c:ext xmlns:c16="http://schemas.microsoft.com/office/drawing/2014/chart" uri="{C3380CC4-5D6E-409C-BE32-E72D297353CC}">
                <c16:uniqueId val="{0000001D-6E2A-4B4D-86B1-F1BEE2C29736}"/>
              </c:ext>
            </c:extLst>
          </c:dPt>
          <c:dPt>
            <c:idx val="17"/>
            <c:invertIfNegative val="0"/>
            <c:bubble3D val="0"/>
            <c:spPr>
              <a:solidFill>
                <a:schemeClr val="accent5">
                  <a:lumMod val="75000"/>
                </a:schemeClr>
              </a:solidFill>
              <a:ln>
                <a:noFill/>
              </a:ln>
              <a:effectLst/>
            </c:spPr>
            <c:extLst>
              <c:ext xmlns:c16="http://schemas.microsoft.com/office/drawing/2014/chart" uri="{C3380CC4-5D6E-409C-BE32-E72D297353CC}">
                <c16:uniqueId val="{0000001F-6E2A-4B4D-86B1-F1BEE2C29736}"/>
              </c:ext>
            </c:extLst>
          </c:dPt>
          <c:dPt>
            <c:idx val="18"/>
            <c:invertIfNegative val="0"/>
            <c:bubble3D val="0"/>
            <c:spPr>
              <a:solidFill>
                <a:schemeClr val="accent3">
                  <a:lumMod val="75000"/>
                </a:schemeClr>
              </a:solidFill>
              <a:ln>
                <a:noFill/>
              </a:ln>
              <a:effectLst/>
            </c:spPr>
            <c:extLst>
              <c:ext xmlns:c16="http://schemas.microsoft.com/office/drawing/2014/chart" uri="{C3380CC4-5D6E-409C-BE32-E72D297353CC}">
                <c16:uniqueId val="{00000021-6E2A-4B4D-86B1-F1BEE2C29736}"/>
              </c:ext>
            </c:extLst>
          </c:dPt>
          <c:dPt>
            <c:idx val="19"/>
            <c:invertIfNegative val="0"/>
            <c:bubble3D val="0"/>
            <c:spPr>
              <a:solidFill>
                <a:schemeClr val="accent6">
                  <a:lumMod val="75000"/>
                </a:schemeClr>
              </a:solidFill>
              <a:ln>
                <a:noFill/>
              </a:ln>
              <a:effectLst/>
            </c:spPr>
            <c:extLst>
              <c:ext xmlns:c16="http://schemas.microsoft.com/office/drawing/2014/chart" uri="{C3380CC4-5D6E-409C-BE32-E72D297353CC}">
                <c16:uniqueId val="{00000023-6E2A-4B4D-86B1-F1BEE2C29736}"/>
              </c:ext>
            </c:extLst>
          </c:dPt>
          <c:dPt>
            <c:idx val="20"/>
            <c:invertIfNegative val="0"/>
            <c:bubble3D val="0"/>
            <c:spPr>
              <a:solidFill>
                <a:schemeClr val="accent2">
                  <a:lumMod val="75000"/>
                </a:schemeClr>
              </a:solidFill>
              <a:ln>
                <a:noFill/>
              </a:ln>
              <a:effectLst/>
            </c:spPr>
            <c:extLst>
              <c:ext xmlns:c16="http://schemas.microsoft.com/office/drawing/2014/chart" uri="{C3380CC4-5D6E-409C-BE32-E72D297353CC}">
                <c16:uniqueId val="{00000025-6E2A-4B4D-86B1-F1BEE2C29736}"/>
              </c:ext>
            </c:extLst>
          </c:dPt>
          <c:dPt>
            <c:idx val="22"/>
            <c:invertIfNegative val="0"/>
            <c:bubble3D val="0"/>
            <c:spPr>
              <a:solidFill>
                <a:schemeClr val="accent5">
                  <a:lumMod val="75000"/>
                </a:schemeClr>
              </a:solidFill>
              <a:ln>
                <a:noFill/>
              </a:ln>
              <a:effectLst/>
            </c:spPr>
            <c:extLst>
              <c:ext xmlns:c16="http://schemas.microsoft.com/office/drawing/2014/chart" uri="{C3380CC4-5D6E-409C-BE32-E72D297353CC}">
                <c16:uniqueId val="{00000027-6E2A-4B4D-86B1-F1BEE2C29736}"/>
              </c:ext>
            </c:extLst>
          </c:dPt>
          <c:dPt>
            <c:idx val="23"/>
            <c:invertIfNegative val="0"/>
            <c:bubble3D val="0"/>
            <c:spPr>
              <a:solidFill>
                <a:schemeClr val="accent3">
                  <a:lumMod val="75000"/>
                </a:schemeClr>
              </a:solidFill>
              <a:ln>
                <a:noFill/>
              </a:ln>
              <a:effectLst/>
            </c:spPr>
            <c:extLst>
              <c:ext xmlns:c16="http://schemas.microsoft.com/office/drawing/2014/chart" uri="{C3380CC4-5D6E-409C-BE32-E72D297353CC}">
                <c16:uniqueId val="{00000029-6E2A-4B4D-86B1-F1BEE2C29736}"/>
              </c:ext>
            </c:extLst>
          </c:dPt>
          <c:dPt>
            <c:idx val="24"/>
            <c:invertIfNegative val="0"/>
            <c:bubble3D val="0"/>
            <c:spPr>
              <a:solidFill>
                <a:schemeClr val="accent6">
                  <a:lumMod val="75000"/>
                </a:schemeClr>
              </a:solidFill>
              <a:ln>
                <a:noFill/>
              </a:ln>
              <a:effectLst/>
            </c:spPr>
            <c:extLst>
              <c:ext xmlns:c16="http://schemas.microsoft.com/office/drawing/2014/chart" uri="{C3380CC4-5D6E-409C-BE32-E72D297353CC}">
                <c16:uniqueId val="{0000002B-6E2A-4B4D-86B1-F1BEE2C29736}"/>
              </c:ext>
            </c:extLst>
          </c:dPt>
          <c:dLbls>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'Charts, 2020'!$K$2:$L$26</c:f>
              <c:multiLvlStrCache>
                <c:ptCount val="25"/>
                <c:lvl>
                  <c:pt idx="0">
                    <c:v>Victim</c:v>
                  </c:pt>
                  <c:pt idx="1">
                    <c:v>Attorney</c:v>
                  </c:pt>
                  <c:pt idx="2">
                    <c:v>Anonymous</c:v>
                  </c:pt>
                  <c:pt idx="3">
                    <c:v>Family</c:v>
                  </c:pt>
                  <c:pt idx="4">
                    <c:v>Other</c:v>
                  </c:pt>
                  <c:pt idx="5">
                    <c:v>Victim</c:v>
                  </c:pt>
                  <c:pt idx="6">
                    <c:v>Attorney</c:v>
                  </c:pt>
                  <c:pt idx="7">
                    <c:v>Anonymous</c:v>
                  </c:pt>
                  <c:pt idx="8">
                    <c:v>Family</c:v>
                  </c:pt>
                  <c:pt idx="9">
                    <c:v>Other</c:v>
                  </c:pt>
                  <c:pt idx="10">
                    <c:v>Victim</c:v>
                  </c:pt>
                  <c:pt idx="11">
                    <c:v>Attorney</c:v>
                  </c:pt>
                  <c:pt idx="12">
                    <c:v>Anonymous</c:v>
                  </c:pt>
                  <c:pt idx="13">
                    <c:v>Family</c:v>
                  </c:pt>
                  <c:pt idx="14">
                    <c:v>Other</c:v>
                  </c:pt>
                  <c:pt idx="15">
                    <c:v>Victim</c:v>
                  </c:pt>
                  <c:pt idx="16">
                    <c:v>Attorney</c:v>
                  </c:pt>
                  <c:pt idx="17">
                    <c:v>Anonymous</c:v>
                  </c:pt>
                  <c:pt idx="18">
                    <c:v>Family</c:v>
                  </c:pt>
                  <c:pt idx="19">
                    <c:v>Other</c:v>
                  </c:pt>
                  <c:pt idx="20">
                    <c:v>Victim</c:v>
                  </c:pt>
                  <c:pt idx="21">
                    <c:v>Attorney</c:v>
                  </c:pt>
                  <c:pt idx="22">
                    <c:v>Anonymous</c:v>
                  </c:pt>
                  <c:pt idx="23">
                    <c:v>Family</c:v>
                  </c:pt>
                  <c:pt idx="24">
                    <c:v>Other</c:v>
                  </c:pt>
                </c:lvl>
                <c:lvl>
                  <c:pt idx="0">
                    <c:v>January</c:v>
                  </c:pt>
                  <c:pt idx="5">
                    <c:v>February</c:v>
                  </c:pt>
                  <c:pt idx="10">
                    <c:v>March</c:v>
                  </c:pt>
                  <c:pt idx="15">
                    <c:v>April</c:v>
                  </c:pt>
                  <c:pt idx="20">
                    <c:v>May</c:v>
                  </c:pt>
                </c:lvl>
              </c:multiLvlStrCache>
            </c:multiLvlStrRef>
          </c:cat>
          <c:val>
            <c:numRef>
              <c:f>'Charts, 2020'!$M$2:$M$26</c:f>
              <c:numCache>
                <c:formatCode>General</c:formatCode>
                <c:ptCount val="25"/>
                <c:pt idx="0">
                  <c:v>6</c:v>
                </c:pt>
                <c:pt idx="1">
                  <c:v>1</c:v>
                </c:pt>
                <c:pt idx="2">
                  <c:v>4</c:v>
                </c:pt>
                <c:pt idx="3">
                  <c:v>4</c:v>
                </c:pt>
                <c:pt idx="4">
                  <c:v>1</c:v>
                </c:pt>
                <c:pt idx="5">
                  <c:v>4</c:v>
                </c:pt>
                <c:pt idx="6">
                  <c:v>0</c:v>
                </c:pt>
                <c:pt idx="7">
                  <c:v>6</c:v>
                </c:pt>
                <c:pt idx="8">
                  <c:v>0</c:v>
                </c:pt>
                <c:pt idx="9">
                  <c:v>1</c:v>
                </c:pt>
                <c:pt idx="10">
                  <c:v>3</c:v>
                </c:pt>
                <c:pt idx="11">
                  <c:v>2</c:v>
                </c:pt>
                <c:pt idx="12">
                  <c:v>2</c:v>
                </c:pt>
                <c:pt idx="13">
                  <c:v>3</c:v>
                </c:pt>
                <c:pt idx="14">
                  <c:v>4</c:v>
                </c:pt>
                <c:pt idx="15">
                  <c:v>2</c:v>
                </c:pt>
                <c:pt idx="16">
                  <c:v>2</c:v>
                </c:pt>
                <c:pt idx="17">
                  <c:v>6</c:v>
                </c:pt>
                <c:pt idx="18">
                  <c:v>3</c:v>
                </c:pt>
                <c:pt idx="19">
                  <c:v>1</c:v>
                </c:pt>
                <c:pt idx="20">
                  <c:v>1</c:v>
                </c:pt>
                <c:pt idx="21">
                  <c:v>0</c:v>
                </c:pt>
                <c:pt idx="22">
                  <c:v>2</c:v>
                </c:pt>
                <c:pt idx="23">
                  <c:v>3</c:v>
                </c:pt>
                <c:pt idx="24">
                  <c:v>3</c:v>
                </c:pt>
              </c:numCache>
            </c:numRef>
          </c:val>
          <c:extLst>
            <c:ext xmlns:c16="http://schemas.microsoft.com/office/drawing/2014/chart" uri="{C3380CC4-5D6E-409C-BE32-E72D297353CC}">
              <c16:uniqueId val="{0000002C-6E2A-4B4D-86B1-F1BEE2C29736}"/>
            </c:ext>
          </c:extLst>
        </c:ser>
        <c:dLbls>
          <c:dLblPos val="outEnd"/>
          <c:showLegendKey val="0"/>
          <c:showVal val="1"/>
          <c:showCatName val="0"/>
          <c:showSerName val="0"/>
          <c:showPercent val="0"/>
          <c:showBubbleSize val="0"/>
        </c:dLbls>
        <c:gapWidth val="60"/>
        <c:overlap val="-27"/>
        <c:axId val="573356736"/>
        <c:axId val="573356408"/>
      </c:barChart>
      <c:catAx>
        <c:axId val="57335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573356408"/>
        <c:crosses val="autoZero"/>
        <c:auto val="1"/>
        <c:lblAlgn val="ctr"/>
        <c:lblOffset val="100"/>
        <c:noMultiLvlLbl val="0"/>
      </c:catAx>
      <c:valAx>
        <c:axId val="573356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573356736"/>
        <c:crosses val="autoZero"/>
        <c:crossBetween val="between"/>
      </c:valAx>
      <c:spPr>
        <a:noFill/>
        <a:ln>
          <a:noFill/>
        </a:ln>
        <a:effectLst/>
      </c:spPr>
    </c:plotArea>
    <c:plotVisOnly val="1"/>
    <c:dispBlanksAs val="gap"/>
    <c:showDLblsOverMax val="0"/>
  </c:chart>
  <c:spPr>
    <a:noFill/>
    <a:ln>
      <a:noFill/>
    </a:ln>
    <a:effectLst/>
  </c:spPr>
  <c:txPr>
    <a:bodyPr/>
    <a:lstStyle/>
    <a:p>
      <a:pPr>
        <a:defRPr sz="1300"/>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'[tip locations 18-19.xlsx]2020'!$A$1:$B$26</cx:f>
        <cx:lvl ptCount="26">
          <cx:pt idx="0">County</cx:pt>
          <cx:pt idx="1">Alamance</cx:pt>
          <cx:pt idx="2">Brunswick</cx:pt>
          <cx:pt idx="3">Buncombe</cx:pt>
          <cx:pt idx="4">Cabarrus</cx:pt>
          <cx:pt idx="5">Catawba</cx:pt>
          <cx:pt idx="6">Craven</cx:pt>
          <cx:pt idx="7">Cumberland</cx:pt>
          <cx:pt idx="8">Davidsn</cx:pt>
          <cx:pt idx="9">Durham</cx:pt>
          <cx:pt idx="10">Edgecombe</cx:pt>
          <cx:pt idx="11">Forsyth</cx:pt>
          <cx:pt idx="12">Gaston</cx:pt>
          <cx:pt idx="13">Greene</cx:pt>
          <cx:pt idx="14">Guilford</cx:pt>
          <cx:pt idx="15">Henderson</cx:pt>
          <cx:pt idx="16">Jackson</cx:pt>
          <cx:pt idx="17">Mecklenburg</cx:pt>
          <cx:pt idx="18">New Hanover</cx:pt>
          <cx:pt idx="19">Nash</cx:pt>
          <cx:pt idx="20">Pitt</cx:pt>
          <cx:pt idx="21">Randolph</cx:pt>
          <cx:pt idx="22">Robeson</cx:pt>
          <cx:pt idx="23">Sampson</cx:pt>
          <cx:pt idx="24">Transylvania</cx:pt>
          <cx:pt idx="25">Wake</cx:pt>
        </cx:lvl>
        <cx:lvl ptCount="26">
          <cx:pt idx="0">State</cx:pt>
          <cx:pt idx="1">North Carolina</cx:pt>
          <cx:pt idx="2">North Carolina</cx:pt>
          <cx:pt idx="3">North Carolina</cx:pt>
          <cx:pt idx="4">North Carolina</cx:pt>
          <cx:pt idx="5">North Carolina</cx:pt>
          <cx:pt idx="6">North Carolina</cx:pt>
          <cx:pt idx="7">North Carolina</cx:pt>
          <cx:pt idx="8">North Carolina</cx:pt>
          <cx:pt idx="9">North Carolina</cx:pt>
          <cx:pt idx="10">North Carolina</cx:pt>
          <cx:pt idx="11">North Carolina</cx:pt>
          <cx:pt idx="12">North Carolina</cx:pt>
          <cx:pt idx="13">North Carolina</cx:pt>
          <cx:pt idx="14">North Carolina</cx:pt>
          <cx:pt idx="15">North Carolina</cx:pt>
          <cx:pt idx="16">North Carolina</cx:pt>
          <cx:pt idx="17">North Carolina</cx:pt>
          <cx:pt idx="18">North Carolina</cx:pt>
          <cx:pt idx="19">North Carolina</cx:pt>
          <cx:pt idx="20">North Carolina</cx:pt>
          <cx:pt idx="21">North Carolina</cx:pt>
          <cx:pt idx="22">North Carolina</cx:pt>
          <cx:pt idx="23">North Carolina</cx:pt>
          <cx:pt idx="24">North Carolina</cx:pt>
          <cx:pt idx="25">North Carolina</cx:pt>
        </cx:lvl>
      </cx:strDim>
      <cx:numDim type="colorVal">
        <cx:f>'[tip locations 18-19.xlsx]2020'!$C$1:$C$26</cx:f>
        <cx:nf>'[tip locations 18-19.xlsx]2020'!$C$1</cx:nf>
        <cx:lvl ptCount="26" formatCode="General" name="Number">
          <cx:pt idx="0">0</cx:pt>
          <cx:pt idx="1">4</cx:pt>
          <cx:pt idx="2">1</cx:pt>
          <cx:pt idx="3">1</cx:pt>
          <cx:pt idx="4">1</cx:pt>
          <cx:pt idx="5">4</cx:pt>
          <cx:pt idx="6">6</cx:pt>
          <cx:pt idx="7">5</cx:pt>
          <cx:pt idx="8">1</cx:pt>
          <cx:pt idx="9">5</cx:pt>
          <cx:pt idx="10">1</cx:pt>
          <cx:pt idx="11">2</cx:pt>
          <cx:pt idx="12">3</cx:pt>
          <cx:pt idx="13">1</cx:pt>
          <cx:pt idx="14">7</cx:pt>
          <cx:pt idx="15">1</cx:pt>
          <cx:pt idx="16">1</cx:pt>
          <cx:pt idx="17">9</cx:pt>
          <cx:pt idx="18">2</cx:pt>
          <cx:pt idx="19">1</cx:pt>
          <cx:pt idx="20">1</cx:pt>
          <cx:pt idx="21">4</cx:pt>
          <cx:pt idx="22">3</cx:pt>
          <cx:pt idx="23">1</cx:pt>
          <cx:pt idx="24">1</cx:pt>
          <cx:pt idx="25">7</cx:pt>
        </cx:lvl>
      </cx:numDim>
    </cx:data>
  </cx:chartData>
  <cx:chart>
    <cx:plotArea>
      <cx:plotAreaRegion>
        <cx:series layoutId="regionMap" uniqueId="{E407FC50-8BCA-46FD-9CEA-5E8F05510084}">
          <cx:dataLabels>
            <cx:visibility seriesName="0" categoryName="0" value="1"/>
          </cx:dataLabels>
          <cx:dataId val="0"/>
          <cx:layoutPr>
            <cx:regionLabelLayout val="showAll"/>
            <cx:geography cultureLanguage="en-US" cultureRegion="US" attribution="Powered by Bing">
              <cx:geoCache provider="{E9337A44-BEBE-4D9F-B70C-5C5E7DAFC167}">
                <cx:binary>3HxpcxU5svZf6eDzW25tpWVieiJuLWf1bgOGLxXGuGuXqqTaf/3NgzGNDdNNM0y8cYnoBuw6Ukl6
pMx8nkydf95N/7ir7m/tL1NdafePu+m3F1nXNf/49Vd3l93Xt+6ozu+sceb37ujO1L+a33/P7+5/
fW9vx1ynvxKE2a932a3t7qcX//on9Jbem2Nzd9vlRl/093a+vHd91bk/efbVR7/cvq9zHeWus/ld
h397cWpsl/0S3lpT5fr2xdPn5LcX4W13O76DB/e6y7v5em7uf3vxpBPy4pdfn7/ri3H9UsHQu/49
NKb+EeeIYZ8zxTBDHDqojE4/PvYkPiKE+VhIQgj3OfEfX356W0P7jyP6JTS97ubHZ18d2Idh3b5/
b++dg5l9+PvLDp7MBlYk/Ler8Omdd4d3H0BIAY/fXrzUeXf//per7ra7dy9+yZ35MDg7h+Yw45dX
H5bo16cw/uufz34Bi/bsN58h/XyF/+rRUyAB6A+D+8rM/noVD/D+Fwf2Vzvwf6rb+lbf3f8p0n9z
C/IjJJBg1OdIKIwwf7oFhTpiCM6gzyVH1Ie/H1/+sAUfh/RpP/zJ4fj6Hvyih2/YhF+0+T+4C/8K
7NP78ZfNrTbDvX1c8q+e7L+JNzsilHMlsY84ZYI/x1scKcaxEj5S4ism57NRfT/kX+vkG1D/WrOf
EPiwr9/d2+pWv/+RuPtHyGcMc8D0g7PBz865PJKScl9RToQiiqvHl390NZ8G9f2w/zGxT318A+pf
afUTgh7YXrsxvysfl/3HnHXEFSEKE//hMH+BOWYCIYoFlUTCpx5f/oD5pzF9gutvG/cvu/gGxL9s
9DMC3muIdt/9UF/uH/nKB7QVpZQpjuAMPwknyZHvI4g3sZKCIvb8jAcfh/QfwP28h29B+3mbnxDs
8PbdrbU9BMR/coL+piP3ITCTXBBKieAU/vEMbHTkQ0AnhASDz3yK4fnDyx+5w8OQvh/sx0l96uEb
wP6izU8I9nnedY9r/SOsOJBEjCnFioJXFuQrERsVDCklKP4a0IfhfILoT7bf16PzJ62/AeAnn/8J
wQ3t7XCvfyy8GEmKJSVS+oKRZ+dYiCOw1GCyuVQPIsHjyz+e4w8D+n6AHyb0qf03QPysxU8IcnQ7
5O/dX6P8/1EKiHqb3daPW+HHmBkF9oVJwgiWAkLBz0MHAfRAKUQgqqBUSIWeyQAPw/m0i/62mXnW
/ht24bMWP+EujN+n9/+FEBFwBCcCkQMXvpDPaaA48g8MEERXzA+qz7Oo4dOYvh/qL7v4BrS/bPQT
Ar4y1s1d9iMPNah7ihOOQOOT8MdzuCU6IowKQJzDB5Rk7PHlD87l44i+H+znHXwD1M+b/IRAr29d
Z/7avTwVyf8ikUA4wRA+MISl7zPx1HxDIgFsOkZAFTCTgPgzpv8woO+H+Vn7b0D5WYufEWR7f69/
ML1nvg/aLCg1CGOBn9F7iBThFINNR4gcFDwpnx7m9YcB/QcgP23/LSA/bfEzgtzn1e/G/lCl9pCR
AQ+MDlKNPOhyT88yZGSEouDFwVFjIA3Pif3645D+A6Cf9/AtUD9v8xOCvbnX7++t+9GWG+RXhbmE
mAvO9OHQfh54S3LEQNJTQikJPPBDYP65jPNpTN8P95ddfAPeXzb6CQHf3d6VPx5uCLcYWGkC0rtA
9Bnc9JDxB1EP8nMg3n2Rhvk4ou8H+3kH3wD18yY/IdAn93dlda/f9TZ99Jk/hlITAmzZZ5BjAcp8
yK88OdvoSIIYzyD9/mErPLfkn43q+wH/WiffAPrXmv2EwJ/euh/Kt/wjJaBgB2FFDvG2Aj71OeIQ
oilIwMJewF/Nsh6G8/1QP2n9DRg/+fxPCO4lpNBN1fxggOGoQkqVY0YO8slztVYdSUAdhDLuSwKZ
1Wf6yeOQvh/kL3r4BqC/aPMzgm3e3f9gX80g8SIk9SH08j+WPj05zOoIInTIrD1WRj3H+mFE/wHU
zzr4FqSfNfkJgb66rZsfDjRI34j4CFw1U+QLYi2PIEZHIJAJgvmXQdnHEX0/0M87+Aagnzf5CYG+
trfazdVwq/MfXHQLOXPBDhyaH8SwLxmXoIxAiQTiUDL1hYzy+bC+H/Kv9vINuH+13U8I/uvb8gdr
Z+CsKaIMBDKw6l854hwyHv+2WuIwnO8H+0nrbwD5yef/D4D750N8MuFDnX34Jxzr71fQ+1SBnk0R
lMl/JZ+lQPj2GYUsB1TLHAKyx3c/JDieF+H+28Tlw9WDLwron7d/MteHqf754vx3CuT/fWL6UxYh
gtsM8YeLDJ/Vz//508fC+2dN/7Sm6WFBt+9/e4GBBHPGgRF9uiNx6OhJUdL/VNV9mt3qT3cZnja8
h7zJby88yFophAXE38CkwFIf6tjG+4dH+Ij6YNqhtg00lAdxVB/udcBlCw4FUT4wMyhzfYjdX/zi
TP/xEYW8NjxmVD3USj3O9dxUc2r0p4X5+PMvuq/PTa4799sLgiDwax4+dxivD04FXi1A3IFyDh/k
O5hzc3d7CddZ4OP4//UTQYzJRWwGsZy1pXxNlViPS72zWRE1YqZrD2X9XuQsmAS1KzbMfNXlOrmq
XEH2bpk3Vi/BVJZxykzY8WktR+8G++4S+9COlid1i7eqEmGS08ikZN1is/Fr7IKyqTawQK+bodql
CTaB37izSqoIkWnrY29V1b4J5nR+g1HZB3Sxl1LjMnCLSIIivWrLbjtUZRW4Tp+0dfVOFnDjY7As
qjsxxN5Q1xGT9KWCOa6tY208MdufdkyVK9zMpwlrziBs3hPytpBpkFbFVT5ma5fZaZO0Gb7FN+Y+
48t4TYpx3HfWVzrAZX4rtUnToB/jKaM0sCo9y6AgauP1ZiMtzGtKQ53Henw/pmd5d9bnIlYjEaum
5XrXTPgk1fUcLp6vr7yyDcq2y+PK93wVsD6zwSDL9KQSLd9qV+fnaVOmWZDozHspTTGs0OS9mWvs
vZalr0Us5pQEQzNSHSRilGGiXB3MC7tcumZXtC5u8jIoeb1L9AIv96Ilk4FOfi/yLJipH7V9fz40
LoCKn/UwloF2Lu6EqIOhRyuTtneAQhbwqb50bPp9kGwOhrHb+ON0KcomgrEdT+X8TuUnKhNBSgv/
hE/uSi8uTHkT61yEyr7UxavRa4Ms0bFkOmauCw0aN3mtA5+wHUpMQIopcKoPsr4IE2uu+gIHhrwR
7qxweGemarVQedbT/MbUSx5MtN9DDnFLi+ykROMeWXZdcVwHsAirOk/D1u9Ct9BLjUyQwBT6egiV
eMOEjZOBXpajiyZAMli696nDRVh6fiCX46L53e90VDMRlKLaqNZsZ9adYlYfe8IP0p5fTNIPMOte
zuO0SecxFB2/9PPmtGjcdkqK159fLHpyau9MM9s8zT5eEfv047+uTQ3/fbjQ88cvDzfM/vhpfW8O
jsI9/9DBwH76FBiHjwb3YNCe/PCFhX20K89s6MMdtn/z8G8ZWAEe7t8b2E+l1Y9u8A8De2j40cAe
ZCqKIEAW5CBRfygM/2hgoRCI+/ArBgWJj9Hxo4FlR1QATzpkMz4UnEON0KOBpUeSQqQNZcdQjX6o
K/l0le8JVHC172sGlkFPTwysAvUFHDoSGOw8MLPD888MbMVVz1lvi41RCY7IMpMzqnnKA0/WKiiQ
Pk8NXfyAi5KvNU3qbeYlTRKAW3E8qFTl72pdp0XQlJV30XS+OynGkgWJbWyY+nNz2upqnY46qgZv
Taztgh63bwsi3qK5Z8FSVHGOBz+YZ36dky7umyYPdEbGdV3nYDuT5dxb6nfY8266XptopO1ZVtVT
SIb+rDTlio7lO5uCwUrEgIMkcSQUGHdrUfZvee6PYZn7Z1m7pEE7yiFOkLfCptx2oiCBkfYUvODG
MHSd5MnbpM5fjpU8I7S71v1ySxG5Eq0U4ZAmcHIH0mwkcKEwTfspgCgpInBq4RzSGV5sT02p5mCE
0DlGzm15Ki/KQuiAsyqNLO5FUEjySrh6l+GGhVbh/cT7LkzwclZ4DvUXiV/QuGmWDLopSr/eQ1Xy
a6c6uRryoggmNtpXhRtFpEyZb7MC+5thqlBQ0iqJR+mlISaD20ltyWmDZB1U/qQDNdGT2kxn1ivK
SMmqDou+9YK8qFQ4mP6ewgujWSXXnc1uZrBZORrvki5ZwXaNmC63spvW4BHHyHjtrnMaRuuFCzYv
1WDe4M5uuzaPnGxWtBlMYBG9qhe5H0lyVi1eGkFdzYXL5/NS1RHY4t0y1utkXLa14ivrtbH1crDT
EjwTHjcDAvM4pCRsC3HRZ+Vb0uZvVetFOGm2XW9P+TTcEWRfoizZ9y49FWiJsrpe+5MK5552Qd2Y
G38p9nZaTlhbnpfzVIV0LoaAIrNlgzkpbbLHGV1lOF8RL7nw6vxqFPxixlPcLOWKgeEcvOaiXuqX
ZknCZqljj5dRToqVqL11puptWg/rajEnaT5FRbGsSWd3UJoai7Zcmaa8xF2TBdlMisCVWbZP2h5m
oYet73vpqhbzTdJOx4kHCzxmEddVGkjmQzyArvNO3E4aR1NfnfcOzgCv+Tsx0b3jw/uiLl9V4HY4
6teW9JHzuzogtGDDm2lp2yJIJalvZFu8sd4SeCU4kEZIfUqVzGSY+UMadRjc6EBSsuv5nK6nsWLD
akzLbFX4y7Qis917lbcdWIVOq7ZIbOBN1j/JGzKIgDeN1wc8WebXjoO3nns5bRoxeLEw9LTr3Ss2
lWwG4vLJtH7FTn3dSlEfwS077lMG6Z/PrRTYkqZs5VxsKBqiRcugqJqgdfp8ttnuz18FmsUXBhEC
V+ZDwYACgw22/PNXeSpTZhrbYjMnN2OaR5nFYaWijC4BGYeIFv3D3D76sY+Te4h6P/dzn7u9n8B/
fu4F4Vok/lPf+Zzr/UFtPjZ99J5wM8OHgjomuQ+pAsj3/EFPwEWChAieCwMTetCeHr0n0BMJEoX0
JZRpQTNo9Zn3ZCAzA6VRBwLj07/jPWE3POcnH9wncA4o75RQFCYgCf35bhHl1NYWqMYmBxe/5lPz
0pdzskbFEOuG9BcFFdlFWow7XeNqjboUR7RBEPT1dROU9dLv/LoJy1Hzy8ZrVbw4olf54unjcQb7
MS7MPx+SQKbNcM77dJWmurgynpVBlY/1sQNv+ZraE4VLcHNoeZv0Wkdaje0p6XSzLxddBmnh5qDL
sbho1QI20k/qK3COYHJ5Gs44oZeSePOqI5jsfZOrPR+6foVbnkQka/1VM9VFYGY33XXKO8kk9mDk
vNozzavNMiX1esDzeIOsjRKXT29y2QRe2/lxY6tuXdTcvJ5nMgVtJoYtrcxuqtP+5TTzNMi8uTnp
u6V76WrZBwbih6iRDQ+gojZ7qdMqqv1qXYEd3rvJnM7LxZxkbDvI9hbqPHRUlOUatxB617kvjwu+
ZGvbe6txjBvT4VNK89eqyaZY8Cxql3o4VvUx0Jd57xISJbBYr1Bno6rhdFuo5drwmsaeP9iIc3bv
jTI2Bl6H3OKicmkh4q6mMWiHSGdNttHLeNmXg4oFAe9Bwjxl9UpDXLTymDNrzxwXrlev0L64QMqH
QKqfbpKxHlf1VA3xXBdjOFvgZGpdjumwcqMDV431ZpoGfM6m4VLbAZ/WPfAOXlfZWsEUCD/2ZOVD
tNXGnfF02FlUb+ZOkp0TuQp6ZotXSS8jli/63JM2C9iB0DbsPZyjdlMWNduImaOzXCVVlBh67Uov
sbFw8SQzdwbeA+InH3ytagYVWJ9M64Z008oHcFadytYMzcMK5AS7rabWC9Oi9ALgi1XkFW2/6UqT
BV7jZ3s8er8bh941Hpo3c9rSC+Tt0iGhW0y0OvZ71Wwn6DSsgHnHHeLpjpI+D2TeVtFAc2/lJYVa
d1zqsBgUPacNGH411C5MaPXWUlQeN4c/xNLtk3LIN5numz0qK9j3WYiUo7s6Kc1OqMulEuRE5hM5
Ae2ijlzFwJmz4qrMm1UOO2snk1lGYzHvJEuK85x6IW8lMCk6zwHONPzo2jy0tQWe3+gqVihP4rR1
Y9CweTovUuDytSfEzhsQwF/3oWdyEWWL10edmV/pmXjRAEseinxp10VywHTsgyI5hA41NQGd+bAS
fRPjpuiD63HS/X6y2TuadNXWtgvID7wLtSyqyCArQ9l660VYu5mXyzHv9m3biHOBah3W+DD9mWSB
psZuJq9doo7Jbt0dNmuTdHlkNGeRw00Zz0Mp9/lYvkYZs+fKkCuelrs8ofSEpPIVBPtmX0GE4twC
QQNPzU1t8FpYp0MNFvgEzs5rv0tzsFxYrHC1XCwTmbdI+LC582KvkyZbUY9mcaZNFfl9wtd9B8S8
KICO92hYAjRXMkqqEg4aAzNhTcOjsZrIKc3z9qSg2bqw+i1jbRsZUBh2qA3d9NJTVdyxvD8xBIj4
bK3cqr6IPUS7XSbzOfLV8kpPujkTIPwIbFDoxmnYoUXdSNXl60WDiFD49RucJJHhLFm10jNv8oIG
MxKrvqXNSVp3+pSrabpsclyHlWiyYzEvPGhl1oVMYhFy7fOQeXV/1glLLliJzkjb6TM5iotlKb3Q
GqAeMuXDaauSoJateDcOWdwaf5s2xat0TJdY1o2MdWSGotjOLvGBI0F8PwjhIlcLFVc2z9d5luVB
TrxiUzTeO78w41WRkDNT+SuW0f6EwxXmsKisicEPmWNu6YWe+9doBsuP75HIyFkDuz/OUI5OnfKL
QEvhBek09OtULSRMewvf8jKwZGeBRLFW3KZ5ol7RZE5OmcU7W9Ixmppk3PSF1wFDqadjXntkNSNf
rfhSQFyLpnMQcMzbwh/ZmaDeyxnRfW15/9KI2JGE0QAyxRHBB6Wo60HmUf3KQ6QPoH4sO/Z1C84D
Lfmmhihy38rypsrxFQTZ3l4mWTSUVXlt57tmSM76jMiXwERuatHvm0YU0VLybFeS0QUk60lIfFja
uhbgaZfWnpKs3qUz0LVlnN8uSL+dOXwSVLhs1dtWbVNfK2B2swtN3uUbBTs+6hJlL5S3BUr+PjWZ
etWmrb9ZUHqey6oJ+1JmV8VcknCc88sJle1aW/hfF95JndGonmgS4UYNe+ZItslbfZNkfhuOZW12
TZkN4SCXej0tXrEekqZfcVuQNc/Ixi2+ue6rnoYgsk1rjo06k3TYgJorVsKKLvQHHx2rtukC43Vy
LRc+xmKql22q0RjJjOHAzjo9HT3FTkrD3xKMIjxw8nLEZtrlBT5f8joNLRRgXDLYQ+k4rrjBw65L
cBL2PvHX4KmbiFSeisaW/E7m+bbuS/xqxns0aPVqrsZLCIxuF53psJ2dilnpXqaDypqgQ707Xlov
bkp5m7F53BlvvGnczsNURbxtTOhUU54QhvcPjkTMxTaTErxiIXDMWos21oFP7PuOQAzQ4ai0bRNn
zNXnqqpssJBb0iL/ohwR3laopcekpPmqaMFTZ6xNA+a03NiuR4HFmbk2ebHESoJb74mlQW1mu6mo
M3sLBGpr6hQHPdBTlFRyA8cdVMjxjleXVbIk+xaEs3WHZRHYtsSXJTB60Q1qT1sDsqRVO+ePdifo
WdozdNl1p5Nr0j3D+c7OxmybsqNBb7z9MCXLCmfcBb5r3IVTyV6BATo2Ce3DrKzLtbOOHw862/EW
dWHR1CIQIPa3SwtRgaezsB8v2hp2dpO66TJF/VXnPP/a4i6oOo5CjVu0kl269oTpjuvibUWRBgo/
v7fIN7FWSRdnHQ6zXBYn05L3QecsCKx+mer1jEwPAm+VrAHnYCjT+u0Iid0VQUvYjKkMeUnQaV7B
3jeN1ZtsntAKkKaxTN9IlYIm1JrexbTz0u24FDhcQDAfjOzPBt5D8FiMx8nc4k0yJmngrM+A8rYy
sAPJjrlv7ns7JSsz4RXPOlB/GNNbN0p7Tj3v9Wgyu2ftVSc8c1WsP4QRJTIcpIjLotZ4hdq2jMay
1zdDG4NCk07eco798k4UEHYw4qKWNeJEQlwYNWlj19nSZoFQb7R/6WVsPGMJu/VZ1q/rZYNk60KE
C3eBCQ+mrhN7WVWrFsjPMUqDjlV6Xw3z79Sn2XGXpCLQ6QJOQeQ0VHmXBoWuy32Hm6jPkznWuMkg
Wiu68xpCLVBy0jgt+nOIWevjGlYx5GJaAsbSapPRsgyRByLQQFO8qgR/VRPngM0vaFMbfwmJKP1g
GlC3L/0qHKjJQ1aZdDPL+SVzfb6mJLkWns03XYvytV+MZxnEboG2y1Y3fRIuHZx5UChCTrzrot+R
RNob0TbQQ9QMRXvWgApO0/FCkbzdls0O94XZoJIlkcIz2vlkZw4RdltwHEEgs0TWNqDw82G6rFnz
KmMqKHu/2cqhBt/ZLJcl1gHKs/nE5DaY0mk6N6kOQS7HWzcxuvUmFcNNDGDYHgThdjQuHlyJVlml
32sNLjfxaH5c6rkK8rkxQdYJdtrJoQdvx5c1sK46kB5tgWZ4YuXkYsLi4FFcObyubcG2H4IhGG/Q
mEnGQ9dcubxvDiyAnC1pE4IipY5FOY5BXzU5iCvNlZiSNMxxXqzarLooa1acwPNdxSWOeGmq0CtJ
Heb+YmM8DjTQbG7DD0HZKMbpuMhSkPY5aYOmK9QejfXbwoBcYz1dHbd90W4HjXQkvLw89kcda+BE
sRJzE0vezjHcTKGbfgLdjw9lXLQpvGqq/CtLZRtxM6sYgbeM/TmJSYjNeEnVjE+tAPZ0eJgPMoNh
NcFSN/NaJ148Kb++TJUHZxfMccZRtzWpMuE8NH3QQrC96n1IluWkrSCqVFuPQuDb5xBTe5aGMq/N
ZqphV7Yey9cZJRvRyROt7BhCzy7CaIjlLHVs+rcDgQjLBx4QgAYeF5CZEbKRkVPgU6uuvGOQYN4y
kAsD0TRwVMrMCzXjkJNxdInGxeZrqCWzEbj7IWy9elepYUvSuQjhW+jIqWlwsQSmzZIN9QhsgYy0
UZUWN0Up0zhxsgIXC2YAoItd9arg7XLmFuJH3SIPamUZLllaAIMaxw23mEWEpKdq1PoaN/pGWYiA
zaA2KQSMEZnA1ifzlO3ZNF3ViA9r0yG5rhI6ALkCTzcBYUFVIzZ1n18vrpzDvLRmBUnXNujVJCNx
1XDXh6RZwIqWfQ0OnEMejSd2LTwPdMRifq2KFp8mnajCyiVjpA7b0hIT4JEOu7osT5q5eZ1nisP2
030gNc33jZ7fuHpYwoHNZl+YhK+kmwqQDRIANC9verioGAyKg77aL241SH7iE0/v/NHAQUmMWFW8
SHcg2e01Ye0Wt/57LO0QT4lOQpNyHei88jZTmozgVx2N5sGUAFL0gXDnci7DpKuv5rmEFR8wXPAp
SDwUWRFn6XA3+w3AXanAb5k87oB8hpljMLm6lZue5+oYjXDU8hr1wTiDLmpbgaKm1EVQloOMTFbT
1UykCzMrN841esOwyqIcUiebsiEQ2GF+UuLcnHiM7riAaIXlCVph1kNO0vl3OZ3CBLUmJiOkduek
sxu+Vtil66wEd9+B3V4lrL3l/nznlm0HvHOzuEmdNEOZh0ZrddIm3raZSrexU0GjXtDpEpOJA4bz
uJ8bB7S8AyPcuCrQZElOpmR4C8wVPlANyW6R3WspBr5tiN+dW3Ou83ENXrw7S8AfrRlIOVHbwLqA
aLXuaUSXSh0v4yAgVw1n0fe7aoVsiSOUTgq+gnG5l8UC2nA7FRCKAwkrZnlcEQ9fQ9KGHudyqda5
aNqwBG4K3kNfZondUp90Z1UlTTB0abbm8pAHqN3W6tPJEHZMRlFtIWvu2lBor4IQ3cnAzYuLoTyb
BwbyvOs6KfK1x6oJIvV6DGZf41PUNStPTVFXZ8mrDLt1j5pylRaqjzCFaAfKAfxQLceLqtd52ZSn
wAi6da8qEjRVimKZL03YzdKGnBIU4oMLnCxBx4kqXnLbTccNBj83l5tltudz3c37uhrDpUjcNZ+D
2tEuFJnyT4B3rItOy/NuQpdN5R30nFflBEEXggvc2z5NDMRENRjVDFeRKsr2tUmCBidDCO5yWbeJ
38fGjWBfLBk2AmhmrbNx6y3yAtcOnxv5dnA9ENbRnDe4XmHXqdgstR954A628K0joe3Zni3a28wa
kq414dOqbECkEsxTcIzz7YxPeqDDJ3k53lSd5161cgHBQL/rPC+/YlV+kxRDvU+T7O0Hj1VUdZA4
yKFj3OqVWbyXAwgxC+b2KivBvlBLT0qyIEhJd8MajBzZglmBkP2Cpl31KqMU0joCMmYK5mbnrgnS
el3nAzkbERtD45J0DV86qbvViLJ2x43bSIXx9TKXARARtFEebGrw1afkMNvJowhYM8u3qhi7Nc1E
u83ntZgg3ktHPG/GpPMDlkI41xYEtCac/s4XMZ9XFd8g6rnL/2XszJZj5bFt/URE0AgQtzTZkLbT
3XKzbojVSghEJ4Qknv6MdJ3Yu07Vjl3nJn97/Wk7IWFqzjG+oYTbdR+6Zxnr6VN4Y0lXAe0o6tiB
2h7aFBkv8SD+CrL49zGPq1jyOcc+H+FZBAOBjxVCxFA+f0gqkml6nq3LVSIK1cxHyY13Vu3eXVob
DQXrsvXA7JzeD+PonWaqX8bM4PUvnX/e5HKKw2g4bjxrICKKsSSOt/e9icPjdEM2mLOuyCwhP/UG
45Ccp9ioj0ABgQigauao5FciLT/1okGLr9KSjl5274+/qV2P1s6uWNRKS+5nn9zD2aLQZwo0e+A4
sLo9Khk8+3vX5pHGNIPOxjzO3ynZx4OJlrlcoqEmTTPeSenFz5zzUij/nW9r9J15H03j6UsbxTXs
4+aMPQjYRdC+xsGYa6LIGULuciSC+qe+RZ3HKu6VnudBjJH+kyfAGkxtuj2YYDuL3kDNjWj3Muj5
mO2wi1Q82WprcM2ON7E2MgrwwAIxk249elqeVrsIh2IkA4qFP7yp7skmboeUkvwKI27qzUuHKyEj
1Ejz2rIuvRJzZtDQ7+A9FmFgmlOsrCxU4jDaZGTI98QDzyGtqCSlDfRGDRVrSPFHRK9r23imYKaz
hceYd2o99NaDduwwdA0tps00ebgqdogn+L9fisW26yGXJpVHrx1JDuBorTbmycO8LN1hasfsmOJW
30do5ankj6PnnscI03ifkAdt9fbmMnTKWJ8fDKG/tnjMXjoRZC8TgUJgoU1Q8mgSzxVB4GU3yVkc
lEzOnvZZ4dFmfuHxmnto7u7hq72rHmMvymVbSOgMT9BHitGOXWV2K88WvR5kfZaPo4tOQ2dKDwZB
7QLHci+SPG9nCWYp/AyhmudCJxW28G3fkxRWdLe8zfGvbdvNTeGg5eb7f5MuE5AsIX9Qhs6Z2+yc
Jt1cj9P8kCQGja0a+idhx5dkX9Mjui977h15QKvDzszv+CnjXOR8G9Vd08PnhdsIxXUOk/PmhVmh
dVDHbFygBS+w+TexnLwtX2g6oD/CWiFCeBFqUD+3qU0KM3lYc1zwaGUkD9QbflAvzPnesWMbjjVW
HId2GCU57OlQrzZ1p34Ji67HepQkEBVYao6CpXB5Z1VvS2G1H+VKQDbu+mdvj/Koy2wd3B7837aF
NCg7dwrTbarXNn7xIaEc1qb57s3Wq8iIMqlBcqG534tkgeLq4UneIPyaan5ykvrFMht4tpt/RQcS
HQyQrDoFnFVQ7S2FUh7oMD1XyYrlK1Wa5xnUq7wVGTr/RF81Q1dtOT3EInOQjdrKRqOpNWOmtivU
bZw2aLdLl6cLf8RYUS5z7B0jSR58lsUHXyQPSicdILf5iTQhBt5+7HNPsrH6ep3dluw43hgzdr/2
hR/h/Gfjt1SP94KwoLBzAtQCpixaahTXMYyLoI3HkvkRL36tKNp1otxcC7cDsXDdeZ53VX89MLTr
3Zj6ZzdDHDSmU5Vk1TaBBIi37n1c+t/TOLaoRexOqmSthxajYxT3f9NR75VmWmEspil0mmEt+Xpj
xxxwPTv/sjEWaxhHo9fdiSX73JsPLhpZh3t6oy+aPPZSVae3B9a5MWdwzstoGKba9wAGQALTJbld
Il8PkHzXPIP/UnqZ22oSj92x0dtdF4qldjY01cjNz5Vny4GF3UuKPqhAu6cAmdx8CQIKwKcFKDeD
oWHDRIhdww5m6J4HtzR50g5xqVo/T3RSQx0cDxuu93qX8s5RGx3R6kaW4eJ1VYchK7dhZ6p2R4fh
DdlPNve/R7If1yl9Bdzy58ab+CNs93mHkYFVMsG1cnYeV3UQMX4Iuf/W+OlWh2QBTbi57zGHSDll
JbrA/qis96gsDc5uMvlOwwDCjfRq51udN8wqyG54I+bhmx/tpNS+r/IWQE9N7SOuXCyBY3yvvXmo
EyLkgajmMhrNi0BM+xH6BC4ext42soUAHdYg5116ilEEzumc6gObxuawT+5b1kdR+eWR7GpcLtFw
+1sPd0Hr/AeP6u6TjmspPHQfcaq8egriV+7Z8OB7aVT7g3sLjU0qv129HHAagY3Bjp1nULM1Ix8u
CTmmx5oFDSmjDio3FCvnFxPsE8wyCS0Iz1ZcBBOrgtjKSo8symfo9K2ea3N7cGpaDhg1n/9xXYZ2
RQWNstwjyTfSbveLS19l9jte35aWP3uON/mu5x8AsAyUC1B9w5BcqfTjYtfdX+u7kmSrKxPPQxVG
CDEPCT1DFvZypdakz7tmha9DotM0pGHt4Yd5ONwER7zHybCmt8W4iNoRTREuyj4n0BAPicbc/gtt
CraGqjKlgrL1yB3wi2cojkWv+7n2SPaDhtN3v91w8w6XrUMDnLxY9bgz+51kAUpBOmHAMduHN0zv
6hflDzJIdOU1d74SDFjkbagOvy2+esGmxbVnIMu47XmiupShLTmWBECYQCa1Lv1AL/kss2/dwqvG
o984nlqnPKhMJLpTnLUTlt/JnMzuFdI+sHmOznA3dC15iFOcDAQinYYjpNHx7lDI5vnIByjaMJmL
ZG3Bbd6ZFePgHLg5j934RDsbgN1KmCzjUGYlBlY/l92B74xBu+Md1Hf23IUz1Igh0IVU3QPx8nDH
Eu7aFwb5Ce0LI0WGZYdFBvBPtME63jP/Jmn4dRoP+eQSWSltf4sYBuBwmvha0mWBZOANOHrOyslF
8rzs5MSBzR4ZBqIgWc0pcn2hOSOn4FZ7eoY1yhek1vNkoaKF3in1ooKF/SER2XDaDNbtaQbEimvt
t+SeqkK2o2eWocGQD+kL+kDhJQJDZZbdt0n6gYaYlbaZrxQFo9YTBd9j4+DEFuYf2yBSdd+4TzgT
GDEEbYvYMdwbjQ+cCf5/pUZ/RqdkSJ1Nszzszr/bGrDP6Ceh4Wn/yKKx3mPe1HJGW21TwsDG2ncZ
ZNshou5tuv1YwxQWvBnvjvKe0CFoKMzN1Uf9+Vruvh6mW20nrRgqEdPH2ecXG3IcXzOqfCHTXKuo
f5njGCW2AXQ1jTwoN8Iq1LoZs0qIubDf6hEO9e3Vzg3OO2fgYqNBXkEtzIVs0PSNmj34Pn5FxuqJ
6Ou07t0x6XCjd6P7Qc1UsRY+2josGJpvq/TtlX99ZXpsPdeEeapsWNjR+4CBORb+IN/sUzT0RYIT
O01qPjg0vhPaGciztCnCQR37eSkmsuVCps9Yr0y1rPNzNgpywFC617GvYQIEQQvlLL3PbGCLTWzv
YSp/aJbYonVmL7we7a/EDgSYkKOf2a07iSvwREERDTDVKMlKD+1p3Y0BrUEmDufFZAUJg+ioA/MW
x1gzUM6B9zYd9PisW/KlJxLw2kyqnlJRxL1gZQ8qE52O2wrubVndB+HfmcRnEkPHtHt0/Fq3IWDp
s6dAK3qvpLVXfrtSaNRcGEtOc0CeFT6n4ZiqFCTb2u1Qy+AipJu7atXbYyMO1k9gTk7JkUTzm9sE
w+W9PHSrvURQhC7E55WLFvIcLXKGI9GgFCf2Du/kChDAvLLNXNHZPmFaoyWNl6UC2ecVpB3+xgEK
BGblEvGDuEj3/p3iTpr1BGByc/eGTKf1vfN1eN6VS4vBRHjn2AYC2/+jzIzuaWxVgUrXHFsgkJVp
mpcFI2DeUbVcoYguTYuRRdFTEw4yz/rJ1kbbY9/PqII3YS5KR3boXmfh6WLg/Al1ooGsCBkjhrNN
oWxPASpjwNRZL6apFOBVsaY0h3iL4IL0fdzA3nGJ5uYYd6o/sQDIOBQ7UoSed9Ay9s8+VQckFiAX
SPrZ9rQ7+wGamNRdN1gil6WlUBNA3OjWXFcGCACNSb/oH40Yfvp4i/OEOlfEgVYl+I0oN9v8fUjC
754o+miNL/4Uebkvfg4BEJbRraAFqGfONu5uxEigigGTdTH0vPC25zE0Z0w8AVbJXGT+diBtFFZY
H4cy66yHxSDdSnTOb5kh7hTo337gnVQQNudoAgsz98WQBfGjEDh5a9otx0CmwApn8ZrCsD0pp0/d
1gS1if80Y+PBaWPnGLNksST9WmTj32Vs+o9sgLyi5DlUQDiz45z1rBDoIE+GDASkfPwnm1RSCaXS
fHU51Pvm0nLR5sluabG10zlSwVjhANjBTyCQkbjLIS6HJQzQrlgzcLXE+jZvSPKGi6AgOwQhrqYQ
8xHAACbK+ObMN5m8tqZnp3B99jegO94yFK4DrtoShpuqGHz2I0LDerNTfiVZh3gHvjEizfeWuWO/
UhTcRkNq9Jfk4DGDG1yeszgxcIiCBqfTMChNL8siGMDZ3RUgGdSDFtsjS9Vh6sJcZsFvyPfxI9Wp
xCh1v+7BWm5s8o6mhVynFUT3vr8GGLBjmSSlYuyIAiVOdJziAqP0h9Tnqfd/N4uBNhFZcWyzDEyS
P07HJh6ODYQhVCt0Kb4o+/2eBkhkZAiZpLu7WLugAUld7i2LKiwBtRURYGMhGctxaYYypslerHG6
nsIo/bPd75Vtof8tstlyh53wizERMMv30lY+DLRDI8j3cHmNELg5awNGobWC3PwrkD+gPwA/JxJB
FPMxRsBcuuEJcAU9pF2/wFAGwiDpqSMelqOugviICSredQFXBmO8hum4OgO/0dzgVXKxSEcsIQid
sT2KtGeXxB8/UpuUMtHg05M8nTcYJK3gmDrCCJoFioZHYDapTv7MzOJy//bC4imT+ezcXTg05NSq
eS5aHv6m0INn/+IBk64Y7177aQ4uboyLaPYw322dymcPTTKWuRTIDHCwJXcJL4RYdDmw+RlTHhZp
v5+Lqd2rgLiyb7U7kx4c0KKCKvZMzqUZinaXTxJCQRm12890iV/2dUHgo9HlNIlzc01oJCGawjaC
7gjiVJ/9hR8osUs9qrBKnN+dAMBnIGXCg2gM3MN4ynsSqYPtcO5YYJ69hWUFx9UxdXENY7Qv5mY6
CuIFxyYYzrH1pwKcZVeyNHQ5U8EvWL9RkUxpVCqBrMse2kdfCGDaz5hwljpu9wKMSXtABuv73G5b
PjbzCtHLfiRAnzO1wL8hP3tA+SU1qX/A3laskOP2CfhH3jw6JKH67AIj2Dv2i6wofuTQU/u8DFaj
07PAkG6/xeDDfQ7zCKiXgHJaxz6FFHQWESDsRA6Pol+zGv5NUpLG/R19bk9IKdwjl4x8joYdgVm1
jEKOhbcbySFk/NqZGUz+Sk4aeJ7stzs20CCPyDbnA67WaZ5M6XsjjGb4FiXbsf5CSMknIyvmsc8l
fBrWYf82yeOOK4oYtNYmDINDK8apUCnWolj60HpT4+fWz+7AjSE/Ni22kjsCT0PyMfROF1TpWyTq
hUmB4T4OeWFVC3dX3q4GlcKF78MibkDamXWvfF+86iR4p7CPJFmhrwATpcHIcc9968EhHoBoYEzH
9QGILFJPEaf8Apvq3gA8zOc+aQ9I5V9o0ryDY25KvaYHwWx7SchSd0hKnW4q/qoSgDGaRYVA/78D
Qt8DOEbSmRH1gXcVuKzHeeqvTWrVIQhw2VCyNID7Zu8wy7aWi+EPy+Q+xYPV5FfU43Z10/BtWme4
vFv2vcXmAAeezbnkvQMGF9xkSHnpd4wWw7bingANtuUrhrcamaxqmi8rrPg2xLqcwQpDP9++NXEi
0HiErOgZdE4/Xmsz3O5Eix4atY/DCr516LOvt/UyJd+QJFzP/q1zT2/d9dfDP75NMTgljiQlclBj
7bm5g8jR50ZK1ufRTVj4egj+66v/33+TUDHyFYPnnvWk5BTCbTNuQ70JPy18iznTJTo40IW++BgJ
u7FxoI3WY7N0phZiNfXXV/y/vvr69n/6t6+n/PdP/E9PIcRiWGhjxAJI0KHSzGEu1MKvPBO0YsFu
C39cQea5Zi89BXmG76Ia+PKNGPKbabZcW9Gaqkm6NCczvQyUQx1J/OFAgCMXCZ5FNmCma9Tm6JXA
EE01DTcIgg62q16hFppN3OHKO6LEhgfr0JPojNvrLV23cknKIXZ+DqIUTiVkjhhWbU50e2H4/46D
OwbHUuj9BLGt+f496ILsnvR/UTMtAnkoc1q5uErm9RiTzORh8IOJSJeuUawcDFSkQKBKRilaKCT1
/AzBvCb8pCgd5yYpBxt9n8Lm0bEmPaYY4W8mtqfNz3BKgkvTrmWwwgRNUuhCzjicnuuSiQiaYQT4
cQNRhO2A8/DWUSaN96blX19l8sUEn2vg/kBc5eXuN9/YvCYQ1d0xUsg4jl0ncm3B1exLiNQPPXaT
JofGYLI3dvy9O3GP3gXLoK/ewENDl95RChztH9AuVBQTUc6DtENMSj/LpqCb9wyKKCpxUN/Mkhwx
pbd4hr8UYdj+UhAocuFae7DZJk/hQl8Hj0e41YwrA92uBebla7TLT6rNi5VoHPy4Rccjsx5MD4HY
wtiFch0d232P6yia43rTNK7JSF97L9DoeTHRWWnXm1xky9Q6erDL8tBr7dVzluqi0YmBMfx7jnHj
rjN+4agiDyFJASHriUGBndN1uSCTFMKrzlE09VL1WGjKVnbIfY7ZUHErn3anX3hGFez1cCsXhIBz
L7Bpnch5zKmTc6XigZwF7JauhZxqsv7YoQri1UFLl9Ids8VHQcnCM+VZf3HZWK2dNCdym/E25HTg
H6xNwRawEtmIcxEwGV5Iur9jUET0Mgsqlhl+mpqlnqYOzLcNTl/HHyxXfJQEJBTrP8Ath5LpEkze
8j3tusfYRo/CgHvjb6QBBUT9yQeWAGEZovSzFuh3QshPX78oi++iBMfkGUjOPPEOKzSDjS/JCdyG
y/sdWmyWBgw0H23q1QuP0mbmNPNtO20uPiI142BahXDVxwuybihnD2IQ9Sg1/u4GTd/lKUuTwoub
Op09XDjoh8G4YvrvsgOavM+FYxYkqQKdarbCTWjf+s7mor2ncfC+2ngooqz5oabgLhLJce3Tz33o
P+yygWm04yk1zWfU8AYuttAvW8Rzf/d5rTlSebfUMIkIkOd+hlTUfAQzgrtpJCDut+6zmyYHxx96
1Ca8rmoEkrbU5/7LGM9/fJkeF96JZw2QIffnpBCmPyJe2D4PHM6W3vu3lKbZvdejX8f4UKVwpGBN
U3GVnTj5XsMP3kj4vViT7GyH1j9mEqqLIXejzbyTbhc4jksGSWiOwXjza6ADjDM/krDv7ob9xwC+
yM3pM+LFhMFxnAB1HJTjT/1tijLpiFzwDm6BwnmA7yhKGGqvtIfO0WuRFurmOoxT9lMgfQCaSw9V
QHtXh7fLb40h1WcKp53d0siwly88nNDfd1C3fHSkRYM+49gM6oGzBL7VJN7FNEV5ZsRQIk0x13u6
YhWTju2ofiHqX5Ag3MfAAesEroOzVY/wSrG7LMNIEzOUf6yyfDOfW9baOtLW/OMhm3Yo/iF0g6ld
7odg244BnAgaAQrq5/PQ76Ju1tCHjTA9bUF8Xm+GxteDngCoxL7ngxts3mxnb9nRZcrTuNVVtNnf
0h/TgmZAnWe9X9AyISaJFaRbSxKy10GiUURywuQbBOs60T5kp9vDPm6QCFc4iwjBDXUQtm/7hOdK
tWFVS0LEq4fb0LP8DttugLiKnwEBgMHqVtOwSdHfjNK1MC15I4vNW1waSEtH8Dy35Z6Cb/pElM1h
7lDV0Nj35eZgj7TrSt90v4FL8fNGJ/+6KdDvqSYQA1vvDbyi3Jv2EZDxWliPGEwXHTkYlSismhY+
gC/GYqKDLiHH8cvu/XXQ6zFJkEui2uSarbC0hz1Y/lCEz4segbyCmACrSvRhNIxi3weMFRvaXjsy
I9Id9UcQGQP6Mn0v8eqXbBifmzT+aVX0wgjfP71xvGSpsX9khJD7o4l3/rlIeNpI8LdwcCbQyVSo
Eq7dW8hdIfbYHDYBBd8hMrBzmKhZOLUfoc4+IxMvv516T/lY9IP/yFaSYFoySCYO0d8mBYwqRubl
YqECMfUQs+EAYCtCFqUMOOPQvJs/3U7AUa97wR0wQDbuw71LgYguwZ69pDcEPBsX+j0w53VSj6sf
Pydzq8t4Yd1ZUXqgcv4GjQrGVX9LC8j9ADLuRyweiW3567AEkNHbuGxh6uPOQGVLZ/Ej7Bd2iRvQ
lOsa6QO67OkcM0Al3Ti+jGDkpsZX4IuVj3F2fjbARrG5w/aLrtRgKcmW14ljQwJ0tnk8PCdOr3fI
5VazC4ZatEEDVgBgl5snhgRMgFAU3seEp9OZUWiwofuTRf3dwMRx7Az5G878TBcg3xjek0NrcKIy
HcVXTYPgjFKojwSExQsyX5hzkWn6E7NTsHvTaUeHW6Zs1xfGYyRmdPC4xEC17QJbEenIu1CPRzea
+X5DJPFRJ5ofu5BDAobcdk8T/2kFLg18WQ33bO7grgqIqdvyFQbWwacK9/bQdmFapzeb4utBYias
u3fD1+l+6MR0L5c2qegEdfUf30LIP6oVqU6kaO8d2c0jXfkHd8h4SQTVUVDDZ0GbuIyyDTzV3E5V
7823mEjmFR1HwtmLU9Q721WxXZeia5IVAWz1kaZ7d8fi2zmfoNyQLiB3c+d9i3WYVdABhmrlfwN8
uiKWSPcGO2jDjLqDhySgpWPYwbqB3YSWdcrV1AFy7fda8bh52MADRL2pW+66R/pikg4IUTwMBR01
AIkMieBlCCplgGMivIGWOCTQkiaEZkYU45MnB1rRxuv/Q5A19v89Xoq95W8fDfK1g3x4i5/+U95e
86Zvp7UVpyRUCPHsKrzfVr9G8j17wuk6aGhTdUeiYc2h21QJcQqrOJz/fUAoBa0UYPbetT2IFvG2
KYoGV/Zh3XatdwK+ImVBE9nlZor+bxQq6nlYjEval2xSp8S2onZo4UEM9Mnr2mcK2Q8dXKIOHP6I
7dIhJPh7BT2Jn8Kp+eyHyNyrbBbnUEfXqdnZ/X8/UDmoU8/0Kwtm+FoEfdIGAs53abLDX1NTNfnB
s06z5j+cxq/A7z/vC4PcJcXWCfhPSiOcyn/ZF8ZwBCL2cGWn1aS/p40Fn9jDYCu6SNAcoZsECsfW
fuwfk1NgftI+KiHjR8+gHWPgIP141qSPnuG/qmtK9gOYBQRYiET8BWL3C25chHF0+uo75Z27bMnB
l7BH24mkxLlX1Zgkv/pgUTXgYP4UIoYI5IJ/75ceTJHd5VvQ2qEkI4FwSnhaAP9sHtJAn6l18wVI
6OMaIqdH1Hxe4TujP1PBGyXwz//3MPNtU6Z/TTNj8wm0gOFtw6D09tFm/3y5DZFuRg4u4KTDprSD
3KqkUcfJjDhcETq0krEoQBytl80Hysq3g8A1cDSRbs+Qhx+aIfPvOByK1PXL6SvAJuJ1PsUszioJ
v7H4HU+SXWk12919k7Z9sL60ZdOBZfQa+ekJsb14hlzA8Pzvx4a/+z8eXIIDTIALY/fffzk4hxTr
sO3A3pO+PwMvhXx6MGPUfueTQgSSjTNuJbwRcK/IIZqVzSev9X7SOcDaNaIJXvrpRETcVwOF2Qr/
dMsRmfK/LVlsynSRkLpxWWFHnxHwChzbK4vS/p++6mL+gC2o1wenxZB7Ybf+2lAiE98N78naLAd6
BPxja6Ryg4d9VEPJmJ9+NpM8SwI3brD+m7+Kzzbc2m/obvSxRwLmRFIdPvcAwXOwSAAxjUuAqHvv
UH2SF0QlulyLllQLZo5iHLOgmOGbnFyfnJOoxJ0TXEL+uNBwz2cW0BcsejXQcl2Yued3U5bwBwyz
KAgNspSLsM1FzcP7hu0F/mwwuxqyfh+1c2DcgYKG8fO6gWPo0njOg3glLxO0/OMk7YB9Jize5QBB
UjkD50v1lnzMdrwGyx7/QWk9Qf1sLkliEahtmyZfNWWvoiF9pbGxyQNidkhcePKE0GWLdQIaJD9g
3V4Ou4eIijmofVKfiL0BHFdn3LvI75psvQsFUi7Y6amIzDJ9DGmS5RkgBbBYpBY8lqc1WtwRu+R4
pw0bjYCsWqOqR5vBmzH4/N+vwui29cD/W4niNMXnhUTYpgm7qPzrHQaDp/UiZHJPGQTTkw90OYK0
eZ9u7/0WPrZp0wGJXJIKYmJ46YNuhOTXsRMQekz81KzVcvMcWz/8KWPovATe3TH14ZP7LobT61y5
Z4h3hApJAX2j6veV5umqZCEdNEi10CoaM+j3Df8E2AZoA+poQeR+7694Zk9NfJLwKv/DYf/7Ngmg
KZB6u33yMfavue3O+8+FxYtnb9dhyk97Ol7bDtvGhA6bGiW91z4w7Kwlh1CeBja8jmEGTH7z9Ssm
mqtnNAbMRelHRZCx3NIQ7k/M7r2mT25iZQRMBpnlaQP9jR02QA7eQMjd/giQ/ssjDwlAJsQ33ERT
mcET6xb1kES8Dsf4BDm6O/S2gT+dznHZhzI+zPFRwf8qd9hZ/+EUBMm/v/XYkQCbkiXIe0B9vH3g
9z+fg3TzJySCZ37CvjDb1fWM3uslgl8WfiTpuj7tLOH1zNpfKQG7Qdrp3bRNuaTMHm4fIlQxmU2f
fXddt+Cldx0oZhlGrzJlJMemOdB9W3uJ52V7z9rPBpjC42a2n7P1/VM4O+TcPOK/RSItQaTgTlMC
eRU3XteoAb4PG5uP/dsA4+26t8u7x9a2aJtO1Mpb9EuW1k0zTK8ailA5SzudtB4f+8k31wUW8p1l
7jv11QbMVB7U5ECHx8mbciK+riEhV9TLj560fpmEAS7TtV2fwQ9Fd9hr4CGcdYzRUCIeYrx7jVRR
sTMSV63Zp6uCVVOuLrz/YktQs8+qx8i/+ZYCD5n35ykOnqmexouel+coWumdBRD1LDEM/h/2zqw3
biTNor+IBoNkMIKPk7uW1GZLlv1CSLLEfd/56+dQVS5Z5aoCPG813UCju2EhU7aUjPiWe88tvRnF
MXrJPbvWM6Mo8Zy0ebTXncRNMet9N3tnrVmxKhjMiCNPX0vRJXvDbc112AbOdjAQpGJTDEoHBboq
9bklGwPREvKXEWnZjvnHNzV55hY3dbLCApavhy71r9JMXDJxSPdxn9bbUqMkbvKg3ka071tTZBWs
LoX4ThjJLrKS/MqMugOSU+R7EX25PzPsliJIVnM4xGdoupuVazA0l6H2t6IS1t5pE46CO4or6r+U
iZ4RYnxuHqUomXzNE1Kuuf9iKrvZzyEiFJyR1H4dBscSXhPTE/qGeg5fqtS6Qrd5FEi2LoeM4aiD
w1QjzFlVtF1Xddp5WwLN7O04MXCJJpGwWs/RAirUFlNkfsJnXlyn4RitB5dXhr5LrT7rO5RiKxj9
8RaFqXuedRMLntI3bv/5ZCFj96cT1VWWIqlRO8JZcvTeP1ahMBgM9crYs00d14uJ8DJVvr9G0W0t
5LhvPU30TV7G/mYSTbotlZOfDqH42ucqgJ7A4M6I4UoUnjdeNYYVnnQe11oWep+kp6NDDbJg16tB
HGzb/dzm5nosp+woC9lctpOBdK/qm5Udpu2F5xtrT+qCBu9qDJPwaln3XVOQ4q2AS7+NclS/Pst5
bVrxXvct9KG253UB45RRQb6SDDqOboH4oZdDtxmwSh+lk7E2L4RgM1w8sDZnUq2LYxeGJep+Po8R
hM4LK22rte1GzS4c6ng1Cazb2dR+zgZLXQ1JtLVxmy0+vV0WnmZG1zypqTmJPNS3wriyrEfGF/3B
KNiWF/Fupoi4UFS43CQDYDs4FNvZjTcDB/J26PkugeVK9lL+fLDd4KrNYyQ3tGCs5qYTuBdy8+qD
l+rMdhnrpX45HzImNqvUHbw7bLTHZKqgUzjX+YzmisLbPg2lhx2wVdUB+3yIM8Gztw427NVc5fZl
klOaI0w6R4e5FkZJsYHRq05RxgxYk87cPDB3yNgXUduihEBcjd5Ffopx3jD50tmm99FixkkxHzyd
VBcRepAZbMXWCTDjoZKMgzh78hKEAR6wL1H71pml8Cq+fmJ/CeDz76PbaarlPxBMP+FD1+FD+0Mq
5hvbbnnZdzqPBh5KHLq0nSVf5TVQ5zvbziMfW3qmSV30PR/7O51HftDK1RZlMXN307Jp3b7TeUjd
FiiCuE0tnn3lqV+h83h/LlG0NB0IP+S9gtJzcLG/P0dsx03QQqrhAIZy7vdJL+x+byAVigwEnZED
awIJFVrYMbsFajVv5MJUYyJ3GoQIvKbsac7F56Epsk0ClyGe0m+6UDduOD+qPvyYifZitgN7E+h8
8f98DPMKeRt5dRuzYss8i/SbzFklq85Q6yRnFZhg4reHkvvQa3rmnfaDqHlee8ztKPuD+8IIWcVm
WXwIkZru+9RWew/bEreGjO95V0peCKOHUA7GJuZKZEjb+TT7/klCdcUZYZtrZ3IaaqOwuEg9Kc9T
mAibOuJBUc6QbbBmFasRENkmFqO4KTqJaTNAaOHNoXu0Bmls6mk0kpOgEumE0TiSAd8+n7N7kzkg
Py2Yf+dybKonWjJzb9kFHXXmUkuk2g/OZ9nH93hhxFUQ1eqQlkm8S0wju0UxtqZpOJ9ntTLFEFz3
WE/x9vds1kb9BXvivSg7vE69/xgt+b6P3Oqp3PqM01gRWhQTG9sfik9WbQX2zhp7moT/hAd5wVv9
/YP8P034/COb63d2MK/5jgAWHyjYaJ4hTb7RtcQH5Qguc/X6HL6S278/v690LZOGm3SlV6bl2/Pr
8lZ8xYTToizHNb1feX7FT0OeBf5LxBOF95IascC63tXXTRXEZhVHGq/WpD+FmL23Qvnm2p8QtKA7
wBMu3QX8oPCyVZfx3HwilmjtVSC1DLYBsATSFe6KGVWIrk5rHn9rCOdNl6kIhEz5CAjlm2WpAflu
eHBdGFiFRkGboYBOHwtX3balfQ5iaFPa2OZWToJ0xovzSzgKt3E+rfPZPguV98WY4oqbWyBKTkrc
7Z1zW3I2ru05HjeWmTNLAVCLtqUzsQ+J+zaM2GGbKXvr+HNvtydDHSEU0BVqmUh8G219X9R1uh5z
tREVrY6BDg45YYEYfR4eJbLNNeosfZyxQa/NirpU1IthbQZ7ICO5BqpxLGTx0DWDd1u0hdiUBYP1
yGLHYTcI9iwl70NEKIheWJgIFE0d2JeUqdSOlkGuZdIKtJBoIB+la6dcyNaIHD6OvQBrLmbijUzH
60qLZzdkR1JxoBZl/Cngil8FtTznuWZWUtfrqKvPx8LJ9uGQoINhEdOY8jyk/mBxpu2V5bfzIdFD
sg7L5Cqd289u11y6mYkMB3dkHBuYmL1PMDmajaENFKooCvpAhRszkndOUj16Tnp0lK/ZBibf/IQ1
tGrvoHQO4G3kfWRYGK6cfaDmF1WOt6yJEYNxOEYi+RgFMdql5skebbc589ypGikzZn8bchxtJk0N
bzYq2Ga2C2U3bs+nsQzWgZ7EfPj1oweCLv/5Mx/3HSfwX1dm4KL8p9PpiLkUGe1z/TOm/PWV3ysN
j/wYuH3QGLXFbb5kDvxeaWgTLD2IQL2A/qDwcYZ9P6iWaoIRMfkUSnKCLOzwt0KDw81UCvSu/A17
/h0Y/I7X+NcQXSH4Ju9mQBoGNH89cIOeB5b3dQr7w1B/ub+dYMrHQ1f1803FqPKsh6QJFe9bbaYJ
wpepPUMgeqGNEJqk9Ab6i6CXPKhhka1ZEgtUMqLf9lVygZGkWYFvQ34A2GgbeZWzMrqk3VdF227y
2GtQ6eMPd0R2rsWIt3ueD6JpGTwlZo4qm7PNSpvVGBl7aWRX7MdRd8z953HIDXbxDRyzMLJOA68U
d7QMqEL6+aEZ8Mgl2lxpX80nkx2PW99je1f40XPuz9XKdPKSZdI4MMzBOo3ZutwNdtFsFDohIY17
FpTpOpTyKUxFsbbDiGkHJseubdrzkLlVyhi5hFLHOmfNMazvSzwuX+a+O9dTd6ywmX2M7KEKrpvA
i7rPurDdi6AriqMeKnMb8kgy7unAmuY9olue1HaO+n258NxE46Cdq8wADxqCRx+wQF/ET4wfICT5
lr2tFKYi1Gu4vW02zbrlp95OU7l2G7BR2u+STc24dtUD69gFVVCe1I4b3Jdm6q+jEoVx0A6XeAbT
nYodcdCVdK87RIpnC6R3i8rCOJadRIJt1M52rIIZzYmBXhaG1K4FRXQi+yh/TDrWV1XDivm/h4e5
RBzofyxt1vVD//xH9vMPLcpbcaNcGNs21gL39TF/16KoD0wuUbJTEZkeK0Re9XZyOOAWGOkpYWnc
XQw3v58cDqlkiLw4TjRIgiW17FdOjuWd3p0cLLAk0lbKJf7BrLT+VOKkmH7L2LRRevdx8a3uZduv
ZTFYT2G+KPaKCJxKaef4pOve8Q+KiSDNOpKIOsEUR0+/tRjZY70LKyB0Af5SS93NNgiZOWyiE1c1
h4QR10XtqxscNXW2z5kpW5sYWdJpDs3hNp3H+JCltedv27mJn8tBQ34KTWTtdCgy+pjWg7k4ndjk
duolIJ5xE7Az2UTQgZhR70I3/2QALqSPsm9b236RHebgGj5XXcT56WhG3lqOlC7oh1n9FkW/8XGv
pnlz66Ro2yok27gzvUtLu+EqNbCKljqr0Q0r48QpRIwkgg1cX+EySgZk/72XthsACfGxKlC1l2lT
LrUEptHIunXb9FOe9/D3x2ke2QQUql6ZRsNab6XtGe0uesU7BfuQ8RwVDpXlruyQvWKv0I3bMYJg
jP2K9XY73a7Qujyz73+2Wqc9lHr0Ge+bAr2QtPDu646pFNQamK7QhyrvIXambOt5bYpoImaJbptY
DyAYzLs6Ra8FadPf2OH4MZ6j6tAgAVhYg2gigtMxzqOVxI/iUOeu+kaOO4tdAKPwGu1O2qPclyAI
kbGg4lH1bQQ8YT3qGrdAjDfOw6y+a2Ub7wogYMcoKj7x28Yy7+E7LDlyXLvqQ2AVsZGdNLj1Qie2
65fRwtsxhMBpPHR+G6yz6ap1UNZLrNI1pCgcqTSWZhzeRJ3INlzDFYQOMOepXZgntXaf/BztRl3Z
1rrDhrZp6sRZt+WMdKXI+YW5MDdyxI9R0znzPbvRFgWK1sYW7Ca1ZN6jp5iqbG0IaK9V7gV8WKab
BpPofw/J5ZCUNgn1f9//fQ8s/KkHfH3dW33F+UhJxGm05LctpdJbfWW6LjFeNhZGTmSHL70dk+y8
FOEw5LYwtVm+9P2YpPYy5dI98sevB+UvHZM/11em5G9BlUdAEcSZPy2bJjgUXeT6E7vaqWr2LkyK
4LoE0rJ4DPza6bddlxv+V6ROzEwxFPjP8PHzJcMFCQwK474wvW7NwBTzD1qgMD81pe9odAu/k8p/
aRj4/7GQd5ar6+8/Zv+TPmQP+dPzTx+z19e9fcwsGx+LgOFOqfx6r/4wMHQsSQAkq9TXSv7tY7ZM
FYB96deJombw8OPHTBOf4TIeMJkULAF0v3Abv4pGflzlLgNDG3Ix/8OHzFy6jB/3ebaJwtSxUvAR
ElvfNqrZ6TxWXf+gQN3veiZUdWh86ZeRlUJWt9JZSmEaB9C1c3Ap6SKTCxT7QnPVVIhKM8ORt2QZ
jOo+dmMYMXPco+N15hfHaIbqDLeHDYF3iGSGmsuLd79+4v3rGkaatX/6nO0fmJ/+Rc23vOr7QItM
K2JlSQe2zD8fZgKePCemtEk6k5Ll0tunDNS88Jhm00IqRlvLGfN2mHG6EeHimZw/vOyXxtJ0oH+q
+dBMA6fXdIvUkXzUltPuh24xiZGzupRtB6+M/HWFDCWsuxcSFXYw8vb1lCDG0jRj4VlCBgM+VAzy
jYP7K/A/iq7v1yxunfVs4KTpbHPbVeNlMapwO8NfWrFH2YeGc5RsblriLCReFMfpKho5Ln3kixeu
SWCICNUZ3eLHTid3QkafWxd28pRgex38OV5DcsEQ2Zl3sxIXaT7czHo4WGYNbLnflTnGBWwsfmyC
OGRyE6GJN5hihVN9PgTlXoawGUJYMFDgX/xU3dlNfYG4EUcqvXDrbVgZfGEwEK5mzMBiQqnoD9c+
1GrDsY91HF312j40kbGV7peeKRLlkP40DViSe3ErYrxNDABbY7io0J8wL7isp/SIqePU9WW2KuOG
4nG+mysooYFzO1veWdCDXk37K0OwWa0Cb1+k4VdoGPcNAF68A8aF6Q3nVV0crd5hTg/kmHrOHE8T
b6GgR3V6VtoqwcLsZJXYxKFRr6xkUQulhxJl9RcQOxHXTJ9chqAk8AvkuYH42uiONu0EuMpRxTc6
tcgaCxvzvJYmXX7deTbed2veADELbhB7nIBa1BvhwSXzyxpxqdvdNZiVHJU5q7qGrd6E2cOIw38f
YMU4zXW1s3LjvLSSYY+cutz0upDbYmS/nOIkH5IYaI02XLgLfX0z4XgIdm3O8n2Nbc6+LS3hk1eC
oX2udrk12Kv/hDNoEfH8/V236vKnInv8i7tued33U8j6QKLSD+uxH0ZW1ofl6edsYi2FdOZ954k0
lI7U8bjMwHPQlL6dQsRqOpKWk7vwVzvP1xCMd50npRkhvDYnocWxx6Ls/SmEesedFGEnB28ikC1S
6X1GDb/JfTy7TcV/ZZ7ElJ4N+DOqNnjBY4qDQbf+KhLxSafgEvYlbj0DcRpkF8B9vfSvmtrl4aNG
CzKXiIPFMxYiBDezxtxw7wKwqvBGxCNQHledO4NxQdbZY5+Bt2dBVEMMYxVmmxjD597bxJP3aegE
LVMVH+uCWIKdAu6jqiY/9WhzNm1YpvBR8AaQw6dR/VcYCloW670OpwAJfti8SHPov1TO2DzUgLqO
iIphSktTX6BnwNqtMQ0nCdvpapDEpbXxpe/aPu0jxASjfGKyfZK35jYJi2A9eNi08gT0DssxwnvA
mdlB6TAAqmqs1LWzU3nG+dsQmBEF/UM14bxO/MFg9J80C2Acy7mdl+dGjgZoqnXPPg/okl0ttkHT
azesN27NgZAsVHV654082SF4lDnFEdKXjOtN0W1rApM4Estj0MFerRsvpHUPzTNfzpzDYqcaRFHA
V2FLjJB5gD2IrnE20qMNS5Ps6MyYdDtgdPAWFDStvrh3cc5jY/THtdDldV6FV6kDBFM2J3buXY5Z
dhW18ANN1K+rwHWbjTZaHNetPIqBS+VQ4DNBv+fKw5SMyMab2mDABus4qZHx1Z4H4Y/EBNENR/gJ
X4dUXSeqvJtTsZ28Pka03AP4aaLzOREH1eBi8o32Y1l0n6vSvlF6eiqE4a+cDGJpHz9btXPXp/MG
u1q+KqKw2k9p+xwCIcH+aH6Upndlz9iFxnryVlFNk9yr/hB7kKoiF8X0BAc718aqQ/a5UlVJTxug
Bp+826l3uu0g9cEYEH5q6kR2oDXAh7Cw90FYX4xj30Ey4LMqdaXXTVTtRz2669bA+9373ib1wcui
S8VAkTHnFW1x6hglJILRqbGCpx+7zrrTiS3XWPu+zIH0WVQg55utWm7EED8QpDRsrYrYj8mpL7MG
t8lk3vQWv0cdx91Ga0A2hG3MGzfE28E2DCp12TzDwzZ3tHJA7tVzQCjDYVTqY9hXwD5IpmgTYTyN
04SS0wQqBrIimFwD77790g6ApUl1A8YDO7kwgLL1Mj0vx/wmHfIHQuJqLH3lVR5GLzPQ/JN64pYv
u2jX2nhbTO+TMTG0cC3sUMSJ9Hi6hYLGzHRGVTWkarO8xIU8rTS0QybfOjyPDfNy7FCy6hhavTAC
eag81mP0mt8mmv+uG9utQOi0yofyKyqVR433fhPU/mmAq6UNuwILsB+uvcxW6yhjIZig/Pv12+v/
ZTOnaNX//oJbPzwuZ2HzczO3vO77BWd+4OIg5JUs92XVu4R/v80M2BybehngouVgtfxjmU2IFw5a
/hyVh2BF/MMFh+LLZJPDwlcu7dyvNHNqub/eNXNcaZ5gakHNzvXm0iD8WGXHbYwuY8RJHLTtlURj
hfH9o6sciu2GeWlvrgZNUFGStVdhTOQgJdeAvhmRadvsSMTDXmjFOJFWhfyMPw+lLV/uO2AtsrW+
+QhCrxzbQGwszNG+DGVDjef1oFnaOQCYIFsDVmeUgv8wZjP9UhVVJ7aAMrRNSl3unVhDhcrOzp0M
DIIEiDtU921OpGI6Fp8hQKcb13dPu9RLVpFfnULTraGJ5l9QWt2B3tx57dABWXbBuI+sPGU8UU3j
4y1MTuferoiASFiFpAZCeD+0LuokNtmRRmZ9UVW1zSgy4oBwaxh8qmUKWbFAiroCdUhXwHYwACee
pBF5MQRKNdXw0LrlVzemw8WzZH6xyxRIpMi5yFat25//97n7bVbHp/Tvn7vlDv3pmaNb/eOZU+qD
SVWIbZ0PKq3jD3HNfEkhKQA5w/7s9/jutzkdHhnP/GPRQZX6VlRiQ/IQZPG4wgL/xQHKUrm+e+iA
DSG4srSpNeO636SdP7S2NbJnlv1+dqgTrp+pz2J8ZK/T8GUurhiQM5MmdWeZmVvL9LxDArJSaFHW
qLh84jeC7kBw27PsxVMXs0cL3YJ6MSenhCEM5Uvj3KRcufUyt48TY8vcBISUGi+A1eOQj3n+UE3g
Bygc/CnGhSeXxQfi11Y75cqRU/KxKXuCYPKE+LC4GGite1IA8qDPthH9GAbharpxUu9+rPprpBxg
Pb219s0roUnh1RG49bh3L0Vpn47F+CKJLu7Bv8Rz9ZhROxiSRBZnlMd4TiGQBS7dfB+tp8y8dVV4
2iNnRc64VEevKJgvChyUU7ovLqkdg0n2VOceciiURYV7yTAvklmtRXgZi70t5jMzSj+OaEFcw34I
nPl6nPtbjrAV/+bPlcNKx657EhB4ok2jO+lnMhukSTxcC8Ms8s9l1N+kANhjS2NaL8+dqCF3ho2C
y4+KiJnqRAukYUHPJmmWzSdVxzeGMe9YAuhV682HKY6fszG58RlDDOZiv7QOfYLWwsdOtyr9/rSj
ig5Rpa5cxzsJk/xkyv2nKDEV+KFGQoLP+y3EuIM9D0ASIsR2jdXBf+rgEIn0kLoSTGzQw/wCdTOQ
tSxUf0Kdd5ONyj8JOw/7n2jEfi4zJJ0er+2y5qqIk2NIZbn2Qn1oXa/aQaGCN1Db3UlVh0yFw864
iLPOonwlZdaYAN1iHWKhbmYTS3Mv2mq88Scz9tlkmw1je8c3zdJDm/qgFUvRgaiPPeKh8q+uzMhF
8NiLMNIEslWhoTcNgFxgh4ZbEk+7r5XHR05WhT6XNYM/gmvR0nWTgyYAR3kakrU7xGm86/w+2ddZ
4q6C0j22eX7opHdswbhIpgJNH56MhvdkZe51i1aa7T2wsSG9m2RxMfdRCOxn2QtZ2WqcQDd3qiw3
OdEf/Mxg4pkvKp3OJITIaqb9Yv4BfHp8EaSkkeZXrAroYLCXC3tj1fVp63jnWaBv7dQ1Vm6uLzq2
UpmIL+E7Mkh3jE/sAMHXGPopGqMj6R7Y4tKJld7AP26Yw22h0oe0fJJRBT/bxfqPTZGsBcap+iqs
ys3iVsSGs3W9bO+EE9RBRx6Zfvgrg95v7euMB1GmX+NmOlbMXMhd7eQqN6dnywzvMZId8iJH2hXS
d40OXV4aTADeE89hisZ2jTDI+T9ihqqoqv7+mlkTrT08Pvx00zjLy96qOw+BLkftoqB9rwxE78sU
VLg2RlZrGZL/cM9wzSzzbVMzLFdUhG/3DGNTZh5vX/qFQb2m6nx3zUBPNEnUXsTFJCci8H1f27kZ
JjudeNbBYoe5Qe8a7vqGOZ0jU3wZOnS2voyATpUWZyFNdhm6FxltPSZaTgbipc7jQqtTUWBgibhl
ti1LznOCAkqC5OhhmIj6Z8sthzTHvWvrCn7lsCDZ0mqjrLgEw6ndy64mSrhLloqJSFoWrDkKuQb/
fFl152bByeRV5lPBHnpVVQPCYbd4GfG1AxhlLlL6kBjKMJ53ts3+1s2Ls3bZXtkR49musRqsW9oF
4CzKE4uEMfQ8o7P2ZTWcZU2nbswBO2PY1x8TGuHdTD7CGv5oAEoyWJhdxPgM2L9EyiA3N6FfAufj
X5yrmOVs4m7KMeHHAZAC12L8zXbnB38cH1PALdjaLaYK1Xwa2qqaNqD5S2rd0IWhEMiE8nU0irsZ
MQ0/XjOyyOJJsXkbYbCdbaf1+ODx2fzvQk3/40O6eaiff35Cl9f8/oSqJRvXWxZVrKteB4J/9F+o
XpC8sF9jZ6o9hwf47RllmYbm7U21zxu+PaOIXhxEv+5rY/ZrteDyN3v3jC41Ki4edsamxYnhLs7k
H0pB5Axzxf7M2CcxsCWCV4pLRN019aDlIIMism66qIxcXAZa9detF4Fy9xmXwQO5TQXGadm3D85I
0sHQ9v7OVwafxXAMbLmzGK7Hm8KqbYRyDNFQ0Ldy+kiiqrcbgFLArZwL6CuCXBs8vraPgm4oLHGJ
vKbdBAMysIkSp93YAd73lQXrRV97MNOHKyNnB7CenHaWQBBbkN59ztcavPMo4+b5pMIgvpFOiR+4
8oklqxDsGJYAHBQp79Sq0fWrAcaMIGdhgzE0es6SSK1ww0QI1roKh6SFtzyCwfI55ye3bswSxQj4
tW1Fet0eq3FwMTY9m5gqL3qe5EB+KjxLpasZO4C5AkqBDEQRonQMs9ZeO/gTuHk98lfcvL4tA+yW
jbDvKlF+SojTgWZhlEQv+pPzkObQMCdzuk6b9MrOxGnFL2/bVOZjnphXY1A1J3NpGVyug30tIyfN
dpaDx9dYmyFmt/8+2EuT9zpK//vbd1fUzdSGPz/bywT+7fY1bclmkDf7TZr/x7ON3pWrF3maIxUG
ix/1rjzazFS4sJmuKCYr3Jpvjzazftdb8PCuC+3ql1Rrr4/u+9EK+wvU/65JzWkTzPP+0S566N0V
bDn8X1ko151Q8SlQ5HsXhicpvE6f3IR1BbTb0SOXVO77EFpNL9rUtjnPn8PUNNZDreJ6BRtNqhOo
tilj/JGu8CTDS3sBUhkmQ65gM6L2didSnG3vMovGY+L3KcQ2D54ls79GRO2ekapc11YFTJrO7nSK
ZrbwXTnsEpYDaxzn8SZ3J3tHSiNWW9cC0oeAqy8ivqM/kX/J32dnRZ6x46T6SBY1uGgzvu6mzt2E
ZYTp3ojWykjZUFjjpXQGku3wsK8DVCkLxq/hJGqLb64mV9EJ9aWZ6oU2Md3EzQDPJi6Ss19/cP59
e339j3v9dcdCrU4f8m8/PxjLK79fevoDT4SCk2n+Xpn+8WAo7wNrdT6RQDgFssr3Q0f2X8wil4Gg
+V4Jjp7TdhB5SsaSrNbkr8wcLbEMFd89GZKZKA+h5MpDmqV5pH+89BAYdZ7rlTU4d78nXCaLYaoH
80KzJQLdjZ6ypBrPmnSadokLHiUZTOSA7LuxhLJLViChLHmOYngnDXDWcRdxfwm6UhHcGaSGI+9E
sdSk0QbWy+NoIRIPuvDYZva922SYLvt0Pdt1tPJHtN62jG7wO5LoEiHmRMOC8cxtPqZGBjizmvZB
a5jruU0eG4KdagIKeAxjgA/2YajlIWyVfWwWPgjlo9jMnRWv4jn71BH2sXLr/qU32q+ZC0TEjvvr
UBTnkes468Lo11x5GzjRFUZ8oEBZ78Tc3/1Z6xro4TMobjW9cwdjDRIWvWWQyjMSzu/UoG9wvaIK
jIKzwHRv2mYW7JzkpTP1L2WaPbpJ/2IX8B6A0m5MbKCZcvnRegISbjdcitDaWSZmFtPC8a1m58aL
CzQRJSGokcG8UsYfJXRAS7S33P+XbS6OdZswdyqtL6BhdtHcXholpIowUccZku+6DmDCJBn5RZrQ
IULOk/iuEYLUZWQAzjyna52FpMXJ8zxNky2xzbci875ORf+SZnm9cm0Gs1iFY7WbJn3pF95tn9eH
sUiZ20Tfwqr7ohe1ayfFt6lwnucRlpNoUQyYTn+hsuKLT9pY1C6/j/pkTvWWb3xtGOK66cXpCKto
ZUJEjj3nEAuxqbD4b7PEu/C0D0GWRNqcZY4DFGUjCpvPD0EZfC8cU7qovUMhB3vdD0SgEGRybhkM
ctqZZSpKXELCe3Y6YEq+DuBwaPWLGU+R+cUf8kdCrtb8XlalI0+9cLEtZdWziyAe3k2T2KdR62qC
g3ObjipwDI2qVtGCJAYUYM7VVWDEzreKITqEPCKTKpc9VuqGAaEuxV1l+ZBJ/WpeJX1+RQzbyWyx
2w10xlq2Ge/6fP7ceFANJc54VySXwKXOUGyQAxOCy3Vz9qFpSkheNkXZ6dCLb7ZQpINM887X+tQ1
o689n21+wME5M9WxPSGcAESnCKwdYKxnQC/pGaUSb55YjL189FxGKmLn/7Bd+ved4x7yu7+vbjZd
/Ze24eVVb2e46ymEnCajavFOku99MKltMB468rug9PtsYelbaPXV98P93Qwb/g/vSFFC08E7/MoZ
Lv5KBci7OXgClnE6C6T3Z7hFXnM7uOFwaMtq1/e06bvUbPWZPYA+L1sNWN43b4bWSG5RMz8Q4HnM
WfCe1iX4UonxV8WtvEJWsy+ijwmCMljTc7dnXH7fobxvsqRZOwUkUPLN0sLAHMS618FvY8BtaUMy
jZxDYqY3UeJ95C47QAxbZd0IuN8cq2PSZPcJInmUPR1vU5hbw7smZCy972byMCsXEP9EkPgCDNV+
83mCilXUsI2KLr4u7VDsprC+y5vGh0t5y2lzW08QDxBP7WGR19u56Y6De1t0Q0TFVKKmkI99OB8i
zfZd1lsVfRbC/DYD6S8MXHTTkRyHh7gRB8F4HoHTqdXMa5kx2uySnUF+qgw0Rxx4zX4EQdHJbVjS
vMXuiUqXjKMzf7Sm67hLZhKQfA+iI1oCDHidfYwTTEnmyLpja7ZWeayNsLszG/w/qrWddFO2FeDo
b5o0LDT80ZCwmvtaA1UlIdgjuHTYQeeCVg7PfRsKZPRhWLsvqu2rddvJYDsMcbvqLJyerOm1+Io9
B9KsbT9buuv3YWAPBBMI/sx+MJyVpgWj/Jw2/wnV3NJc/P0psP0WPP+NRGp54feDQH2g9ILhhkTy
FQTAl77LgdUHJE6OIyHD/tbn/DjBYMfEuhmf3W9f+7HNcfH0CeYI6D/Zj/2aUPMv+D4CcR4LbrbH
LNB4u3fVXBhSaqoEpwiRE5X6DPizvTMi10y2C0b3pNDE3dg1gLSZ4RrLpCYkKIDlQq6RwHgl8Ggc
MPw/T+kX1JfMyWTfb1KEVetUsLYqIYcSdmuLSxN/MT1Dl+DHTW7T3I3WpfQWvP9ErtpI6dJ1MePC
zD1FxzecWUE/8tEnZEXmlQ8REPh7ACzdTLM91pYLWTpfh8S8jmFzty7Aw8Agqyw4dTAI92V8QJBx
GkYG4b06uS2K4awSpJbDyz4ty/6pa7wbHItADSbisdUVzsUdUwYoAtUmg6PkovccjPyuJmwz7mI4
rEBo0p742voCTsRKQYDctQKWbJ1dJmrGqRSdDnFzPWuWf1kAyjsrPs/C40irz70kJcHA3EWZBWqv
PMRueR7F/YkfVVtbqW0O9LQd7HNzrs+sXu6Not7EsgKB73wumSd5sX/tWfEZLpin0F4SuqdtLDKO
4floZQlEFkftO0fuxdDsZDQcY6hMhNgspJjP4N9Pw8S4CpVPSe1toPVsGLYsvKhDlQ6YfhN84zMZ
ma461aH1YJdgz3V04hhAp5i54nK566r6JJrQihKvCWLtVGbzHpL2xpypHSPyYocYWKl/20Q+Ce9R
IFZWVZ4Fo3eXTyhKM/tmNpz/Ze9Mluu20mz9Khk5hwJ9M6g7OABOz8O+EScItuix0XdPfz/QZkqW
ZcdVRQ1uVeUkI22JFEWD2P9e/1rfegI9ewqxlbVxrHuzldKFmjQST4VoE9+mtjbiD4alCZlRvOQB
StieWt14H/Cfyy3oWqG6V9SrGL1G+M6cdytFzk5NTLdaWhs00qGP4QnT1Mbo3V9/h/1P9MkYC3Lg
r19z90/pnzXaj4/5fMPZX1Q49PjQUWoRYJZ9+ecbDniKwzVRR81hZiG5/P0bTrZMdvGOrLFj+CG4
zLpjCS6zzeci5ii/MuuYLGT+cF11UImYwlSTiCSz0weJ6TuNtqj7zK4dCj0cAl7tLcWimnrqIfRQ
HDGyscXQhXfbfq7YCpTrzhF2TF2d0NAqu4bCb8wrF7YcI1UOeuzZlFzuirLS3dS2z/VePzcrm5Vt
zygVq35qx0+pVL8x6gSekRvCr4Ms3cigxo5TqOHFZH2PM32gpd61U2oufNojZe3CjNIu3mL1yY5x
uXDtGxOXp9ycRaACMe0xugAWcQBDM9QUIi8O8zLsmLV9bzEBRUmhrYHG9xH1x7Hs9wxOIPxx9qhd
Sx+hyC4yhT24nIzyuo9ov+CCPPH3pMAUq700nUpCpBVm0tRYNV0nb3hRlC8zxMebqoxwyhaSMeQP
M0CY14ICIHoIRFtTU/rrP2T/7a4LLBD/7idoU7+9FT/5GVo+6vNnaMnp6lwKDBUXyyJ5fvsZWqYE
VgwMA6wZPtwr3+0iEWGgkUAnUpaI2h92kTALTaodNVsBjcpE8gu7yN/Uzu81n2V+YReJIvVxCTF+
mBI4ilqg343Ywp+gCqZ0bh21PqYNDdnDJeHNdUWdiQbTr1FupwIjisy9OXgSduhOmcUILgN9xkyV
lWIdAOmb5elhnKzzboou2jzxlDI44LDwZ6q8WwFdHqcEM8ORDYpbp3TTG++In0dHKvxm0K7kVAH3
DcsvjF25FVutz6CXRSBBoEIG+qtNoZKNHVWvnhWjIAqabfWs/cqh9zAViyN4g38H2UmV6tIdZ3WV
ltNqmJ7KIL8c5nwXg9ZK1WWDcj5F6dMYllSmnwrIKLV6V4dv45D5iW09AK0+y4xoJ6wOjl66USj7
tO8yGxp2WPhGYLqcrbsoaPwo79ye7oKaZsI87e5LmNCxsPdKeZ4ZwSVI4bUY6Wdtkp2S2mcTBoSk
lXxVlx4zjQLwHhy4BP6xwvzTRNfhbGGOe3UoFe64aSTjUWd0GrLOT+fa7avLOgSeoFXbgUVMQ9U1
X6AhwOHZVCYvL4QGU2lxpgJNHVRjQ+ODT1O6q5YYU5xXTWMRY7+kcrijBmFPTfSW1OGqzZUVvU2r
KK4PxIm3YTTunLZclemD4jxm9NPyPvdNefYycVZWmlvKrIgjVBUYr421MgDmj5PKlpZSnCLZGiDy
bZzfjfoYay9NtPT1VXDNBJlw2xOG/oqCcdCo7MrG2a0o+G7is3KaPb22TjGmEGxWmGQtJlVxZIe2
9IiFQoUhaK3TBvoEpVkAuN1lzyTEuLYmCC0oRXn8qFCSlhKCKYu7SbI8CtT2xTiuawbEmGmqxeY8
0hk4BY9D+Fbg+880mRXzM1g9r8zpYFPIacvCy6HdYtlxi/ZdRLoXlI3f4/3JLPDUrLqOwuz2OA1u
Axq3cl2sVcqJeC9fmcSMaF/3ZFNh6nWO0sQm2i5Pdoqhf8IpU7TBltT0flA6LuWAHYqlV1IY5lrJ
YL8ZF0YDPVPPtZ0+oEEqorvgkMPinef3NJlvNSAxbAFTvuWlFmP7jubruolvBP0IGb8uKIaL7XtR
qO8dRScUkx5o2PKart5xfjwmOIAMR8VVWRO/qdNXO+illBwESaWVVidfUwqr5lGbbmLH3ipReqzK
+C3rcl8uxycdDby0RoV2Oso91LpLb4ScGbeZoXrqeKyibl/DWWx0gqoLZm9It6LnJ3psHknjJ248
hcdGHo+SHG1tOb8JrPikq/JZKHcXdl29YiMCuYEkEdLlNxmXQULRehVdm05/mxvqe9YKsuhGfAdl
w7oLmtkwV6yrXMep992s74aMDmi1oGs6Xpf0q0waHnU1PPEmwm7T+xQIXKKbqHiYcn90rv7rzrg/
gHB+Pm0upoIXUdItFkZt8y+TwUK3+8M/+AVA0umye6unqzfecO3nAbD8zv/XX/zH28dnuZnKt//4
59NrHjPMN20dv7ScUL/92r+YFHxD/vYYpBbtXdSvP/+4z4MQph5kSc6t38OzLBe+Ga657PJtX3Zy
P5hyEM7w6XAOyxrR0x8SRVxt4ezZAIyX/eCvCWfc1v8wTGLKWUi4fBkg9/hCl1//bpjURaOkWdFO
24KRcF73E3UXvgm2R96R1aT6ajKiW6Ixmr7YOA0TiyGIKpaAFj0VKzVyBuWxSHNKAVmSUJJJ0OYj
wv1f94T9f/z4/O09ZPuUxe9P40+eHj7s8+mxviyhWIwY+Lp+i499Pj2W/UWWTQMEym/XjcXJ/012
NeCuc8/43Dd/E1tMPkrDcGgbENh/eYxSfnIXgeNkIN0QAgCntPz6d4+PIEIdtkNYbVknxG6h5be8
31OqcaLIADwfxdeilSqXcl2AqAG9tWY+WKBw9ZpTIywgszbh1jaqTTzob0pp1RggF9QRLrEybXMv
s2i7iuPMg11oez0m/9ium02L3ZccExmZAqiZAlbUUw3WYrzZyUi1ybQx8V7wk4+tgght5ZJCmxkG
6nk3WLbtl+G0vPWhKCFAIiPWqXPTF8VOTUMuEmoT7rKOnmOqAidCdoH5jvRB+CipECkr2tqwOdJk
ATn2JukgDhPVfU/6rjuKysrXo4ruKPXjsJFKPbrqVJybI+MZb3YBTIr7z9awWgmZVR03FJ1p3iAH
o5/krMC5f1EfSJX9qdApNE3bCGEKfyrtSKZ0Xor4IVPxjTrSeGFYlEpUCeV/VmrKrkMhhieV8kOS
dimcuRyQE/WDcwV9O24r5d7pimwHu7zbzgoW7HzIb52iqHcl6JyV1aB6tEPyFquj7EUmk2sx98Qb
BsneVgr9PEC7QfIngXTVDCpXrCq57506x14708NOKg2kg3DxH97DhusvZCGn+zbTuxv6UcHR6u2D
qJjVOlrqVnWkkru1IFKlO94mGtTfRWMb2uJBTBmWAFF9hdpy6KiHYBtJi3xs2u+RZjyVo3pfTeKa
PPj5gMfOJi67ok1E+HIUPGBOHq8mBe4M+JurOlOJkZSnWY83U2ISnqjyu8qmuIHO89DPiNtuSU6o
q0BlE1kpfPmWyJ7KFFgy21jDLVISJmPGMzTCPzdT+x4IPpbBiG+8UUXHOtcfYPMbZ70F0mJOSc9p
ETz3SbyJ2NrqkaSyv02w+Yqw8gIlecN+x5cf3gcaTbmWk/mqNcY8ZuHt0ArfSFiYRYwbmB7vKIuh
hTuaTnHgyK7cKG/TQNkJMKJl08qw02DMpwohvCiE+sQjcgcuY23U1CDM3TV1Zqd+sp5MZCqSq6j+
+bUI64O26FhpT9EHP7B0U8ZehNRlq7lHOt2DPw9yL6dPR76cknnfIpFZWX2Xm5UbDgkDXbyrGeJJ
wj4lSGvVorERDaUvO1sXU+QJLd84Dgoggtw4AINfBLrUuVCHfJ/l2X2MgBcj5GH9P5MR9loEvjx2
gK8zo/KeO9OoM02QAmncOOZO+i5PNPIgFQokQxzD91Nvc3GJ4SWamxlpsSyM49KvlEi27yA9TnK7
k/r6mCBJVqzgFRLvNlIl/afHno1mgYSpGqM7LZpmj7gZTsk+Q+xUCnE+KhFFG6iglKuvaCM48dxv
kIm2BNjxsMt8BqbrTN7yIqAGreJiB1snj/xaQ3rF+a0kza5FhhXIsUpk72NS4lRV4f1U4lsaB2hA
zhjYkHIHWE8J0i7RiXWD1NsX475H+lV05bFFCrZpn+JxXY8UdEkKy7vZvtEGTUlJGKAfK4uSbC2a
MhDXfUfbPAEK9OZ0UZ7FokH/+vn78+Ht+9nt//w3FDrQ9v5aKty+Fa9vdfMTdAVgm38d0ra6WLg4
n2XHVth+LMbNzxFPhciKyKCwXbM1ojqMV5+H9ALbkTmI2Y5+jH/Mmt+MX3we/C1ohb/LIJ+j7sVv
GgZTMt/48E38/s//KDpazeOibf7jn3wFf5rxMJSCYkQ6wS/DSf3HQzq0Rm2eQ4isUTncZC2UMf1d
oShE8CpU7HntxOwiglsypxtROIc4DG9lXrwZ1bhdDTdM8BCXDf5K3gBZcRhgnE7mV8tq/Tkne253
tKHmNxmNrwBKT2VObmZiBmic85iRsoRU1hsdZZcmlemBs9O5bhKb9XtlOE8pPMoa+aB08ca0rqvR
ABPYdGsJDSCIbS+DzMJVdSaaFK1VB2r/7GysgMZoJwZZGEJ/Fv4oRbcjwZxsXHoQgTMQP4L6lbxX
BgAuYem7WeuvgDHeUilzpkmKhzrE5kUjJj3uFezhPaoMRLWzMc6pVKg9C7i0U2QeSWSywvl1hQEt
4IVYBzWXOsqnIuTS7mWKTa9tt9OE9N+rcCCLi6mw17l0H1g3irJ0Kp8Awe5Vip+jsXK7XllzTThM
tDbZfewDQV9R9Mr80axFlj+qXQKJPiJ2wcnQOux3eq+vMy7VtYd7jxqD2FfojRttsdaizjXpdHPE
sjSZDtRteGwqrqRy2EzqS7M0pfX2aU6dB3mYv7b5tJbnr5Q1uImFsxdiV9RrrtAsP0AlVtr7MOXg
D+WVXrRbHauJTuajpVhUWroTJW3RJDipYuPFrieIjeaNMpL4x0kIBveAxcQNq+K8yyaAaE4ub7A6
b9tC9cdeXUta9jI1eH+oPTTG4cWY7CuRK7vZUFw1DM7arD8Ns741tFM02dxsqVvRJVcvGEw6m7zj
UyWFG5DBHMK7SLZ2rPdo9MPyT4WoGKut1Jj7Oi82uGQpHsnd0uFdmDku2GovKaszhk7YAA0wSZb2
oXbG0bHX4SZgu9eA9/aubXS+0887LCbeZEm3uuhe84WOJw9UP5ua64yEk5LnQL3pcp7jtqbXrqVe
qw+O0lxsulDa95bxbJb6Qz58lfQeNWBWj0bVQcvvb2etWg+DuQ0KZzuDo+uZ5iDpn6yS73ib04GX
6wiBg0eYiBZEjVrzhvbXMTNPzQdBIZmjM0Zcl0PkHMXAlbSbaOYv06BHzjSlSMlmJtCkaZsiIfBm
VNZuHil666V7Kgu8RsEAYWkvhR6yyrRcq2pXZVVyPvbHQhk8WLmw3PKVCSscotcxEsNR0HC0cB+a
BnSCRfRqpSvSbnKYjrqZlh+95b+ODkVv6EnIm74kHTX9a5ZF5FWbi2Bi1d+9y4Hj9nq6JjvM48qO
UFf9FrPRKk6ew1i+qobkJkqcTTxpB3xsuykLDoY2H3mMdkKlS4keb/YKXU45aetPxFul/FUvKTlv
aOBulYQfIOV5FvMh0AR3VFGgC1oPfNP2Uc2yImRjWERwjL+m43kIzDiYvqpOsc+1CftUlzwQTtoS
uz+l9m5sqwuHe4tpzxtyKmsrjC+SxjmMxnCvJ4hFmn3slgh7RJZ9cKR9pgWoXfFjhmFbb77aPECq
KQhVKG7d4P+QgkPENhZH075o8l0fP8jOk82q158JyyNavyZOv6fLEBa7tIuUdG3NjmuW2rav53Vm
lZdB09xlRUwr1nQNH/aro4BgJuhzFtfOcSxruvOsjEqaaW0KSh6rdJMuif2J6H466+txCL1kMNm8
JuRXdBLG0lO7pPwpY0WljO/TUTxMg7UGZnWpikdNlU5ZnRz4MbjpgAQ0AYXqJt/Sqmq8ohLLtapy
Z6N7MhN5kwjpzewBBeDWE1y8CBQw6HfUXBjHMkifnC674gF/0Eq1Rmh2jNHYRLZD0rImh+wqk7NT
bOktDPu7ttQv27rycWquTDN5mbRcvovazOt74zRH6PBFrDa+lfHCjhWzOGEaNsqVJMZdRaNQi7Nt
5j9Owx8wUX2ZWp4I24xnZtg6LFrLUuz6ul3/eypavPCQrv5uKto/vaQ/nYmWD/tduGAmcpaQy/fB
5s+ZSPtC/xT0AZalRF1+sPyyXCXxTK55SaItW6NvMxHEV9peDfBbCGYsZX+Ygf5uJmKl9KeZCNAh
uTYFdzFS2pLJ/l64MIxCCztLc7ahZM/j3pwNe6Pqc43QYN9LxnwAV3hLpdB7RE/nSmn6B9QLbdXp
6X0rcWhIinY50kq+SiU1JEplXiiWfmRVcIZsnuYbKTPvgr7aZgLXgcZt17TTtYP0O2g5q43+zGiR
g8vka+IEs2/bMTbdyhbbepTcAJuMqwZ4ZPGPsGoqnpTBoE4oah9Uo7wSEFfwmMznTS4/SdTpugGe
1Z2RNuBmdIcOopBGNUdPXVOC4OUAf1HLcHkt4ndLmvDAhelgTr0C1UtP3EYP6C4z2qNh1psxMdh+
abwnp5q/liGf9JzmUQwXroEreNMaHScprwgyatZN1nBaTQ6KwVAotj/Sx0iVBO8bwxouhVncLhyK
FXvabGOy0CI0fxdVlbmumOCoPk43pVE6XhQ410Wrp3hx1IsQVymc2751BbJJJya2KUYXnCmilnDk
2tiQ+/S5qpNsLeSG1Qv8FFrQWZvZuU1bd6KqlGNLCAPpDGR2UU4Ucn2yuXVSuppCK1tKBJpkJZLp
WStoiQV9wgKn0LkOKksF4bU9x+YqSjJ926bmU9bOz7pmrsGfrEINkJKeEk8inJO4xUSKLpats5iK
P68pg1s1o8QycYyDmibhugi7V5bdOxOdw+e0RkGVjHZlO8EmrAucO3FgfG0NHpBKntchZuxNJ3TY
afJNVDUo/FlzBeTiqIR6QA29PLoV5xkyQfkatiPrdikI3d60gKflhuE1tbWhVRQHuSpfRzM5SLsJ
rvWyAA8ecW/OQ8DdY/io5N3OzOSzLA/3cw0SJwW7xN2VBvjJMp/EoD3YSvBcCOeaARPjTcfqfR7J
4StYo4fJ2tbyfN0OCAZ9r12rGFRwXps0EoxqvUbA4SCaA8FazrFWJTcPz6QYDfVtackOyX3FefOm
W7zIoS6xv+dgJeQOtuMpgULEZAOJR4bQ7TETnMwJyNOYlPsOCYNjshk8cO3jSRnDm1Eoe5Uaz1WT
W2+CwWQll0Tm53k8xIMSeWFic7HpZa+fxpdBzONmhHjjVZUW+8x0FsCjMAShpmzpFp3dRkov8IbH
BN3DbqkCo2yst0BFMobqWWRSQFC8aL3NKDIljcdh8yAl0J2MAAb5v0+Wj5NF/duT5eztJc3eimf6
Pv4siy8f+nm6EKdiOaNygBCldD7izJ+ni/IFALht4gH8CIZ8f93G8MHZohi2SdKEz/b90ULZ0AdK
AyLNL5wrfL4fzxUD4i43fnyMGpkSgxPs+3NldAJbyZJE3tZVcxPq5rC1RjK4WUbGn2RR6Y1dsC8j
kZ05ZsI7fdAiuYUiUyTMh1URtV4LtqUC32IElp/j6qEFTAhD2fQLBKb54MEYCxomBZ3kppZ1Ac1x
8IqRSpCOJpTWjcHLBC2cmVLuG19fEDTQTnu/SUsS/ZqNpt1MWUz5tAF6qkkyu1phzryS26rb20N+
ShPVdIU+HukuOvI1g72Ys5ytv1xtcsCNLj8EhV/DPoyT4Y7UQ0CmQou8MkORdCJe22o8eoaInyPT
CldT7KBYT5Lp52J8tBZUxaBbdJcsjEjdYISGKM6JJk0vRExizlgx+JLZWZ4dlwN13XApMSxs1KAH
dAYjxNf1cZ3pNCSVaXcFHCFz6S2fNs7Uz6wexqBbjRKvHcoHhF9Ng7i1+qI6DEIB/ViKCcWhpfe+
G1SY1ksIVJcfYKDAl6O0hPVBXNAkbeytUqF1KmqNdVD39r6jMIBj10DRUOhTUXqt90FkdhuniV94
X8V3GFdMcaTHJsdiFKQsNeKou6DJjOI2SzoMDoGg/8SL4r+f6qb+rep2ehv+sX0iJvtW/+Qt8E13
W+A5RBkR3Hg6YRrYLJ9+fwssyzH2ZgBgCU1/WJG/6W76lwUuRcpLZfX6xxlTg0GLd295O/y2OfuV
dwFFJz+8C/g8KhY9Bc8DNj0KZ//4Lojp9GIrMydbZRBkoScOlCKy8stsVjcqhWSA7mBmUN+zjlTF
RanxxQzgJDP7eF/HU/FSScORsjOgpjK5x5lCaMXp7+QqhC9YJpet1kwXUAmGYxYEeD3kNLgtZ7Vi
yz8MqzB13HZ4a8vx2tQuu0Y7GlNxKKOR4TTOpKOQqDKS5RBPhIWXhfbfzdwgv5uCe6ied+cxHklf
6fEvRUe1pI/DmgJjTT1Pj9HVkH2brkGAH4CAKjzPM1mH3EgoZRqusyZ90kPVVUpqfGDOWG16KFEW
5Li8hpS70oZgW1bkLqy9USzNzFwM66lLX8geIe/RAhlpF+OETljOlJ9Zl7nxMudo8i01iY7jMUXt
E0u7FXF6P8vXZMdJKt73tUKEgeRedSQd6kU5th063IJsy53Yr+R+b6b5IQ4a6P8HLYN26dTYmhp6
R0e2FR38sGqlNckmQNBQU3vF71lblnleqdamtlq3SycmCF+3NO7oKlZnQHhs6HP+8q3JJDqyk6Q4
Ke3zN2LvDnqB8zzl6mvftbcUPQHSSxOyF8iCubaxq25HPcG9VQcXgfTuNO92rl6DIjwrMG2tYrv3
pqqTVomkk9vQiTtI6yi5tEeZogX72KgDwB+BF6bHfR76QjQughOeTvOS7h4XUqAr8LpILNdqJaD8
hHicaR8XCmEyQwocKIoMnX0jHCacgdtztrOoYjFajGKNAehopMQGMNqs5QeN1FxQD8Uqyp50cV1f
M3CtLMAWtT34/WjdJbp6JwUJzo1wZ7Q0QSvORaJ2/sydPc3k86pnFUfAckwjtKK5ui4zC1GYOow8
pF+TPfGZoZneSDmoFkHDnR57M8tdrD2slJcBK7nClLvVQ4edrol9PvatwniVRbrL7XBj6k2Lv2u6
yKXqHF/MXpv5WTJ13He84tPuxs578KVgmaUmvo5G2SEaLNbpSEem1T+acr7BIe+Zi9gXS1dTLtjV
KqjACbye8aww00MHaohQ8BpGojcR9zG0cUdtBBXGBbcYbcfT6+ZgCcoAXYkOKs66boM8uW6M5ErH
8BYK4elJyb+zXgeWnWqk2N5SsR5wXxJteWFi0KXv+wasMcJUdyIyszEm/uu08qbQ0aud+RigosWq
9VjO/bY0czgH9aFqL+u5QU2hWMKgopoEa0mFKQqfx+UqifaFae708dUsm9jLHes1j7LaTUijJoKL
m26h1FeXIo1eiU5QR4RlEtoeZjdWY8BQGhp8kjYXi6ienlInM/YVPpBjjlq2B3i3OLT4c6axLk5z
TRW4bLQP8IJIGALJs0NAq6IzGB6i7H9FFI+mzL8TV45vPzHWLh/y++jLyUbEzVQXIL8MC/37Q89B
WEEk4biRNSo5vzenG19MTjaaHaCLfPg+vp9+NfQW6riQXFQHN+yvHHqq8adlE5hWNBwEGiBwLLd+
cISYds4wa7cdWRPZBtNR59xkcR+tCqd1rq2hQ1MtJaamtJkjCnJQ19dmmdChOxbytdo46oWoc43G
TUotK8WACGBhu0iK4iEokf3T0jlaEr8zs0zeYqANs9yeqCyR30cp8OSEqbMrjrxWFgPoc6D3mGgL
tGt1gZNTqKlpMVoIoL5VE/Ob5Co+Btr0FqZWzFqWdDMmteu4EjIiabHJ2KMEnThw0B37FhXTAtFo
Wk9zEIBUM94rPTxXp+FmUJWTNkr7sTFKL5bEg806PI44jiazuOEP2g5R/kzGxva7IToaBuSD0TS3
2oirt5jEJqnDY7GQsXDUsPUrkD20xq0Dhf/XWK9ilO/CsvPBh/mJ85qMqKjYbq9SXTs607sZZ5Tk
OlzIyx7vb3qVduNNU1nno0MBfZBTrlyrh8E0eIc3xJQdmQ4fK8zKbSHFr1puPIwwjfpRPzlFXa2s
YjiA+9tYkbqxsNCFrAryoFIJEhGdRhgelYwoz+QHdJevSlM6tcuG35k4TzQ8l5hwKvO6yvJo1VvT
fQ3POWgOMmeaBD8pn15bKH9+nY5XDmhZ+kF8mpROQYm4DPoJ1LEGYhaloJArX+QdvkjQS8V8Bldl
YxHYHFky1Umxbrvm0BcaB3B2PmbGY6kS5krBgaa2xiBgvzF8v/V5yregl8nv9Bc95Ys8jtVZiACj
5+kZ3N71UFS3qiBpSP1RMKLOa6HHXYkd7VYOc88iOSF1bjVcD93I2/9JjsSqJpcl4u1EtRo1hmdK
IO8Kldd9snaAitZkdtSs2xAGQrtfKNsGX3Dls2lYmXPrCefF7qIVgAM/afGX8G0d2nc7u+F/Y9Bq
iU24PL1ujfapzOudo5N70Cvwcqho1Z0y6auuHffWfLnwpIpMWeMU2obyC7sblq+PtZgZljIqFxeh
Do9GbUGnMmnOrbczNvBUf5RBjKbFIx3abjemr1Ezfq15btoxofA19ZueZz2cr0snPdSC4ifi+1Vw
X9PATqu4Cx5y3lKnQQlnyxOq49tUMhTDOgMkkPFVJnWZQN6ueyYrubnSprnehUn/qo6G+dYExkHR
w9O/RZPfRBPesX9tUjg9NdFP7kl8zOeRYX0BIsO15reWIAyl39+TuJdgT8Ab8CMXDgsqYaWl5uwD
WrocNN8EEyBRwGog0S/SOXmrX9FMflIdD2KOzKiG+M+70/jhyFDjNqGYK262SlEc+qZI8JIJyQVq
VIUruZrs9khjQsGWrKRJ9hS2BWyFJdoYMlidwFcWfjCn4T3wCfsusgxJPUvTqlqsTBQrY7PL/Cwp
qcpoIVN5PVPtgd5l3UvS+XnANEWhx8scEWJOAy4ZyWKumgp+iDP6IJD+cV6NseKO+XBq43R2a925
UNTuKexYZ8dDuVWb4Abn/lsCJcFn4N5VRXCXYfXKg/CN+teKeHLIGLv4wQYFJgQGMcAdD1jqJDcS
FGrRgd6eGuxkiiIdcDAgaVbawUq61q104z7tEq+2YSfUZo77q9QGt1pcarNcv4wEoFy1Z1MqL1bG
DMAPqIV4k8wFhKkC/aWO0rt58b/JGOH0qThVGOOAtF9FRbQ0AZjSZTNbD87ioqO2Gl0IYx36xWVi
jMdCwq9XdtHXBAee1Jl0qy2mvAp3XolLTyyuo8Y2vwZdIscbZay5560MLaB4zomjOQZYZZSR1+nY
+pqU+Ddskp1Nvzd7hzRFuW/WdSo/mUp8h9fkEGbpS2XmV82YPichF41SvieMh+3JzCiHj5GiVJbx
MxsYIbGKmBJdXtX5cAm/FUWWcd/hFRcqhZ8azkYOtX87of6JJsrOT2MD9tcvmSvx/PbTnd/yYZ/v
GZuWRUPRLJOAOGHHxez0qcc4X2DJsfNTUV9/j4N9+qD0L7xAUF+ZF82FO/6dMKsDK3fY3RF2ROld
Zt1feM9gnvpBj/noo9bRYQBOINJ+/Pp3ZmVjJDcpVUa5nRzpwOVtN3T5ppWMvcEyezLi87BIDhRw
UAFQnHpCkP2kn5q6blZTzrlv54exNWgtblUcquWprFiUa5ywyI6boTReQwTaIHI2ZSWtk6FaS2p+
JWnCszMTlr90aRVgkJv8LG2tLUzfOzokr4YIxsuY7iBMbuc6tuicYMMjOq+YU052Y9hLI3Yn6MHH
yQ6OIxtHLa4vLOJOcbdsCcvz2G6eMVK69ihOllque7vaDQ3eQSsQ3tjAwSr18WCrsHJ1B8peQf3h
1J/JRrLOwspPTPmm0Pt7vShfWLe5RT1uJMfZEAd1pZ5PFUn7FBBEnBmvaZYepiF3o1K9jpZSkZ54
1TRtAz267rFxr0TfoULLHlZreqfHK+75bB8d8ww2er8iQHvWKARldF28SOZ0sYxI9ZRvDWl4wxi1
b6r2hcbCHdrVqhw0Vp7dHkQf5Zr4b0G0wcQJ32mK2+tUWGozC0+S90xmPcW4QYrPqy9Sr8/bwo2N
xGE4A/AhYQvSy6MKwVdXEvaVGgUQg2y/ykF8HozpOnBw74o5elSl6DVMEihBEbkuWTBfxVxhMwyy
7BvcCuKRr9sxrDCxydtedUF+v+cJRixuHVB5eupXjP4UgF+uCjQ0wEyYWdE3AoWBMWibs7y2L7oA
P0Wny5sYt2iXxFwfpsjNs+B8qIttMEobE81ulVf89rbfKTjcVnac3pQ1/ZiVbN0U7MCGOS5XQWpf
mE2aQ8MgN961rIXpY7uaee16Y5jRw2lTx4KqdSkHOsYd/DNpfx2Y83kaJeexYCstRHAWR0HrkhCZ
ae+ITBqKgHzYZuJZWbgR/FmQti/sTLozC/U8MMx2i0Gv8kkikWaLH+2O1bWdjJcNyfg8Nh4ntZV2
Qz3dDpVyFSGngXLEYW5MEA+sBc2TwKf2dbniwqBab3SrYRBbUD6k6VqoPp0ki13Geya6aITaaBcy
xUdAH4FvyegMioEZvFiHmlSsyOtxIMByS9IcEUk96yL01AKFUQHTP7PiIN18yClJ6jH9lSoKE/hE
3EuuzE5z7mSJhxSDvcEXlc44rS0TAbSdArEJs27ys7GPiVHaVl0eIj1TnVtDj3JlO5NRnS8hic3W
/wY9H0bw350d7lMzvGXZn2bUjw/7PDvgwGF4p/MBy+uCR/x2cPAvIHnwxiazQmb4m5BvfjGIQems
AP+F1f8cUJldWQhgq3WsD6zcLwXuf7LTg9HP+AyaFU6dabGC+H6nlwVJ07RRMW0jzpz0skPyHU/0
hXXLACLnNNIMdWlC+yi1MvdaGAH6ffxRHaikHUfbf+IZ+Z9oxtaXi8lfjyDuU/b6F8/Rt7uOrXxh
8cs3WFsycniL1H89SvwSbiR0Ma5CH9LZ/2XvTJbjNtpt+0RwoE0AkxNxCtUXiz0pUhOEJJLou0ST
AJ7+LNDWbzW2I3TjDs694YFHdKnYFDK/Zu+1qVy+1iDiN4NtMuMxUv50dkm86utHyfmNXAb8V9Bi
TKZnv+Y7/x3O8K3vnLfgg7S8EVsrWqsftdhmq4linjBHeYh4i6x6Hthar2RnfpJd8aIvbGfypa2V
quk5+okA5Ebj+KyJ84ulvq/n9mDzuARGWu8tf7xhQ3xpSz59sUkFTJreFKe7psldUpn9ob4gKMDU
V1SAat4g5cVUrTVyvKc7QN2qsfotlX0fVf0+tKJb7jDky4XcjiNTCbOtH72E9xLzgKWmqVWgdUwi
EiGvvaHfT7Ry5BgjdfUYbgWj233O2o6ZXz7dR6k5rIyexclgX/YiD4HYgbtpZizCFsqRMkYqhL4V
+SYjt9YbrmBT39Ru+SzclGytjJ1SXce4QiozfuPKnrdagyxx60xmyVzKB+DVTo22swg32MVGccPi
H7a8ZKioJRWjw2yq15U9KVTXTNg92QCpQlFMZFKVI2su8wqreEpyoaPhHManHow1m+JKfpTW5NJe
MCtzJ+ZJvbrv2vDoayits3D+1BfRldZX96ZJh1UIgPqyDR+clnmkFOC0fITzq7Z0qj1K4WKTG9UY
B1mcuF+csR720gCv1zn+l145ze1Uq2aTCLZ8a0fpFE3DkjeVRuVqrnEk6/WUXBqt0HdRi5eMA2bv
FDFZFKl5b+DxC+BME6CYh3vf55qLPMmYi7/I5v1J+yWc9/97a2b7H/2Xd5+K+i9bmuVlX68lb8GT
fk1K/mFywlPm6ZB0HVqCH4j6wLpNSi2w3PQu7jeniY1wheLAhX+hY7b9NVo3dfIPHQ00DJOrcWFY
uPyjP26YI32ce4D25d5poyFdExQZz5dx4YowcFsToD7GrXhi5t2V80OXjdq9Vbse9qexgT86RLEK
Cm/2Xvm82STc2vmV0yYG+hALINtOdbH2rKI4PWvU9tex3RjnsDKiYwcf8LapU2efFE1xahEl3zCV
0eEuQH8rwPcvnX6edqpau3KyStI9a2vDiAqtY9dHQ75rjKkLBp/wrxGiJgF3/r7uhietpYj25ulJ
d8MP89hd8nMfhaM/Glp80kbFtokc1lVjyRcL98ApqcrHWUUWa0HP2mQixdjm404eIXnWhvjIOXGP
Y20Z/VgXLsxPnDDAVif6EA1B35DG921i31iVe1C2/owspg/YBJxTicg/hivqwBftavO5WYCjBFOd
FQTSvpMPNkRSWqi7iObNduVFJBCuM8f3FnbpoMzbeaGZhhMQj9FlxjT27JGZ0vSSff4sp2MCDHUu
Qp/v1X8ZPPslctq3zLCu2oWfqpR9q2Y0nlVO6Kq49c3wM1E6OxyK2BgWCCtBx0S8J2zV9Cw5tEJ7
YeV4yhdsK6HwzpqFesPvNVlHxRDEAshrpxUXbtLd5AL8q9tz0CkftKtLzDuEWOQJ6WoegMbKBR8b
LSDZyhZ7uG77fkHM4lnYSpizE+xZrcVtGzfTLluwtNBLLp041VnMwoE1FnitCcWWrBWNPFY6Fe7B
GWK7PE6e/UAG4VktENxMOZ8le0jwkRNBe0A0Joi5VuaQHNPeThM6A44/Vkg9cVVdRmjuAty14/DG
jDHcivgLdpQ3o/GuvCGGybbkaLHGL8r8rDdOd56k8Tw36gPLikOd8J1VZnqVOtGzPgJUDOsTW7aL
2NHeLERDS6LQQx7hoYiN8kuE/DCfrWSNdGBLWtFdbJECyQf9kHUMuLo8nYJoJqMnL+7KNN+bjX2Z
2hYmXq49InGhaWNkjOvblEBJ1cHbqFo+CV0qdrrbIvYoq52RtRextIeVgx4jCCNvZWtE6VQlW1nT
PmeFOJmWdic1D6+UHPdmXxzdJjlBEbsVRoHR1X6J82ZvL2xeAGYt3HpwxBH7KucyrlFzRtkXFGxv
OGDc1UBE81oAjsX5tZVmtXH7bA+lJlnpJjSOVvMfY13fuygnmKw94pN4MOE8xjPGkYK0Izyzt+Bz
CUbzyn3u9echH/cDADyvJudswBQVlvFDpmUHS8uPBO7e4Cy9MTTtpCu1D+f4wInJ/iPacDUu9ogr
OdxHvbh1pLjUq/Jcx+FJ2hWgDUV2lDNsmoVyWyIbYbW87eMQJYHcCzshsq3Pn3wmDYpgycHs7ypb
XgwNH3cCs7ZCJrxtfyagI90obXj99avw/8fqm6L0n6rvffVX1LTlNV+vSjCwEJqQW71DYL+7K5n+
IbMHjAbO2+Hao+j9Wnk7v5nYEpkncGVSY7N9/k/lvUC+LUIykHj9Efv9C9M/+sUf7koEXwg/GT+a
iL/oNJevfzP9G2INr3Wl2n3eizt9arr+yldzwazBaj+WguwKF8awBmvYhTlM00kVDIUYHXx8lEwv
1+6CKHbeacW2qx0j4Z6SqbjCer3ufIbz82x8IKHpsRJobchlufWNmf0F0g7CReeVfAckl0120S30
ZDa7OPRwUb2MLZIRMi9wnoXx4wBvKRTefkiaTynuvF71SL/iqA/8yK/WclCH0otvMhCIRaE9lx7e
9cmx0IyEyckv+vvCLx9Gw2dNwnQj9KiCBJtZf8Mpsy60+BVf4wWyuJshnT6qpoVJ4z5iTdt44bhT
FhZx4Zy4SRDhYADPIKh1OcTzedsl7lrDOsAppe+K2jvoFeJoYZxmw6vWtWUfQt8+JGNarZ0GZaeK
yk9NhHNzAM0ftSdfTyRMw+gFHcqto3dseL3aROoyLL86+zpX+T2y+U3dh0992ZyHzA0velK7VrE9
v1QR3s62QoJJC3dIDFol3ZBBnxBG8mVG1hcY4yg3bDdETUw2ebDn2evfqrkpQBcwDQ0XjSl/R2AF
DWEA5hDXu4K4Od3A25+5/TOeF3fTkMaxzZP0UIYeunG9C3LN/6w16lpZ0xVpsUlgS5u4SbKAFCFg
liZwjwEuche3Q9ifCA/ZgXM46I2RrLok1DddDcOu8ZS1q7rwkML6VAPWJDnm147WrpSpfTZdblR3
2jW9gNZV3qoWUZxXnOuxPU2FF6DeYDOTbhk/b0u/Os+OG7fX/55r74sNh4XC308VHkpKxJ9GU87y
oj8ONrI72GbYTPPeFxfMGv6YTfGFBXrC2YX2zFvELt8dazT5GJagNL7j6r471pCII07FfsS86Bdh
kPQS3/N7GGjYCE0BCbFh4aj8/lTz/F6VbsZVTAzNQE1o2vVHIxYiv5vNMczYYXZHmmJvJRuCG6d4
zjfCaT/1Y2rtqOWfiYGD5VPZO/LflmS45FZkMal/ZvTQVVNEbWIf+dKjrex8V1rdHsGtXDW6+hKF
5CbSS1PsxMlnM3Lb9Rxr7DJV+OqU8w6Dc/LQdbqPEZY2BHwGQtCIGTXynG1t6QliTWdelZIlCXhs
OwKKh54QlYYOfHsC0KLraflWdFJeVCPH7kHrZDjjW53Cfm3kYXae0NK3rC3X8B/rNbaskcNpUnst
be5jO4qL4zyTn3Ai4cFEIzQktG33/z4274+N/Y/7wHv5iQiCfPhUJp9+fnqW1359eszfGJ+RL7cs
3P6QW399fiysGqz7mau+X/2LB+/PsoAhHPRCRhjvRIVvWmgHabcLT5VJ7DKqI8ruF8oCHskfHyAb
IyAsZ5CTYCVpyr9/gGAjWAQCd/7emIeIIIVcs6t903bJS61HPps+UjjZyKBuBvKwqnE2WzrhMfid
c6FWmhtuHZI869Rk7HWjm3KlifB28uJdP467CdusF8PNUcMZbsCuLqGm6gUS4gRy4ZIK8dH24Sd2
3bGIotOg7I0j6DwG0jiJ+sbp+ibHS6H3geHRWNXNHQ0a+TY8NhHXxVSuhdlta3n2XHvdoXPwcDxA
uNlMU3fbS5+4B558qwl8qzklGYtMkEkFAcqhKk5Yszderk5ZZ21dPTt4gOII12QVRBwD8jh7GgMr
rY491MTEUAGwL57wDPsvhLtePkRGg03jBfvJbSbyWzOaj35mAneSGye374m/2jrdoejLO19Fd4q5
gBFVhxYTiRH5ly4Yy7xsdk3IYAAtRzvZFw3MPCNz8RDCqe/ml8xTO5Cvgcl3IqS9M6tom0tWsFp+
Qgp2NVQmZ5I4RUxAVNbcp7qz12kWM8aVOk4SNbdHQD2rFI93Izq2pYi1WNiatXWhhBmMhPaxEz3U
1U2FRDxBhSWndOPE7jaC4YQN7EqDwa1pRC076EXiTzMIK4dNZq27O6uLdsZQBiFqRFwvBIpN13zU
N6WLzE2NW5OOE2w2DWu/C3ugfxXjXe1oymZfD9NhQsxg4E+uF6NyimM5wbnsTcnGZuc02mj/MDZH
9XjgY0stEVmTfest/udqcUIT7WWvUt26TLqc1fSsPzLb/SKwT/fYqHvs1HE0PPLCN1s8NYu0WEYF
gMTFfd2+O7Htd1e2hz+79ymFoi+jU6DU9NVd7LtHrAtLKPVRH+NNByCCM+Oqsj2Se42t2Y77VIld
yPOERwcOQ2/6jzl0RdNsgszEgmTnOP6ndSfiaxfOgt9tEVYHcaEvtH9rQ4T9uVRwQmwjyKNoa07E
8hoC9Ohw8sfs0YEDtI5V+ZxEQ7sKazCGUsogqdoP6TCyl3c2ki809m2W1YGZqA330Mma61OmzfyU
2SnMW8hD4cEgICey423qwlT3rG0fgc9cchr829EzdlwlfDKKNYKGq86192WdnuIeQ2DSIc2Mr83B
5BNoVsHYod+fBe+EYGDV1CAftJqxBJ9qybpwHoZPiLN3/tB9gC2/69P+lGC11fz0mfL4PFQMbAil
QdV6EjJDtE2q5ARvJRt2s26vM6ECwiT5S6INNBssX2rXOsZFymab99hI4Vx1fWkHNXIAyCztwa9R
kLbzlyKnYY+IaZn8rQ8+MrK9PY5msg+GYzKn28o07wqrvNXm5qkeiosqa3eJlm/70d7GkTqPlVi7
oQ0VsqK+rA9jpAIV1juZjM+42R4bVqzK6XeV53wgV3Y/evhmaxJhHP5Tn1OEjVl27r2dbXwxK3Ei
QX3tF5lajRaxMsBahQ6cy2w+pL27IVr9wsMEDUpmm2AsQHCxT+o6wEe6YlW2mrQQ3LN4HMZYQH8N
YcoRI9gyoPLGMymWsDb6VSYpEnQ+aJm1N6JpX7Pz1Zyt8sa1zVaAjJCthwUsC6HgKkC+nXXjms+q
AiDjadv8U3zhpxL8VvnAKbgba+Y6nr2OFp83we7gbkrcAdN6+ZNBsgfAUqL5hBKGKdxvm22VFrte
Vzun1wPVmB9VPq3E4G1C3BSynF4QBezIww3+rTOWOoPR+T+V5+u+zpOf6/P3V30dPCBvRA3ABPwP
P9efFTpiedwK7zZMZu3LevHP+gLa5ZI9g1z+vXb/tj7nH6IgYELg/C6w/4X64mdD6DKih49Iyo2N
zBLV/vf1BbqFNrGGGXVPpc8PRl3A3ME0lcyM4UnLqFYNRgk+QAxISWy5EW74mobQkmphTUdOsHSl
dHcfutW5Uf3OHJAIj/2zn6CxTmq8UATS7LTZW4dT+RSN/W1jamvLRpUMUuzW6bwrNTpXBOHejaOz
V467Bx63zyXrJll+ZuxxO7jRPhwKcrwR9Bhz91pX5iaOk+dkdI5hjeg7rhu85ubZ9fsTnvUjF8Wl
HSkUftXYu69h6QEeILcl9iuUiakHTaWbkxHDWTF087o3tfS6iSvxNBZjAnnYWXRQBYyfEVZMzTEx
0FLvksj0HrO4dfGRaWq6x8lPHnYXmoJxaSIq2DbFE/ftc6al8bkgUXFjaLO7S2adgC7EJWiPDIT9
ZICqTmR04QykBdUnhIIGH7jJVT3MdRikmvPSDBB2ExyqIxnxCLyJ5NS14cq3Ckb0jBLraDfVpXys
lyXHGA7ObcGK5RgtK5BZ9M01u5P03A7W9NBMmMZ3QnIZMkEitrusCJ0qSCd9lYNMxcZ8X7m0y/bl
3zPh/UxYZnd/37L/d/46Ejn4Kn9qPOzlhV8bD4zg2GAIcfhpHrmIBFi90VlwFzBz/LbxgI+KQnCJ
ovlpd4cSABAvabt8/T1g+1caDxKwfmo8SHFgYOqI5VvhG/n+YCisEVDTqOy9GerXlvIOlQcqAkWu
K+VN2wFtipV+JEj6Hm3kW+I5r2mcftRld63P4jZvECjj6p6IAiyvvRHoAtSwmuV3bwXKbb0Do7rS
3DIuLzdlG+dviLUu48SUe2eMTkmXFLeQ5P3NnOIEqSFrbOTsG4HXpIsVu62ypRFfj0wws0huzcL5
GA5wiRrnCwuQWwkZ0xTmQc3OLpqLrS4/amXPHpGxXl6C3q4Mnk48D3gvjL7ZW00xXHcOhtOiuZOZ
s55nrOJNdGI1smki8+xQ3vkVBs5pE6XtkTjsjQnerW+oidt4XXjiBBR2PYTResS2h+hua2jD3iEp
qsrnCyczNjUDRMK26PbdIPKS4zS5O1id5NBZB15DSHi+mXqAJ612U5vw2Jmw+fKiEPVHt/evcINe
V5ETkFoPDe++auPNGCZbTWt2OScjlpRt5jWX09Ccen14tkN1qm06Jfs1stpVH8Y7uzQ+0CRtzHQ+
tGN6y0oHHfUAtJ9FXPfZBorZZcMHvOHPgkUod8kaOOoKavy104tDH77OMTJP4jQkpFQF+mTwtIE5
iV77yAYXHUfcFfUFWw6qoxGdh6ytoCzrIEL7YS0ikIG61bchXI03o82exkfjR5T5hWc8RLSwXv5k
o8nAO3+I7XrdmHa0cjtYHZy4K4i5J6PyDkYpPjSdHczR+Fjn4TYJYZ4CU5EUNX5T7KUtwNl0xUXR
zyBA85vM6oN0ZMocVjUw3u4uRZmKCvUcNnJtJmBxJE2YMl1FOrq/zKSabZ/OG1XobdArG9U6rjm4
dGUgLe05hDQWFc4pTuW5Rt4QxFbkrrrW5P/Tw+cwj7ZTkkLKm2ugTsyKYhmI2PyQ28Ud6N1LExcQ
Vv7OWfmW8VCRsBaQDFcGDknuLd6Bzb+n8HIKwyX/p1N4/0mWr1330xn8/rKvpZkH/FxHnkcFZOEX
QTz1dXhK8CuLGDYxjC/RNTB++bY4c4h3RaZlEUSuv2v+/lRjMfjRsSrajlhe+EtmRRIKfzyDuR98
tkJIMkBR/USBqucw0Wpt6oBNG+VLao15uNYkUZiiMN10hbrhFXJSuKpIzMwqsSrc9KJOIySk0Ren
mObzsIRsmrX2sVxiN1uHfSifN87GgYO8KVhgLDGd0YB8WC9nf9/r1hRMqn5VQz8FCYFWweCwAMkJ
/YyzaBdq4SV2lGwzmPo6IR7Ui+WTWvJCJcGhIQGio7RuJgJFez0/FDWdqh/v9dDaNSInGlYcY12r
VkONLGAkmNRU9svkszJdjBUp0aWKCNOeKNNi0mBmknvMz+lutcnNtgKh2Vp31NuUG8YRC/ILpWuJ
pmluyAJxTxi6L5Mivp6QZbRV/KTHxtPsT+PKF+MT6aU0zdwKbpXABVRTtNHH9DlKxEHU6mka/CsL
8dgq58FfoaXcmEoY286LWCiXCpNb4zM9sD4bZf5YtHFyyExwWw3qrstmMqfllDM3Hj/whlNmWvl2
X58LS/l71wBY72tWfDDsicFU7Z+gkgP1CJkwq6kYNlxw6VaUyM7nSH9sc+ughYm7zXOQToGJXVX7
zC5sHs6RFk7dpx5O0RnFsgWhDtvqNOlN+mAApLsjm3DcZD3eQ0LlakJmDeTKvrX8oajjhSjqVZXQ
Lte5F65JM4JPqUqYp6TIHwQQJ043Nk//nj6/14AcCP9QA+K/+ou2UPCir2ePz3YGCRY9nr/kizpo
p74OnnVEosiGDeGZFDb+D6HTyzlFt/Z7bfj9PprxncDiIt7Ncr8Ux77Y535Y3OCSxpLNWy1cGPsH
UXFI2ioZRP2wBxbQrGoHNWhKzPJ1Vs3iAi7IcGjjwgJLOekIbIr6s9uGC57aDKGZWTB4IviO3LxX
oPWn67Ac3qYOzqRrxsOJzaQZMKW7MttsOJZ1kV9D1sKV6oIBq9kgMnDE4rtyFFqluK3drVnJFNtU
DwDB6EH66OOml9V0iQ6zuBSDMR1Zqbur2SnuECyKWytKppuinp1nrBrzyuswDuRGb61C5JynLB0m
YqkFcYVqzrep4Z6B/H7uE8aT3ajKgCncRdE4MCXpLYF8xDOOiOkGa4lG+qe4bSZ2UFJFYIgKYN6J
fa1D9Q86R13MyoNnMkKhayiWag2sApEVj1KaDxLubNCzNN9y31ifw8m+8Sb1FrZGQZYZu+a+Sq/C
RFxoVkdCk+beSzeHrU4VjWILA8lqqIQCcD9m6fiROLFsunEqe4nh/veh/f2h5XH5h4cWos/0U8GA
Wvk/Dy2dmYuekmQRk4uZu//PggGiJFAtEIE80Ivy8tuCAbn/kmDyn6HNNw+tA4cS4S9s7j8iNH6p
afvJqgrBm63tknyio7xkPvN906bz7Dhzjjyjq719ZOMHYonClCsYWQrRJB3juGQLpK98YDDFHN1k
jZhWrkXkp24/NhO7C54b10etkQUA4KHPFeuKzKXO9NfKauaAKVEEGnCOy00hy/BCgtlOxsQh8lxf
+1KekuIetilXNpIOFW2V3Xzo62PkoSHxYfUIA8g2qjkFDmjFWOop4fkUDFWUF32MQ+3ZtNBiTEOg
cpIAcB4tSxbcFEEvMwTiZWA22DI98dBT3Q+xuBii5JQ6TFZm65Mf1jkXn2vuO+PWTvrFLts5Bopl
ab6QX4FBf2ag9doQQUX8wEUzi83ktrtZOZjqkzVBMzfwuXiffJ9octuWJjHM3oPP10J72A7QXiaN
FqFYdNxxnly3nX9h6NmN5YWC6RSSxywJLxuHoVde3XWtOnuKFReJbesun/w3u+vWbacvKMBmE0vi
T8fhapB3DeGAGT6nFr1hkZNyjsgj4am31UOpAakcRP1CjsnHKMUMNLbz3iwmRtPhx6zUdjC36VyG
jRj9DR7hYCz51fV0TWL80rHyGkP0GcpfJDVI7PpDVmVHeIT7spGPdKrrNiIfvZ62ZuSfmzSi57au
RwdNdwbpvO3XDZlihcP36yXr2eiCIo3wYn2op7fQdFbKOg9ptVWTWM/wCtHhs5YDEN6ku66BUIRL
t0rdZ7I8gjaFuNCU/nlom6PRzFuvdz9oNRZEjATzCh4cv1tcXuFjN5GKtFbthMOtS+JVm4ePymwO
PR2W7ZfXYVQcIzf7SN3z3LA5ymr7mOXxlZfdxha86BFAjUel2SfRSxHOO8SjcDdxOeuscpKxgqvJ
JiyPfbg11olu/8w4ARyCWCPYe0IbCyXaM0CdFo8GngTSk3aaw06m97E+cgxTREWKmeBkvmWlf5nC
qzYLFwrCVB3HoTplWXkthnrTZP06Y9pBqMJ6Ttj9lMNFP8iN6UflUwyE4yrToV9EcinIDSv9dwb3
hx94cUH9/VF+kK8vf+Xpwj7z52Guwx0wkdzh/GXNj6bszwrM+G2pssDV/A6q+ab5YwC3TMtJRjDE
or2nbvqz+bMX3AC6GWJD2Xr+0ubfY8/wfQHGEgFUjbWgB5gSoiP4Tg9odBxCRjmb+0y3sMF0qte3
8p2LGL0zEuWCS7SnrGoQ8sIDGaOSBXRjbKTp9KvQr4RORrCcjBurw+OxLtvxpYIMTtahsoExFcKr
2lvSokNIUb2NCFuwf3IgXvn36Txmb1Q8g3VyxIz0sDAMRWfjxWfDcZMgjrubOhqNnWBY96hAwWyq
zKTOavQvrTuBOW/6C6d15ItjldO6iIlK8Bfuid/AymUQNK7dKNK3TYXop7JJOKhDFe1a2RzrUTxy
XSIqc5LwNEqONqAMNYGMY3mB8WRmG5/Q0lQeS+DWuUCx5x2tDJJOqL2oru9W/jJoimQRrppBOFhy
efxTDuBlaR1vcZTiu9G8x24onC1sSQRH+YDDM9x3KbE7cY/iuRhIc9TzJGElV++cqP6Uy+JOGlmx
nf325d9q673a8v9Rsbv71L22P1dby4u+tkgCXa4lXNvCdo9Vjqfwjw7JFZjy/3JxhumS2ow4Ecoq
3Pw6T83Xx5MqzBfmoslZ9DR0Sb9SajFQ/+H55A2wtuCVMYV4FwJ9/3y6BPf23lRWzKvJ95wHHQSF
Fgw9vDs7XQ/qjrycYJjwm7cVRYsKDNIyqowwTdB3KeUTrKUV2QgADS+n2WCc/EGKq0oqQgEuynrY
NlIFE/lAKhzYrwmoTTdSHZOmhWxxaxUjSzlSJAgkTD9I3bwsCw0aKNctU8xZMnJo1qCUtnr7qdbw
uKMM7WxAwZ76qNXywUvb7TRULNLanT8iM5XzMcowpjDttMbpLemzZ7cutmkV7nzggOs4z+4hA922
wrhuev+gimhrzOiBzJg9Pe6JslvbMlxPrfbRUj2euZx45Tx9C1ORXFd+9dlqxnOF4giWUu4kW7cc
CDrJFS7+rpJbV6CtkzHCFQLO7EcON/t5YqpC2l/MMj1tLagoGARBiyQyh+7o1zn5LU1YLrOX3tr0
ItHJfQGqaFv3KWHTRT2u+/I+T5sLjhFwrmRM1vFbo6MPZBzTYjC0tMchlluFKSKv0mtWMYAQ3FPm
jtdm73RB3EPAopCCDGaAJvAg2vLpuysN5tuCRAjocYx6pqvYcbbuCJJRZibMb6RRDK1vksq5LIZx
i+Tgcpy7rZV0tyjNGL6Zm8gGZ6X0eK3x3q7dkkOCX7xK7kek2HoroR4N/UUXdZ9pbnVqIqZ8jMXf
eq1kJm3YFEH+B80QWWB0MAsdo7I+kCaP+MnKAi/xkRdQX4+m+YFF7t6fbbGac+8zPk6i50P9VA/h
fW5rSC+iRw+cdJTZHeY+XJlZQuSYr7Rpk+jq2snKS01lV2neXjSec9ShF8aapgGVKi/tQZ2n1j1r
pevDXLDns8MYaUl/09dcVYiME/2cUIKtnBFk/EgEfd8U518/Pv/O+/flm+TO//prV8T/2nhGewlW
//sKZ/X6CXm47H4+QZfXfXOCCozBHMe/BzX9WeK47m+caQarQpa+JD9961xnk4jT3aDG0S2mT8vB
+/UQXfwQi1cCMizlwDKa+hX1gfezQRC+E7pgBPAc2aiYvz9Ep3BOcry82V4qEopeIlUvU+rKt7EU
WHEwuDSVjkKRFfXZvIkVJDZrUhlC3ZQFkDbrn/I2AXkX9SO4ssq2m/vMJAxobG39CIE6uzGi0thJ
Oq9Bo421U6/flvnwYA9ugT4Pc2xtLNJblcCbrP3L1pTGRsVjeGnVkijjSldy2wwxWSW6LO8KYX22
sh4ibtW+jbXDzDWsYHHoQ9D0PMl1NoNpJpjQyPTPXggAhCDMYErqtzBHbmeP/mtJKoJNz2kYSDM7
bV7Zdbcz2KUuVLuHpEcdaVgM38dmuKpgawJh3SZTW281cg0AdVf7qRkfB9eqjnYdW89YvZpLZcz9
K5fptRW7M1yhbAok2OsYwkb4XEtyfLcUV2RUkSCF+beKXWs31xSG7MAaZAhmdVXkHRkPyXDEViVW
ajT3YPEHoLqVs5oqAoqm0f0SZeUhwVvBwQeIwhn3xjASV02/2ZMmDj7fJFhYXU5oqfMxux3T9LUe
p/04jB43RNGAtmvv+S1AVlw423rlN1gy/Eu2h1HAp33X6fIiMb3L2kQtlQy3rqOxHISar0/gM+Zq
n40dak8LuqAlh5Uo8+NUuh9SNK657B4WNGpKDLSVjlcpiQyNBya3Tu+jkV/bdFvXZxrJu7KZn9CC
o/QWexYpl5JQBqsWb+USA5AMzz1hXW6qBf2cGivXjY/NwPSOXL+gisTJ0hfl1cjEo+dde5P5x9x8
7vMm6GR1VNX4ptf0mIO4yowZlIdH3pGuTdeT8ANFIJFRdzdW7j+NEqMcBjRvV8UaK5VMb0AzphWq
3SIr155ZFEfLmbK72MBDk0WkvC8Y9F75lyMimU07lu7KBNCzGmbdGQxcsZXL3VaLOHr+v3fG/i8+
QCn+/ukAlV3y+hfHJ6/68/iER2oAmIPJRPH4LczUZUZPzAtDwK9Btf8Rby10Dya46DBATTEL/KYG
dRbGA6gQ8//IX23+uB8E221hXbN8Kl1AI/pSo37jGYtSuAPxEJV7MTkhnEWPQXodoT8k2TUNNCxL
ix6SdKwMYoPrtfZqCv3xmKnIPVt9TPqZzydmjivrxlJudEzENG1rFYqjPyKbLRLSS3v4XGtvbCD8
5vOGzFF7M/GIbc1GxMR/TGWxKj2h7bH164diWjCVxpzcqwlxgp8m7LDmqXL3xDg748qBQQWn2iO0
yrUpNTWmiVfEIRmfXM2Vu9B2GTd2SbRhOqftC9aEF/DZ5vGJEdd4KVnMbR2pIwrDM7Xrhf+W9vOw
A80CzrMeXe9mGhKoriQS7Hydo77166fGcOHh6d3aqGZv5cYsGnUX1KVWXuocJqVLteQXOL1rvXs1
2ulRI7vDTqwbf7LuZYO229GqyySdEVgzuEvr9FYOzrmgNt27QHrW6AzQjRDFFwqMcxb59ntgR5R9
hbfmXsnXGSnBXYKIXFPGXi0Bwn7mt+ssBJ0UYuA7iLScrjSp8I86lbszEILjpHZa5DEgR81Uf3Za
YhK8dL6SPN4k1FpOdT1H/fwaJ2N5sNLWXTcDzHAlRbPSOl+s2rG5pjIg8ipy8pUnGhvpCETwmYUO
f7H6abQwpdSRU0ELTzdCVPfagJIiRObb2TH67iVjNp8aXNeckZr6H/beo0luI43W/i93/WECQMIu
7qaA8lVd7dndG0Q7wtuE//X3ASVqSEmjCO6+hWJ2Q9G0y8z3Pec8J04gMoNXwkRIpyGceDcrK+Sa
4ogfp9moFJtjgIjo5mlbubdFeJY5Sz3dGZ4Gnv+h0T81umTcMJJbc6QmbnQOI/DQIG8J+WFuqRne
NZsdXZtGR3fQBr4Bc8hKtMuEMxHnTL2t6+oKlxVGFcaytWz6LwqpdCOJzbUZ9lcGpzBodPYfqRO8
UWdwHcr0qRuLl6QYNnVXVCvMSug7Qn2fHO4PN6vpTa7tham9UXIS8VOpbsF1f606gke4rXDjD4gw
QJkmr5Op9CpRbtRy2NjT+Dk2o7XqqKFdmUnGcxu7nxGRE6/M4T6nwmKduYu7I6oP9lgWm1KzdkU3
1X6GsOMPI53GlTHQIFvT9FxRMb1qK8Y2SVss20c+6iTcdhWn/Lh8QaGGiJWoXZzFlXtIjOw2bOAM
LrqQNV6X+fDaYB2jkyn/VPvZFwEc3F+/Bv7+Ff3TQ/t/vcb//3tT2P+4TFxlrx+ff6PmLr/r+00B
iMPGLOwAKv3Ogfq+q4CIDWVD/V7s8qOaS4QYDDb0UyQYHsLLBvL7Q5saiKX33vnDIfgrD23xlxgR
Nl9iTvx5KFEOW08kqB9viqrgQWxqC8QvCiYBxm3Wmn0cDsBvjPBMNSPkDXmmWwFDUn8opYGtv7Rx
AGPQSsNwV+rzU1Mo2AuSlzQcNopRP9klm41OzXdqiaGA1xvWEaU88DzdFhG2MjN0YeObb2YRXXRN
7oPU3feaflClPARCXnVORa9D0t3ZWn6cA4UiACicJt4/+pyUGdRaaXhBSX+ZXdRkDLrkaBOet7R5
Myxp+rJrT8MSr2+dTUDcPiZ2P81w1zKC+IFLfGlAllgS+svhVxAyKZfsviTE30qHCIZ+DB37Gr/d
JSqvzF65TWPLi0AA5NRYKSABNNAAphqdYlABvZHeEOw5ODQlKqAEePRTG8NzfMBUM5v9Lne6c1JW
u9IGwFiAIzAaFa6B5Wx6s1gnNdoQYPHHPkv9GJKBrMMv2oI2qMoIQh20g15UaxX6Qd0Y3rDgENIF
jMDV/3WGlBBDTOhq+4rUo9cuKAVhJoc5oMsl0D74DN7mdn8LzQL+QnqY8R72LVZLk8pFDUpDBq3B
6K1zvuAbTDgOAaQ76xvYocjZGOXGXl2YDwv8oYMCEXYWYIMFDBHFE8sOxT6aCzOCEreJCJmxFgtR
ost3AYQJyrzO3YKcyBb4RJpO+3jBUSQFfy98inyR1gyt8GPIFfmCsBg66zaM2VTF0C2CMTjhVzlq
UC9EHTxVUDBaF2rTBBdDBO2X2BbP2gLM6PrkXEHQqBeUBjVovEGcS5vb8cpdWi4z/VRpteKrfTNt
irSmZsuMjPidNJvKbqkYaYgNO1cJ0KiSR6Isd+PCAsyAAkpHASXV39gLLTBI3PsxzCnPWECC6AdU
6NbqxYYxWI7F9cI3FEGAiA+EcOjNvbtgCbH/87laUIVG55yjBV646FG5oV1GqIZ1ab1g5XkA5VGu
Q73v92RdYy4C53pIkmzVLojEekp5u1TuGa2THTp/T9ya99ymMX3u+heW+ynepJRC8OzYB3Qu6EWw
Jf+xK6AzInktAI/4Yqn1vm2q0xSKz+XP17X67C6ERzGNAV2lIVs+3d4YpXVbSKoXShDdEiRK3g9U
gBhkmRwRWH5l8d+E0aVasJIkeIVnQ5pUWlgbblIc0M4qyoyiC+SbjzJRnl0XTKVOClyNo0sPv5K3
awkpxP4ggbfR6VwFNW87u0YhwKKHxbmJl71pnFGBUTPbRNiHPVN0sC57ZfQGZuAD+SzZelNn6dik
VPFepuOTgQDjs61qyBhqe2hBiB2W2GLvO7theszGRt2nRbUVYC6nmferwieIoA2NVU0AWbOfeCUp
qVJuq2WwXI8tQYYuKsPd4EwNHyTjZD5G8+O/d+e3Lf+CG/zfU5b3mv/93cnv+n53MhRhj1BphQDP
wUzFL32/O78xFLkGF0zVnz0VRCNYQ2GcsNjL/oj/RqJzsGFgDXQhMKLT/dLVuVzCPwlxLgsvNMLF
o0GOhzD7z1dnp2UFBX1pyg+IrR31nuNSdzVaYdjHPHLVXOWZcx8nImQ0iB7DGpPSUNNHPibKe2xL
69Ta1pND7QvBDd6Gc+d+dUzKamLe0H5WNF9Mq3ru2vSsjgUeqCCoV3Y2P1hVe5812BmcGPMDpqGG
0klyszdhESzwGF9wKfKL47VWs2AA7FFTkFykSPfhA01HX3oMCCqlhKBMnyUgXUMax5o68tJMbwn/
3rou7Fs+5q2Y2kPUDwfGSWrRe/Y4atdcZQW4fuyRjCpwoNgNqYPpdV3Zg/6b/Nq23tXC2Vqhy3qI
fR0kVfwKyvRE6dQxAtCUJ+ZpbpptA+ffyfiT4+I175o9UAvP0qIzkCp2XB1CYLt3STD2bg4UO3iY
e2MvtJFq4fJV1a1VRcOBi92/I9cfsaCXLOzrUfPZtNGdA6cb2uo0iiNF49sgAeqPpd7JEq8s7umO
2M5Z79NS0AqsKIPm1+FdrYf+zCcZhsDGrnBJLNXtfGGAH63J09BkTmev66VC8xXxFNgnlxe209O3
oTBCxTdqTCMkg2Bhmx4xLbrcdC+L9dWE+YE8OI+NB2ny7xXbtC33lvum6fZ6wAzCl0QHH4Rvd7j0
/XvAUz8rZk5TlnVkmvGaccippyDCjDK81EF/Y0guabXo2bkN0cMUWe56cMfOTyD2YU5XL3Hd43aI
BhoZcipLnTy7oEc06oE4Kypo544uTaUyitR1Isphwm6CL+UkGim/9HXYEtwkDUwG+sL1vat06fOQ
XUf07jmzdQnpEYEVSC/TXjTXZnJF24JnG+m+c+giaSimYG3lhDQO8TWza26wAjZ9xkZgqMW6HUOv
mjFp29N6cr89GX0DOphtXk/OwKeMMEi5VLxXmxoDMQXedyw61mM5MEi/DAVARBcASTxqpBR2QsWQ
lNokyCkQlUDqE9UPq2ydK9W2CgPan9tNYebnCMJTr1KO1EnPDcarMcgOJUy1tP5aMHQmlnWAZR+M
PC/gFbdFfFyy4CV3Wa1vSOeu3b58dWbA7OHY0tdKP/oodrZAZK5s3D8MbiFw63qab51ijrYsVWkQ
LNYuwl/IdzlXsVeib89tvTLZK+p2u+PvtKXpO0F4r2cUf1CojqFKf6eJ7yoy5JlH0lqN50vBfqJz
ZkZBudLDeN+4ci0dZ2My02ep7g+K7gtTrijZ2hemDcjbvnRduO5E/bV2qlNhlzuhlxuqSPlWVAk1
aFF8LGij0ovwXBZwKwfripOupx/YvksA3sQT7uneDffUfvtlrJ1Cw6b0MF6LYEZWUuNDl7HlHrQT
WTKvM2Xm66mx7ovsS6JOu0Gkp0xpjjod4UlthqtQNcHxZ6DoFDJ4875KlEPj8veBo86EA80TmcmC
DdQWa0oHeI0HExN0v1EpB8Cq/2zn8tSNzANtetVSJK7W5Ht7d2cmyIVtl13A6V0rY/ER5dmRHROB
bVldJtUldiR1X42ch6QsXwNn7o9jptEzYtQVxdxKup4DlNKUb+gppJQ1wo4JaBCSt90xqGAjfxna
+Lq1k69zPFibEmfBFycLs13duGyRAyL0iZFDBEgdfVdIF20hb8Cdq/hTY7PUFnNpM/gqSfCHf98O
v70d/jFIBwrgb6Be1Nf98XRYknJYA76BjwlkgMH94+nALzHu8qSwsIcAoPlx7OaBwHMDoyTiPUaA
5cHxfew28Q841HxgLvjdc/Ar+tY3vM3POF1+xhcrt0FahOUA0tyPY3eRS5HENcnWQi9ptRfzJ5Ry
HqGYC3H0xBaN3eqs7w1KqlfSShv12g3MZvIVWz3Uw+jxpsdUNsS8diNrjNdKDMQvjtBPNKthViZ0
xIuV03HBrPLYj9ZKF0d+DYcVNjlA1mRWt3RKj7Dn2M2t7d5gq7WAXFO1tS69dCgxrNu6XveDWd+O
ffghNdw2UGn6XbYwYfNveNhiIcW2CzM2+EaPXTiy1kKUlaBlCwsZTSDvrGn8u+/Bz6rN+BosPNoO
MG1TUnAHqLZMXbqiFnZtb7Yvoq8fO1xvnlz4tiMzYGlWHFb5dGfh5FQL7rQhGCSqufXm5vFTjDd0
kOSr+OoxkLOqiyeb+qpRe1DRyjmS9NRz2169EORqnFU7Gwd1CXa1faYjKuqHASondSGDJ0oxMz5X
6c5O1K8EZ67nmeWFPS2xNW1butTNUa0S5TwtjMAKgJ9UEHkbVqEy59aAyJae5jG7CWoLn1MAVUI6
BfwF6dK6rbv5NbC5oTsEFHILv+ukjYjeJPPX2Aw+1Lp4scyhIYFmgW8RBgW58BHCVuMvLxH1LP3Z
4TJc6aUxeK5ib4NUHski4dPVu1Ns24+ot+PGqIKLE2fgIjTljFCKRarQ9oWVZdDPrA83hgOf1rfC
IAftljHPnGojEp6ciKi3ycy3lVU496bZHSpQ/GrFNNo2ydfCxRbV0HvBcNdwm+TlWsqF+KCp4IgV
v2Sy33RS2QxxI1eROV/Hul1sbK29dGP1bKp5uC5cuY1k85Twk+n/exT+dhT+ozXdg6792Xz+jdpv
/9edjitKxZGIBfybMv+jXwqxn/gYh6Dzu6XxxzQbJHr2k7rONPVbS+33wxAaMCXVf1T52b/UPa1r
nNN/GqRwDaigjBb2udCXMMyPh2HghiJtrSnc4ReEQ0SVhB/ElM2VXU3jZSbrTCKMDojmSWeZt6xE
Ro/gRhP7qskQUZgAhjxMV1hqzSqcGy/Su43d9hRchkl8leshlcdjPMQ25hz7nrebxykS7kSmn3vF
PjmFxFYu0kHZTYWrNdtyVt38pGQ6e0xtcuAo5QbSc0HQ7jAgrsyGx/rdyr0mIh8MpmdqcoBANmu2
Xl6Zttz1IWxbxZbVmlLSxyEOGPKogKYug87W0qr6ad3TIjr2cAWUrj9SYabztxsZP15VZBdrCCPO
2k0i/V3gmgchmKvFh4TE4uCrt6vsoZ0IZnXD8GZXko4M48QCZ1sKHXEkKB67iPampgS14ubtzSyB
rySNdFci6V/bWTkaRBVXtd4/5JZ9UxvVnksnWwVoTDWdmavKjvHWu2+OzXJyqWgtQsYTgmPbWHO3
oYoyFpHSUxT1a9jpfpBHVBMuZXeREj1D9gkA/FbKrqxUx+/bMNoNOFB3ptKbq3Yp71N03cub6FHY
fBmMTnsNZL8xM3pK87prVlMG8Ah/07NSgWrfYDEjBm1owyaepXlLz1zhHBcEF6UvVh1i5YiVsz3Y
a43WXdLjHsV24Wdm1taGa8z2LXoe+kzDcj6DqQmtQl6FcmYyqysl3fGY1J8Urbe206Q8CapkVpUo
dp1wqG3JsW3Mrbu36vEhpCdwxQ/TrnOATfSz6Rma8WAUjNANGtRm7rjCOktrdjRdHRx9PM9BtPn/
jJCoARC5aDdXfK56vQ68vBJbKB9bS8JUmpQN8IdxH9bi2pXteiRviTx6noeKQnCX72pXVtuMhHhv
p3jpcm+2R59aSgGdvc09oUfPYZg9iqFYG3mLT6+JAm+WFqnHIF8po0WksxifHTM/taNz5dAFHGXD
fURia9V3ZnWXpxNYL3Ob5ghMTV7valt9k6N6WJLvEnqG3jiXUVKcSymeQ6Rc2/E0OIwFhbxJWGor
zVHuENv2SjY+LjihyFG+iKZ8C0LzPPfubR73V6nSrnXa0jb/HvzfDn6HY/Af9mdl1uVv3d8YZZff
932Dhvpk6VAgdY7y35dh3zdoYG/pGLEsiqp+XqAZ/0GotSk1MUxzeez+oD2J/xAvpNfKZCvH6f9r
RnahLtrSj49gtCfgtjglVBxnNqy9n8/9IcPv3dOUvVMdcFRS7/zJ7YGb6s+izx9bq//oXe1o59Zb
0FJJ5Mrieig0Pw6DVyMR96lh+SBMcU/J2FeQwZV6PMGGfLJ4OW4CTEp7XnwvaVJHR/IYCaAJGa0K
yiKdGjEa7roeyAP6PXmWwa+a+mx0A+Xa+d7JFXLJNCxZqZ+pcChmfmTt8gF01o3hTDtNZLx7xnXp
OjdG0t6KEbeSKmn/IbArkbXz7sqgDWgOC8qjBJ2jok6vCxgsxpwcO71+siwa6fA78TAttr0++aJb
ojX0BbniGyJh4Rsw7EaUt2CeFXX8oo/5S5y5N25nq547pdtMG3ayYRNSQ8itlZqlBHqXou6JI27J
AB4ck3xWPC2RnRtzSCOfFq5LF1hHqQqAfBMLB6fajHkCK7fZm0H9LNz6ocfgJGVxEaI5FBpagwN1
3SzS/QyajKLBzVTN77PN8sVIniBt3duFEbGtGz8nt3I91CUMVAkryFpJ+PSVI4K+OKc0F2JUZe1o
F41+peq9PECJQAwSWbBOsoroGbT+HV8jjhHoJ75ruc1jEyE76GqWbtwKQJ4BNS8/alUBao4KMbGm
sVfvbqJEwu1ymZqA+X2OonQ2TtU1QDlingSSDYzdM7h3dbDRGPtXBIBw1VEsoinWq5rSP4sLBbhg
Za91u+F7pMTm348jC55i2fgXjIpfMMzwNl/0gGlRBnKtCExfQ4PIsbGhHViLipAtekK/KAtBiVex
im4zJId80R6iLj7SgHzuRn0r+q5bNb2+V6MRj8CiXFRIGCQ63qfR0Pq1Qj4PkP9ohdfVonpQsk23
+qKEpIsmolo9n8hUfOVpTbxMJG/l5AieAepBWZDLjQtyDbF2I2VzIG33FTu0XMmGwSLptH2q1e+5
yF8NCa64yHgIdVtWsCdFEV+03KItN/+MZ/eqUmk1gD53Ckfwe2FWX3eyZoMl11HFjnPWa1zO0Z2T
g32kUS0EN+Im6t1I0xpFCker1T9Y/iAXVqeZVJSVBndNDBoxA0Iv9Leibb/g1vvMZLnpidqtHKYL
XlAQ6HMCcFkBHL2m09IerxIl3Yy0TtrZcJWY+qbpqr1FZxz2iatqRpylS65o0cx6lJpJeqGhXemB
ja/IOA100DUW3xy5ORyShDwVjkC/oa8uUJIjttGVEPo9guhOpRNhpNguCydSgv1j1tq7slVOjdbf
kfLC2GJ582zzdInvbaRgM5m2PFO2s93hYNc/Zgr1UNupJ6NiL+wwQi/g+anlEnT4YaaMzwlLmCvU
8zES7iOZXREq9SpLHst4ugobc2s0UDzjYhtT8zeVwZEOliJ9b3n16W+90EV4PSh0vntSDSd7/+9V
ulylxGj/6So9v37QuvpXH8e33/b7TUqKl00NdCWAILrOiPJfLYpfckmKcQS4ztLetShO33FtDF4W
NxttXgKFCArTjwslRE1CUUsVC1Eux/gVMeq3GenHu5SAr81zk+tZNSE6G3+6SyezYjnaMENoZSLW
dsBY0pvOzuoCqsJt5WEKtbUySfJiTlGs8oLyL1Yq5Rol5xC72VdUcG6axvKzirC73fRA3tmdTqKp
tmPWfhpZWW9bFxNFlyExNcZjVOSfAw6LQgN+2E/ae1OJ20wdvujpcGfJ2KSiVd81Mj45OfTjGI+c
V4Boy+zqsSzcm0iLX9RuOKd2GaybxnU3GYRECkf665JrzbPY063Swt5hLwwiQO1uU+14Sp8dd6ko
j3FXxMqi/bSsOIY8v54z5ULbzAZW0iWw66eeWQEFWVmBSqSlr9fe7QKnFHLO7IUq+MQ0zc+GW3ar
KhjB5JcFoWLDZg0Vhtusq96ToD2UafaFK+1ZYixDn6/oBAk63ZtPWhKy5YK4sJpoONrMeoItPeJ+
q02F7sds4VVHfKZJi3lBM5v7kqQsQlV5YzBqecpgEfa0VYwz1dpomk0ZabeVYt41s+H6Kb5lz80y
1zMzpOqCDsZ1A9TfjfWbidz/RnHa+xn3ocLVaoBs95MuPUDDP+Q1eV/XrG7bMru3RsPemj0rQHPm
2kOGuLLTRPPcAVdonAaNH0Q1X0S93FWjCf0lFR+ZPsL/ULQvo4gH+j5mMAiUZmY0O4UVLYzBoOy7
TLtMHYgQQw4kxY0jWcDPRp8MbD0YUMrMOhmz4u4SFxuaVVynOlqeVPQneDY3RWWodLAbh7yLOAv1
pFl4gokf4928iZX6LWr7VydSwHs2ePdDXAM0Xt5PhbqVdrKeQvUi5+mrrUQ7vdK+5ISBVmbLOjOC
OeY1FrNp1sIzxmR4Z4cAXTsT4WnUWoYdZLy1YXU3Skpgu+wZeY1YxZ/JtOwxvzyWLbXiZQtCBdZN
tZ0T98jtseul8hoG8k0Y+V5N+rukVcZVBaXXG6WqbaOq+4LG2uD2Kd+UuH3s2QN6Yd26zPbBq24p
J1UxCHWNGTouOetAUE5syG5aaXZ1yhOJR3cor4Xl7os2z3cyqqP1ABiRoMULzpMdnDTX4/pu/Sjl
4yvM6XlylKfYmHMvSAhYm1n7nGiYLErL+lB16IuQpWK0ylaDJlXdyymszmVN5fyodYVXC3ej2jb5
hjx+r11xoQns054ybO51SIfktDZbtVs5dnE7WvN1YsL2omtnG2PGAMEB4FdROwfzqHHdOSGu95oh
cARassFGtIuq6c0YaEnuDfLzLbmsRQm2ob72H51Sn9VMO+fD3Bz/vb5+mwQZwf5hEow+G0pOPpn6
cNK20/7j//4fxFj0j8Wx8P3+EmSaVcBTeCa4Gn4fAh3MhIDIDULEv/3aD1cXgR4mQyqHKbflqMUs
8YcWQvMxHBJ1uQ8XMwV0ql/RQpbSzZ/GQMegiYzEJMkhk7v6zyTzvm1GQRA42seTC/a7yM1yO0zT
Iu4fWZyc6qZ6nRK6STJFMw4FvRxe2TXbWvCToDkBZCUlprxvxv9mmgwzYTheV7G+DQptZ9kTx6+G
NkqFcLtKjFTfZDqrMTe/6kzltjIanSrz9mVoIo1tUj57QZA5vuF20UbN+5yzklFGZvV9H+nDRkv6
YTVAk+NSIUgcDoF7gN8UrRqasShfp91XtKVXS/PQG5z8tdbcuRkyIp3JWDzCUSLhFKdKml4ROcxc
VboSZfE6ODUMrfnMCRd6hQy8UffYrGmHhB87WhbBasuA8A8YC/xjfXVD93KJpizuTZXXdmbHvpjm
ag00Y/IBJYxkWFRj3U5VvOs5MnFL1Nexpj0kAqGHHOy2CN3Os1mF5RkZgKF2TlqnIROLtIdb3r7U
Y0nlARVQlC/gTDYVgNpVnH7YKbu2mcySq9IVHKn9LtSJneKk8yNdqn4Uk20Jy+oSdBzqbph3a6dp
OuRQgHs5n199nFWandWbBGx3Vw45LbgcPEAc1KMxNzjNuRtXjZ1sQyeb/NQsL0WbJl5T140HzfRh
6Imdlny/mJZ+rJxB9ZDJ+lUdRBc+ha6ndyUPb4M++nqgq4WJNTX4CsglXF7Z48YOs8+aZkKZBlz4
VabiGusZGSb3MejL02TPWOWi+EFmHZHYRJ748aHQEDpar3FvphVWl3rkJTRl6jcPn5H0G6D/OkNn
O+K9K01m3/kyiIrsPD9DPrzL1Jv0mPl01j9zCdBRunq2wzRTrOM6ua2H3LqJoxjkGnglr9PDj1JT
5aF0UwcoPcb+ihcR+ebkujJLILljFLvjo1WpEdrTv8fotylgeRP/72P0rn0tsukvh6i5/K7vh6gK
44HzibUVWXHOPWI3309S9T/UQbDG+m0v9idms6kagpUaRynH6Y8nqfkfzRAwQgSDxRK2/LWTVPBP
+/kkNXXymqpQ6W/FmeYsQssPsR8g/Do1fpQwmHnY7FmDtT7PsGkV2Xg781x94l+vbXtJrUnZuOkn
L4Di7NamdSNA9O1EBfQqrKdLPGT2Y63iWOFij56Grqz2c+NSRy14slEXlPo2J5XfTVPFBqsExSJw
v9lD/hU7L56v1Jo23aAwd7vZO22iwHhAs6ehFa51aUBOFfTUdXPcb/UYMUcq7MnoHH6Oo24mY1xj
NerK8iydQRM7nSdxdisdOlEEFuOeGEam+0BbYFcojDd6k2i+trSv1D1v8sF0Zg/j4KOVipdy6Wth
Et+IhU29rOE9yhxrrx5IbOD7QrgtlJQ4IM7lidUOjqnPaWmDwRgDmpSCmLymMqnkY15b7L1QZCQJ
w3aH8wUDVd9E2P2sg5lokG/onrGUlHcObTQZmBoS/MY2WYpq2KPdmxjXdrHsXyfLyNZ1DeHCLBbn
yxjcYcC/UWfjjg8FE25qXHQx37V2/1hhWelkdCmHkhO3jwfosOgzzci+jjv6LdVCouKV9l6cWNxY
q6xXqlVTWveKWOzUC2rMXKBjhR7cwWvkjAdHRkjwuoJPVvBQ9+oWBG+VO7dsbZSNzqpQyzJavypm
xaIGdUaQ8WQaauFVoIm8RJnuYrho4QJI6xZUWpIATXMXfNq/59BvzzKILv/7HOK1Mbz+dRlhLByY
72t96z+sDLCyErlmNcUC+Y9zCKmX1T18UtYAKKrfKsn/u4wAWsP/qdJOZyx0iv++6KCNEavjVfd7
ovGX8KT6YqH56Rwifsj/8Mc6Ltebjk7w0zmkTaXeSKPNqVlNcnpFsNwlDh40Nxmkn09us3GGIXZW
/ThPxyoH0jsWzJct1PODri7Z2MJxlmrU2TPAfIKPsWgSGfXZAyrYUFgyPoxl+gxN4jmccaWMIa+8
aZ4YpOs13n1aNz9VahkTW9vaixA6NtD6ksjH235fauZKptPJgmIxl0SnSQpu2pIyjFHpEJ5tT++p
tBuVZzo8dknu0k5Xo9ilA9Ywjjo1SI4u9LTYaO6VeHypFPu5y4u3GAZnrQb3zmChmaJcrAbpvMva
RWOeD3OWWrh1gyFZ4xSON6Vt1fdOXV0Xanc95dmuset3jhPJCB09zk3oaaUSeU5hGitizZs+lG9T
VRGfRGqtNIb1tJnv63x+BcnwJS9Y+hLYgYz81HUtT5yXNimEzwqCOpQ8u3GhcUyBrV90yBuOFe6o
UaXZw3ZeQomNN5kPtprv7UB6Rqys+S/3LTyPeGxuY/gewQL6UFxn6/A5Y9P7zqqFrGGHe9IasQgT
wwcXwkYAxRqVNaoeQtm95OlpECwVotgDkiOzV5eqj8Xcao71GqczeKJNYro7CaQk1x+T6cYGXELx
1aoubye9PkrWtcoNbA/fmLqdZYwbfHSenRD0gIQCEMUN66W9kH/veaI1Y0wbdGzAknyx4alo0+Dj
uPQWkxMi0HqGUtekdxIKy9CxHgsCZO3pmTcygsVQYgeeBmAcWXxl2IV6VhFFaIjNn2GqAnbrGLVb
ljwrSb7PSvU7jaGc1EXz1ERutcqlivN1SRkm4nWKQlw3kXtL2gMrjxXa61hkhh83JrUpodnC5VgC
R2EpHokFfpWGvTdNXJFGSAxW5fZEskfNtU355lRJ62d58eF8y8yWGQMH0/TN2HeOX5WT5hNVFD7J
BOVfS83vczHvon84gLPXvz4DkUT/OH4dsSik+m8Z7j+N0+rfwod45uGkwXwDX+i3gfmnWRonos3L
jfWtav0SnFUIkoY/nbzM0jDLGNmpK+VS/kutHs8aTWkcZWfF9n0SFNVLFYhCX7dC5tiiS8BA3eAT
e8NXlqwLXXuKGh6E49oua4+XyIb096qLcLb0w05E4hBgGzbpkwqQQcs+ovAn9Wq01Hzpb46JDQWU
dY3GcTF9NfZ4SNLoMSnyK92JL0KL2E4FWAuUGxEN1VYS4AZUU68aOT4FTUBmdjhniQEHcEEnjhsL
awI0yRsrYmFc9jRoT+chVbZtEfntpL9MrnPE1ol1kH+hJTcswo8SFWdVGeN6GAM/UT/dgGIbZQou
osnPZkjkznyhHeMyGo1XOfghtOoO16I3SaCJ7QpB8T4ZDA91eSMdlCUO+yhM/Uo3aPS28CpiUfad
vDkTob6SA65CWP+Kankc469WNl+h4+0SveEh2Kdsl/Efth+NaK8tRNWsSD1zpgNVcy4Y7L0pp1ht
7I5pU2+EXZGwtjc0v4Lchncr8MKAOwPf7dw0YOA7xzw6U8hmmlZTTdtE8+BFRumljKxk0E9V/jGn
Jv/paw2xB/XXR2842bDxUTES0t7NYQwJC5SjV1bxaZzYgiTqleLAFeyKlYaRfqCJMAncrZpdk39+
aNkii4GlbVnszbH0BiZYJParIR1pqBI+WLzbuYz27pSs6pBiK0BwEKM8RYjVjOe/ast1nsZkMRYF
EJ9+G27STHtw2eaq5Q0bnUeHG1CJiZIIzI3CdjaG2ftUvK3Dtt2b0XzAKeMnrbbFojqtYjdiBSyy
PUerh/XlTqTpvmQ/IudhrVDYMEm5i8n2KYQkSrXakm3cBG6zS9TMS2ad7CerRstz+4d5JL/B3sVe
PFaGRZWV7bOQgCCVkCi1b1KHL3qbvo5htV6Ua7w5+9RtDtZQ3Wll43fjRIG7hbMnS65Ebz5ZGf1O
nNLLlyuPMJYOPaGYOxDIXlKF1OzBE69mv5FkNfMUR+VNYZqfhYkVnG5UpZw/xoIoBt15LiipAULk
ygqrF72v4bXbt3He7ZKweqDFhSYG0yJmUtyDq7uZlPSuQy2VTfx1MlKSsArfWFZxa2TqQ9Bya1Es
ttdZby9/+DmeWHMnWXJkbOLHnHVZ/TUdx40oBk81LiIpNmTqmRa1leHUTE7TNjIrP4fhFRmU8sCp
PmgUoVUpYf//x955LcdttFv0ieBCDrczmBw4zKJuUKRIITRiI+PpzwJl/Uq2q3SuTvCNXCXVmORw
0P2FvdfO4w+JaC6OZt/ozrQl0m3TdSNUWZ5+zTnIALiY0BDY01iVj4EWb0K7AmzerUe0EwNekgZK
eQo3lTAwkxzul0CiCWNx3BOIpsYHhIx+x6y8mQdgXrTJnfJOTfurcExOui0XLhaOAru+Pn8i84nQ
h/TSG83S5ZNIUs6hJfdOnQcwkNJDJTwyBT90DBOTaPpgD6gullYADGzlSFfbybyYNDw2dq6tmsSQ
6r+jlC83qEdF//c36EY+R8/ZL6MUyGPf36G0LwzF/iRizpSpr6MUk0BuErTVn/sX6w8TORI2dS65
92yc7/sXBE4Q6w2GyPMk+7f6F4I6f7lFIXyCnuKKn9X5786/7+YoeZJarilkzM6qWdvQOvIEQXk1
QDo2L5k33jh6v4xta2kJOnk06Gqmbdq57M8GF0xDep49TozrcKgh1UNWt+TAWBShieUn36IanNgE
OT3QiPxeIE9whn6FS4YrATVHzI07MFGMiWAsErjHH5Waq7Hp4aqZt443rFKCAo3eW5gAN2ZjM+/Z
ovbmozfaKAVyOzW+CsoIK5N1sCOGnGAplLy8ajPn3KX9KzPefVhjR3TDI27D7WhpV1aBtVjRihtP
6bcO8GdhFqcmaHzLYAIN4S9c2Ix+IWpuOgGuopiOqundyl6cbU08tm3gk6h4FlF7RA+7nhMT3dZd
1UQ9yELxxdj4rdMikwrmSGsCBKMbTPK7Vsu3TSiv88ZcJXOKXjE+2WRYKjBLMlcaC60kD6WAdxHq
q1rRLp2V4Ev7rEz2ppcdIA3rqTbqVUq+l5ele8J9/CIakGa0h7zz1p3q+aFqfho04zBOzTEw1Q9B
3eA9ry9yNDdDrd2OhXGbB3KD6pWuJidhi2gQbJrpToQkSNIc4fnb6oO1MiYLD0Qt7iG0Xkm7+2Qr
2kIm3TUXyLIn6m3hlclH2XsWnqz0xIVVEU9an5JK2U2lOAyG3hJVpG3NXuKEbKdXDyjPgO7Djpsj
VScjd21Y5256XwqVsBp2ivazMOybNnLBn/aMqvpqW1C+ABgi1ZUbu7vIFnY2BjoNvDYj5W0fF5va
HWl9eU8ZVgfWeA4mgGL6sEQQzUpjWI/OY2+SQUPCWD4Br+E+UVgwt2WPs2za1o73oIzxLbshrlJM
KCqg6kpYa1J+dpM1EeRmrj0PXrenKq/KoL1ZQuyVLL6w6PQF4FSnZgeZJTp1gLHv2+qUmTjwkScz
MHgEOr0SjuW35oT5v92IEW9d0UIl13xdS9e5WV43AmYAIAp901TOqZiUi2i1Ty7hOgPztaKFYBjT
BuNy2cVVVW2F3l10Yn6GdOLebDdlb9xPuv4Uym6D23FciWYYltng7ElO2jqCVDVQB2PfboP42QyH
PTN7uNP6GlEYFheXx8sUN7VuLEc32NhFdLRt5XFwwuuuwfOCb9SVybOF/6XojX1dNbdOGZdrrTeP
mpZd6ni4rxLjpXOqO70D11YrT06coJ9wxNJk5AAS8ppJ29ZrzN3oVvflgOS8bo6is/y8dIqlO/P9
7cBcwrxexXZ4Bd9636nQaWzK2TacHaIY0KbgpA/1kR/1wNRwE4/tqSG5CiQPvBx6Y3cvUNG74yFT
0Q0Y2O+Y5RWhuwywvUYg2MnN8y3zQ2fG/kgGakIGk1Fq185gPKFyXhBLv6UPncYno74h+HWf1wJ6
euPrxHTJMMfQOy0sHDeRSNfk0vgD2VADv+i8Ymqc4cBMy3NrJB+cDMYZua2MaeVL74VbMutPOpg0
Jys2FsVybVEK8ekA2EC6jLUz0G5EZfzquZbfABARI0SCFMdzqmfs6qKtCM2DrEcweDyuTkR0Syv3
RpzcGqOxnhplPzqaH8hUWXg5QTjEwOYm8U+10aKgCxmWGmtZp9vGFB8QQpy93F5UxJK2WrXrreTO
1pK1THGyWsZBdNGVxfeFYh971ahuyGnZ4Co6t1hU1SgB+3MHdPTQItVH9eFyEthE2Qy8garykpLF
2TjqlehMMq+eS2OmLuRihqH2PsEw+yHNfVzrOwJl32YNAulCB62TO8EM3jEYVFQKDnDrSDoqEwqT
ANJgqdoxnNRhMQ0mFKmM2c9wKlmCqSnxLhEYJiCkGo2VWpsbWdTbalR9k5WZWSa7CMiVmAhJQ1Sw
KJidZPQVo6h8JTduK0/bKpALA4/aeoB09O9g98tgl33Q31dFy/Ste0sJAPy1MEL89XW2OzsXKW6+
UYz5p6+FESET5FczLOA/c8Qn5dTX2S72RLZHVCtwwaFlfo83nocPMwwOQC3/PA+Lf2Nbb/Hlfxow
oL1FF87aH70ZTrQfR7umGbkcjba+DZk5PoRtkh1r7Aa0LJbL3K2Jsuc4VvSVVWfajVUn/VKM1ESg
3saHJm27W72IWH+0VRh8lqFJBkJpj4rmm5NAMFoNySVgPnxAgFufhtkNaWNZ4MocuWC8ikxq/B8V
rrXGaj5gvbiYVpH45lC/wuy4shHlYrmdLqGJ3BXVzhqyd7gGuOAr3OK101Vrc3auMbbbdrxni2J2
tbXY2yyGHngquv3QqFh04AnV8TpzYAotFSGN4KGs7eSMNIjnx4xE9iJ7nBz/nUfjfx8la1Y8/sPn
vgUI17SfxF987nnh150GbFnbYGdAWBYyRuvHnQYrV7QofI6/MrS+fu5nrLfq6A4fft2AYfWdWQHt
pU7mCl5fngkdoeXvfO61v9hpWB7JulgpdBSgiGZ+/OB3VlzpSqcmW5WCkC3DBEuo6mDeZwoLNFUL
WWPifLpYXYmjv/dgdMq6oxV3vH0It2IhKerJIQzkJTHhPsnUqdYeZdmuzCfa58BMHcIm1JhPX5VW
0tiJjJkhem+rQwYo1dAol72Yh+rvCAer195JCV3knGsVroCjgo2IogRSkAa9SAlRr3cq4yQYlliA
i2c9Kw9Gau8SndlV6L2WibxXQXfV8C3UxHzMu2CvmyxVY/vOMeJLOcTXQ0DxH0rAhdZ0Zvr/2Db2
jQeBQ4fE0dKuLTDMnTSoIVItQZfU9nWdkaWZO+oD2XDPsZRvsUlnMeQGA8NJPxSEzg1o1pa6h1Up
s9qnImBIzzqoXAshrxhZPJFdhgKmQ+Oe2Pon2nwBmnaEep6itNFr77PjJmKHjALXWYICcaahyLDo
t+SsFAtyNx/VxJrmbyLedx0yUsZv49oQQ/ahqyCwjJ5hrAFHjT7ZdtZT7JWSNAGTirrQ4vgE3csm
mEaXq7juU2xOTnX5/Svw757zH5B5f03V+x8LzONZ/KejYPsmG9jUr7+cBO+v+3oS2H+8a8FUxzKh
Tf9wEjjkYgPw0eZ0DuOn5Sa/H2QULDGB7PwgsrD/mI8GzgD3z6nC7xwE/M9+ugHnAAHuQMPGUjWf
A/MI/rvhQIgrVC2FKJlkhdZN9Y4e1cbhbPejcZ0Hgq0dskuUvRabPdWDiSd70m1EiNPDLeazopFz
wa1vxsym85G7hnEZT6TxsQ/IYu56eTVCRCe0x8XwCiRdm3HpNdz0YAaoz4l8i3iGqocFePWpdk4W
vHUX7no8A9jhvu8lRHYBmZ0H4Eqr0jM91gXh7kibXOiYYcC5RzPY3YPwztj5gd7stoL8XkOArxtQ
8CpM+BKxy0KFEj/q1OQzNt5DcQeZVSxTiPKxkVX3bCzZHJafQp29AAfoY6eZT5ms62U2Q+mDkcHe
zKlvZ2A94Hp6GibvoOxlVX9wWViyM1m1M+8eGQqUGEaWQbkYXR3IcwOmq4FxYp0DdaTxdM6RUl3H
cbtG8k/8YlO4CJXxeALaV3DbVLl1AOhNmIij39YheYY26eDlnQPQP4bo3Bn3uHPg0EDxp8Y6UMYs
EdpewgR0EfAgU3lQiUe0RbKLKR80MgFqBhDCNta2DoJzMm+6/E5qDYi5kLFOofUJqSpWYWGPks3Z
UGrvqo5Vk0go4TcaLV5fbcrO2nKr+NxQgOvsHYGWu6wJV6MWrdDELbXwQ15/JNJ9Fyv1TrVTpCow
nZIaWG29INK2lPV9ZqDZFdE+ykMfGtObbkExLVyi17G3elG812Mkvp+NjPnGk0a6VTdp+Fb1jV42
K4359xC+KvlLm7ByGfC6qWCbtCG7rnoU0BYDFhiubcR53Ab0BsDU4RzQFgyXQRM36qQSEgOiIdYW
uart1Uzd5DSZmr3sh4fcQ6/GUHYgxqnz7DvWYIuK3JYkeWjgtwfGiY/7igDMeYWBrCZeJN6uIKLZ
M+SqTNulBsaq1u5cSsVEjOswxH+jFcyg20VavQopr2L7gVCbg24JX5b3ChunUVwNmbdx5L1FWmXC
IlZxrH1CVKCjnMc0XzWRQtvOR9IpdxY/JCFTaxGZPgv6ZYJlSM1WCqrrTPe9hMhAhIBpZPtF8GnE
MJW4T7OdUIxYuwN4rDTtSPyY2PfnSjQIdq5yGEgk+DrmvU7MlvAiUjmfHK4cfGR4d81V2cWrtDV9
NYyfRFjfqCauPpYCVTuusqH5oNRCLPts2okofsYYtEJHcRuZynxMEONcIC4qU2iLGVCGRcyzvcPo
5URLz2xtVOeSPbxa5DZs9AG4sVTbdlX2YdixB0C3batDT44hSWq+gVVsE6iEiLYzGvn3r7G/vqF+
uMT+7qb7H3uNQY/7p2vMf+7i179yDL2/7juxINo+jqJvILqvjZzKAhmjOBeZqltzksK3Rm6uWiEy
oC7EnsvG+LuClh4PHeEs4dZ+3zH0nnjzcydHG4f22vCI87S0nwpa6eCqYFrLAApZ8kktVemuzBbp
HKQYrG12FWUveexU7FYkOp0TNI/Y1wfwiTwnwYPlYghfxJLVI12fEDejgT5tC6nyQ6c5yd4OJKHk
SiiqJRtDfTVWHomXRaKu8k6PN2QanHCC4CZM2nuGadY57WywAVXzuTdz4lEAT1Y64MlisLGdagq6
khIu2STzej9o7CJzlTPSsBUENcb4WbbxKSD279SbLmrsNsxvsjF6Lnrvg+wcnS1mDJ3ALFr+QK4R
9324y3pxsi1xyDlSF7WCEw8W7KETYPy7ouqWmR2me+GJT1naHXHx8XTpvB1DAejAJmH8NGShsrCN
qVmGPR6TYmgxFU0lVtMuGJYOK3ouI1V/GZXI8juJ3TdpwhfiIjM/dtRibSgVob6CQ3NQzU0g22vk
MaiWlBrRowo0i6NjwbSMGXM+EeMHumjZNAyIGwetntD6ckVJnKEHqsECpTkS5diT6nrQcEULJ02v
sYQBvVAafiI3NA51nj1WUB6WVeGMS6sxhgWErGQ5ZWPgdzXefnYVL/8eEu/jnvnZ/Pu2dz4k3n4p
dN8pkd9OCE4HVZ8fvq/l7LcTYhZx6Axu3oXG34ewcEKQvDKfHYhS3/va/4hJ6KEBd/y5A3t3evzG
qId110+VrmuSjTt31zpfxmK49GOlq9WBriX6pJGQEZypBu8dIEyF6X1CtwoJw9XmLco9IsRjEwRU
bmbTbxDRRkutyldwgQ61KM9TTvZFr31Wes+3VQfnl/gUNG2ySIfZiW3WD7pQHkw3f0vIlutKyRaa
j2Y7sI/oFxpHDXyVDMkI02pif3FYCx50KEwoLYhzm1y2YtPBEPLQ2/opJeDcq0ly6qt0WUMN8WaP
ec4p0BJ0hZPEHxRUFq66VLR26+KKg1cUfMoH82R2+lUCYtGli/dDzSEkhDPFrTAk9PV5BMjoKlA7
mkxbJGBnUVbcB3QINLUjlTh6CpUQEL9Uog4Cp4WcpWHybXc+4mkG1EysbTf5NI0KZncSTpJWnhon
fsAvvZIiPGkO4v+GJO5GVsNKt7V7exKYs83VjE1OLNQNHaayLhxPgsk/vzYYUCOqX+ghuZU/tmX4
oHkOoYD0tyrY+063PxBJ/Dw55RN2+SXI3Ou2SXd1kFgrra6slfSSqw5EE1h+ICjuUSJyWVRjvG51
uask+kxApjfSwLns9Ldjm0Kfbqh/0oJELjs3mSxH0TnC3bEorAFtZq086E59LGpjo8IZ1WB9gJ56
rGrzJoI9wlp+0SvVMdYY83vKA4E3b2XQfTBYb1gowwsHv2SlW8g/FUSQC6w7452RY32MxzTZyio+
c0SycRIkSwWhWDGQAd7ItIbaxlPXkO6bl8l0SMSa3JHEQq7m6jSRxJlaku1Oc6lI4zSKYBnVKKH7
YB+Y44NaY2tD8jJJQt5N/TGCeOBo8MFbnSC1/qS4+SYxmM+wVKyqWxWde6ynuGDZa6oqgsJu5yrd
zWgOxzERkgl7h/A6jz9Wst9mIT7Bmnl+xhyGDxe+WEQxrXaUrbkKUD0oLc1cjk60IjhblHIb5fRn
EeRS6wFW0Y1XdNiBws1AtpGWgxodzEVWXOL+rRAgMpuLMVpbo0t8zAl7y478PA+Pk52/pLQeSbVL
DOPKUl9HLtoY0xKuGiZS1t6dqqNeayqsU3eHypvEgEdbOptaE/4wpkddIV87giPAiNdqtqmVXlWJ
51sqrhk1epx6h900FcKCknXFfAaBSROtY2IS6QzPWphsejXFxEkSam/s2CgtZExehgfLaYk1M6bW
r1EBM5kaFz0C3oJAEvS0vpxzfntvTxjPo6WUvBvKIWUpCjrGUKtLGZpXboJryCqXmtU/EHeT4KrM
Pmf6UC60YDxFPX4iURJa+e8l9uUSo/b8+0tsLZ/ZQsV/IUf3eN3XgY0LNtEmrIutBNsJax6N/nmP
Oe4fjGUsKM1/VsHfrSwYy/AiAqlRLM4QZ2bBX/licxoOaakzEQwFBofo70xsNO3XiQ3rMmQj0G40
j8Czn3YWSqxbsiv1euumtjGguVDU+JJmE1rbKC0R9S50Dw/1Jg9qtgajsumA49pduiojdymV5jVr
i4aiF2WkIU8CQIlhBB+8qEHK590ktbKyTNo923hQUmtTSYcAZ2NtqmW2ShgBl636OiC9Rh55ZXcq
gjf7QqL2nRnGb65bblyae5SZki8dXJnheC4TG3BqcRWl2IyNIVrXFVyQWN+V8TguzbBF36xO91Op
3I42ZnadIIZFjPxsrTELWFYOSVssYoNLhEsUMn/EAIO1sG913Qc0Ujh4teKe3HgGxoj9OCfitroP
nU6jUm+7z6JxtY8JCP19GwzF22iM1xzdu2ToT4WeHwsEa3FIsleh1KsSGMF2spU7k83PArG+OidK
1gvmTPmuMqZTAY3Fj4fmc6g3p0gtTQmTsCOYOS8HcjDDsvQUGK+elS0jjVcPoTGLulH0H6sgFZs6
Y0gELJvMbaN9M/L6xSxSeJLkL1RusDM68ypx3ausJMkBXmu4K3v22My9cBew7L2UbZ3+exa8q7o4
vf/pLEDVleOIT38tat9f+O0wYGRLMjFbwj/9J9/Ogvc+00UjbThzjPL3XS/zThaaKn+gC1OpNL+e
BXNDDGJdhQ04m47N35J2zR6XH5peRsMY5PiTLSl19/wTfz+8HfXaSJ3CbLdOn6NRNailxKme04tq
0qZWYSaF32VBEy3VouyVvZJgvFzEaiWQP/XkLjj4FZR0ZSF1ruLxPnFZY8a9ytIhIdjEDRcuIi8z
yg5uLT+H8/nROs+WDo5jkMY2scWuH8ytM3rHtnbRNDs+GNsrC3w0ItH6lCvZq6kifUy48YzphgPy
kIXFxSpJIrUURq9mSS4IWxCnBRidTlhJaCVtHXVApnQUz9XwgnI3YGprt0/0ER8dFwQP1c5TxE8O
3Dp/dNXi5HXjc9LAWabPeI1U+5YXmrdeqZT3JBcOa/bI6dGKRBtvKyXSHf/f+3S+T7kA/+kZ2j6P
fVG8/tIWvr/sa1uo08XNEQawVL8EHP/nOsV5MHdizGxAt3k/sovp/TxGRio2Lp4Xh2/j6xM0O/lZ
ndIaAqP5XXHkF/PWT6QZ1h80GFjS5hkVX+n7R4icyCKYgHZtGzfgtM9UMtyaQN1OVg+3SkdMFmdI
D8EFi4Wj5zd6l1whQWGAbnJLjkHbLsaoORIL1CPLCcg5rhCmI6R+amxkMlI3wJILa8+Tes7qGuv6
JAUCljBaGG14gmz56BZMetm0QHpX0zui6rx1bPbXseegVO5vTZv5+jRNh1Kp6QBrxQEr6fltP6nb
ZDA+R6OtQMwgjbfu9MM4oi2gBXtlJ0C4EWEpo+PcmoWGG3R03uzGQhNAxjomKCKcMy/YKK7HoLkj
S0vlD5BXSev3OvSYWtNv8jq+TKa8MqoE/0Bh9KsizvZj3IF4ISJoqYZ4yL1mgigzWtgj1AcvSm4V
3AnQzfBjRmyOswzoud5NZBAEFXPiwPMj2kxfOixB0ZXvbNrSpTHQ5474gJa9g42fsL7NRCbywvLQ
PauBftKN+tTA3KiQlCzaGcPRz0COcMgJXYDR0c+t/QztMGd8BwMi9EiOzndf4Up1LM69lDc9gfsh
ZgAIsulLHZQ39owGKXLoabBCFKOk0YYeYtvWFYlHn/joQI4mBseU3RnRxL5oZ0SZLGn2BwfNFC7S
NTi5J0PQz7hZcO/V9A+ZJR+DPH7ymLgjTQ/mBhrLe0AuPIIyDwm9MuCyYPSeefrGcdOY18YPcrSq
s+o2H50B/Xqbm2ySqUQOrYYw3k7R5KkhzM2OPY6iQftrekRwRh0+a4Yi/Fyn9ms03M2E772Zfaph
Ea7g9bMqBnWpQNp03dSXgmpHV1jWGLYBuSzTuBekvslIXypald+SSSvktowMzKoxcTQixuwg7i6C
nJi3MoJQbwToWUHYWBHOXQWpMCIroP60rAv4MNeamIwl+35vWaTTR7fUTnU+4b1rPxaO+inN6GpS
T/GQxdf9qrWLK9T2t6qWl9xWoGyaodwz9O+WXa19jjzj6Djy3GT5rctvjgrQ60nQsU8o91ZIZDaj
aZEmZ+bTIg2UnZcQR+BkrroC0R1jl4N5mqs17a/ninXciZcSkQEXIjehtNrg1MyM1NDJD7FJ9Ajv
2hxPql8ydHR+GHi3ALs9n+EqgtrA8AdjAgw9RS9Wlx4FZKQNimsYNnZ+77nj9Wj1tt9rwjt2ueYS
PMmKMypIlIoa765PJUYCq3UWoT5USyWroBCFwSaWgl8Gd5+w1PM0SrYb0hAsYZxr05Yb22qOOVSQ
NeuW3b8X15eLi9bs7xvB7fj6V3Ufr/la93H/sMUnFsYAU/Tlavpa+LHQn4suD2PaHLszs9O+6nd4
FdWghqIfvf2MVPj+2pqBCvwdY84vkrbfGGaCk/ml8kM+TbYnYs15omnyrX9/bRHb26MQbsKtUshL
YBRvcaBnDCHziZW7DAhT7G1R3bWZwpPaOWkjV0U6tEtWpfAIw3hluukuRD4MNFJF5qm24z2faiP/
bMdmyjou1rLjGIzJRsvGelcI9dJU6oukmoPKq+2HKr9M6nidAVK/EpUwn+0cvPGKZQ9sJRbLjWY8
6GCKb6VFF9mobsyerz+FBp7XAoB1M4XPpiHA1SSxtgI6fx3aI8lewrgZBayn2pTJule0u2AYvEtv
JqS3teZtrvYx0Ss2GISpuxaa+zAEHmWg9uhaEU4rHD21bLlIDO+tcMl1CwLzZCn5CQx3sOQrADtT
qgLFcLd14vgwuh76dHk2UmNJyel7nbIoGvN+LJsdzrZ7L0bAX7SbdnCPbmCydUUyn4zhpdYhcis1
tJqhinaJMjE1BueT83CX5PzASMibBaDqp9EqgE3G+L7boeD6N62LHdqPMukPpkFOspHHyaPasuj0
A8IId9ZI0MAsc7Jycz8aSlT7fVcHpwpS27pIgu6qVDzdH6rhQRDLFzDVXAQ10iVZawdSmfYNrXUS
ea9ROY3LaA7aNkP3lZzvekE4zk4Km013kIULNNYvNVJEx2BS2Zizk4s4bwbH6BA6UvxafU4LYk+U
zenfPTHg4B4/6wJROdOBlxHuzqEJvOpoxhV6g1ISJG4YsQoQDJl3JxPbTxAwoCwgerwtLLlIMBzu
GbiGqPQ1ZesA7/MrQstVGvANA3NxHbqdczWRDhWRmRZRosCQcM2FG0/pLWszj2H8aJR7p/WK12q0
w3oNUjXzllXQG8ZpeOedd+/s838PyveDUmN89PcH5b6IciIYf52YAY75dlgyMbORl7pAhk34xz9O
zBwWO5T5HqJdckoYZn07LH8ei31f41uU+Pz7uwqSovx3Dsv52P2pTZ77c05L8kEIDVB/mpjJFvZI
2odymxaY+7tMkOo+hCCh/FKLRbkwm7TbjEZck9mM00kjWdRPKuN5APPwGtW1XISug9jB2ZZTtU5D
9xLXJGrZSn0Ax3tS+zKHvpKe9Ur/WOoalWaQ7cJgQqhE7dZqLS4orIKkd2UyPQc6yYfI/e0xuOWA
vJusUcdyCgxdieE9evrwHGski/H8HpKCgmcCDbYZS63rjkkW6N1OQocvl0qJQyFXOk/Z92UTb6Kh
JX+QuRuvsxk2LZTK+ZgZwbHRyl3FRrSy9KMBcS1JrGUMQoCjt7yn/OPpQWAxgLTvar6VJm/9Ouuv
+QVxXCnvB5rLUgLriJ6huLFTA0cuGY1NqT4Ss3jbDOJF2tkNYPtPusIhpIgHkPjPQ1avseEitOpY
74SkL+XVyMoqwQnDrfOk2/U0vY6qVpYom92XuMkeAq13IPMbRF2Vg9bFZ90zkuzBBtC3ZwFtzVx+
poOTSNbdmHUrNYCIkzf5AMjKO6gmE0X2WtEOwoa9SnGVbV2zLU9WjYsa5ZS2Is9aX/GGIs+qx73R
2OBnUsdZUYwb83pNrJMivAuV4Ag66YVVnecHef9cuyHHYm9r68CZYxQwj8MA7S7ONL0kDkRKLq5F
3YZduplA8kyr3z9+/tfpTqw5GuOfzpb8rf51djC/6GsV5vyh4h1AITIvj+el8n9mB44DGUad8+dp
2L+dKLppsO200Ud+Ga7950Qx/4BVoFIzcQbZyK9/Tz5t/kX5BeWPb0pn1kFU0/zv36kmzTJ2TLY5
CbtXfViEkfbRYTC9LIWJbGt4jjrKfg3sdNvAGtBiQmiEObOHsPGPOiK8OtqUGkMtxVoPDRmwpqd0
tGg6iJHirOr5raeqN8CqImQXWHiYrdPBAedeN8g1wFwmIXa1uh6R0bn29MFSJfKy3h5XoVvgySpx
M0Yld/AAJ4FxO+dLDju8y8xPSdV/Tnr5IRCM+SKB4Q8n+Ae7ZiWgRsr11AE2VyrwhHYBvL6C6ASC
O1sERmX5Q1S3UEPAccYQ6+XnhgxIGSFa3xbdaEIKD2UO7ZUDAi5tjzGsT9tqnXj5NhuGj+RhrEql
0vxEEpOUs3tJlm1uF5Kbv5zITiWRYhfqESpNSQRhlkWUkkVoWZscUvinXuuGS2sV1FBjlavTuZOF
PjwyHRR+ZLrHwosnKKMR8Q2sCRdWZxlLDJ9EvBEONwn1XlWn05QMW00fn+MyAEDuWi8ABi2829XH
xgyKdWOq7aYZ049JCGKs0PtNKx3KK05j+F9rBsLgdKZgHfZwCxNCRpYw/1+l5e48mxgWU4qdalS7
2sVGh/blk55WgLMN7J4JWFdSqczl2MjnMNS3fRd/NjBWdmLwDULZxCRWo93fIlFfgkEgunHY12H7
Qp18zkuPaHsXElDfkMZM52IstTK79RwvXPRjwlWUqVtQrLdVIkoSCYuzF1Db9ZgWhRO8pEP0oUu8
7f+LM4nz4u/PpONbXsTyLw4lXvXtUKLxoszBoU1mxDsb72tr6PxBBYRIDscQLFsOh+/PJhMlHK3a
l/ihHyeamMOZPqhsD+dtwW9ZmmDj/VLtQMRi2YjsnBUDX/XHs6mprGDKRTZnvszNGDmeFoKu1F4E
LdEvStKp/ToYKNk3SdCjluocK9qSjKD5GU9ozpOaE+9NvlpJ/liVBCzwWz64SRpubKcagCRFNwoJ
P0BDnTJagVRpmecVXKEuNDYXAVziOHDuLS1DUQtVWKs7bxFoAx0Hcpm1YYXg8aB5oEQl3rsuqaq0
B6alMD5ynK9hjb7L7ruPTlNsO7fHrdskgA5UEoZE0m2DXHn04ghpwxxZJGO5FDV6PpzKipuVfpLp
M1NrClDjWKewo/pyvGxTGthCKnUfV6UfsLKstXg3NcGm58tRfc3m8mkRKsqTObH87ItxPo7l0ghR
lul64GIb0ddDyFGeiPbKAJXKJAy5eU/OjCqbZW2H+1KRJ/Jhk5Wm9SthQM+2bO0GLR0VYaGjwFDs
YFxbMtthejzqKX+vW9AhDGN8IU4Ro6UmZmAnGW0tOc5Re1ca4MNSYZQ7MycBouNtgZ/lHJgDTowl
CVUIlFCl15f41OvooOrheTKmp7F3njwnb5ZxnUtzNWR6A0LbKK+qcTiUhFfQKWuFc3bKDNiNrjvd
MlX68Q4eIGO/KNTdB6ceoo2Dsikc0gimOKAWOtIbUiSC698/SP4v6m6tmY35D2dNnH8q0r9qrXjZ
n4eNq5JRgxQBvfQc4DgfKH+eNTgrGf249FTYF98zHL8/a6iZsI+xe3zHOtHvfNuesIDDUwKmU5td
l7+1f9TmddAPnRWaOlAVrPhxjvDNvKMnvquDUL6RPTgV+tbMlbs8FgNzj2gVT3gQCiW5F11lsEuE
gzAQX6LnyHHK7lqSzxRWFNhMCXJVfXDD4VgiOKoT6+NQmHden527SV91Vfxc1+VDyA0PiP1qKHFg
Eb/YRgnppKWxjPvxlEHRgTPzHAi5KSJAByIOj5Qsb0U/W6nsN2CQ2M6tRYdhY+llmJA7IuhB8weu
sy6mAigfKE7G1pgIslQ5lJXGYeUuMdkLBiLjkXTD3A9nJE6eG+lz4LA0WWHUpDPr7IdSgApHno/u
vyzwqnUMyYSCeisG4gtkWZ/8xi4xeg/1nlxhjgCG5bW5mhHmgHCmSPPxXlZASsfiQUtGxP2zWbSR
qrtW2uQ+lllyMWY7aZ5NomderNUXFeXBYRjU5Cwz/Sn+L/bOZDlua9u2//L6cADYKBuvk4msmaxJ
keogKIpEXe+N6uvvgHxoS7aOI9S877lzIo7ttGiSWFjFnGNCPppQIaDr1+3uwupeqrDECReVpbNA
ebMrzgAJ5cKUT9UAPSrfFxZ1JF78qFZBR1YxfS6QmTY/pT7F2m30Efa+sIbVv4/672uUf3SKnV9e
f7pD4UMfD7r4DQUseRvC5Nmlr2CH8fGkC0Yd9qYOd086ux/09fZvkGUwbX0IDRiQPp50sOY+cw5C
A/pBInd+KR6eU+jfnnQEEN+6FBY6BieNH7sK16i92ZWNtu8mVbQ3xqC15nUsFU4lYjdBcCFTw29j
PlVeznVnmJh54vIV2rOzYqdXrX0gNas4xKJlz7xiszi9htWNH9k091VHqHjGRn3VxH6ywdrlBWM1
jzsrlp+cur7Is4a162DEgT6PJCbB8a4nn2tX4b4JEyrAVBlHc4zu+6YfL+sC1WNPPPRqStkV4k1a
OaZxyXUOapzFCVKzDHN5q7+0hBnwZ7+Pg3uo5HxsQvUWR+CtFSQFHoMyXzdwBQJfcrPrG4fFsYjx
vIEM34SJ0nZuOn4eenGn92DJsJuyWJrcvW7OX9ilL0BJBZY8gjEutTvfCL9Uof00u86LDZ1znXsx
nk2Du2dRREc3189moQ76GH0uhvizH/fe2q45K/oduNu8wP+TNgiiEFmvo6xsiQujfdPl+DJANjtJ
ohZJV4+6TTobb2mKOJL4LEw7eXtuWAhtwhZFLPmraJGLvA6yoXk2Yw7ErcqY6Iz5KZo8Fci4uSoT
gooiSxnrGj9eNCCKQnM53bH6CrdVFA63Kau0Lae1h9gwHqqouVYLlh3aqb2aNc6Tlmidbep06ExG
NRGIXnQbrxFi3Xb2PcFE1UpX5Y1RItnIZDOBj9e7dbLQ4QddGkeLmny0FRgTDqTRTjaQRD27hsyB
fqzy+72Poy9kzNM9PhaFOPH4ZajZisHJ4N+dczKIxQXsiHSdLEA4s7m3ZfpqFSWT1EIiGSaYHknc
fI2L+akTOClSOHR0P18xvwWh17/GgNAqR082dmx+iUSCPLQvCsR1/l0DDw9A3KKdxVhVWDXIZV+u
xiI9+vNsrsK0fnadCg/Fgt3zF8nK4AtYOxF/rbDrV0OiX6sI7PUWvJ8ZjfelvtxChgFXCWTAyM/t
oELgvdYW71dmwiAyF+ag4fg3PY5Sfs3GFO/XdHCb4aZqwq8uOQAgW5zVvJxIkqm+r7XslDeCULIy
9v8t5L+rxgwK23/v2c4vrfyJfhTHwx+VfGEWfyf2/KYE/XM+JGXIsAxYljbIiYW4/rG7Qhjm0kz9
rmn5fa31Ucnt31CRkdTzH+DFr23DETz8pZIDJVgMxIyHtG5Al3lnfL+7IrwnZ6tmk8tSqTzeSpEb
IGiJ1dmgP/Yvofd+boWNuIvouKZXX3KBfozfOR42yUNaZ26xdj35Pibtq++0Lak6KRqImfnNiTwU
4j4Lidnu0HPV2B3iit2U2ejxSg+JPSym7NayvKMtImdlaw2iScnR2w/vRpntXEyebRZvOY2zcUaz
kbnlsy79G3NQW8ntUUazvZnQyKwshQ3LmcvkaqJ5PIgMPoy2bGEljd4qzNFgtwUhTd7cEZxgZIV3
ippBC0gdHTZDFm5VRvxRx9ViVRfDixQCLi+vqB70YF77x8pNAeKG5smFYrnyaotNmYegAAPtZTPU
BrJvlD2Aydcsk7HuNqoLGmuIDyNlMShaNw/SWjbUd2evJQkR20MFnKg316Hmig1Re/c2tFyMuc7O
SEF1FZR02kRJsI+j3kJbHUU0X1V2/Nz6ZGWQK6yvER6DqlQw2IdieHdI8Y5KIsIpFGiC3Fs7GqrN
7LV0nkJ/bT0PKa4CLziCI+N62nDaHG+AO1znXviloNqvbAXk14n6S6uu8FBEzbts+0/KNR1MDALg
5FBe+vF0G8/+nRVZJPt0MqgnLAOlUWxcP0HIp88km6v8E7nBN7rmHA0juUrUdAm3yd4NjXyKmuKL
8IYnyE3TyhPYQ6TsAEW46ZYraULbbYAtmjNSsiBr2R4cONLK5T4aMfLKLr8zLBZ9fh/AiKRNndEN
8pofArJYA9up7psG90Rks5Z365osjfpJnzxQzYbN7QE6LH5hG8tYOKDaGptrEWN60fmhk1kIl81K
O5cArrE86IQhv3XCrq672iGlQou0eidS/ZlLVXzXDVA4j2DlsROXwriqMouFgFnvR7Wgx4amD4pa
Ql4IW+8dzSbEBkSS6qAZ3rGuRbMFNbOnfedekWZnWdDG+6Zagbg3V7bRGTsZI3fKRzc8GLpzq7v9
QelTug7ZqeqpcadH0uP8oWlBMzdXoa90pF26WAF6TOdTy/AjdgN6tn8r/e+V3vxHffD5NaiGtzyn
rv+YQ2Qvn/vo2o3fCMlDz+uQUvGfgv7RtZvoFC16ZfNPO9xHrYdPz7VUeHgB/qpttI0lXw8WkbMk
2fq/dPdkmP/rdG5jH2Cq4GvGavtX8OM0syY3W9fdizTL052m2d1nopnZnOHKjn2P6XACDt+LHFbj
KFnm29mmI/1sjTUuDOyk9cx1aiSDR/j2fAVG8F3yCLDsr9bEAW2GuKiodOa71roo2ebqykLyIa41
RmYRaMbMWi014xJCkWdqV14O59iT7cSLwW3Wyk/xoY75TZ2b2UWXQd9rG4Zwf5zJKaKGDV6qHZPC
Kbd1hkMubC85dvIameW0zivn2kv1d8uusz2EKXZ31PV1pdRXaZtH1dNbGS06NjVbR80u6y+h5Z/s
BQ6XmtNtG9LwFXN4rddaFcym+9xUKRVDL9PATjmmdg5nXE82p2YQTyKfv0oGHN5l0V1VFHfhTDKO
0UsS/RS0WhKMvHWVasbGB+myty3CuzXQkEGpDJ9DTb/3QkGBn819HI1uEIapf4TMY63riPfBMAFa
yyUgTMVWUUTaCWn5MYzrq3l0ef4b805z2eB3XrVK7P4+6RdcXQMQN55jctztbguhY2OUYjgOVrhL
49I9OlF2Xdi5us4bEjzjCtqBU0OJY0p49KUNN0JXn2ptdlcZ0mpgl2TQ1lRdpJLdWZTCxsmrVbuy
ba2tVpHL7Wb8FrgJZjfNy9c1euoiGylfxBfiBauitdvMGyezD45Wv+ZNvMMMszjCeD+Lcdx3Jf/c
KEq2sZ4zoBcsr8Zh4TCkYmyvWLUOz0afh7tKM9Ju8+/W4dvWwf7HEnY/gSP6WQVbPvZxzcCcZGFo
4n++nR6+2zDSyNKmcuBgt0eVW6rR990qKwXDw3/wUff+7FaBs5H2jt3fYaqG3fYr2g3zJ93qopnz
rEVX4n8rvt93q1xUMCtQFvYEg11pbt5tMtRXOi95aIPO1qzCC4Diu3rSn330WomlDmK0H/Cyo6/U
gpZAtAp914jOy0PvVaL7EmVPpllZ0InJpedAHQbe5VwvcrER3Zinw7ZJUJL5i6TMccWnCY1ZjtYs
0sebuAmTdbXMWOPs3PWLMK1wPf+6R6vWLqK1XpY4kQrn4CResY40D3aF9WSjPl7zz0RsPqznBL0u
cmrrSzzGKcZaae/c2J6OctLbB6PA8FrKBoxkVxUbA3Ql87HIzlRUbiokWXscRhsWLSsxSBuwY9ev
DZV7RBjaU3SZxFhWayPrN57si43lDji42qk7Ys+y30JcG+cGmsElKae0VhweHsZG09iD6uDbaUkJ
wnT6iF7DllKgtZiHYc2mQnsem7S+8HurXAvVTYfenJW3bvzRQkyhYueiT9t5L0wChWB2EIQUWy4x
rJbyLtXYmWBnBRQEX7O2CBa1fVTW+xDjzbDlthzd5D6q+m1DlKYCIooQDh7arPBQ6sknsQjlGhRz
jfQ+VSjokCTj9owR1TVEExFOEX9GCSwB4CG9I9opX4PEs5kIKn++5FB31IRu/9sY/acx4hn8hxE4
ka/xT8vK8uz+2RhRBKgrtrAd6wfq1ZI9jHXRYcUm+Ls/6Ged33BQGrprfrRNf64zqVOMrQ4oLM52
34Rkv1BW0H38vTXicAKZcsFiL73Wj0NwXIY+v5Kxv9ey9NqtkoM1k7Xg8FqmcWj0HjLtIrmPSVLQ
cnwS7taEdWw51l1Hd4I0CQW9wMQNmcIBe8+FfdPZYpPI9FQxjdgRV0bd3ShhHmk+4ChnJ9PHP6jH
l3lWX5VjdpWjU2cWu7FGk6cICRI7sM0AhNHttZtiscnnxRek8DsV0k5oyVrN6aFy3K3bA9uymdZo
uLzy2s29q8xy9lXjCULfuyduJrua4PaSZLDBrg88XqvBRdYhnGM8pXuyfx7YoG4nRnrpmftZy79Y
XfWgJWgUKvudC0iQ4HBHwno0kJ92WbUhN35VJWITyydTpNp93PZL8rhe4HXxpvhK+FH5hDFh0/jD
hZ7Ma8Mk6l5zhnXIclhP6uupr04qbY5G4RLFxbbMS7TLNMLPzjeRFPW+ctaT8lUQOf4tspvdkk5j
lvUjjdJaN2W8Gkz15CAqDWdjp8/+2ZOoYlOwKVlV7ZTHnxMSbpm3hN1HqHL8KtznuXU/pN7ZMGg8
HIuI2tz+THN6mRQZilXnwHUkZ3mM6mucHyLuHZPhXjJBP/L7MS+vhmDSnyLPPiizOlmJv1eqPVid
xvoSNR9E9LR64vS7b2vzdkZsA7pxG4/sUx1dbnS4RyrTd8kIG7p7wo24clzvQHUNiFAg9qd6nGS/
bxp1yZt0bQ7H0KuOBUjgiTu3roo73h77aXSuw7CEnmQdoyl/VZOxhjG65kfD/rE5DKE42qAMkAUZ
28nStjRhj+DM+pUOgsYJ5SbJirVJkN2U8LU0atOFeF5dZ2ul0eehYV+a9eXOV+5lGc2BafKvdZLH
wtGvmk7e6ZpcT2C4ZZTuswXym4QRgVDhcyTFsbNZEkXh9K7nMQV9fGHg2CW1eWhy865370JCInt7
5EeUZCevsu+rsOMDsXdWtJRFbxGJvRhtC/7/SCqUnLd2ThPspO42nNNtVvc3Zk5Y3fLtScjg5Zdv
24zN2dQI9430nQW/mP37sbP6B0+l911eXncK0rEN6KAwXFCNABVsgi9qswgEYSJD8ThE0ydph5tu
9I6F7u8TmwvBHPn7GXwC3Df1bnf+xrGrS+AZyNmlF2hhM6xV1Nwq4Rx0TEKz/u7yfKXtcDMqLMzE
Fj2aYXeIB+cx7axrhh25mku5K+fpC9minyvPei/EtTEnzyxdAqUt9HIyKGyCvUp5iOrl2+ycVJhs
2TvcaHq76cAhW7G4NN32xCrihSVcUFnGKXLtrd27NwVZHIjXoeQkC87rbERYIusUTE/B8mDS2jkY
HIL5THOZpvx5NZEJ0UYDYNsJm02fikPRFbdziYlHnbN6fgT8k9NaFNeJkX2JuF2Eog7IK7vAgfRU
dC+p5mxYkNxKazxPKtzWJj0+YlTEok+++cgVIh6IqcmQR+mIO3qnux+d6K0kLU0W0WtnpqxR2I1X
XsZKLtuypgmKiBASO7zqVPwyMI7W8PKtKrwkr+ekJs4+1NOsN4hN8wlrLIDtpePV0E7XbZadBYII
f+qutQVc4fu7tFo4D954SBmWJHrRaTSAt9tbnOg3XZiAXAtXAoAhyX+3y2GoxkfWG8nec40v5vyI
Nu08Zs2G1enWM5mE2ecimWfVFRrnuvE3M2A1v8DBY3uYAdh5Nk29lc6wH6YH3VUbhLcQphxYoK3L
sWX46o9NtNJtwiOX4wZswxVhTJ86YmbI2N4l0YTV/l41/tE1+pMlCY8f043CciU00oP8+hCmxqpY
jHlAsvMa+L55r1n5Tg5k9Hhya0lnHzaHMc2OrqeAm6S7ymN4X4Ats3qTIYOf6V7E+WMLOa7n6jGb
1aYr7UBrH9nfXgrqMWMorXS5KT1uNRj4cXPtBsth2Ss2bqKtU55JS9NuSTwxCb9R5X3XmZsxc3Z1
9K5Kly983rchw27a7hTwRF6KQY40lvxfY7p1hNw0UqDh8bazuMckseHMswoHZ1vHGdsG58JT9a4C
R5UV9jrPESvHiJTjmPywPLxIW+3935Hw20hoclP4h+atqtq3n6y0+NDHQOj/hrjNBJD0R4jrxyHa
9blsAA22cTF9QxBzOfhzpYWeROdhQJFCB7coX/4cCMkw4RMMcUhFaLZ/aSBcUlZ+lJzYXMhpG7+l
mQAXY5b9fiBkpAFwrfdqX0p+E01AKsQoaDbwC6P46tvGgT4Sz2MP8T3vza9FSEjW7GcaFJj2bHgR
Ts10U5vlfTk71442Tat5cHL8ty5DVZfcdnH6dYTlH5RE1zNnXjb6yMNdv1gNaKB4TKtASefg6vmu
Ic804IT8id3SQWj6bjYcCq3S1hx/T7M3fg1zXvWOfepFe3JD7tmzu6lTAhoq60Jrh7s89p/GKb3I
tfjN0pLAJu+nrElgDb2XCNuvb7uXuV8+sJy7b9r4NNqCm0iLpg3G5ae8as6G5Z5GaewTvbvT5uo0
t92FdMjm0tuWM4zevUDgg3fsPU7+Ka7cG6mn1xEFmXYKH1SHRJ4uYq4ezKEEWFcBoGy4DgR1MhLR
zBy2cpWSK424mqCLDHkoZ6iiqqSWFDMZXb2rivusnhp8qXHDMaWxCo5AIwu8QEMrFmQpTaCZY2os
C0qWV0QkHeIY3htuscXdyvYtJupSB1xQZ7dqdLsdlDeEz12281sLV+sSwOBWnx0Tkg+YnYmkh2Ps
I+93B8AmsrrVE/xsQ/Xqhd654Z3p5d4+naYbwJJbpfpd19dvnQInV4uWXryAWgJpg7qj8IbOucG/
k/iCjWnll642Nt0ORLQ+LbYydVElvfZsDLH31KU9nGe3oxs8Gnm8M11CTvoEzSSZkJ8iKJ9rxMqv
g0WQpG5rT0Lz+blXXZDIsuYPrMJV2wLr05UPUslNPpFp84gnAwCmgNrphu58CDNGe5uDG91r9VlA
1ZpD9Y5fj9CswQXt1POz6AidEbU24fSo+s2c5NtZs2NeJRyu0rFcd3V/ZbfImJjNQhjdxMU7eLCh
ljqvkBd48VdINOw0ORqy7PdFRRgZYQ/7vmq3smW7MXDZSL0BQ7lXNuvRnq7H3N+DRTzhS6XDsElh
6cJYHv+tyb/X5H8UB13CBiBgitPQT7SA5p8SISwPOsgfiu8fhfSPyozwmLMBvAa0gpZn/QjYWwwK
8EtwP6AJXM7BH5WZcdsBiseyTv8PwuQXZmq+kL9UZlDSLoPZsquDU49v48fKnJZwzGsvb0ggqbR1
kip6t3QOcqe59CJ65THjMFfKZ73Tr9H2P1pxA3DYgu+bRf1Bg/gsABdvuLy91jnGgzq0YRI5xYb/
OrytQN6hxFZ49OeZLTLHOLAmBi6ecy70CCsEhNliQc0ukt4VxKF5R4kVm7qSd5FIv8zAa82ETNax
L0gmlP3GHAjaHcvhevK7Y+HV+MP8y7a2712SUHA37lujvYy0/NbTp6tMj3ZRUx8c7O8Snm4l8vsc
nK82F49y6O4GYoiipjoN5nCA2kkZh/BHgA8ZD0QfZT4KEOfeMdVLVnPB66LHOtLP6eIayevu3EMq
7r8hiw3tAsVMyNycHqKyeygzMs5jgxikaVvp+jOvJGQwrRz3BWvMKRKv+uBI+tnuwIHwapB1gPlp
U0gtwJB1SAr70A3qYCTWPnZR/MVN8iTafvxSV24yXsgSMUO9LlA1Jp8t5dpfE1tfsNEoZ4gyXvcp
32zlt8XKb9JP2Yzztk5D7VbDhEH7rjtfp14jZjE1o1VdFW94ukqyai0UKpLEF4JYHiYj0zaeRzSR
p8r8kHjC+DSBYQn6JEwfmqL4lGSKaixMGNpaETgZYNCapPE19DugCtp4baNXWFVV8jTajnbFqm9Y
hQThkqxYIy2fPOuSaHRrJQyJbGYmPdPHoENAcaftLaRXWzdO6j1fp3eMTSTooSXqk6ulyW2KxnEn
+5QNJg8ezv02vKSssl1GDQldtRkxFeucisui4ozlhs675tLfFgCxVw65QVu8t/TrZXmozMy4rQvS
PExSfIIqmvANZqm/Mep2PkCggASoBLnyWnRALPqMQiQP/q2gv1dQDFb/vau9Kru8Gn7S1vKpj7aW
4sn6jg5VoIj80dDvQuiHo0RBwyNq/qDKQURJNfsdTrOcRj4qp/WbtSh5dCGWfnjJrvmVyimWyljl
05I7+vX//h8bjKrFCWZB8etIb7jV/lg5fXJnFMbGbJ/VQ8v6QNdQZvSZ3e+8JMvJwU6qhqF9xrAf
xO1MHLMxcgkVpf44pZGz8dIRG0EtvXM6tbBT+pcUKNkVJwL/SYdfz/qe+TIznpl4x5U5c9/wJ5Vt
i7o+59Zwttwwosd10pWVa+apS3BPJMXo73VuGVdGUmv7VOb8NS1+dkqQqMphgVdRCdEzvCeV9RYJ
LBKp4e/oEXetxlw8KLwDsnDWjdIf9NBYe2ZEfbZf/M5Z00vs+LrYEJrDyyh43DJ/OGiieEszzO+M
/19DHExyti/yTnNwweFKTwC80CxXa7RDrAYxQBFDCMFkZJeR1dTAijeAniZfFSMAaqPxaNCgygKO
B9fNgOsSien5O+6G/YwLy1vsWGYJgyNWWLQEXq3CkK9wgIqNl3cHKDqHUbL96vB3Aab7mi2GL0t2
ycpqoW1ZbHrMBGeYESLgFArasKfuM05KO7WYyQpcZaOj7FWKzyz9Zjjrxddca3aeO57Drvoc94AF
Fosa+UkCqeVMVG3oM4a43kQauHthMNUHQ7v43OZvnrei1dGD0uVVUzCCARQX/dDLS79nrqfJtmL3
dgQUV591fpPu0rI9AQQ8o2BCGdonzXYiIhZ1JJ5et/aGoAk58ESAd06/Xof+99lVFyfVPxQZgHHR
z2bn76R/HsIOACCeIxhSf1dqf0j/fPiQHC7QdvzuAPvhmIptFbOGAGr1n/rzUWe4ejiLhENwMVm0
379kDfvm/Pq+zHjgmTGu4VAjMZmD6l+Uf9gzweKE9bAvWx0guOTKp67rtO+xEaaRXfBC7tVj2jdk
UkvGV257OVtZvRPhlUo6+8FP7NcZZYuN8KEbbDCtkhRqgVpuNoboBhnEkhl6gZ51nepa8ZDV+LQt
DUW0y13/erL79Cnzwuji/4dfN/GPx/vrlyJPXqu/v9SWj3281ICOLpJ8jEYfR7E/JgKHNxeuIbhr
bC556/Eq/HNXgwV6+X1zWNVw+vpuIuB9t7x+/OVi92s6UwKp/vZO+7alcfgDLDBuvD2/39O4E7TN
BgHfvmVRs8on39yruXXig42vFqWOnlmsV4m/0LnCTP2yKE6nndkmpBh+A3t4C+PD/Ib70BbyB/7e
/A5ePzgQ3QRQXXSJi8y/y/UX0YQoyxVE6YiEiU3UhWwUBik2zRD5dKOZx9Q988Eo4SwSw8QXX73B
sOZNW1POWVbeQwV8UNJmaRxW9aoFKL8KXdEvG+gYNDMxLi2qn5UL+pooSJnvjNJpjvkM6DTTRns5
ByKXnfWzlASxRHC9V0lGDKXmnYomTNdlZEWcNRTS+IWxpfVWd5xq8T7M3pYCwL58FA+2zz0x6VkG
yOkZhP82joabqAoR8UvzugEgs5qKZWehu2CfwcnsZyGTOy9Mm0fNlghtJZmM3OXyFo9SNo/pvmBX
/PDrj9v/k369hS/w318A1y8dyloJQvgnDyWf/POh1JeG0Qc4sEgClyfv4yWAooa/g++OvR0+36Wj
/HgoiX7DXoebz3Q4jC9g0D+aTaThfABLDkmKS7f5S549+FV/ezAhKmIncoCTLoqav7wFNGXYCREx
+R47GyoKpUXRxvUSdTdloX/UJiLGwbepXerEL2HMGaXq/AzTHpfiDLfYjmaCfLKWrFZ+W/P9OKT5
zmorb6Mn7POVm76PMrlGRvjZU5EP/DZjw9j60OcijDpdli69WfrJy7Vsow9cBBDHvUxOjCPFjuIN
rerZiMVtRAAEh4botjByhm8Ux1kGYKhKq007oTQb7R2gPuJ/6+4y6vKdEjbSYY4/VXzorPhKK9xD
OfakyQJWmoatPnE5CivUxqpC25wfgdUFtfQRHYq1NiBJQ21YWvMBs8nVItPWSTdtq+o6Moqdk/ec
5uVDo3HZc6Z9Irjgqe5i6rEODmJC7z5f9DlEdDLa2oGjlG0nBM4vocbGhRUzyhthMDkmyZKEybey
veqEfoVU/J42ctHwrQotPlclknJwBbaOchG4fLS2zGqbDuV+KqqL0C/fldICo7Ov2t5hNpgPLgf4
UTODIjMDx2FG8LANcvItVHpolou4ozMQI09P5it4yxuIkASVFJfKNF9VEQVwrzj/2uGdkFbgOkfh
yr2DMIGgetrpIWi1ehUR96fyES/xFNRf5D45jM6zX86sQJ3omjSQIIE+aNUsacomPFLI9lqq4NHI
jT/jegn76qUd9CVYeLvg0e3sQZUwGRAwapjCS3mpkWeLzvSqw6455+spzI9xNlx6CrsBt7q+JAbJ
jU4SESM5ekFcox4t211c55sk1YMUSG2HF5pfkCUGABjUPh0N8sX43pSYIzUHM9W4Rgyymar0rp07
NsH1dlYmaCs4LgRJe/Z1NLerkbQT2BZke0+bZi7fFDggqyTwaclDoYB7TUEgYW8d/IiMqDADqmZu
ey+ho+L77XP3Si9hTiaOd9D5PY/dF392rpJS35q6zmukCwpOaKUq+U91e/ZDZMBY5It9wvxH3ijr
M+s5M63HJq5Rj8gyn8+oWIYHvzBLf6fs+iZJc5blkMBIEYzZytS5PHZmczEVrFdEfY61/gZl+qbM
bYA0ZUY6YL+LEy9QnOI8DXVAgWeM91TbAEyMJAm/oaFfdgSdD9LYggfY24TVCPxiMzj6xDaxZXVE
F6rPXTisGzNbKUBDfd1dZNBAzFZ9EsVzlAJzrO1taYiXsBBbUq/XdtNs+5ZMNDtZ40VZwURZ1aUX
GOHjoMqtlxOYNV1PnbN1mIMM9GM2yrSuDgMNXv+4JHvXzp0F1nww/H2pvbMqP3nGhO4vcLR+VXIG
rvDcshLdIyw5Jdm0Fm58Mp1ipyft/dwTrYP7SfOQtoZ8rk3mE0PQ3hydbdajdvbGaFsm47NdOe8d
tPLGdcp1FFmPolqA27Y6afDI1n2uL/7g4tYs8jfcggU5Ht2mTwYXYJK9jk1QSonp7+A0XkeyedO6
bq9yc8/+cidJJXLX/75/v215BJ3oP7x/38qvb+1P3r186uPd6/IWZbhfFO/+Ei313bvXo1deNNUA
MT5YQh/vXuBASyArCz7rG87jY/qyFtSwhch1Ufgvp8tf2fLwsv7bi3exfX1Tx2KWxzr/Y0ecd22l
WW2R7XWjQknPrr5ZC7CgWVj05jE0sy7dx8sw3i5jubcM6MYyqs/L0D6Hbr31lkG+YaLHKnQylhE/
Uw1s+TwKYSOmZVqTVGy17htGIG0ttezS6L2j56uTVxjniLIZurwoEk0ckzh5NnJjY87yTQpEEVqP
mGnE0Wqat5CLv2StCDAa7kfb3fuZxXV/uIt0ceUsS+ZyxMQ18s40ow3cMbbB5dNsuMGAbgZZmR/A
F8EUNMLsrtP7dlC7MC3PI3Bl7GNoJhwxHctoab0T762NxhvYOMhT8hAGlwmO2JnzeVuWsPmNJT2F
0OIMbFdRp6V9HlXrHbhz10vAorvSsvDswFnDzX4nvRrMot9czl13VIZ59DMOs0Z38FuC4kP7C+wR
f8V+bD3N024khB2zJy/vRTChtHLvVLC92kI+peRcdmH+WaThpjTnJ88I+cZgou8G4qbKDtKj6o92
ZTyQNoASJrmXVnQmf9CCvJPn1aE0+OHO5RRkYfXoA8bUs7zmJ+ni5dGcF2eYN/pM96VLXFmlakKK
IGIIEY5slclh1EVZbXM1Ud6i+S03+MaEbsPrQ/Q6qGRxigz4TtakXaJQuo3C2l45AIwDbL84JRzv
WFXi1OvC2gwmqBAf80Q8IFVOHA7ebCIDzTZaEm8sUmMQgDm4rcpx0LdNzYVSgm1Zz71+Z/Tmqz6q
mx6JYRWL53QKHwAEyHYlYovNof4gtDbBBoZjOp+8fdjr72YiMR/7j67kZKq585qAwByonA0WxbOu
5nTgy+nTl2mqCYkXnGtHrvFrFMIxsqQYcmbYHuO2oo1ybhht2UYWB8znX+J6POp26J/MDHSv6Y4x
W/ix3giGYHifsbWq6yTcCWMoKL8JBm0v7W5iT740kb/LoxQcS6pdWeTRrF3pF4FuptGK7vSMRPRo
cmzC6xI2+3Qhkm26oSdsomzvDOm86bV500dwr5oM57I94Q1xXBzpv17X//dtzQTL6n8q2i25UsVL
2f2kcPPJj8K9KH85GbKZsgAhLQv174YmuEhw4FwLIP2P63nnNxAoSy72B3Hph6HJ8JeN2YfX9pdq
95I4/5cNPfV8cTw63FKXA+yPtbvA5sUZQM/3ph6Hq7qDrU3X6ayT2ZePHZaie22cwheodNOBfXa5
NpyuvrC1cLjsloqHrI8+oKEjwJm0j2S3j+kUXDqGlM4hWVqIgV5iWJoKk+5CLm2GoN8Q9B3D0oAg
muyR86qTtTQnMV1Ku7Qrkr7FoX+p6GO6paHJ6WwEHc5Ap9Ob+kmj84nA2PKIRMw03dGgN+LfuuNB
OBFRyoWvOY0oJlovXs++fuHSW1UWbPT4utLeh8rb2/Rg0SCucgQ3/8PeeS3HjaRb94nQAZ/AbaE8
q1j07gZBJ3ib8E9/FqjmtKTWKELnv/pP6G5iOMWhSCDzM3uvLdittsaw1CdctDGqTOo2Qf02Uceh
vXSp6gaqO92/q6j1emo+Z+RQpwbsqQXdFCUEtaEe6OuCWrGlZgypHYX5kIs2RIkLq6CsdzVlpkO4
TdI+xR/VJ2WoSjlqUpbalKdB0m1RvawbylaF8tXys5RLwlqWug5ckvKW1aKX5OGmo+yNKH+TMTwT
kgFKGBiniCLZpVieKJobiudGb/eAVmDzJwuL4jqmyO4otv2Psju0i2DX2exzkyY0ozVaFRgLY3c0
y+xlnFqUufGlZeGxt9TQWNrBU9M2SCMfdAfkuyUIP03c+zKbnmUy3BS034uAUA7OPdJ8ZfliA9SV
nWYurAzdi6KSQKkpt3XIWsEW/n0eZGcZ4ctS5he5sKubuG5zZz2mie21yrSvK/fYkbmVd662ED18
mVL1b8KxeW4ykrNQ6rIqfRr95maIlJU6pGdBjREvRQYOdJ7SNXPPlFZuh0F5zDpnyerUazDblnVa
bpqpW48FiGGLjFZQg4jCrYVR2DdFHC6roZ7Nw4RxCRTZunImm/deJ5SsnhPlETbGgJyVcU7EcvPH
vkgeJ2W6HQBSeL1O6lvFonphCFwcTcyRmvfKo0y7m5ah1jI1pqeslHRZWvj4++fs/8351S+1fxfv
9c9SXtkE/HMMO8RuUPAi4gAhZ1to9f5zDLuc0AbiEoOo11ljwqc+62dmVybmTxYLpGh8Pbw/S2gm
1DMkj70qqQwzE+93juF/VdAsMOjmoCR8FPcsGr4/hSfKt6kJjR61G+zwU6u1TnXM5tSY1m+Jh8JM
aFVPYwGt5RiaRgPAY9DcdyIV0yUMxQEjaYiTHp0FnasoXPflz5P1tTNjiPiLS75IfzYT5TN/X++O
9pdLnCt26H/h9LED8YBwuQpgZTRb3z5XFgZEOPo/u96tvygW2ddjvP76sd95rmgEf7jeWZ+oJq0j
lzvPqzEbJL9dVpSEc80pMGIb19bSkv1OJZe6Cv2Vb2angol7HDWo0vUShnltEsVi9KeqazboMV1O
sNTZMREEdR4Q1/gWtlBFUdF3lr0SobDvCqvapgO4onpi/t9Xw6WJ4yQVpzaOYHc2/ZO0y35n+2Rd
gnpZjH5yptoumvXCQ3m3pKg4R3C1QF55QfSiuQij9KaxTkFq300f6S3y2ani+Vo136oBiyCjNZ8s
MUWSTa861q1uSXpJ59CJDBM0OtbJci/A7L/4hX40iB/rBOOlSb4FRX+pcTNCm2A4x6wrvkG48khC
DTfHMQrMJUqahajSRYPMFe2kF07DohGIEdLsEizhQTH9pdNwn+JE6cHSGM+pm3quA0iDnUjoSvJL
2fv3OIFaf8V/t/eD7ho55rKzI2KltIPP2K/zjW2u9XuT/+z7DrDr2NM0miY6viko6CBMtGGiB69/
1Y2MDBNQE7YOlNU877jY8qjYB6jHLRVdeobtPC8P/ZTBaQ0OyRTtqrbaFFm9htt0ExkqQ269O7gU
b40kKQTcRiVJTynafhEi+A3HmQCHDyy/LFrfg5iOuAqjRui6qyCE9SpLL0l0pMTNcBDyuSzGk5Wm
xwjNe98cjVBDOjTeGCQyjI28m2/uzjZ2XVZ4ucMmqyBBtT75Dn6SgmkqeJ+wPWMPe69NNep4EuA6
sTCq5tG202sm38uM8scw3zK0IdqgPcQaAwOWPmD82+YVV+Z1jAUiHOt0MaMkHFZYhtWftzMmN4h2
ZRNe6Lnuk6JzI+OXtsH6LlUEJapKIE9bekiXoOu7t3FrL8Nw3CUmJiI0qA1pNTgfyH+Jqr2Za8ch
QoCKi6djcab0xTFX7SWDC69B2hHkZCOo477z041Pck6QkYA5DF46MXE2C8KOBMk/Wwv12cezYj8r
odiGuA1koy1GLQdiBLrPOB8mk4auO89y59gpKgiuaUe89lXjNK8SxAdGPvre+LUptbWVaNibkoOm
JSt/CvGghLl7lpTHYja4msEZZjKram08UeJG1ONKBxDwqgCET2+19CVRUYJnXzp9WFfE7UYh5hpy
rlvozJFw1kYbQx5gRhJd6G7PK/6WiuS68Z2dLK1lDDUwnsNCacH/3Ctf7xUGdP/9XrmKgGwV+dtP
Wkc+99k6un+RPTD3erbz2R9+MjhUoEpzFB8OdmMuQ/jUZ80yXyCwerl0/uNl+KxZzL8oYqhZdKGy
yWMT/jt3C6v4H+8WZn7ktIDo4zKD8Td//RtGph2HWqujhtq69VTCEGJKY8v2bqiqYOdHmn/VuXm3
ciUeGeYor2Pgn3Wufoaii7cg1i6Vcjq5tXiRlW+yIajf+HWslBazp5rh0tQCsKFrA9nF5IKmm4iw
AvJAAEyiWbfhjI+DGmsB6DEuRz6wUI3uumIsTeEeI0a3nE2kgoMwLSyThH8yxo41dU0HjHK2KaE4
1SCIV6nE/bkwSy1Yl/RdQ0/IlZMV94qqJx5Y4/OGiRVGI3c/zlJxu79oZu24UlZyPcygnALhaI/A
PGY50/oBwbmz9lybgn0/q9HtWZeO8+FVzEr1UHckLE0SW7Sg1dgsdKeh4kCIkbgzDww3SoZ3YFa/
m7MOXjbuOp6V8eFHUEmrPvWBsgmrSVuwnlXvOmVs9poaEBslmeooRnqLRZ75odKcxkjZNDp2KzOP
vJqob5KEgZCYQAqxO/a7IkgPbOIEi0dXogsAvSFKV25it0KHkOH4siL2SVqdSG72hLyCrsPChT/T
COmy4py6w8sst5eLanAlhJCwOEiVeAYawzfR9OteT1oEbEPw5mrdu0N+GnAiwBgkLzOF1agYSmHG
65S57nz1bVx/CB70IBovi76yrxS3uEYUNi3HUI6bCUD4uWkH5jqzQaG3EzYAftsILVRg7VpRx1Qi
kZhhVM0iEuhoi9wt0kUlgA0mOIpxAAvIIbpo95ocTkwBi0WmOuFpaMZoz5P6xbDD8cIwMHTwhCWr
CW25Z/m6f7AZGSA6yF6cPuQcTUahn3PlYczrS/uQV2V20ZTsM22VpWLFMhfGYJTHqidznw3PnyPz
48g0fykbuipekwgF5nP270Nz/uQ/hyZyAyRln30eSoRvDk2mcBq+/a9CWWrlz0NzbvQgUruaAXZU
hXr17byNYxaxEQsUdizoWX/n0Pxx2sZuhD6UdQw6JayRzlyuf3Nk1tjzcUZZ09axm0l8iaZQsSgV
u9mNm/tdObzxS2j1Y2bF0iXCmLx1ZioyM8z2z837FfLAH+hXN2/RP//EjTJ/6LOlU7lAmYY67NTm
QcF3D5AQjF15huZ0tG9FLrOccb50v3oEP8YLn5eu9Re9Pe0c9/VX+dnvPD8zZeb7eS1PEG2cQUeH
ftLkW37/BHUYx60e5TEil57x3EJPouu4RCStzmSrSUUloPk2Qe4IvTxkIYy88uxeJJWBLwD+fI4H
bZGKNL1M8u5p0IZ0UyNIgaKsSXU/pSOGFK0vV63IlHXbaMNaIO7mJJuINjPLV4phlnu1SljHkDco
3+SZUreX+qCaG9q2m1qNjF1Vt8WaNyBjG+M+9zWV5tg5JuQI/WXSO7hNpHlaixaKCmynFkl2664s
nZW9xtRs2ZgNuC5FvEZaGy4x/4CtInG+zeVLGrTWUsZZ7ck5qV6fvcfM3Z51ylN4ZedYKI/pR9B9
lgS0KDkWYMx261Fax3IU1vwj9OAtKrJOo4tosOk6bIJ5nPBQqPVNNaq3gxMchiLd9k13K0ZxNTrj
TVrWfMgyt03BmLgeKKsn7nIPViMAfaeKllOc1EsMGgeW8ldGFV9mvOXK1OxZH53huXM8aRPB5mvy
pLf9nd77e82svpgdw2sTeCslRVEPyY2eWrGzoueW4VKBrc9KHjOR1lnMtd1uEiQXq0VTrf5cKl8v
FU7YX9ThbRO+11+K+ieVuMknP48E7S9mcwZnv8np/YGv+8+lAg1vngwyIYQ8+hVF93mpgDfF+EDU
L3q42cPG2OifQ4GnH9uaRWgiGWLcN79js7D+fSiAzOeI4f9nRvN9JGd8c624vYK2M+TxBEjGwp0o
v1Od6JZ/15gAiU656paQm5zhUWA+WPRBf2XGIps3w2sfyLUXuzjwR3+TJwZDIudYEvPuRs2auvVt
svxk0+TarhcNAxLhHt0olfCb/VMXGbSTvXVnBM1BC6OVNsbP7VCdhbq98c2p99wxCRdFDcLKyPYF
ITYLhWw8ilf9oiddjYGErEm+y58MRRCR1d0VIJk7Jd2NsdUiKJX3Qd4WXpgk+yEEqAKsL49jZvkK
lZXhJZViLBt7lttaqIdm0l8/M//0oBJLkrjsLaZqun/QgMKo5VM9OXG8CcpCXsRxNrBVNgHeWFVw
M8yAV7LhGNQ0KuT7MNRU+BAy3yMB82o9LJ4mrWq34GCsBYT8gcnAyCpHYeQzSOgb4ADfRpPTFzbD
IxYvDtkRX0Yfi3dYYnCLFbwpDd6HBRK96zIJjoPl3so6VhY9IyStJrXEzDeitHa6QcdBmO65kkTP
cGu2RjU8UyGcaiO85s+KP1ayfhoqh8yNykFt1JtHJ4IkiPkQVD+TH6NvLCwXiL6mIdu3zI0Y853n
sFvxRwQXSWGlRF9WG6ttnln6no9G9xoEtBV6wR64qO0NIdCktcILSpSOkyoj8ie7tOGP8HAZC30s
E/aEydrJ6+EsLNEvKha6L1dRcsJ4rVt/HtCVZfPcZlYAHBQoSVrkNz56x5VegU5PQzbqBaOaep4Q
xuBv101a7tkDBl7ZxII/jSSBmaDOeDj/c9h9PexYXfz3w+76tWjS558NHebR9D/1MxXwHCn2VWc0
x/l8inxdTkGVc4zO0vk7H+ifo469hPp3ys9cGH0edCaZslAS8HkQa05uj/k7Bx2l1o/VD95BOltc
IwYba9OZv/7NQScZMuiKY8otmMZyw5UbiGPR5PpLaGcAjSptbmeTxZSxqQwXtfsCuRwY7qzTfUp1
B0bOfTH4gNUv67ry7HkyWJ6X1b1rv1nDq2LcIe5fDBxMbnuX9wSH47qVCYlZ8Z0ynQ/c0rr+Bdjm
oi9uEv1BUSGKTC9tfcP4Anv7VehfRsleTS7saef4CmqhZyd8n9KdY99ioXVG1Zu0fZJcgKTzMueB
EaM3sNjtwy9WNiNuLhX/0irPJ2uf1BeOcxyHR+g6yugp9i6pMKEyscdHVrtkP1PtBDc9y/XJh7/E
tw6BOyQFVKrkxR6feqi6+XTfwYQPGyT6xms2C5D06yTA8EZ8UR6ZC2k/+TUdfHWdGWeDfcvinkHg
Tc5uvbFfmMx69nQs6dxz40WbBZbRhRo8J/leTV8Cfdy6JiRi7U7mz3rDkVfidlUuWYgT5wHzWaLE
0fdhd6xRLUaPpHboLTADQuEH4ADThVkc1Jmu3YCLstZFfR9pO7e3vaS86vTKkzFfC13Pwc2ciUen
P7bKIYgQ3QRvpXJT6vcDcdVKAEH1pdB31ghsSFko5U2UnNT2StgHO9pG7bPo3wxsDwM48Gx8igec
O0+pvDTjF52USg0xaIyjtT3OmtnCV7bleNUJuWiMk/Cnhckgn/FB3b+34mEysZm1/LqR4OZdwF/z
YAy7MbmeRsVTmI+K5AnOdlFdZB0i4/DBhr7dDsBerhp5VKOTwuR8LJ+6qlk1JUywMELD9CzQCHWd
tgCWj5SUv61RzFAmxg+Hsnx07H4ho4bf2EvBHysTRAaj/jVMIIwPljg6znU43lUagZ0+gm2SB4iS
zKPnyb7tR5Tl+Rd/BNg43iZ64BHzTcV6N9oOKtqJ71svB31LVKWnqS9A4zwSsAivX1nimcgnbwCa
bV22tKGpSlCe6u/06qUb+f60rKlmElL+WMIlaYyLIFR3nXEX9Y+9fCP3wbCvwmHeg7tenFW8hnsT
eETjeCqsM6Ega+Zfq/MXLa789ipiDdGnJJOTJCDAhxtxtct4OEpWPs5w2yZ3HamBlnpfDSV+453K
b4FuaCV4wyc5LH331KUPtcoiq6w8s35X7Jsk26Jxy/uzANpTG19P4r3Pv0zcVj5idTV/TJPnUdHx
kMdbSzmgNCmLd8kfLsOjnrM50ir43lvUeas4fBr48wbpSNS6zx5gZ6YXttgUGNj9dt+X2hlNA3ig
a75fpzNajzHBIwApX12cpua0j+LjREBoBEml7W7GtDjP+6d8OjNa98yXb6N7VbILIlrCixmBKigP
+vLMCfnZj5HrrmV6hh1mJcx06QaHYnzUfH9ZI66I7OuCWKI8IaHC7JcN6zgDPblZBkszBsbWsr2J
gXYweGM3lDegzo2XPruSHQflwC98uuz5gowGVgLjKk6fEeptmvausZnesV0YwZM1+XlSkYPCH11z
y3Uui80AdMp1o+0IntIanyK+nA1sJJ6LAMwBQX8KFrp81zcPYXOdmFcY15cBTxSqjigBoZV9KaF2
BeI2zEYvc99HKG9iJKuo3pL+MCrIJ3Mk0cWqa99Fp21bJWmXY0MbWRnV0nGV6amTPRPcVr/NRfcw
GLP4OtfMdYdb3jNn7nEwml/cPt478Qytn10c8I1j5bwMZ5wmJV7V57vQGM+meVwcl8jA3UWb5Ecg
8J4j6hUxjjtGjbBKe2KH3BvVnfYjMU+1aS7befw8tSkFZbwVWcWIkOWnPWxtDf8tcn72XldxvPeL
2Rkh49PUZrvCJSUzuqkkeb3oBHsjd1/tVE1fyQ9Xd8ywMygJ/LvtYKW4ynUVsN8sv5ixdTAmB7uv
v27Gbl2a6nbuoCcbxwrRSvOarLE6JEfdqoqmy6HwcQTU25ATP9ZvtOBeIxe7a2gnlbcKzPEH81XZ
DJxElkC5BAwRTHXR46wAW/YSp90pxPLh5ZV+1dXAmkEF0JMPwXnMvHUtmPNPCryuwHwdUuJgVA5+
yUh/UJxVIzUrX9Gtzh14ig90kUZmKBdjH3fhuhsKkg86M1v/qeq+VnW/lChcN0Xy/hMNovmNSIFt
EcoAW6DzI9T1W/E4MWyzOoDcIxWp4Vd6wGdNx0yUMeon7Pg7/TjiFwuWKZ7fv6M7fqeqm0Et30kQ
GWkR14H82hE0sRiGvy/qSD3oXLeMdK7qxlwHk2600I6MKj23ZS2UfWrGqn7IfYkeTilyqz2Zth4P
x76OjYD9RlZFJxSyCJ//PFFfnyg8eL/oE1qYyTQEP6QDzMa9z3kIT42pzjC0D00Js9D/NAlzrh8D
QaYk/A0+okK/G7LzAex+rAvn2D8+9dkmzGoqGz0zo8Svk9XfGIe4/GA/PE9EENCpOA75JASPzV//
pkloiq7rSKGytqoOHNUsk3HWmlN5+5Zx44cF95wcyPutVBSFJfQqs4lpDayIey0wY85dhopjDNQU
bSDbeV3dZcZgeoYrWXPOak7FUPpFX1qJ13AQp03vrCD5oT9PdfRYskVw76DRiFymqYE69lxvRrSZ
sCx7WVA+BpoyLqvacT1rzG/agJqKLAwvN8WpDoo1nqhh20LRuY4JLL6sZJRgAuwfYCWqUL1Md1EG
1VOSjQQipzGRLJq4Slsbsag9XhJfnO+N0jrP5qKAoGUS3O0x93K1e/Itq1sZgdNWcK+UaLgQYV9T
tnZtkT/VhJWQQRLo7oUxdvZ7wDh2TwUfpQuyi0f+pRM8oiHfW1on1gN7wYUaJCfiGCH0IkxbIjhA
SpmZgW6jmyncZ0z1Kz1q535MWNVBcWm5CKW6TIiCRrpiLao+6Raj7tyOZfQk55myU4XpQsG3ti2l
8sUp9Ic0V/eVcG6CQkur9Z8X/OsLzir+Fy94T5rkT15wPvT5ghPaxxID1cHf4kaO7M8tmoGT/lPs
9v0KhCBz9hwutv2/6defb7eFQwmM15za9xFR/lvTTk6Rf73fBmeLNgP8gTkaSC+/e79tMxrYo8lw
JwxssjnL5/E6cF3C9oh0k5PmTRFDJFTGJ2Ug9y3UpodqToLDoRh6iSIf45qsXMqWYZGBMFqM+JBW
E2Fy7pwqpyCwnoks73TVcmU5cIC7OYUuCdRnc86lM0tZL0uTrLquC1IvmKZ3P7HRNtdi4+K2AE2L
YdQJ4tALGzRrjV2/1XWA38Yx2VgEcFlL0IKaWV5HlSTWjHjarjAfGTkWc9LntG6taOcm0n4E+GV4
wvU3vqJxVo0D8d8F5swQJXmPD9gbHFI6iGk6y4xEzAjY2xG8E2AncRQGEgcQUbHH/xI6sDYAtMWY
hBYWNikh2on9nCrS3DqwbBZBKa/5112WuF49Tc6Su9zcBZJmkighfheay9w4s5eZMx36YrgsWcIy
aCC1yarKa+kzeOxTWoAx1juvjOp9XNE+aFpeLqUGL1mvTjhhYPW5CkalrM+WpVBfba1/avLpKgm7
Cj+N63o6Fm1Pd8KrdoRKEEzxXV7F06KfhhcS2be6mMKVkk+6J3qfXqRn3GFOunkG5RmhtYm9uJwx
BDCHXoOk1jehkZG6Zxswv3rSPRRVXTQ6MS+xUSlLa+qfVMsCxu+UV7Lt7jJw+ggMrWFlq+qwsd3B
Xxq0k346ZOtUcS7qbjpzcT7xizf5oUCrxZbdrhHB3SIjTvjxHcyaCv8QUVv9W1w1W6tgKOELRLpm
Oti7wOaxQkxRel2pXXTRYGJSQtWrV9ba90ObZxKUg0qyDZKx+kbRa/1WHY1pZSn9Uujm/SAKY2VH
kdir9pCSSKkzV+o0L9M6TO/qyJyA1JKF7pulVxYR0G9Lkp1VPVRxcyL7ixHwMNI2KvwIscpTyn33
3HUoHRldC6+0mkMQ5M+9oSMLSawzK27JHAxVXG/+Q1Q6wXLIiZ2NZZEsxBTcI1gk7d1JAvJhZL+I
1fIMjxbpgnGYnlsRY2SammrvirH2zFkaGcPXZ18WlauqYXEwKuVxwM6NxlCDN17ZMIxdhuVlNg6s
IYW2qEJnU0R5unL4WdatCvQ5hSG1jKoeWxoGcqBut/AxJl4x2GlmF5gwiBVlFmdiZ2m78FxTCFog
rjBZ+FjzcckhqklCB40rz/jMjDpohXJpAJ96H5qw2wCUia6CkPmCG1T2xh1c7cXIHmM9v4zH4jkz
ga8OidUvkspeZ3JujWVZrzIzPI5VjTdXrSx6VHqqSQLeF9PwWrfcopEap2DreAe6Ci6ra43nUW9c
uI370Er7XoD5WDhaFh4glkPuS2+bDiENURELauED6kLrqBRRtGU2XhwHJT0mdhXucrIvNkrSvMLq
Sz0kQFj0SqSdIZh/jO+bPsZeCbUuXXcl6b1OV9/oivxfsJH+T7oPrF/uEO+e89f3f9+m84f+vk3F
7NAVQCn+FUTj4OpFZPat7OSb7muWcBE4A4rtK/jy8zrFUmYbfLfPkfpvzdTJ4f3hOp1pb3MTyMuN
5pwf8/vr1MzIaYBk026nKlxDQL0wK22rKvESQtzGlaSjjGLdlCoTKPdkK4+VAANcz3t57bJTwHr7
HYPOsw9SMdZF0F3RAHkN5Zlj5Uvcx5dtH5bvxjg5+yHo+tt8rPdj0XZfgk7VvBy6w6029Yknle5a
dYz7phl1DFNuRdBdNE/DpmWY1eep7NDoxRk6tVQpu3VjwoHfSMaAw9go7rJoJMMSNc7w5gTRVetf
pgGQC8y8NSNwWT76yXPmQPFGvms3D7UhiDxtFt3EkDMQ7y0JfU1vposWZqLaZptwIpGBBD1ndA86
Cu6ERNkJqLffFsuBi1TDKCQIObXc8sbObzCXeIOdblIUwolzK9NnlbmpchU4+Uqiu04UsZwmUI6O
ukxBdkhV3/p+dmORLqX2yqJDUNxKoPxuvTW17Nxo2UWqzUYvuLGqHozEjHK8iFrmkZjeuvZoodJb
NXg9j9yyujqr9OQKo2+trrgjqpsWL1boVQUTvySt1c04VO4yU8pbxeX3UfQHkdWvcYf4MqAK6jJ1
Obny3LEJ9U6C6RZBeLDQ8uRCiGijivis063jnwL8owC3frmJu38mv+onFfj8qc8zQwC+RSKgcr/h
HfmYvnzu4Zy/qHpd0DnEieo/xldZ5nzQ2PAWcZfMdpB/Tg0drxKQNP3DygRB4Dd67A+h2rfENQ4N
om4EcGyLkBlj3iB+22OPpmhFD1RoCwxwWBZsxcujkupKsjOmrKZo9G02GRUxe0HWP3BZ9fSqZnsj
bSfZTwUXnNWCZO3LfCJDGgikgHKYNFl02WUhqacVv5fLTDMe7NRxt3WgN0t8yiqpoy6nRZdznbkD
2VNju4xlaKwDVNRUi+N42U11d5zssd+VJvJTVzTvA5BDT4nd60Kdbo2gxdtnkridts1OldPG7KvL
AgiLllwrZrnNu/hJ9OQPiOkcXu2JGr7myiQNL603RhC9j5a46S3nwgK3jbv/1Av9VNXFphxjXhqC
qZrBXJc1yBbH2CS2caen1DV5thGDezUozTLOwkfVineNUR+VXN4FFRwSVpub0ddOiS+YlNKQJI0n
nGCb+VIu/rx2X1877q7/3vfeP8sQCelPcdQWn/x89TBf4x3EjsfL8r3ah+Q4zFmMqH6yAgdmBX6D
144xK7zoOVTu89VDCITJG0khtm1mqhDl/t9ePd02XAFtEXyHBTf7+1fPlfBHa21IttlHsJjKAutM
a22RbEyyVruojHf1nEWWzqlk3ZxPBsDGOWcNMm6jtB68IjWbd8sonIvArrJHkdbpfjajL8ehi0g4
k408t/uoTpeQRMdbDHDOMR9C4M5xHm10K1N3tTMq287CCUM93YZXld7NsT9EwmVzHNzY9oZXsemi
FgW0rxljcYg0lksiQBcPpYN428D2kP6tnVpcSpli5VUWmd8eUmjCiUS6qEE4jZlbxSVMG3Odm90m
S4xLBgMCqZx1Zs45y3au05BPGRlQqXFIBfO+kkj4hTKxo+ejoO5L9I7mnOGs6A6gEZtc56YpXvO4
/qK5euapYS/xlQvIjzad3ijqF8MtsH1V5nYgMlqFeX1ezinSg1Hl5j2KRrZWiq9Mq8pt6Qf+vJtf
303GNL96N5ECBc8/qaP52N8vJmZL0+KBd2G9q3+/Yp9TKXyYsN9g4OjI4H68E4ElEL+mkqzBezmj
cz5fTCrpOcmNa8wwZsvlb9GOUYP/UEnj8bS5kJk+k944X7/fv5m24giyYv05DBmD3FIZA93yNCVj
txtsajs/N5twb2Mh8wTbWhA1lUMsVDFq+OwKSAh2X3UP00gIU9OSoRrrGeDigv2ZkZkH0ZOcE1Xt
LN/b92wUmYdeGKVJax+fBD2kn4NCiA6h9dYV2XGstYWr9puwCG8BlbwD1b0jpKN8tgjJZeDR+2vQ
pe9jUx9Ypiz7AqGAUfZnfRl5k+jsVVagb5NZvB8a4AJa0910ZrBuSJiGvr6x3PikhcDdfFwkH3Ne
ZxkmYlMqMivRIIBE7ok1c5apJUkb6TVradQkQVe8Rghw+qHdm1G6b9QKwBmnVqk/DkTnQk1eSkgL
U2IuHTmcyX56rAXpcXW5Kira5+You8YzdOvKtGvPDS34v4Lv09mPUigPVQ3nCk59bpEkUfBKN5u2
bh/GwLrSwokkJnXTxKNnysehMzdlEm0DxX2Kib6qjXotBwuMXUJupR6sJ0d6gIXWeZzd5xB3mrJm
umNtiON9Gpmf9P4TyZZLDflyD2pZyVrMJenJVdmqmsWZ1SsoPpicuN2ZEZBJpCb7IvK3YqjXCo2O
VQc7QNqrfDSXg/OYswevlOYMusFVULdYYieMLxIUYW+c+0oO5JoouarpGBdWEAaUB5DVaBf4xnnY
khOZYXJxjraR4HpSz6I6tFaFOuxJQTn1sn+Bx79LW3JXhH1rRM02Nsu1qolNQIJa3ZnLVIdnFinb
NnsqDah6ZnoV5LRhJLEwvCqLJfXevVoxm5TVvszdo6pwRoLd54AWj7Y1HCSGKK2KSbeDXefPAP/A
KyZrKfxs3Y1HcncWxfilHe9T4DTG/MslIss3ylWEehJc29L05XokHo9cANi9wUoL3GNZjmtWIndd
3CzroLwrwHmkRUIsXLur02GZdOIyJWFQJvqGzftrAnCnzzWeW+LOBndV2tiYdDRTObap0n/SsnHb
S4TZEcn2jROcm6nRQihkEDQRsIJTMkI1kKblsk6jZewjf2Le2dbX1dCdoAwvp7Ja1STNsCpnZY7E
80uXw8//cwd8vQM4EX91B4z5+09uAD70WZoJMA4M7YQlQBVhfOQE/qYrQodNN/LRE0Gb/2fxiAUD
281P9Ym4JRn+si3En/HxHX+rNPvxApgHOZqOxRKl+AcU+/sLIImHhoO8KbZ6lz+KpHzoMlK4w3QQ
mqekeck5hx3tlDp6vqyy6WzSh+Bu8u1gCWE0u7aGwl1bTtqvnQlwLgJdh8F915VfWF2O2nIWqWfX
+seMXi/LGuZi6LYHnH5NdxhG3qU4T0dOreks1KyYXJLumZJIrGtDT5ajNersQMcbrVEeOwD6uQPO
U4/GbRaOLYz77CyIx3PAbfdTGj4Zlf7U6/E5ZhBgPKo8CiaGQPsLVpjORdOW67oVW25EqMTo/FxV
ijdcJs/sc/Slj6AXrKYPDyX3243b91gySURDvJTFSZ8tFJmr1safJrluK3adMMtMIvFUZzjZLRI5
oRKw0oT5q6xDsgFd/0Xjm5O+NOXe4FZkCVFoMzFOcq4yFoOpQm5o3uGpbF3sgXoY4DU1um2KD3YV
K3H4v5hc/P+HtLJ+uRe8j9KfSknmT32WYCpGpznPARUu2AvkIf95AanOZmsUCGCUuX/XWf8MM9EL
mDO3cH4tP6sv66/ZrYDm43/YO7PltpEsDb9KR93Tg4XYOqI7YriL2mVJtuoGQUk0AGLfl6efD5JZ
oixYUzZwoZ6Yq4qypGQykSdx8px/gVTxRGP+ldgDRvAm+0LsghwQwwuoVlD1XgefKWdmLuFQuHJ2
9V1saWehJJ9YsYI/WTNPUyWehTjXY5wazH3PnFMx+FKY9hIbnONSLx2Ej0ASurlgzUZ6ciGno3PV
dLehEJ5GILiQTMOHzFOOYDGY03qcjaaImJ5EzkifmCNeYWqJKEFjljfRjvpbEogzqQap2/jx51JM
nc/m2LYQbrKOTVVGgnRkH4uNsXUDZZPHyoOs5MFM0oujyDLpqzRIMa3kko7OHA1PSFgepi7qRVMm
zvgooR1eifXaoD0e0ya3dvTLjbZznrU99IZmekNTPWm767wIlYmu+2eGW11aJh14DsL4ZEeF4RHb
WFrsu2q1K1kG2/5MAy6fKnmrp4CXjIh06lmajuN5USWjjeOnZ55QRzMDyZAtaIH7FNNGEJuoR7jZ
EXq05GOBCC2giq7IOpHY0FPym0QM8XUIgllU4dxoaBXAWtsvQJaJRw6NG9qaUTCXFeeriO/1eR3t
7IuRuiM9BKhr8EcLyR6PTrIykZcxnuKcOt+wKfjiJba9zCGdoL1/zm251RArZfT7ktaZuHUeFgSy
b0+6MV3KmwiWoXrsgF20NAMejHjsBPVUqPybyIrOQxcgZBY3Ngei4M4iSzkJK+VGtT2Qkt46D0EH
8hQkbtS+JJZzIakekei7l3aywzXWbmapXCwNV4/XiTJqJnkERljbZWs9Jh0GVzzVM9cCuduM56G6
W5X5mHS/8PVlrQXN1MukAlEpX7/2vezPEsujqWR6Zzl5vDB2vjmeIs3CIl9Lbf5PT/U24FKAf/PI
We6wIbZmMCnsb6hfcMiCLJ6oArrLXhzf1W58mSrVOW7xeKoXkJd3sXbScG2YRU09sy0jpsyvfY2L
8ZmQa0ugFwUXi/p6l4IVpPd0r8P7mGI5gqCgpugzQStWtppcmK28oxtHMM+bIploCGVh7BTcZru4
4C4+WiKooSwM2boaNzixlePrKgQRXgcshxkn1fVYz8s7Weck///c6Tl3oqD0Tu4E56rLZq2lir0k
T7iskaCInLgt5+zl7KZDRa0DUQgEZp/EYjnx92d3S21tKZ44fIit/DvH6ssBjtdC6/1Bbav9s19r
RAlvsycRFCA3fJo8Lb6DV8VhTVnz7Cbmg6jAOm5zjdHLhaOYI8SePdti92a7ub3TwQTnDjIvWmmn
rVIRppWaAyWq8XeQ73Pcu1QUD3x9E0lueBIQ0PpIXjbuHRWAs92oXEtCCWBZDEXxTmcNJmGENTIy
cca0SjWstRJ5dBubRYD1VaxR3XJCdMnFozje+VxRLC4ztHbzuWynWjhFXhchTSO2rlTByoIJnw5I
2WqPLpQc8MflrURTWNtUI0zW8HoUAXMgejBpJagTS/4cmjelcCxXd7VlQCTLmc4OQoA4SfJyXtcG
4IkIqYYzqOATQXwos5smOtHVpQ9bJGvotktfm+yudUbO3IfGbSYBRTdRC0+SiE4WiaCcQ21A1xrH
NmepNjDCKiWSr21HAJJPNNY3o0jczVDOU1Zl6SCy15Anz9OdttI9xwCrfyk+JZyepwhrB5kMuvy7
eeblMuZ3VTAxxvAUdppocfIjo5TyyhG2NusHJHMr2O6JbeirX4/x/7zkS31X3+Bu01L7395+2r96
Sb4gRkqSQJrTtoQPuFnALqFBi5pB+Wtv0LMPYLCVAGsF8DgQu8jMCPt9AFOzbu8piMy01yrh1wwY
AGC9zcAogbUCeyJ2PwiPvQ7gWtAL0x3Z8gq9Z4sKF68087Pu+2ut8u+QeEZhvahnuhv5E+yhH9BS
vxDd8gsny6LMza9irItYREmzSJFnhYeko6LHVKdClGkDG7BPkCdTbFUWqY/wrugI0xg7+Ylh7L4G
BRpV4zRaFC44Fd1Gm1PVZ2HuPGCXyCvK+aIE6VUVFxcjfL0licBT7MdC8W59w+SPmku5DNfGLjsy
nCqbKqElIIpmzas0XDum+8XBLGXaGi2o9IJsEXEolBlOzLo2vwq7dI1wyEStMnRo9IdRU661nYWy
pXTvpSScuvA1K6KZJFWzCL7wEsfZhaiUl1rizvWsTmdYvu+QNk4ugKwc2bt4MW52J6Hpr117d+y1
ME8/ppEE9F9owZ9ZIk2NMv5WAAmNU1yxvQxcqJg1yZLInrgFHA5Nvq0j8coxEJQooZ0HsWfTEGi9
uoNZ5gAyKgOgUVgbIlt8UXJPi8bWzCqAeUJoiekugCprVg5azzn9ZESM/Tswv0eFa1+HSn6iJkjJ
VCCTWI/TqgkWUVR9TcxkFqtw83KfyyLJJ35nzY7Kl3Trm8oXC29ZnDVAyCJzjHRrU9w6SMtNDD3E
Br2YxEI6tWsftVDjT9XmfJSAnu5kd1Fo4ali6dd1o80K5BAnmm6fqXU0H40hsaU0pq2UvE0EvIfC
8cxH0NUNwhO53B1h2nFRFzAFY+k0T/OZZ9VUUSujwgMiwqc7MSZpHp37cFKEnX6JG9E8NlsNxcqt
JmKMq0VZOF/EUQUHOYDqkOXCtMRxfaJHbk5ZNmnOkjj5pmaJGCHPNS7QRc3d9LjEb1zFZ0AOOWSN
Md6ckTSKv5mmxTN3tVMzghgVx84ZmKzdCvhFOldrp77G7xakjrcTsumvH5n/J8E5KvnIz9Oiuxac
U3ecqvzV/lSVPpEUCTgkAsXhvwcKzUg4KgLtAcr58Fdb66iXtIijEwNFdO+FvwT596dq2+7jloym
pyZApP21dh8iM29O1ZaGAYMDsgXJls4L4TAtEspGqDXTMVZNBIpxB5AasAwahvGZ4chf41C8yGu4
Rzr6vWPrMoqTW9uszrIkACdZLNh79M0Qj6gUlI4QFQ+SG0qyN3FTL7QsWALQvo4s7SIZobPrL8LU
wxGihjfvr5AzJHgjdPDgOUol1nqws5QoWrlSPtcD7yLmaKpgyLYMMF26jMPdUSrrn8eZRlnbmI2t
YhaOKEznDlhHe9WEEmY12sRId2eGDkymKiyquc0qVO2FKdlIUI/XGbpOjfpYOvishqN5Q9mrQDM5
EKtTOZRncK+u1KSkShbODN36bBS0CLlcciAiMSKtoxCXyWblF/IicukbaN6foq7SshjNFW8Mtcuc
aCRcsTeGGZge449IU0FHyMpD3JGWZATj1cijpe6rJyJ4zhGcMVA4kzDnO7lgPPWFGoynNRmgUF85
aDC7zb3jujMT4F2UpgiVUMLDBNzX9ePY+la76tIt4HoF1zIi024Nz3B05cLTLMzRNHbledloGJXo
yzEIg0ZtZnIYzFGQBn4Qty+Fs51ymwV0T6julVLJ/ZaXp3dLA+okJ01skmrb8kgjhP4D/Ip0PT82
GjyAmiM5U0EKFcwmnVmKt3Rj6TrCg5dM11TryWiH54wRHY1Ho7mEo+uIEoiSmXM5qo6L2Fgr7BGn
mdtFunSp1nNx+KJYiorUPMY5JcrHHIVmRYpbmdljLqoTI1FTrn4uljN4v3g3qVquYDkuPJvmq63o
C9PXEOZXZ3FszHVTPE2BXXPjOBIlRP7HWMhQcsLIkb2c1Kdyc+uW43s0BlYGnE7Hd0Cs1lc7zMhk
qKPovNFCri/1VEHiQFzkCugofJkDHGkLzCWmwNGXTVMemXV6MabOmbruaZXUF2kUfTN5TRuxMdF3
Em1eb55ReZRs+VgOzTOcLCYWAhPwxzeGYp4HlrymGDuTXHchB+BHszK6A3RFsda4bw2MDMd8LNX0
2mVmXsA0rdI/DQvUSG+d+GulRZexRM5RB+yLEUxoWbmKR9QLfNTsxPFXLVZPTBXRSOJoJ7r3Uexf
2GUA96QaY3iaT4UgOQpS/0pEmyNt/KnZgrjlsInJodon2ExkCUBsper5FMplM4MLeRS3NwKJCwcq
EcYEkRLKzf481JNJDjvDy5XLUoBq5QrHGBHMuLlsRC05lm35TAAv1zQxNVP9skAJtAlV9B2yqTxO
gC6bvNmUs2JUTdXcQyrduasyfIIEYS1hOQ19A2FLw0OBzU3HF9S0b2UzPfLj8Baf1Lu40pcjZIRA
pS5k95tbg6ULlCPTCK6awi+ndaZRpCbRM+pkUVHtVTHdUI38WzgqjNlOEe0JSpkrd6Sugb/OC6v+
Uvi3DVhnUcE5x0jWoi1NwK3nE1UPlkpRfgvN+K6JDVhi3PUmYwMh6Umq5ZgNydvQLha6X9BfChbc
cI9sKi6BUc4zv5nzMHFaxknHVdZlaYzW2HQtxFJZJzvmKdhf0Lk7F3EvGSXbSltBkiFxwtrEkS4j
U1glSnNaFulnCQwjdEee9AhW82gULgQnmtpOfRdxJli+vYqyEiV3GZvs8HKk1os01ad2iAm3CWvf
06aiCk/VHM0DW7ySE1qURTyXR9sMOmVViySF3mxUBZ+TIDryyJVNSAnt13KE07JEjsMSliHtZKW2
poFyH4QFpkHxgiri1KukE8V79Cz5iDRmIUeUexJEmGr1LETmAIoYEn/hEVB5jJpsbrbomodFugh8
dxHm1rFc3uelST5srqEXrRF8Oq4lwORSTtPQdZBJF+a0kW9V3Motb6MnIlruNVpR5k2VaYj5nzcj
/xxQ6BnqWcep5m9FeElce8mtHGNW69IkD9FtgtVMkeqa2zs9SgAsZra2PXmJdDubR53uSANdUSMn
B0kq1XMekZePtElVhX9KEGqjRnxQq/ooVrJ1Ke7ObbD4lhZd70D/R420pOswFcuEv8tmiltegrSc
g8T6kpnGbOSK69DSp9hA3JSclKglxmS0twXIrIQGNyZsyqRW4tO4MJeUZrMJM7jJAvCdqXkWaflX
D7FWpUBZRm3SZREUp9HOOBfzcBLX6XxcBYukDhdVgv+BGVjVAt+yjU5ZVFGRW8GwY4ykvQZXXshz
tOp1DBc8AOsoYJKbo1g4vpQ8+XinFseBjTe9717RBTmq6cMa4GA0aZqRxocRlIj/lFzyvx6qf1rb
cLbJNvMneuJlvk3qq22ae1m6x1S1P72ADpBdh7/3S+8P9J0YeV1H23/9sXn0nWDmpFniPGSHaSZ0
RvHHzPRpUk8zfm8Mb5M5Wf7I4DJ9S2y4Ne7tivhUsfvjH4jkgB15+vFIQ7lep9UhceVGShDfxcPn
+N4yvP8Nn9fz/d/5+TegvLB9TR2FC/pDjv53VoJxXi0FBDI4zNQin4uXPywF/liQwoDmjSlVtty1
D7oU2u9sitdLMf6ERLqEgRdqX9+tDF7tCmq5YBTZDZqsU0ZtOXpckA5C52fB8f4TH3xXfH9GLyH9
67uCS5gG3EumZIzjL3zkH3YFCsoCUDGFbSN85yR+xKVAIHKAAKH1+hob92pXaJ9UDQTcX8JOz53g
j7cr2vLkq/v8r++KFu5BTVN6QfW9OjbbW72C7xLdDGwRni/8H3FXjLUhjs1W2IHyBWYScIbaxT3c
FZSNW8VSCguI4j5ZY3/Qs0L/ETz6O7tCpK+ENjquWgoQ0R+WQtPaWjh7AnjDszzwB10K7cc+4O8s
BfyQ10LIr3aF+Ak7SVKOAwncDxkgbYew51nBG8SA6E6V7rlUx0H8aimET2RXGqkFp2fbdHkOyY93
bOo/Iut+Z1cgDkP6BIbuSSD7h6WgR6zr0A6NNs9qbYqe9+HHW4q2LdVzV7TIJDRMXpCEh3uiXQgD
3ycA4zK14db66UMmWNwdei8E8o0cAwAtX0QdXi2F8YkXaatG/T2/en55f8A9MUR4SKok8uZ4ot20
ZvWvTwqRyxjFsu+uTU/N2Y94aNKv6L0r2rSbuxa9j1bDmDvG66XgXgralhjhSgbd+Alo8jGXYois
gnsWskU6V8/voMfDACHXPGivP8MfP+RS/Faxok2hDqsV7Yuy7VBJ3D81gWP41VLIbVZBKgo8k5Tz
w74/FGmIyxgQApLqMddw3g/tFfzVUoDW4PoBufd5oVok1ofcFVL/AMFqXFbph+6tFxnxcClIu6mt
gz9RUJMj8/io1QqUkHofm2QVLTeUejaAHJwdyCV/XApWgP0CDO4DJ1iKPMRScNUCiogZFdRYSX27
K2RsN6n4fe+7f9QAabXliNw+NSzlE4cl5TxEQZ+cANpD9XWRV2erkG5C629rvB91Kcb90+5xm3aD
X0NefE+8frUUCB+IpB06O0aENPBRbyDKuH/ijWQalwuYRLrRetK2Bm+HS0FeASpOooAl/CXp+SHf
IEr/XUGA4MmGRg3ly5ZYwuIeLgXXMdQawAX/Rg3rb1xU/mor0Zb1Hp8aSs427eo7/ewX9sfD258f
NEqe+0WvfrXtMD1/+nM/pf3/f79qOElPVf2Dn+6r/E8f9f3vv3/Ht5/+6sP2X2z/jytnm2ySB7t+
+kH9faZnG5++1H97G3zvO0SPYD/vmz8d7bHng+v5qHx/+G2FTcE22Y919PivP568nWDq7f+t1/je
Fh+xoN6PdTA+r+SX5fyhvfe354/49Vsg75OuUv+xU3u7n+LBtHl99h+6oJW6H+dgbN5wvceebDeg
NJJsP9TB8BxsAwyfZE7XunBU9B/c2zx2iPWQuQ8xOI72aek8vHWZHredwv6Tz4OH0L/vWJu2FTDA
8InbNfYQYTrd3COTlKf7ab7smbYv0nvq0433WG49bz/UwfDK/t96HDLTjd+9a4YI1ekmgWG37Qgn
bYhonW7Sn6zMEME6BZ5R3m/2a3yw7kNE69TeZF0ekWhe7T+xz1PFLQy59Y4t39bA+u9Ju9OdkDr0
EIN7m47jXR8kVL1tse20FiJ1HWLqoZf7911HgT5IrCabouuEb5uO/Z8pM98mP1mcQaIVuXYQQV2v
kFbqpvcXmG2Srv0+RLDONoXz2JksGUNEazt8x9SNIUJ1lkdeB10LubAhljxPOs+wtrPV+3nOH63t
T3KCtiLVe/wFFkR1Zu9Hejnf225t/9GTTeB2r/wQ0brcpF3ycLj2DjD35SbbdqQzxhBRukw23Vtm
iDhl8KBwPO9tMNEBGmJhku22S/mlhUX13jHL3PG4ezzuh/prQz51wnoPv9p4zrdN1TH6EMG62iTB
Nnub6D1xKweYe12GYdfKDBGqq217ie863uEz7derRzK22ibZTx7sENG6ItHbz/JgzwwRrKv6sWvo
IUL1KNk+dt1qaDvsv0yPJV9vHtzOB9q2D3tvx3VoB53HL76rgwwfdBy/ijhEnJ503AkUcYjX6ck2
CJ1k//VfNqI4RIieOJQHvLfFKqVF0vZ+nqebh45CGLiyQcZ+dLp34hABesoFuyO7w0B8iKk/zMLO
+7UiDRGjp9sH19sGmI5a+8m+7Jq2t93/uTrZg915yLSgyv7Dh0GGyWNXNVKRhgjW0zDsuNI8EW97
T/4MjeH9Ghws+xDBerYt/7HawNHqqIwrbae+/+Qp0ZJFRl0pMMa7A3zCeYBhY7kf6GCBhojac9JU
q+PF2tqh916bi43vOQ/hfqSXqctDBO3FJo1RS+du0/EBQ8TsxVMy1jH4EBF7sU1iSHCb4O3tBquo
/Yf2yDv4gM7DXh7iDXvhdCXYLcih/6YJva4HOkSsXtEiQ6Oi47BpMQm9Z37lPNh+2GUW3rai+w8f
3m+7n+gQsXoVPqClQ4/P30/1JVzHQ4TrVWedVmm1sfovTZ5RZe6+2IyHiNbPnPCda98iOHpP/39x
mX9iBvY4CT5zRnr1fp4Hj3WIcP38npdq75m/Y6vZe+x3HP36jn3NWzWtvWKDYXjHug8Rr9c1figd
rThoWvtP7LFlbgKn6xqiDBGs75k/9V34L5uuAkQLqOkdpO8a0PSfd/q+zUb/D3jPK6D/6D9Xoe49
9nsKuwMM3nmsP0lA9h38XXm6/oO/o9L0/uBd6Ka/yM5vMU97EnPXn73GdLW/8eBtN8m//wcAAP//
</cx:binary>
              </cx:geoCache>
            </cx:geography>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1-08T19:30:43.543"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CEE189-32D1-49EF-88F4-358460687AC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14802C7-5A62-442E-B10D-108036A691FA}">
      <dgm:prSet phldrT="[Text]" custT="1"/>
      <dgm:spPr/>
      <dgm:t>
        <a:bodyPr/>
        <a:lstStyle/>
        <a:p>
          <a:r>
            <a:rPr lang="en-US" sz="1400" dirty="0">
              <a:latin typeface="EB Garamond" panose="00000500000000000000" pitchFamily="2" charset="0"/>
              <a:ea typeface="EB Garamond" panose="00000500000000000000" pitchFamily="2" charset="0"/>
            </a:rPr>
            <a:t>All minors under the age of 18 are protected from prosecution on charges of prostitution</a:t>
          </a:r>
          <a:r>
            <a:rPr lang="en-US" sz="1400" dirty="0"/>
            <a:t>.</a:t>
          </a:r>
        </a:p>
      </dgm:t>
    </dgm:pt>
    <dgm:pt modelId="{58509667-989E-4E6F-A323-4D14EAD87EDA}" type="parTrans" cxnId="{EFB5A8F0-DB6E-488C-B98D-4E6A1A92FE06}">
      <dgm:prSet/>
      <dgm:spPr/>
      <dgm:t>
        <a:bodyPr/>
        <a:lstStyle/>
        <a:p>
          <a:endParaRPr lang="en-US"/>
        </a:p>
      </dgm:t>
    </dgm:pt>
    <dgm:pt modelId="{FF32CF90-C959-426B-98A2-2693A43BE7C8}" type="sibTrans" cxnId="{EFB5A8F0-DB6E-488C-B98D-4E6A1A92FE06}">
      <dgm:prSet/>
      <dgm:spPr/>
      <dgm:t>
        <a:bodyPr/>
        <a:lstStyle/>
        <a:p>
          <a:endParaRPr lang="en-US"/>
        </a:p>
      </dgm:t>
    </dgm:pt>
    <dgm:pt modelId="{2A4B06DA-5990-4A4B-B589-4834A97840D5}">
      <dgm:prSet phldrT="[Text]" custT="1"/>
      <dgm:spPr/>
      <dgm:t>
        <a:bodyPr/>
        <a:lstStyle/>
        <a:p>
          <a:r>
            <a:rPr lang="en-US" sz="1400" dirty="0">
              <a:latin typeface="EB Garamond" panose="00000500000000000000" pitchFamily="2" charset="0"/>
              <a:ea typeface="EB Garamond" panose="00000500000000000000" pitchFamily="2" charset="0"/>
            </a:rPr>
            <a:t>Consent of a minor under the age of 18 cannot be used as a defense</a:t>
          </a:r>
          <a:r>
            <a:rPr lang="en-US" sz="1400" dirty="0"/>
            <a:t>.</a:t>
          </a:r>
        </a:p>
      </dgm:t>
    </dgm:pt>
    <dgm:pt modelId="{1BD0769F-669F-4E48-9AE3-356B658B8861}" type="parTrans" cxnId="{36DAB793-7999-42B2-AAB5-C067C0170660}">
      <dgm:prSet/>
      <dgm:spPr/>
      <dgm:t>
        <a:bodyPr/>
        <a:lstStyle/>
        <a:p>
          <a:endParaRPr lang="en-US"/>
        </a:p>
      </dgm:t>
    </dgm:pt>
    <dgm:pt modelId="{576F7208-99FD-452F-9F18-73274AC4E90A}" type="sibTrans" cxnId="{36DAB793-7999-42B2-AAB5-C067C0170660}">
      <dgm:prSet/>
      <dgm:spPr/>
      <dgm:t>
        <a:bodyPr/>
        <a:lstStyle/>
        <a:p>
          <a:endParaRPr lang="en-US"/>
        </a:p>
      </dgm:t>
    </dgm:pt>
    <dgm:pt modelId="{59D00612-1D67-4E69-BA3A-BAF3D0505828}">
      <dgm:prSet phldrT="[Text]" custT="1"/>
      <dgm:spPr/>
      <dgm:t>
        <a:bodyPr/>
        <a:lstStyle/>
        <a:p>
          <a:r>
            <a:rPr lang="en-US" sz="1400" dirty="0">
              <a:latin typeface="EB Garamond" panose="00000500000000000000" pitchFamily="2" charset="0"/>
              <a:ea typeface="EB Garamond" panose="00000500000000000000" pitchFamily="2" charset="0"/>
            </a:rPr>
            <a:t>Mistake of age cannot be used as a defense</a:t>
          </a:r>
          <a:r>
            <a:rPr lang="en-US" sz="1400" dirty="0"/>
            <a:t>.</a:t>
          </a:r>
        </a:p>
      </dgm:t>
    </dgm:pt>
    <dgm:pt modelId="{1594D8BC-BBE4-4975-9FE6-688BF44E054D}" type="parTrans" cxnId="{36F8825A-EA22-4ACB-A519-04B59732EFC9}">
      <dgm:prSet/>
      <dgm:spPr/>
      <dgm:t>
        <a:bodyPr/>
        <a:lstStyle/>
        <a:p>
          <a:endParaRPr lang="en-US"/>
        </a:p>
      </dgm:t>
    </dgm:pt>
    <dgm:pt modelId="{9BBA9938-6473-4754-9841-30F0DCF3F2DE}" type="sibTrans" cxnId="{36F8825A-EA22-4ACB-A519-04B59732EFC9}">
      <dgm:prSet/>
      <dgm:spPr/>
      <dgm:t>
        <a:bodyPr/>
        <a:lstStyle/>
        <a:p>
          <a:endParaRPr lang="en-US"/>
        </a:p>
      </dgm:t>
    </dgm:pt>
    <dgm:pt modelId="{302098BE-A7D5-49D9-932A-748985AED0C2}">
      <dgm:prSet phldrT="[Text]" custT="1"/>
      <dgm:spPr/>
      <dgm:t>
        <a:bodyPr/>
        <a:lstStyle/>
        <a:p>
          <a:r>
            <a:rPr lang="en-US" sz="1400" dirty="0">
              <a:latin typeface="EB Garamond" panose="00000500000000000000" pitchFamily="2" charset="0"/>
              <a:ea typeface="EB Garamond" panose="00000500000000000000" pitchFamily="2" charset="0"/>
            </a:rPr>
            <a:t>Prostitution offense can be erased from a human trafficking victim’s record</a:t>
          </a:r>
          <a:r>
            <a:rPr lang="en-US" sz="1500" dirty="0"/>
            <a:t>. </a:t>
          </a:r>
        </a:p>
      </dgm:t>
    </dgm:pt>
    <dgm:pt modelId="{76803A1B-8B06-4F22-AAA7-65B391C272D9}" type="parTrans" cxnId="{39A410E4-666D-401F-AB34-3347CDAF5224}">
      <dgm:prSet/>
      <dgm:spPr/>
      <dgm:t>
        <a:bodyPr/>
        <a:lstStyle/>
        <a:p>
          <a:endParaRPr lang="en-US"/>
        </a:p>
      </dgm:t>
    </dgm:pt>
    <dgm:pt modelId="{B2FDCBBE-6CC6-4EB8-A14B-F9D30751C8D4}" type="sibTrans" cxnId="{39A410E4-666D-401F-AB34-3347CDAF5224}">
      <dgm:prSet/>
      <dgm:spPr/>
      <dgm:t>
        <a:bodyPr/>
        <a:lstStyle/>
        <a:p>
          <a:endParaRPr lang="en-US"/>
        </a:p>
      </dgm:t>
    </dgm:pt>
    <dgm:pt modelId="{1F8C6613-49C3-4ABC-B78B-8F7A910B19CD}" type="pres">
      <dgm:prSet presAssocID="{6ECEE189-32D1-49EF-88F4-358460687AC8}" presName="matrix" presStyleCnt="0">
        <dgm:presLayoutVars>
          <dgm:chMax val="1"/>
          <dgm:dir/>
          <dgm:resizeHandles val="exact"/>
        </dgm:presLayoutVars>
      </dgm:prSet>
      <dgm:spPr/>
    </dgm:pt>
    <dgm:pt modelId="{D9F8482C-DE8C-4BF2-8682-DD0A94BC8A80}" type="pres">
      <dgm:prSet presAssocID="{6ECEE189-32D1-49EF-88F4-358460687AC8}" presName="axisShape" presStyleLbl="bgShp" presStyleIdx="0" presStyleCnt="1"/>
      <dgm:spPr/>
    </dgm:pt>
    <dgm:pt modelId="{F1891538-8233-4A26-BAC2-4D1B39F6C38F}" type="pres">
      <dgm:prSet presAssocID="{6ECEE189-32D1-49EF-88F4-358460687AC8}" presName="rect1" presStyleLbl="node1" presStyleIdx="0" presStyleCnt="4" custLinFactNeighborY="1844">
        <dgm:presLayoutVars>
          <dgm:chMax val="0"/>
          <dgm:chPref val="0"/>
          <dgm:bulletEnabled val="1"/>
        </dgm:presLayoutVars>
      </dgm:prSet>
      <dgm:spPr/>
    </dgm:pt>
    <dgm:pt modelId="{CF9607D1-E29A-4F36-B78A-9DABC11AF2A5}" type="pres">
      <dgm:prSet presAssocID="{6ECEE189-32D1-49EF-88F4-358460687AC8}" presName="rect2" presStyleLbl="node1" presStyleIdx="1" presStyleCnt="4">
        <dgm:presLayoutVars>
          <dgm:chMax val="0"/>
          <dgm:chPref val="0"/>
          <dgm:bulletEnabled val="1"/>
        </dgm:presLayoutVars>
      </dgm:prSet>
      <dgm:spPr/>
    </dgm:pt>
    <dgm:pt modelId="{3EB176EB-C266-443C-99B5-F33CEFA961D3}" type="pres">
      <dgm:prSet presAssocID="{6ECEE189-32D1-49EF-88F4-358460687AC8}" presName="rect3" presStyleLbl="node1" presStyleIdx="2" presStyleCnt="4">
        <dgm:presLayoutVars>
          <dgm:chMax val="0"/>
          <dgm:chPref val="0"/>
          <dgm:bulletEnabled val="1"/>
        </dgm:presLayoutVars>
      </dgm:prSet>
      <dgm:spPr/>
    </dgm:pt>
    <dgm:pt modelId="{04FCE201-BBF9-4C7F-A747-7B55A966D67E}" type="pres">
      <dgm:prSet presAssocID="{6ECEE189-32D1-49EF-88F4-358460687AC8}" presName="rect4" presStyleLbl="node1" presStyleIdx="3" presStyleCnt="4">
        <dgm:presLayoutVars>
          <dgm:chMax val="0"/>
          <dgm:chPref val="0"/>
          <dgm:bulletEnabled val="1"/>
        </dgm:presLayoutVars>
      </dgm:prSet>
      <dgm:spPr/>
    </dgm:pt>
  </dgm:ptLst>
  <dgm:cxnLst>
    <dgm:cxn modelId="{234FF702-ADEB-4014-A865-E8D56A1BA09F}" type="presOf" srcId="{2A4B06DA-5990-4A4B-B589-4834A97840D5}" destId="{CF9607D1-E29A-4F36-B78A-9DABC11AF2A5}" srcOrd="0" destOrd="0" presId="urn:microsoft.com/office/officeart/2005/8/layout/matrix2"/>
    <dgm:cxn modelId="{15A1A02B-67E1-4737-951A-5E8B367B5C0D}" type="presOf" srcId="{6ECEE189-32D1-49EF-88F4-358460687AC8}" destId="{1F8C6613-49C3-4ABC-B78B-8F7A910B19CD}" srcOrd="0" destOrd="0" presId="urn:microsoft.com/office/officeart/2005/8/layout/matrix2"/>
    <dgm:cxn modelId="{36F8825A-EA22-4ACB-A519-04B59732EFC9}" srcId="{6ECEE189-32D1-49EF-88F4-358460687AC8}" destId="{59D00612-1D67-4E69-BA3A-BAF3D0505828}" srcOrd="2" destOrd="0" parTransId="{1594D8BC-BBE4-4975-9FE6-688BF44E054D}" sibTransId="{9BBA9938-6473-4754-9841-30F0DCF3F2DE}"/>
    <dgm:cxn modelId="{DB68BD8A-7125-4DF7-872A-2B151C38D73E}" type="presOf" srcId="{302098BE-A7D5-49D9-932A-748985AED0C2}" destId="{04FCE201-BBF9-4C7F-A747-7B55A966D67E}" srcOrd="0" destOrd="0" presId="urn:microsoft.com/office/officeart/2005/8/layout/matrix2"/>
    <dgm:cxn modelId="{36DAB793-7999-42B2-AAB5-C067C0170660}" srcId="{6ECEE189-32D1-49EF-88F4-358460687AC8}" destId="{2A4B06DA-5990-4A4B-B589-4834A97840D5}" srcOrd="1" destOrd="0" parTransId="{1BD0769F-669F-4E48-9AE3-356B658B8861}" sibTransId="{576F7208-99FD-452F-9F18-73274AC4E90A}"/>
    <dgm:cxn modelId="{2E7CDCBC-5C24-45C0-9CE3-80219883B8B9}" type="presOf" srcId="{59D00612-1D67-4E69-BA3A-BAF3D0505828}" destId="{3EB176EB-C266-443C-99B5-F33CEFA961D3}" srcOrd="0" destOrd="0" presId="urn:microsoft.com/office/officeart/2005/8/layout/matrix2"/>
    <dgm:cxn modelId="{C16FD5C1-977F-4E50-B944-EA20946EC4E2}" type="presOf" srcId="{914802C7-5A62-442E-B10D-108036A691FA}" destId="{F1891538-8233-4A26-BAC2-4D1B39F6C38F}" srcOrd="0" destOrd="0" presId="urn:microsoft.com/office/officeart/2005/8/layout/matrix2"/>
    <dgm:cxn modelId="{39A410E4-666D-401F-AB34-3347CDAF5224}" srcId="{6ECEE189-32D1-49EF-88F4-358460687AC8}" destId="{302098BE-A7D5-49D9-932A-748985AED0C2}" srcOrd="3" destOrd="0" parTransId="{76803A1B-8B06-4F22-AAA7-65B391C272D9}" sibTransId="{B2FDCBBE-6CC6-4EB8-A14B-F9D30751C8D4}"/>
    <dgm:cxn modelId="{EFB5A8F0-DB6E-488C-B98D-4E6A1A92FE06}" srcId="{6ECEE189-32D1-49EF-88F4-358460687AC8}" destId="{914802C7-5A62-442E-B10D-108036A691FA}" srcOrd="0" destOrd="0" parTransId="{58509667-989E-4E6F-A323-4D14EAD87EDA}" sibTransId="{FF32CF90-C959-426B-98A2-2693A43BE7C8}"/>
    <dgm:cxn modelId="{D7358A3F-E7F7-434A-8CFF-BD9F9F3E115B}" type="presParOf" srcId="{1F8C6613-49C3-4ABC-B78B-8F7A910B19CD}" destId="{D9F8482C-DE8C-4BF2-8682-DD0A94BC8A80}" srcOrd="0" destOrd="0" presId="urn:microsoft.com/office/officeart/2005/8/layout/matrix2"/>
    <dgm:cxn modelId="{D6F86A0E-0556-4F5E-82B6-408CB0D93007}" type="presParOf" srcId="{1F8C6613-49C3-4ABC-B78B-8F7A910B19CD}" destId="{F1891538-8233-4A26-BAC2-4D1B39F6C38F}" srcOrd="1" destOrd="0" presId="urn:microsoft.com/office/officeart/2005/8/layout/matrix2"/>
    <dgm:cxn modelId="{BEA96ADC-21D6-4116-85CB-D0B39533BE50}" type="presParOf" srcId="{1F8C6613-49C3-4ABC-B78B-8F7A910B19CD}" destId="{CF9607D1-E29A-4F36-B78A-9DABC11AF2A5}" srcOrd="2" destOrd="0" presId="urn:microsoft.com/office/officeart/2005/8/layout/matrix2"/>
    <dgm:cxn modelId="{767115CD-E50E-4D25-AA55-E040919B82A9}" type="presParOf" srcId="{1F8C6613-49C3-4ABC-B78B-8F7A910B19CD}" destId="{3EB176EB-C266-443C-99B5-F33CEFA961D3}" srcOrd="3" destOrd="0" presId="urn:microsoft.com/office/officeart/2005/8/layout/matrix2"/>
    <dgm:cxn modelId="{D720A6EA-0092-4CA0-8F12-DFA7E29D2C52}" type="presParOf" srcId="{1F8C6613-49C3-4ABC-B78B-8F7A910B19CD}" destId="{04FCE201-BBF9-4C7F-A747-7B55A966D67E}"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36FC63-33C4-4407-9592-12C260C26E0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0C6C810-FB36-4BF2-A40D-512DBEA4B623}">
      <dgm:prSet/>
      <dgm:spPr/>
      <dgm:t>
        <a:bodyPr/>
        <a:lstStyle/>
        <a:p>
          <a:r>
            <a:rPr lang="en-US" b="0" i="0" dirty="0"/>
            <a:t>Fewer than 10% of child sex trafficking cases involve </a:t>
          </a:r>
          <a:r>
            <a:rPr lang="en-US" b="1" i="0" dirty="0"/>
            <a:t>force</a:t>
          </a:r>
          <a:endParaRPr lang="en-US" dirty="0"/>
        </a:p>
      </dgm:t>
    </dgm:pt>
    <dgm:pt modelId="{8A8A3484-0EA9-443C-8458-B4E0DCAE3FC9}" type="parTrans" cxnId="{FE1A5DBF-10F6-446A-9AC4-FE1B22F0E0BA}">
      <dgm:prSet/>
      <dgm:spPr/>
      <dgm:t>
        <a:bodyPr/>
        <a:lstStyle/>
        <a:p>
          <a:endParaRPr lang="en-US"/>
        </a:p>
      </dgm:t>
    </dgm:pt>
    <dgm:pt modelId="{5FC067B1-DFF1-43ED-97B9-2F523C96E061}" type="sibTrans" cxnId="{FE1A5DBF-10F6-446A-9AC4-FE1B22F0E0BA}">
      <dgm:prSet/>
      <dgm:spPr/>
      <dgm:t>
        <a:bodyPr/>
        <a:lstStyle/>
        <a:p>
          <a:endParaRPr lang="en-US"/>
        </a:p>
      </dgm:t>
    </dgm:pt>
    <dgm:pt modelId="{940D9568-2E7A-4005-A367-650AA2B7434C}">
      <dgm:prSet/>
      <dgm:spPr/>
      <dgm:t>
        <a:bodyPr/>
        <a:lstStyle/>
        <a:p>
          <a:r>
            <a:rPr lang="en-US" b="0" i="0"/>
            <a:t>Many labor trafficking cases involve </a:t>
          </a:r>
          <a:r>
            <a:rPr lang="en-US" b="1" i="0"/>
            <a:t>fraud</a:t>
          </a:r>
          <a:r>
            <a:rPr lang="en-US" b="0" i="0"/>
            <a:t>ulent job offers</a:t>
          </a:r>
          <a:endParaRPr lang="en-US"/>
        </a:p>
      </dgm:t>
    </dgm:pt>
    <dgm:pt modelId="{706869C4-B482-4C3C-91D4-B2B116F74BE6}" type="parTrans" cxnId="{F586F31A-B3C6-4647-8D92-DF4EDF81AEA6}">
      <dgm:prSet/>
      <dgm:spPr/>
      <dgm:t>
        <a:bodyPr/>
        <a:lstStyle/>
        <a:p>
          <a:endParaRPr lang="en-US"/>
        </a:p>
      </dgm:t>
    </dgm:pt>
    <dgm:pt modelId="{C1E4C51E-9102-483C-9FC4-59812A774C1F}" type="sibTrans" cxnId="{F586F31A-B3C6-4647-8D92-DF4EDF81AEA6}">
      <dgm:prSet/>
      <dgm:spPr/>
      <dgm:t>
        <a:bodyPr/>
        <a:lstStyle/>
        <a:p>
          <a:endParaRPr lang="en-US"/>
        </a:p>
      </dgm:t>
    </dgm:pt>
    <dgm:pt modelId="{BE43A754-A652-4174-9A9E-435500C77A63}">
      <dgm:prSet/>
      <dgm:spPr/>
      <dgm:t>
        <a:bodyPr/>
        <a:lstStyle/>
        <a:p>
          <a:r>
            <a:rPr lang="en-US" b="1" i="0" dirty="0"/>
            <a:t>Most human trafficking involves coercion</a:t>
          </a:r>
          <a:endParaRPr lang="en-US" dirty="0"/>
        </a:p>
      </dgm:t>
    </dgm:pt>
    <dgm:pt modelId="{F7D5F083-4FE2-4D30-85D1-6D95C3DB3887}" type="parTrans" cxnId="{F540E8B8-D5EC-4C86-9250-4640D05FCDB9}">
      <dgm:prSet/>
      <dgm:spPr/>
      <dgm:t>
        <a:bodyPr/>
        <a:lstStyle/>
        <a:p>
          <a:endParaRPr lang="en-US"/>
        </a:p>
      </dgm:t>
    </dgm:pt>
    <dgm:pt modelId="{4095DE2C-880B-4580-A348-DD10E54AA24A}" type="sibTrans" cxnId="{F540E8B8-D5EC-4C86-9250-4640D05FCDB9}">
      <dgm:prSet/>
      <dgm:spPr/>
      <dgm:t>
        <a:bodyPr/>
        <a:lstStyle/>
        <a:p>
          <a:endParaRPr lang="en-US"/>
        </a:p>
      </dgm:t>
    </dgm:pt>
    <dgm:pt modelId="{49EA0D08-2D32-4155-88CB-EA2ACB0E7D40}">
      <dgm:prSet/>
      <dgm:spPr/>
      <dgm:t>
        <a:bodyPr/>
        <a:lstStyle/>
        <a:p>
          <a:r>
            <a:rPr lang="en-US" b="0" i="0"/>
            <a:t>The manipulation of a relationship: family, friend, “love” relationship</a:t>
          </a:r>
          <a:endParaRPr lang="en-US"/>
        </a:p>
      </dgm:t>
    </dgm:pt>
    <dgm:pt modelId="{40E480BF-648C-4896-842F-4BF86BE333B5}" type="parTrans" cxnId="{B039420E-D463-4EA2-A05D-28D3947B25F1}">
      <dgm:prSet/>
      <dgm:spPr/>
      <dgm:t>
        <a:bodyPr/>
        <a:lstStyle/>
        <a:p>
          <a:endParaRPr lang="en-US"/>
        </a:p>
      </dgm:t>
    </dgm:pt>
    <dgm:pt modelId="{9511E232-707F-41AC-BF27-BFCFFD16B234}" type="sibTrans" cxnId="{B039420E-D463-4EA2-A05D-28D3947B25F1}">
      <dgm:prSet/>
      <dgm:spPr/>
      <dgm:t>
        <a:bodyPr/>
        <a:lstStyle/>
        <a:p>
          <a:endParaRPr lang="en-US"/>
        </a:p>
      </dgm:t>
    </dgm:pt>
    <dgm:pt modelId="{CD14456A-F95E-4C5D-9ACC-B8FF554A957B}" type="pres">
      <dgm:prSet presAssocID="{BE36FC63-33C4-4407-9592-12C260C26E04}" presName="CompostProcess" presStyleCnt="0">
        <dgm:presLayoutVars>
          <dgm:dir/>
          <dgm:resizeHandles val="exact"/>
        </dgm:presLayoutVars>
      </dgm:prSet>
      <dgm:spPr/>
    </dgm:pt>
    <dgm:pt modelId="{4FD8CA28-1456-4A5C-85B0-EE67E6446522}" type="pres">
      <dgm:prSet presAssocID="{BE36FC63-33C4-4407-9592-12C260C26E04}" presName="arrow" presStyleLbl="bgShp" presStyleIdx="0" presStyleCnt="1"/>
      <dgm:spPr/>
    </dgm:pt>
    <dgm:pt modelId="{C8A526C1-5A4E-4803-9508-E44DE8E6E4C3}" type="pres">
      <dgm:prSet presAssocID="{BE36FC63-33C4-4407-9592-12C260C26E04}" presName="linearProcess" presStyleCnt="0"/>
      <dgm:spPr/>
    </dgm:pt>
    <dgm:pt modelId="{D80E0A17-99CE-4D0D-8A7C-FBA0EEF09329}" type="pres">
      <dgm:prSet presAssocID="{B0C6C810-FB36-4BF2-A40D-512DBEA4B623}" presName="textNode" presStyleLbl="node1" presStyleIdx="0" presStyleCnt="4">
        <dgm:presLayoutVars>
          <dgm:bulletEnabled val="1"/>
        </dgm:presLayoutVars>
      </dgm:prSet>
      <dgm:spPr/>
    </dgm:pt>
    <dgm:pt modelId="{A03CC047-8C45-4F7D-83FB-7BEE99EE533F}" type="pres">
      <dgm:prSet presAssocID="{5FC067B1-DFF1-43ED-97B9-2F523C96E061}" presName="sibTrans" presStyleCnt="0"/>
      <dgm:spPr/>
    </dgm:pt>
    <dgm:pt modelId="{DB525305-4D1D-450B-B14D-3B76A16E538B}" type="pres">
      <dgm:prSet presAssocID="{940D9568-2E7A-4005-A367-650AA2B7434C}" presName="textNode" presStyleLbl="node1" presStyleIdx="1" presStyleCnt="4">
        <dgm:presLayoutVars>
          <dgm:bulletEnabled val="1"/>
        </dgm:presLayoutVars>
      </dgm:prSet>
      <dgm:spPr/>
    </dgm:pt>
    <dgm:pt modelId="{E4156B25-6C81-48BD-9F29-6768FBAC56B1}" type="pres">
      <dgm:prSet presAssocID="{C1E4C51E-9102-483C-9FC4-59812A774C1F}" presName="sibTrans" presStyleCnt="0"/>
      <dgm:spPr/>
    </dgm:pt>
    <dgm:pt modelId="{BA1709BA-0FD2-44BC-BCB4-4C437F38BEC0}" type="pres">
      <dgm:prSet presAssocID="{BE43A754-A652-4174-9A9E-435500C77A63}" presName="textNode" presStyleLbl="node1" presStyleIdx="2" presStyleCnt="4">
        <dgm:presLayoutVars>
          <dgm:bulletEnabled val="1"/>
        </dgm:presLayoutVars>
      </dgm:prSet>
      <dgm:spPr/>
    </dgm:pt>
    <dgm:pt modelId="{C6DB6A6E-9C3B-4D01-BF43-AAD99746BCD6}" type="pres">
      <dgm:prSet presAssocID="{4095DE2C-880B-4580-A348-DD10E54AA24A}" presName="sibTrans" presStyleCnt="0"/>
      <dgm:spPr/>
    </dgm:pt>
    <dgm:pt modelId="{791E181A-C071-4755-AFEE-3C52F4642FFC}" type="pres">
      <dgm:prSet presAssocID="{49EA0D08-2D32-4155-88CB-EA2ACB0E7D40}" presName="textNode" presStyleLbl="node1" presStyleIdx="3" presStyleCnt="4">
        <dgm:presLayoutVars>
          <dgm:bulletEnabled val="1"/>
        </dgm:presLayoutVars>
      </dgm:prSet>
      <dgm:spPr/>
    </dgm:pt>
  </dgm:ptLst>
  <dgm:cxnLst>
    <dgm:cxn modelId="{B039420E-D463-4EA2-A05D-28D3947B25F1}" srcId="{BE36FC63-33C4-4407-9592-12C260C26E04}" destId="{49EA0D08-2D32-4155-88CB-EA2ACB0E7D40}" srcOrd="3" destOrd="0" parTransId="{40E480BF-648C-4896-842F-4BF86BE333B5}" sibTransId="{9511E232-707F-41AC-BF27-BFCFFD16B234}"/>
    <dgm:cxn modelId="{F586F31A-B3C6-4647-8D92-DF4EDF81AEA6}" srcId="{BE36FC63-33C4-4407-9592-12C260C26E04}" destId="{940D9568-2E7A-4005-A367-650AA2B7434C}" srcOrd="1" destOrd="0" parTransId="{706869C4-B482-4C3C-91D4-B2B116F74BE6}" sibTransId="{C1E4C51E-9102-483C-9FC4-59812A774C1F}"/>
    <dgm:cxn modelId="{E50DE432-36C0-477E-9916-02BF29B455DD}" type="presOf" srcId="{BE36FC63-33C4-4407-9592-12C260C26E04}" destId="{CD14456A-F95E-4C5D-9ACC-B8FF554A957B}" srcOrd="0" destOrd="0" presId="urn:microsoft.com/office/officeart/2005/8/layout/hProcess9"/>
    <dgm:cxn modelId="{42E55540-CADD-46FC-A7D6-21C36C4F460D}" type="presOf" srcId="{49EA0D08-2D32-4155-88CB-EA2ACB0E7D40}" destId="{791E181A-C071-4755-AFEE-3C52F4642FFC}" srcOrd="0" destOrd="0" presId="urn:microsoft.com/office/officeart/2005/8/layout/hProcess9"/>
    <dgm:cxn modelId="{6EA03859-1AD3-4ABB-B599-FB064D6E4D58}" type="presOf" srcId="{B0C6C810-FB36-4BF2-A40D-512DBEA4B623}" destId="{D80E0A17-99CE-4D0D-8A7C-FBA0EEF09329}" srcOrd="0" destOrd="0" presId="urn:microsoft.com/office/officeart/2005/8/layout/hProcess9"/>
    <dgm:cxn modelId="{B228068C-4CF3-48C2-8053-BAE425F7C92C}" type="presOf" srcId="{940D9568-2E7A-4005-A367-650AA2B7434C}" destId="{DB525305-4D1D-450B-B14D-3B76A16E538B}" srcOrd="0" destOrd="0" presId="urn:microsoft.com/office/officeart/2005/8/layout/hProcess9"/>
    <dgm:cxn modelId="{F540E8B8-D5EC-4C86-9250-4640D05FCDB9}" srcId="{BE36FC63-33C4-4407-9592-12C260C26E04}" destId="{BE43A754-A652-4174-9A9E-435500C77A63}" srcOrd="2" destOrd="0" parTransId="{F7D5F083-4FE2-4D30-85D1-6D95C3DB3887}" sibTransId="{4095DE2C-880B-4580-A348-DD10E54AA24A}"/>
    <dgm:cxn modelId="{FE1A5DBF-10F6-446A-9AC4-FE1B22F0E0BA}" srcId="{BE36FC63-33C4-4407-9592-12C260C26E04}" destId="{B0C6C810-FB36-4BF2-A40D-512DBEA4B623}" srcOrd="0" destOrd="0" parTransId="{8A8A3484-0EA9-443C-8458-B4E0DCAE3FC9}" sibTransId="{5FC067B1-DFF1-43ED-97B9-2F523C96E061}"/>
    <dgm:cxn modelId="{98901EC1-9885-4383-A682-8CD90E61A204}" type="presOf" srcId="{BE43A754-A652-4174-9A9E-435500C77A63}" destId="{BA1709BA-0FD2-44BC-BCB4-4C437F38BEC0}" srcOrd="0" destOrd="0" presId="urn:microsoft.com/office/officeart/2005/8/layout/hProcess9"/>
    <dgm:cxn modelId="{33B8220D-8FA7-4E68-81E8-94A067C738D8}" type="presParOf" srcId="{CD14456A-F95E-4C5D-9ACC-B8FF554A957B}" destId="{4FD8CA28-1456-4A5C-85B0-EE67E6446522}" srcOrd="0" destOrd="0" presId="urn:microsoft.com/office/officeart/2005/8/layout/hProcess9"/>
    <dgm:cxn modelId="{57D668DB-1C09-46E3-A206-77BB7C843D72}" type="presParOf" srcId="{CD14456A-F95E-4C5D-9ACC-B8FF554A957B}" destId="{C8A526C1-5A4E-4803-9508-E44DE8E6E4C3}" srcOrd="1" destOrd="0" presId="urn:microsoft.com/office/officeart/2005/8/layout/hProcess9"/>
    <dgm:cxn modelId="{0354EEA3-62BB-444B-8294-FF5D9F1AA3CE}" type="presParOf" srcId="{C8A526C1-5A4E-4803-9508-E44DE8E6E4C3}" destId="{D80E0A17-99CE-4D0D-8A7C-FBA0EEF09329}" srcOrd="0" destOrd="0" presId="urn:microsoft.com/office/officeart/2005/8/layout/hProcess9"/>
    <dgm:cxn modelId="{1BEE9956-739F-46AC-9147-E572D3C0CB6D}" type="presParOf" srcId="{C8A526C1-5A4E-4803-9508-E44DE8E6E4C3}" destId="{A03CC047-8C45-4F7D-83FB-7BEE99EE533F}" srcOrd="1" destOrd="0" presId="urn:microsoft.com/office/officeart/2005/8/layout/hProcess9"/>
    <dgm:cxn modelId="{B9628C91-D4B0-4EBA-94C2-E8875D8713B6}" type="presParOf" srcId="{C8A526C1-5A4E-4803-9508-E44DE8E6E4C3}" destId="{DB525305-4D1D-450B-B14D-3B76A16E538B}" srcOrd="2" destOrd="0" presId="urn:microsoft.com/office/officeart/2005/8/layout/hProcess9"/>
    <dgm:cxn modelId="{73F133A6-F9C4-46DC-828D-962EC6FBA2E9}" type="presParOf" srcId="{C8A526C1-5A4E-4803-9508-E44DE8E6E4C3}" destId="{E4156B25-6C81-48BD-9F29-6768FBAC56B1}" srcOrd="3" destOrd="0" presId="urn:microsoft.com/office/officeart/2005/8/layout/hProcess9"/>
    <dgm:cxn modelId="{767A3BCA-9C9C-435A-85D7-F02047337A91}" type="presParOf" srcId="{C8A526C1-5A4E-4803-9508-E44DE8E6E4C3}" destId="{BA1709BA-0FD2-44BC-BCB4-4C437F38BEC0}" srcOrd="4" destOrd="0" presId="urn:microsoft.com/office/officeart/2005/8/layout/hProcess9"/>
    <dgm:cxn modelId="{F408B731-F65B-4E02-9B53-85C6384CA71F}" type="presParOf" srcId="{C8A526C1-5A4E-4803-9508-E44DE8E6E4C3}" destId="{C6DB6A6E-9C3B-4D01-BF43-AAD99746BCD6}" srcOrd="5" destOrd="0" presId="urn:microsoft.com/office/officeart/2005/8/layout/hProcess9"/>
    <dgm:cxn modelId="{5D902B86-73C2-4CD9-8561-B6F032C6010D}" type="presParOf" srcId="{C8A526C1-5A4E-4803-9508-E44DE8E6E4C3}" destId="{791E181A-C071-4755-AFEE-3C52F4642FF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02EEAF-A89E-4345-869F-7E13F099816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9DC8802D-55C1-47B3-B68B-8F91D5C8A93F}">
      <dgm:prSet phldrT="[Text]"/>
      <dgm:spPr/>
      <dgm:t>
        <a:bodyPr/>
        <a:lstStyle/>
        <a:p>
          <a:r>
            <a:rPr lang="en-US" dirty="0"/>
            <a:t>Victim</a:t>
          </a:r>
        </a:p>
        <a:p>
          <a:r>
            <a:rPr lang="en-US" dirty="0"/>
            <a:t>Survivor</a:t>
          </a:r>
        </a:p>
      </dgm:t>
    </dgm:pt>
    <dgm:pt modelId="{B1DDB2C5-BB11-4CE2-BD44-05C42E42DCEA}" type="parTrans" cxnId="{2429E2FA-2B01-492C-975B-90FDA0CE38FA}">
      <dgm:prSet/>
      <dgm:spPr/>
      <dgm:t>
        <a:bodyPr/>
        <a:lstStyle/>
        <a:p>
          <a:endParaRPr lang="en-US"/>
        </a:p>
      </dgm:t>
    </dgm:pt>
    <dgm:pt modelId="{D8AC0698-88ED-4208-A3E5-59FC5210BCAB}" type="sibTrans" cxnId="{2429E2FA-2B01-492C-975B-90FDA0CE38FA}">
      <dgm:prSet/>
      <dgm:spPr/>
      <dgm:t>
        <a:bodyPr/>
        <a:lstStyle/>
        <a:p>
          <a:endParaRPr lang="en-US"/>
        </a:p>
      </dgm:t>
    </dgm:pt>
    <dgm:pt modelId="{0D0BF790-9D4A-4149-A965-4FFEE9E0560B}">
      <dgm:prSet phldrT="[Text]"/>
      <dgm:spPr/>
      <dgm:t>
        <a:bodyPr/>
        <a:lstStyle/>
        <a:p>
          <a:r>
            <a:rPr lang="en-US" dirty="0"/>
            <a:t>Prosecution</a:t>
          </a:r>
        </a:p>
      </dgm:t>
    </dgm:pt>
    <dgm:pt modelId="{316987D3-C58E-409A-A5C8-9488B8E030F6}" type="parTrans" cxnId="{298314F4-84C1-428F-906A-37E754F26D79}">
      <dgm:prSet/>
      <dgm:spPr/>
      <dgm:t>
        <a:bodyPr/>
        <a:lstStyle/>
        <a:p>
          <a:endParaRPr lang="en-US"/>
        </a:p>
      </dgm:t>
    </dgm:pt>
    <dgm:pt modelId="{F44D2065-F31A-42DE-B817-188FE006EB1B}" type="sibTrans" cxnId="{298314F4-84C1-428F-906A-37E754F26D79}">
      <dgm:prSet/>
      <dgm:spPr/>
      <dgm:t>
        <a:bodyPr/>
        <a:lstStyle/>
        <a:p>
          <a:endParaRPr lang="en-US"/>
        </a:p>
      </dgm:t>
    </dgm:pt>
    <dgm:pt modelId="{78A5F49C-7669-4687-BDDA-750A2272CE42}">
      <dgm:prSet phldrT="[Text]"/>
      <dgm:spPr/>
      <dgm:t>
        <a:bodyPr/>
        <a:lstStyle/>
        <a:p>
          <a:r>
            <a:rPr lang="en-US" dirty="0"/>
            <a:t>Protection</a:t>
          </a:r>
        </a:p>
      </dgm:t>
    </dgm:pt>
    <dgm:pt modelId="{65EC726F-CA69-47C2-A8B8-0BBE0B11A548}" type="parTrans" cxnId="{52EA8182-2BE9-4324-85CF-21BA5103FC0F}">
      <dgm:prSet/>
      <dgm:spPr/>
      <dgm:t>
        <a:bodyPr/>
        <a:lstStyle/>
        <a:p>
          <a:endParaRPr lang="en-US"/>
        </a:p>
      </dgm:t>
    </dgm:pt>
    <dgm:pt modelId="{391939CB-1132-4516-9B14-F109D965F11D}" type="sibTrans" cxnId="{52EA8182-2BE9-4324-85CF-21BA5103FC0F}">
      <dgm:prSet/>
      <dgm:spPr/>
      <dgm:t>
        <a:bodyPr/>
        <a:lstStyle/>
        <a:p>
          <a:endParaRPr lang="en-US"/>
        </a:p>
      </dgm:t>
    </dgm:pt>
    <dgm:pt modelId="{7B3DDFE5-7F3D-4A5A-9CBF-BBBF51B7797A}">
      <dgm:prSet phldrT="[Text]"/>
      <dgm:spPr/>
      <dgm:t>
        <a:bodyPr/>
        <a:lstStyle/>
        <a:p>
          <a:r>
            <a:rPr lang="en-US" dirty="0"/>
            <a:t>Partnerships</a:t>
          </a:r>
        </a:p>
      </dgm:t>
    </dgm:pt>
    <dgm:pt modelId="{8B330D3B-8285-478A-B7FD-0A5B7C82AF1B}" type="parTrans" cxnId="{6A17C902-0C85-4A19-B21D-EE2FDD6C42F9}">
      <dgm:prSet/>
      <dgm:spPr/>
      <dgm:t>
        <a:bodyPr/>
        <a:lstStyle/>
        <a:p>
          <a:endParaRPr lang="en-US"/>
        </a:p>
      </dgm:t>
    </dgm:pt>
    <dgm:pt modelId="{C61B3DE7-E7B0-4A77-8EBE-83A29B829DA9}" type="sibTrans" cxnId="{6A17C902-0C85-4A19-B21D-EE2FDD6C42F9}">
      <dgm:prSet/>
      <dgm:spPr/>
      <dgm:t>
        <a:bodyPr/>
        <a:lstStyle/>
        <a:p>
          <a:endParaRPr lang="en-US"/>
        </a:p>
      </dgm:t>
    </dgm:pt>
    <dgm:pt modelId="{A8A3E170-569D-46CD-BC1E-283529C69CB5}">
      <dgm:prSet phldrT="[Text]"/>
      <dgm:spPr/>
      <dgm:t>
        <a:bodyPr/>
        <a:lstStyle/>
        <a:p>
          <a:r>
            <a:rPr lang="en-US" dirty="0"/>
            <a:t>Prevention</a:t>
          </a:r>
        </a:p>
      </dgm:t>
    </dgm:pt>
    <dgm:pt modelId="{CA9F6AFD-6B4B-4B4B-BF16-43D7EEAC4871}" type="parTrans" cxnId="{E4B9E1D4-02CB-4FFB-A831-65CB951A2BB1}">
      <dgm:prSet/>
      <dgm:spPr/>
      <dgm:t>
        <a:bodyPr/>
        <a:lstStyle/>
        <a:p>
          <a:endParaRPr lang="en-US"/>
        </a:p>
      </dgm:t>
    </dgm:pt>
    <dgm:pt modelId="{68F7386B-A105-4859-A035-6E0E47D738CC}" type="sibTrans" cxnId="{E4B9E1D4-02CB-4FFB-A831-65CB951A2BB1}">
      <dgm:prSet/>
      <dgm:spPr/>
      <dgm:t>
        <a:bodyPr/>
        <a:lstStyle/>
        <a:p>
          <a:endParaRPr lang="en-US"/>
        </a:p>
      </dgm:t>
    </dgm:pt>
    <dgm:pt modelId="{9DB2E268-A180-4BA0-AE27-D4F90A1F51FF}" type="pres">
      <dgm:prSet presAssocID="{3002EEAF-A89E-4345-869F-7E13F0998162}" presName="cycle" presStyleCnt="0">
        <dgm:presLayoutVars>
          <dgm:chMax val="1"/>
          <dgm:dir/>
          <dgm:animLvl val="ctr"/>
          <dgm:resizeHandles val="exact"/>
        </dgm:presLayoutVars>
      </dgm:prSet>
      <dgm:spPr/>
    </dgm:pt>
    <dgm:pt modelId="{DEB7F7CB-E3F6-4406-997D-C57F3EFF5EEB}" type="pres">
      <dgm:prSet presAssocID="{9DC8802D-55C1-47B3-B68B-8F91D5C8A93F}" presName="centerShape" presStyleLbl="node0" presStyleIdx="0" presStyleCnt="1"/>
      <dgm:spPr/>
    </dgm:pt>
    <dgm:pt modelId="{E1C746EF-BE21-44CE-879F-0925BB119C56}" type="pres">
      <dgm:prSet presAssocID="{316987D3-C58E-409A-A5C8-9488B8E030F6}" presName="Name9" presStyleLbl="parChTrans1D2" presStyleIdx="0" presStyleCnt="4"/>
      <dgm:spPr/>
    </dgm:pt>
    <dgm:pt modelId="{825FC436-2A47-478D-AF93-408C5BC37074}" type="pres">
      <dgm:prSet presAssocID="{316987D3-C58E-409A-A5C8-9488B8E030F6}" presName="connTx" presStyleLbl="parChTrans1D2" presStyleIdx="0" presStyleCnt="4"/>
      <dgm:spPr/>
    </dgm:pt>
    <dgm:pt modelId="{7D244032-EC08-4455-A34A-452F33C6EC4D}" type="pres">
      <dgm:prSet presAssocID="{0D0BF790-9D4A-4149-A965-4FFEE9E0560B}" presName="node" presStyleLbl="node1" presStyleIdx="0" presStyleCnt="4">
        <dgm:presLayoutVars>
          <dgm:bulletEnabled val="1"/>
        </dgm:presLayoutVars>
      </dgm:prSet>
      <dgm:spPr/>
    </dgm:pt>
    <dgm:pt modelId="{C7AD8A89-87B6-44BC-9F21-0F78CCA4EECD}" type="pres">
      <dgm:prSet presAssocID="{65EC726F-CA69-47C2-A8B8-0BBE0B11A548}" presName="Name9" presStyleLbl="parChTrans1D2" presStyleIdx="1" presStyleCnt="4"/>
      <dgm:spPr/>
    </dgm:pt>
    <dgm:pt modelId="{602B1E85-C752-48B0-9366-DA026FAE5A1D}" type="pres">
      <dgm:prSet presAssocID="{65EC726F-CA69-47C2-A8B8-0BBE0B11A548}" presName="connTx" presStyleLbl="parChTrans1D2" presStyleIdx="1" presStyleCnt="4"/>
      <dgm:spPr/>
    </dgm:pt>
    <dgm:pt modelId="{845768CE-C485-4468-9724-8454DDB0FD7A}" type="pres">
      <dgm:prSet presAssocID="{78A5F49C-7669-4687-BDDA-750A2272CE42}" presName="node" presStyleLbl="node1" presStyleIdx="1" presStyleCnt="4">
        <dgm:presLayoutVars>
          <dgm:bulletEnabled val="1"/>
        </dgm:presLayoutVars>
      </dgm:prSet>
      <dgm:spPr/>
    </dgm:pt>
    <dgm:pt modelId="{8EB56CDB-8F29-4AE8-8602-200B24E2A0C5}" type="pres">
      <dgm:prSet presAssocID="{8B330D3B-8285-478A-B7FD-0A5B7C82AF1B}" presName="Name9" presStyleLbl="parChTrans1D2" presStyleIdx="2" presStyleCnt="4"/>
      <dgm:spPr/>
    </dgm:pt>
    <dgm:pt modelId="{AB4AFC2A-FB3A-4F1F-907D-4CADB86F6EAC}" type="pres">
      <dgm:prSet presAssocID="{8B330D3B-8285-478A-B7FD-0A5B7C82AF1B}" presName="connTx" presStyleLbl="parChTrans1D2" presStyleIdx="2" presStyleCnt="4"/>
      <dgm:spPr/>
    </dgm:pt>
    <dgm:pt modelId="{DFE71E65-58D4-4ACF-A133-0EBAC0C7FB5B}" type="pres">
      <dgm:prSet presAssocID="{7B3DDFE5-7F3D-4A5A-9CBF-BBBF51B7797A}" presName="node" presStyleLbl="node1" presStyleIdx="2" presStyleCnt="4">
        <dgm:presLayoutVars>
          <dgm:bulletEnabled val="1"/>
        </dgm:presLayoutVars>
      </dgm:prSet>
      <dgm:spPr/>
    </dgm:pt>
    <dgm:pt modelId="{1CD534E5-ADC2-4571-AF6B-4C449E40682B}" type="pres">
      <dgm:prSet presAssocID="{CA9F6AFD-6B4B-4B4B-BF16-43D7EEAC4871}" presName="Name9" presStyleLbl="parChTrans1D2" presStyleIdx="3" presStyleCnt="4"/>
      <dgm:spPr/>
    </dgm:pt>
    <dgm:pt modelId="{DF7C8496-1C73-4C39-92BF-BC4D3C16A71B}" type="pres">
      <dgm:prSet presAssocID="{CA9F6AFD-6B4B-4B4B-BF16-43D7EEAC4871}" presName="connTx" presStyleLbl="parChTrans1D2" presStyleIdx="3" presStyleCnt="4"/>
      <dgm:spPr/>
    </dgm:pt>
    <dgm:pt modelId="{5AA1F8AA-1BCC-4B5C-AA2F-C5427A74FF8E}" type="pres">
      <dgm:prSet presAssocID="{A8A3E170-569D-46CD-BC1E-283529C69CB5}" presName="node" presStyleLbl="node1" presStyleIdx="3" presStyleCnt="4">
        <dgm:presLayoutVars>
          <dgm:bulletEnabled val="1"/>
        </dgm:presLayoutVars>
      </dgm:prSet>
      <dgm:spPr/>
    </dgm:pt>
  </dgm:ptLst>
  <dgm:cxnLst>
    <dgm:cxn modelId="{6A17C902-0C85-4A19-B21D-EE2FDD6C42F9}" srcId="{9DC8802D-55C1-47B3-B68B-8F91D5C8A93F}" destId="{7B3DDFE5-7F3D-4A5A-9CBF-BBBF51B7797A}" srcOrd="2" destOrd="0" parTransId="{8B330D3B-8285-478A-B7FD-0A5B7C82AF1B}" sibTransId="{C61B3DE7-E7B0-4A77-8EBE-83A29B829DA9}"/>
    <dgm:cxn modelId="{B3426504-A979-4266-B65C-9139ADF7EF23}" type="presOf" srcId="{A8A3E170-569D-46CD-BC1E-283529C69CB5}" destId="{5AA1F8AA-1BCC-4B5C-AA2F-C5427A74FF8E}" srcOrd="0" destOrd="0" presId="urn:microsoft.com/office/officeart/2005/8/layout/radial1"/>
    <dgm:cxn modelId="{6CCD5906-DC8D-4FF3-AE8E-AC1DBC24CC09}" type="presOf" srcId="{65EC726F-CA69-47C2-A8B8-0BBE0B11A548}" destId="{C7AD8A89-87B6-44BC-9F21-0F78CCA4EECD}" srcOrd="0" destOrd="0" presId="urn:microsoft.com/office/officeart/2005/8/layout/radial1"/>
    <dgm:cxn modelId="{D498AA24-0D93-4EE2-A983-6A690E52BB03}" type="presOf" srcId="{3002EEAF-A89E-4345-869F-7E13F0998162}" destId="{9DB2E268-A180-4BA0-AE27-D4F90A1F51FF}" srcOrd="0" destOrd="0" presId="urn:microsoft.com/office/officeart/2005/8/layout/radial1"/>
    <dgm:cxn modelId="{1BE64F37-A88B-4912-9564-13BBABB6A4EC}" type="presOf" srcId="{316987D3-C58E-409A-A5C8-9488B8E030F6}" destId="{825FC436-2A47-478D-AF93-408C5BC37074}" srcOrd="1" destOrd="0" presId="urn:microsoft.com/office/officeart/2005/8/layout/radial1"/>
    <dgm:cxn modelId="{60D2965D-2882-434D-AFD8-7E4846992F3C}" type="presOf" srcId="{CA9F6AFD-6B4B-4B4B-BF16-43D7EEAC4871}" destId="{DF7C8496-1C73-4C39-92BF-BC4D3C16A71B}" srcOrd="1" destOrd="0" presId="urn:microsoft.com/office/officeart/2005/8/layout/radial1"/>
    <dgm:cxn modelId="{F80DB273-2A99-4903-9342-8393C0215CAF}" type="presOf" srcId="{78A5F49C-7669-4687-BDDA-750A2272CE42}" destId="{845768CE-C485-4468-9724-8454DDB0FD7A}" srcOrd="0" destOrd="0" presId="urn:microsoft.com/office/officeart/2005/8/layout/radial1"/>
    <dgm:cxn modelId="{52EA8182-2BE9-4324-85CF-21BA5103FC0F}" srcId="{9DC8802D-55C1-47B3-B68B-8F91D5C8A93F}" destId="{78A5F49C-7669-4687-BDDA-750A2272CE42}" srcOrd="1" destOrd="0" parTransId="{65EC726F-CA69-47C2-A8B8-0BBE0B11A548}" sibTransId="{391939CB-1132-4516-9B14-F109D965F11D}"/>
    <dgm:cxn modelId="{E5DB9483-64C1-483F-B1D6-F97167898F21}" type="presOf" srcId="{7B3DDFE5-7F3D-4A5A-9CBF-BBBF51B7797A}" destId="{DFE71E65-58D4-4ACF-A133-0EBAC0C7FB5B}" srcOrd="0" destOrd="0" presId="urn:microsoft.com/office/officeart/2005/8/layout/radial1"/>
    <dgm:cxn modelId="{736020AC-841A-4AC5-8DA7-22DFDE7C7814}" type="presOf" srcId="{8B330D3B-8285-478A-B7FD-0A5B7C82AF1B}" destId="{8EB56CDB-8F29-4AE8-8602-200B24E2A0C5}" srcOrd="0" destOrd="0" presId="urn:microsoft.com/office/officeart/2005/8/layout/radial1"/>
    <dgm:cxn modelId="{6CFA59BC-88F3-40C1-9D0E-10E83018A510}" type="presOf" srcId="{8B330D3B-8285-478A-B7FD-0A5B7C82AF1B}" destId="{AB4AFC2A-FB3A-4F1F-907D-4CADB86F6EAC}" srcOrd="1" destOrd="0" presId="urn:microsoft.com/office/officeart/2005/8/layout/radial1"/>
    <dgm:cxn modelId="{134F31BE-5EF9-460D-A092-91600DF3D8B6}" type="presOf" srcId="{316987D3-C58E-409A-A5C8-9488B8E030F6}" destId="{E1C746EF-BE21-44CE-879F-0925BB119C56}" srcOrd="0" destOrd="0" presId="urn:microsoft.com/office/officeart/2005/8/layout/radial1"/>
    <dgm:cxn modelId="{E4B9E1D4-02CB-4FFB-A831-65CB951A2BB1}" srcId="{9DC8802D-55C1-47B3-B68B-8F91D5C8A93F}" destId="{A8A3E170-569D-46CD-BC1E-283529C69CB5}" srcOrd="3" destOrd="0" parTransId="{CA9F6AFD-6B4B-4B4B-BF16-43D7EEAC4871}" sibTransId="{68F7386B-A105-4859-A035-6E0E47D738CC}"/>
    <dgm:cxn modelId="{F33778E5-6092-4F4D-A8C4-60636B5444B5}" type="presOf" srcId="{9DC8802D-55C1-47B3-B68B-8F91D5C8A93F}" destId="{DEB7F7CB-E3F6-4406-997D-C57F3EFF5EEB}" srcOrd="0" destOrd="0" presId="urn:microsoft.com/office/officeart/2005/8/layout/radial1"/>
    <dgm:cxn modelId="{84B8C2F0-FEA5-4E84-9C85-53C6D9A70BBE}" type="presOf" srcId="{CA9F6AFD-6B4B-4B4B-BF16-43D7EEAC4871}" destId="{1CD534E5-ADC2-4571-AF6B-4C449E40682B}" srcOrd="0" destOrd="0" presId="urn:microsoft.com/office/officeart/2005/8/layout/radial1"/>
    <dgm:cxn modelId="{298314F4-84C1-428F-906A-37E754F26D79}" srcId="{9DC8802D-55C1-47B3-B68B-8F91D5C8A93F}" destId="{0D0BF790-9D4A-4149-A965-4FFEE9E0560B}" srcOrd="0" destOrd="0" parTransId="{316987D3-C58E-409A-A5C8-9488B8E030F6}" sibTransId="{F44D2065-F31A-42DE-B817-188FE006EB1B}"/>
    <dgm:cxn modelId="{1143ACF4-34B1-474A-89FF-925B58A1B3E0}" type="presOf" srcId="{0D0BF790-9D4A-4149-A965-4FFEE9E0560B}" destId="{7D244032-EC08-4455-A34A-452F33C6EC4D}" srcOrd="0" destOrd="0" presId="urn:microsoft.com/office/officeart/2005/8/layout/radial1"/>
    <dgm:cxn modelId="{4B9010F8-0D95-41C1-AB5B-7A1C79870E50}" type="presOf" srcId="{65EC726F-CA69-47C2-A8B8-0BBE0B11A548}" destId="{602B1E85-C752-48B0-9366-DA026FAE5A1D}" srcOrd="1" destOrd="0" presId="urn:microsoft.com/office/officeart/2005/8/layout/radial1"/>
    <dgm:cxn modelId="{2429E2FA-2B01-492C-975B-90FDA0CE38FA}" srcId="{3002EEAF-A89E-4345-869F-7E13F0998162}" destId="{9DC8802D-55C1-47B3-B68B-8F91D5C8A93F}" srcOrd="0" destOrd="0" parTransId="{B1DDB2C5-BB11-4CE2-BD44-05C42E42DCEA}" sibTransId="{D8AC0698-88ED-4208-A3E5-59FC5210BCAB}"/>
    <dgm:cxn modelId="{5E9D6E07-6F2C-4CF6-A7F3-3A97DC97B55C}" type="presParOf" srcId="{9DB2E268-A180-4BA0-AE27-D4F90A1F51FF}" destId="{DEB7F7CB-E3F6-4406-997D-C57F3EFF5EEB}" srcOrd="0" destOrd="0" presId="urn:microsoft.com/office/officeart/2005/8/layout/radial1"/>
    <dgm:cxn modelId="{0308F501-CA38-44E0-9D48-A594E5B910A4}" type="presParOf" srcId="{9DB2E268-A180-4BA0-AE27-D4F90A1F51FF}" destId="{E1C746EF-BE21-44CE-879F-0925BB119C56}" srcOrd="1" destOrd="0" presId="urn:microsoft.com/office/officeart/2005/8/layout/radial1"/>
    <dgm:cxn modelId="{52F75C14-A39B-4FCF-8ED1-0DF87B3C9988}" type="presParOf" srcId="{E1C746EF-BE21-44CE-879F-0925BB119C56}" destId="{825FC436-2A47-478D-AF93-408C5BC37074}" srcOrd="0" destOrd="0" presId="urn:microsoft.com/office/officeart/2005/8/layout/radial1"/>
    <dgm:cxn modelId="{E43C1856-721F-4F3A-A853-E0CB03D121EA}" type="presParOf" srcId="{9DB2E268-A180-4BA0-AE27-D4F90A1F51FF}" destId="{7D244032-EC08-4455-A34A-452F33C6EC4D}" srcOrd="2" destOrd="0" presId="urn:microsoft.com/office/officeart/2005/8/layout/radial1"/>
    <dgm:cxn modelId="{1B145DD5-986A-461D-9414-DFB55CE754D1}" type="presParOf" srcId="{9DB2E268-A180-4BA0-AE27-D4F90A1F51FF}" destId="{C7AD8A89-87B6-44BC-9F21-0F78CCA4EECD}" srcOrd="3" destOrd="0" presId="urn:microsoft.com/office/officeart/2005/8/layout/radial1"/>
    <dgm:cxn modelId="{69DADB48-3E3E-4958-9D0B-F97A73A4120F}" type="presParOf" srcId="{C7AD8A89-87B6-44BC-9F21-0F78CCA4EECD}" destId="{602B1E85-C752-48B0-9366-DA026FAE5A1D}" srcOrd="0" destOrd="0" presId="urn:microsoft.com/office/officeart/2005/8/layout/radial1"/>
    <dgm:cxn modelId="{D2EF0286-2706-4177-BE59-6DC4EB2E73E4}" type="presParOf" srcId="{9DB2E268-A180-4BA0-AE27-D4F90A1F51FF}" destId="{845768CE-C485-4468-9724-8454DDB0FD7A}" srcOrd="4" destOrd="0" presId="urn:microsoft.com/office/officeart/2005/8/layout/radial1"/>
    <dgm:cxn modelId="{458A4042-4765-4782-856F-70F794F88879}" type="presParOf" srcId="{9DB2E268-A180-4BA0-AE27-D4F90A1F51FF}" destId="{8EB56CDB-8F29-4AE8-8602-200B24E2A0C5}" srcOrd="5" destOrd="0" presId="urn:microsoft.com/office/officeart/2005/8/layout/radial1"/>
    <dgm:cxn modelId="{1EA2F22F-B62D-4572-8F69-A21410D95EB1}" type="presParOf" srcId="{8EB56CDB-8F29-4AE8-8602-200B24E2A0C5}" destId="{AB4AFC2A-FB3A-4F1F-907D-4CADB86F6EAC}" srcOrd="0" destOrd="0" presId="urn:microsoft.com/office/officeart/2005/8/layout/radial1"/>
    <dgm:cxn modelId="{24E8F557-6111-4BE9-A48B-23530A49687D}" type="presParOf" srcId="{9DB2E268-A180-4BA0-AE27-D4F90A1F51FF}" destId="{DFE71E65-58D4-4ACF-A133-0EBAC0C7FB5B}" srcOrd="6" destOrd="0" presId="urn:microsoft.com/office/officeart/2005/8/layout/radial1"/>
    <dgm:cxn modelId="{5248B2B2-38BC-43C3-8962-D3CE49E254B7}" type="presParOf" srcId="{9DB2E268-A180-4BA0-AE27-D4F90A1F51FF}" destId="{1CD534E5-ADC2-4571-AF6B-4C449E40682B}" srcOrd="7" destOrd="0" presId="urn:microsoft.com/office/officeart/2005/8/layout/radial1"/>
    <dgm:cxn modelId="{0C220BB2-BFE0-409F-9078-DD5A4E122981}" type="presParOf" srcId="{1CD534E5-ADC2-4571-AF6B-4C449E40682B}" destId="{DF7C8496-1C73-4C39-92BF-BC4D3C16A71B}" srcOrd="0" destOrd="0" presId="urn:microsoft.com/office/officeart/2005/8/layout/radial1"/>
    <dgm:cxn modelId="{2C5AD631-0FF2-4744-A388-E75C1A83939F}" type="presParOf" srcId="{9DB2E268-A180-4BA0-AE27-D4F90A1F51FF}" destId="{5AA1F8AA-1BCC-4B5C-AA2F-C5427A74FF8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8482C-DE8C-4BF2-8682-DD0A94BC8A80}">
      <dsp:nvSpPr>
        <dsp:cNvPr id="0" name=""/>
        <dsp:cNvSpPr/>
      </dsp:nvSpPr>
      <dsp:spPr>
        <a:xfrm>
          <a:off x="1797049" y="0"/>
          <a:ext cx="3822700" cy="38227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91538-8233-4A26-BAC2-4D1B39F6C38F}">
      <dsp:nvSpPr>
        <dsp:cNvPr id="0" name=""/>
        <dsp:cNvSpPr/>
      </dsp:nvSpPr>
      <dsp:spPr>
        <a:xfrm>
          <a:off x="2045525" y="276671"/>
          <a:ext cx="1529080" cy="1529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EB Garamond" panose="00000500000000000000" pitchFamily="2" charset="0"/>
              <a:ea typeface="EB Garamond" panose="00000500000000000000" pitchFamily="2" charset="0"/>
            </a:rPr>
            <a:t>All minors under the age of 18 are protected from prosecution on charges of prostitution</a:t>
          </a:r>
          <a:r>
            <a:rPr lang="en-US" sz="1400" kern="1200" dirty="0"/>
            <a:t>.</a:t>
          </a:r>
        </a:p>
      </dsp:txBody>
      <dsp:txXfrm>
        <a:off x="2120169" y="351315"/>
        <a:ext cx="1379792" cy="1379792"/>
      </dsp:txXfrm>
    </dsp:sp>
    <dsp:sp modelId="{CF9607D1-E29A-4F36-B78A-9DABC11AF2A5}">
      <dsp:nvSpPr>
        <dsp:cNvPr id="0" name=""/>
        <dsp:cNvSpPr/>
      </dsp:nvSpPr>
      <dsp:spPr>
        <a:xfrm>
          <a:off x="3842194" y="248475"/>
          <a:ext cx="1529080" cy="1529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EB Garamond" panose="00000500000000000000" pitchFamily="2" charset="0"/>
              <a:ea typeface="EB Garamond" panose="00000500000000000000" pitchFamily="2" charset="0"/>
            </a:rPr>
            <a:t>Consent of a minor under the age of 18 cannot be used as a defense</a:t>
          </a:r>
          <a:r>
            <a:rPr lang="en-US" sz="1400" kern="1200" dirty="0"/>
            <a:t>.</a:t>
          </a:r>
        </a:p>
      </dsp:txBody>
      <dsp:txXfrm>
        <a:off x="3916838" y="323119"/>
        <a:ext cx="1379792" cy="1379792"/>
      </dsp:txXfrm>
    </dsp:sp>
    <dsp:sp modelId="{3EB176EB-C266-443C-99B5-F33CEFA961D3}">
      <dsp:nvSpPr>
        <dsp:cNvPr id="0" name=""/>
        <dsp:cNvSpPr/>
      </dsp:nvSpPr>
      <dsp:spPr>
        <a:xfrm>
          <a:off x="2045525" y="2045144"/>
          <a:ext cx="1529080" cy="1529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EB Garamond" panose="00000500000000000000" pitchFamily="2" charset="0"/>
              <a:ea typeface="EB Garamond" panose="00000500000000000000" pitchFamily="2" charset="0"/>
            </a:rPr>
            <a:t>Mistake of age cannot be used as a defense</a:t>
          </a:r>
          <a:r>
            <a:rPr lang="en-US" sz="1400" kern="1200" dirty="0"/>
            <a:t>.</a:t>
          </a:r>
        </a:p>
      </dsp:txBody>
      <dsp:txXfrm>
        <a:off x="2120169" y="2119788"/>
        <a:ext cx="1379792" cy="1379792"/>
      </dsp:txXfrm>
    </dsp:sp>
    <dsp:sp modelId="{04FCE201-BBF9-4C7F-A747-7B55A966D67E}">
      <dsp:nvSpPr>
        <dsp:cNvPr id="0" name=""/>
        <dsp:cNvSpPr/>
      </dsp:nvSpPr>
      <dsp:spPr>
        <a:xfrm>
          <a:off x="3842194" y="2045144"/>
          <a:ext cx="1529080" cy="1529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EB Garamond" panose="00000500000000000000" pitchFamily="2" charset="0"/>
              <a:ea typeface="EB Garamond" panose="00000500000000000000" pitchFamily="2" charset="0"/>
            </a:rPr>
            <a:t>Prostitution offense can be erased from a human trafficking victim’s record</a:t>
          </a:r>
          <a:r>
            <a:rPr lang="en-US" sz="1500" kern="1200" dirty="0"/>
            <a:t>. </a:t>
          </a:r>
        </a:p>
      </dsp:txBody>
      <dsp:txXfrm>
        <a:off x="3916838" y="2119788"/>
        <a:ext cx="1379792" cy="1379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8CA28-1456-4A5C-85B0-EE67E6446522}">
      <dsp:nvSpPr>
        <dsp:cNvPr id="0" name=""/>
        <dsp:cNvSpPr/>
      </dsp:nvSpPr>
      <dsp:spPr>
        <a:xfrm>
          <a:off x="670905" y="0"/>
          <a:ext cx="7603592" cy="26468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0E0A17-99CE-4D0D-8A7C-FBA0EEF09329}">
      <dsp:nvSpPr>
        <dsp:cNvPr id="0" name=""/>
        <dsp:cNvSpPr/>
      </dsp:nvSpPr>
      <dsp:spPr>
        <a:xfrm>
          <a:off x="4477" y="794054"/>
          <a:ext cx="2153361" cy="10587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Fewer than 10% of child sex trafficking cases involve </a:t>
          </a:r>
          <a:r>
            <a:rPr lang="en-US" sz="1500" b="1" i="0" kern="1200" dirty="0"/>
            <a:t>force</a:t>
          </a:r>
          <a:endParaRPr lang="en-US" sz="1500" kern="1200" dirty="0"/>
        </a:p>
      </dsp:txBody>
      <dsp:txXfrm>
        <a:off x="56160" y="845737"/>
        <a:ext cx="2049995" cy="955373"/>
      </dsp:txXfrm>
    </dsp:sp>
    <dsp:sp modelId="{DB525305-4D1D-450B-B14D-3B76A16E538B}">
      <dsp:nvSpPr>
        <dsp:cNvPr id="0" name=""/>
        <dsp:cNvSpPr/>
      </dsp:nvSpPr>
      <dsp:spPr>
        <a:xfrm>
          <a:off x="2265506" y="794054"/>
          <a:ext cx="2153361" cy="10587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Many labor trafficking cases involve </a:t>
          </a:r>
          <a:r>
            <a:rPr lang="en-US" sz="1500" b="1" i="0" kern="1200"/>
            <a:t>fraud</a:t>
          </a:r>
          <a:r>
            <a:rPr lang="en-US" sz="1500" b="0" i="0" kern="1200"/>
            <a:t>ulent job offers</a:t>
          </a:r>
          <a:endParaRPr lang="en-US" sz="1500" kern="1200"/>
        </a:p>
      </dsp:txBody>
      <dsp:txXfrm>
        <a:off x="2317189" y="845737"/>
        <a:ext cx="2049995" cy="955373"/>
      </dsp:txXfrm>
    </dsp:sp>
    <dsp:sp modelId="{BA1709BA-0FD2-44BC-BCB4-4C437F38BEC0}">
      <dsp:nvSpPr>
        <dsp:cNvPr id="0" name=""/>
        <dsp:cNvSpPr/>
      </dsp:nvSpPr>
      <dsp:spPr>
        <a:xfrm>
          <a:off x="4526535" y="794054"/>
          <a:ext cx="2153361" cy="10587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t>Most human trafficking involves coercion</a:t>
          </a:r>
          <a:endParaRPr lang="en-US" sz="1500" kern="1200" dirty="0"/>
        </a:p>
      </dsp:txBody>
      <dsp:txXfrm>
        <a:off x="4578218" y="845737"/>
        <a:ext cx="2049995" cy="955373"/>
      </dsp:txXfrm>
    </dsp:sp>
    <dsp:sp modelId="{791E181A-C071-4755-AFEE-3C52F4642FFC}">
      <dsp:nvSpPr>
        <dsp:cNvPr id="0" name=""/>
        <dsp:cNvSpPr/>
      </dsp:nvSpPr>
      <dsp:spPr>
        <a:xfrm>
          <a:off x="6787564" y="794054"/>
          <a:ext cx="2153361" cy="10587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t>The manipulation of a relationship: family, friend, “love” relationship</a:t>
          </a:r>
          <a:endParaRPr lang="en-US" sz="1500" kern="1200"/>
        </a:p>
      </dsp:txBody>
      <dsp:txXfrm>
        <a:off x="6839247" y="845737"/>
        <a:ext cx="2049995" cy="955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7F7CB-E3F6-4406-997D-C57F3EFF5EEB}">
      <dsp:nvSpPr>
        <dsp:cNvPr id="0" name=""/>
        <dsp:cNvSpPr/>
      </dsp:nvSpPr>
      <dsp:spPr>
        <a:xfrm>
          <a:off x="2514451" y="1390501"/>
          <a:ext cx="1067097" cy="1067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Victim</a:t>
          </a:r>
        </a:p>
        <a:p>
          <a:pPr marL="0" lvl="0" indent="0" algn="ctr" defTabSz="666750">
            <a:lnSpc>
              <a:spcPct val="90000"/>
            </a:lnSpc>
            <a:spcBef>
              <a:spcPct val="0"/>
            </a:spcBef>
            <a:spcAft>
              <a:spcPct val="35000"/>
            </a:spcAft>
            <a:buNone/>
          </a:pPr>
          <a:r>
            <a:rPr lang="en-US" sz="1500" kern="1200" dirty="0"/>
            <a:t>Survivor</a:t>
          </a:r>
        </a:p>
      </dsp:txBody>
      <dsp:txXfrm>
        <a:off x="2670724" y="1546774"/>
        <a:ext cx="754551" cy="754551"/>
      </dsp:txXfrm>
    </dsp:sp>
    <dsp:sp modelId="{E1C746EF-BE21-44CE-879F-0925BB119C56}">
      <dsp:nvSpPr>
        <dsp:cNvPr id="0" name=""/>
        <dsp:cNvSpPr/>
      </dsp:nvSpPr>
      <dsp:spPr>
        <a:xfrm rot="16200000">
          <a:off x="2887858" y="1214605"/>
          <a:ext cx="320282" cy="31508"/>
        </a:xfrm>
        <a:custGeom>
          <a:avLst/>
          <a:gdLst/>
          <a:ahLst/>
          <a:cxnLst/>
          <a:rect l="0" t="0" r="0" b="0"/>
          <a:pathLst>
            <a:path>
              <a:moveTo>
                <a:pt x="0" y="15754"/>
              </a:moveTo>
              <a:lnTo>
                <a:pt x="320282" y="15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9992" y="1222352"/>
        <a:ext cx="16014" cy="16014"/>
      </dsp:txXfrm>
    </dsp:sp>
    <dsp:sp modelId="{7D244032-EC08-4455-A34A-452F33C6EC4D}">
      <dsp:nvSpPr>
        <dsp:cNvPr id="0" name=""/>
        <dsp:cNvSpPr/>
      </dsp:nvSpPr>
      <dsp:spPr>
        <a:xfrm>
          <a:off x="2514451" y="3120"/>
          <a:ext cx="1067097" cy="1067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Prosecution</a:t>
          </a:r>
        </a:p>
      </dsp:txBody>
      <dsp:txXfrm>
        <a:off x="2670724" y="159393"/>
        <a:ext cx="754551" cy="754551"/>
      </dsp:txXfrm>
    </dsp:sp>
    <dsp:sp modelId="{C7AD8A89-87B6-44BC-9F21-0F78CCA4EECD}">
      <dsp:nvSpPr>
        <dsp:cNvPr id="0" name=""/>
        <dsp:cNvSpPr/>
      </dsp:nvSpPr>
      <dsp:spPr>
        <a:xfrm>
          <a:off x="3581548" y="1908295"/>
          <a:ext cx="320282" cy="31508"/>
        </a:xfrm>
        <a:custGeom>
          <a:avLst/>
          <a:gdLst/>
          <a:ahLst/>
          <a:cxnLst/>
          <a:rect l="0" t="0" r="0" b="0"/>
          <a:pathLst>
            <a:path>
              <a:moveTo>
                <a:pt x="0" y="15754"/>
              </a:moveTo>
              <a:lnTo>
                <a:pt x="320282" y="15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683" y="1916042"/>
        <a:ext cx="16014" cy="16014"/>
      </dsp:txXfrm>
    </dsp:sp>
    <dsp:sp modelId="{845768CE-C485-4468-9724-8454DDB0FD7A}">
      <dsp:nvSpPr>
        <dsp:cNvPr id="0" name=""/>
        <dsp:cNvSpPr/>
      </dsp:nvSpPr>
      <dsp:spPr>
        <a:xfrm>
          <a:off x="3901831" y="1390501"/>
          <a:ext cx="1067097" cy="1067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Protection</a:t>
          </a:r>
        </a:p>
      </dsp:txBody>
      <dsp:txXfrm>
        <a:off x="4058104" y="1546774"/>
        <a:ext cx="754551" cy="754551"/>
      </dsp:txXfrm>
    </dsp:sp>
    <dsp:sp modelId="{8EB56CDB-8F29-4AE8-8602-200B24E2A0C5}">
      <dsp:nvSpPr>
        <dsp:cNvPr id="0" name=""/>
        <dsp:cNvSpPr/>
      </dsp:nvSpPr>
      <dsp:spPr>
        <a:xfrm rot="5400000">
          <a:off x="2887858" y="2601985"/>
          <a:ext cx="320282" cy="31508"/>
        </a:xfrm>
        <a:custGeom>
          <a:avLst/>
          <a:gdLst/>
          <a:ahLst/>
          <a:cxnLst/>
          <a:rect l="0" t="0" r="0" b="0"/>
          <a:pathLst>
            <a:path>
              <a:moveTo>
                <a:pt x="0" y="15754"/>
              </a:moveTo>
              <a:lnTo>
                <a:pt x="320282" y="15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9992" y="2609733"/>
        <a:ext cx="16014" cy="16014"/>
      </dsp:txXfrm>
    </dsp:sp>
    <dsp:sp modelId="{DFE71E65-58D4-4ACF-A133-0EBAC0C7FB5B}">
      <dsp:nvSpPr>
        <dsp:cNvPr id="0" name=""/>
        <dsp:cNvSpPr/>
      </dsp:nvSpPr>
      <dsp:spPr>
        <a:xfrm>
          <a:off x="2514451" y="2777881"/>
          <a:ext cx="1067097" cy="1067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Partnerships</a:t>
          </a:r>
        </a:p>
      </dsp:txBody>
      <dsp:txXfrm>
        <a:off x="2670724" y="2934154"/>
        <a:ext cx="754551" cy="754551"/>
      </dsp:txXfrm>
    </dsp:sp>
    <dsp:sp modelId="{1CD534E5-ADC2-4571-AF6B-4C449E40682B}">
      <dsp:nvSpPr>
        <dsp:cNvPr id="0" name=""/>
        <dsp:cNvSpPr/>
      </dsp:nvSpPr>
      <dsp:spPr>
        <a:xfrm rot="10800000">
          <a:off x="2194168" y="1908295"/>
          <a:ext cx="320282" cy="31508"/>
        </a:xfrm>
        <a:custGeom>
          <a:avLst/>
          <a:gdLst/>
          <a:ahLst/>
          <a:cxnLst/>
          <a:rect l="0" t="0" r="0" b="0"/>
          <a:pathLst>
            <a:path>
              <a:moveTo>
                <a:pt x="0" y="15754"/>
              </a:moveTo>
              <a:lnTo>
                <a:pt x="320282" y="15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46302" y="1916042"/>
        <a:ext cx="16014" cy="16014"/>
      </dsp:txXfrm>
    </dsp:sp>
    <dsp:sp modelId="{5AA1F8AA-1BCC-4B5C-AA2F-C5427A74FF8E}">
      <dsp:nvSpPr>
        <dsp:cNvPr id="0" name=""/>
        <dsp:cNvSpPr/>
      </dsp:nvSpPr>
      <dsp:spPr>
        <a:xfrm>
          <a:off x="1127070" y="1390501"/>
          <a:ext cx="1067097" cy="1067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Prevention</a:t>
          </a:r>
        </a:p>
      </dsp:txBody>
      <dsp:txXfrm>
        <a:off x="1283343" y="1546774"/>
        <a:ext cx="754551" cy="754551"/>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66cb7892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66cb7892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c8050235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c8050235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Fix this slide, which was used for the transportation training . unhighlight transpo and find another image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86652917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86652917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cb7dd36b31_0_1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cb7dd36b31_0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86652917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f86652917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Can you identify force, fraud or coercion? Is there an act, a means and a purpose? Does this rise to the level of trafficking?</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Bronfenbrenner, socio-ecological modelhttps://nhttac.acf.hhs.gov/soar/eguide/respond/Using_Social_Determinants_to_Inform_Approach</a:t>
            </a:r>
          </a:p>
        </p:txBody>
      </p:sp>
    </p:spTree>
    <p:extLst>
      <p:ext uri="{BB962C8B-B14F-4D97-AF65-F5344CB8AC3E}">
        <p14:creationId xmlns:p14="http://schemas.microsoft.com/office/powerpoint/2010/main" val="353233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cb7892c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cb7892c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https://polarisproject.org/2020-us-national-human-trafficking-hotline-statistics/</a:t>
            </a:r>
          </a:p>
        </p:txBody>
      </p:sp>
    </p:spTree>
    <p:extLst>
      <p:ext uri="{BB962C8B-B14F-4D97-AF65-F5344CB8AC3E}">
        <p14:creationId xmlns:p14="http://schemas.microsoft.com/office/powerpoint/2010/main" val="3861496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Reliable data are hard to come by</a:t>
            </a:r>
          </a:p>
        </p:txBody>
      </p:sp>
    </p:spTree>
    <p:extLst>
      <p:ext uri="{BB962C8B-B14F-4D97-AF65-F5344CB8AC3E}">
        <p14:creationId xmlns:p14="http://schemas.microsoft.com/office/powerpoint/2010/main" val="487092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e8e9b828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ce8e9b8280_0_4:notes"/>
          <p:cNvSpPr txBox="1">
            <a:spLocks noGrp="1"/>
          </p:cNvSpPr>
          <p:nvPr>
            <p:ph type="body" idx="1"/>
          </p:nvPr>
        </p:nvSpPr>
        <p:spPr>
          <a:xfrm>
            <a:off x="685801" y="4343401"/>
            <a:ext cx="5486400" cy="4115100"/>
          </a:xfrm>
          <a:prstGeom prst="rect">
            <a:avLst/>
          </a:prstGeom>
          <a:noFill/>
          <a:ln>
            <a:noFill/>
          </a:ln>
        </p:spPr>
        <p:txBody>
          <a:bodyPr spcFirstLastPara="1" wrap="square" lIns="93175" tIns="46575" rIns="93175" bIns="46575" anchor="t" anchorCtr="0">
            <a:noAutofit/>
          </a:bodyPr>
          <a:lstStyle/>
          <a:p>
            <a:pPr marL="0" marR="0" lvl="1" indent="0" algn="l" rtl="0">
              <a:lnSpc>
                <a:spcPct val="100000"/>
              </a:lnSpc>
              <a:spcBef>
                <a:spcPts val="0"/>
              </a:spcBef>
              <a:spcAft>
                <a:spcPts val="0"/>
              </a:spcAft>
              <a:buClr>
                <a:schemeClr val="dk1"/>
              </a:buClr>
              <a:buSzPts val="1200"/>
              <a:buFont typeface="Calibri"/>
              <a:buNone/>
            </a:pPr>
            <a:r>
              <a:rPr lang="en" sz="1200" i="1"/>
              <a:t>Map is the 2019 call “hotspots”.  </a:t>
            </a:r>
            <a:endParaRPr/>
          </a:p>
          <a:p>
            <a:pPr marL="0" marR="0" lvl="1" indent="0" algn="l" rtl="0">
              <a:lnSpc>
                <a:spcPct val="100000"/>
              </a:lnSpc>
              <a:spcBef>
                <a:spcPts val="0"/>
              </a:spcBef>
              <a:spcAft>
                <a:spcPts val="0"/>
              </a:spcAft>
              <a:buClr>
                <a:schemeClr val="dk1"/>
              </a:buClr>
              <a:buSzPts val="1200"/>
              <a:buFont typeface="Calibri"/>
              <a:buNone/>
            </a:pPr>
            <a:r>
              <a:rPr lang="en" sz="1200" i="1"/>
              <a:t>* Based solely on calls to the Polaris hotline; does not include unreported cases and does not encompass all reported cases in North Carolina.</a:t>
            </a:r>
            <a:endParaRPr/>
          </a:p>
        </p:txBody>
      </p:sp>
      <p:sp>
        <p:nvSpPr>
          <p:cNvPr id="238" name="Google Shape;238;gce8e9b8280_0_4:notes"/>
          <p:cNvSpPr txBox="1">
            <a:spLocks noGrp="1"/>
          </p:cNvSpPr>
          <p:nvPr>
            <p:ph type="sldNum" idx="12"/>
          </p:nvPr>
        </p:nvSpPr>
        <p:spPr>
          <a:xfrm>
            <a:off x="3884614" y="8685214"/>
            <a:ext cx="2971800" cy="4569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NCHTC, 2021</a:t>
            </a:r>
          </a:p>
        </p:txBody>
      </p:sp>
    </p:spTree>
    <p:extLst>
      <p:ext uri="{BB962C8B-B14F-4D97-AF65-F5344CB8AC3E}">
        <p14:creationId xmlns:p14="http://schemas.microsoft.com/office/powerpoint/2010/main" val="245392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d55687354_1_1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d55687354_1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hope is that I learn from you and can bring new insights back to the HTC.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NCHTC, 2021</a:t>
            </a:r>
          </a:p>
        </p:txBody>
      </p:sp>
    </p:spTree>
    <p:extLst>
      <p:ext uri="{BB962C8B-B14F-4D97-AF65-F5344CB8AC3E}">
        <p14:creationId xmlns:p14="http://schemas.microsoft.com/office/powerpoint/2010/main" val="2838411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fd55687354_1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fd55687354_1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NCHTC data base, 2021 full citation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c7f124637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c7f124637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cc68ff3ad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cc68ff3ad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f86652917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f86652917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What’s wrong with this picture?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c8ab25b35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c8ab25b35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Truckers against trafficking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cb7dd36b31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cb7dd36b31_0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Truckers against trafficking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Other includes CPS, DSS, teacher, nurse, advocate</a:t>
            </a:r>
          </a:p>
          <a:p>
            <a:pPr marL="171450" indent="-171450">
              <a:buFontTx/>
              <a:buChar char="-"/>
            </a:pPr>
            <a:r>
              <a:rPr lang="en-US" dirty="0"/>
              <a:t>Less victims calling; few victim/survivors disclose</a:t>
            </a:r>
          </a:p>
        </p:txBody>
      </p:sp>
      <p:sp>
        <p:nvSpPr>
          <p:cNvPr id="4" name="Slide Number Placeholder 3"/>
          <p:cNvSpPr>
            <a:spLocks noGrp="1"/>
          </p:cNvSpPr>
          <p:nvPr>
            <p:ph type="sldNum" sz="quarter" idx="5"/>
          </p:nvPr>
        </p:nvSpPr>
        <p:spPr/>
        <p:txBody>
          <a:bodyPr/>
          <a:lstStyle/>
          <a:p>
            <a:fld id="{3CDB1658-5AC9-433E-8A8A-CD5680341B44}" type="slidenum">
              <a:rPr lang="en-US" smtClean="0"/>
              <a:t>39</a:t>
            </a:fld>
            <a:endParaRPr lang="en-US"/>
          </a:p>
        </p:txBody>
      </p:sp>
    </p:spTree>
    <p:extLst>
      <p:ext uri="{BB962C8B-B14F-4D97-AF65-F5344CB8AC3E}">
        <p14:creationId xmlns:p14="http://schemas.microsoft.com/office/powerpoint/2010/main" val="376194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b7dd36b31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b7dd36b31_0_1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fd55687354_1_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fd55687354_1_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866529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866529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87350" algn="l" rtl="0">
              <a:spcBef>
                <a:spcPts val="1000"/>
              </a:spcBef>
              <a:spcAft>
                <a:spcPts val="0"/>
              </a:spcAft>
              <a:buClr>
                <a:schemeClr val="dk1"/>
              </a:buClr>
              <a:buSzPts val="2500"/>
              <a:buFont typeface="Roboto"/>
              <a:buChar char="●"/>
            </a:pPr>
            <a:r>
              <a:rPr lang="en" sz="2500">
                <a:solidFill>
                  <a:schemeClr val="dk1"/>
                </a:solidFill>
                <a:latin typeface="Roboto"/>
                <a:ea typeface="Roboto"/>
                <a:cs typeface="Roboto"/>
                <a:sym typeface="Roboto"/>
              </a:rPr>
              <a:t>The same platforms that are often used to recruit and exploit people, also promote myths about trafficking</a:t>
            </a:r>
            <a:endParaRPr sz="25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else?</a:t>
            </a:r>
          </a:p>
        </p:txBody>
      </p:sp>
    </p:spTree>
    <p:extLst>
      <p:ext uri="{BB962C8B-B14F-4D97-AF65-F5344CB8AC3E}">
        <p14:creationId xmlns:p14="http://schemas.microsoft.com/office/powerpoint/2010/main" val="3376498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c7f124637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c7f124637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hhttps://www.bing.com/images/search?view=detailv2&amp;iss=sbi&amp;form=SBIIDP&amp;sbisrc=ImgDropper&amp;q=imgurl:https%3A%2F%2Fwww.communityreachcenter.org%2Fwp-content%2Fuploads%2F2018%2F10%2FCommunity-Reach-Center-Father-and-Son-Talking.jpg&amp;idpbck=1&amp;selectedindex=0&amp;id=https%3A%2F%2Fwww.communityreachcenter.org%2Fwp-content%2Fuploads%2F2018%2F10%2FCommunity-Reach-Center-Father-and-Son-Talking.jpg&amp;ccid=cVb%2FIAXI&amp;simid=608053513990377495&amp;ck=35D7CB2C704C8E41EEAD8ABE1BF9045B&amp;thid=OIP.cVb_IAXImtO-pt9yuLBPwQHaD3&amp;mediaurl=https%3A%2F%2Fwww.communityreachcenter.org%2Fwp-content%2Fuploads%2F2018%2F10%2FCommunity-Reach-Center-Father-and-Son-Talking.jpg&amp;exph=627&amp;expw=1200&amp;cdnurl=https%3A%2F%2Fth.bing.com%2Fth%2Fid%2FR.7156ff2005c89ad3bea6df72b8b04fc1%3Frik%3Dnp2RhfBYZF87bQ%26pid%3DImgRaw%26r%3D0&amp;vt=2&amp;sim=11ealthychildren.org/English/ages-stages/teen/dating-sex/Pages/Birth-Control-for-Sexually-Active-Teens.aspx</a:t>
            </a:r>
          </a:p>
          <a:p>
            <a:pPr marL="0" lvl="0" indent="0" algn="l" rtl="0">
              <a:spcBef>
                <a:spcPts val="0"/>
              </a:spcBef>
              <a:spcAft>
                <a:spcPts val="0"/>
              </a:spcAft>
              <a:buNone/>
            </a:pPr>
            <a:r>
              <a:rPr lang="en-US" dirty="0"/>
              <a:t>https://www.google.com/search?q=photo+of+adult+and+teenager&amp;tbm=isch&amp;ved=2ahUKEwjms6rf9Yn0AhXXL1kFHVWdCM4Q2-cCegQIABAA&amp;oq=photo+of+adult+and+teenager&amp;gs_lcp=CgNpbWcQDFCfD1i7EWC0IWgAcAB4AIABUIgBmwKSAQE0mAEAoAEBqgELZ3dzLXdpei1pbWfAAQE&amp;sclient=img&amp;ei=wrKJYebKJ9ff5NoP1bqi8Aw&amp;bih=604&amp;biw=1396#imgrc=IxECeBj2KvMSbM</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cb7dd36b31_0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cb7dd36b31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cb7dd36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cb7dd36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https://www.goodfreephotos.com/albums/vector-images/mobile-cellphone-vector-clipart.png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7f124637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c7f124637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Fix for this audience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ccb1ca328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ccb1ca328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cbeff07be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cbeff07be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cecb838f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cecb838f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c8ab25b35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c8ab25b350_0_35:notes"/>
          <p:cNvSpPr txBox="1">
            <a:spLocks noGrp="1"/>
          </p:cNvSpPr>
          <p:nvPr>
            <p:ph type="body" idx="1"/>
          </p:nvPr>
        </p:nvSpPr>
        <p:spPr>
          <a:xfrm>
            <a:off x="685801" y="4343401"/>
            <a:ext cx="5486400" cy="41151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b="0" u="none"/>
          </a:p>
        </p:txBody>
      </p:sp>
      <p:sp>
        <p:nvSpPr>
          <p:cNvPr id="535" name="Google Shape;535;gc8ab25b350_0_35:notes"/>
          <p:cNvSpPr txBox="1">
            <a:spLocks noGrp="1"/>
          </p:cNvSpPr>
          <p:nvPr>
            <p:ph type="sldNum" idx="12"/>
          </p:nvPr>
        </p:nvSpPr>
        <p:spPr>
          <a:xfrm>
            <a:off x="3884614" y="8685214"/>
            <a:ext cx="2971800" cy="4569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cb1ca3283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cb1ca3283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228600" rtl="0">
              <a:spcBef>
                <a:spcPts val="0"/>
              </a:spcBef>
              <a:spcAft>
                <a:spcPts val="0"/>
              </a:spcAft>
            </a:pPr>
            <a:r>
              <a:rPr lang="en-US" sz="1800" b="0" i="1" u="none" strike="noStrike" dirty="0">
                <a:solidFill>
                  <a:srgbClr val="000000"/>
                </a:solidFill>
                <a:effectLst/>
                <a:latin typeface="Garamond" panose="02020404030301010803" pitchFamily="18" charset="0"/>
              </a:rPr>
              <a:t>22 U.S.C. §§ 7101-7113 (2014)</a:t>
            </a:r>
            <a:r>
              <a:rPr lang="en-US" sz="1800" b="0" i="0" u="none" strike="noStrike" dirty="0">
                <a:solidFill>
                  <a:srgbClr val="000000"/>
                </a:solidFill>
                <a:effectLst/>
                <a:latin typeface="Garamond" panose="02020404030301010803" pitchFamily="18" charset="0"/>
              </a:rPr>
              <a:t> </a:t>
            </a:r>
            <a:endParaRPr lang="en-US" b="0" dirty="0">
              <a:effectLst/>
            </a:endParaRPr>
          </a:p>
          <a:p>
            <a:pPr indent="-228600" rtl="0">
              <a:spcBef>
                <a:spcPts val="0"/>
              </a:spcBef>
              <a:spcAft>
                <a:spcPts val="0"/>
              </a:spcAft>
            </a:pPr>
            <a:r>
              <a:rPr lang="en-US" sz="1800" b="0" i="1" u="none" strike="noStrike" dirty="0">
                <a:solidFill>
                  <a:srgbClr val="000000"/>
                </a:solidFill>
                <a:effectLst/>
                <a:latin typeface="Garamond" panose="02020404030301010803" pitchFamily="18" charset="0"/>
              </a:rPr>
              <a:t>Also see - State Law :  NC General Statutes § 14-43.10A (2013)</a:t>
            </a:r>
            <a:endParaRPr lang="en-US" b="0" dirty="0">
              <a:effectLst/>
            </a:endParaRPr>
          </a:p>
          <a:p>
            <a:pPr indent="-228600" rtl="0">
              <a:spcBef>
                <a:spcPts val="0"/>
              </a:spcBef>
              <a:spcAft>
                <a:spcPts val="0"/>
              </a:spcAft>
            </a:pPr>
            <a:r>
              <a:rPr lang="en-US" sz="1100" b="0" i="1" u="none" strike="noStrike" dirty="0">
                <a:solidFill>
                  <a:srgbClr val="000000"/>
                </a:solidFill>
                <a:effectLst/>
                <a:latin typeface="Garamond" panose="02020404030301010803" pitchFamily="18" charset="0"/>
              </a:rPr>
              <a:t>22 U.S.C. §§ 7101-7113 (2014)</a:t>
            </a:r>
            <a:r>
              <a:rPr lang="en-US" sz="1100" b="0" i="0" u="none" strike="noStrike" dirty="0">
                <a:solidFill>
                  <a:srgbClr val="000000"/>
                </a:solidFill>
                <a:effectLst/>
                <a:latin typeface="Garamond" panose="02020404030301010803" pitchFamily="18" charset="0"/>
              </a:rPr>
              <a:t> </a:t>
            </a:r>
            <a:endParaRPr lang="en-US" b="0" dirty="0">
              <a:effectLst/>
            </a:endParaRPr>
          </a:p>
          <a:p>
            <a:pPr indent="-228600" rtl="0">
              <a:spcBef>
                <a:spcPts val="0"/>
              </a:spcBef>
              <a:spcAft>
                <a:spcPts val="0"/>
              </a:spcAft>
            </a:pPr>
            <a:r>
              <a:rPr lang="en-US" sz="1100" b="0" i="1" u="none" strike="noStrike" dirty="0">
                <a:solidFill>
                  <a:srgbClr val="000000"/>
                </a:solidFill>
                <a:effectLst/>
                <a:latin typeface="Garamond" panose="02020404030301010803" pitchFamily="18" charset="0"/>
              </a:rPr>
              <a:t>Also see - State Law :  NC General Statutes § 14-43.10A (2013)</a:t>
            </a:r>
            <a:endParaRPr lang="en-US" b="0" dirty="0">
              <a:effectLst/>
            </a:endParaRPr>
          </a:p>
          <a:p>
            <a:br>
              <a:rPr lang="en-US" dirty="0"/>
            </a:br>
            <a:br>
              <a:rPr lang="en-US"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cbeff07be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cbeff07be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https://www.youtube.com/watch?v=1j0VQZ3Kqgo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much state law, modelled closely on federal TVPA and Renewals</a:t>
            </a:r>
          </a:p>
        </p:txBody>
      </p:sp>
    </p:spTree>
    <p:extLst>
      <p:ext uri="{BB962C8B-B14F-4D97-AF65-F5344CB8AC3E}">
        <p14:creationId xmlns:p14="http://schemas.microsoft.com/office/powerpoint/2010/main" val="235301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d556873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d556873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 sex and labor trafficking are transactional; labor is ongoing and woven into the fabric and ethos of our society. Sex acts may be more likely to be identified as discrete, singular, or more readily apparent.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86652917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86652917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https://www.sciencephoto.com/media/1044655/view John </a:t>
            </a:r>
            <a:r>
              <a:rPr lang="en-US" dirty="0" err="1"/>
              <a:t>Bindsell</a:t>
            </a:r>
            <a:r>
              <a:rPr lang="en-US" dirty="0"/>
              <a:t> Social issues photo library https://www.sciencephoto.com/media/1035523/view/multiracial-family</a:t>
            </a:r>
          </a:p>
        </p:txBody>
      </p:sp>
    </p:spTree>
    <p:extLst>
      <p:ext uri="{BB962C8B-B14F-4D97-AF65-F5344CB8AC3E}">
        <p14:creationId xmlns:p14="http://schemas.microsoft.com/office/powerpoint/2010/main" val="155100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56" name="Google Shape;5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7" name="Google Shape;5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32913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4757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010B-0A43-4B65-B255-D5D71CBD429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B22791A-B57B-45DD-AF92-A960EA4BDD4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0BABA1A-6381-4C8D-B428-5D18FBEEA392}"/>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5" name="Footer Placeholder 4">
            <a:extLst>
              <a:ext uri="{FF2B5EF4-FFF2-40B4-BE49-F238E27FC236}">
                <a16:creationId xmlns:a16="http://schemas.microsoft.com/office/drawing/2014/main" id="{63FAB9C2-7F94-43E6-9266-AB7C6FC68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BD11D-0FA2-42FD-836A-9E12EAAE5760}"/>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219424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95B6-A27B-46D0-92E1-48CB4EFF3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D8D31-C03B-4013-87F6-70EA1D5285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47CEE-94AC-4844-8AEF-54AA4F5F2831}"/>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5" name="Footer Placeholder 4">
            <a:extLst>
              <a:ext uri="{FF2B5EF4-FFF2-40B4-BE49-F238E27FC236}">
                <a16:creationId xmlns:a16="http://schemas.microsoft.com/office/drawing/2014/main" id="{58ACBFF7-261E-4523-92F2-5EAD89A8A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6665E-600E-457F-BFD0-409E93A196C1}"/>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2397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C613-7567-4265-A881-900BAA22B24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227914-357A-4B84-A52A-41C1004493C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F481B-1D87-436F-B207-72664150C06B}"/>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5" name="Footer Placeholder 4">
            <a:extLst>
              <a:ext uri="{FF2B5EF4-FFF2-40B4-BE49-F238E27FC236}">
                <a16:creationId xmlns:a16="http://schemas.microsoft.com/office/drawing/2014/main" id="{234CB8D6-5519-43AC-8333-21894F097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32872-BB3E-4242-AD8C-5905CE753830}"/>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4268616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1509-E3A0-4538-B008-2D2AB7C20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8A7EF-C755-44CA-AA88-F10CE571384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B0737-B727-47F1-8F4C-9A3F76062EA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C74A1-FBDD-4CD3-A42A-67675A5DD1A0}"/>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6" name="Footer Placeholder 5">
            <a:extLst>
              <a:ext uri="{FF2B5EF4-FFF2-40B4-BE49-F238E27FC236}">
                <a16:creationId xmlns:a16="http://schemas.microsoft.com/office/drawing/2014/main" id="{BBD4AA82-927C-4766-A310-B9117061E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F086D-B0B3-4906-8B5B-20C451CEA231}"/>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3730365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44D0-4946-4C76-8062-D57CC10E8AC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FD0AB-2CDC-4AEC-8593-C9083DB93CE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16B85-F740-4CC7-99B4-A274F0B413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88D158-9488-47CA-A288-D70CAC3CD3B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FAB4D-5406-437C-AA63-9E0BBF46E1E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18474-B360-4E40-8CB1-24F639EAA876}"/>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8" name="Footer Placeholder 7">
            <a:extLst>
              <a:ext uri="{FF2B5EF4-FFF2-40B4-BE49-F238E27FC236}">
                <a16:creationId xmlns:a16="http://schemas.microsoft.com/office/drawing/2014/main" id="{C2ED8AE5-514C-4BEA-8400-1C17A57BE8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868BE5-1BD5-4982-9013-48D9366E2EE4}"/>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137203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408E-DCBE-4941-94BD-3D295DF5A7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2ABCAD-26E7-47AE-A134-8FB0CDCDA55E}"/>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4" name="Footer Placeholder 3">
            <a:extLst>
              <a:ext uri="{FF2B5EF4-FFF2-40B4-BE49-F238E27FC236}">
                <a16:creationId xmlns:a16="http://schemas.microsoft.com/office/drawing/2014/main" id="{3ED1F72F-BF07-4043-B0A1-78A1C7EF44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50508B-5C77-4760-9C01-E6337D335698}"/>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2928472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ACE2F-6E38-4200-9E54-E4C01D5ADBF1}"/>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3" name="Footer Placeholder 2">
            <a:extLst>
              <a:ext uri="{FF2B5EF4-FFF2-40B4-BE49-F238E27FC236}">
                <a16:creationId xmlns:a16="http://schemas.microsoft.com/office/drawing/2014/main" id="{68F16F6C-B630-4211-9B27-55D93B1361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C65C30-6936-4120-832A-3FCE3AED76CB}"/>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214773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45F7-8B5A-4875-B5FA-FF2F3C7DDD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FB5E134-CB7A-48CE-8812-904D9C5DEE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965B1-E369-4AAB-8F35-5F39C18EF4B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A832DD-B09D-4D41-BF3F-23F747FD24AD}"/>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6" name="Footer Placeholder 5">
            <a:extLst>
              <a:ext uri="{FF2B5EF4-FFF2-40B4-BE49-F238E27FC236}">
                <a16:creationId xmlns:a16="http://schemas.microsoft.com/office/drawing/2014/main" id="{8B7BD0DE-5974-47D8-B5C0-DFA9AF01C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2689F-EE4F-482F-9E89-DC26A839ECE2}"/>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87318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9"/>
        <p:cNvGrpSpPr/>
        <p:nvPr/>
      </p:nvGrpSpPr>
      <p:grpSpPr>
        <a:xfrm>
          <a:off x="0" y="0"/>
          <a:ext cx="0" cy="0"/>
          <a:chOff x="0" y="0"/>
          <a:chExt cx="0" cy="0"/>
        </a:xfrm>
      </p:grpSpPr>
      <p:sp>
        <p:nvSpPr>
          <p:cNvPr id="60" name="Google Shape;6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2" name="Google Shape;6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5842-BA80-4331-AE31-4F4E473334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2D363C-4F2B-463B-9EB3-092AD1DBBE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1465B91-C4BC-45BF-AE7D-4C5BC8EED0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FC23BE-5A01-48C9-8BB1-F6872787E2EA}"/>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6" name="Footer Placeholder 5">
            <a:extLst>
              <a:ext uri="{FF2B5EF4-FFF2-40B4-BE49-F238E27FC236}">
                <a16:creationId xmlns:a16="http://schemas.microsoft.com/office/drawing/2014/main" id="{67662091-1975-42E9-9AB3-A2E1CCF0E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C9732-EBA6-4E70-9752-4FB3E2BEC7C7}"/>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2878610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194D-35D9-4CB2-B301-E324500B5C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70B3EF-9234-481D-B9EA-6977807263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51A91-AB25-48C8-AB2B-DFE3ECE89E50}"/>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5" name="Footer Placeholder 4">
            <a:extLst>
              <a:ext uri="{FF2B5EF4-FFF2-40B4-BE49-F238E27FC236}">
                <a16:creationId xmlns:a16="http://schemas.microsoft.com/office/drawing/2014/main" id="{28E1819B-5E66-410D-A5E5-6EA11D7C6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23186-6B47-4B4E-988C-5F90C93357DC}"/>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1463757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F19D8-DDF5-4CAC-856E-B03085445A2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CF016D-A3AC-4651-B676-C26753D37A3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F9DC4-5EB2-4DAB-A091-27F1ACEE45D4}"/>
              </a:ext>
            </a:extLst>
          </p:cNvPr>
          <p:cNvSpPr>
            <a:spLocks noGrp="1"/>
          </p:cNvSpPr>
          <p:nvPr>
            <p:ph type="dt" sz="half" idx="10"/>
          </p:nvPr>
        </p:nvSpPr>
        <p:spPr/>
        <p:txBody>
          <a:bodyPr/>
          <a:lstStyle/>
          <a:p>
            <a:fld id="{A913EE30-A8E6-445B-AEDE-EBBABDCEBCE8}" type="datetimeFigureOut">
              <a:rPr lang="en-US" smtClean="0"/>
              <a:t>8/26/2022</a:t>
            </a:fld>
            <a:endParaRPr lang="en-US"/>
          </a:p>
        </p:txBody>
      </p:sp>
      <p:sp>
        <p:nvSpPr>
          <p:cNvPr id="5" name="Footer Placeholder 4">
            <a:extLst>
              <a:ext uri="{FF2B5EF4-FFF2-40B4-BE49-F238E27FC236}">
                <a16:creationId xmlns:a16="http://schemas.microsoft.com/office/drawing/2014/main" id="{1B0EF459-4481-4A01-9D24-BA65CA0CC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2E56B-1650-4F63-AF1A-B726DA7F5AF8}"/>
              </a:ext>
            </a:extLst>
          </p:cNvPr>
          <p:cNvSpPr>
            <a:spLocks noGrp="1"/>
          </p:cNvSpPr>
          <p:nvPr>
            <p:ph type="sldNum" sz="quarter" idx="12"/>
          </p:nvPr>
        </p:nvSpPr>
        <p:spPr/>
        <p:txBody>
          <a:bodyPr/>
          <a:lstStyle/>
          <a:p>
            <a:fld id="{94F8DD46-1FCB-4674-AC7A-7F8F69AC753B}" type="slidenum">
              <a:rPr lang="en-US" smtClean="0"/>
              <a:t>‹#›</a:t>
            </a:fld>
            <a:endParaRPr lang="en-US"/>
          </a:p>
        </p:txBody>
      </p:sp>
    </p:spTree>
    <p:extLst>
      <p:ext uri="{BB962C8B-B14F-4D97-AF65-F5344CB8AC3E}">
        <p14:creationId xmlns:p14="http://schemas.microsoft.com/office/powerpoint/2010/main" val="446167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2401499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5690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66494965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8/26/2022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44677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8704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8/26/2022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980494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917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68" name="Google Shape;6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9" name="Google Shape;6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8/26/2022</a:t>
            </a:fld>
            <a:endParaRPr lang="en-US" dirty="0"/>
          </a:p>
        </p:txBody>
      </p:sp>
      <p:sp>
        <p:nvSpPr>
          <p:cNvPr id="6" name="Footer Placeholder 5"/>
          <p:cNvSpPr>
            <a:spLocks noGrp="1"/>
          </p:cNvSpPr>
          <p:nvPr>
            <p:ph type="ftr" sz="quarter" idx="11"/>
          </p:nvPr>
        </p:nvSpPr>
        <p:spPr>
          <a:xfrm>
            <a:off x="603505" y="4677156"/>
            <a:ext cx="3875627" cy="24003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24580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8/26/2022</a:t>
            </a:fld>
            <a:endParaRPr lang="en-US" dirty="0"/>
          </a:p>
        </p:txBody>
      </p:sp>
      <p:sp>
        <p:nvSpPr>
          <p:cNvPr id="6" name="Footer Placeholder 5"/>
          <p:cNvSpPr>
            <a:spLocks noGrp="1"/>
          </p:cNvSpPr>
          <p:nvPr>
            <p:ph type="ftr" sz="quarter" idx="11"/>
          </p:nvPr>
        </p:nvSpPr>
        <p:spPr>
          <a:xfrm>
            <a:off x="606393" y="4677156"/>
            <a:ext cx="3827797" cy="24003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23352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02325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329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041048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199148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742782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53872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752867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25672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638645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404516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19700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317553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8/26/2022</a:t>
            </a:fld>
            <a:endParaRPr lang="en-US"/>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13484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4" name="Google Shape;8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2" name="Google Shape;9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93" name="Google Shape;9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6" r:id="rId7"/>
    <p:sldLayoutId id="2147483667" r:id="rId8"/>
    <p:sldLayoutId id="2147483669" r:id="rId9"/>
    <p:sldLayoutId id="2147483685"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B2E64-DB56-4B2B-AE17-C1842F5C6D0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87510-26F9-4172-B42C-E853E00571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88BA2-12B3-4C89-B98A-60285A8DF0F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13EE30-A8E6-445B-AEDE-EBBABDCEBCE8}" type="datetimeFigureOut">
              <a:rPr lang="en-US" smtClean="0"/>
              <a:t>8/26/2022</a:t>
            </a:fld>
            <a:endParaRPr lang="en-US"/>
          </a:p>
        </p:txBody>
      </p:sp>
      <p:sp>
        <p:nvSpPr>
          <p:cNvPr id="5" name="Footer Placeholder 4">
            <a:extLst>
              <a:ext uri="{FF2B5EF4-FFF2-40B4-BE49-F238E27FC236}">
                <a16:creationId xmlns:a16="http://schemas.microsoft.com/office/drawing/2014/main" id="{5B316385-87BE-429F-9F8F-903012BDF76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96A30E-67EF-412D-B6FB-40CD1892E83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4F8DD46-1FCB-4674-AC7A-7F8F69AC753B}" type="slidenum">
              <a:rPr lang="en-US" smtClean="0"/>
              <a:t>‹#›</a:t>
            </a:fld>
            <a:endParaRPr lang="en-US"/>
          </a:p>
        </p:txBody>
      </p:sp>
    </p:spTree>
    <p:extLst>
      <p:ext uri="{BB962C8B-B14F-4D97-AF65-F5344CB8AC3E}">
        <p14:creationId xmlns:p14="http://schemas.microsoft.com/office/powerpoint/2010/main" val="15818187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3352" y="723519"/>
            <a:ext cx="5797296" cy="89154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smtClean="0"/>
              <a:t>8/26/2022</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373501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defTabSz="685800" rtl="0" eaLnBrk="1" latinLnBrk="0" hangingPunct="1">
        <a:lnSpc>
          <a:spcPct val="90000"/>
        </a:lnSpc>
        <a:spcBef>
          <a:spcPct val="0"/>
        </a:spcBef>
        <a:buNone/>
        <a:defRPr sz="2100" kern="1200" cap="all" spc="150" baseline="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ED1C14C-A143-42F5-B247-D0E800131009}" type="datetimeFigureOut">
              <a:rPr lang="en-US" smtClean="0"/>
              <a:t>8/26/2022</a:t>
            </a:fld>
            <a:endParaRPr lang="en-US"/>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03D32D-F1BC-4E9C-97E1-36CFF5B22341}" type="slidenum">
              <a:rPr lang="en-US" smtClean="0"/>
              <a:t>‹#›</a:t>
            </a:fld>
            <a:endParaRPr lang="en-US"/>
          </a:p>
        </p:txBody>
      </p:sp>
    </p:spTree>
    <p:extLst>
      <p:ext uri="{BB962C8B-B14F-4D97-AF65-F5344CB8AC3E}">
        <p14:creationId xmlns:p14="http://schemas.microsoft.com/office/powerpoint/2010/main" val="8180458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hyperlink" Target="https://files.eric.ed.gov/fulltext/EJ1189039.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modernslaveryresearch.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polarisproject.org/wp-content/uploads/2018/08/A-Roadmap-for-Systems-and-Industries-to-Prevent-and-Disrupt-Human-Trafficking-Transportation-Industry.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nccourts.gov/commissions/human-trafficking-commission"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ctrTitle"/>
          </p:nvPr>
        </p:nvSpPr>
        <p:spPr>
          <a:xfrm>
            <a:off x="25950" y="1228625"/>
            <a:ext cx="9092100" cy="148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dk1"/>
                </a:solidFill>
                <a:latin typeface="EB Garamond" panose="00000500000000000000" pitchFamily="2" charset="0"/>
                <a:ea typeface="EB Garamond" panose="00000500000000000000" pitchFamily="2" charset="0"/>
                <a:cs typeface="Arial" panose="020B0604020202020204" pitchFamily="34" charset="0"/>
                <a:sym typeface="Roboto"/>
              </a:rPr>
              <a:t>Human Trafficking Awareness:</a:t>
            </a:r>
            <a:br>
              <a:rPr lang="en" dirty="0">
                <a:solidFill>
                  <a:schemeClr val="dk1"/>
                </a:solidFill>
                <a:latin typeface="EB Garamond" panose="00000500000000000000" pitchFamily="2" charset="0"/>
                <a:ea typeface="EB Garamond" panose="00000500000000000000" pitchFamily="2" charset="0"/>
                <a:cs typeface="Arial" panose="020B0604020202020204" pitchFamily="34" charset="0"/>
                <a:sym typeface="Roboto"/>
              </a:rPr>
            </a:br>
            <a:r>
              <a:rPr lang="en" dirty="0">
                <a:solidFill>
                  <a:schemeClr val="dk1"/>
                </a:solidFill>
                <a:latin typeface="EB Garamond" panose="00000500000000000000" pitchFamily="2" charset="0"/>
                <a:ea typeface="EB Garamond" panose="00000500000000000000" pitchFamily="2" charset="0"/>
                <a:cs typeface="Arial" panose="020B0604020202020204" pitchFamily="34" charset="0"/>
                <a:sym typeface="Roboto"/>
              </a:rPr>
              <a:t>A Broad Overview</a:t>
            </a:r>
            <a:endParaRPr dirty="0">
              <a:solidFill>
                <a:schemeClr val="dk1"/>
              </a:solidFill>
              <a:latin typeface="EB Garamond" panose="00000500000000000000" pitchFamily="2" charset="0"/>
              <a:ea typeface="EB Garamond" panose="00000500000000000000" pitchFamily="2" charset="0"/>
              <a:cs typeface="Arial" panose="020B0604020202020204" pitchFamily="34" charset="0"/>
              <a:sym typeface="Roboto"/>
            </a:endParaRPr>
          </a:p>
          <a:p>
            <a:pPr marL="0" lvl="0" indent="0" algn="l" rtl="0">
              <a:spcBef>
                <a:spcPts val="0"/>
              </a:spcBef>
              <a:spcAft>
                <a:spcPts val="0"/>
              </a:spcAft>
              <a:buNone/>
            </a:pPr>
            <a:endParaRPr dirty="0">
              <a:solidFill>
                <a:schemeClr val="dk1"/>
              </a:solidFill>
              <a:latin typeface="Roboto"/>
              <a:ea typeface="Roboto"/>
              <a:cs typeface="Roboto"/>
              <a:sym typeface="Roboto"/>
            </a:endParaRPr>
          </a:p>
        </p:txBody>
      </p:sp>
      <p:sp>
        <p:nvSpPr>
          <p:cNvPr id="116" name="Google Shape;116;p26"/>
          <p:cNvSpPr txBox="1"/>
          <p:nvPr/>
        </p:nvSpPr>
        <p:spPr>
          <a:xfrm>
            <a:off x="311700" y="3467100"/>
            <a:ext cx="8832300" cy="126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lang="en" dirty="0">
              <a:solidFill>
                <a:srgbClr val="FFFFFF"/>
              </a:solidFill>
              <a:latin typeface="Roboto"/>
              <a:ea typeface="Roboto"/>
              <a:cs typeface="Roboto"/>
              <a:sym typeface="Roboto"/>
            </a:endParaRPr>
          </a:p>
          <a:p>
            <a:pPr marL="0" lvl="0" indent="0" algn="r" rtl="0">
              <a:spcBef>
                <a:spcPts val="0"/>
              </a:spcBef>
              <a:spcAft>
                <a:spcPts val="0"/>
              </a:spcAft>
              <a:buNone/>
            </a:pPr>
            <a:r>
              <a:rPr lang="en" dirty="0">
                <a:solidFill>
                  <a:srgbClr val="FFFFFF"/>
                </a:solidFill>
                <a:latin typeface="Roboto"/>
                <a:ea typeface="Roboto"/>
                <a:cs typeface="Roboto"/>
                <a:sym typeface="Roboto"/>
              </a:rPr>
              <a:t>Nancy E. Hagan, PhD</a:t>
            </a:r>
            <a:endParaRPr dirty="0">
              <a:solidFill>
                <a:srgbClr val="FFFFFF"/>
              </a:solidFill>
              <a:latin typeface="Roboto"/>
              <a:ea typeface="Roboto"/>
              <a:cs typeface="Roboto"/>
              <a:sym typeface="Roboto"/>
            </a:endParaRPr>
          </a:p>
          <a:p>
            <a:pPr marL="0" lvl="0" indent="0" algn="r" rtl="0">
              <a:spcBef>
                <a:spcPts val="0"/>
              </a:spcBef>
              <a:spcAft>
                <a:spcPts val="0"/>
              </a:spcAft>
              <a:buNone/>
            </a:pPr>
            <a:r>
              <a:rPr lang="en" dirty="0">
                <a:solidFill>
                  <a:srgbClr val="FFFFFF"/>
                </a:solidFill>
                <a:latin typeface="Roboto"/>
                <a:ea typeface="Roboto"/>
                <a:cs typeface="Roboto"/>
                <a:sym typeface="Roboto"/>
              </a:rPr>
              <a:t>North Carolina Human Trafficking Commission</a:t>
            </a:r>
            <a:endParaRPr dirty="0">
              <a:solidFill>
                <a:srgbClr val="FFFFFF"/>
              </a:solidFill>
              <a:latin typeface="Roboto"/>
              <a:ea typeface="Roboto"/>
              <a:cs typeface="Roboto"/>
              <a:sym typeface="Roboto"/>
            </a:endParaRPr>
          </a:p>
          <a:p>
            <a:pPr marL="0" lvl="0" indent="0" algn="r" rtl="0">
              <a:spcBef>
                <a:spcPts val="0"/>
              </a:spcBef>
              <a:spcAft>
                <a:spcPts val="0"/>
              </a:spcAft>
              <a:buNone/>
            </a:pPr>
            <a:r>
              <a:rPr lang="en" dirty="0">
                <a:solidFill>
                  <a:srgbClr val="FFFFFF"/>
                </a:solidFill>
                <a:latin typeface="Roboto"/>
                <a:ea typeface="Roboto"/>
                <a:cs typeface="Roboto"/>
                <a:sym typeface="Roboto"/>
              </a:rPr>
              <a:t>Aug 26, 2022</a:t>
            </a:r>
            <a:endParaRPr dirty="0">
              <a:solidFill>
                <a:srgbClr val="FFFFFF"/>
              </a:solidFill>
              <a:latin typeface="Roboto"/>
              <a:ea typeface="Roboto"/>
              <a:cs typeface="Roboto"/>
              <a:sym typeface="Roboto"/>
            </a:endParaRPr>
          </a:p>
        </p:txBody>
      </p:sp>
      <p:pic>
        <p:nvPicPr>
          <p:cNvPr id="117" name="Google Shape;117;p26"/>
          <p:cNvPicPr preferRelativeResize="0"/>
          <p:nvPr/>
        </p:nvPicPr>
        <p:blipFill rotWithShape="1">
          <a:blip r:embed="rId3">
            <a:alphaModFix/>
          </a:blip>
          <a:srcRect/>
          <a:stretch/>
        </p:blipFill>
        <p:spPr>
          <a:xfrm>
            <a:off x="81980" y="118865"/>
            <a:ext cx="2609056" cy="6977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9143999" cy="51435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8" name="Rectangle 27">
            <a:extLst>
              <a:ext uri="{FF2B5EF4-FFF2-40B4-BE49-F238E27FC236}">
                <a16:creationId xmlns:a16="http://schemas.microsoft.com/office/drawing/2014/main" id="{ED3707AD-8261-4357-9C64-EEC41E83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20"/>
            <a:ext cx="4565012" cy="5143821"/>
          </a:xfrm>
          <a:prstGeom prst="rect">
            <a:avLst/>
          </a:prstGeom>
          <a:gradFill>
            <a:gsLst>
              <a:gs pos="0">
                <a:srgbClr val="000000">
                  <a:alpha val="53000"/>
                </a:srgbClr>
              </a:gs>
              <a:gs pos="82000">
                <a:schemeClr val="accent1">
                  <a:lumMod val="75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373606"/>
            <a:ext cx="9143999" cy="4769573"/>
          </a:xfrm>
          <a:prstGeom prst="rect">
            <a:avLst/>
          </a:prstGeom>
          <a:gradFill>
            <a:gsLst>
              <a:gs pos="13000">
                <a:schemeClr val="accent1">
                  <a:lumMod val="75000"/>
                  <a:alpha val="39000"/>
                </a:schemeClr>
              </a:gs>
              <a:gs pos="100000">
                <a:srgbClr val="000000">
                  <a:alpha val="3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21"/>
            <a:ext cx="4572001" cy="5143500"/>
          </a:xfrm>
          <a:prstGeom prst="rect">
            <a:avLst/>
          </a:prstGeom>
          <a:gradFill>
            <a:gsLst>
              <a:gs pos="13000">
                <a:srgbClr val="000000">
                  <a:alpha val="39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D1B01BE8-EBAB-4286-84CC-EC07C7F95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4000" cy="4800278"/>
          </a:xfrm>
          <a:prstGeom prst="rect">
            <a:avLst/>
          </a:prstGeom>
          <a:gradFill>
            <a:gsLst>
              <a:gs pos="0">
                <a:srgbClr val="000000">
                  <a:alpha val="70000"/>
                </a:srgbClr>
              </a:gs>
              <a:gs pos="99000">
                <a:schemeClr val="accent1">
                  <a:lumMod val="75000"/>
                  <a:alpha val="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36" name="Freeform: Shape 13">
            <a:extLst>
              <a:ext uri="{FF2B5EF4-FFF2-40B4-BE49-F238E27FC236}">
                <a16:creationId xmlns:a16="http://schemas.microsoft.com/office/drawing/2014/main" id="{B810725C-984E-4EC2-A5FA-A193878CB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44797" y="-537565"/>
            <a:ext cx="3670410" cy="7691720"/>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0">
                <a:schemeClr val="accent1">
                  <a:lumMod val="50000"/>
                  <a:alpha val="0"/>
                </a:schemeClr>
              </a:gs>
              <a:gs pos="100000">
                <a:schemeClr val="accent1">
                  <a:alpha val="23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615211F1-C875-4F6F-97CC-B8C330AC89D5}"/>
              </a:ext>
            </a:extLst>
          </p:cNvPr>
          <p:cNvSpPr>
            <a:spLocks noGrp="1"/>
          </p:cNvSpPr>
          <p:nvPr>
            <p:ph type="title"/>
          </p:nvPr>
        </p:nvSpPr>
        <p:spPr>
          <a:xfrm>
            <a:off x="1" y="1"/>
            <a:ext cx="9143996" cy="5057774"/>
          </a:xfrm>
        </p:spPr>
        <p:txBody>
          <a:bodyPr vert="horz" lIns="68580" tIns="34290" rIns="68580" bIns="34290" rtlCol="0" anchor="ctr">
            <a:normAutofit fontScale="90000"/>
          </a:bodyPr>
          <a:lstStyle/>
          <a:p>
            <a:pPr algn="ctr"/>
            <a:r>
              <a:rPr lang="en-US" kern="1200" dirty="0">
                <a:solidFill>
                  <a:srgbClr val="FFFFFF"/>
                </a:solidFill>
                <a:latin typeface="+mj-lt"/>
                <a:ea typeface="+mj-ea"/>
                <a:cs typeface="+mj-cs"/>
              </a:rPr>
              <a:t>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	</a:t>
            </a:r>
            <a:br>
              <a:rPr lang="en-US" kern="1200" dirty="0">
                <a:solidFill>
                  <a:srgbClr val="FFFFFF"/>
                </a:solidFill>
                <a:latin typeface="+mj-lt"/>
                <a:ea typeface="+mj-ea"/>
                <a:cs typeface="+mj-cs"/>
              </a:rPr>
            </a:br>
            <a:r>
              <a:rPr lang="en-US" kern="1200" dirty="0">
                <a:solidFill>
                  <a:srgbClr val="FFFFFF"/>
                </a:solidFill>
                <a:latin typeface="EB Garamond" panose="00000500000000000000" pitchFamily="2" charset="0"/>
                <a:ea typeface="EB Garamond" panose="00000500000000000000" pitchFamily="2" charset="0"/>
              </a:rPr>
              <a:t>Modern day slavery</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child prostitute</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underage woman</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survival sex</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victim</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survivor</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rescue</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escape</a:t>
            </a:r>
            <a:br>
              <a:rPr lang="en-US" kern="1200" dirty="0">
                <a:solidFill>
                  <a:srgbClr val="FFFFFF"/>
                </a:solidFill>
                <a:latin typeface="EB Garamond" panose="00000500000000000000" pitchFamily="2" charset="0"/>
                <a:ea typeface="EB Garamond" panose="00000500000000000000" pitchFamily="2" charset="0"/>
              </a:rPr>
            </a:br>
            <a:r>
              <a:rPr lang="en-US" kern="1200" dirty="0">
                <a:solidFill>
                  <a:srgbClr val="FFFFFF"/>
                </a:solidFill>
                <a:latin typeface="EB Garamond" panose="00000500000000000000" pitchFamily="2" charset="0"/>
                <a:ea typeface="EB Garamond" panose="00000500000000000000" pitchFamily="2" charset="0"/>
              </a:rPr>
              <a:t>save</a:t>
            </a:r>
            <a:br>
              <a:rPr lang="en-US" kern="1200" dirty="0">
                <a:solidFill>
                  <a:srgbClr val="FFFFFF"/>
                </a:solidFill>
                <a:latin typeface="+mj-lt"/>
                <a:ea typeface="+mj-ea"/>
                <a:cs typeface="+mj-cs"/>
              </a:rPr>
            </a:br>
            <a:r>
              <a:rPr lang="en-US" kern="1200" dirty="0">
                <a:solidFill>
                  <a:srgbClr val="FFFFFF"/>
                </a:solidFill>
                <a:latin typeface="+mj-lt"/>
                <a:ea typeface="+mj-ea"/>
                <a:cs typeface="+mj-cs"/>
              </a:rPr>
              <a:t>	</a:t>
            </a:r>
            <a:br>
              <a:rPr lang="en-US" sz="1425" dirty="0">
                <a:solidFill>
                  <a:srgbClr val="FFFFFF"/>
                </a:solidFill>
              </a:rPr>
            </a:br>
            <a:endParaRPr lang="en-US" sz="1425" dirty="0">
              <a:solidFill>
                <a:srgbClr val="FFFFFF"/>
              </a:solidFill>
            </a:endParaRPr>
          </a:p>
        </p:txBody>
      </p:sp>
    </p:spTree>
    <p:extLst>
      <p:ext uri="{BB962C8B-B14F-4D97-AF65-F5344CB8AC3E}">
        <p14:creationId xmlns:p14="http://schemas.microsoft.com/office/powerpoint/2010/main" val="173394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8"/>
          <p:cNvSpPr txBox="1">
            <a:spLocks noGrp="1"/>
          </p:cNvSpPr>
          <p:nvPr>
            <p:ph type="title"/>
          </p:nvPr>
        </p:nvSpPr>
        <p:spPr>
          <a:xfrm>
            <a:off x="311700" y="2342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a:latin typeface="EB Garamond" panose="00000500000000000000" pitchFamily="2" charset="0"/>
                <a:ea typeface="EB Garamond" panose="00000500000000000000" pitchFamily="2" charset="0"/>
              </a:rPr>
              <a:t>Words matter</a:t>
            </a:r>
            <a:endParaRPr sz="4800" dirty="0">
              <a:latin typeface="EB Garamond" panose="00000500000000000000" pitchFamily="2" charset="0"/>
              <a:ea typeface="EB Garamond" panose="00000500000000000000" pitchFamily="2" charset="0"/>
            </a:endParaRPr>
          </a:p>
        </p:txBody>
      </p:sp>
      <p:pic>
        <p:nvPicPr>
          <p:cNvPr id="199" name="Google Shape;199;p38"/>
          <p:cNvPicPr preferRelativeResize="0"/>
          <p:nvPr/>
        </p:nvPicPr>
        <p:blipFill>
          <a:blip r:embed="rId3">
            <a:alphaModFix/>
          </a:blip>
          <a:stretch>
            <a:fillRect/>
          </a:stretch>
        </p:blipFill>
        <p:spPr>
          <a:xfrm>
            <a:off x="0" y="1485250"/>
            <a:ext cx="8953500" cy="3913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1F24-7CFD-4D40-B759-D01EA251019E}"/>
              </a:ext>
            </a:extLst>
          </p:cNvPr>
          <p:cNvSpPr>
            <a:spLocks noGrp="1"/>
          </p:cNvSpPr>
          <p:nvPr>
            <p:ph type="title"/>
          </p:nvPr>
        </p:nvSpPr>
        <p:spPr>
          <a:xfrm>
            <a:off x="159325" y="232502"/>
            <a:ext cx="8520600" cy="623700"/>
          </a:xfrm>
        </p:spPr>
        <p:txBody>
          <a:bodyPr>
            <a:noAutofit/>
          </a:bodyPr>
          <a:lstStyle/>
          <a:p>
            <a:pPr algn="ctr"/>
            <a:r>
              <a:rPr lang="en-US" sz="4800" dirty="0">
                <a:latin typeface="EB Garamond" panose="00000500000000000000" pitchFamily="2" charset="0"/>
                <a:ea typeface="EB Garamond" panose="00000500000000000000" pitchFamily="2" charset="0"/>
              </a:rPr>
              <a:t>Myths</a:t>
            </a:r>
          </a:p>
        </p:txBody>
      </p:sp>
      <p:sp>
        <p:nvSpPr>
          <p:cNvPr id="4" name="TextBox 3">
            <a:extLst>
              <a:ext uri="{FF2B5EF4-FFF2-40B4-BE49-F238E27FC236}">
                <a16:creationId xmlns:a16="http://schemas.microsoft.com/office/drawing/2014/main" id="{79F749D2-B7B2-4CD6-B631-65EA785EEB45}"/>
              </a:ext>
            </a:extLst>
          </p:cNvPr>
          <p:cNvSpPr txBox="1"/>
          <p:nvPr/>
        </p:nvSpPr>
        <p:spPr>
          <a:xfrm>
            <a:off x="37408" y="1433123"/>
            <a:ext cx="9069184" cy="347787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*It doesn’t happen here.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Human trafficking has been identified in every county in the United States, in rural, suburban, and urban areas.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*I would know it if I saw it.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Trafficking victims and survivors may look like any one of us. We have all probably encountered trafficking without realizing.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It only happens to *them.*</a:t>
            </a:r>
            <a:r>
              <a:rPr kumimoji="0" lang="en-US" sz="2000" b="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Trafficking victims come from all walks of life, but some people are especially vulnerable.</a:t>
            </a:r>
          </a:p>
        </p:txBody>
      </p:sp>
    </p:spTree>
    <p:extLst>
      <p:ext uri="{BB962C8B-B14F-4D97-AF65-F5344CB8AC3E}">
        <p14:creationId xmlns:p14="http://schemas.microsoft.com/office/powerpoint/2010/main" val="3097274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1F24-7CFD-4D40-B759-D01EA251019E}"/>
              </a:ext>
            </a:extLst>
          </p:cNvPr>
          <p:cNvSpPr>
            <a:spLocks noGrp="1"/>
          </p:cNvSpPr>
          <p:nvPr>
            <p:ph type="title"/>
          </p:nvPr>
        </p:nvSpPr>
        <p:spPr>
          <a:xfrm>
            <a:off x="159325" y="232502"/>
            <a:ext cx="8520600" cy="623700"/>
          </a:xfrm>
        </p:spPr>
        <p:txBody>
          <a:bodyPr>
            <a:noAutofit/>
          </a:bodyPr>
          <a:lstStyle/>
          <a:p>
            <a:pPr algn="ctr"/>
            <a:r>
              <a:rPr lang="en-US" sz="4800" dirty="0">
                <a:latin typeface="EB Garamond" panose="00000500000000000000" pitchFamily="2" charset="0"/>
                <a:ea typeface="EB Garamond" panose="00000500000000000000" pitchFamily="2" charset="0"/>
              </a:rPr>
              <a:t>Myths</a:t>
            </a:r>
          </a:p>
        </p:txBody>
      </p:sp>
      <p:sp>
        <p:nvSpPr>
          <p:cNvPr id="4" name="TextBox 3">
            <a:extLst>
              <a:ext uri="{FF2B5EF4-FFF2-40B4-BE49-F238E27FC236}">
                <a16:creationId xmlns:a16="http://schemas.microsoft.com/office/drawing/2014/main" id="{79F749D2-B7B2-4CD6-B631-65EA785EEB45}"/>
              </a:ext>
            </a:extLst>
          </p:cNvPr>
          <p:cNvSpPr txBox="1"/>
          <p:nvPr/>
        </p:nvSpPr>
        <p:spPr>
          <a:xfrm>
            <a:off x="34925" y="1651001"/>
            <a:ext cx="9074150" cy="3108543"/>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And probably the most common myth of all: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*Most trafficking occurs between strangers and involves the use of force such as abduction or physical violence.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latin typeface="EB Garamond" panose="00000500000000000000" pitchFamily="2" charset="0"/>
              <a:ea typeface="EB Garamond" panose="000005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EB Garamond" panose="00000500000000000000" pitchFamily="2" charset="0"/>
                <a:ea typeface="EB Garamond" panose="00000500000000000000" pitchFamily="2" charset="0"/>
                <a:cs typeface="Roboto"/>
                <a:sym typeface="Roboto"/>
              </a:rPr>
              <a:t>Traffickers and victims typically are known to each other prior.</a:t>
            </a:r>
          </a:p>
        </p:txBody>
      </p:sp>
    </p:spTree>
    <p:extLst>
      <p:ext uri="{BB962C8B-B14F-4D97-AF65-F5344CB8AC3E}">
        <p14:creationId xmlns:p14="http://schemas.microsoft.com/office/powerpoint/2010/main" val="55554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879-0602-46B8-A172-F5B0CD99A739}"/>
              </a:ext>
            </a:extLst>
          </p:cNvPr>
          <p:cNvSpPr>
            <a:spLocks noGrp="1"/>
          </p:cNvSpPr>
          <p:nvPr>
            <p:ph type="title"/>
          </p:nvPr>
        </p:nvSpPr>
        <p:spPr>
          <a:xfrm>
            <a:off x="229815" y="137572"/>
            <a:ext cx="8544670" cy="687016"/>
          </a:xfrm>
        </p:spPr>
        <p:txBody>
          <a:bodyPr>
            <a:noAutofit/>
          </a:bodyPr>
          <a:lstStyle/>
          <a:p>
            <a:pPr algn="ctr"/>
            <a:r>
              <a:rPr lang="en-US" sz="4800" dirty="0">
                <a:latin typeface="EB Garamond" panose="00000500000000000000" pitchFamily="2" charset="0"/>
                <a:ea typeface="EB Garamond" panose="00000500000000000000" pitchFamily="2" charset="0"/>
              </a:rPr>
              <a:t>Fact check</a:t>
            </a:r>
          </a:p>
        </p:txBody>
      </p:sp>
      <p:sp>
        <p:nvSpPr>
          <p:cNvPr id="4" name="TextBox 3">
            <a:extLst>
              <a:ext uri="{FF2B5EF4-FFF2-40B4-BE49-F238E27FC236}">
                <a16:creationId xmlns:a16="http://schemas.microsoft.com/office/drawing/2014/main" id="{22278A3A-6015-4018-967C-B41BF3B1C9CB}"/>
              </a:ext>
            </a:extLst>
          </p:cNvPr>
          <p:cNvSpPr txBox="1"/>
          <p:nvPr/>
        </p:nvSpPr>
        <p:spPr>
          <a:xfrm>
            <a:off x="910089" y="1204520"/>
            <a:ext cx="3341749" cy="2339102"/>
          </a:xfrm>
          <a:prstGeom prst="rect">
            <a:avLst/>
          </a:prstGeom>
          <a:noFill/>
        </p:spPr>
        <p:txBody>
          <a:bodyPr wrap="square">
            <a:spAutoFit/>
          </a:bodyPr>
          <a:lstStyle/>
          <a:p>
            <a:pPr algn="l"/>
            <a:endParaRPr lang="en-US" b="1" dirty="0">
              <a:solidFill>
                <a:srgbClr val="262626"/>
              </a:solidFill>
              <a:latin typeface="CNN"/>
            </a:endParaRPr>
          </a:p>
          <a:p>
            <a:r>
              <a:rPr lang="en-US" b="1" i="0" dirty="0">
                <a:solidFill>
                  <a:srgbClr val="262626"/>
                </a:solidFill>
                <a:effectLst/>
                <a:latin typeface="CNN"/>
              </a:rPr>
              <a:t>Mom says Southwest Airlines thought she was trafficking her biracial daughter.</a:t>
            </a:r>
          </a:p>
          <a:p>
            <a:endParaRPr lang="en-US" sz="1000" b="1" dirty="0">
              <a:solidFill>
                <a:srgbClr val="262626"/>
              </a:solidFill>
              <a:latin typeface="CNN"/>
            </a:endParaRPr>
          </a:p>
          <a:p>
            <a:r>
              <a:rPr lang="en-US" sz="1000" b="1" i="0" dirty="0">
                <a:solidFill>
                  <a:srgbClr val="262626"/>
                </a:solidFill>
                <a:effectLst/>
                <a:latin typeface="CNN"/>
              </a:rPr>
              <a:t> </a:t>
            </a:r>
            <a:r>
              <a:rPr lang="en-US" sz="1000" dirty="0"/>
              <a:t>Jenn Selva and Gregory </a:t>
            </a:r>
            <a:r>
              <a:rPr lang="en-US" sz="1000" dirty="0" err="1"/>
              <a:t>Lemos</a:t>
            </a:r>
            <a:r>
              <a:rPr lang="en-US" sz="1000" dirty="0"/>
              <a:t>, CNN, Nov 8, 2021</a:t>
            </a:r>
          </a:p>
          <a:p>
            <a:endParaRPr lang="en-US" dirty="0"/>
          </a:p>
          <a:p>
            <a:endParaRPr lang="en-US" dirty="0"/>
          </a:p>
          <a:p>
            <a:endParaRPr lang="en-US" dirty="0"/>
          </a:p>
          <a:p>
            <a:endParaRPr lang="en-US" dirty="0"/>
          </a:p>
          <a:p>
            <a:endParaRPr lang="en-US" dirty="0"/>
          </a:p>
          <a:p>
            <a:pPr algn="l"/>
            <a:endParaRPr lang="en-US" b="1" i="0" dirty="0">
              <a:solidFill>
                <a:srgbClr val="262626"/>
              </a:solidFill>
              <a:effectLst/>
              <a:latin typeface="CNN"/>
            </a:endParaRPr>
          </a:p>
        </p:txBody>
      </p:sp>
      <p:pic>
        <p:nvPicPr>
          <p:cNvPr id="2050" name="Picture 2" descr="Online furnishing retailer Wayfair.com's logo.">
            <a:extLst>
              <a:ext uri="{FF2B5EF4-FFF2-40B4-BE49-F238E27FC236}">
                <a16:creationId xmlns:a16="http://schemas.microsoft.com/office/drawing/2014/main" id="{5904D4AB-693E-416D-9ED1-536408FF3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164" y="3255287"/>
            <a:ext cx="4095750" cy="1212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4497463-B3EF-4668-9297-D484E1A99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038" y="4250278"/>
            <a:ext cx="3162300" cy="7556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ultiracial family">
            <a:extLst>
              <a:ext uri="{FF2B5EF4-FFF2-40B4-BE49-F238E27FC236}">
                <a16:creationId xmlns:a16="http://schemas.microsoft.com/office/drawing/2014/main" id="{3B08BA42-47E4-45B8-9307-47353748B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62" y="2433935"/>
            <a:ext cx="3686176" cy="24513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xt, Amber, Font, Signage, Neon, Electronic signage, Neon sign, Graphics, ">
            <a:extLst>
              <a:ext uri="{FF2B5EF4-FFF2-40B4-BE49-F238E27FC236}">
                <a16:creationId xmlns:a16="http://schemas.microsoft.com/office/drawing/2014/main" id="{65D9C24F-15FF-454A-A14F-85537E7B2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0815" y="1390650"/>
            <a:ext cx="3358447"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360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34"/>
          <p:cNvSpPr txBox="1">
            <a:spLocks noGrp="1"/>
          </p:cNvSpPr>
          <p:nvPr>
            <p:ph type="title"/>
          </p:nvPr>
        </p:nvSpPr>
        <p:spPr>
          <a:xfrm>
            <a:off x="311725" y="305124"/>
            <a:ext cx="8520600" cy="6245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EB Garamond" panose="00000500000000000000" pitchFamily="2" charset="0"/>
                <a:ea typeface="EB Garamond" panose="00000500000000000000" pitchFamily="2" charset="0"/>
              </a:rPr>
              <a:t>Definitional Clarity: The A-M-P Model</a:t>
            </a:r>
            <a:endParaRPr sz="3200" dirty="0">
              <a:latin typeface="EB Garamond" panose="00000500000000000000" pitchFamily="2" charset="0"/>
              <a:ea typeface="EB Garamond" panose="00000500000000000000" pitchFamily="2" charset="0"/>
            </a:endParaRPr>
          </a:p>
        </p:txBody>
      </p:sp>
      <p:sp>
        <p:nvSpPr>
          <p:cNvPr id="173" name="Google Shape;173;p34"/>
          <p:cNvSpPr txBox="1"/>
          <p:nvPr/>
        </p:nvSpPr>
        <p:spPr>
          <a:xfrm>
            <a:off x="25" y="13005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74" name="Google Shape;174;p34"/>
          <p:cNvPicPr preferRelativeResize="0"/>
          <p:nvPr/>
        </p:nvPicPr>
        <p:blipFill>
          <a:blip r:embed="rId3">
            <a:alphaModFix/>
          </a:blip>
          <a:stretch>
            <a:fillRect/>
          </a:stretch>
        </p:blipFill>
        <p:spPr>
          <a:xfrm>
            <a:off x="637850" y="994475"/>
            <a:ext cx="7868301" cy="39341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0" name="Google Shape;180;p35"/>
          <p:cNvPicPr preferRelativeResize="0"/>
          <p:nvPr/>
        </p:nvPicPr>
        <p:blipFill>
          <a:blip r:embed="rId3">
            <a:alphaModFix/>
          </a:blip>
          <a:stretch>
            <a:fillRect/>
          </a:stretch>
        </p:blipFill>
        <p:spPr>
          <a:xfrm>
            <a:off x="0" y="34925"/>
            <a:ext cx="9239250" cy="5073650"/>
          </a:xfrm>
          <a:prstGeom prst="rect">
            <a:avLst/>
          </a:prstGeom>
          <a:noFill/>
          <a:ln>
            <a:noFill/>
          </a:ln>
        </p:spPr>
      </p:pic>
      <p:grpSp>
        <p:nvGrpSpPr>
          <p:cNvPr id="181" name="Google Shape;181;p35"/>
          <p:cNvGrpSpPr/>
          <p:nvPr/>
        </p:nvGrpSpPr>
        <p:grpSpPr>
          <a:xfrm>
            <a:off x="2948278" y="2701271"/>
            <a:ext cx="260366" cy="260366"/>
            <a:chOff x="3157188" y="909150"/>
            <a:chExt cx="470400" cy="470400"/>
          </a:xfrm>
        </p:grpSpPr>
        <p:sp>
          <p:nvSpPr>
            <p:cNvPr id="182" name="Google Shape;182;p35"/>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5"/>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207C6-45F0-4C60-AD04-C55F542E6B7B}"/>
              </a:ext>
            </a:extLst>
          </p:cNvPr>
          <p:cNvSpPr>
            <a:spLocks noGrp="1"/>
          </p:cNvSpPr>
          <p:nvPr>
            <p:ph type="title"/>
          </p:nvPr>
        </p:nvSpPr>
        <p:spPr>
          <a:xfrm>
            <a:off x="328921" y="184196"/>
            <a:ext cx="8503404" cy="940429"/>
          </a:xfrm>
        </p:spPr>
        <p:txBody>
          <a:bodyPr>
            <a:noAutofit/>
          </a:bodyPr>
          <a:lstStyle/>
          <a:p>
            <a:pPr algn="ctr"/>
            <a:r>
              <a:rPr lang="en-US" sz="4800" dirty="0">
                <a:latin typeface="Garamond" panose="02020404030301010803" pitchFamily="18" charset="0"/>
              </a:rPr>
              <a:t>N.C.G.S 14-43.11</a:t>
            </a:r>
          </a:p>
        </p:txBody>
      </p:sp>
      <p:sp>
        <p:nvSpPr>
          <p:cNvPr id="6" name="TextBox 5">
            <a:extLst>
              <a:ext uri="{FF2B5EF4-FFF2-40B4-BE49-F238E27FC236}">
                <a16:creationId xmlns:a16="http://schemas.microsoft.com/office/drawing/2014/main" id="{50CF1929-647B-4F59-9329-BA9588429582}"/>
              </a:ext>
            </a:extLst>
          </p:cNvPr>
          <p:cNvSpPr txBox="1"/>
          <p:nvPr/>
        </p:nvSpPr>
        <p:spPr>
          <a:xfrm>
            <a:off x="0" y="1481429"/>
            <a:ext cx="9144000" cy="3477875"/>
          </a:xfrm>
          <a:prstGeom prst="rect">
            <a:avLst/>
          </a:prstGeom>
          <a:noFill/>
        </p:spPr>
        <p:txBody>
          <a:bodyPr wrap="square" rtlCol="0">
            <a:spAutoFit/>
          </a:bodyPr>
          <a:lstStyle/>
          <a:p>
            <a:r>
              <a:rPr lang="en-US" sz="2800" dirty="0">
                <a:latin typeface="Garamond" panose="02020404030301010803" pitchFamily="18" charset="0"/>
              </a:rPr>
              <a:t>(</a:t>
            </a:r>
            <a:r>
              <a:rPr lang="en-US" sz="2400" dirty="0">
                <a:latin typeface="Garamond" panose="02020404030301010803" pitchFamily="18" charset="0"/>
              </a:rPr>
              <a:t>a)  A person commits the offense of human trafficking when that person</a:t>
            </a:r>
          </a:p>
          <a:p>
            <a:endParaRPr lang="en-US" sz="2400" dirty="0">
              <a:latin typeface="Garamond" panose="02020404030301010803" pitchFamily="18" charset="0"/>
            </a:endParaRPr>
          </a:p>
          <a:p>
            <a:r>
              <a:rPr lang="en-US" sz="2400" dirty="0">
                <a:latin typeface="Garamond" panose="02020404030301010803" pitchFamily="18" charset="0"/>
              </a:rPr>
              <a:t>(</a:t>
            </a:r>
            <a:r>
              <a:rPr lang="en-US" sz="2400" dirty="0" err="1">
                <a:latin typeface="Garamond" panose="02020404030301010803" pitchFamily="18" charset="0"/>
              </a:rPr>
              <a:t>i</a:t>
            </a:r>
            <a:r>
              <a:rPr lang="en-US" sz="2400" dirty="0">
                <a:latin typeface="Garamond" panose="02020404030301010803" pitchFamily="18" charset="0"/>
              </a:rPr>
              <a:t>)knowingly or in reckless disregard of the consequences of the action recruits, entices, harbors, transports, provides or obtains by any means another person with the intent that the other person be held in involuntary servitude or sexual servitude or</a:t>
            </a:r>
          </a:p>
          <a:p>
            <a:endParaRPr lang="en-US" sz="2400" dirty="0">
              <a:latin typeface="Garamond" panose="02020404030301010803" pitchFamily="18" charset="0"/>
            </a:endParaRPr>
          </a:p>
          <a:p>
            <a:r>
              <a:rPr lang="en-US" sz="2400" dirty="0">
                <a:latin typeface="Garamond" panose="02020404030301010803" pitchFamily="18" charset="0"/>
              </a:rPr>
              <a:t>(ii) willfully or in reckless disregard of the consequences of the action causes a minor to be held in involuntary servitude or sexual servitude</a:t>
            </a:r>
          </a:p>
        </p:txBody>
      </p:sp>
    </p:spTree>
    <p:extLst>
      <p:ext uri="{BB962C8B-B14F-4D97-AF65-F5344CB8AC3E}">
        <p14:creationId xmlns:p14="http://schemas.microsoft.com/office/powerpoint/2010/main" val="4151983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2"/>
          <p:cNvPicPr preferRelativeResize="0"/>
          <p:nvPr/>
        </p:nvPicPr>
        <p:blipFill>
          <a:blip r:embed="rId3">
            <a:alphaModFix/>
          </a:blip>
          <a:stretch>
            <a:fillRect/>
          </a:stretch>
        </p:blipFill>
        <p:spPr>
          <a:xfrm>
            <a:off x="-313175" y="-101710"/>
            <a:ext cx="9457176" cy="5184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4"/>
          <p:cNvSpPr txBox="1">
            <a:spLocks noGrp="1"/>
          </p:cNvSpPr>
          <p:nvPr>
            <p:ph type="title"/>
          </p:nvPr>
        </p:nvSpPr>
        <p:spPr>
          <a:xfrm>
            <a:off x="311700" y="347250"/>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latin typeface="EB Garamond" panose="00000500000000000000" pitchFamily="2" charset="0"/>
                <a:ea typeface="EB Garamond" panose="00000500000000000000" pitchFamily="2" charset="0"/>
              </a:rPr>
              <a:t>Force, fraud, and coercion</a:t>
            </a:r>
            <a:endParaRPr sz="4800" dirty="0">
              <a:latin typeface="EB Garamond" panose="00000500000000000000" pitchFamily="2" charset="0"/>
              <a:ea typeface="EB Garamond" panose="00000500000000000000" pitchFamily="2" charset="0"/>
            </a:endParaRPr>
          </a:p>
        </p:txBody>
      </p:sp>
      <p:graphicFrame>
        <p:nvGraphicFramePr>
          <p:cNvPr id="4" name="Diagram 3">
            <a:extLst>
              <a:ext uri="{FF2B5EF4-FFF2-40B4-BE49-F238E27FC236}">
                <a16:creationId xmlns:a16="http://schemas.microsoft.com/office/drawing/2014/main" id="{C282BAB5-7C84-4F47-832A-E4C3DC47417B}"/>
              </a:ext>
            </a:extLst>
          </p:cNvPr>
          <p:cNvGraphicFramePr/>
          <p:nvPr>
            <p:extLst>
              <p:ext uri="{D42A27DB-BD31-4B8C-83A1-F6EECF244321}">
                <p14:modId xmlns:p14="http://schemas.microsoft.com/office/powerpoint/2010/main" val="1159824999"/>
              </p:ext>
            </p:extLst>
          </p:nvPr>
        </p:nvGraphicFramePr>
        <p:xfrm>
          <a:off x="91440" y="1440974"/>
          <a:ext cx="8945403" cy="264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2448EC3-1313-43EA-9309-A6E6D5A2E830}"/>
              </a:ext>
            </a:extLst>
          </p:cNvPr>
          <p:cNvSpPr txBox="1"/>
          <p:nvPr/>
        </p:nvSpPr>
        <p:spPr>
          <a:xfrm>
            <a:off x="3823855" y="4404171"/>
            <a:ext cx="4941969" cy="307777"/>
          </a:xfrm>
          <a:prstGeom prst="rect">
            <a:avLst/>
          </a:prstGeom>
          <a:noFill/>
        </p:spPr>
        <p:txBody>
          <a:bodyPr wrap="square" rtlCol="0">
            <a:spAutoFit/>
          </a:bodyPr>
          <a:lstStyle/>
          <a:p>
            <a:pPr marL="0" lvl="0" indent="0" algn="r" rtl="0">
              <a:spcBef>
                <a:spcPts val="0"/>
              </a:spcBef>
              <a:spcAft>
                <a:spcPts val="0"/>
              </a:spcAft>
              <a:buNone/>
            </a:pPr>
            <a:r>
              <a:rPr lang="en-US" sz="1400" u="sng">
                <a:solidFill>
                  <a:schemeClr val="hlink"/>
                </a:solidFill>
                <a:latin typeface="EB Garamond" panose="00000500000000000000" pitchFamily="2" charset="0"/>
                <a:ea typeface="EB Garamond" panose="00000500000000000000" pitchFamily="2" charset="0"/>
                <a:cs typeface="Roboto"/>
                <a:sym typeface="Roboto"/>
                <a:hlinkClick r:id="rId8"/>
              </a:rPr>
              <a:t>https://files.eric.ed.gov/fulltext/EJ1189039.pdf</a:t>
            </a:r>
            <a:endParaRPr lang="en-US" sz="1400" dirty="0">
              <a:latin typeface="EB Garamond" panose="00000500000000000000" pitchFamily="2" charset="0"/>
              <a:ea typeface="EB Garamond" panose="00000500000000000000" pitchFamily="2" charset="0"/>
              <a:cs typeface="Roboto"/>
              <a:sym typeface="Roboto"/>
            </a:endParaRPr>
          </a:p>
        </p:txBody>
      </p:sp>
      <p:sp>
        <p:nvSpPr>
          <p:cNvPr id="3" name="TextBox 2">
            <a:extLst>
              <a:ext uri="{FF2B5EF4-FFF2-40B4-BE49-F238E27FC236}">
                <a16:creationId xmlns:a16="http://schemas.microsoft.com/office/drawing/2014/main" id="{2FE44D73-766E-4A6D-A457-D6B6FC9739DA}"/>
              </a:ext>
            </a:extLst>
          </p:cNvPr>
          <p:cNvSpPr txBox="1"/>
          <p:nvPr/>
        </p:nvSpPr>
        <p:spPr>
          <a:xfrm>
            <a:off x="5498923" y="4796444"/>
            <a:ext cx="3266901" cy="307777"/>
          </a:xfrm>
          <a:prstGeom prst="rect">
            <a:avLst/>
          </a:prstGeom>
          <a:noFill/>
        </p:spPr>
        <p:txBody>
          <a:bodyPr wrap="square" rtlCol="0">
            <a:spAutoFit/>
          </a:bodyPr>
          <a:lstStyle/>
          <a:p>
            <a:pPr marL="0" lvl="0" indent="0" algn="r" rtl="0">
              <a:spcBef>
                <a:spcPts val="0"/>
              </a:spcBef>
              <a:spcAft>
                <a:spcPts val="0"/>
              </a:spcAft>
              <a:buNone/>
            </a:pPr>
            <a:r>
              <a:rPr lang="en-US" sz="1400" u="sng">
                <a:solidFill>
                  <a:schemeClr val="hlink"/>
                </a:solidFill>
                <a:latin typeface="EB Garamond" panose="00000500000000000000" pitchFamily="2" charset="0"/>
                <a:ea typeface="EB Garamond" panose="00000500000000000000" pitchFamily="2" charset="0"/>
                <a:cs typeface="Roboto"/>
                <a:sym typeface="Roboto"/>
                <a:hlinkClick r:id="rId9"/>
              </a:rPr>
              <a:t>https://www.modernslaveryresearch.org/</a:t>
            </a:r>
            <a:endParaRPr lang="en-US" sz="1400" dirty="0">
              <a:latin typeface="EB Garamond" panose="00000500000000000000" pitchFamily="2" charset="0"/>
              <a:ea typeface="EB Garamond" panose="00000500000000000000" pitchFamily="2" charset="0"/>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227400" y="500925"/>
            <a:ext cx="3706500" cy="250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5000" dirty="0">
                <a:latin typeface="EB Garamond"/>
                <a:ea typeface="EB Garamond"/>
                <a:cs typeface="EB Garamond"/>
                <a:sym typeface="EB Garamond"/>
              </a:rPr>
              <a:t>Learning objectives</a:t>
            </a:r>
            <a:endParaRPr sz="5000" dirty="0">
              <a:latin typeface="EB Garamond"/>
              <a:ea typeface="EB Garamond"/>
              <a:cs typeface="EB Garamond"/>
              <a:sym typeface="EB Garamond"/>
            </a:endParaRPr>
          </a:p>
        </p:txBody>
      </p:sp>
      <p:sp>
        <p:nvSpPr>
          <p:cNvPr id="123" name="Google Shape;123;p27"/>
          <p:cNvSpPr txBox="1">
            <a:spLocks noGrp="1"/>
          </p:cNvSpPr>
          <p:nvPr>
            <p:ph type="body" idx="1"/>
          </p:nvPr>
        </p:nvSpPr>
        <p:spPr>
          <a:xfrm>
            <a:off x="4322021" y="0"/>
            <a:ext cx="4821980" cy="5143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800100" indent="-342900">
              <a:lnSpc>
                <a:spcPct val="150000"/>
              </a:lnSpc>
            </a:pPr>
            <a:endParaRPr lang="en" sz="2000" dirty="0">
              <a:solidFill>
                <a:schemeClr val="accent1"/>
              </a:solidFill>
              <a:latin typeface="EB Garamond"/>
              <a:ea typeface="EB Garamond"/>
              <a:cs typeface="EB Garamond"/>
              <a:sym typeface="EB Garamond"/>
            </a:endParaRPr>
          </a:p>
          <a:p>
            <a:pPr marL="800100" indent="-342900">
              <a:lnSpc>
                <a:spcPct val="150000"/>
              </a:lnSpc>
            </a:pPr>
            <a:r>
              <a:rPr lang="en" sz="2000" dirty="0">
                <a:solidFill>
                  <a:schemeClr val="accent1"/>
                </a:solidFill>
                <a:latin typeface="EB Garamond"/>
                <a:ea typeface="EB Garamond"/>
                <a:cs typeface="EB Garamond"/>
                <a:sym typeface="EB Garamond"/>
              </a:rPr>
              <a:t>Provide an overview of human trafficking</a:t>
            </a:r>
            <a:endParaRPr sz="2000" dirty="0">
              <a:solidFill>
                <a:schemeClr val="accent1"/>
              </a:solidFill>
              <a:latin typeface="EB Garamond"/>
              <a:ea typeface="EB Garamond"/>
              <a:cs typeface="EB Garamond"/>
              <a:sym typeface="EB Garamond"/>
            </a:endParaRPr>
          </a:p>
          <a:p>
            <a:pPr marL="800100" indent="-342900">
              <a:lnSpc>
                <a:spcPct val="150000"/>
              </a:lnSpc>
              <a:spcBef>
                <a:spcPts val="1200"/>
              </a:spcBef>
            </a:pPr>
            <a:r>
              <a:rPr lang="en" sz="2000" dirty="0">
                <a:solidFill>
                  <a:schemeClr val="accent1"/>
                </a:solidFill>
                <a:latin typeface="EB Garamond"/>
                <a:ea typeface="EB Garamond"/>
                <a:cs typeface="EB Garamond"/>
                <a:sym typeface="EB Garamond"/>
              </a:rPr>
              <a:t>Address myths and misconceptions</a:t>
            </a:r>
            <a:endParaRPr sz="2000" dirty="0">
              <a:solidFill>
                <a:schemeClr val="accent1"/>
              </a:solidFill>
              <a:latin typeface="EB Garamond"/>
              <a:ea typeface="EB Garamond"/>
              <a:cs typeface="EB Garamond"/>
              <a:sym typeface="EB Garamond"/>
            </a:endParaRPr>
          </a:p>
          <a:p>
            <a:pPr marL="800100" indent="-342900">
              <a:lnSpc>
                <a:spcPct val="150000"/>
              </a:lnSpc>
              <a:spcBef>
                <a:spcPts val="1200"/>
              </a:spcBef>
            </a:pPr>
            <a:r>
              <a:rPr lang="en-US" sz="2000" dirty="0">
                <a:solidFill>
                  <a:schemeClr val="accent1"/>
                </a:solidFill>
                <a:latin typeface="EB Garamond"/>
                <a:ea typeface="EB Garamond"/>
                <a:cs typeface="EB Garamond"/>
                <a:sym typeface="EB Garamond"/>
              </a:rPr>
              <a:t>Identify vulnerabilities to trafficking</a:t>
            </a:r>
            <a:endParaRPr sz="2000" dirty="0">
              <a:solidFill>
                <a:schemeClr val="accent1"/>
              </a:solidFill>
              <a:latin typeface="EB Garamond"/>
              <a:ea typeface="EB Garamond"/>
              <a:cs typeface="EB Garamond"/>
              <a:sym typeface="EB Garamond"/>
            </a:endParaRPr>
          </a:p>
          <a:p>
            <a:pPr marL="800100" indent="-342900">
              <a:lnSpc>
                <a:spcPct val="150000"/>
              </a:lnSpc>
              <a:spcBef>
                <a:spcPts val="1200"/>
              </a:spcBef>
            </a:pPr>
            <a:r>
              <a:rPr lang="en-US" sz="2000" dirty="0">
                <a:solidFill>
                  <a:schemeClr val="accent1"/>
                </a:solidFill>
                <a:latin typeface="EB Garamond"/>
                <a:ea typeface="EB Garamond"/>
                <a:cs typeface="EB Garamond"/>
                <a:sym typeface="EB Garamond"/>
              </a:rPr>
              <a:t>B</a:t>
            </a:r>
            <a:r>
              <a:rPr lang="en" sz="2000" dirty="0">
                <a:solidFill>
                  <a:schemeClr val="accent1"/>
                </a:solidFill>
                <a:latin typeface="EB Garamond"/>
                <a:ea typeface="EB Garamond"/>
                <a:cs typeface="EB Garamond"/>
                <a:sym typeface="EB Garamond"/>
              </a:rPr>
              <a:t>riefly discuss the impacts of trauma on victims and survivors</a:t>
            </a:r>
            <a:endParaRPr sz="2000" dirty="0">
              <a:solidFill>
                <a:schemeClr val="accent1"/>
              </a:solidFill>
              <a:latin typeface="EB Garamond"/>
              <a:ea typeface="EB Garamond"/>
              <a:cs typeface="EB Garamond"/>
              <a:sym typeface="EB Garamond"/>
            </a:endParaRPr>
          </a:p>
          <a:p>
            <a:pPr marL="800100" indent="-342900">
              <a:lnSpc>
                <a:spcPct val="150000"/>
              </a:lnSpc>
              <a:spcBef>
                <a:spcPts val="1200"/>
              </a:spcBef>
            </a:pPr>
            <a:r>
              <a:rPr lang="en" sz="2000" dirty="0">
                <a:solidFill>
                  <a:schemeClr val="accent1"/>
                </a:solidFill>
                <a:latin typeface="EB Garamond"/>
                <a:ea typeface="EB Garamond"/>
                <a:cs typeface="EB Garamond"/>
                <a:sym typeface="EB Garamond"/>
              </a:rPr>
              <a:t>Learn where to get more information, make reports and seek support</a:t>
            </a:r>
            <a:endParaRPr sz="2000" dirty="0">
              <a:solidFill>
                <a:schemeClr val="accent1"/>
              </a:solidFill>
              <a:latin typeface="EB Garamond"/>
              <a:ea typeface="EB Garamond"/>
              <a:cs typeface="EB Garamond"/>
              <a:sym typeface="EB Garamond"/>
            </a:endParaRPr>
          </a:p>
          <a:p>
            <a:pPr marL="457200" lvl="0" indent="0" algn="l" rtl="0">
              <a:lnSpc>
                <a:spcPct val="150000"/>
              </a:lnSpc>
              <a:spcBef>
                <a:spcPts val="1200"/>
              </a:spcBef>
              <a:spcAft>
                <a:spcPts val="1200"/>
              </a:spcAft>
              <a:buNone/>
            </a:pPr>
            <a:endParaRPr sz="1500" dirty="0">
              <a:solidFill>
                <a:schemeClr val="accent1"/>
              </a:solidFill>
              <a:latin typeface="EB Garamond"/>
              <a:ea typeface="EB Garamond"/>
              <a:cs typeface="EB Garamond"/>
              <a:sym typeface="EB Garamond"/>
            </a:endParaRPr>
          </a:p>
        </p:txBody>
      </p:sp>
      <p:sp>
        <p:nvSpPr>
          <p:cNvPr id="124" name="Google Shape;124;p27"/>
          <p:cNvSpPr txBox="1"/>
          <p:nvPr/>
        </p:nvSpPr>
        <p:spPr>
          <a:xfrm>
            <a:off x="5515425" y="765150"/>
            <a:ext cx="612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125" name="Google Shape;125;p27"/>
          <p:cNvSpPr txBox="1"/>
          <p:nvPr/>
        </p:nvSpPr>
        <p:spPr>
          <a:xfrm>
            <a:off x="5685475" y="1094600"/>
            <a:ext cx="612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Rectangle 2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9143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5" name="Rectangle 2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31540" y="-2948881"/>
            <a:ext cx="3280918"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Rectangle 2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2522" y="-2777901"/>
            <a:ext cx="3280596"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Rectangle 3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17018"/>
            <a:ext cx="6406864"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4" name="Freeform: Shape 3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4" y="-774039"/>
            <a:ext cx="3742610"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90BE3B5D-EABE-4878-9BC6-7FEC39D04C8F}"/>
              </a:ext>
            </a:extLst>
          </p:cNvPr>
          <p:cNvSpPr>
            <a:spLocks noGrp="1"/>
          </p:cNvSpPr>
          <p:nvPr>
            <p:ph type="title"/>
          </p:nvPr>
        </p:nvSpPr>
        <p:spPr>
          <a:xfrm>
            <a:off x="986119" y="551329"/>
            <a:ext cx="7540322" cy="2196353"/>
          </a:xfrm>
        </p:spPr>
        <p:txBody>
          <a:bodyPr vert="horz" lIns="68580" tIns="34290" rIns="68580" bIns="34290" rtlCol="0" anchor="b">
            <a:normAutofit/>
          </a:bodyPr>
          <a:lstStyle/>
          <a:p>
            <a:r>
              <a:rPr lang="en-US" sz="4800" dirty="0">
                <a:solidFill>
                  <a:srgbClr val="FFFFFF"/>
                </a:solidFill>
                <a:latin typeface="EB Garamond" panose="00000500000000000000" pitchFamily="2" charset="0"/>
                <a:ea typeface="EB Garamond" panose="00000500000000000000" pitchFamily="2" charset="0"/>
              </a:rPr>
              <a:t>Framework of understanding:</a:t>
            </a:r>
            <a:br>
              <a:rPr lang="en-US" sz="4800" dirty="0">
                <a:solidFill>
                  <a:srgbClr val="FFFFFF"/>
                </a:solidFill>
                <a:latin typeface="EB Garamond" panose="00000500000000000000" pitchFamily="2" charset="0"/>
                <a:ea typeface="EB Garamond" panose="00000500000000000000" pitchFamily="2" charset="0"/>
              </a:rPr>
            </a:br>
            <a:r>
              <a:rPr lang="en-US" sz="4800" dirty="0">
                <a:solidFill>
                  <a:srgbClr val="FFFFFF"/>
                </a:solidFill>
                <a:latin typeface="EB Garamond" panose="00000500000000000000" pitchFamily="2" charset="0"/>
                <a:ea typeface="EB Garamond" panose="00000500000000000000" pitchFamily="2" charset="0"/>
              </a:rPr>
              <a:t>The socio-ecological model</a:t>
            </a:r>
          </a:p>
        </p:txBody>
      </p:sp>
    </p:spTree>
    <p:extLst>
      <p:ext uri="{BB962C8B-B14F-4D97-AF65-F5344CB8AC3E}">
        <p14:creationId xmlns:p14="http://schemas.microsoft.com/office/powerpoint/2010/main" val="331578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cial Ecological Model">
            <a:extLst>
              <a:ext uri="{FF2B5EF4-FFF2-40B4-BE49-F238E27FC236}">
                <a16:creationId xmlns:a16="http://schemas.microsoft.com/office/drawing/2014/main" id="{9907CE3A-107E-4F7A-9225-8BDAEEA76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49"/>
            <a:ext cx="9144001" cy="5086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4F9298-551D-4FD5-9636-D879905A1383}"/>
              </a:ext>
            </a:extLst>
          </p:cNvPr>
          <p:cNvSpPr txBox="1"/>
          <p:nvPr/>
        </p:nvSpPr>
        <p:spPr>
          <a:xfrm>
            <a:off x="6883400" y="4686300"/>
            <a:ext cx="2190750" cy="507831"/>
          </a:xfrm>
          <a:prstGeom prst="rect">
            <a:avLst/>
          </a:prstGeom>
          <a:noFill/>
        </p:spPr>
        <p:txBody>
          <a:bodyPr wrap="square" rtlCol="0">
            <a:spAutoFit/>
          </a:bodyPr>
          <a:lstStyle/>
          <a:p>
            <a:r>
              <a:rPr lang="en-US" sz="900" dirty="0">
                <a:latin typeface="EB Garamond" panose="00000500000000000000" pitchFamily="2" charset="0"/>
                <a:ea typeface="EB Garamond" panose="00000500000000000000" pitchFamily="2" charset="0"/>
              </a:rPr>
              <a:t>https://nhttac.acf.hhs.gov/soar/eguide/respond/Using_Social_Determinants_to_Inform_Approach</a:t>
            </a:r>
          </a:p>
        </p:txBody>
      </p:sp>
    </p:spTree>
    <p:extLst>
      <p:ext uri="{BB962C8B-B14F-4D97-AF65-F5344CB8AC3E}">
        <p14:creationId xmlns:p14="http://schemas.microsoft.com/office/powerpoint/2010/main" val="253090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EB Garamond" panose="00000500000000000000" pitchFamily="2" charset="0"/>
                <a:ea typeface="EB Garamond" panose="00000500000000000000" pitchFamily="2" charset="0"/>
                <a:cs typeface="Roboto"/>
                <a:sym typeface="Roboto"/>
              </a:rPr>
              <a:t>Vulnerabilities:</a:t>
            </a:r>
            <a:endParaRPr dirty="0">
              <a:latin typeface="EB Garamond" panose="00000500000000000000" pitchFamily="2" charset="0"/>
              <a:ea typeface="EB Garamond" panose="00000500000000000000" pitchFamily="2" charset="0"/>
              <a:cs typeface="Roboto"/>
              <a:sym typeface="Roboto"/>
            </a:endParaRPr>
          </a:p>
          <a:p>
            <a:pPr marL="0" lvl="0" indent="0" algn="l" rtl="0">
              <a:spcBef>
                <a:spcPts val="0"/>
              </a:spcBef>
              <a:spcAft>
                <a:spcPts val="0"/>
              </a:spcAft>
              <a:buNone/>
            </a:pPr>
            <a:endParaRPr dirty="0">
              <a:latin typeface="EB Garamond" panose="00000500000000000000" pitchFamily="2" charset="0"/>
              <a:ea typeface="EB Garamond" panose="00000500000000000000" pitchFamily="2" charset="0"/>
              <a:cs typeface="Roboto"/>
              <a:sym typeface="Roboto"/>
            </a:endParaRPr>
          </a:p>
          <a:p>
            <a:pPr marL="0" lvl="0" indent="0" algn="l" rtl="0">
              <a:spcBef>
                <a:spcPts val="0"/>
              </a:spcBef>
              <a:spcAft>
                <a:spcPts val="0"/>
              </a:spcAft>
              <a:buNone/>
            </a:pPr>
            <a:r>
              <a:rPr lang="en" dirty="0">
                <a:latin typeface="EB Garamond" panose="00000500000000000000" pitchFamily="2" charset="0"/>
                <a:ea typeface="EB Garamond" panose="00000500000000000000" pitchFamily="2" charset="0"/>
                <a:cs typeface="Roboto"/>
                <a:sym typeface="Roboto"/>
              </a:rPr>
              <a:t>Traffickers prey on vulnerabilities and take advantage of others for their own gain.</a:t>
            </a:r>
            <a:endParaRPr dirty="0">
              <a:latin typeface="EB Garamond" panose="00000500000000000000" pitchFamily="2" charset="0"/>
              <a:ea typeface="EB Garamond" panose="00000500000000000000" pitchFamily="2" charset="0"/>
              <a:cs typeface="Roboto"/>
              <a:sym typeface="Roboto"/>
            </a:endParaRPr>
          </a:p>
        </p:txBody>
      </p:sp>
      <p:sp>
        <p:nvSpPr>
          <p:cNvPr id="397" name="Google Shape;397;p53"/>
          <p:cNvSpPr txBox="1">
            <a:spLocks noGrp="1"/>
          </p:cNvSpPr>
          <p:nvPr>
            <p:ph type="body" idx="1"/>
          </p:nvPr>
        </p:nvSpPr>
        <p:spPr>
          <a:xfrm>
            <a:off x="4356100" y="66674"/>
            <a:ext cx="4705350" cy="5026025"/>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endParaRPr dirty="0"/>
          </a:p>
          <a:p>
            <a:pPr marL="0" lvl="0" indent="0" algn="l" rtl="0">
              <a:spcBef>
                <a:spcPts val="1200"/>
              </a:spcBef>
              <a:spcAft>
                <a:spcPts val="0"/>
              </a:spcAft>
              <a:buNone/>
            </a:pPr>
            <a:r>
              <a:rPr lang="en" sz="3200" b="1" dirty="0">
                <a:latin typeface="EB Garamond" panose="00000500000000000000" pitchFamily="2" charset="0"/>
                <a:ea typeface="EB Garamond" panose="00000500000000000000" pitchFamily="2" charset="0"/>
              </a:rPr>
              <a:t>Who may be especially vulnerable?</a:t>
            </a:r>
            <a:endParaRPr sz="3200" b="1"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US" sz="2600" dirty="0">
                <a:latin typeface="EB Garamond" panose="00000500000000000000" pitchFamily="2" charset="0"/>
                <a:ea typeface="EB Garamond" panose="00000500000000000000" pitchFamily="2" charset="0"/>
              </a:rPr>
              <a:t>P</a:t>
            </a:r>
            <a:r>
              <a:rPr lang="en" sz="2600" dirty="0">
                <a:latin typeface="EB Garamond" panose="00000500000000000000" pitchFamily="2" charset="0"/>
                <a:ea typeface="EB Garamond" panose="00000500000000000000" pitchFamily="2" charset="0"/>
              </a:rPr>
              <a:t>eople from underserved communitties</a:t>
            </a: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Youth: Especially runaway, foster, and homeless youth</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Children and adults with histories of trauma (ACES)</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People with family conflict and/or lack of social supports</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People with substance use disorders or any addiction</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Immigrants or people new to the area/people without legal status </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People experiencing financial instability or loss of income</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2600" dirty="0">
                <a:latin typeface="EB Garamond" panose="00000500000000000000" pitchFamily="2" charset="0"/>
                <a:ea typeface="EB Garamond" panose="00000500000000000000" pitchFamily="2" charset="0"/>
              </a:rPr>
              <a:t>People displaced through natural disasters</a:t>
            </a:r>
          </a:p>
          <a:p>
            <a:pPr marL="0" lvl="0" indent="0" algn="l" rtl="0">
              <a:spcBef>
                <a:spcPts val="1200"/>
              </a:spcBef>
              <a:spcAft>
                <a:spcPts val="0"/>
              </a:spcAft>
              <a:buNone/>
            </a:pPr>
            <a:r>
              <a:rPr lang="en-US" sz="2600" dirty="0">
                <a:latin typeface="EB Garamond" panose="00000500000000000000" pitchFamily="2" charset="0"/>
                <a:ea typeface="EB Garamond" panose="00000500000000000000" pitchFamily="2" charset="0"/>
              </a:rPr>
              <a:t>Previously incarcerated</a:t>
            </a:r>
            <a:endParaRPr sz="2600" dirty="0">
              <a:latin typeface="EB Garamond" panose="00000500000000000000" pitchFamily="2" charset="0"/>
              <a:ea typeface="EB Garamond" panose="00000500000000000000" pitchFamily="2" charset="0"/>
            </a:endParaRPr>
          </a:p>
          <a:p>
            <a:pPr marL="0" lvl="0" indent="0" algn="l" rtl="0">
              <a:spcBef>
                <a:spcPts val="1200"/>
              </a:spcBef>
              <a:spcAft>
                <a:spcPts val="1200"/>
              </a:spcAft>
              <a:buNone/>
            </a:pPr>
            <a:r>
              <a:rPr lang="en" sz="2600" dirty="0">
                <a:latin typeface="EB Garamond" panose="00000500000000000000" pitchFamily="2" charset="0"/>
                <a:ea typeface="EB Garamond" panose="00000500000000000000" pitchFamily="2" charset="0"/>
              </a:rPr>
              <a:t>College students </a:t>
            </a:r>
          </a:p>
          <a:p>
            <a:pPr marL="0" lvl="0" indent="0" algn="l" rtl="0">
              <a:spcBef>
                <a:spcPts val="1200"/>
              </a:spcBef>
              <a:spcAft>
                <a:spcPts val="1200"/>
              </a:spcAft>
              <a:buNone/>
            </a:pPr>
            <a:endParaRPr lang="en" sz="2600" dirty="0">
              <a:latin typeface="EB Garamond" panose="00000500000000000000" pitchFamily="2" charset="0"/>
              <a:ea typeface="EB Garamond" panose="00000500000000000000" pitchFamily="2" charset="0"/>
            </a:endParaRPr>
          </a:p>
          <a:p>
            <a:pPr marL="0" lvl="0" indent="0" algn="l" rtl="0">
              <a:spcBef>
                <a:spcPts val="1200"/>
              </a:spcBef>
              <a:spcAft>
                <a:spcPts val="1200"/>
              </a:spcAft>
              <a:buNone/>
            </a:pPr>
            <a:endParaRPr lang="en" sz="2600" dirty="0">
              <a:latin typeface="EB Garamond" panose="00000500000000000000" pitchFamily="2" charset="0"/>
              <a:ea typeface="EB Garamond" panose="00000500000000000000" pitchFamily="2" charset="0"/>
            </a:endParaRPr>
          </a:p>
        </p:txBody>
      </p:sp>
      <p:sp>
        <p:nvSpPr>
          <p:cNvPr id="398" name="Google Shape;398;p53"/>
          <p:cNvSpPr txBox="1"/>
          <p:nvPr/>
        </p:nvSpPr>
        <p:spPr>
          <a:xfrm>
            <a:off x="1991987" y="3850869"/>
            <a:ext cx="2303125"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FFFFFF"/>
                </a:solidFill>
                <a:latin typeface="EB Garamond" panose="00000500000000000000" pitchFamily="2" charset="0"/>
                <a:ea typeface="EB Garamond" panose="00000500000000000000" pitchFamily="2" charset="0"/>
                <a:cs typeface="Roboto"/>
                <a:sym typeface="Roboto"/>
              </a:rPr>
              <a:t>Victims can look like any of us, while vulnerabilites vary and may intersect.</a:t>
            </a:r>
            <a:endParaRPr sz="1800" dirty="0">
              <a:solidFill>
                <a:srgbClr val="FFFFFF"/>
              </a:solidFill>
              <a:latin typeface="EB Garamond" panose="00000500000000000000" pitchFamily="2" charset="0"/>
              <a:ea typeface="EB Garamond" panose="00000500000000000000" pitchFamily="2" charset="0"/>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2DB2D-62CE-42A4-AECE-911F48694630}"/>
              </a:ext>
            </a:extLst>
          </p:cNvPr>
          <p:cNvSpPr>
            <a:spLocks noGrp="1"/>
          </p:cNvSpPr>
          <p:nvPr>
            <p:ph type="title"/>
          </p:nvPr>
        </p:nvSpPr>
        <p:spPr/>
        <p:txBody>
          <a:bodyPr>
            <a:normAutofit fontScale="90000"/>
          </a:bodyPr>
          <a:lstStyle/>
          <a:p>
            <a:r>
              <a:rPr lang="en-US" dirty="0"/>
              <a:t>Family</a:t>
            </a:r>
            <a:br>
              <a:rPr lang="en-US" dirty="0"/>
            </a:br>
            <a:br>
              <a:rPr lang="en-US" dirty="0"/>
            </a:br>
            <a:r>
              <a:rPr kumimoji="0" lang="en-US" sz="2000" b="1" i="0" u="none" strike="noStrike" kern="0" cap="none" spc="0" normalizeH="0" baseline="0" noProof="0" dirty="0">
                <a:ln>
                  <a:noFill/>
                </a:ln>
                <a:solidFill>
                  <a:schemeClr val="bg1"/>
                </a:solidFill>
                <a:effectLst/>
                <a:uLnTx/>
                <a:uFillTx/>
                <a:latin typeface="Garamond" panose="02020404030301010803" pitchFamily="18" charset="0"/>
                <a:ea typeface="Roboto"/>
                <a:sym typeface="Roboto"/>
              </a:rPr>
              <a:t>In 2020, among all forms of trafficking whose recruitment relationships were known (4,142), the proportion of victims recruited by a family member or caregiver increased significantly – from 21% of all victims in 2019 to 31% in 2020 – a 47% increase</a:t>
            </a:r>
            <a:r>
              <a:rPr kumimoji="0" lang="en-US" sz="1300" b="1" i="0" u="none" strike="noStrike" kern="0" cap="none" spc="0" normalizeH="0" baseline="0" noProof="0" dirty="0">
                <a:ln>
                  <a:noFill/>
                </a:ln>
                <a:solidFill>
                  <a:schemeClr val="bg1"/>
                </a:solidFill>
                <a:effectLst/>
                <a:uLnTx/>
                <a:uFillTx/>
                <a:latin typeface="Garamond" panose="02020404030301010803" pitchFamily="18" charset="0"/>
                <a:ea typeface="Roboto"/>
                <a:sym typeface="Roboto"/>
              </a:rPr>
              <a:t>.</a:t>
            </a:r>
            <a:endParaRPr lang="en-US" b="1" dirty="0">
              <a:solidFill>
                <a:schemeClr val="bg1"/>
              </a:solidFill>
              <a:latin typeface="Garamond" panose="02020404030301010803" pitchFamily="18" charset="0"/>
            </a:endParaRPr>
          </a:p>
        </p:txBody>
      </p:sp>
      <p:sp>
        <p:nvSpPr>
          <p:cNvPr id="3" name="Text Placeholder 2">
            <a:extLst>
              <a:ext uri="{FF2B5EF4-FFF2-40B4-BE49-F238E27FC236}">
                <a16:creationId xmlns:a16="http://schemas.microsoft.com/office/drawing/2014/main" id="{81BC00A2-7DFF-420F-AEA7-57D7FD05FFB8}"/>
              </a:ext>
            </a:extLst>
          </p:cNvPr>
          <p:cNvSpPr>
            <a:spLocks noGrp="1"/>
          </p:cNvSpPr>
          <p:nvPr>
            <p:ph type="body" idx="1"/>
          </p:nvPr>
        </p:nvSpPr>
        <p:spPr>
          <a:xfrm>
            <a:off x="4349375" y="0"/>
            <a:ext cx="4712075" cy="5067300"/>
          </a:xfrm>
        </p:spPr>
        <p:txBody>
          <a:bodyPr>
            <a:normAutofit/>
          </a:bodyPr>
          <a:lstStyle/>
          <a:p>
            <a:pPr marL="146050" indent="0" algn="ctr">
              <a:buNone/>
            </a:pPr>
            <a:r>
              <a:rPr lang="en-US" sz="1800" b="1" i="0" dirty="0">
                <a:solidFill>
                  <a:schemeClr val="tx1"/>
                </a:solidFill>
                <a:effectLst/>
                <a:latin typeface="Garamond" panose="02020404030301010803" pitchFamily="18" charset="0"/>
              </a:rPr>
              <a:t>Recruitment by family members and intimate partners was particularly </a:t>
            </a:r>
            <a:r>
              <a:rPr lang="en-US" sz="1800" b="1" i="0" u="sng" dirty="0">
                <a:solidFill>
                  <a:schemeClr val="tx1"/>
                </a:solidFill>
                <a:effectLst/>
                <a:latin typeface="Garamond" panose="02020404030301010803" pitchFamily="18" charset="0"/>
              </a:rPr>
              <a:t>noteworthy in sex trafficking situations. </a:t>
            </a:r>
          </a:p>
          <a:p>
            <a:endParaRPr lang="en-US" sz="1800" b="1" dirty="0">
              <a:solidFill>
                <a:schemeClr val="tx1"/>
              </a:solidFill>
              <a:latin typeface="Garamond" panose="02020404030301010803" pitchFamily="18" charset="0"/>
            </a:endParaRPr>
          </a:p>
          <a:p>
            <a:r>
              <a:rPr lang="en-US" sz="1800" b="1" i="0" dirty="0">
                <a:solidFill>
                  <a:schemeClr val="tx1"/>
                </a:solidFill>
                <a:effectLst/>
                <a:latin typeface="Garamond" panose="02020404030301010803" pitchFamily="18" charset="0"/>
              </a:rPr>
              <a:t>In 2020, situations of sex trafficking or sex and labor trafficking combined, of the 2,448 victims whose recruitment was known:</a:t>
            </a:r>
          </a:p>
          <a:p>
            <a:endParaRPr lang="en-US" sz="1800" b="1" i="0" dirty="0">
              <a:solidFill>
                <a:schemeClr val="tx1"/>
              </a:solidFill>
              <a:effectLst/>
              <a:latin typeface="Garamond" panose="02020404030301010803" pitchFamily="18" charset="0"/>
            </a:endParaRPr>
          </a:p>
          <a:p>
            <a:r>
              <a:rPr lang="en-US" sz="1800" b="1" i="0" dirty="0">
                <a:solidFill>
                  <a:schemeClr val="tx1"/>
                </a:solidFill>
                <a:effectLst/>
                <a:latin typeface="Garamond" panose="02020404030301010803" pitchFamily="18" charset="0"/>
              </a:rPr>
              <a:t>42% were brought into trafficking by a member of their own families.</a:t>
            </a:r>
          </a:p>
          <a:p>
            <a:endParaRPr lang="en-US" sz="1800" b="1" i="0" dirty="0">
              <a:solidFill>
                <a:schemeClr val="tx1"/>
              </a:solidFill>
              <a:effectLst/>
              <a:latin typeface="Garamond" panose="02020404030301010803" pitchFamily="18" charset="0"/>
            </a:endParaRPr>
          </a:p>
          <a:p>
            <a:r>
              <a:rPr lang="en-US" sz="1800" b="1" i="0" dirty="0">
                <a:solidFill>
                  <a:schemeClr val="tx1"/>
                </a:solidFill>
                <a:effectLst/>
                <a:latin typeface="Garamond" panose="02020404030301010803" pitchFamily="18" charset="0"/>
              </a:rPr>
              <a:t>39% were recruited via an intimate partner or a marriage proposition</a:t>
            </a:r>
            <a:r>
              <a:rPr lang="en-US" sz="1800" b="1" i="0" dirty="0">
                <a:solidFill>
                  <a:srgbClr val="04236B"/>
                </a:solidFill>
                <a:effectLst/>
                <a:latin typeface="Garamond" panose="02020404030301010803" pitchFamily="18" charset="0"/>
              </a:rPr>
              <a:t>.</a:t>
            </a:r>
          </a:p>
          <a:p>
            <a:endParaRPr lang="en-US" sz="1800" b="1" i="0" dirty="0">
              <a:solidFill>
                <a:srgbClr val="04236B"/>
              </a:solidFill>
              <a:effectLst/>
              <a:latin typeface="Garamond" panose="02020404030301010803" pitchFamily="18" charset="0"/>
            </a:endParaRPr>
          </a:p>
          <a:p>
            <a:endParaRPr lang="en-US" b="1" dirty="0">
              <a:solidFill>
                <a:srgbClr val="04236B"/>
              </a:solidFill>
              <a:latin typeface="Roboto" panose="02000000000000000000" pitchFamily="2" charset="0"/>
            </a:endParaRPr>
          </a:p>
          <a:p>
            <a:endParaRPr lang="en-US" dirty="0"/>
          </a:p>
        </p:txBody>
      </p:sp>
      <p:sp>
        <p:nvSpPr>
          <p:cNvPr id="4" name="Rectangle 1">
            <a:extLst>
              <a:ext uri="{FF2B5EF4-FFF2-40B4-BE49-F238E27FC236}">
                <a16:creationId xmlns:a16="http://schemas.microsoft.com/office/drawing/2014/main" id="{4F0372FC-5BB0-460D-9208-752BE9ABAF51}"/>
              </a:ext>
            </a:extLst>
          </p:cNvPr>
          <p:cNvSpPr>
            <a:spLocks noChangeArrowheads="1"/>
          </p:cNvSpPr>
          <p:nvPr/>
        </p:nvSpPr>
        <p:spPr bwMode="auto">
          <a:xfrm flipH="1">
            <a:off x="-82549" y="43934"/>
            <a:ext cx="82550" cy="6291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90E59453-EC74-425D-8A63-2ED8B76A6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600" y="3971925"/>
            <a:ext cx="109537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20B1358-7EDE-4908-A462-0B6586FC8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4038600"/>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3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9143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31540" y="-2948881"/>
            <a:ext cx="3280918"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2522" y="-2777901"/>
            <a:ext cx="3280596"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17018"/>
            <a:ext cx="6406864"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4" y="-774039"/>
            <a:ext cx="3742610"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466CB109-BFC5-4502-B1D5-B5EE1BB27634}"/>
              </a:ext>
            </a:extLst>
          </p:cNvPr>
          <p:cNvSpPr>
            <a:spLocks noGrp="1"/>
          </p:cNvSpPr>
          <p:nvPr>
            <p:ph type="ctrTitle"/>
          </p:nvPr>
        </p:nvSpPr>
        <p:spPr>
          <a:xfrm>
            <a:off x="986119" y="551329"/>
            <a:ext cx="7540322" cy="2196353"/>
          </a:xfrm>
        </p:spPr>
        <p:txBody>
          <a:bodyPr anchor="b">
            <a:normAutofit/>
          </a:bodyPr>
          <a:lstStyle/>
          <a:p>
            <a:pPr algn="l"/>
            <a:r>
              <a:rPr lang="en-US" sz="3600" dirty="0">
                <a:solidFill>
                  <a:srgbClr val="FFFFFF"/>
                </a:solidFill>
              </a:rPr>
              <a:t>North Carolina Data NHTHL</a:t>
            </a:r>
          </a:p>
        </p:txBody>
      </p:sp>
      <p:sp>
        <p:nvSpPr>
          <p:cNvPr id="3" name="Subtitle 2">
            <a:extLst>
              <a:ext uri="{FF2B5EF4-FFF2-40B4-BE49-F238E27FC236}">
                <a16:creationId xmlns:a16="http://schemas.microsoft.com/office/drawing/2014/main" id="{69934381-C449-40D6-B049-07A0C8EC2A40}"/>
              </a:ext>
            </a:extLst>
          </p:cNvPr>
          <p:cNvSpPr>
            <a:spLocks noGrp="1"/>
          </p:cNvSpPr>
          <p:nvPr>
            <p:ph type="subTitle" idx="1"/>
          </p:nvPr>
        </p:nvSpPr>
        <p:spPr>
          <a:xfrm>
            <a:off x="292100" y="3653118"/>
            <a:ext cx="8225375" cy="1093694"/>
          </a:xfrm>
        </p:spPr>
        <p:txBody>
          <a:bodyPr anchor="ctr">
            <a:normAutofit fontScale="92500" lnSpcReduction="20000"/>
          </a:bodyPr>
          <a:lstStyle/>
          <a:p>
            <a:pPr algn="l"/>
            <a:r>
              <a:rPr lang="en-US" dirty="0">
                <a:latin typeface="EB Garamond" panose="00000500000000000000" pitchFamily="2" charset="0"/>
                <a:ea typeface="EB Garamond" panose="00000500000000000000" pitchFamily="2" charset="0"/>
              </a:rPr>
              <a:t>The limits of analytics:</a:t>
            </a:r>
          </a:p>
          <a:p>
            <a:pPr algn="l"/>
            <a:r>
              <a:rPr lang="en-US" dirty="0">
                <a:latin typeface="EB Garamond" panose="00000500000000000000" pitchFamily="2" charset="0"/>
                <a:ea typeface="EB Garamond" panose="00000500000000000000" pitchFamily="2" charset="0"/>
              </a:rPr>
              <a:t>Identification and data collection are challenging since this is a hidden crime that often goes unidentified and undisclosed. </a:t>
            </a:r>
          </a:p>
          <a:p>
            <a:pPr algn="l"/>
            <a:r>
              <a:rPr lang="en-US" dirty="0">
                <a:latin typeface="EB Garamond" panose="00000500000000000000" pitchFamily="2" charset="0"/>
                <a:ea typeface="EB Garamond" panose="00000500000000000000" pitchFamily="2" charset="0"/>
              </a:rPr>
              <a:t>Recorded calls to the hotline do not indicate reliable incidence or prevalence.</a:t>
            </a:r>
          </a:p>
        </p:txBody>
      </p:sp>
    </p:spTree>
    <p:extLst>
      <p:ext uri="{BB962C8B-B14F-4D97-AF65-F5344CB8AC3E}">
        <p14:creationId xmlns:p14="http://schemas.microsoft.com/office/powerpoint/2010/main" val="3119320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5"/>
          <p:cNvSpPr txBox="1">
            <a:spLocks noGrp="1"/>
          </p:cNvSpPr>
          <p:nvPr>
            <p:ph type="title"/>
          </p:nvPr>
        </p:nvSpPr>
        <p:spPr>
          <a:xfrm>
            <a:off x="311725" y="500925"/>
            <a:ext cx="8520600" cy="623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00"/>
              <a:buFont typeface="Garamond"/>
              <a:buNone/>
            </a:pPr>
            <a:r>
              <a:rPr lang="en" sz="4000" dirty="0">
                <a:latin typeface="EB Garamond" panose="00000500000000000000" pitchFamily="2" charset="0"/>
                <a:ea typeface="EB Garamond" panose="00000500000000000000" pitchFamily="2" charset="0"/>
                <a:cs typeface="Roboto"/>
                <a:sym typeface="Roboto"/>
              </a:rPr>
              <a:t>Trafficking happens in North Carolina</a:t>
            </a:r>
            <a:endParaRPr sz="4000" dirty="0">
              <a:latin typeface="EB Garamond" panose="00000500000000000000" pitchFamily="2" charset="0"/>
              <a:ea typeface="EB Garamond" panose="00000500000000000000" pitchFamily="2" charset="0"/>
              <a:cs typeface="Roboto"/>
              <a:sym typeface="Roboto"/>
            </a:endParaRPr>
          </a:p>
        </p:txBody>
      </p:sp>
      <p:cxnSp>
        <p:nvCxnSpPr>
          <p:cNvPr id="241" name="Google Shape;241;p45"/>
          <p:cNvCxnSpPr/>
          <p:nvPr/>
        </p:nvCxnSpPr>
        <p:spPr>
          <a:xfrm>
            <a:off x="231780" y="1466759"/>
            <a:ext cx="6857100" cy="0"/>
          </a:xfrm>
          <a:prstGeom prst="straightConnector1">
            <a:avLst/>
          </a:prstGeom>
          <a:noFill/>
          <a:ln w="9525" cap="flat" cmpd="sng">
            <a:solidFill>
              <a:srgbClr val="A5A5A5"/>
            </a:solidFill>
            <a:prstDash val="solid"/>
            <a:round/>
            <a:headEnd type="none" w="sm" len="sm"/>
            <a:tailEnd type="none" w="sm" len="sm"/>
          </a:ln>
        </p:spPr>
      </p:cxnSp>
      <p:sp>
        <p:nvSpPr>
          <p:cNvPr id="242" name="Google Shape;242;p4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
                <a:solidFill>
                  <a:srgbClr val="FFFFFF"/>
                </a:solidFill>
              </a:rPr>
              <a:t>25</a:t>
            </a:fld>
            <a:endParaRPr>
              <a:solidFill>
                <a:srgbClr val="FFFFFF"/>
              </a:solidFill>
              <a:highlight>
                <a:srgbClr val="FFFFFF"/>
              </a:highlight>
            </a:endParaRPr>
          </a:p>
        </p:txBody>
      </p:sp>
      <p:sp>
        <p:nvSpPr>
          <p:cNvPr id="243" name="Google Shape;243;p45"/>
          <p:cNvSpPr txBox="1"/>
          <p:nvPr/>
        </p:nvSpPr>
        <p:spPr>
          <a:xfrm>
            <a:off x="298903" y="1720972"/>
            <a:ext cx="3186000" cy="3193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725"/>
              <a:buFont typeface="Arial"/>
              <a:buNone/>
            </a:pPr>
            <a:endParaRPr sz="1725" b="1" dirty="0">
              <a:solidFill>
                <a:schemeClr val="dk1"/>
              </a:solidFill>
              <a:highlight>
                <a:srgbClr val="FFFF00"/>
              </a:highlight>
              <a:latin typeface="Roboto"/>
              <a:ea typeface="Roboto"/>
              <a:cs typeface="Roboto"/>
              <a:sym typeface="Roboto"/>
            </a:endParaRPr>
          </a:p>
          <a:p>
            <a:pPr marL="0" marR="0" lvl="0" indent="0" algn="l" rtl="0">
              <a:lnSpc>
                <a:spcPct val="90000"/>
              </a:lnSpc>
              <a:spcBef>
                <a:spcPts val="0"/>
              </a:spcBef>
              <a:spcAft>
                <a:spcPts val="0"/>
              </a:spcAft>
              <a:buClr>
                <a:schemeClr val="dk1"/>
              </a:buClr>
              <a:buSzPts val="1725"/>
              <a:buFont typeface="Arial"/>
              <a:buNone/>
            </a:pPr>
            <a:endParaRPr sz="1725" b="1" dirty="0">
              <a:solidFill>
                <a:schemeClr val="dk1"/>
              </a:solidFill>
              <a:highlight>
                <a:srgbClr val="FFFF00"/>
              </a:highlight>
              <a:latin typeface="Roboto"/>
              <a:ea typeface="Roboto"/>
              <a:cs typeface="Roboto"/>
              <a:sym typeface="Roboto"/>
            </a:endParaRPr>
          </a:p>
          <a:p>
            <a:pPr marL="0" marR="0" lvl="0" indent="0" algn="ctr" rtl="0">
              <a:lnSpc>
                <a:spcPct val="90000"/>
              </a:lnSpc>
              <a:spcBef>
                <a:spcPts val="0"/>
              </a:spcBef>
              <a:spcAft>
                <a:spcPts val="0"/>
              </a:spcAft>
              <a:buClr>
                <a:schemeClr val="dk1"/>
              </a:buClr>
              <a:buSzPts val="1725"/>
              <a:buFont typeface="Arial"/>
              <a:buNone/>
            </a:pPr>
            <a:r>
              <a:rPr lang="en" sz="2000" b="1" dirty="0">
                <a:solidFill>
                  <a:schemeClr val="dk1"/>
                </a:solidFill>
                <a:latin typeface="EB Garamond" panose="00000500000000000000" pitchFamily="2" charset="0"/>
                <a:ea typeface="EB Garamond" panose="00000500000000000000" pitchFamily="2" charset="0"/>
                <a:cs typeface="Roboto"/>
                <a:sym typeface="Roboto"/>
              </a:rPr>
              <a:t>NC is consistently ranked within the top 10 states in the country for calls to the National Human Trafficking Hotline</a:t>
            </a:r>
            <a:endParaRPr sz="2000" dirty="0">
              <a:latin typeface="EB Garamond" panose="00000500000000000000" pitchFamily="2" charset="0"/>
              <a:ea typeface="EB Garamond" panose="00000500000000000000" pitchFamily="2" charset="0"/>
              <a:cs typeface="Roboto"/>
              <a:sym typeface="Roboto"/>
            </a:endParaRPr>
          </a:p>
          <a:p>
            <a:pPr marL="0" marR="0" lvl="0" indent="0" algn="l" rtl="0">
              <a:lnSpc>
                <a:spcPct val="90000"/>
              </a:lnSpc>
              <a:spcBef>
                <a:spcPts val="1450"/>
              </a:spcBef>
              <a:spcAft>
                <a:spcPts val="0"/>
              </a:spcAft>
              <a:buClr>
                <a:schemeClr val="dk1"/>
              </a:buClr>
              <a:buSzPts val="1725"/>
              <a:buFont typeface="Arial"/>
              <a:buNone/>
            </a:pPr>
            <a:endParaRPr dirty="0">
              <a:latin typeface="EB Garamond" panose="00000500000000000000" pitchFamily="2" charset="0"/>
              <a:ea typeface="EB Garamond" panose="00000500000000000000" pitchFamily="2" charset="0"/>
              <a:cs typeface="Roboto"/>
              <a:sym typeface="Roboto"/>
            </a:endParaRPr>
          </a:p>
          <a:p>
            <a:pPr marL="0" marR="0" lvl="0" indent="0" algn="ctr" rtl="0">
              <a:lnSpc>
                <a:spcPct val="90000"/>
              </a:lnSpc>
              <a:spcBef>
                <a:spcPts val="1450"/>
              </a:spcBef>
              <a:spcAft>
                <a:spcPts val="0"/>
              </a:spcAft>
              <a:buClr>
                <a:srgbClr val="7F7F7F"/>
              </a:buClr>
              <a:buSzPts val="1650"/>
              <a:buFont typeface="Arial"/>
              <a:buNone/>
            </a:pPr>
            <a:r>
              <a:rPr lang="en" sz="1650" i="1" dirty="0">
                <a:solidFill>
                  <a:srgbClr val="7F7F7F"/>
                </a:solidFill>
                <a:latin typeface="EB Garamond" panose="00000500000000000000" pitchFamily="2" charset="0"/>
                <a:ea typeface="EB Garamond" panose="00000500000000000000" pitchFamily="2" charset="0"/>
                <a:cs typeface="Roboto"/>
                <a:sym typeface="Roboto"/>
              </a:rPr>
              <a:t>Calls do not encompass all cases in North Carolina.</a:t>
            </a:r>
            <a:endParaRPr dirty="0">
              <a:latin typeface="EB Garamond" panose="00000500000000000000" pitchFamily="2" charset="0"/>
              <a:ea typeface="EB Garamond" panose="00000500000000000000" pitchFamily="2" charset="0"/>
              <a:cs typeface="Roboto"/>
              <a:sym typeface="Roboto"/>
            </a:endParaRPr>
          </a:p>
          <a:p>
            <a:pPr marL="0" marR="0" lvl="0" indent="0" algn="l" rtl="0">
              <a:lnSpc>
                <a:spcPct val="90000"/>
              </a:lnSpc>
              <a:spcBef>
                <a:spcPts val="1450"/>
              </a:spcBef>
              <a:spcAft>
                <a:spcPts val="0"/>
              </a:spcAft>
              <a:buClr>
                <a:srgbClr val="7F7F7F"/>
              </a:buClr>
              <a:buSzPts val="1650"/>
              <a:buFont typeface="Arial"/>
              <a:buNone/>
            </a:pPr>
            <a:endParaRPr dirty="0">
              <a:latin typeface="Roboto"/>
              <a:ea typeface="Roboto"/>
              <a:cs typeface="Roboto"/>
              <a:sym typeface="Roboto"/>
            </a:endParaRPr>
          </a:p>
          <a:p>
            <a:pPr marL="0" marR="0" lvl="0" indent="0" algn="l" rtl="0">
              <a:lnSpc>
                <a:spcPct val="90000"/>
              </a:lnSpc>
              <a:spcBef>
                <a:spcPts val="1450"/>
              </a:spcBef>
              <a:spcAft>
                <a:spcPts val="0"/>
              </a:spcAft>
              <a:buClr>
                <a:schemeClr val="dk1"/>
              </a:buClr>
              <a:buSzPts val="1350"/>
              <a:buFont typeface="Arial"/>
              <a:buNone/>
            </a:pPr>
            <a:endParaRPr sz="1350" i="1" dirty="0">
              <a:solidFill>
                <a:srgbClr val="7F7F7F"/>
              </a:solidFill>
              <a:latin typeface="Roboto"/>
              <a:ea typeface="Roboto"/>
              <a:cs typeface="Roboto"/>
              <a:sym typeface="Roboto"/>
            </a:endParaRPr>
          </a:p>
        </p:txBody>
      </p:sp>
      <p:sp>
        <p:nvSpPr>
          <p:cNvPr id="244" name="Google Shape;244;p45"/>
          <p:cNvSpPr txBox="1"/>
          <p:nvPr/>
        </p:nvSpPr>
        <p:spPr>
          <a:xfrm>
            <a:off x="6313225" y="4948750"/>
            <a:ext cx="5865300" cy="6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aramond"/>
              <a:ea typeface="Garamond"/>
              <a:cs typeface="Garamond"/>
              <a:sym typeface="Garamond"/>
            </a:endParaRPr>
          </a:p>
        </p:txBody>
      </p:sp>
      <p:sp>
        <p:nvSpPr>
          <p:cNvPr id="245" name="Google Shape;245;p45"/>
          <p:cNvSpPr txBox="1"/>
          <p:nvPr/>
        </p:nvSpPr>
        <p:spPr>
          <a:xfrm>
            <a:off x="4521075" y="4466525"/>
            <a:ext cx="4264200" cy="537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450"/>
              </a:spcBef>
              <a:spcAft>
                <a:spcPts val="0"/>
              </a:spcAft>
              <a:buClr>
                <a:schemeClr val="dk1"/>
              </a:buClr>
              <a:buSzPts val="1100"/>
              <a:buFont typeface="Arial"/>
              <a:buNone/>
            </a:pPr>
            <a:r>
              <a:rPr lang="en" sz="1050" i="1">
                <a:solidFill>
                  <a:srgbClr val="7F7F7F"/>
                </a:solidFill>
                <a:latin typeface="Calibri"/>
                <a:ea typeface="Calibri"/>
                <a:cs typeface="Calibri"/>
                <a:sym typeface="Calibri"/>
              </a:rPr>
              <a:t>Heat map, 2019, Source.NHTRC https://polarisproject.org/wp-content/uploads/2019/10/heat-map.jpeg</a:t>
            </a:r>
            <a:endParaRPr sz="800">
              <a:solidFill>
                <a:schemeClr val="dk1"/>
              </a:solidFill>
              <a:latin typeface="Garamond"/>
              <a:ea typeface="Garamond"/>
              <a:cs typeface="Garamond"/>
              <a:sym typeface="Garamond"/>
            </a:endParaRPr>
          </a:p>
        </p:txBody>
      </p:sp>
      <p:pic>
        <p:nvPicPr>
          <p:cNvPr id="246" name="Google Shape;246;p45"/>
          <p:cNvPicPr preferRelativeResize="0"/>
          <p:nvPr/>
        </p:nvPicPr>
        <p:blipFill>
          <a:blip r:embed="rId3">
            <a:alphaModFix/>
          </a:blip>
          <a:stretch>
            <a:fillRect/>
          </a:stretch>
        </p:blipFill>
        <p:spPr>
          <a:xfrm>
            <a:off x="3651278" y="1509863"/>
            <a:ext cx="5354297" cy="30088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7F4A750-069A-40F5-B825-67CB4E7E57BF}"/>
              </a:ext>
            </a:extLst>
          </p:cNvPr>
          <p:cNvGraphicFramePr>
            <a:graphicFrameLocks noGrp="1"/>
          </p:cNvGraphicFramePr>
          <p:nvPr/>
        </p:nvGraphicFramePr>
        <p:xfrm>
          <a:off x="435333" y="1497494"/>
          <a:ext cx="8187857" cy="2112231"/>
        </p:xfrm>
        <a:graphic>
          <a:graphicData uri="http://schemas.openxmlformats.org/drawingml/2006/table">
            <a:tbl>
              <a:tblPr firstRow="1" bandRow="1">
                <a:tableStyleId>{5C22544A-7EE6-4342-B048-85BDC9FD1C3A}</a:tableStyleId>
              </a:tblPr>
              <a:tblGrid>
                <a:gridCol w="2634038">
                  <a:extLst>
                    <a:ext uri="{9D8B030D-6E8A-4147-A177-3AD203B41FA5}">
                      <a16:colId xmlns:a16="http://schemas.microsoft.com/office/drawing/2014/main" val="2764965933"/>
                    </a:ext>
                  </a:extLst>
                </a:gridCol>
                <a:gridCol w="2724189">
                  <a:extLst>
                    <a:ext uri="{9D8B030D-6E8A-4147-A177-3AD203B41FA5}">
                      <a16:colId xmlns:a16="http://schemas.microsoft.com/office/drawing/2014/main" val="65447277"/>
                    </a:ext>
                  </a:extLst>
                </a:gridCol>
                <a:gridCol w="2829630">
                  <a:extLst>
                    <a:ext uri="{9D8B030D-6E8A-4147-A177-3AD203B41FA5}">
                      <a16:colId xmlns:a16="http://schemas.microsoft.com/office/drawing/2014/main" val="3278981859"/>
                    </a:ext>
                  </a:extLst>
                </a:gridCol>
              </a:tblGrid>
              <a:tr h="279171">
                <a:tc>
                  <a:txBody>
                    <a:bodyPr/>
                    <a:lstStyle/>
                    <a:p>
                      <a:r>
                        <a:rPr lang="en-US" sz="1000" dirty="0"/>
                        <a:t>Type of trafficking</a:t>
                      </a:r>
                    </a:p>
                  </a:txBody>
                  <a:tcPr marL="68580" marR="68580" marT="34290" marB="34290"/>
                </a:tc>
                <a:tc>
                  <a:txBody>
                    <a:bodyPr/>
                    <a:lstStyle/>
                    <a:p>
                      <a:r>
                        <a:rPr lang="en-US" sz="1000" dirty="0"/>
                        <a:t>Number of contacts</a:t>
                      </a:r>
                    </a:p>
                  </a:txBody>
                  <a:tcPr marL="68580" marR="68580" marT="34290" marB="34290"/>
                </a:tc>
                <a:tc>
                  <a:txBody>
                    <a:bodyPr/>
                    <a:lstStyle/>
                    <a:p>
                      <a:r>
                        <a:rPr lang="en-US" sz="1000" dirty="0"/>
                        <a:t>Percentage</a:t>
                      </a:r>
                    </a:p>
                  </a:txBody>
                  <a:tcPr marL="68580" marR="68580" marT="34290" marB="34290"/>
                </a:tc>
                <a:extLst>
                  <a:ext uri="{0D108BD9-81ED-4DB2-BD59-A6C34878D82A}">
                    <a16:rowId xmlns:a16="http://schemas.microsoft.com/office/drawing/2014/main" val="1526973913"/>
                  </a:ext>
                </a:extLst>
              </a:tr>
              <a:tr h="333548">
                <a:tc>
                  <a:txBody>
                    <a:bodyPr/>
                    <a:lstStyle/>
                    <a:p>
                      <a:r>
                        <a:rPr lang="en-US" sz="1000" b="1" dirty="0"/>
                        <a:t>Sex</a:t>
                      </a:r>
                    </a:p>
                  </a:txBody>
                  <a:tcPr marL="68580" marR="68580" marT="34290" marB="34290"/>
                </a:tc>
                <a:tc>
                  <a:txBody>
                    <a:bodyPr/>
                    <a:lstStyle/>
                    <a:p>
                      <a:r>
                        <a:rPr lang="en-US" sz="1000" dirty="0"/>
                        <a:t>176*</a:t>
                      </a:r>
                    </a:p>
                  </a:txBody>
                  <a:tcPr marL="68580" marR="68580" marT="34290" marB="34290"/>
                </a:tc>
                <a:tc>
                  <a:txBody>
                    <a:bodyPr/>
                    <a:lstStyle/>
                    <a:p>
                      <a:r>
                        <a:rPr lang="en-US" sz="1000" dirty="0"/>
                        <a:t>68%</a:t>
                      </a:r>
                    </a:p>
                  </a:txBody>
                  <a:tcPr marL="68580" marR="68580" marT="34290" marB="34290"/>
                </a:tc>
                <a:extLst>
                  <a:ext uri="{0D108BD9-81ED-4DB2-BD59-A6C34878D82A}">
                    <a16:rowId xmlns:a16="http://schemas.microsoft.com/office/drawing/2014/main" val="1136375208"/>
                  </a:ext>
                </a:extLst>
              </a:tr>
              <a:tr h="333548">
                <a:tc>
                  <a:txBody>
                    <a:bodyPr/>
                    <a:lstStyle/>
                    <a:p>
                      <a:r>
                        <a:rPr lang="en-US" sz="1000" b="1" dirty="0"/>
                        <a:t>Labor</a:t>
                      </a:r>
                    </a:p>
                  </a:txBody>
                  <a:tcPr marL="68580" marR="68580" marT="34290" marB="34290"/>
                </a:tc>
                <a:tc>
                  <a:txBody>
                    <a:bodyPr/>
                    <a:lstStyle/>
                    <a:p>
                      <a:r>
                        <a:rPr lang="en-US" sz="1000" dirty="0"/>
                        <a:t>35</a:t>
                      </a:r>
                    </a:p>
                  </a:txBody>
                  <a:tcPr marL="68580" marR="68580" marT="34290" marB="34290"/>
                </a:tc>
                <a:tc>
                  <a:txBody>
                    <a:bodyPr/>
                    <a:lstStyle/>
                    <a:p>
                      <a:r>
                        <a:rPr lang="en-US" sz="1000" dirty="0"/>
                        <a:t>13%</a:t>
                      </a:r>
                    </a:p>
                  </a:txBody>
                  <a:tcPr marL="68580" marR="68580" marT="34290" marB="34290"/>
                </a:tc>
                <a:extLst>
                  <a:ext uri="{0D108BD9-81ED-4DB2-BD59-A6C34878D82A}">
                    <a16:rowId xmlns:a16="http://schemas.microsoft.com/office/drawing/2014/main" val="1395629808"/>
                  </a:ext>
                </a:extLst>
              </a:tr>
              <a:tr h="333548">
                <a:tc>
                  <a:txBody>
                    <a:bodyPr/>
                    <a:lstStyle/>
                    <a:p>
                      <a:r>
                        <a:rPr lang="en-US" sz="1000" b="1" dirty="0"/>
                        <a:t>Sex and Labor</a:t>
                      </a:r>
                    </a:p>
                  </a:txBody>
                  <a:tcPr marL="68580" marR="68580" marT="34290" marB="34290"/>
                </a:tc>
                <a:tc>
                  <a:txBody>
                    <a:bodyPr/>
                    <a:lstStyle/>
                    <a:p>
                      <a:r>
                        <a:rPr lang="en-US" sz="1000" dirty="0"/>
                        <a:t>10</a:t>
                      </a:r>
                    </a:p>
                  </a:txBody>
                  <a:tcPr marL="68580" marR="68580" marT="34290" marB="34290"/>
                </a:tc>
                <a:tc>
                  <a:txBody>
                    <a:bodyPr/>
                    <a:lstStyle/>
                    <a:p>
                      <a:r>
                        <a:rPr lang="en-US" sz="1000" dirty="0"/>
                        <a:t>4%</a:t>
                      </a:r>
                    </a:p>
                  </a:txBody>
                  <a:tcPr marL="68580" marR="68580" marT="34290" marB="34290"/>
                </a:tc>
                <a:extLst>
                  <a:ext uri="{0D108BD9-81ED-4DB2-BD59-A6C34878D82A}">
                    <a16:rowId xmlns:a16="http://schemas.microsoft.com/office/drawing/2014/main" val="3915998137"/>
                  </a:ext>
                </a:extLst>
              </a:tr>
              <a:tr h="498868">
                <a:tc>
                  <a:txBody>
                    <a:bodyPr/>
                    <a:lstStyle/>
                    <a:p>
                      <a:r>
                        <a:rPr lang="en-US" sz="1000" b="1" dirty="0"/>
                        <a:t>Trafficking type not specified</a:t>
                      </a:r>
                    </a:p>
                  </a:txBody>
                  <a:tcPr marL="68580" marR="68580" marT="34290" marB="34290"/>
                </a:tc>
                <a:tc>
                  <a:txBody>
                    <a:bodyPr/>
                    <a:lstStyle/>
                    <a:p>
                      <a:r>
                        <a:rPr lang="en-US" sz="1000" dirty="0"/>
                        <a:t>39</a:t>
                      </a:r>
                    </a:p>
                  </a:txBody>
                  <a:tcPr marL="68580" marR="68580" marT="34290" marB="34290"/>
                </a:tc>
                <a:tc>
                  <a:txBody>
                    <a:bodyPr/>
                    <a:lstStyle/>
                    <a:p>
                      <a:r>
                        <a:rPr lang="en-US" sz="1000" dirty="0"/>
                        <a:t>15%</a:t>
                      </a:r>
                    </a:p>
                  </a:txBody>
                  <a:tcPr marL="68580" marR="68580" marT="34290" marB="34290"/>
                </a:tc>
                <a:extLst>
                  <a:ext uri="{0D108BD9-81ED-4DB2-BD59-A6C34878D82A}">
                    <a16:rowId xmlns:a16="http://schemas.microsoft.com/office/drawing/2014/main" val="3503000591"/>
                  </a:ext>
                </a:extLst>
              </a:tr>
              <a:tr h="333548">
                <a:tc>
                  <a:txBody>
                    <a:bodyPr/>
                    <a:lstStyle/>
                    <a:p>
                      <a:r>
                        <a:rPr lang="en-US" sz="1000" b="1" dirty="0"/>
                        <a:t>Total </a:t>
                      </a:r>
                    </a:p>
                  </a:txBody>
                  <a:tcPr marL="68580" marR="68580" marT="34290" marB="34290"/>
                </a:tc>
                <a:tc>
                  <a:txBody>
                    <a:bodyPr/>
                    <a:lstStyle/>
                    <a:p>
                      <a:r>
                        <a:rPr lang="en-US" sz="1000" b="1" dirty="0"/>
                        <a:t>260</a:t>
                      </a:r>
                    </a:p>
                  </a:txBody>
                  <a:tcPr marL="68580" marR="68580" marT="34290" marB="34290"/>
                </a:tc>
                <a:tc>
                  <a:txBody>
                    <a:bodyPr/>
                    <a:lstStyle/>
                    <a:p>
                      <a:r>
                        <a:rPr lang="en-US" sz="1000" dirty="0"/>
                        <a:t>100%</a:t>
                      </a:r>
                    </a:p>
                  </a:txBody>
                  <a:tcPr marL="68580" marR="68580" marT="34290" marB="34290"/>
                </a:tc>
                <a:extLst>
                  <a:ext uri="{0D108BD9-81ED-4DB2-BD59-A6C34878D82A}">
                    <a16:rowId xmlns:a16="http://schemas.microsoft.com/office/drawing/2014/main" val="2026372705"/>
                  </a:ext>
                </a:extLst>
              </a:tr>
            </a:tbl>
          </a:graphicData>
        </a:graphic>
      </p:graphicFrame>
      <p:sp>
        <p:nvSpPr>
          <p:cNvPr id="3" name="TextBox 2">
            <a:extLst>
              <a:ext uri="{FF2B5EF4-FFF2-40B4-BE49-F238E27FC236}">
                <a16:creationId xmlns:a16="http://schemas.microsoft.com/office/drawing/2014/main" id="{8B4CA11A-A647-45CB-B341-CC48865D2609}"/>
              </a:ext>
            </a:extLst>
          </p:cNvPr>
          <p:cNvSpPr txBox="1"/>
          <p:nvPr/>
        </p:nvSpPr>
        <p:spPr>
          <a:xfrm rot="10800000" flipV="1">
            <a:off x="435333" y="4059752"/>
            <a:ext cx="8187857" cy="923330"/>
          </a:xfrm>
          <a:prstGeom prst="rect">
            <a:avLst/>
          </a:prstGeom>
          <a:noFill/>
        </p:spPr>
        <p:txBody>
          <a:bodyPr wrap="square" rtlCol="0">
            <a:spAutoFit/>
          </a:bodyPr>
          <a:lstStyle/>
          <a:p>
            <a:pPr defTabSz="685800">
              <a:buClrTx/>
            </a:pPr>
            <a:r>
              <a:rPr lang="en-US" sz="1350" kern="1200" dirty="0">
                <a:solidFill>
                  <a:prstClr val="black"/>
                </a:solidFill>
                <a:latin typeface="Garamond" panose="02020404030301010803" pitchFamily="18" charset="0"/>
                <a:ea typeface="+mn-ea"/>
                <a:cs typeface="+mn-cs"/>
              </a:rPr>
              <a:t>Each request submitted to the hotline is evaluated for evidence of potential human trafficking. In North Carolina, a total of </a:t>
            </a:r>
            <a:r>
              <a:rPr lang="en-US" sz="1350" b="1" kern="1200" dirty="0">
                <a:solidFill>
                  <a:prstClr val="black"/>
                </a:solidFill>
                <a:latin typeface="Garamond" panose="02020404030301010803" pitchFamily="18" charset="0"/>
                <a:ea typeface="+mn-ea"/>
                <a:cs typeface="+mn-cs"/>
              </a:rPr>
              <a:t>260</a:t>
            </a:r>
            <a:r>
              <a:rPr lang="en-US" sz="1350" kern="1200" dirty="0">
                <a:solidFill>
                  <a:prstClr val="black"/>
                </a:solidFill>
                <a:latin typeface="Garamond" panose="02020404030301010803" pitchFamily="18" charset="0"/>
                <a:ea typeface="+mn-ea"/>
                <a:cs typeface="+mn-cs"/>
              </a:rPr>
              <a:t> unique situations (incidents) of potential human trafficking were reported to the hotline.</a:t>
            </a:r>
          </a:p>
          <a:p>
            <a:pPr defTabSz="685800">
              <a:buClrTx/>
            </a:pPr>
            <a:endParaRPr lang="en-US" sz="1350" kern="1200" dirty="0">
              <a:solidFill>
                <a:prstClr val="black"/>
              </a:solidFill>
              <a:latin typeface="Garamond" panose="02020404030301010803" pitchFamily="18" charset="0"/>
              <a:ea typeface="+mn-ea"/>
              <a:cs typeface="+mn-cs"/>
            </a:endParaRPr>
          </a:p>
          <a:p>
            <a:pPr algn="ctr" defTabSz="685800">
              <a:buClrTx/>
            </a:pPr>
            <a:r>
              <a:rPr lang="en-US" sz="1350" kern="1200" dirty="0">
                <a:solidFill>
                  <a:prstClr val="black"/>
                </a:solidFill>
                <a:latin typeface="Calibri" panose="020F0502020204030204"/>
                <a:ea typeface="+mn-ea"/>
                <a:cs typeface="+mn-cs"/>
              </a:rPr>
              <a:t> </a:t>
            </a:r>
            <a:r>
              <a:rPr lang="en-US" sz="1050" kern="1200" dirty="0">
                <a:solidFill>
                  <a:prstClr val="black"/>
                </a:solidFill>
                <a:latin typeface="Calibri" panose="020F0502020204030204"/>
                <a:ea typeface="+mn-ea"/>
                <a:cs typeface="+mn-cs"/>
              </a:rPr>
              <a:t>https://humantraffickinghotline.org/sites/default/files/North%20Carolina%20State%20Report%20For%202020.pdf</a:t>
            </a:r>
          </a:p>
        </p:txBody>
      </p:sp>
      <p:sp>
        <p:nvSpPr>
          <p:cNvPr id="6" name="TextBox 5">
            <a:extLst>
              <a:ext uri="{FF2B5EF4-FFF2-40B4-BE49-F238E27FC236}">
                <a16:creationId xmlns:a16="http://schemas.microsoft.com/office/drawing/2014/main" id="{47B4C994-D2C8-4464-AFC8-0569AA3DF28E}"/>
              </a:ext>
            </a:extLst>
          </p:cNvPr>
          <p:cNvSpPr txBox="1"/>
          <p:nvPr/>
        </p:nvSpPr>
        <p:spPr>
          <a:xfrm>
            <a:off x="1486234" y="3646006"/>
            <a:ext cx="4943723" cy="300082"/>
          </a:xfrm>
          <a:prstGeom prst="rect">
            <a:avLst/>
          </a:prstGeom>
          <a:noFill/>
        </p:spPr>
        <p:txBody>
          <a:bodyPr wrap="square" rtlCol="0">
            <a:spAutoFit/>
          </a:bodyPr>
          <a:lstStyle/>
          <a:p>
            <a:pPr defTabSz="685800">
              <a:buClrTx/>
            </a:pPr>
            <a:r>
              <a:rPr lang="en-US" sz="1350" kern="1200" dirty="0">
                <a:solidFill>
                  <a:prstClr val="black"/>
                </a:solidFill>
                <a:latin typeface="Garamond" panose="02020404030301010803" pitchFamily="18" charset="0"/>
                <a:ea typeface="+mn-ea"/>
                <a:cs typeface="+mn-cs"/>
              </a:rPr>
              <a:t>* 84 calls had no venue specified</a:t>
            </a:r>
          </a:p>
        </p:txBody>
      </p:sp>
      <p:sp>
        <p:nvSpPr>
          <p:cNvPr id="8" name="TextBox 7">
            <a:extLst>
              <a:ext uri="{FF2B5EF4-FFF2-40B4-BE49-F238E27FC236}">
                <a16:creationId xmlns:a16="http://schemas.microsoft.com/office/drawing/2014/main" id="{A1864407-C856-4862-8010-3CDC717D7497}"/>
              </a:ext>
            </a:extLst>
          </p:cNvPr>
          <p:cNvSpPr txBox="1"/>
          <p:nvPr/>
        </p:nvSpPr>
        <p:spPr>
          <a:xfrm>
            <a:off x="4627660" y="3642534"/>
            <a:ext cx="4715621" cy="300082"/>
          </a:xfrm>
          <a:prstGeom prst="rect">
            <a:avLst/>
          </a:prstGeom>
          <a:noFill/>
        </p:spPr>
        <p:txBody>
          <a:bodyPr wrap="square">
            <a:spAutoFit/>
          </a:bodyPr>
          <a:lstStyle/>
          <a:p>
            <a:pPr defTabSz="685800">
              <a:buClrTx/>
            </a:pPr>
            <a:r>
              <a:rPr lang="en-US" sz="1350" kern="1200" dirty="0">
                <a:solidFill>
                  <a:prstClr val="black"/>
                </a:solidFill>
                <a:latin typeface="Garamond" panose="02020404030301010803" pitchFamily="18" charset="0"/>
                <a:ea typeface="+mn-ea"/>
                <a:cs typeface="+mn-cs"/>
              </a:rPr>
              <a:t>Hotel/motel calls = 22 or 8%</a:t>
            </a:r>
          </a:p>
        </p:txBody>
      </p:sp>
      <p:sp>
        <p:nvSpPr>
          <p:cNvPr id="9" name="TextBox 8">
            <a:extLst>
              <a:ext uri="{FF2B5EF4-FFF2-40B4-BE49-F238E27FC236}">
                <a16:creationId xmlns:a16="http://schemas.microsoft.com/office/drawing/2014/main" id="{3ADFB773-4620-4BAC-8718-0EDF8314EFFF}"/>
              </a:ext>
            </a:extLst>
          </p:cNvPr>
          <p:cNvSpPr txBox="1"/>
          <p:nvPr/>
        </p:nvSpPr>
        <p:spPr>
          <a:xfrm>
            <a:off x="1390650" y="0"/>
            <a:ext cx="5853540" cy="1569660"/>
          </a:xfrm>
          <a:prstGeom prst="rect">
            <a:avLst/>
          </a:prstGeom>
          <a:noFill/>
        </p:spPr>
        <p:txBody>
          <a:bodyPr wrap="square" rtlCol="0">
            <a:spAutoFit/>
          </a:bodyPr>
          <a:lstStyle/>
          <a:p>
            <a:pPr algn="ctr" defTabSz="685800">
              <a:buClrTx/>
            </a:pPr>
            <a:r>
              <a:rPr lang="en-US" sz="3200" b="1" kern="1200" dirty="0">
                <a:solidFill>
                  <a:prstClr val="black"/>
                </a:solidFill>
                <a:latin typeface="EB Garamond" panose="00000500000000000000" pitchFamily="2" charset="0"/>
                <a:ea typeface="EB Garamond" panose="00000500000000000000" pitchFamily="2" charset="0"/>
                <a:cs typeface="+mn-cs"/>
              </a:rPr>
              <a:t>North Carolina Calls to the National Human Trafficking Hotline 2020</a:t>
            </a:r>
          </a:p>
        </p:txBody>
      </p:sp>
    </p:spTree>
    <p:extLst>
      <p:ext uri="{BB962C8B-B14F-4D97-AF65-F5344CB8AC3E}">
        <p14:creationId xmlns:p14="http://schemas.microsoft.com/office/powerpoint/2010/main" val="617955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598F977-1702-4817-9EB2-D7E83F232D57}"/>
              </a:ext>
            </a:extLst>
          </p:cNvPr>
          <p:cNvGraphicFramePr>
            <a:graphicFrameLocks noGrp="1"/>
          </p:cNvGraphicFramePr>
          <p:nvPr/>
        </p:nvGraphicFramePr>
        <p:xfrm>
          <a:off x="489004" y="1806934"/>
          <a:ext cx="8116295" cy="2572549"/>
        </p:xfrm>
        <a:graphic>
          <a:graphicData uri="http://schemas.openxmlformats.org/drawingml/2006/table">
            <a:tbl>
              <a:tblPr firstRow="1" bandRow="1">
                <a:tableStyleId>{5C22544A-7EE6-4342-B048-85BDC9FD1C3A}</a:tableStyleId>
              </a:tblPr>
              <a:tblGrid>
                <a:gridCol w="2491604">
                  <a:extLst>
                    <a:ext uri="{9D8B030D-6E8A-4147-A177-3AD203B41FA5}">
                      <a16:colId xmlns:a16="http://schemas.microsoft.com/office/drawing/2014/main" val="1348286900"/>
                    </a:ext>
                  </a:extLst>
                </a:gridCol>
                <a:gridCol w="2532062">
                  <a:extLst>
                    <a:ext uri="{9D8B030D-6E8A-4147-A177-3AD203B41FA5}">
                      <a16:colId xmlns:a16="http://schemas.microsoft.com/office/drawing/2014/main" val="263074980"/>
                    </a:ext>
                  </a:extLst>
                </a:gridCol>
                <a:gridCol w="3092629">
                  <a:extLst>
                    <a:ext uri="{9D8B030D-6E8A-4147-A177-3AD203B41FA5}">
                      <a16:colId xmlns:a16="http://schemas.microsoft.com/office/drawing/2014/main" val="871205074"/>
                    </a:ext>
                  </a:extLst>
                </a:gridCol>
              </a:tblGrid>
              <a:tr h="293708">
                <a:tc>
                  <a:txBody>
                    <a:bodyPr/>
                    <a:lstStyle/>
                    <a:p>
                      <a:r>
                        <a:rPr lang="en-US" sz="1000" dirty="0"/>
                        <a:t>Victim Demographics</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US" sz="1000" dirty="0"/>
                        <a:t># of Situations</a:t>
                      </a:r>
                    </a:p>
                  </a:txBody>
                  <a:tcPr marL="68580" marR="68580" marT="34290" marB="34290"/>
                </a:tc>
                <a:tc>
                  <a:txBody>
                    <a:bodyPr/>
                    <a:lstStyle/>
                    <a:p>
                      <a:r>
                        <a:rPr lang="en-US" sz="1000" dirty="0"/>
                        <a:t>% of Situations</a:t>
                      </a:r>
                    </a:p>
                  </a:txBody>
                  <a:tcPr marL="68580" marR="68580" marT="34290" marB="34290"/>
                </a:tc>
                <a:extLst>
                  <a:ext uri="{0D108BD9-81ED-4DB2-BD59-A6C34878D82A}">
                    <a16:rowId xmlns:a16="http://schemas.microsoft.com/office/drawing/2014/main" val="3189599420"/>
                  </a:ext>
                </a:extLst>
              </a:tr>
              <a:tr h="293708">
                <a:tc>
                  <a:txBody>
                    <a:bodyPr/>
                    <a:lstStyle/>
                    <a:p>
                      <a:r>
                        <a:rPr lang="en-US" sz="1000" b="1" dirty="0"/>
                        <a:t>Adults</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US" sz="1000" dirty="0"/>
                        <a:t>156</a:t>
                      </a:r>
                    </a:p>
                  </a:txBody>
                  <a:tcPr marL="68580" marR="68580" marT="34290" marB="34290"/>
                </a:tc>
                <a:tc>
                  <a:txBody>
                    <a:bodyPr/>
                    <a:lstStyle/>
                    <a:p>
                      <a:r>
                        <a:rPr lang="en-US" sz="1000" dirty="0"/>
                        <a:t>60%</a:t>
                      </a:r>
                    </a:p>
                  </a:txBody>
                  <a:tcPr marL="68580" marR="68580" marT="34290" marB="34290"/>
                </a:tc>
                <a:extLst>
                  <a:ext uri="{0D108BD9-81ED-4DB2-BD59-A6C34878D82A}">
                    <a16:rowId xmlns:a16="http://schemas.microsoft.com/office/drawing/2014/main" val="3131207072"/>
                  </a:ext>
                </a:extLst>
              </a:tr>
              <a:tr h="293708">
                <a:tc>
                  <a:txBody>
                    <a:bodyPr/>
                    <a:lstStyle/>
                    <a:p>
                      <a:r>
                        <a:rPr lang="en-US" sz="1000" b="1" dirty="0"/>
                        <a:t>Minors</a:t>
                      </a:r>
                    </a:p>
                  </a:txBody>
                  <a:tcPr marL="68580" marR="68580" marT="34290" marB="34290"/>
                </a:tc>
                <a:tc>
                  <a:txBody>
                    <a:bodyPr/>
                    <a:lstStyle/>
                    <a:p>
                      <a:r>
                        <a:rPr lang="en-US" sz="1000" dirty="0"/>
                        <a:t>66</a:t>
                      </a:r>
                    </a:p>
                  </a:txBody>
                  <a:tcPr marL="68580" marR="68580" marT="34290" marB="34290"/>
                </a:tc>
                <a:tc>
                  <a:txBody>
                    <a:bodyPr/>
                    <a:lstStyle/>
                    <a:p>
                      <a:r>
                        <a:rPr lang="en-US" sz="1000" dirty="0"/>
                        <a:t>25%</a:t>
                      </a:r>
                    </a:p>
                  </a:txBody>
                  <a:tcPr marL="68580" marR="68580" marT="34290" marB="34290"/>
                </a:tc>
                <a:extLst>
                  <a:ext uri="{0D108BD9-81ED-4DB2-BD59-A6C34878D82A}">
                    <a16:rowId xmlns:a16="http://schemas.microsoft.com/office/drawing/2014/main" val="3598662237"/>
                  </a:ext>
                </a:extLst>
              </a:tr>
              <a:tr h="293708">
                <a:tc>
                  <a:txBody>
                    <a:bodyPr/>
                    <a:lstStyle/>
                    <a:p>
                      <a:r>
                        <a:rPr lang="en-US" sz="1000" b="1" dirty="0"/>
                        <a:t>Females</a:t>
                      </a:r>
                    </a:p>
                  </a:txBody>
                  <a:tcPr marL="68580" marR="68580" marT="34290" marB="34290"/>
                </a:tc>
                <a:tc>
                  <a:txBody>
                    <a:bodyPr/>
                    <a:lstStyle/>
                    <a:p>
                      <a:r>
                        <a:rPr lang="en-US" sz="1000" dirty="0"/>
                        <a:t>217</a:t>
                      </a:r>
                    </a:p>
                  </a:txBody>
                  <a:tcPr marL="68580" marR="68580" marT="34290" marB="34290"/>
                </a:tc>
                <a:tc>
                  <a:txBody>
                    <a:bodyPr/>
                    <a:lstStyle/>
                    <a:p>
                      <a:r>
                        <a:rPr lang="en-US" sz="1000" dirty="0"/>
                        <a:t>83%</a:t>
                      </a:r>
                    </a:p>
                  </a:txBody>
                  <a:tcPr marL="68580" marR="68580" marT="34290" marB="34290"/>
                </a:tc>
                <a:extLst>
                  <a:ext uri="{0D108BD9-81ED-4DB2-BD59-A6C34878D82A}">
                    <a16:rowId xmlns:a16="http://schemas.microsoft.com/office/drawing/2014/main" val="513683166"/>
                  </a:ext>
                </a:extLst>
              </a:tr>
              <a:tr h="293708">
                <a:tc>
                  <a:txBody>
                    <a:bodyPr/>
                    <a:lstStyle/>
                    <a:p>
                      <a:r>
                        <a:rPr lang="en-US" sz="1000" b="1" dirty="0"/>
                        <a:t>Males</a:t>
                      </a:r>
                    </a:p>
                  </a:txBody>
                  <a:tcPr marL="68580" marR="68580" marT="34290" marB="34290"/>
                </a:tc>
                <a:tc>
                  <a:txBody>
                    <a:bodyPr/>
                    <a:lstStyle/>
                    <a:p>
                      <a:r>
                        <a:rPr lang="en-US" sz="1000" dirty="0"/>
                        <a:t>24</a:t>
                      </a:r>
                    </a:p>
                  </a:txBody>
                  <a:tcPr marL="68580" marR="68580" marT="34290" marB="34290"/>
                </a:tc>
                <a:tc>
                  <a:txBody>
                    <a:bodyPr/>
                    <a:lstStyle/>
                    <a:p>
                      <a:r>
                        <a:rPr lang="en-US" sz="1000" dirty="0"/>
                        <a:t>9%</a:t>
                      </a:r>
                    </a:p>
                  </a:txBody>
                  <a:tcPr marL="68580" marR="68580" marT="34290" marB="34290"/>
                </a:tc>
                <a:extLst>
                  <a:ext uri="{0D108BD9-81ED-4DB2-BD59-A6C34878D82A}">
                    <a16:rowId xmlns:a16="http://schemas.microsoft.com/office/drawing/2014/main" val="4099533048"/>
                  </a:ext>
                </a:extLst>
              </a:tr>
              <a:tr h="293708">
                <a:tc>
                  <a:txBody>
                    <a:bodyPr/>
                    <a:lstStyle/>
                    <a:p>
                      <a:r>
                        <a:rPr lang="en-US" sz="1000" b="1" dirty="0"/>
                        <a:t>Gender minorities</a:t>
                      </a:r>
                    </a:p>
                  </a:txBody>
                  <a:tcPr marL="68580" marR="68580" marT="34290" marB="34290"/>
                </a:tc>
                <a:tc>
                  <a:txBody>
                    <a:bodyPr/>
                    <a:lstStyle/>
                    <a:p>
                      <a:r>
                        <a:rPr lang="en-US" sz="1000" dirty="0"/>
                        <a:t>&lt;3 --not disclosed</a:t>
                      </a:r>
                    </a:p>
                  </a:txBody>
                  <a:tcPr marL="68580" marR="68580" marT="34290" marB="34290"/>
                </a:tc>
                <a:tc>
                  <a:txBody>
                    <a:bodyPr/>
                    <a:lstStyle/>
                    <a:p>
                      <a:r>
                        <a:rPr lang="en-US" sz="1000" dirty="0"/>
                        <a:t>Not disclosed</a:t>
                      </a:r>
                    </a:p>
                  </a:txBody>
                  <a:tcPr marL="68580" marR="68580" marT="34290" marB="34290"/>
                </a:tc>
                <a:extLst>
                  <a:ext uri="{0D108BD9-81ED-4DB2-BD59-A6C34878D82A}">
                    <a16:rowId xmlns:a16="http://schemas.microsoft.com/office/drawing/2014/main" val="4136692450"/>
                  </a:ext>
                </a:extLst>
              </a:tr>
              <a:tr h="293708">
                <a:tc>
                  <a:txBody>
                    <a:bodyPr/>
                    <a:lstStyle/>
                    <a:p>
                      <a:r>
                        <a:rPr lang="en-US" sz="1000" b="1" dirty="0"/>
                        <a:t>US citizens</a:t>
                      </a:r>
                    </a:p>
                  </a:txBody>
                  <a:tcPr marL="68580" marR="68580" marT="34290" marB="34290"/>
                </a:tc>
                <a:tc>
                  <a:txBody>
                    <a:bodyPr/>
                    <a:lstStyle/>
                    <a:p>
                      <a:r>
                        <a:rPr lang="en-US" sz="1000" dirty="0"/>
                        <a:t>22</a:t>
                      </a:r>
                    </a:p>
                  </a:txBody>
                  <a:tcPr marL="68580" marR="68580" marT="34290" marB="34290"/>
                </a:tc>
                <a:tc>
                  <a:txBody>
                    <a:bodyPr/>
                    <a:lstStyle/>
                    <a:p>
                      <a:r>
                        <a:rPr lang="en-US" sz="1000" dirty="0"/>
                        <a:t>8%</a:t>
                      </a:r>
                    </a:p>
                  </a:txBody>
                  <a:tcPr marL="68580" marR="68580" marT="34290" marB="34290"/>
                </a:tc>
                <a:extLst>
                  <a:ext uri="{0D108BD9-81ED-4DB2-BD59-A6C34878D82A}">
                    <a16:rowId xmlns:a16="http://schemas.microsoft.com/office/drawing/2014/main" val="2414938642"/>
                  </a:ext>
                </a:extLst>
              </a:tr>
              <a:tr h="222885">
                <a:tc>
                  <a:txBody>
                    <a:bodyPr/>
                    <a:lstStyle/>
                    <a:p>
                      <a:r>
                        <a:rPr lang="en-US" sz="1000" b="1" dirty="0"/>
                        <a:t>Foreign born</a:t>
                      </a:r>
                    </a:p>
                  </a:txBody>
                  <a:tcPr marL="68580" marR="68580" marT="34290" marB="34290"/>
                </a:tc>
                <a:tc>
                  <a:txBody>
                    <a:bodyPr/>
                    <a:lstStyle/>
                    <a:p>
                      <a:r>
                        <a:rPr lang="en-US" sz="1000" dirty="0"/>
                        <a:t>38</a:t>
                      </a:r>
                    </a:p>
                  </a:txBody>
                  <a:tcPr marL="68580" marR="68580" marT="34290" marB="34290"/>
                </a:tc>
                <a:tc>
                  <a:txBody>
                    <a:bodyPr/>
                    <a:lstStyle/>
                    <a:p>
                      <a:r>
                        <a:rPr lang="en-US" sz="1000" dirty="0"/>
                        <a:t>15%</a:t>
                      </a:r>
                    </a:p>
                  </a:txBody>
                  <a:tcPr marL="68580" marR="68580" marT="34290" marB="34290"/>
                </a:tc>
                <a:extLst>
                  <a:ext uri="{0D108BD9-81ED-4DB2-BD59-A6C34878D82A}">
                    <a16:rowId xmlns:a16="http://schemas.microsoft.com/office/drawing/2014/main" val="3035106917"/>
                  </a:ext>
                </a:extLst>
              </a:tr>
              <a:tr h="293708">
                <a:tc>
                  <a:txBody>
                    <a:bodyPr/>
                    <a:lstStyle/>
                    <a:p>
                      <a:endParaRPr lang="en-US" sz="1000" b="1" dirty="0"/>
                    </a:p>
                  </a:txBody>
                  <a:tcPr marL="68580" marR="68580" marT="34290" marB="34290"/>
                </a:tc>
                <a:tc>
                  <a:txBody>
                    <a:bodyPr/>
                    <a:lstStyle/>
                    <a:p>
                      <a:endParaRPr lang="en-US" sz="1000" dirty="0"/>
                    </a:p>
                  </a:txBody>
                  <a:tcPr marL="68580" marR="68580" marT="34290" marB="34290"/>
                </a:tc>
                <a:tc>
                  <a:txBody>
                    <a:bodyPr/>
                    <a:lstStyle/>
                    <a:p>
                      <a:r>
                        <a:rPr lang="en-US" sz="1000" b="1" dirty="0"/>
                        <a:t>Non cumulative</a:t>
                      </a:r>
                    </a:p>
                  </a:txBody>
                  <a:tcPr marL="68580" marR="68580" marT="34290" marB="34290"/>
                </a:tc>
                <a:extLst>
                  <a:ext uri="{0D108BD9-81ED-4DB2-BD59-A6C34878D82A}">
                    <a16:rowId xmlns:a16="http://schemas.microsoft.com/office/drawing/2014/main" val="4189941907"/>
                  </a:ext>
                </a:extLst>
              </a:tr>
            </a:tbl>
          </a:graphicData>
        </a:graphic>
      </p:graphicFrame>
      <p:sp>
        <p:nvSpPr>
          <p:cNvPr id="4" name="TextBox 3">
            <a:extLst>
              <a:ext uri="{FF2B5EF4-FFF2-40B4-BE49-F238E27FC236}">
                <a16:creationId xmlns:a16="http://schemas.microsoft.com/office/drawing/2014/main" id="{DC1649DB-A716-470B-95F9-6F9F6CC0EC1E}"/>
              </a:ext>
            </a:extLst>
          </p:cNvPr>
          <p:cNvSpPr txBox="1"/>
          <p:nvPr/>
        </p:nvSpPr>
        <p:spPr>
          <a:xfrm>
            <a:off x="1250508" y="141285"/>
            <a:ext cx="6063532" cy="1569660"/>
          </a:xfrm>
          <a:prstGeom prst="rect">
            <a:avLst/>
          </a:prstGeom>
          <a:noFill/>
        </p:spPr>
        <p:txBody>
          <a:bodyPr wrap="square" rtlCol="0">
            <a:spAutoFit/>
          </a:bodyPr>
          <a:lstStyle/>
          <a:p>
            <a:pPr algn="ctr" defTabSz="685800">
              <a:buClrTx/>
            </a:pPr>
            <a:r>
              <a:rPr lang="en-US" sz="3200" b="1" kern="1200" dirty="0">
                <a:solidFill>
                  <a:prstClr val="black"/>
                </a:solidFill>
                <a:latin typeface="Garamond" panose="02020404030301010803" pitchFamily="18" charset="0"/>
                <a:ea typeface="+mn-ea"/>
                <a:cs typeface="+mn-cs"/>
              </a:rPr>
              <a:t>North Carolina Calls to the National Human Trafficking Hotline 2020</a:t>
            </a:r>
          </a:p>
        </p:txBody>
      </p:sp>
      <p:sp>
        <p:nvSpPr>
          <p:cNvPr id="7" name="TextBox 6">
            <a:extLst>
              <a:ext uri="{FF2B5EF4-FFF2-40B4-BE49-F238E27FC236}">
                <a16:creationId xmlns:a16="http://schemas.microsoft.com/office/drawing/2014/main" id="{71846C78-3A6A-461D-8303-1FF094A04C9E}"/>
              </a:ext>
            </a:extLst>
          </p:cNvPr>
          <p:cNvSpPr txBox="1"/>
          <p:nvPr/>
        </p:nvSpPr>
        <p:spPr>
          <a:xfrm>
            <a:off x="489005" y="4571462"/>
            <a:ext cx="8217674" cy="253916"/>
          </a:xfrm>
          <a:prstGeom prst="rect">
            <a:avLst/>
          </a:prstGeom>
          <a:noFill/>
        </p:spPr>
        <p:txBody>
          <a:bodyPr wrap="square" rtlCol="0">
            <a:spAutoFit/>
          </a:bodyPr>
          <a:lstStyle/>
          <a:p>
            <a:pPr algn="ctr" defTabSz="685800">
              <a:buClrTx/>
            </a:pPr>
            <a:r>
              <a:rPr lang="en-US" sz="1050" kern="1200" dirty="0">
                <a:solidFill>
                  <a:prstClr val="black"/>
                </a:solidFill>
                <a:latin typeface="Calibri" panose="020F0502020204030204"/>
                <a:ea typeface="+mn-ea"/>
                <a:cs typeface="+mn-cs"/>
              </a:rPr>
              <a:t>https://humantraffickinghotline.org/sites/default/files/North%20Carolina%20State%20Report%20For%202020.pdf</a:t>
            </a:r>
          </a:p>
        </p:txBody>
      </p:sp>
    </p:spTree>
    <p:extLst>
      <p:ext uri="{BB962C8B-B14F-4D97-AF65-F5344CB8AC3E}">
        <p14:creationId xmlns:p14="http://schemas.microsoft.com/office/powerpoint/2010/main" val="3248601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4" name="Chart 3">
                <a:extLst>
                  <a:ext uri="{FF2B5EF4-FFF2-40B4-BE49-F238E27FC236}">
                    <a16:creationId xmlns:a16="http://schemas.microsoft.com/office/drawing/2014/main" id="{D66657A2-5E9C-490A-97AC-EA252D1F540E}"/>
                  </a:ext>
                </a:extLst>
              </p:cNvPr>
              <p:cNvGraphicFramePr/>
              <p:nvPr>
                <p:extLst>
                  <p:ext uri="{D42A27DB-BD31-4B8C-83A1-F6EECF244321}">
                    <p14:modId xmlns:p14="http://schemas.microsoft.com/office/powerpoint/2010/main" val="2191926075"/>
                  </p:ext>
                </p:extLst>
              </p:nvPr>
            </p:nvGraphicFramePr>
            <p:xfrm>
              <a:off x="64294" y="1308100"/>
              <a:ext cx="9029699" cy="373211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D66657A2-5E9C-490A-97AC-EA252D1F540E}"/>
                  </a:ext>
                </a:extLst>
              </p:cNvPr>
              <p:cNvPicPr>
                <a:picLocks noGrp="1" noRot="1" noChangeAspect="1" noMove="1" noResize="1" noEditPoints="1" noAdjustHandles="1" noChangeArrowheads="1" noChangeShapeType="1"/>
              </p:cNvPicPr>
              <p:nvPr/>
            </p:nvPicPr>
            <p:blipFill>
              <a:blip r:embed="rId4"/>
              <a:stretch>
                <a:fillRect/>
              </a:stretch>
            </p:blipFill>
            <p:spPr>
              <a:xfrm>
                <a:off x="64294" y="1308100"/>
                <a:ext cx="9029699" cy="3732116"/>
              </a:xfrm>
              <a:prstGeom prst="rect">
                <a:avLst/>
              </a:prstGeom>
            </p:spPr>
          </p:pic>
        </mc:Fallback>
      </mc:AlternateContent>
      <p:sp>
        <p:nvSpPr>
          <p:cNvPr id="8" name="TextBox 7">
            <a:extLst>
              <a:ext uri="{FF2B5EF4-FFF2-40B4-BE49-F238E27FC236}">
                <a16:creationId xmlns:a16="http://schemas.microsoft.com/office/drawing/2014/main" id="{4B9B5B66-1A57-4E09-BAEC-EAD810E5E46B}"/>
              </a:ext>
            </a:extLst>
          </p:cNvPr>
          <p:cNvSpPr txBox="1"/>
          <p:nvPr/>
        </p:nvSpPr>
        <p:spPr>
          <a:xfrm>
            <a:off x="2421732" y="3272010"/>
            <a:ext cx="1246886" cy="265457"/>
          </a:xfrm>
          <a:prstGeom prst="rect">
            <a:avLst/>
          </a:prstGeom>
          <a:noFill/>
        </p:spPr>
        <p:txBody>
          <a:bodyPr wrap="square" rtlCol="0">
            <a:spAutoFit/>
          </a:bodyPr>
          <a:lstStyle/>
          <a:p>
            <a:r>
              <a:rPr lang="en-US" sz="1125" dirty="0"/>
              <a:t>Mecklenburg</a:t>
            </a:r>
          </a:p>
        </p:txBody>
      </p:sp>
      <p:sp>
        <p:nvSpPr>
          <p:cNvPr id="9" name="TextBox 8">
            <a:extLst>
              <a:ext uri="{FF2B5EF4-FFF2-40B4-BE49-F238E27FC236}">
                <a16:creationId xmlns:a16="http://schemas.microsoft.com/office/drawing/2014/main" id="{A1DF602E-48E1-4191-B034-371265C1ED41}"/>
              </a:ext>
            </a:extLst>
          </p:cNvPr>
          <p:cNvSpPr txBox="1"/>
          <p:nvPr/>
        </p:nvSpPr>
        <p:spPr>
          <a:xfrm>
            <a:off x="5457481" y="1684204"/>
            <a:ext cx="681669" cy="438582"/>
          </a:xfrm>
          <a:prstGeom prst="rect">
            <a:avLst/>
          </a:prstGeom>
          <a:noFill/>
        </p:spPr>
        <p:txBody>
          <a:bodyPr wrap="square" rtlCol="0">
            <a:spAutoFit/>
          </a:bodyPr>
          <a:lstStyle/>
          <a:p>
            <a:r>
              <a:rPr lang="en-US" sz="1125" dirty="0"/>
              <a:t>Durham</a:t>
            </a:r>
          </a:p>
        </p:txBody>
      </p:sp>
      <p:sp>
        <p:nvSpPr>
          <p:cNvPr id="10" name="TextBox 9">
            <a:extLst>
              <a:ext uri="{FF2B5EF4-FFF2-40B4-BE49-F238E27FC236}">
                <a16:creationId xmlns:a16="http://schemas.microsoft.com/office/drawing/2014/main" id="{32F718DD-1567-4290-A186-09804392714E}"/>
              </a:ext>
            </a:extLst>
          </p:cNvPr>
          <p:cNvSpPr txBox="1"/>
          <p:nvPr/>
        </p:nvSpPr>
        <p:spPr>
          <a:xfrm>
            <a:off x="293297" y="535273"/>
            <a:ext cx="8557406" cy="584775"/>
          </a:xfrm>
          <a:prstGeom prst="rect">
            <a:avLst/>
          </a:prstGeom>
          <a:noFill/>
        </p:spPr>
        <p:txBody>
          <a:bodyPr wrap="square">
            <a:spAutoFit/>
          </a:bodyPr>
          <a:lstStyle/>
          <a:p>
            <a:r>
              <a:rPr lang="en-US" sz="3200" dirty="0">
                <a:solidFill>
                  <a:schemeClr val="bg1"/>
                </a:solidFill>
                <a:latin typeface="Garamond" panose="02020404030301010803" pitchFamily="18" charset="0"/>
              </a:rPr>
              <a:t>Location and Number of NHTH Tips Jan-May 2020</a:t>
            </a:r>
          </a:p>
        </p:txBody>
      </p:sp>
    </p:spTree>
    <p:extLst>
      <p:ext uri="{BB962C8B-B14F-4D97-AF65-F5344CB8AC3E}">
        <p14:creationId xmlns:p14="http://schemas.microsoft.com/office/powerpoint/2010/main" val="3821854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3" y="0"/>
            <a:ext cx="565327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Gill Sans MT" panose="020B0502020104020203"/>
            </a:endParaRPr>
          </a:p>
        </p:txBody>
      </p:sp>
      <p:graphicFrame>
        <p:nvGraphicFramePr>
          <p:cNvPr id="12" name="Chart 11">
            <a:extLst>
              <a:ext uri="{FF2B5EF4-FFF2-40B4-BE49-F238E27FC236}">
                <a16:creationId xmlns:a16="http://schemas.microsoft.com/office/drawing/2014/main" id="{F44043AF-B469-46A2-97AB-C06DC6CD8893}"/>
              </a:ext>
            </a:extLst>
          </p:cNvPr>
          <p:cNvGraphicFramePr>
            <a:graphicFrameLocks/>
          </p:cNvGraphicFramePr>
          <p:nvPr>
            <p:extLst>
              <p:ext uri="{D42A27DB-BD31-4B8C-83A1-F6EECF244321}">
                <p14:modId xmlns:p14="http://schemas.microsoft.com/office/powerpoint/2010/main" val="4129565127"/>
              </p:ext>
            </p:extLst>
          </p:nvPr>
        </p:nvGraphicFramePr>
        <p:xfrm>
          <a:off x="3970782" y="480060"/>
          <a:ext cx="4693158" cy="3947351"/>
        </p:xfrm>
        <a:graphic>
          <a:graphicData uri="http://schemas.openxmlformats.org/drawingml/2006/chart">
            <c:chart xmlns:c="http://schemas.openxmlformats.org/drawingml/2006/chart" xmlns:r="http://schemas.openxmlformats.org/officeDocument/2006/relationships" r:id="rId3"/>
          </a:graphicData>
        </a:graphic>
      </p:graphicFrame>
      <p:sp>
        <p:nvSpPr>
          <p:cNvPr id="20" name="Title 1">
            <a:extLst>
              <a:ext uri="{FF2B5EF4-FFF2-40B4-BE49-F238E27FC236}">
                <a16:creationId xmlns:a16="http://schemas.microsoft.com/office/drawing/2014/main" id="{3CA2E485-908F-4C6E-BD8E-C269E1E1444A}"/>
              </a:ext>
            </a:extLst>
          </p:cNvPr>
          <p:cNvSpPr txBox="1">
            <a:spLocks/>
          </p:cNvSpPr>
          <p:nvPr/>
        </p:nvSpPr>
        <p:spPr>
          <a:xfrm>
            <a:off x="480060" y="1826046"/>
            <a:ext cx="2525521" cy="1306627"/>
          </a:xfrm>
          <a:prstGeom prst="rect">
            <a:avLst/>
          </a:prstGeom>
          <a:solidFill>
            <a:schemeClr val="tx2">
              <a:lumMod val="60000"/>
              <a:lumOff val="40000"/>
              <a:alpha val="15000"/>
            </a:schemeClr>
          </a:solidFill>
          <a:ln w="31750" cap="sq">
            <a:solidFill>
              <a:schemeClr val="bg1"/>
            </a:solidFill>
            <a:miter lim="800000"/>
          </a:ln>
        </p:spPr>
        <p:txBody>
          <a:bodyPr vert="horz" wrap="square" lIns="137160" tIns="137160" rIns="137160" bIns="137160" rtlCol="0" anchor="ctr">
            <a:normAutofit fontScale="925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defTabSz="685800">
              <a:buClrTx/>
            </a:pPr>
            <a:r>
              <a:rPr lang="en-US" sz="1950" spc="150" dirty="0">
                <a:solidFill>
                  <a:prstClr val="white"/>
                </a:solidFill>
                <a:latin typeface="Garamond" panose="02020404030301010803" pitchFamily="18" charset="0"/>
              </a:rPr>
              <a:t>Type of Trafficking tips to NHTH, January-may 2020</a:t>
            </a:r>
          </a:p>
        </p:txBody>
      </p:sp>
      <p:sp>
        <p:nvSpPr>
          <p:cNvPr id="3" name="TextBox 2">
            <a:extLst>
              <a:ext uri="{FF2B5EF4-FFF2-40B4-BE49-F238E27FC236}">
                <a16:creationId xmlns:a16="http://schemas.microsoft.com/office/drawing/2014/main" id="{7148AFCD-9191-4AB6-ADE6-3A4B55F1C5D0}"/>
              </a:ext>
            </a:extLst>
          </p:cNvPr>
          <p:cNvSpPr txBox="1"/>
          <p:nvPr/>
        </p:nvSpPr>
        <p:spPr>
          <a:xfrm rot="10800000" flipV="1">
            <a:off x="8165306" y="4596688"/>
            <a:ext cx="879396" cy="400110"/>
          </a:xfrm>
          <a:prstGeom prst="rect">
            <a:avLst/>
          </a:prstGeom>
          <a:noFill/>
        </p:spPr>
        <p:txBody>
          <a:bodyPr wrap="square" rtlCol="0">
            <a:spAutoFit/>
          </a:bodyPr>
          <a:lstStyle/>
          <a:p>
            <a:r>
              <a:rPr lang="en-US" sz="1000" dirty="0"/>
              <a:t>NCHTC, 2021</a:t>
            </a:r>
          </a:p>
        </p:txBody>
      </p:sp>
    </p:spTree>
    <p:extLst>
      <p:ext uri="{BB962C8B-B14F-4D97-AF65-F5344CB8AC3E}">
        <p14:creationId xmlns:p14="http://schemas.microsoft.com/office/powerpoint/2010/main" val="316292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311725" y="323850"/>
            <a:ext cx="8520600" cy="8007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latin typeface="EB Garamond" panose="00000500000000000000" pitchFamily="2" charset="0"/>
                <a:ea typeface="EB Garamond" panose="00000500000000000000" pitchFamily="2" charset="0"/>
                <a:cs typeface="Roboto"/>
                <a:sym typeface="Roboto"/>
              </a:rPr>
              <a:t>What is Human</a:t>
            </a:r>
            <a:r>
              <a:rPr lang="en" sz="4400" dirty="0">
                <a:latin typeface="EB Garamond" panose="00000500000000000000" pitchFamily="2" charset="0"/>
                <a:ea typeface="EB Garamond" panose="00000500000000000000" pitchFamily="2" charset="0"/>
                <a:cs typeface="Roboto"/>
                <a:sym typeface="Roboto"/>
              </a:rPr>
              <a:t> Trafficking ?</a:t>
            </a:r>
            <a:endParaRPr sz="4400" dirty="0">
              <a:latin typeface="EB Garamond" panose="00000500000000000000" pitchFamily="2" charset="0"/>
              <a:ea typeface="EB Garamond" panose="00000500000000000000" pitchFamily="2" charset="0"/>
              <a:cs typeface="Roboto"/>
              <a:sym typeface="Roboto"/>
            </a:endParaRPr>
          </a:p>
        </p:txBody>
      </p:sp>
      <p:sp>
        <p:nvSpPr>
          <p:cNvPr id="131" name="Google Shape;131;p28"/>
          <p:cNvSpPr txBox="1"/>
          <p:nvPr/>
        </p:nvSpPr>
        <p:spPr>
          <a:xfrm>
            <a:off x="311725" y="1288200"/>
            <a:ext cx="4470300" cy="498595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 sz="2800" b="1" dirty="0">
                <a:latin typeface="EB Garamond" panose="00000500000000000000" pitchFamily="2" charset="0"/>
                <a:ea typeface="EB Garamond" panose="00000500000000000000" pitchFamily="2" charset="0"/>
                <a:cs typeface="Roboto"/>
                <a:sym typeface="Roboto"/>
              </a:rPr>
              <a:t>Most of us are familiar with the term human trafficking, but we might not be quite sure what it means.</a:t>
            </a:r>
            <a:endParaRPr sz="2800" b="1" dirty="0">
              <a:latin typeface="EB Garamond" panose="00000500000000000000" pitchFamily="2" charset="0"/>
              <a:ea typeface="EB Garamond" panose="00000500000000000000" pitchFamily="2" charset="0"/>
              <a:cs typeface="Roboto"/>
              <a:sym typeface="Roboto"/>
            </a:endParaRPr>
          </a:p>
          <a:p>
            <a:pPr marL="457200" lvl="0" indent="-387350" algn="l" rtl="0">
              <a:lnSpc>
                <a:spcPct val="100000"/>
              </a:lnSpc>
              <a:spcBef>
                <a:spcPts val="1000"/>
              </a:spcBef>
              <a:spcAft>
                <a:spcPts val="0"/>
              </a:spcAft>
              <a:buSzPts val="2500"/>
              <a:buFont typeface="Roboto"/>
              <a:buChar char="●"/>
            </a:pPr>
            <a:r>
              <a:rPr lang="en" sz="2500" dirty="0">
                <a:latin typeface="EB Garamond" panose="00000500000000000000" pitchFamily="2" charset="0"/>
                <a:ea typeface="EB Garamond" panose="00000500000000000000" pitchFamily="2" charset="0"/>
                <a:cs typeface="Roboto"/>
                <a:sym typeface="Roboto"/>
              </a:rPr>
              <a:t>Where have you </a:t>
            </a:r>
            <a:endParaRPr sz="2500" dirty="0">
              <a:latin typeface="EB Garamond" panose="00000500000000000000" pitchFamily="2" charset="0"/>
              <a:ea typeface="EB Garamond" panose="00000500000000000000" pitchFamily="2" charset="0"/>
              <a:cs typeface="Roboto"/>
              <a:sym typeface="Roboto"/>
            </a:endParaRPr>
          </a:p>
          <a:p>
            <a:pPr marL="0" lvl="0" indent="457200" algn="l" rtl="0">
              <a:lnSpc>
                <a:spcPct val="100000"/>
              </a:lnSpc>
              <a:spcBef>
                <a:spcPts val="1000"/>
              </a:spcBef>
              <a:spcAft>
                <a:spcPts val="0"/>
              </a:spcAft>
              <a:buNone/>
            </a:pPr>
            <a:r>
              <a:rPr lang="en" sz="2500" dirty="0">
                <a:latin typeface="EB Garamond" panose="00000500000000000000" pitchFamily="2" charset="0"/>
                <a:ea typeface="EB Garamond" panose="00000500000000000000" pitchFamily="2" charset="0"/>
                <a:cs typeface="Roboto"/>
                <a:sym typeface="Roboto"/>
              </a:rPr>
              <a:t>heard about trafficking?</a:t>
            </a:r>
            <a:endParaRPr sz="2500" dirty="0">
              <a:latin typeface="EB Garamond" panose="00000500000000000000" pitchFamily="2" charset="0"/>
              <a:ea typeface="EB Garamond" panose="00000500000000000000" pitchFamily="2" charset="0"/>
              <a:cs typeface="Roboto"/>
              <a:sym typeface="Roboto"/>
            </a:endParaRPr>
          </a:p>
          <a:p>
            <a:pPr marL="457200" lvl="0" indent="-387350" algn="l" rtl="0">
              <a:spcBef>
                <a:spcPts val="1000"/>
              </a:spcBef>
              <a:spcAft>
                <a:spcPts val="0"/>
              </a:spcAft>
              <a:buSzPts val="2500"/>
              <a:buFont typeface="Roboto"/>
              <a:buChar char="●"/>
            </a:pPr>
            <a:r>
              <a:rPr lang="en" sz="2500" dirty="0">
                <a:latin typeface="EB Garamond" panose="00000500000000000000" pitchFamily="2" charset="0"/>
                <a:ea typeface="EB Garamond" panose="00000500000000000000" pitchFamily="2" charset="0"/>
                <a:cs typeface="Roboto"/>
                <a:sym typeface="Roboto"/>
              </a:rPr>
              <a:t>What comes to mind when you hear the term?</a:t>
            </a:r>
            <a:endParaRPr sz="2500" dirty="0">
              <a:latin typeface="EB Garamond" panose="00000500000000000000" pitchFamily="2" charset="0"/>
              <a:ea typeface="EB Garamond" panose="00000500000000000000" pitchFamily="2" charset="0"/>
              <a:cs typeface="Roboto"/>
              <a:sym typeface="Roboto"/>
            </a:endParaRPr>
          </a:p>
          <a:p>
            <a:pPr marL="0" lvl="0" indent="457200" algn="l" rtl="0">
              <a:lnSpc>
                <a:spcPct val="100000"/>
              </a:lnSpc>
              <a:spcBef>
                <a:spcPts val="1000"/>
              </a:spcBef>
              <a:spcAft>
                <a:spcPts val="0"/>
              </a:spcAft>
              <a:buNone/>
            </a:pPr>
            <a:endParaRPr sz="2500" dirty="0">
              <a:latin typeface="Roboto"/>
              <a:ea typeface="Roboto"/>
              <a:cs typeface="Roboto"/>
              <a:sym typeface="Roboto"/>
            </a:endParaRPr>
          </a:p>
          <a:p>
            <a:pPr marL="457200" lvl="0" indent="0" algn="l" rtl="0">
              <a:lnSpc>
                <a:spcPct val="100000"/>
              </a:lnSpc>
              <a:spcBef>
                <a:spcPts val="1000"/>
              </a:spcBef>
              <a:spcAft>
                <a:spcPts val="0"/>
              </a:spcAft>
              <a:buNone/>
            </a:pPr>
            <a:endParaRPr sz="2500" dirty="0">
              <a:latin typeface="Roboto"/>
              <a:ea typeface="Roboto"/>
              <a:cs typeface="Roboto"/>
              <a:sym typeface="Roboto"/>
            </a:endParaRPr>
          </a:p>
        </p:txBody>
      </p:sp>
      <p:pic>
        <p:nvPicPr>
          <p:cNvPr id="132" name="Google Shape;132;p28"/>
          <p:cNvPicPr preferRelativeResize="0"/>
          <p:nvPr/>
        </p:nvPicPr>
        <p:blipFill>
          <a:blip r:embed="rId3">
            <a:alphaModFix/>
          </a:blip>
          <a:stretch>
            <a:fillRect/>
          </a:stretch>
        </p:blipFill>
        <p:spPr>
          <a:xfrm>
            <a:off x="5758925" y="3228525"/>
            <a:ext cx="2857500" cy="1819275"/>
          </a:xfrm>
          <a:prstGeom prst="rect">
            <a:avLst/>
          </a:prstGeom>
          <a:noFill/>
          <a:ln>
            <a:noFill/>
          </a:ln>
        </p:spPr>
      </p:pic>
      <p:pic>
        <p:nvPicPr>
          <p:cNvPr id="133" name="Google Shape;133;p28"/>
          <p:cNvPicPr preferRelativeResize="0"/>
          <p:nvPr/>
        </p:nvPicPr>
        <p:blipFill>
          <a:blip r:embed="rId4">
            <a:alphaModFix/>
          </a:blip>
          <a:stretch>
            <a:fillRect/>
          </a:stretch>
        </p:blipFill>
        <p:spPr>
          <a:xfrm>
            <a:off x="5419375" y="1288200"/>
            <a:ext cx="3366550" cy="1819275"/>
          </a:xfrm>
          <a:prstGeom prst="rect">
            <a:avLst/>
          </a:prstGeom>
          <a:noFill/>
          <a:ln>
            <a:noFill/>
          </a:ln>
        </p:spPr>
      </p:pic>
      <p:sp>
        <p:nvSpPr>
          <p:cNvPr id="134" name="Google Shape;134;p28"/>
          <p:cNvSpPr txBox="1"/>
          <p:nvPr/>
        </p:nvSpPr>
        <p:spPr>
          <a:xfrm>
            <a:off x="5972588" y="221750"/>
            <a:ext cx="3000000" cy="3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50">
              <a:solidFill>
                <a:srgbClr val="555555"/>
              </a:solidFill>
              <a:highlight>
                <a:srgbClr val="FFFFFF"/>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D413-F171-4EC4-BC56-185033597F20}"/>
              </a:ext>
            </a:extLst>
          </p:cNvPr>
          <p:cNvSpPr>
            <a:spLocks noGrp="1"/>
          </p:cNvSpPr>
          <p:nvPr>
            <p:ph type="title"/>
          </p:nvPr>
        </p:nvSpPr>
        <p:spPr>
          <a:xfrm>
            <a:off x="0" y="500925"/>
            <a:ext cx="9090660" cy="623700"/>
          </a:xfrm>
        </p:spPr>
        <p:txBody>
          <a:bodyPr>
            <a:noAutofit/>
          </a:bodyPr>
          <a:lstStyle/>
          <a:p>
            <a:pPr algn="ctr"/>
            <a:r>
              <a:rPr lang="en-US" sz="3600" dirty="0">
                <a:latin typeface="EB Garamond" panose="00000500000000000000" pitchFamily="2" charset="0"/>
                <a:ea typeface="EB Garamond" panose="00000500000000000000" pitchFamily="2" charset="0"/>
              </a:rPr>
              <a:t>Percentage of tips with minor victims, 2017-2019</a:t>
            </a:r>
          </a:p>
        </p:txBody>
      </p:sp>
      <p:graphicFrame>
        <p:nvGraphicFramePr>
          <p:cNvPr id="4" name="Chart 3">
            <a:extLst>
              <a:ext uri="{FF2B5EF4-FFF2-40B4-BE49-F238E27FC236}">
                <a16:creationId xmlns:a16="http://schemas.microsoft.com/office/drawing/2014/main" id="{E709C3AA-0CCC-4E8A-8D2B-D7420D4E2193}"/>
              </a:ext>
            </a:extLst>
          </p:cNvPr>
          <p:cNvGraphicFramePr>
            <a:graphicFrameLocks/>
          </p:cNvGraphicFramePr>
          <p:nvPr/>
        </p:nvGraphicFramePr>
        <p:xfrm>
          <a:off x="-433769" y="1479014"/>
          <a:ext cx="3725466" cy="30566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17F5896-89A0-4B74-9500-7246AE1B1768}"/>
              </a:ext>
            </a:extLst>
          </p:cNvPr>
          <p:cNvGraphicFramePr>
            <a:graphicFrameLocks/>
          </p:cNvGraphicFramePr>
          <p:nvPr/>
        </p:nvGraphicFramePr>
        <p:xfrm>
          <a:off x="2364831" y="1479014"/>
          <a:ext cx="3981609" cy="3294863"/>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E62A2D6F-2048-4BEB-A873-A81B4C7BDFE1}"/>
              </a:ext>
            </a:extLst>
          </p:cNvPr>
          <p:cNvPicPr/>
          <p:nvPr/>
        </p:nvPicPr>
        <p:blipFill rotWithShape="1">
          <a:blip r:embed="rId4">
            <a:extLst>
              <a:ext uri="{28A0092B-C50C-407E-A947-70E740481C1C}">
                <a14:useLocalDpi xmlns:a14="http://schemas.microsoft.com/office/drawing/2010/main" val="0"/>
              </a:ext>
            </a:extLst>
          </a:blip>
          <a:srcRect l="4432" t="83180" r="4571" b="5300"/>
          <a:stretch/>
        </p:blipFill>
        <p:spPr bwMode="auto">
          <a:xfrm>
            <a:off x="2554558" y="4500977"/>
            <a:ext cx="4328231" cy="539240"/>
          </a:xfrm>
          <a:prstGeom prst="rect">
            <a:avLst/>
          </a:prstGeom>
          <a:noFill/>
          <a:ln>
            <a:noFill/>
          </a:ln>
          <a:extLst>
            <a:ext uri="{53640926-AAD7-44D8-BBD7-CCE9431645EC}">
              <a14:shadowObscured xmlns:a14="http://schemas.microsoft.com/office/drawing/2010/main"/>
            </a:ext>
          </a:extLst>
        </p:spPr>
      </p:pic>
      <p:graphicFrame>
        <p:nvGraphicFramePr>
          <p:cNvPr id="10" name="Chart 9">
            <a:extLst>
              <a:ext uri="{FF2B5EF4-FFF2-40B4-BE49-F238E27FC236}">
                <a16:creationId xmlns:a16="http://schemas.microsoft.com/office/drawing/2014/main" id="{860D5633-8BA2-45DB-B4B4-E3DFB29B54FF}"/>
              </a:ext>
            </a:extLst>
          </p:cNvPr>
          <p:cNvGraphicFramePr>
            <a:graphicFrameLocks/>
          </p:cNvGraphicFramePr>
          <p:nvPr/>
        </p:nvGraphicFramePr>
        <p:xfrm>
          <a:off x="5669280" y="1375550"/>
          <a:ext cx="4122420" cy="312542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2150EBB7-FC4C-4D33-8B4A-6C13A8812F0D}"/>
              </a:ext>
            </a:extLst>
          </p:cNvPr>
          <p:cNvSpPr txBox="1"/>
          <p:nvPr/>
        </p:nvSpPr>
        <p:spPr>
          <a:xfrm>
            <a:off x="7950994" y="4535657"/>
            <a:ext cx="935831" cy="523220"/>
          </a:xfrm>
          <a:prstGeom prst="rect">
            <a:avLst/>
          </a:prstGeom>
          <a:noFill/>
        </p:spPr>
        <p:txBody>
          <a:bodyPr wrap="square" rtlCol="0">
            <a:spAutoFit/>
          </a:bodyPr>
          <a:lstStyle/>
          <a:p>
            <a:r>
              <a:rPr lang="en-US" dirty="0"/>
              <a:t>NCHTC, 2021</a:t>
            </a:r>
          </a:p>
        </p:txBody>
      </p:sp>
    </p:spTree>
    <p:extLst>
      <p:ext uri="{BB962C8B-B14F-4D97-AF65-F5344CB8AC3E}">
        <p14:creationId xmlns:p14="http://schemas.microsoft.com/office/powerpoint/2010/main" val="2446906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F7E7F-C822-48E6-8F72-9DEB625EE7EF}"/>
              </a:ext>
            </a:extLst>
          </p:cNvPr>
          <p:cNvSpPr>
            <a:spLocks noGrp="1"/>
          </p:cNvSpPr>
          <p:nvPr>
            <p:ph type="body" idx="1"/>
          </p:nvPr>
        </p:nvSpPr>
        <p:spPr>
          <a:xfrm>
            <a:off x="1030586" y="310135"/>
            <a:ext cx="3202686" cy="528065"/>
          </a:xfrm>
        </p:spPr>
        <p:txBody>
          <a:bodyPr>
            <a:normAutofit fontScale="77500" lnSpcReduction="20000"/>
          </a:bodyPr>
          <a:lstStyle/>
          <a:p>
            <a:r>
              <a:rPr lang="en-US" b="1" dirty="0">
                <a:solidFill>
                  <a:schemeClr val="tx1"/>
                </a:solidFill>
                <a:latin typeface="EB Garamond" panose="00000500000000000000" pitchFamily="2" charset="0"/>
                <a:ea typeface="EB Garamond" panose="00000500000000000000" pitchFamily="2" charset="0"/>
              </a:rPr>
              <a:t>Types of commercial sex trafficking, January-may 2020</a:t>
            </a:r>
          </a:p>
        </p:txBody>
      </p:sp>
      <p:graphicFrame>
        <p:nvGraphicFramePr>
          <p:cNvPr id="8" name="Content Placeholder 7">
            <a:extLst>
              <a:ext uri="{FF2B5EF4-FFF2-40B4-BE49-F238E27FC236}">
                <a16:creationId xmlns:a16="http://schemas.microsoft.com/office/drawing/2014/main" id="{5FBE3B77-0AEE-47CB-9170-CDB411C3C9D8}"/>
              </a:ext>
            </a:extLst>
          </p:cNvPr>
          <p:cNvGraphicFramePr>
            <a:graphicFrameLocks noGrp="1"/>
          </p:cNvGraphicFramePr>
          <p:nvPr>
            <p:ph sz="quarter" idx="4"/>
            <p:extLst>
              <p:ext uri="{D42A27DB-BD31-4B8C-83A1-F6EECF244321}">
                <p14:modId xmlns:p14="http://schemas.microsoft.com/office/powerpoint/2010/main" val="1500150263"/>
              </p:ext>
            </p:extLst>
          </p:nvPr>
        </p:nvGraphicFramePr>
        <p:xfrm>
          <a:off x="4754166" y="1016307"/>
          <a:ext cx="3698525" cy="342073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0FAD146B-51D0-4BAB-A181-264A16552D9F}"/>
              </a:ext>
            </a:extLst>
          </p:cNvPr>
          <p:cNvSpPr>
            <a:spLocks noGrp="1"/>
          </p:cNvSpPr>
          <p:nvPr>
            <p:ph type="body" sz="quarter" idx="13"/>
          </p:nvPr>
        </p:nvSpPr>
        <p:spPr>
          <a:xfrm>
            <a:off x="4741163" y="310135"/>
            <a:ext cx="3698525" cy="528065"/>
          </a:xfrm>
        </p:spPr>
        <p:txBody>
          <a:bodyPr>
            <a:normAutofit fontScale="77500" lnSpcReduction="20000"/>
          </a:bodyPr>
          <a:lstStyle/>
          <a:p>
            <a:r>
              <a:rPr lang="en-US" b="1" dirty="0">
                <a:solidFill>
                  <a:schemeClr val="tx1"/>
                </a:solidFill>
                <a:latin typeface="EB Garamond" panose="00000500000000000000" pitchFamily="2" charset="0"/>
                <a:ea typeface="EB Garamond" panose="00000500000000000000" pitchFamily="2" charset="0"/>
              </a:rPr>
              <a:t>Type of labor trafficking, </a:t>
            </a:r>
          </a:p>
          <a:p>
            <a:r>
              <a:rPr lang="en-US" b="1" dirty="0">
                <a:solidFill>
                  <a:schemeClr val="tx1"/>
                </a:solidFill>
                <a:latin typeface="EB Garamond" panose="00000500000000000000" pitchFamily="2" charset="0"/>
                <a:ea typeface="EB Garamond" panose="00000500000000000000" pitchFamily="2" charset="0"/>
              </a:rPr>
              <a:t>January-may 2020</a:t>
            </a:r>
          </a:p>
        </p:txBody>
      </p:sp>
      <p:graphicFrame>
        <p:nvGraphicFramePr>
          <p:cNvPr id="9" name="Content Placeholder 8">
            <a:extLst>
              <a:ext uri="{FF2B5EF4-FFF2-40B4-BE49-F238E27FC236}">
                <a16:creationId xmlns:a16="http://schemas.microsoft.com/office/drawing/2014/main" id="{40FDE9C5-DC93-4BDC-975E-93DA11FAD8EE}"/>
              </a:ext>
            </a:extLst>
          </p:cNvPr>
          <p:cNvGraphicFramePr>
            <a:graphicFrameLocks noGrp="1"/>
          </p:cNvGraphicFramePr>
          <p:nvPr>
            <p:ph sz="half" idx="2"/>
            <p:extLst>
              <p:ext uri="{D42A27DB-BD31-4B8C-83A1-F6EECF244321}">
                <p14:modId xmlns:p14="http://schemas.microsoft.com/office/powerpoint/2010/main" val="3963293990"/>
              </p:ext>
            </p:extLst>
          </p:nvPr>
        </p:nvGraphicFramePr>
        <p:xfrm>
          <a:off x="691310" y="1016307"/>
          <a:ext cx="3698525" cy="3288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5094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2"/>
          <p:cNvSpPr/>
          <p:nvPr/>
        </p:nvSpPr>
        <p:spPr>
          <a:xfrm>
            <a:off x="2591175" y="1321925"/>
            <a:ext cx="4046700" cy="9738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latin typeface="Roboto"/>
                <a:ea typeface="Roboto"/>
                <a:cs typeface="Roboto"/>
                <a:sym typeface="Roboto"/>
              </a:rPr>
              <a:t>14-43:11 (A) </a:t>
            </a:r>
            <a:endParaRPr sz="2200">
              <a:solidFill>
                <a:srgbClr val="FFFFFF"/>
              </a:solidFill>
              <a:latin typeface="Roboto"/>
              <a:ea typeface="Roboto"/>
              <a:cs typeface="Roboto"/>
              <a:sym typeface="Roboto"/>
            </a:endParaRPr>
          </a:p>
          <a:p>
            <a:pPr marL="0" lvl="0" indent="0" algn="ctr" rtl="0">
              <a:spcBef>
                <a:spcPts val="0"/>
              </a:spcBef>
              <a:spcAft>
                <a:spcPts val="0"/>
              </a:spcAft>
              <a:buNone/>
            </a:pPr>
            <a:r>
              <a:rPr lang="en" sz="3400">
                <a:solidFill>
                  <a:schemeClr val="lt1"/>
                </a:solidFill>
                <a:latin typeface="Roboto"/>
                <a:ea typeface="Roboto"/>
                <a:cs typeface="Roboto"/>
                <a:sym typeface="Roboto"/>
              </a:rPr>
              <a:t>139</a:t>
            </a:r>
            <a:endParaRPr sz="3800">
              <a:solidFill>
                <a:schemeClr val="lt1"/>
              </a:solidFill>
            </a:endParaRPr>
          </a:p>
        </p:txBody>
      </p:sp>
      <p:sp>
        <p:nvSpPr>
          <p:cNvPr id="380" name="Google Shape;380;p52"/>
          <p:cNvSpPr/>
          <p:nvPr/>
        </p:nvSpPr>
        <p:spPr>
          <a:xfrm>
            <a:off x="5651750" y="2550301"/>
            <a:ext cx="2989800" cy="933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Human trafficking child victim</a:t>
            </a:r>
            <a:endParaRPr sz="1700">
              <a:solidFill>
                <a:srgbClr val="FFFFFF"/>
              </a:solidFill>
              <a:latin typeface="Roboto"/>
              <a:ea typeface="Roboto"/>
              <a:cs typeface="Roboto"/>
              <a:sym typeface="Roboto"/>
            </a:endParaRPr>
          </a:p>
          <a:p>
            <a:pPr marL="0" lvl="0" indent="0" algn="ctr" rtl="0">
              <a:spcBef>
                <a:spcPts val="0"/>
              </a:spcBef>
              <a:spcAft>
                <a:spcPts val="0"/>
              </a:spcAft>
              <a:buNone/>
            </a:pPr>
            <a:r>
              <a:rPr lang="en" sz="1700">
                <a:solidFill>
                  <a:srgbClr val="FFFFFF"/>
                </a:solidFill>
                <a:latin typeface="Roboto"/>
                <a:ea typeface="Roboto"/>
                <a:cs typeface="Roboto"/>
                <a:sym typeface="Roboto"/>
              </a:rPr>
              <a:t>40</a:t>
            </a:r>
            <a:endParaRPr sz="2100">
              <a:solidFill>
                <a:srgbClr val="FFFFFF"/>
              </a:solidFill>
            </a:endParaRPr>
          </a:p>
        </p:txBody>
      </p:sp>
      <p:sp>
        <p:nvSpPr>
          <p:cNvPr id="381" name="Google Shape;381;p52"/>
          <p:cNvSpPr/>
          <p:nvPr/>
        </p:nvSpPr>
        <p:spPr>
          <a:xfrm>
            <a:off x="1274475" y="2571750"/>
            <a:ext cx="2512500" cy="6237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 Ht adult victim</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62</a:t>
            </a:r>
            <a:endParaRPr sz="1000">
              <a:solidFill>
                <a:srgbClr val="FFFFFF"/>
              </a:solidFill>
              <a:latin typeface="Roboto"/>
              <a:ea typeface="Roboto"/>
              <a:cs typeface="Roboto"/>
              <a:sym typeface="Roboto"/>
            </a:endParaRPr>
          </a:p>
        </p:txBody>
      </p:sp>
      <p:sp>
        <p:nvSpPr>
          <p:cNvPr id="382" name="Google Shape;382;p52"/>
          <p:cNvSpPr/>
          <p:nvPr/>
        </p:nvSpPr>
        <p:spPr>
          <a:xfrm>
            <a:off x="311725" y="3809425"/>
            <a:ext cx="2329200" cy="9738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Invol servitude adult </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1</a:t>
            </a:r>
            <a:endParaRPr>
              <a:solidFill>
                <a:srgbClr val="FFFFFF"/>
              </a:solidFill>
            </a:endParaRPr>
          </a:p>
        </p:txBody>
      </p:sp>
      <p:sp>
        <p:nvSpPr>
          <p:cNvPr id="383" name="Google Shape;383;p52"/>
          <p:cNvSpPr/>
          <p:nvPr/>
        </p:nvSpPr>
        <p:spPr>
          <a:xfrm>
            <a:off x="2877950" y="3829675"/>
            <a:ext cx="1818300" cy="9333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Sexual servitude adult </a:t>
            </a:r>
            <a:endParaRPr sz="1000">
              <a:solidFill>
                <a:srgbClr val="FFFFFF"/>
              </a:solidFill>
              <a:latin typeface="Roboto"/>
              <a:ea typeface="Roboto"/>
              <a:cs typeface="Roboto"/>
              <a:sym typeface="Roboto"/>
            </a:endParaRPr>
          </a:p>
          <a:p>
            <a:pPr marL="0" lvl="0" indent="0" algn="ctr" rtl="0">
              <a:spcBef>
                <a:spcPts val="0"/>
              </a:spcBef>
              <a:spcAft>
                <a:spcPts val="0"/>
              </a:spcAft>
              <a:buNone/>
            </a:pPr>
            <a:r>
              <a:rPr lang="en" sz="1000">
                <a:solidFill>
                  <a:srgbClr val="FFFFFF"/>
                </a:solidFill>
                <a:latin typeface="Roboto"/>
                <a:ea typeface="Roboto"/>
                <a:cs typeface="Roboto"/>
                <a:sym typeface="Roboto"/>
              </a:rPr>
              <a:t>12</a:t>
            </a:r>
            <a:endParaRPr>
              <a:solidFill>
                <a:srgbClr val="FFFFFF"/>
              </a:solidFill>
            </a:endParaRPr>
          </a:p>
        </p:txBody>
      </p:sp>
      <p:sp>
        <p:nvSpPr>
          <p:cNvPr id="384" name="Google Shape;384;p52"/>
          <p:cNvSpPr/>
          <p:nvPr/>
        </p:nvSpPr>
        <p:spPr>
          <a:xfrm>
            <a:off x="6000975" y="3721513"/>
            <a:ext cx="2391600" cy="10806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Roboto"/>
                <a:ea typeface="Roboto"/>
                <a:cs typeface="Roboto"/>
                <a:sym typeface="Roboto"/>
              </a:rPr>
              <a:t>Sexual servitude child </a:t>
            </a:r>
            <a:endParaRPr sz="1500">
              <a:solidFill>
                <a:srgbClr val="FFFFFF"/>
              </a:solidFill>
              <a:latin typeface="Roboto"/>
              <a:ea typeface="Roboto"/>
              <a:cs typeface="Roboto"/>
              <a:sym typeface="Roboto"/>
            </a:endParaRPr>
          </a:p>
          <a:p>
            <a:pPr marL="0" lvl="0" indent="0" algn="ctr" rtl="0">
              <a:spcBef>
                <a:spcPts val="0"/>
              </a:spcBef>
              <a:spcAft>
                <a:spcPts val="0"/>
              </a:spcAft>
              <a:buNone/>
            </a:pPr>
            <a:r>
              <a:rPr lang="en" sz="1600">
                <a:solidFill>
                  <a:srgbClr val="FFFFFF"/>
                </a:solidFill>
                <a:latin typeface="Roboto"/>
                <a:ea typeface="Roboto"/>
                <a:cs typeface="Roboto"/>
                <a:sym typeface="Roboto"/>
              </a:rPr>
              <a:t>24</a:t>
            </a:r>
            <a:endParaRPr sz="2000">
              <a:solidFill>
                <a:srgbClr val="FFFFFF"/>
              </a:solidFill>
            </a:endParaRPr>
          </a:p>
        </p:txBody>
      </p:sp>
      <p:cxnSp>
        <p:nvCxnSpPr>
          <p:cNvPr id="385" name="Google Shape;385;p52"/>
          <p:cNvCxnSpPr>
            <a:stCxn id="379" idx="2"/>
            <a:endCxn id="380" idx="0"/>
          </p:cNvCxnSpPr>
          <p:nvPr/>
        </p:nvCxnSpPr>
        <p:spPr>
          <a:xfrm rot="-5400000" flipH="1">
            <a:off x="5753175" y="1157075"/>
            <a:ext cx="254700" cy="2532000"/>
          </a:xfrm>
          <a:prstGeom prst="bentConnector3">
            <a:avLst>
              <a:gd name="adj1" fmla="val 49976"/>
            </a:avLst>
          </a:prstGeom>
          <a:noFill/>
          <a:ln w="9525" cap="flat" cmpd="sng">
            <a:solidFill>
              <a:srgbClr val="C2C2C2"/>
            </a:solidFill>
            <a:prstDash val="solid"/>
            <a:round/>
            <a:headEnd type="none" w="sm" len="sm"/>
            <a:tailEnd type="none" w="sm" len="sm"/>
          </a:ln>
        </p:spPr>
      </p:cxnSp>
      <p:cxnSp>
        <p:nvCxnSpPr>
          <p:cNvPr id="386" name="Google Shape;386;p52"/>
          <p:cNvCxnSpPr>
            <a:stCxn id="381" idx="0"/>
            <a:endCxn id="379" idx="2"/>
          </p:cNvCxnSpPr>
          <p:nvPr/>
        </p:nvCxnSpPr>
        <p:spPr>
          <a:xfrm rot="-5400000">
            <a:off x="3434625" y="1391850"/>
            <a:ext cx="276000" cy="2083800"/>
          </a:xfrm>
          <a:prstGeom prst="bentConnector3">
            <a:avLst>
              <a:gd name="adj1" fmla="val 50005"/>
            </a:avLst>
          </a:prstGeom>
          <a:noFill/>
          <a:ln w="9525" cap="flat" cmpd="sng">
            <a:solidFill>
              <a:srgbClr val="C2C2C2"/>
            </a:solidFill>
            <a:prstDash val="solid"/>
            <a:round/>
            <a:headEnd type="none" w="sm" len="sm"/>
            <a:tailEnd type="none" w="sm" len="sm"/>
          </a:ln>
        </p:spPr>
      </p:cxnSp>
      <p:cxnSp>
        <p:nvCxnSpPr>
          <p:cNvPr id="387" name="Google Shape;387;p52"/>
          <p:cNvCxnSpPr>
            <a:stCxn id="381" idx="2"/>
            <a:endCxn id="383" idx="0"/>
          </p:cNvCxnSpPr>
          <p:nvPr/>
        </p:nvCxnSpPr>
        <p:spPr>
          <a:xfrm rot="-5400000" flipH="1">
            <a:off x="2841825" y="2884350"/>
            <a:ext cx="634200" cy="1256400"/>
          </a:xfrm>
          <a:prstGeom prst="bentConnector3">
            <a:avLst>
              <a:gd name="adj1" fmla="val 50002"/>
            </a:avLst>
          </a:prstGeom>
          <a:noFill/>
          <a:ln w="9525" cap="flat" cmpd="sng">
            <a:solidFill>
              <a:srgbClr val="C2C2C2"/>
            </a:solidFill>
            <a:prstDash val="solid"/>
            <a:round/>
            <a:headEnd type="none" w="sm" len="sm"/>
            <a:tailEnd type="none" w="sm" len="sm"/>
          </a:ln>
        </p:spPr>
      </p:cxnSp>
      <p:cxnSp>
        <p:nvCxnSpPr>
          <p:cNvPr id="388" name="Google Shape;388;p52"/>
          <p:cNvCxnSpPr/>
          <p:nvPr/>
        </p:nvCxnSpPr>
        <p:spPr>
          <a:xfrm rot="10800000" flipH="1">
            <a:off x="1476125" y="3205625"/>
            <a:ext cx="1054500" cy="6141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89" name="Google Shape;389;p52"/>
          <p:cNvCxnSpPr/>
          <p:nvPr/>
        </p:nvCxnSpPr>
        <p:spPr>
          <a:xfrm>
            <a:off x="7127100" y="3057200"/>
            <a:ext cx="0" cy="401700"/>
          </a:xfrm>
          <a:prstGeom prst="straightConnector1">
            <a:avLst/>
          </a:prstGeom>
          <a:noFill/>
          <a:ln w="9525" cap="flat" cmpd="sng">
            <a:solidFill>
              <a:schemeClr val="dk2"/>
            </a:solidFill>
            <a:prstDash val="solid"/>
            <a:round/>
            <a:headEnd type="none" w="med" len="med"/>
            <a:tailEnd type="none" w="med" len="med"/>
          </a:ln>
        </p:spPr>
      </p:cxnSp>
      <p:sp>
        <p:nvSpPr>
          <p:cNvPr id="390" name="Google Shape;390;p5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Criminal charges in North Carolina, 2020</a:t>
            </a:r>
            <a:endParaRPr sz="4000" dirty="0">
              <a:latin typeface="EB Garamond" panose="00000500000000000000" pitchFamily="2" charset="0"/>
              <a:ea typeface="EB Garamond" panose="00000500000000000000" pitchFamily="2" charset="0"/>
              <a:cs typeface="Roboto"/>
              <a:sym typeface="Roboto"/>
            </a:endParaRPr>
          </a:p>
        </p:txBody>
      </p:sp>
      <p:cxnSp>
        <p:nvCxnSpPr>
          <p:cNvPr id="391" name="Google Shape;391;p52"/>
          <p:cNvCxnSpPr/>
          <p:nvPr/>
        </p:nvCxnSpPr>
        <p:spPr>
          <a:xfrm rot="10800000" flipH="1">
            <a:off x="6892125" y="3295475"/>
            <a:ext cx="609300" cy="434400"/>
          </a:xfrm>
          <a:prstGeom prst="bentConnector3">
            <a:avLst>
              <a:gd name="adj1" fmla="val 50000"/>
            </a:avLst>
          </a:prstGeom>
          <a:noFill/>
          <a:ln w="9525" cap="flat" cmpd="sng">
            <a:solidFill>
              <a:srgbClr val="C2C2C2"/>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1_YOY_Stacked_Lines_3measures ">
            <a:extLst>
              <a:ext uri="{FF2B5EF4-FFF2-40B4-BE49-F238E27FC236}">
                <a16:creationId xmlns:a16="http://schemas.microsoft.com/office/drawing/2014/main" id="{B1D77308-D4E9-4132-97CC-19FA87778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8450" cy="5143500"/>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txBox="1">
            <a:spLocks noGrp="1"/>
          </p:cNvSpPr>
          <p:nvPr>
            <p:ph type="title"/>
          </p:nvPr>
        </p:nvSpPr>
        <p:spPr>
          <a:xfrm>
            <a:off x="311725" y="500925"/>
            <a:ext cx="3706500" cy="2882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dirty="0">
                <a:latin typeface="EB Garamond" panose="00000500000000000000" pitchFamily="2" charset="0"/>
                <a:ea typeface="EB Garamond" panose="00000500000000000000" pitchFamily="2" charset="0"/>
                <a:cs typeface="Roboto"/>
                <a:sym typeface="Roboto"/>
              </a:rPr>
              <a:t>Human trafficking is big business, and it intersects with legitimate businesses in the public and private sectors.</a:t>
            </a:r>
            <a:r>
              <a:rPr lang="en" dirty="0">
                <a:latin typeface="Roboto"/>
                <a:ea typeface="Roboto"/>
                <a:cs typeface="Roboto"/>
                <a:sym typeface="Roboto"/>
              </a:rPr>
              <a:t> </a:t>
            </a:r>
            <a:endParaRPr dirty="0">
              <a:latin typeface="Roboto"/>
              <a:ea typeface="Roboto"/>
              <a:cs typeface="Roboto"/>
              <a:sym typeface="Roboto"/>
            </a:endParaRPr>
          </a:p>
        </p:txBody>
      </p:sp>
      <p:sp>
        <p:nvSpPr>
          <p:cNvPr id="412" name="Google Shape;412;p55"/>
          <p:cNvSpPr txBox="1">
            <a:spLocks noGrp="1"/>
          </p:cNvSpPr>
          <p:nvPr>
            <p:ph type="body" idx="1"/>
          </p:nvPr>
        </p:nvSpPr>
        <p:spPr>
          <a:xfrm>
            <a:off x="4644675" y="296650"/>
            <a:ext cx="4166400" cy="48468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 sz="4200" dirty="0">
                <a:latin typeface="EB Garamond" panose="00000500000000000000" pitchFamily="2" charset="0"/>
                <a:ea typeface="EB Garamond" panose="00000500000000000000" pitchFamily="2" charset="0"/>
              </a:rPr>
              <a:t>“When traffickers count on ignorance or apathy – whether within the general population or a market sector -- to exploit a human being, an opportunity exists for a ... trained and vigilant individual... to recognize what is actually happening and take action.</a:t>
            </a:r>
            <a:endParaRPr sz="42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4200" dirty="0">
                <a:latin typeface="EB Garamond" panose="00000500000000000000" pitchFamily="2" charset="0"/>
                <a:ea typeface="EB Garamond" panose="00000500000000000000" pitchFamily="2" charset="0"/>
              </a:rPr>
              <a:t>“Every person, working within their sphere of influence, can play a critical role in fighting this crime.”</a:t>
            </a:r>
            <a:endParaRPr sz="42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endParaRPr sz="4200" b="1"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endParaRPr sz="2723" b="1" dirty="0">
              <a:latin typeface="Calibri"/>
              <a:ea typeface="Calibri"/>
              <a:cs typeface="Calibri"/>
              <a:sym typeface="Calibri"/>
            </a:endParaRPr>
          </a:p>
          <a:p>
            <a:pPr marL="0" lvl="0" indent="0" algn="l" rtl="0">
              <a:spcBef>
                <a:spcPts val="1200"/>
              </a:spcBef>
              <a:spcAft>
                <a:spcPts val="0"/>
              </a:spcAft>
              <a:buNone/>
            </a:pPr>
            <a:r>
              <a:rPr lang="en" sz="3100" u="sng" dirty="0">
                <a:solidFill>
                  <a:schemeClr val="hlink"/>
                </a:solidFill>
                <a:latin typeface="Arial"/>
                <a:ea typeface="Arial"/>
                <a:cs typeface="Arial"/>
                <a:sym typeface="Arial"/>
                <a:hlinkClick r:id="rId3"/>
              </a:rPr>
              <a:t>A-Roadmap-for-Systems-and-Industries-to-Prevent-and-Disrupt-Human-Trafficking-Transportation-Industry.pdf </a:t>
            </a:r>
            <a:endParaRPr sz="3300" dirty="0"/>
          </a:p>
          <a:p>
            <a:pPr marL="0" lvl="0" indent="0" algn="l" rtl="0">
              <a:spcBef>
                <a:spcPts val="1200"/>
              </a:spcBef>
              <a:spcAft>
                <a:spcPts val="120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Phase one of Trafficking: </a:t>
            </a:r>
            <a:endParaRPr sz="4000" dirty="0">
              <a:latin typeface="EB Garamond" panose="00000500000000000000" pitchFamily="2" charset="0"/>
              <a:ea typeface="EB Garamond" panose="00000500000000000000" pitchFamily="2" charset="0"/>
              <a:cs typeface="Roboto"/>
              <a:sym typeface="Roboto"/>
            </a:endParaRPr>
          </a:p>
          <a:p>
            <a:pPr marL="0" lvl="0" indent="0" algn="ctr" rtl="0">
              <a:spcBef>
                <a:spcPts val="0"/>
              </a:spcBef>
              <a:spcAft>
                <a:spcPts val="0"/>
              </a:spcAft>
              <a:buNone/>
            </a:pPr>
            <a:br>
              <a:rPr lang="en" sz="4000" dirty="0">
                <a:latin typeface="EB Garamond" panose="00000500000000000000" pitchFamily="2" charset="0"/>
                <a:ea typeface="EB Garamond" panose="00000500000000000000" pitchFamily="2" charset="0"/>
                <a:cs typeface="Roboto"/>
                <a:sym typeface="Roboto"/>
              </a:rPr>
            </a:br>
            <a:r>
              <a:rPr lang="en" sz="4000" dirty="0">
                <a:latin typeface="EB Garamond" panose="00000500000000000000" pitchFamily="2" charset="0"/>
                <a:ea typeface="EB Garamond" panose="00000500000000000000" pitchFamily="2" charset="0"/>
                <a:cs typeface="Roboto"/>
                <a:sym typeface="Roboto"/>
              </a:rPr>
              <a:t>Recruitment</a:t>
            </a:r>
            <a:endParaRPr sz="4000" dirty="0">
              <a:latin typeface="EB Garamond" panose="00000500000000000000" pitchFamily="2" charset="0"/>
              <a:ea typeface="EB Garamond" panose="00000500000000000000" pitchFamily="2" charset="0"/>
              <a:cs typeface="Roboto"/>
              <a:sym typeface="Roboto"/>
            </a:endParaRPr>
          </a:p>
        </p:txBody>
      </p:sp>
      <p:sp>
        <p:nvSpPr>
          <p:cNvPr id="424" name="Google Shape;424;p57"/>
          <p:cNvSpPr txBox="1">
            <a:spLocks noGrp="1"/>
          </p:cNvSpPr>
          <p:nvPr>
            <p:ph type="body" idx="1"/>
          </p:nvPr>
        </p:nvSpPr>
        <p:spPr>
          <a:xfrm>
            <a:off x="4479131" y="71438"/>
            <a:ext cx="4531800" cy="4984162"/>
          </a:xfrm>
          <a:prstGeom prst="rect">
            <a:avLst/>
          </a:prstGeom>
          <a:ln>
            <a:solidFill>
              <a:schemeClr val="bg2"/>
            </a:solid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018"/>
              <a:buNone/>
            </a:pPr>
            <a:r>
              <a:rPr lang="en" sz="1600" b="1" dirty="0">
                <a:solidFill>
                  <a:srgbClr val="000000"/>
                </a:solidFill>
                <a:latin typeface="EB Garamond" panose="00000500000000000000" pitchFamily="2" charset="0"/>
                <a:ea typeface="EB Garamond" panose="00000500000000000000" pitchFamily="2" charset="0"/>
              </a:rPr>
              <a:t>How</a:t>
            </a:r>
            <a:r>
              <a:rPr lang="en" sz="1600" dirty="0">
                <a:solidFill>
                  <a:srgbClr val="000000"/>
                </a:solidFill>
                <a:latin typeface="EB Garamond" panose="00000500000000000000" pitchFamily="2" charset="0"/>
                <a:ea typeface="EB Garamond" panose="00000500000000000000" pitchFamily="2" charset="0"/>
              </a:rPr>
              <a:t>: Increasingly Online</a:t>
            </a: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	Apps and social media</a:t>
            </a: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b="1" dirty="0">
                <a:solidFill>
                  <a:srgbClr val="000000"/>
                </a:solidFill>
                <a:latin typeface="EB Garamond" panose="00000500000000000000" pitchFamily="2" charset="0"/>
                <a:ea typeface="EB Garamond" panose="00000500000000000000" pitchFamily="2" charset="0"/>
              </a:rPr>
              <a:t>Family members</a:t>
            </a:r>
            <a:endParaRPr sz="1600" b="1"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“Trusted” members of the community</a:t>
            </a: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Gang affiliates</a:t>
            </a: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b="1" dirty="0">
                <a:solidFill>
                  <a:srgbClr val="000000"/>
                </a:solidFill>
                <a:latin typeface="EB Garamond" panose="00000500000000000000" pitchFamily="2" charset="0"/>
                <a:ea typeface="EB Garamond" panose="00000500000000000000" pitchFamily="2" charset="0"/>
              </a:rPr>
              <a:t>Love interest</a:t>
            </a:r>
          </a:p>
          <a:p>
            <a:pPr marL="0" lvl="0" indent="0" algn="l" rtl="0">
              <a:lnSpc>
                <a:spcPct val="90000"/>
              </a:lnSpc>
              <a:spcBef>
                <a:spcPts val="0"/>
              </a:spcBef>
              <a:spcAft>
                <a:spcPts val="0"/>
              </a:spcAft>
              <a:buSzPts val="1018"/>
              <a:buNone/>
            </a:pPr>
            <a:endParaRPr lang="en"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Increased risk during COVID pandemic</a:t>
            </a:r>
          </a:p>
          <a:p>
            <a:pPr marL="0" lvl="0" indent="0" algn="l" rtl="0">
              <a:lnSpc>
                <a:spcPct val="90000"/>
              </a:lnSpc>
              <a:spcBef>
                <a:spcPts val="0"/>
              </a:spcBef>
              <a:spcAft>
                <a:spcPts val="0"/>
              </a:spcAft>
              <a:buSzPts val="1018"/>
              <a:buNone/>
            </a:pPr>
            <a:endParaRPr lang="en"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b="1" dirty="0">
                <a:solidFill>
                  <a:srgbClr val="000000"/>
                </a:solidFill>
                <a:latin typeface="EB Garamond" panose="00000500000000000000" pitchFamily="2" charset="0"/>
                <a:ea typeface="EB Garamond" panose="00000500000000000000" pitchFamily="2" charset="0"/>
              </a:rPr>
              <a:t>Who</a:t>
            </a:r>
            <a:r>
              <a:rPr lang="en" sz="1600" dirty="0">
                <a:solidFill>
                  <a:srgbClr val="000000"/>
                </a:solidFill>
                <a:latin typeface="EB Garamond" panose="00000500000000000000" pitchFamily="2" charset="0"/>
                <a:ea typeface="EB Garamond" panose="00000500000000000000" pitchFamily="2" charset="0"/>
              </a:rPr>
              <a:t>: Vulnerable children and youth</a:t>
            </a:r>
          </a:p>
          <a:p>
            <a:pPr marL="0" lvl="0" indent="0" algn="l" rtl="0">
              <a:lnSpc>
                <a:spcPct val="90000"/>
              </a:lnSpc>
              <a:spcBef>
                <a:spcPts val="0"/>
              </a:spcBef>
              <a:spcAft>
                <a:spcPts val="0"/>
              </a:spcAft>
              <a:buSzPts val="1018"/>
              <a:buNone/>
            </a:pPr>
            <a:endParaRPr lang="en"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LGBTQ+</a:t>
            </a:r>
          </a:p>
          <a:p>
            <a:pPr marL="0" lvl="0" indent="0" algn="l" rtl="0">
              <a:lnSpc>
                <a:spcPct val="90000"/>
              </a:lnSpc>
              <a:spcBef>
                <a:spcPts val="0"/>
              </a:spcBef>
              <a:spcAft>
                <a:spcPts val="0"/>
              </a:spcAft>
              <a:buSzPts val="1018"/>
              <a:buNone/>
            </a:pPr>
            <a:endParaRPr lang="en"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People of color</a:t>
            </a:r>
          </a:p>
          <a:p>
            <a:pPr marL="0" lvl="0" indent="0" algn="l" rtl="0">
              <a:lnSpc>
                <a:spcPct val="90000"/>
              </a:lnSpc>
              <a:spcBef>
                <a:spcPts val="0"/>
              </a:spcBef>
              <a:spcAft>
                <a:spcPts val="0"/>
              </a:spcAft>
              <a:buSzPts val="1018"/>
              <a:buNone/>
            </a:pPr>
            <a:endParaRPr lang="en"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r>
              <a:rPr lang="en" sz="1600" dirty="0">
                <a:solidFill>
                  <a:srgbClr val="000000"/>
                </a:solidFill>
                <a:latin typeface="EB Garamond" panose="00000500000000000000" pitchFamily="2" charset="0"/>
                <a:ea typeface="EB Garamond" panose="00000500000000000000" pitchFamily="2" charset="0"/>
              </a:rPr>
              <a:t>Those living in poverty, rural areas, underserved areas</a:t>
            </a:r>
            <a:endParaRPr sz="1600" dirty="0">
              <a:solidFill>
                <a:srgbClr val="000000"/>
              </a:solidFill>
              <a:latin typeface="EB Garamond" panose="00000500000000000000" pitchFamily="2" charset="0"/>
              <a:ea typeface="EB Garamond" panose="00000500000000000000" pitchFamily="2" charset="0"/>
            </a:endParaRPr>
          </a:p>
          <a:p>
            <a:pPr marL="0" lvl="0" indent="0" algn="l" rtl="0">
              <a:lnSpc>
                <a:spcPct val="90000"/>
              </a:lnSpc>
              <a:spcBef>
                <a:spcPts val="0"/>
              </a:spcBef>
              <a:spcAft>
                <a:spcPts val="0"/>
              </a:spcAft>
              <a:buSzPts val="1018"/>
              <a:buNone/>
            </a:pPr>
            <a:endParaRPr sz="1487" dirty="0">
              <a:solidFill>
                <a:srgbClr val="000000"/>
              </a:solidFill>
            </a:endParaRPr>
          </a:p>
          <a:p>
            <a:pPr marL="0" lvl="0" indent="0" algn="l" rtl="0">
              <a:lnSpc>
                <a:spcPct val="90000"/>
              </a:lnSpc>
              <a:spcBef>
                <a:spcPts val="0"/>
              </a:spcBef>
              <a:spcAft>
                <a:spcPts val="0"/>
              </a:spcAft>
              <a:buSzPts val="1018"/>
              <a:buNone/>
            </a:pPr>
            <a:r>
              <a:rPr lang="en" sz="1487" dirty="0">
                <a:solidFill>
                  <a:srgbClr val="000000"/>
                </a:solidFill>
              </a:rPr>
              <a:t> </a:t>
            </a:r>
            <a:endParaRPr sz="1487" dirty="0">
              <a:solidFill>
                <a:srgbClr val="000000"/>
              </a:solidFill>
            </a:endParaRPr>
          </a:p>
          <a:p>
            <a:pPr marL="0" lvl="0" indent="0" algn="l" rtl="0">
              <a:lnSpc>
                <a:spcPct val="105000"/>
              </a:lnSpc>
              <a:spcBef>
                <a:spcPts val="0"/>
              </a:spcBef>
              <a:spcAft>
                <a:spcPts val="1200"/>
              </a:spcAft>
              <a:buSzPts val="1018"/>
              <a:buNone/>
            </a:pPr>
            <a:endParaRPr sz="1302" dirty="0"/>
          </a:p>
        </p:txBody>
      </p:sp>
      <p:pic>
        <p:nvPicPr>
          <p:cNvPr id="1026" name="Picture 2">
            <a:extLst>
              <a:ext uri="{FF2B5EF4-FFF2-40B4-BE49-F238E27FC236}">
                <a16:creationId xmlns:a16="http://schemas.microsoft.com/office/drawing/2014/main" id="{7AE1BFBE-504E-4340-9F02-EE154DEB3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047" y="3124023"/>
            <a:ext cx="1772178" cy="1931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8"/>
          <p:cNvPicPr preferRelativeResize="0"/>
          <p:nvPr/>
        </p:nvPicPr>
        <p:blipFill>
          <a:blip r:embed="rId3">
            <a:alphaModFix/>
          </a:blip>
          <a:stretch>
            <a:fillRect/>
          </a:stretch>
        </p:blipFill>
        <p:spPr>
          <a:xfrm>
            <a:off x="113775" y="183325"/>
            <a:ext cx="4360325" cy="4927576"/>
          </a:xfrm>
          <a:prstGeom prst="rect">
            <a:avLst/>
          </a:prstGeom>
          <a:noFill/>
          <a:ln>
            <a:noFill/>
          </a:ln>
        </p:spPr>
      </p:pic>
      <p:pic>
        <p:nvPicPr>
          <p:cNvPr id="431" name="Google Shape;431;p58"/>
          <p:cNvPicPr preferRelativeResize="0"/>
          <p:nvPr/>
        </p:nvPicPr>
        <p:blipFill>
          <a:blip r:embed="rId4">
            <a:alphaModFix/>
          </a:blip>
          <a:stretch>
            <a:fillRect/>
          </a:stretch>
        </p:blipFill>
        <p:spPr>
          <a:xfrm>
            <a:off x="4860450" y="154625"/>
            <a:ext cx="4283550" cy="49275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latin typeface="Roboto"/>
              <a:ea typeface="Roboto"/>
              <a:cs typeface="Roboto"/>
              <a:sym typeface="Roboto"/>
            </a:endParaRPr>
          </a:p>
          <a:p>
            <a:pPr marL="0" lvl="0" indent="0" algn="ctr" rtl="0">
              <a:spcBef>
                <a:spcPts val="0"/>
              </a:spcBef>
              <a:spcAft>
                <a:spcPts val="0"/>
              </a:spcAft>
              <a:buNone/>
            </a:pPr>
            <a:endParaRPr dirty="0">
              <a:latin typeface="Roboto"/>
              <a:ea typeface="Roboto"/>
              <a:cs typeface="Roboto"/>
              <a:sym typeface="Roboto"/>
            </a:endParaRPr>
          </a:p>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Exploitation</a:t>
            </a:r>
            <a:endParaRPr sz="4000" dirty="0">
              <a:latin typeface="EB Garamond" panose="00000500000000000000" pitchFamily="2" charset="0"/>
              <a:ea typeface="EB Garamond" panose="00000500000000000000" pitchFamily="2" charset="0"/>
              <a:cs typeface="Roboto"/>
              <a:sym typeface="Roboto"/>
            </a:endParaRPr>
          </a:p>
        </p:txBody>
      </p:sp>
      <p:sp>
        <p:nvSpPr>
          <p:cNvPr id="443" name="Google Shape;443;p60"/>
          <p:cNvSpPr txBox="1"/>
          <p:nvPr/>
        </p:nvSpPr>
        <p:spPr>
          <a:xfrm>
            <a:off x="1597895" y="1439925"/>
            <a:ext cx="87948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endParaRPr sz="1700">
              <a:solidFill>
                <a:schemeClr val="dk2"/>
              </a:solidFill>
              <a:latin typeface="Roboto"/>
              <a:ea typeface="Roboto"/>
              <a:cs typeface="Roboto"/>
              <a:sym typeface="Roboto"/>
            </a:endParaRPr>
          </a:p>
          <a:p>
            <a:pPr marL="457200" lvl="0" indent="0" algn="l" rtl="0">
              <a:spcBef>
                <a:spcPts val="0"/>
              </a:spcBef>
              <a:spcAft>
                <a:spcPts val="0"/>
              </a:spcAft>
              <a:buNone/>
            </a:pPr>
            <a:endParaRPr sz="1700">
              <a:solidFill>
                <a:schemeClr val="dk2"/>
              </a:solidFill>
              <a:latin typeface="Roboto"/>
              <a:ea typeface="Roboto"/>
              <a:cs typeface="Roboto"/>
              <a:sym typeface="Roboto"/>
            </a:endParaRPr>
          </a:p>
          <a:p>
            <a:pPr marL="0" lvl="0" indent="0" algn="l" rtl="0">
              <a:spcBef>
                <a:spcPts val="0"/>
              </a:spcBef>
              <a:spcAft>
                <a:spcPts val="0"/>
              </a:spcAft>
              <a:buNone/>
            </a:pPr>
            <a:endParaRPr sz="1700">
              <a:solidFill>
                <a:schemeClr val="dk2"/>
              </a:solidFill>
              <a:latin typeface="Roboto"/>
              <a:ea typeface="Roboto"/>
              <a:cs typeface="Roboto"/>
              <a:sym typeface="Roboto"/>
            </a:endParaRPr>
          </a:p>
        </p:txBody>
      </p:sp>
      <p:sp>
        <p:nvSpPr>
          <p:cNvPr id="444" name="Google Shape;444;p60"/>
          <p:cNvSpPr txBox="1">
            <a:spLocks noGrp="1"/>
          </p:cNvSpPr>
          <p:nvPr>
            <p:ph type="body" idx="1"/>
          </p:nvPr>
        </p:nvSpPr>
        <p:spPr>
          <a:xfrm>
            <a:off x="4572000" y="386624"/>
            <a:ext cx="4315275" cy="4665435"/>
          </a:xfrm>
          <a:prstGeom prst="rect">
            <a:avLst/>
          </a:prstGeom>
          <a:ln>
            <a:solidFill>
              <a:schemeClr val="tx1"/>
            </a:solidFill>
          </a:ln>
        </p:spPr>
        <p:txBody>
          <a:bodyPr spcFirstLastPara="1" wrap="square" lIns="91425" tIns="91425" rIns="91425" bIns="91425" anchor="t" anchorCtr="0">
            <a:normAutofit/>
          </a:bodyPr>
          <a:lstStyle/>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May include: the production, trade and sale of pornography; sexual servitude</a:t>
            </a:r>
          </a:p>
          <a:p>
            <a:pPr marL="0" lvl="0" indent="0" algn="l" rtl="0">
              <a:spcBef>
                <a:spcPts val="1200"/>
              </a:spcBef>
              <a:spcAft>
                <a:spcPts val="0"/>
              </a:spcAft>
              <a:buNone/>
            </a:pPr>
            <a:r>
              <a:rPr lang="en" sz="1600" b="1" dirty="0">
                <a:latin typeface="EB Garamond" panose="00000500000000000000" pitchFamily="2" charset="0"/>
                <a:ea typeface="EB Garamond" panose="00000500000000000000" pitchFamily="2" charset="0"/>
              </a:rPr>
              <a:t>Forced labor:</a:t>
            </a:r>
          </a:p>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	Unpaid wages</a:t>
            </a:r>
          </a:p>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	OSHA violations</a:t>
            </a:r>
          </a:p>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	Forced turnover of pay to others</a:t>
            </a:r>
          </a:p>
          <a:p>
            <a:pPr marL="0" lvl="0" indent="0" algn="l" rtl="0">
              <a:spcBef>
                <a:spcPts val="1200"/>
              </a:spcBef>
              <a:spcAft>
                <a:spcPts val="0"/>
              </a:spcAft>
              <a:buNone/>
            </a:pPr>
            <a:r>
              <a:rPr lang="en" sz="1600" b="1" dirty="0">
                <a:latin typeface="EB Garamond" panose="00000500000000000000" pitchFamily="2" charset="0"/>
                <a:ea typeface="EB Garamond" panose="00000500000000000000" pitchFamily="2" charset="0"/>
              </a:rPr>
              <a:t>Forced criminality:</a:t>
            </a:r>
          </a:p>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	Recruitment of others</a:t>
            </a:r>
          </a:p>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	Theft</a:t>
            </a:r>
          </a:p>
          <a:p>
            <a:pPr marL="0" lvl="0" indent="0" algn="l" rtl="0">
              <a:spcBef>
                <a:spcPts val="1200"/>
              </a:spcBef>
              <a:spcAft>
                <a:spcPts val="0"/>
              </a:spcAft>
              <a:buNone/>
            </a:pPr>
            <a:r>
              <a:rPr lang="en" sz="1600" dirty="0">
                <a:latin typeface="EB Garamond" panose="00000500000000000000" pitchFamily="2" charset="0"/>
                <a:ea typeface="EB Garamond" panose="00000500000000000000" pitchFamily="2" charset="0"/>
              </a:rPr>
              <a:t>	Drug sales </a:t>
            </a:r>
            <a:endParaRPr sz="1600" dirty="0">
              <a:latin typeface="EB Garamond" panose="00000500000000000000" pitchFamily="2" charset="0"/>
              <a:ea typeface="EB Garamond" panose="00000500000000000000" pitchFamily="2" charset="0"/>
            </a:endParaRPr>
          </a:p>
          <a:p>
            <a:pPr marL="0" lvl="0" indent="0" algn="l" rtl="0">
              <a:spcBef>
                <a:spcPts val="1200"/>
              </a:spcBef>
              <a:spcAft>
                <a:spcPts val="120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latin typeface="Roboto"/>
              <a:ea typeface="Roboto"/>
              <a:cs typeface="Roboto"/>
              <a:sym typeface="Roboto"/>
            </a:endParaRPr>
          </a:p>
          <a:p>
            <a:pPr marL="0" lvl="0" indent="0" algn="ctr" rtl="0">
              <a:spcBef>
                <a:spcPts val="0"/>
              </a:spcBef>
              <a:spcAft>
                <a:spcPts val="0"/>
              </a:spcAft>
              <a:buNone/>
            </a:pPr>
            <a:r>
              <a:rPr lang="en" sz="4800" dirty="0">
                <a:latin typeface="EB Garamond" panose="00000500000000000000" pitchFamily="2" charset="0"/>
                <a:ea typeface="EB Garamond" panose="00000500000000000000" pitchFamily="2" charset="0"/>
                <a:cs typeface="Roboto"/>
                <a:sym typeface="Roboto"/>
              </a:rPr>
              <a:t>Beyond Identification</a:t>
            </a:r>
            <a:endParaRPr sz="4800" dirty="0">
              <a:latin typeface="EB Garamond" panose="00000500000000000000" pitchFamily="2" charset="0"/>
              <a:ea typeface="EB Garamond" panose="00000500000000000000" pitchFamily="2" charset="0"/>
              <a:cs typeface="Roboto"/>
              <a:sym typeface="Roboto"/>
            </a:endParaRPr>
          </a:p>
        </p:txBody>
      </p:sp>
      <p:sp>
        <p:nvSpPr>
          <p:cNvPr id="450" name="Google Shape;450;p61"/>
          <p:cNvSpPr txBox="1"/>
          <p:nvPr/>
        </p:nvSpPr>
        <p:spPr>
          <a:xfrm>
            <a:off x="5779294" y="1420100"/>
            <a:ext cx="3125806"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dirty="0">
              <a:latin typeface="Roboto"/>
              <a:ea typeface="Roboto"/>
              <a:cs typeface="Roboto"/>
              <a:sym typeface="Roboto"/>
            </a:endParaRPr>
          </a:p>
          <a:p>
            <a:pPr marL="0" lvl="0" indent="0" algn="l" rtl="0">
              <a:spcBef>
                <a:spcPts val="0"/>
              </a:spcBef>
              <a:spcAft>
                <a:spcPts val="0"/>
              </a:spcAft>
              <a:buNone/>
            </a:pPr>
            <a:endParaRPr sz="1700" dirty="0">
              <a:latin typeface="Roboto"/>
              <a:ea typeface="Roboto"/>
              <a:cs typeface="Roboto"/>
              <a:sym typeface="Roboto"/>
            </a:endParaRPr>
          </a:p>
          <a:p>
            <a:pPr marL="0" lvl="0" indent="0" algn="l" rtl="0">
              <a:spcBef>
                <a:spcPts val="0"/>
              </a:spcBef>
              <a:spcAft>
                <a:spcPts val="0"/>
              </a:spcAft>
              <a:buNone/>
            </a:pPr>
            <a:endParaRPr sz="1700" dirty="0">
              <a:solidFill>
                <a:schemeClr val="dk2"/>
              </a:solidFill>
              <a:latin typeface="Roboto"/>
              <a:ea typeface="Roboto"/>
              <a:cs typeface="Roboto"/>
              <a:sym typeface="Roboto"/>
            </a:endParaRPr>
          </a:p>
          <a:p>
            <a:pPr marL="457200" lvl="0" indent="0" algn="l" rtl="0">
              <a:spcBef>
                <a:spcPts val="0"/>
              </a:spcBef>
              <a:spcAft>
                <a:spcPts val="0"/>
              </a:spcAft>
              <a:buNone/>
            </a:pPr>
            <a:endParaRPr sz="1700" dirty="0">
              <a:solidFill>
                <a:schemeClr val="dk2"/>
              </a:solidFill>
              <a:latin typeface="Roboto"/>
              <a:ea typeface="Roboto"/>
              <a:cs typeface="Roboto"/>
              <a:sym typeface="Roboto"/>
            </a:endParaRPr>
          </a:p>
          <a:p>
            <a:pPr marL="0" lvl="0" indent="0" algn="l" rtl="0">
              <a:spcBef>
                <a:spcPts val="0"/>
              </a:spcBef>
              <a:spcAft>
                <a:spcPts val="0"/>
              </a:spcAft>
              <a:buNone/>
            </a:pPr>
            <a:endParaRPr sz="1700" dirty="0">
              <a:solidFill>
                <a:schemeClr val="dk2"/>
              </a:solidFill>
              <a:latin typeface="Roboto"/>
              <a:ea typeface="Roboto"/>
              <a:cs typeface="Roboto"/>
              <a:sym typeface="Roboto"/>
            </a:endParaRPr>
          </a:p>
        </p:txBody>
      </p:sp>
      <p:sp>
        <p:nvSpPr>
          <p:cNvPr id="451" name="Google Shape;451;p61"/>
          <p:cNvSpPr txBox="1">
            <a:spLocks noGrp="1"/>
          </p:cNvSpPr>
          <p:nvPr>
            <p:ph type="body" idx="1"/>
          </p:nvPr>
        </p:nvSpPr>
        <p:spPr>
          <a:xfrm>
            <a:off x="4394200" y="82550"/>
            <a:ext cx="4705350" cy="4965700"/>
          </a:xfrm>
          <a:prstGeom prst="rect">
            <a:avLst/>
          </a:prstGeom>
          <a:ln>
            <a:solidFill>
              <a:schemeClr val="tx1"/>
            </a:solidFill>
          </a:ln>
        </p:spPr>
        <p:txBody>
          <a:bodyPr spcFirstLastPara="1" wrap="square" lIns="91425" tIns="91425" rIns="91425" bIns="91425" anchor="t" anchorCtr="0">
            <a:normAutofit fontScale="77500" lnSpcReduction="20000"/>
          </a:bodyPr>
          <a:lstStyle/>
          <a:p>
            <a:pPr marL="0" lvl="0" indent="0" algn="l" rtl="0">
              <a:spcBef>
                <a:spcPts val="1200"/>
              </a:spcBef>
              <a:spcAft>
                <a:spcPts val="0"/>
              </a:spcAft>
              <a:buNone/>
            </a:pPr>
            <a:r>
              <a:rPr lang="en" sz="2000" dirty="0">
                <a:latin typeface="EB Garamond" panose="00000500000000000000" pitchFamily="2" charset="0"/>
                <a:ea typeface="EB Garamond" panose="00000500000000000000" pitchFamily="2" charset="0"/>
              </a:rPr>
              <a:t>Those positioned to build trust and to develop relationships with vulnerable people:</a:t>
            </a:r>
          </a:p>
          <a:p>
            <a:pPr marL="0" lvl="0" indent="0" algn="l" rtl="0">
              <a:spcBef>
                <a:spcPts val="1200"/>
              </a:spcBef>
              <a:spcAft>
                <a:spcPts val="0"/>
              </a:spcAft>
              <a:buNone/>
            </a:pPr>
            <a:r>
              <a:rPr lang="en-US" sz="2000" dirty="0">
                <a:latin typeface="EB Garamond" panose="00000500000000000000" pitchFamily="2" charset="0"/>
                <a:ea typeface="EB Garamond" panose="00000500000000000000" pitchFamily="2" charset="0"/>
              </a:rPr>
              <a:t>F</a:t>
            </a:r>
            <a:r>
              <a:rPr lang="en" sz="2000" dirty="0">
                <a:latin typeface="EB Garamond" panose="00000500000000000000" pitchFamily="2" charset="0"/>
                <a:ea typeface="EB Garamond" panose="00000500000000000000" pitchFamily="2" charset="0"/>
              </a:rPr>
              <a:t>amily and friends</a:t>
            </a:r>
          </a:p>
          <a:p>
            <a:pPr marL="0" lvl="0" indent="0" algn="l" rtl="0">
              <a:spcBef>
                <a:spcPts val="1200"/>
              </a:spcBef>
              <a:spcAft>
                <a:spcPts val="0"/>
              </a:spcAft>
              <a:buNone/>
            </a:pPr>
            <a:r>
              <a:rPr lang="en" sz="2000" dirty="0">
                <a:latin typeface="EB Garamond" panose="00000500000000000000" pitchFamily="2" charset="0"/>
                <a:ea typeface="EB Garamond" panose="00000500000000000000" pitchFamily="2" charset="0"/>
              </a:rPr>
              <a:t>Members of the community, including faith community</a:t>
            </a:r>
          </a:p>
          <a:p>
            <a:pPr marL="0" lvl="0" indent="0" algn="l" rtl="0">
              <a:spcBef>
                <a:spcPts val="1200"/>
              </a:spcBef>
              <a:spcAft>
                <a:spcPts val="0"/>
              </a:spcAft>
              <a:buNone/>
            </a:pPr>
            <a:r>
              <a:rPr lang="en" sz="2000" dirty="0">
                <a:latin typeface="EB Garamond" panose="00000500000000000000" pitchFamily="2" charset="0"/>
                <a:ea typeface="EB Garamond" panose="00000500000000000000" pitchFamily="2" charset="0"/>
              </a:rPr>
              <a:t>Health care professionals</a:t>
            </a:r>
          </a:p>
          <a:p>
            <a:pPr marL="0" lvl="0" indent="0" algn="l" rtl="0">
              <a:spcBef>
                <a:spcPts val="1200"/>
              </a:spcBef>
              <a:spcAft>
                <a:spcPts val="0"/>
              </a:spcAft>
              <a:buNone/>
            </a:pPr>
            <a:r>
              <a:rPr lang="en" sz="2000" dirty="0">
                <a:latin typeface="EB Garamond" panose="00000500000000000000" pitchFamily="2" charset="0"/>
                <a:ea typeface="EB Garamond" panose="00000500000000000000" pitchFamily="2" charset="0"/>
              </a:rPr>
              <a:t>School personnel</a:t>
            </a:r>
            <a:endParaRPr sz="2000" dirty="0">
              <a:latin typeface="EB Garamond" panose="00000500000000000000" pitchFamily="2" charset="0"/>
              <a:ea typeface="EB Garamond" panose="00000500000000000000" pitchFamily="2" charset="0"/>
            </a:endParaRPr>
          </a:p>
          <a:p>
            <a:pPr marL="0" lvl="0" indent="0" algn="l" rtl="0">
              <a:spcBef>
                <a:spcPts val="1200"/>
              </a:spcBef>
              <a:spcAft>
                <a:spcPts val="1200"/>
              </a:spcAft>
              <a:buNone/>
            </a:pPr>
            <a:r>
              <a:rPr lang="en" sz="2000" dirty="0">
                <a:latin typeface="EB Garamond" panose="00000500000000000000" pitchFamily="2" charset="0"/>
                <a:ea typeface="EB Garamond" panose="00000500000000000000" pitchFamily="2" charset="0"/>
              </a:rPr>
              <a:t>Sometimes law enforcement</a:t>
            </a:r>
          </a:p>
          <a:p>
            <a:pPr marL="0" lvl="0" indent="0" algn="l" rtl="0">
              <a:spcBef>
                <a:spcPts val="1200"/>
              </a:spcBef>
              <a:spcAft>
                <a:spcPts val="1200"/>
              </a:spcAft>
              <a:buNone/>
            </a:pPr>
            <a:r>
              <a:rPr lang="en" sz="2000" dirty="0">
                <a:latin typeface="EB Garamond" panose="00000500000000000000" pitchFamily="2" charset="0"/>
                <a:ea typeface="EB Garamond" panose="00000500000000000000" pitchFamily="2" charset="0"/>
              </a:rPr>
              <a:t>Disclosure is usually to a trusted family member or friend, generally not to a service provider</a:t>
            </a:r>
          </a:p>
          <a:p>
            <a:pPr marL="0" lvl="0" indent="0" algn="l" rtl="0">
              <a:spcBef>
                <a:spcPts val="1200"/>
              </a:spcBef>
              <a:spcAft>
                <a:spcPts val="1200"/>
              </a:spcAft>
              <a:buNone/>
            </a:pPr>
            <a:r>
              <a:rPr lang="en" sz="2000" dirty="0">
                <a:latin typeface="EB Garamond" panose="00000500000000000000" pitchFamily="2" charset="0"/>
                <a:ea typeface="EB Garamond" panose="00000500000000000000" pitchFamily="2" charset="0"/>
              </a:rPr>
              <a:t>Most people do not self report</a:t>
            </a:r>
          </a:p>
          <a:p>
            <a:pPr marL="0" lvl="0" indent="0" algn="l" rtl="0">
              <a:spcBef>
                <a:spcPts val="1200"/>
              </a:spcBef>
              <a:spcAft>
                <a:spcPts val="1200"/>
              </a:spcAft>
              <a:buNone/>
            </a:pPr>
            <a:r>
              <a:rPr lang="en" sz="2000" dirty="0">
                <a:latin typeface="EB Garamond" panose="00000500000000000000" pitchFamily="2" charset="0"/>
                <a:ea typeface="EB Garamond" panose="00000500000000000000" pitchFamily="2" charset="0"/>
              </a:rPr>
              <a:t>Recovery is prologed, and is typically not a linear process</a:t>
            </a:r>
          </a:p>
          <a:p>
            <a:pPr marL="0" lvl="0" indent="0" algn="l" rtl="0">
              <a:spcBef>
                <a:spcPts val="1200"/>
              </a:spcBef>
              <a:spcAft>
                <a:spcPts val="1200"/>
              </a:spcAft>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334F-AC98-4104-A02B-F413820F6383}"/>
              </a:ext>
            </a:extLst>
          </p:cNvPr>
          <p:cNvSpPr>
            <a:spLocks noGrp="1"/>
          </p:cNvSpPr>
          <p:nvPr>
            <p:ph type="title"/>
          </p:nvPr>
        </p:nvSpPr>
        <p:spPr>
          <a:xfrm>
            <a:off x="0" y="269074"/>
            <a:ext cx="9144000" cy="891540"/>
          </a:xfrm>
        </p:spPr>
        <p:txBody>
          <a:bodyPr>
            <a:normAutofit/>
          </a:bodyPr>
          <a:lstStyle/>
          <a:p>
            <a:pPr algn="ctr"/>
            <a:r>
              <a:rPr lang="en-US" sz="3600" dirty="0">
                <a:latin typeface="EB Garamond" panose="00000500000000000000" pitchFamily="2" charset="0"/>
                <a:ea typeface="EB Garamond" panose="00000500000000000000" pitchFamily="2" charset="0"/>
              </a:rPr>
              <a:t>Origin of reports to the NHTH 2020</a:t>
            </a:r>
          </a:p>
        </p:txBody>
      </p:sp>
      <p:graphicFrame>
        <p:nvGraphicFramePr>
          <p:cNvPr id="12" name="Content Placeholder 11">
            <a:extLst>
              <a:ext uri="{FF2B5EF4-FFF2-40B4-BE49-F238E27FC236}">
                <a16:creationId xmlns:a16="http://schemas.microsoft.com/office/drawing/2014/main" id="{804571BF-E7A0-47C1-9F72-FBCFB7F82CC3}"/>
              </a:ext>
            </a:extLst>
          </p:cNvPr>
          <p:cNvGraphicFramePr>
            <a:graphicFrameLocks noGrp="1"/>
          </p:cNvGraphicFramePr>
          <p:nvPr>
            <p:ph idx="1"/>
          </p:nvPr>
        </p:nvGraphicFramePr>
        <p:xfrm>
          <a:off x="388345" y="1412913"/>
          <a:ext cx="8450855" cy="3319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5490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311699" y="231560"/>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latin typeface="EB Garamond" panose="00000500000000000000" pitchFamily="2" charset="0"/>
                <a:ea typeface="EB Garamond" panose="00000500000000000000" pitchFamily="2" charset="0"/>
                <a:cs typeface="Roboto"/>
                <a:sym typeface="Roboto"/>
              </a:rPr>
              <a:t>Definition of Human Trafficking</a:t>
            </a:r>
            <a:endParaRPr sz="4400" dirty="0">
              <a:latin typeface="EB Garamond" panose="00000500000000000000" pitchFamily="2" charset="0"/>
              <a:ea typeface="EB Garamond" panose="00000500000000000000" pitchFamily="2" charset="0"/>
              <a:cs typeface="Roboto"/>
              <a:sym typeface="Roboto"/>
            </a:endParaRPr>
          </a:p>
        </p:txBody>
      </p:sp>
      <p:sp>
        <p:nvSpPr>
          <p:cNvPr id="140" name="Google Shape;140;p29"/>
          <p:cNvSpPr txBox="1"/>
          <p:nvPr/>
        </p:nvSpPr>
        <p:spPr>
          <a:xfrm>
            <a:off x="140969" y="1374079"/>
            <a:ext cx="8862061" cy="4036459"/>
          </a:xfrm>
          <a:prstGeom prst="rect">
            <a:avLst/>
          </a:prstGeom>
          <a:noFill/>
          <a:ln>
            <a:solidFill>
              <a:schemeClr val="tx1"/>
            </a:solidFill>
          </a:ln>
        </p:spPr>
        <p:txBody>
          <a:bodyPr spcFirstLastPara="1" wrap="square" lIns="91425" tIns="91425" rIns="91425" bIns="91425" anchor="t" anchorCtr="0">
            <a:spAutoFit/>
          </a:bodyPr>
          <a:lstStyle/>
          <a:p>
            <a:pPr marL="50800" lvl="0" indent="0" algn="ctr" rtl="0">
              <a:lnSpc>
                <a:spcPct val="90000"/>
              </a:lnSpc>
              <a:spcBef>
                <a:spcPts val="500"/>
              </a:spcBef>
              <a:spcAft>
                <a:spcPts val="0"/>
              </a:spcAft>
              <a:buNone/>
            </a:pPr>
            <a:r>
              <a:rPr lang="en" sz="3600" dirty="0">
                <a:latin typeface="EB Garamond" panose="00000500000000000000" pitchFamily="2" charset="0"/>
                <a:ea typeface="EB Garamond" panose="00000500000000000000" pitchFamily="2" charset="0"/>
                <a:cs typeface="Roboto"/>
                <a:sym typeface="Roboto"/>
              </a:rPr>
              <a:t>Human trafficking is defined as using </a:t>
            </a:r>
            <a:r>
              <a:rPr lang="en" sz="3600" b="1" dirty="0">
                <a:solidFill>
                  <a:srgbClr val="1F4E79"/>
                </a:solidFill>
                <a:latin typeface="EB Garamond" panose="00000500000000000000" pitchFamily="2" charset="0"/>
                <a:ea typeface="EB Garamond" panose="00000500000000000000" pitchFamily="2" charset="0"/>
                <a:cs typeface="Roboto"/>
                <a:sym typeface="Roboto"/>
              </a:rPr>
              <a:t>force, fraud, or coercion </a:t>
            </a:r>
            <a:r>
              <a:rPr lang="en" sz="3600" dirty="0">
                <a:latin typeface="EB Garamond" panose="00000500000000000000" pitchFamily="2" charset="0"/>
                <a:ea typeface="EB Garamond" panose="00000500000000000000" pitchFamily="2" charset="0"/>
                <a:cs typeface="Roboto"/>
                <a:sym typeface="Roboto"/>
              </a:rPr>
              <a:t>to manipulate someone into performing </a:t>
            </a:r>
            <a:r>
              <a:rPr lang="en" sz="3600" b="1" dirty="0">
                <a:solidFill>
                  <a:srgbClr val="1F4E79"/>
                </a:solidFill>
                <a:latin typeface="EB Garamond" panose="00000500000000000000" pitchFamily="2" charset="0"/>
                <a:ea typeface="EB Garamond" panose="00000500000000000000" pitchFamily="2" charset="0"/>
                <a:cs typeface="Roboto"/>
                <a:sym typeface="Roboto"/>
              </a:rPr>
              <a:t>labor or sex acts in exchange for something of value</a:t>
            </a:r>
            <a:r>
              <a:rPr lang="en" sz="3600" dirty="0">
                <a:solidFill>
                  <a:srgbClr val="1F4E79"/>
                </a:solidFill>
                <a:latin typeface="EB Garamond" panose="00000500000000000000" pitchFamily="2" charset="0"/>
                <a:ea typeface="EB Garamond" panose="00000500000000000000" pitchFamily="2" charset="0"/>
                <a:cs typeface="Roboto"/>
                <a:sym typeface="Roboto"/>
              </a:rPr>
              <a:t>.</a:t>
            </a:r>
            <a:endParaRPr sz="3600" dirty="0">
              <a:latin typeface="EB Garamond" panose="00000500000000000000" pitchFamily="2" charset="0"/>
              <a:ea typeface="EB Garamond" panose="00000500000000000000" pitchFamily="2" charset="0"/>
              <a:cs typeface="Roboto"/>
              <a:sym typeface="Roboto"/>
            </a:endParaRPr>
          </a:p>
          <a:p>
            <a:pPr marL="0" lvl="0" indent="0" algn="ctr" rtl="0">
              <a:lnSpc>
                <a:spcPct val="90000"/>
              </a:lnSpc>
              <a:spcBef>
                <a:spcPts val="500"/>
              </a:spcBef>
              <a:spcAft>
                <a:spcPts val="0"/>
              </a:spcAft>
              <a:buNone/>
            </a:pPr>
            <a:endParaRPr sz="3600" dirty="0">
              <a:latin typeface="EB Garamond" panose="00000500000000000000" pitchFamily="2" charset="0"/>
              <a:ea typeface="EB Garamond" panose="00000500000000000000" pitchFamily="2" charset="0"/>
              <a:cs typeface="Roboto"/>
              <a:sym typeface="Roboto"/>
            </a:endParaRPr>
          </a:p>
          <a:p>
            <a:pPr marL="0" lvl="0" indent="0" algn="ctr" rtl="0">
              <a:lnSpc>
                <a:spcPct val="90000"/>
              </a:lnSpc>
              <a:spcBef>
                <a:spcPts val="500"/>
              </a:spcBef>
              <a:spcAft>
                <a:spcPts val="0"/>
              </a:spcAft>
              <a:buNone/>
            </a:pPr>
            <a:r>
              <a:rPr lang="en" sz="3600" dirty="0">
                <a:latin typeface="EB Garamond" panose="00000500000000000000" pitchFamily="2" charset="0"/>
                <a:ea typeface="EB Garamond" panose="00000500000000000000" pitchFamily="2" charset="0"/>
                <a:cs typeface="Roboto"/>
                <a:sym typeface="Roboto"/>
              </a:rPr>
              <a:t>Any commercial sex act with minors is legally considered trafficking.</a:t>
            </a:r>
            <a:endParaRPr sz="3600" dirty="0">
              <a:latin typeface="EB Garamond" panose="00000500000000000000" pitchFamily="2" charset="0"/>
              <a:ea typeface="EB Garamond" panose="00000500000000000000" pitchFamily="2" charset="0"/>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latin typeface="Roboto"/>
              <a:ea typeface="Roboto"/>
              <a:cs typeface="Roboto"/>
              <a:sym typeface="Roboto"/>
            </a:endParaRPr>
          </a:p>
          <a:p>
            <a:pPr marL="0" lvl="0" indent="0" algn="ctr" rtl="0">
              <a:spcBef>
                <a:spcPts val="0"/>
              </a:spcBef>
              <a:spcAft>
                <a:spcPts val="0"/>
              </a:spcAft>
              <a:buNone/>
            </a:pPr>
            <a:endParaRPr dirty="0">
              <a:latin typeface="Roboto"/>
              <a:ea typeface="Roboto"/>
              <a:cs typeface="Roboto"/>
              <a:sym typeface="Roboto"/>
            </a:endParaRPr>
          </a:p>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Reintegration</a:t>
            </a:r>
            <a:endParaRPr sz="4000" dirty="0">
              <a:latin typeface="EB Garamond" panose="00000500000000000000" pitchFamily="2" charset="0"/>
              <a:ea typeface="EB Garamond" panose="00000500000000000000" pitchFamily="2" charset="0"/>
              <a:cs typeface="Roboto"/>
              <a:sym typeface="Roboto"/>
            </a:endParaRPr>
          </a:p>
        </p:txBody>
      </p:sp>
      <p:sp>
        <p:nvSpPr>
          <p:cNvPr id="458" name="Google Shape;458;p62"/>
          <p:cNvSpPr txBox="1">
            <a:spLocks noGrp="1"/>
          </p:cNvSpPr>
          <p:nvPr>
            <p:ph type="body" idx="1"/>
          </p:nvPr>
        </p:nvSpPr>
        <p:spPr>
          <a:xfrm>
            <a:off x="4572000" y="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EB Garamond" panose="00000500000000000000" pitchFamily="2" charset="0"/>
                <a:ea typeface="EB Garamond" panose="00000500000000000000" pitchFamily="2" charset="0"/>
              </a:rPr>
              <a:t>Trauma informed care</a:t>
            </a:r>
          </a:p>
          <a:p>
            <a:pPr marL="0" lvl="0" indent="0" algn="l" rtl="0">
              <a:spcBef>
                <a:spcPts val="0"/>
              </a:spcBef>
              <a:spcAft>
                <a:spcPts val="0"/>
              </a:spcAft>
              <a:buNone/>
            </a:pPr>
            <a:endParaRPr lang="en" sz="1400" dirty="0">
              <a:latin typeface="EB Garamond" panose="00000500000000000000" pitchFamily="2" charset="0"/>
              <a:ea typeface="EB Garamond" panose="00000500000000000000" pitchFamily="2" charset="0"/>
            </a:endParaRPr>
          </a:p>
          <a:p>
            <a:pPr marL="0" lvl="0" indent="0" algn="l" rtl="0">
              <a:spcBef>
                <a:spcPts val="0"/>
              </a:spcBef>
              <a:spcAft>
                <a:spcPts val="0"/>
              </a:spcAft>
              <a:buNone/>
            </a:pPr>
            <a:r>
              <a:rPr lang="en-US" sz="1400" dirty="0">
                <a:latin typeface="EB Garamond" panose="00000500000000000000" pitchFamily="2" charset="0"/>
                <a:ea typeface="EB Garamond" panose="00000500000000000000" pitchFamily="2" charset="0"/>
              </a:rPr>
              <a:t>Culturally competent</a:t>
            </a:r>
            <a:endParaRPr sz="14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Long term: needs are complex</a:t>
            </a:r>
            <a:endParaRPr lang="en-US" sz="14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Shelter/housing: emergency, transitional and permanent</a:t>
            </a: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Schooling </a:t>
            </a: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Employment training</a:t>
            </a:r>
            <a:endParaRPr sz="14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Creation and sustenance of support systems</a:t>
            </a: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Prosecution</a:t>
            </a:r>
            <a:endParaRPr sz="1400" dirty="0">
              <a:latin typeface="EB Garamond" panose="00000500000000000000" pitchFamily="2" charset="0"/>
              <a:ea typeface="EB Garamond" panose="00000500000000000000" pitchFamily="2" charset="0"/>
            </a:endParaRPr>
          </a:p>
          <a:p>
            <a:pPr marL="0" lvl="0" indent="0" algn="l" rtl="0">
              <a:spcBef>
                <a:spcPts val="1200"/>
              </a:spcBef>
              <a:spcAft>
                <a:spcPts val="0"/>
              </a:spcAft>
              <a:buNone/>
            </a:pPr>
            <a:r>
              <a:rPr lang="en" sz="1400" dirty="0">
                <a:latin typeface="EB Garamond" panose="00000500000000000000" pitchFamily="2" charset="0"/>
                <a:ea typeface="EB Garamond" panose="00000500000000000000" pitchFamily="2" charset="0"/>
              </a:rPr>
              <a:t>NC currently has no dedicated housing and programming solely for child and youth survivors of human trafficking.</a:t>
            </a:r>
            <a:endParaRPr sz="1400" dirty="0">
              <a:latin typeface="EB Garamond" panose="00000500000000000000" pitchFamily="2" charset="0"/>
              <a:ea typeface="EB Garamond" panose="00000500000000000000" pitchFamily="2" charset="0"/>
            </a:endParaRPr>
          </a:p>
          <a:p>
            <a:pPr marL="0" lvl="0" indent="0" algn="l" rtl="0">
              <a:spcBef>
                <a:spcPts val="1200"/>
              </a:spcBef>
              <a:spcAft>
                <a:spcPts val="1200"/>
              </a:spcAft>
              <a:buNone/>
            </a:pPr>
            <a:r>
              <a:rPr lang="en" sz="1400" dirty="0">
                <a:latin typeface="EB Garamond" panose="00000500000000000000" pitchFamily="2" charset="0"/>
                <a:ea typeface="EB Garamond" panose="00000500000000000000" pitchFamily="2" charset="0"/>
              </a:rPr>
              <a:t>Their needs are met in a variety of settings including therapeutic foster homes, group homes, DV/SA shelters, and some dedicated space within other agencies. </a:t>
            </a:r>
            <a:endParaRPr sz="1400" dirty="0">
              <a:latin typeface="EB Garamond" panose="00000500000000000000" pitchFamily="2" charset="0"/>
              <a:ea typeface="EB Garamond" panose="00000500000000000000"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64CAC3-D850-4E60-AB09-45E9231F1E0B}"/>
              </a:ext>
            </a:extLst>
          </p:cNvPr>
          <p:cNvSpPr txBox="1"/>
          <p:nvPr/>
        </p:nvSpPr>
        <p:spPr>
          <a:xfrm>
            <a:off x="2286000" y="2417862"/>
            <a:ext cx="4572000"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1B6B23BD-7917-4EB7-90E5-317B83EA80B7}"/>
              </a:ext>
            </a:extLst>
          </p:cNvPr>
          <p:cNvSpPr txBox="1"/>
          <p:nvPr/>
        </p:nvSpPr>
        <p:spPr>
          <a:xfrm>
            <a:off x="2286000" y="2417862"/>
            <a:ext cx="4572000" cy="307777"/>
          </a:xfrm>
          <a:prstGeom prst="rect">
            <a:avLst/>
          </a:prstGeom>
          <a:noFill/>
        </p:spPr>
        <p:txBody>
          <a:bodyPr wrap="square">
            <a:spAutoFit/>
          </a:bodyPr>
          <a:lstStyle/>
          <a:p>
            <a:r>
              <a:rPr lang="en-US" b="0" dirty="0">
                <a:effectLst/>
              </a:rPr>
              <a:t> </a:t>
            </a:r>
            <a:endParaRPr lang="en-US" dirty="0"/>
          </a:p>
        </p:txBody>
      </p:sp>
      <p:pic>
        <p:nvPicPr>
          <p:cNvPr id="5122" name="Picture 2">
            <a:extLst>
              <a:ext uri="{FF2B5EF4-FFF2-40B4-BE49-F238E27FC236}">
                <a16:creationId xmlns:a16="http://schemas.microsoft.com/office/drawing/2014/main" id="{E42BC896-D5FB-4C08-8691-542521A2F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650206"/>
            <a:ext cx="8222456" cy="28241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88ECF15E-F539-4B6C-BDE4-68C8FA8B958E}"/>
              </a:ext>
            </a:extLst>
          </p:cNvPr>
          <p:cNvSpPr>
            <a:spLocks noGrp="1"/>
          </p:cNvSpPr>
          <p:nvPr>
            <p:ph type="title"/>
          </p:nvPr>
        </p:nvSpPr>
        <p:spPr/>
        <p:txBody>
          <a:bodyPr>
            <a:noAutofit/>
          </a:bodyPr>
          <a:lstStyle/>
          <a:p>
            <a:pPr algn="ctr"/>
            <a:r>
              <a:rPr lang="en-US" sz="4000" dirty="0">
                <a:latin typeface="EB Garamond" panose="00000500000000000000" pitchFamily="2" charset="0"/>
                <a:ea typeface="EB Garamond" panose="00000500000000000000" pitchFamily="2" charset="0"/>
              </a:rPr>
              <a:t>The lived experience of trafficking survivors</a:t>
            </a:r>
          </a:p>
        </p:txBody>
      </p:sp>
      <p:sp>
        <p:nvSpPr>
          <p:cNvPr id="9" name="TextBox 8">
            <a:extLst>
              <a:ext uri="{FF2B5EF4-FFF2-40B4-BE49-F238E27FC236}">
                <a16:creationId xmlns:a16="http://schemas.microsoft.com/office/drawing/2014/main" id="{10182CD7-217A-42A4-AFD8-AD29DE36D716}"/>
              </a:ext>
            </a:extLst>
          </p:cNvPr>
          <p:cNvSpPr txBox="1"/>
          <p:nvPr/>
        </p:nvSpPr>
        <p:spPr>
          <a:xfrm>
            <a:off x="4757737" y="4666446"/>
            <a:ext cx="4572000" cy="954107"/>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Roboto" panose="02000000000000000000" pitchFamily="2" charset="0"/>
              </a:rPr>
              <a:t>https://hermeneutrix.com/2020/08/24/speaking-of-intersectionality/</a:t>
            </a:r>
            <a:endParaRPr lang="en-US" b="0" dirty="0">
              <a:effectLst/>
            </a:endParaRPr>
          </a:p>
          <a:p>
            <a:br>
              <a:rPr lang="en-US" dirty="0"/>
            </a:br>
            <a:endParaRPr lang="en-US" dirty="0"/>
          </a:p>
        </p:txBody>
      </p:sp>
    </p:spTree>
    <p:extLst>
      <p:ext uri="{BB962C8B-B14F-4D97-AF65-F5344CB8AC3E}">
        <p14:creationId xmlns:p14="http://schemas.microsoft.com/office/powerpoint/2010/main" val="1291658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4"/>
          <p:cNvSpPr txBox="1">
            <a:spLocks noGrp="1"/>
          </p:cNvSpPr>
          <p:nvPr>
            <p:ph type="title"/>
          </p:nvPr>
        </p:nvSpPr>
        <p:spPr>
          <a:xfrm>
            <a:off x="26669" y="5340"/>
            <a:ext cx="909066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rPr>
              <a:t>Trauma responses: Fight-flight-freeze-fawn (flirt)</a:t>
            </a:r>
            <a:endParaRPr sz="4000" dirty="0">
              <a:latin typeface="EB Garamond" panose="00000500000000000000" pitchFamily="2" charset="0"/>
              <a:ea typeface="EB Garamond" panose="00000500000000000000" pitchFamily="2" charset="0"/>
            </a:endParaRPr>
          </a:p>
        </p:txBody>
      </p:sp>
      <p:sp>
        <p:nvSpPr>
          <p:cNvPr id="469" name="Google Shape;469;p64"/>
          <p:cNvSpPr txBox="1">
            <a:spLocks noGrp="1"/>
          </p:cNvSpPr>
          <p:nvPr>
            <p:ph type="body" idx="4294967295"/>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470" name="Google Shape;470;p64"/>
          <p:cNvPicPr preferRelativeResize="0"/>
          <p:nvPr/>
        </p:nvPicPr>
        <p:blipFill>
          <a:blip r:embed="rId3">
            <a:alphaModFix/>
          </a:blip>
          <a:stretch>
            <a:fillRect/>
          </a:stretch>
        </p:blipFill>
        <p:spPr>
          <a:xfrm>
            <a:off x="1766450" y="1297825"/>
            <a:ext cx="5611099" cy="3845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3C3B-908D-478E-B451-8C00900A113F}"/>
              </a:ext>
            </a:extLst>
          </p:cNvPr>
          <p:cNvSpPr>
            <a:spLocks noGrp="1"/>
          </p:cNvSpPr>
          <p:nvPr>
            <p:ph type="title"/>
          </p:nvPr>
        </p:nvSpPr>
        <p:spPr/>
        <p:txBody>
          <a:bodyPr>
            <a:noAutofit/>
          </a:bodyPr>
          <a:lstStyle/>
          <a:p>
            <a:pPr algn="ctr"/>
            <a:r>
              <a:rPr lang="en-US" sz="4000" dirty="0">
                <a:latin typeface="EB Garamond" panose="00000500000000000000" pitchFamily="2" charset="0"/>
                <a:ea typeface="EB Garamond" panose="00000500000000000000" pitchFamily="2" charset="0"/>
              </a:rPr>
              <a:t>You might hear…</a:t>
            </a:r>
          </a:p>
        </p:txBody>
      </p:sp>
      <p:sp>
        <p:nvSpPr>
          <p:cNvPr id="4" name="TextBox 3">
            <a:extLst>
              <a:ext uri="{FF2B5EF4-FFF2-40B4-BE49-F238E27FC236}">
                <a16:creationId xmlns:a16="http://schemas.microsoft.com/office/drawing/2014/main" id="{494C1EDA-47FB-43F7-82B0-104854BE68E9}"/>
              </a:ext>
            </a:extLst>
          </p:cNvPr>
          <p:cNvSpPr txBox="1"/>
          <p:nvPr/>
        </p:nvSpPr>
        <p:spPr>
          <a:xfrm>
            <a:off x="2286000" y="2417862"/>
            <a:ext cx="4572000" cy="307777"/>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C7C833CC-3477-4820-99BF-E158A76B53F4}"/>
              </a:ext>
            </a:extLst>
          </p:cNvPr>
          <p:cNvSpPr txBox="1"/>
          <p:nvPr/>
        </p:nvSpPr>
        <p:spPr>
          <a:xfrm>
            <a:off x="2286000" y="2417862"/>
            <a:ext cx="4572000" cy="307777"/>
          </a:xfrm>
          <a:prstGeom prst="rect">
            <a:avLst/>
          </a:prstGeom>
          <a:noFill/>
        </p:spPr>
        <p:txBody>
          <a:bodyPr wrap="square">
            <a:spAutoFit/>
          </a:bodyPr>
          <a:lstStyle/>
          <a:p>
            <a:r>
              <a:rPr lang="en-US" dirty="0"/>
              <a:t> </a:t>
            </a:r>
          </a:p>
        </p:txBody>
      </p:sp>
      <p:sp>
        <p:nvSpPr>
          <p:cNvPr id="8" name="TextBox 7">
            <a:extLst>
              <a:ext uri="{FF2B5EF4-FFF2-40B4-BE49-F238E27FC236}">
                <a16:creationId xmlns:a16="http://schemas.microsoft.com/office/drawing/2014/main" id="{8AB2FF94-61DC-4247-A702-22F9D1CB70FB}"/>
              </a:ext>
            </a:extLst>
          </p:cNvPr>
          <p:cNvSpPr txBox="1"/>
          <p:nvPr/>
        </p:nvSpPr>
        <p:spPr>
          <a:xfrm>
            <a:off x="2286000" y="2365205"/>
            <a:ext cx="4572000" cy="307777"/>
          </a:xfrm>
          <a:prstGeom prst="rect">
            <a:avLst/>
          </a:prstGeom>
          <a:noFill/>
        </p:spPr>
        <p:txBody>
          <a:bodyPr wrap="square">
            <a:spAutoFit/>
          </a:bodyPr>
          <a:lstStyle/>
          <a:p>
            <a:r>
              <a:rPr lang="en-US" b="0" dirty="0">
                <a:effectLst/>
              </a:rPr>
              <a:t> </a:t>
            </a:r>
            <a:endParaRPr lang="en-US" dirty="0"/>
          </a:p>
        </p:txBody>
      </p:sp>
      <p:sp>
        <p:nvSpPr>
          <p:cNvPr id="11" name="Speech Bubble: Rectangle with Corners Rounded 10">
            <a:extLst>
              <a:ext uri="{FF2B5EF4-FFF2-40B4-BE49-F238E27FC236}">
                <a16:creationId xmlns:a16="http://schemas.microsoft.com/office/drawing/2014/main" id="{9E8B04D8-AE5F-4AD5-8F54-70AE8B05D130}"/>
              </a:ext>
            </a:extLst>
          </p:cNvPr>
          <p:cNvSpPr/>
          <p:nvPr/>
        </p:nvSpPr>
        <p:spPr>
          <a:xfrm>
            <a:off x="659130" y="1602486"/>
            <a:ext cx="9144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B Garamond" panose="00000500000000000000" pitchFamily="2" charset="0"/>
                <a:ea typeface="EB Garamond" panose="00000500000000000000" pitchFamily="2" charset="0"/>
              </a:rPr>
              <a:t>He loves me</a:t>
            </a:r>
          </a:p>
        </p:txBody>
      </p:sp>
      <p:sp>
        <p:nvSpPr>
          <p:cNvPr id="14" name="Speech Bubble: Rectangle with Corners Rounded 13">
            <a:extLst>
              <a:ext uri="{FF2B5EF4-FFF2-40B4-BE49-F238E27FC236}">
                <a16:creationId xmlns:a16="http://schemas.microsoft.com/office/drawing/2014/main" id="{082F08FC-A03B-4E60-BA37-1BFEB3E58378}"/>
              </a:ext>
            </a:extLst>
          </p:cNvPr>
          <p:cNvSpPr/>
          <p:nvPr/>
        </p:nvSpPr>
        <p:spPr>
          <a:xfrm>
            <a:off x="4381500" y="1729740"/>
            <a:ext cx="1104900" cy="97078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B Garamond" panose="00000500000000000000" pitchFamily="2" charset="0"/>
                <a:ea typeface="EB Garamond" panose="00000500000000000000" pitchFamily="2" charset="0"/>
              </a:rPr>
              <a:t>Why should I trust you</a:t>
            </a:r>
          </a:p>
        </p:txBody>
      </p:sp>
      <p:sp>
        <p:nvSpPr>
          <p:cNvPr id="17" name="Speech Bubble: Rectangle with Corners Rounded 16">
            <a:extLst>
              <a:ext uri="{FF2B5EF4-FFF2-40B4-BE49-F238E27FC236}">
                <a16:creationId xmlns:a16="http://schemas.microsoft.com/office/drawing/2014/main" id="{4C5501C6-1969-4B1A-995C-3C1494E19A8E}"/>
              </a:ext>
            </a:extLst>
          </p:cNvPr>
          <p:cNvSpPr/>
          <p:nvPr/>
        </p:nvSpPr>
        <p:spPr>
          <a:xfrm>
            <a:off x="891540" y="3314700"/>
            <a:ext cx="9144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B Garamond" panose="00000500000000000000" pitchFamily="2" charset="0"/>
                <a:ea typeface="EB Garamond" panose="00000500000000000000" pitchFamily="2" charset="0"/>
              </a:rPr>
              <a:t>I love him</a:t>
            </a:r>
            <a:r>
              <a:rPr lang="en-US" dirty="0"/>
              <a:t>.</a:t>
            </a:r>
          </a:p>
        </p:txBody>
      </p:sp>
      <p:sp>
        <p:nvSpPr>
          <p:cNvPr id="18" name="Speech Bubble: Rectangle with Corners Rounded 17">
            <a:extLst>
              <a:ext uri="{FF2B5EF4-FFF2-40B4-BE49-F238E27FC236}">
                <a16:creationId xmlns:a16="http://schemas.microsoft.com/office/drawing/2014/main" id="{101E7E36-6E1F-4D7E-ACD2-6ACC30A37D7D}"/>
              </a:ext>
            </a:extLst>
          </p:cNvPr>
          <p:cNvSpPr/>
          <p:nvPr/>
        </p:nvSpPr>
        <p:spPr>
          <a:xfrm>
            <a:off x="3543300" y="3314700"/>
            <a:ext cx="1021080" cy="8656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B Garamond" panose="00000500000000000000" pitchFamily="2" charset="0"/>
                <a:ea typeface="EB Garamond" panose="00000500000000000000" pitchFamily="2" charset="0"/>
              </a:rPr>
              <a:t>None of your business</a:t>
            </a:r>
            <a:r>
              <a:rPr lang="en-US" dirty="0"/>
              <a:t>.</a:t>
            </a:r>
          </a:p>
        </p:txBody>
      </p:sp>
      <p:sp>
        <p:nvSpPr>
          <p:cNvPr id="19" name="Speech Bubble: Rectangle with Corners Rounded 18">
            <a:extLst>
              <a:ext uri="{FF2B5EF4-FFF2-40B4-BE49-F238E27FC236}">
                <a16:creationId xmlns:a16="http://schemas.microsoft.com/office/drawing/2014/main" id="{9553D139-A6D5-4AF7-98EF-8C40722C3577}"/>
              </a:ext>
            </a:extLst>
          </p:cNvPr>
          <p:cNvSpPr/>
          <p:nvPr/>
        </p:nvSpPr>
        <p:spPr>
          <a:xfrm>
            <a:off x="7067550" y="2060334"/>
            <a:ext cx="105156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B Garamond" panose="00000500000000000000" pitchFamily="2" charset="0"/>
                <a:ea typeface="EB Garamond" panose="00000500000000000000" pitchFamily="2" charset="0"/>
              </a:rPr>
              <a:t>You don’t get it.</a:t>
            </a:r>
          </a:p>
        </p:txBody>
      </p:sp>
      <p:sp>
        <p:nvSpPr>
          <p:cNvPr id="21" name="Speech Bubble: Rectangle with Corners Rounded 20">
            <a:extLst>
              <a:ext uri="{FF2B5EF4-FFF2-40B4-BE49-F238E27FC236}">
                <a16:creationId xmlns:a16="http://schemas.microsoft.com/office/drawing/2014/main" id="{5EC57813-45A5-4DB3-93EE-15C70E39A2BE}"/>
              </a:ext>
            </a:extLst>
          </p:cNvPr>
          <p:cNvSpPr/>
          <p:nvPr/>
        </p:nvSpPr>
        <p:spPr>
          <a:xfrm>
            <a:off x="2369820" y="2380431"/>
            <a:ext cx="9144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B Garamond" panose="00000500000000000000" pitchFamily="2" charset="0"/>
                <a:ea typeface="EB Garamond" panose="00000500000000000000" pitchFamily="2" charset="0"/>
              </a:rPr>
              <a:t>I’m fine</a:t>
            </a:r>
            <a:r>
              <a:rPr lang="en-US" dirty="0"/>
              <a:t>.</a:t>
            </a:r>
          </a:p>
        </p:txBody>
      </p:sp>
      <p:sp>
        <p:nvSpPr>
          <p:cNvPr id="22" name="Speech Bubble: Rectangle with Corners Rounded 21">
            <a:extLst>
              <a:ext uri="{FF2B5EF4-FFF2-40B4-BE49-F238E27FC236}">
                <a16:creationId xmlns:a16="http://schemas.microsoft.com/office/drawing/2014/main" id="{1036BF0C-6F9D-4436-BD3C-EC328C43C166}"/>
              </a:ext>
            </a:extLst>
          </p:cNvPr>
          <p:cNvSpPr/>
          <p:nvPr/>
        </p:nvSpPr>
        <p:spPr>
          <a:xfrm>
            <a:off x="7383780" y="3957828"/>
            <a:ext cx="9144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a:t>
            </a:r>
          </a:p>
        </p:txBody>
      </p:sp>
      <p:sp>
        <p:nvSpPr>
          <p:cNvPr id="24" name="Speech Bubble: Rectangle with Corners Rounded 23">
            <a:extLst>
              <a:ext uri="{FF2B5EF4-FFF2-40B4-BE49-F238E27FC236}">
                <a16:creationId xmlns:a16="http://schemas.microsoft.com/office/drawing/2014/main" id="{53222B0F-6551-484B-9D19-B9CF3EEC05E0}"/>
              </a:ext>
            </a:extLst>
          </p:cNvPr>
          <p:cNvSpPr/>
          <p:nvPr/>
        </p:nvSpPr>
        <p:spPr>
          <a:xfrm>
            <a:off x="5669280" y="3166031"/>
            <a:ext cx="9144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 away.</a:t>
            </a:r>
          </a:p>
        </p:txBody>
      </p:sp>
    </p:spTree>
    <p:extLst>
      <p:ext uri="{BB962C8B-B14F-4D97-AF65-F5344CB8AC3E}">
        <p14:creationId xmlns:p14="http://schemas.microsoft.com/office/powerpoint/2010/main" val="3302623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21EE-E335-40C5-8347-6BDA0B935F41}"/>
              </a:ext>
            </a:extLst>
          </p:cNvPr>
          <p:cNvSpPr>
            <a:spLocks noGrp="1"/>
          </p:cNvSpPr>
          <p:nvPr>
            <p:ph type="title"/>
          </p:nvPr>
        </p:nvSpPr>
        <p:spPr/>
        <p:txBody>
          <a:bodyPr/>
          <a:lstStyle/>
          <a:p>
            <a:pPr algn="ctr"/>
            <a:r>
              <a:rPr lang="en-US" dirty="0"/>
              <a:t>4 Ps of anti-human trafficking work</a:t>
            </a:r>
          </a:p>
        </p:txBody>
      </p:sp>
      <p:graphicFrame>
        <p:nvGraphicFramePr>
          <p:cNvPr id="4" name="Diagram 3">
            <a:extLst>
              <a:ext uri="{FF2B5EF4-FFF2-40B4-BE49-F238E27FC236}">
                <a16:creationId xmlns:a16="http://schemas.microsoft.com/office/drawing/2014/main" id="{1021DA82-181E-4515-8279-EA85FC855E8A}"/>
              </a:ext>
            </a:extLst>
          </p:cNvPr>
          <p:cNvGraphicFramePr/>
          <p:nvPr>
            <p:extLst>
              <p:ext uri="{D42A27DB-BD31-4B8C-83A1-F6EECF244321}">
                <p14:modId xmlns:p14="http://schemas.microsoft.com/office/powerpoint/2010/main" val="1058203144"/>
              </p:ext>
            </p:extLst>
          </p:nvPr>
        </p:nvGraphicFramePr>
        <p:xfrm>
          <a:off x="1524000" y="1295400"/>
          <a:ext cx="6096000" cy="384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0625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EB Garamond" panose="00000500000000000000" pitchFamily="2" charset="0"/>
                <a:ea typeface="EB Garamond" panose="00000500000000000000" pitchFamily="2" charset="0"/>
                <a:cs typeface="Roboto"/>
                <a:sym typeface="Roboto"/>
              </a:rPr>
              <a:t>Making a difference</a:t>
            </a:r>
            <a:r>
              <a:rPr lang="en" sz="3200" dirty="0">
                <a:latin typeface="EB Garamond" panose="00000500000000000000" pitchFamily="2" charset="0"/>
                <a:ea typeface="EB Garamond" panose="00000500000000000000" pitchFamily="2" charset="0"/>
              </a:rPr>
              <a:t> </a:t>
            </a:r>
            <a:endParaRPr sz="3200" dirty="0">
              <a:latin typeface="EB Garamond" panose="00000500000000000000" pitchFamily="2" charset="0"/>
              <a:ea typeface="EB Garamond" panose="00000500000000000000" pitchFamily="2" charset="0"/>
            </a:endParaRPr>
          </a:p>
        </p:txBody>
      </p:sp>
      <p:sp>
        <p:nvSpPr>
          <p:cNvPr id="476" name="Google Shape;476;p65"/>
          <p:cNvSpPr txBox="1">
            <a:spLocks noGrp="1"/>
          </p:cNvSpPr>
          <p:nvPr>
            <p:ph type="body" idx="4294967295"/>
          </p:nvPr>
        </p:nvSpPr>
        <p:spPr>
          <a:xfrm>
            <a:off x="4779169" y="3387519"/>
            <a:ext cx="3965106" cy="152685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477" name="Google Shape;477;p65"/>
          <p:cNvSpPr txBox="1"/>
          <p:nvPr/>
        </p:nvSpPr>
        <p:spPr>
          <a:xfrm>
            <a:off x="114325" y="1302028"/>
            <a:ext cx="8718000" cy="2400627"/>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200" dirty="0">
                <a:highlight>
                  <a:srgbClr val="FFFFFF"/>
                </a:highlight>
                <a:latin typeface="EB Garamond" panose="00000500000000000000" pitchFamily="2" charset="0"/>
                <a:ea typeface="EB Garamond" panose="00000500000000000000" pitchFamily="2" charset="0"/>
                <a:cs typeface="Roboto"/>
                <a:sym typeface="Roboto"/>
              </a:rPr>
              <a:t>You know your community well.</a:t>
            </a:r>
            <a:endParaRPr sz="3200" dirty="0">
              <a:highlight>
                <a:srgbClr val="FFFFFF"/>
              </a:highlight>
              <a:latin typeface="EB Garamond" panose="00000500000000000000" pitchFamily="2" charset="0"/>
              <a:ea typeface="EB Garamond" panose="00000500000000000000" pitchFamily="2" charset="0"/>
              <a:cs typeface="Roboto"/>
              <a:sym typeface="Roboto"/>
            </a:endParaRPr>
          </a:p>
          <a:p>
            <a:pPr marL="0" lvl="0" indent="0" algn="ctr" rtl="0">
              <a:spcBef>
                <a:spcPts val="0"/>
              </a:spcBef>
              <a:spcAft>
                <a:spcPts val="0"/>
              </a:spcAft>
              <a:buNone/>
            </a:pPr>
            <a:r>
              <a:rPr lang="en" sz="3200" dirty="0">
                <a:highlight>
                  <a:srgbClr val="FFFFFF"/>
                </a:highlight>
                <a:latin typeface="EB Garamond" panose="00000500000000000000" pitchFamily="2" charset="0"/>
                <a:ea typeface="EB Garamond" panose="00000500000000000000" pitchFamily="2" charset="0"/>
                <a:cs typeface="Roboto"/>
                <a:sym typeface="Roboto"/>
              </a:rPr>
              <a:t>You build trusting relationships with children.</a:t>
            </a:r>
            <a:endParaRPr sz="3200" dirty="0">
              <a:highlight>
                <a:srgbClr val="FFFFFF"/>
              </a:highlight>
              <a:latin typeface="EB Garamond" panose="00000500000000000000" pitchFamily="2" charset="0"/>
              <a:ea typeface="EB Garamond" panose="00000500000000000000" pitchFamily="2" charset="0"/>
              <a:cs typeface="Roboto"/>
              <a:sym typeface="Roboto"/>
            </a:endParaRPr>
          </a:p>
          <a:p>
            <a:pPr marL="0" lvl="0" indent="0" algn="ctr" rtl="0">
              <a:spcBef>
                <a:spcPts val="0"/>
              </a:spcBef>
              <a:spcAft>
                <a:spcPts val="0"/>
              </a:spcAft>
              <a:buNone/>
            </a:pPr>
            <a:endParaRPr sz="2200" b="1" dirty="0">
              <a:highlight>
                <a:srgbClr val="FFFFFF"/>
              </a:highlight>
              <a:latin typeface="Roboto"/>
              <a:ea typeface="Roboto"/>
              <a:cs typeface="Roboto"/>
              <a:sym typeface="Roboto"/>
            </a:endParaRPr>
          </a:p>
          <a:p>
            <a:pPr marL="0" lvl="0" indent="0" algn="ctr" rtl="0">
              <a:spcBef>
                <a:spcPts val="0"/>
              </a:spcBef>
              <a:spcAft>
                <a:spcPts val="0"/>
              </a:spcAft>
              <a:buNone/>
            </a:pPr>
            <a:endParaRPr sz="2200" b="1" dirty="0">
              <a:highlight>
                <a:srgbClr val="FFFFFF"/>
              </a:highlight>
              <a:latin typeface="Roboto"/>
              <a:ea typeface="Roboto"/>
              <a:cs typeface="Roboto"/>
              <a:sym typeface="Roboto"/>
            </a:endParaRPr>
          </a:p>
          <a:p>
            <a:pPr marL="0" lvl="0" indent="0" algn="ctr" rtl="0">
              <a:spcBef>
                <a:spcPts val="0"/>
              </a:spcBef>
              <a:spcAft>
                <a:spcPts val="0"/>
              </a:spcAft>
              <a:buNone/>
            </a:pPr>
            <a:endParaRPr sz="2200" dirty="0">
              <a:highlight>
                <a:srgbClr val="FFFFFF"/>
              </a:highlight>
              <a:latin typeface="Roboto"/>
              <a:ea typeface="Roboto"/>
              <a:cs typeface="Roboto"/>
              <a:sym typeface="Roboto"/>
            </a:endParaRPr>
          </a:p>
          <a:p>
            <a:pPr marL="0" lvl="0" indent="0" algn="l" rtl="0">
              <a:spcBef>
                <a:spcPts val="0"/>
              </a:spcBef>
              <a:spcAft>
                <a:spcPts val="0"/>
              </a:spcAft>
              <a:buNone/>
            </a:pPr>
            <a:r>
              <a:rPr lang="en" dirty="0">
                <a:latin typeface="Roboto"/>
                <a:ea typeface="Roboto"/>
                <a:cs typeface="Roboto"/>
                <a:sym typeface="Roboto"/>
              </a:rPr>
              <a:t> </a:t>
            </a:r>
            <a:endParaRPr dirty="0">
              <a:latin typeface="Roboto"/>
              <a:ea typeface="Roboto"/>
              <a:cs typeface="Roboto"/>
              <a:sym typeface="Roboto"/>
            </a:endParaRPr>
          </a:p>
        </p:txBody>
      </p:sp>
      <p:pic>
        <p:nvPicPr>
          <p:cNvPr id="3078" name="Picture 6" descr="Adult and teenager talking">
            <a:extLst>
              <a:ext uri="{FF2B5EF4-FFF2-40B4-BE49-F238E27FC236}">
                <a16:creationId xmlns:a16="http://schemas.microsoft.com/office/drawing/2014/main" id="{DAD90A63-1C71-4E9A-8A40-3664F5E94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339" y="3039803"/>
            <a:ext cx="2997994" cy="19958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ntraception Explained: Options for Adolescents">
            <a:extLst>
              <a:ext uri="{FF2B5EF4-FFF2-40B4-BE49-F238E27FC236}">
                <a16:creationId xmlns:a16="http://schemas.microsoft.com/office/drawing/2014/main" id="{2B05102D-29B0-4AE4-85F5-0C4AFDEC2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465975"/>
            <a:ext cx="2868111" cy="18430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F401CD10-664F-4558-A34E-490506F5E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944" y="2391720"/>
            <a:ext cx="2490084" cy="1917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6"/>
          <p:cNvSpPr txBox="1">
            <a:spLocks noGrp="1"/>
          </p:cNvSpPr>
          <p:nvPr>
            <p:ph type="body" idx="1"/>
          </p:nvPr>
        </p:nvSpPr>
        <p:spPr>
          <a:xfrm>
            <a:off x="0" y="4419600"/>
            <a:ext cx="9090660" cy="534187"/>
          </a:xfrm>
          <a:prstGeom prst="rect">
            <a:avLst/>
          </a:prstGeom>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770"/>
              <a:buNone/>
            </a:pPr>
            <a:endParaRPr lang="en" sz="2000" dirty="0">
              <a:latin typeface="EB Garamond" panose="00000500000000000000" pitchFamily="2" charset="0"/>
              <a:ea typeface="EB Garamond" panose="00000500000000000000" pitchFamily="2" charset="0"/>
            </a:endParaRPr>
          </a:p>
          <a:p>
            <a:pPr marL="0" lvl="0" indent="0" algn="ctr" rtl="0">
              <a:lnSpc>
                <a:spcPct val="80000"/>
              </a:lnSpc>
              <a:spcBef>
                <a:spcPts val="0"/>
              </a:spcBef>
              <a:spcAft>
                <a:spcPts val="0"/>
              </a:spcAft>
              <a:buSzPts val="770"/>
              <a:buNone/>
            </a:pPr>
            <a:r>
              <a:rPr lang="en" sz="2000" dirty="0">
                <a:latin typeface="EB Garamond" panose="00000500000000000000" pitchFamily="2" charset="0"/>
                <a:ea typeface="EB Garamond" panose="00000500000000000000" pitchFamily="2" charset="0"/>
              </a:rPr>
              <a:t>Everyone over the age of 18 in North Carolina is a mandatory reporter </a:t>
            </a:r>
          </a:p>
          <a:p>
            <a:pPr marL="0" lvl="0" indent="0" algn="ctr" rtl="0">
              <a:lnSpc>
                <a:spcPct val="80000"/>
              </a:lnSpc>
              <a:spcBef>
                <a:spcPts val="0"/>
              </a:spcBef>
              <a:spcAft>
                <a:spcPts val="0"/>
              </a:spcAft>
              <a:buSzPts val="770"/>
              <a:buNone/>
            </a:pPr>
            <a:r>
              <a:rPr lang="en" sz="2000" dirty="0">
                <a:latin typeface="EB Garamond" panose="00000500000000000000" pitchFamily="2" charset="0"/>
                <a:ea typeface="EB Garamond" panose="00000500000000000000" pitchFamily="2" charset="0"/>
              </a:rPr>
              <a:t>SB 199; </a:t>
            </a:r>
            <a:endParaRPr sz="2000" dirty="0">
              <a:latin typeface="EB Garamond" panose="00000500000000000000" pitchFamily="2" charset="0"/>
              <a:ea typeface="EB Garamond" panose="00000500000000000000" pitchFamily="2" charset="0"/>
            </a:endParaRPr>
          </a:p>
          <a:p>
            <a:pPr marL="0" lvl="0" indent="0" algn="ctr" rtl="0">
              <a:lnSpc>
                <a:spcPct val="80000"/>
              </a:lnSpc>
              <a:spcBef>
                <a:spcPts val="0"/>
              </a:spcBef>
              <a:spcAft>
                <a:spcPts val="0"/>
              </a:spcAft>
              <a:buSzPts val="770"/>
              <a:buNone/>
            </a:pPr>
            <a:r>
              <a:rPr lang="en" sz="2000" dirty="0">
                <a:latin typeface="EB Garamond" panose="00000500000000000000" pitchFamily="2" charset="0"/>
                <a:ea typeface="EB Garamond" panose="00000500000000000000" pitchFamily="2" charset="0"/>
              </a:rPr>
              <a:t>N.C.G.S 14-318.6.</a:t>
            </a:r>
            <a:endParaRPr sz="2000" dirty="0">
              <a:latin typeface="EB Garamond" panose="00000500000000000000" pitchFamily="2" charset="0"/>
              <a:ea typeface="EB Garamond" panose="00000500000000000000" pitchFamily="2" charset="0"/>
            </a:endParaRPr>
          </a:p>
          <a:p>
            <a:pPr marL="0" lvl="0" indent="0" algn="l" rtl="0">
              <a:lnSpc>
                <a:spcPct val="80000"/>
              </a:lnSpc>
              <a:spcBef>
                <a:spcPts val="0"/>
              </a:spcBef>
              <a:spcAft>
                <a:spcPts val="0"/>
              </a:spcAft>
              <a:buSzPts val="770"/>
              <a:buNone/>
            </a:pPr>
            <a:endParaRPr sz="1110" dirty="0"/>
          </a:p>
        </p:txBody>
      </p:sp>
      <p:sp>
        <p:nvSpPr>
          <p:cNvPr id="483" name="Google Shape;483;p66"/>
          <p:cNvSpPr/>
          <p:nvPr/>
        </p:nvSpPr>
        <p:spPr>
          <a:xfrm rot="-8340121">
            <a:off x="6117215" y="2314546"/>
            <a:ext cx="1522791" cy="118644"/>
          </a:xfrm>
          <a:prstGeom prst="roundRect">
            <a:avLst>
              <a:gd name="adj" fmla="val 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66"/>
          <p:cNvGrpSpPr/>
          <p:nvPr/>
        </p:nvGrpSpPr>
        <p:grpSpPr>
          <a:xfrm>
            <a:off x="6621600" y="2571759"/>
            <a:ext cx="2522400" cy="1249810"/>
            <a:chOff x="5796625" y="2735584"/>
            <a:chExt cx="2522400" cy="1036929"/>
          </a:xfrm>
        </p:grpSpPr>
        <p:sp>
          <p:nvSpPr>
            <p:cNvPr id="485" name="Google Shape;485;p66"/>
            <p:cNvSpPr txBox="1"/>
            <p:nvPr/>
          </p:nvSpPr>
          <p:spPr>
            <a:xfrm>
              <a:off x="6296613" y="273558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b="1">
                <a:solidFill>
                  <a:srgbClr val="5E5E5E"/>
                </a:solidFill>
                <a:latin typeface="Roboto"/>
                <a:ea typeface="Roboto"/>
                <a:cs typeface="Roboto"/>
                <a:sym typeface="Roboto"/>
              </a:endParaRPr>
            </a:p>
          </p:txBody>
        </p:sp>
        <p:sp>
          <p:nvSpPr>
            <p:cNvPr id="486" name="Google Shape;486;p66"/>
            <p:cNvSpPr/>
            <p:nvPr/>
          </p:nvSpPr>
          <p:spPr>
            <a:xfrm>
              <a:off x="5796625" y="3069013"/>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7" name="Google Shape;487;p66"/>
            <p:cNvSpPr txBox="1"/>
            <p:nvPr/>
          </p:nvSpPr>
          <p:spPr>
            <a:xfrm>
              <a:off x="5796625" y="2966660"/>
              <a:ext cx="2522400" cy="78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600" b="1" dirty="0">
                <a:solidFill>
                  <a:srgbClr val="5E5E5E"/>
                </a:solidFill>
                <a:latin typeface="Roboto"/>
                <a:ea typeface="Roboto"/>
                <a:cs typeface="Roboto"/>
                <a:sym typeface="Roboto"/>
              </a:endParaRPr>
            </a:p>
            <a:p>
              <a:pPr marL="0" lvl="0" indent="0" algn="l" rtl="0">
                <a:lnSpc>
                  <a:spcPct val="115000"/>
                </a:lnSpc>
                <a:spcBef>
                  <a:spcPts val="1600"/>
                </a:spcBef>
                <a:spcAft>
                  <a:spcPts val="0"/>
                </a:spcAft>
                <a:buNone/>
              </a:pPr>
              <a:r>
                <a:rPr lang="en" sz="1600" b="1" dirty="0">
                  <a:solidFill>
                    <a:srgbClr val="5E5E5E"/>
                  </a:solidFill>
                  <a:latin typeface="EB Garamond" panose="00000500000000000000" pitchFamily="2" charset="0"/>
                  <a:ea typeface="EB Garamond" panose="00000500000000000000" pitchFamily="2" charset="0"/>
                  <a:cs typeface="Roboto"/>
                  <a:sym typeface="Roboto"/>
                </a:rPr>
                <a:t>Within 24 hours</a:t>
              </a:r>
              <a:endParaRPr sz="1600" b="1" dirty="0">
                <a:solidFill>
                  <a:srgbClr val="5E5E5E"/>
                </a:solidFill>
                <a:latin typeface="EB Garamond" panose="00000500000000000000" pitchFamily="2" charset="0"/>
                <a:ea typeface="EB Garamond" panose="00000500000000000000" pitchFamily="2" charset="0"/>
                <a:cs typeface="Roboto"/>
                <a:sym typeface="Roboto"/>
              </a:endParaRPr>
            </a:p>
            <a:p>
              <a:pPr marL="0" lvl="0" indent="0" algn="ctr" rtl="0">
                <a:lnSpc>
                  <a:spcPct val="115000"/>
                </a:lnSpc>
                <a:spcBef>
                  <a:spcPts val="1600"/>
                </a:spcBef>
                <a:spcAft>
                  <a:spcPts val="1600"/>
                </a:spcAft>
                <a:buNone/>
              </a:pPr>
              <a:r>
                <a:rPr lang="en" sz="800" dirty="0">
                  <a:solidFill>
                    <a:srgbClr val="5E5E5E"/>
                  </a:solidFill>
                  <a:latin typeface="Roboto"/>
                  <a:ea typeface="Roboto"/>
                  <a:cs typeface="Roboto"/>
                  <a:sym typeface="Roboto"/>
                </a:rPr>
                <a:t>.</a:t>
              </a:r>
              <a:endParaRPr sz="800" dirty="0">
                <a:solidFill>
                  <a:srgbClr val="5E5E5E"/>
                </a:solidFill>
              </a:endParaRPr>
            </a:p>
          </p:txBody>
        </p:sp>
        <p:sp>
          <p:nvSpPr>
            <p:cNvPr id="488" name="Google Shape;488;p66"/>
            <p:cNvSpPr/>
            <p:nvPr/>
          </p:nvSpPr>
          <p:spPr>
            <a:xfrm>
              <a:off x="6607975" y="3004364"/>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66"/>
          <p:cNvSpPr/>
          <p:nvPr/>
        </p:nvSpPr>
        <p:spPr>
          <a:xfrm rot="9365955">
            <a:off x="3893016" y="2273159"/>
            <a:ext cx="2459068" cy="88885"/>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6"/>
          <p:cNvSpPr/>
          <p:nvPr/>
        </p:nvSpPr>
        <p:spPr>
          <a:xfrm rot="2690283" flipH="1">
            <a:off x="2159573" y="2246748"/>
            <a:ext cx="1350862" cy="57700"/>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66"/>
          <p:cNvGrpSpPr/>
          <p:nvPr/>
        </p:nvGrpSpPr>
        <p:grpSpPr>
          <a:xfrm>
            <a:off x="1593418" y="2339050"/>
            <a:ext cx="3468903" cy="1662782"/>
            <a:chOff x="3021975" y="2735584"/>
            <a:chExt cx="1712700" cy="1089277"/>
          </a:xfrm>
        </p:grpSpPr>
        <p:sp>
          <p:nvSpPr>
            <p:cNvPr id="492" name="Google Shape;492;p66"/>
            <p:cNvSpPr txBox="1"/>
            <p:nvPr/>
          </p:nvSpPr>
          <p:spPr>
            <a:xfrm>
              <a:off x="3529877" y="273558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b="1">
                <a:solidFill>
                  <a:srgbClr val="0C58D3"/>
                </a:solidFill>
                <a:latin typeface="Roboto"/>
                <a:ea typeface="Roboto"/>
                <a:cs typeface="Roboto"/>
                <a:sym typeface="Roboto"/>
              </a:endParaRPr>
            </a:p>
          </p:txBody>
        </p:sp>
        <p:sp>
          <p:nvSpPr>
            <p:cNvPr id="493" name="Google Shape;493;p66"/>
            <p:cNvSpPr/>
            <p:nvPr/>
          </p:nvSpPr>
          <p:spPr>
            <a:xfrm>
              <a:off x="3021975" y="3069013"/>
              <a:ext cx="1712700" cy="703500"/>
            </a:xfrm>
            <a:prstGeom prst="roundRect">
              <a:avLst>
                <a:gd name="adj" fmla="val 4485"/>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4" name="Google Shape;494;p66"/>
            <p:cNvSpPr txBox="1"/>
            <p:nvPr/>
          </p:nvSpPr>
          <p:spPr>
            <a:xfrm>
              <a:off x="3021979" y="3071862"/>
              <a:ext cx="1642200" cy="75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dirty="0">
                  <a:solidFill>
                    <a:schemeClr val="lt1"/>
                  </a:solidFill>
                  <a:highlight>
                    <a:srgbClr val="1155CC"/>
                  </a:highlight>
                  <a:latin typeface="EB Garamond" panose="00000500000000000000" pitchFamily="2" charset="0"/>
                  <a:ea typeface="EB Garamond" panose="00000500000000000000" pitchFamily="2" charset="0"/>
                  <a:cs typeface="Roboto"/>
                  <a:sym typeface="Roboto"/>
                </a:rPr>
                <a:t>Reports must be made regardless of custody status if serious bodily injury, serious physical injury, or sexual offense are involved</a:t>
              </a:r>
              <a:r>
                <a:rPr lang="en" sz="1300" dirty="0">
                  <a:solidFill>
                    <a:schemeClr val="lt1"/>
                  </a:solidFill>
                  <a:highlight>
                    <a:srgbClr val="1155CC"/>
                  </a:highlight>
                  <a:latin typeface="Roboto"/>
                  <a:ea typeface="Roboto"/>
                  <a:cs typeface="Roboto"/>
                  <a:sym typeface="Roboto"/>
                </a:rPr>
                <a:t>.</a:t>
              </a:r>
              <a:endParaRPr sz="1300" dirty="0">
                <a:solidFill>
                  <a:schemeClr val="lt1"/>
                </a:solidFill>
                <a:highlight>
                  <a:srgbClr val="1155CC"/>
                </a:highlight>
              </a:endParaRPr>
            </a:p>
            <a:p>
              <a:pPr marL="0" lvl="0" indent="0" algn="ctr" rtl="0">
                <a:lnSpc>
                  <a:spcPct val="115000"/>
                </a:lnSpc>
                <a:spcBef>
                  <a:spcPts val="1600"/>
                </a:spcBef>
                <a:spcAft>
                  <a:spcPts val="1600"/>
                </a:spcAft>
                <a:buNone/>
              </a:pPr>
              <a:endParaRPr sz="800" dirty="0">
                <a:solidFill>
                  <a:srgbClr val="FFFFFF"/>
                </a:solidFill>
                <a:highlight>
                  <a:srgbClr val="1155CC"/>
                </a:highlight>
                <a:latin typeface="Roboto"/>
                <a:ea typeface="Roboto"/>
                <a:cs typeface="Roboto"/>
                <a:sym typeface="Roboto"/>
              </a:endParaRPr>
            </a:p>
          </p:txBody>
        </p:sp>
        <p:sp>
          <p:nvSpPr>
            <p:cNvPr id="495" name="Google Shape;495;p66"/>
            <p:cNvSpPr/>
            <p:nvPr/>
          </p:nvSpPr>
          <p:spPr>
            <a:xfrm>
              <a:off x="3833325" y="3004364"/>
              <a:ext cx="90000" cy="67500"/>
            </a:xfrm>
            <a:prstGeom prst="triangle">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66"/>
          <p:cNvGrpSpPr/>
          <p:nvPr/>
        </p:nvGrpSpPr>
        <p:grpSpPr>
          <a:xfrm>
            <a:off x="1006213" y="1055191"/>
            <a:ext cx="2693735" cy="881659"/>
            <a:chOff x="1637475" y="1219942"/>
            <a:chExt cx="1712700" cy="766593"/>
          </a:xfrm>
        </p:grpSpPr>
        <p:sp>
          <p:nvSpPr>
            <p:cNvPr id="497" name="Google Shape;497;p66"/>
            <p:cNvSpPr/>
            <p:nvPr/>
          </p:nvSpPr>
          <p:spPr>
            <a:xfrm>
              <a:off x="1637475" y="1219942"/>
              <a:ext cx="1712700" cy="703500"/>
            </a:xfrm>
            <a:prstGeom prst="roundRect">
              <a:avLst>
                <a:gd name="adj" fmla="val 4485"/>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8" name="Google Shape;498;p66"/>
            <p:cNvSpPr/>
            <p:nvPr/>
          </p:nvSpPr>
          <p:spPr>
            <a:xfrm rot="10800000">
              <a:off x="2448800" y="1919036"/>
              <a:ext cx="90000" cy="67500"/>
            </a:xfrm>
            <a:prstGeom prst="triangle">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6"/>
            <p:cNvSpPr txBox="1"/>
            <p:nvPr/>
          </p:nvSpPr>
          <p:spPr>
            <a:xfrm>
              <a:off x="1678882" y="121995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600" dirty="0">
                  <a:solidFill>
                    <a:srgbClr val="FFFFFF"/>
                  </a:solidFill>
                  <a:latin typeface="EB Garamond" panose="00000500000000000000" pitchFamily="2" charset="0"/>
                  <a:ea typeface="EB Garamond" panose="00000500000000000000" pitchFamily="2" charset="0"/>
                  <a:cs typeface="Roboto"/>
                  <a:sym typeface="Roboto"/>
                </a:rPr>
                <a:t>Suspected abuse, neglect or dependency</a:t>
              </a:r>
              <a:endParaRPr sz="1600" dirty="0">
                <a:solidFill>
                  <a:srgbClr val="FFFFFF"/>
                </a:solidFill>
                <a:latin typeface="EB Garamond" panose="00000500000000000000" pitchFamily="2" charset="0"/>
                <a:ea typeface="EB Garamond" panose="00000500000000000000" pitchFamily="2" charset="0"/>
                <a:cs typeface="Roboto"/>
                <a:sym typeface="Roboto"/>
              </a:endParaRPr>
            </a:p>
          </p:txBody>
        </p:sp>
      </p:grpSp>
      <p:grpSp>
        <p:nvGrpSpPr>
          <p:cNvPr id="500" name="Google Shape;500;p66"/>
          <p:cNvGrpSpPr/>
          <p:nvPr/>
        </p:nvGrpSpPr>
        <p:grpSpPr>
          <a:xfrm>
            <a:off x="5273241" y="920325"/>
            <a:ext cx="2392479" cy="1239004"/>
            <a:chOff x="4409300" y="1219942"/>
            <a:chExt cx="1913830" cy="1041355"/>
          </a:xfrm>
        </p:grpSpPr>
        <p:sp>
          <p:nvSpPr>
            <p:cNvPr id="501" name="Google Shape;501;p66"/>
            <p:cNvSpPr txBox="1"/>
            <p:nvPr/>
          </p:nvSpPr>
          <p:spPr>
            <a:xfrm>
              <a:off x="4921731" y="1985297"/>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lt1"/>
                  </a:solidFill>
                  <a:latin typeface="Roboto"/>
                  <a:ea typeface="Roboto"/>
                  <a:cs typeface="Roboto"/>
                  <a:sym typeface="Roboto"/>
                </a:rPr>
                <a:t>20XX</a:t>
              </a:r>
              <a:endParaRPr sz="800" b="1">
                <a:solidFill>
                  <a:schemeClr val="lt1"/>
                </a:solidFill>
                <a:latin typeface="Roboto"/>
                <a:ea typeface="Roboto"/>
                <a:cs typeface="Roboto"/>
                <a:sym typeface="Roboto"/>
              </a:endParaRPr>
            </a:p>
          </p:txBody>
        </p:sp>
        <p:sp>
          <p:nvSpPr>
            <p:cNvPr id="502" name="Google Shape;502;p66"/>
            <p:cNvSpPr/>
            <p:nvPr/>
          </p:nvSpPr>
          <p:spPr>
            <a:xfrm>
              <a:off x="4409300" y="1219942"/>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503" name="Google Shape;503;p66"/>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04" name="Google Shape;504;p66"/>
            <p:cNvSpPr txBox="1"/>
            <p:nvPr/>
          </p:nvSpPr>
          <p:spPr>
            <a:xfrm>
              <a:off x="4409300" y="1257142"/>
              <a:ext cx="1913830" cy="624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600" b="1" dirty="0">
                  <a:solidFill>
                    <a:schemeClr val="dk1"/>
                  </a:solidFill>
                  <a:latin typeface="EB Garamond" panose="00000500000000000000" pitchFamily="2" charset="0"/>
                  <a:ea typeface="EB Garamond" panose="00000500000000000000" pitchFamily="2" charset="0"/>
                  <a:cs typeface="Roboto"/>
                  <a:sym typeface="Roboto"/>
                </a:rPr>
                <a:t>LE must report to Child Welfare and vice versa</a:t>
              </a:r>
              <a:endParaRPr sz="1600" b="1" dirty="0">
                <a:solidFill>
                  <a:schemeClr val="dk1"/>
                </a:solidFill>
                <a:latin typeface="EB Garamond" panose="00000500000000000000" pitchFamily="2" charset="0"/>
                <a:ea typeface="EB Garamond" panose="00000500000000000000" pitchFamily="2" charset="0"/>
                <a:cs typeface="Roboto"/>
                <a:sym typeface="Roboto"/>
              </a:endParaRPr>
            </a:p>
          </p:txBody>
        </p:sp>
      </p:grpSp>
      <p:sp>
        <p:nvSpPr>
          <p:cNvPr id="505" name="Google Shape;505;p66"/>
          <p:cNvSpPr txBox="1"/>
          <p:nvPr/>
        </p:nvSpPr>
        <p:spPr>
          <a:xfrm>
            <a:off x="1738225" y="0"/>
            <a:ext cx="58551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u="sng" dirty="0">
                <a:latin typeface="EB Garamond" panose="00000500000000000000" pitchFamily="2" charset="0"/>
                <a:ea typeface="EB Garamond" panose="00000500000000000000" pitchFamily="2" charset="0"/>
                <a:cs typeface="Roboto"/>
                <a:sym typeface="Roboto"/>
              </a:rPr>
              <a:t>SB 199</a:t>
            </a:r>
            <a:endParaRPr sz="4000" u="sng" dirty="0">
              <a:latin typeface="EB Garamond" panose="00000500000000000000" pitchFamily="2" charset="0"/>
              <a:ea typeface="EB Garamond" panose="00000500000000000000" pitchFamily="2" charset="0"/>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latin typeface="EB Garamond" panose="00000500000000000000" pitchFamily="2" charset="0"/>
                <a:ea typeface="EB Garamond" panose="00000500000000000000" pitchFamily="2" charset="0"/>
              </a:rPr>
              <a:t>Call.	  	Text. 		24/7           200 languages</a:t>
            </a:r>
            <a:endParaRPr dirty="0">
              <a:latin typeface="EB Garamond" panose="00000500000000000000" pitchFamily="2" charset="0"/>
              <a:ea typeface="EB Garamond" panose="00000500000000000000" pitchFamily="2" charset="0"/>
            </a:endParaRPr>
          </a:p>
        </p:txBody>
      </p:sp>
      <p:pic>
        <p:nvPicPr>
          <p:cNvPr id="518" name="Google Shape;518;p68"/>
          <p:cNvPicPr preferRelativeResize="0"/>
          <p:nvPr/>
        </p:nvPicPr>
        <p:blipFill>
          <a:blip r:embed="rId3">
            <a:alphaModFix/>
          </a:blip>
          <a:stretch>
            <a:fillRect/>
          </a:stretch>
        </p:blipFill>
        <p:spPr>
          <a:xfrm>
            <a:off x="152400" y="1277025"/>
            <a:ext cx="2250569" cy="3714074"/>
          </a:xfrm>
          <a:prstGeom prst="rect">
            <a:avLst/>
          </a:prstGeom>
          <a:noFill/>
          <a:ln>
            <a:noFill/>
          </a:ln>
        </p:spPr>
      </p:pic>
      <p:sp>
        <p:nvSpPr>
          <p:cNvPr id="519" name="Google Shape;519;p68"/>
          <p:cNvSpPr txBox="1"/>
          <p:nvPr/>
        </p:nvSpPr>
        <p:spPr>
          <a:xfrm>
            <a:off x="2654975" y="1635600"/>
            <a:ext cx="5997300" cy="335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latin typeface="Garamond" panose="02020404030301010803" pitchFamily="18" charset="0"/>
                <a:ea typeface="Roboto"/>
                <a:cs typeface="Roboto"/>
                <a:sym typeface="Roboto"/>
              </a:rPr>
              <a:t>National Human Trafficking Hotline</a:t>
            </a:r>
            <a:endParaRPr sz="2400" b="1" dirty="0">
              <a:latin typeface="Garamond" panose="02020404030301010803" pitchFamily="18" charset="0"/>
              <a:ea typeface="Roboto"/>
              <a:cs typeface="Roboto"/>
              <a:sym typeface="Roboto"/>
            </a:endParaRPr>
          </a:p>
          <a:p>
            <a:pPr marL="0" lvl="0" indent="0" algn="ctr" rtl="0">
              <a:spcBef>
                <a:spcPts val="0"/>
              </a:spcBef>
              <a:spcAft>
                <a:spcPts val="0"/>
              </a:spcAft>
              <a:buNone/>
            </a:pPr>
            <a:endParaRPr sz="2400" b="1" dirty="0">
              <a:latin typeface="Garamond" panose="02020404030301010803" pitchFamily="18" charset="0"/>
              <a:ea typeface="Roboto"/>
              <a:cs typeface="Roboto"/>
              <a:sym typeface="Roboto"/>
            </a:endParaRPr>
          </a:p>
          <a:p>
            <a:pPr marL="0" lvl="0" indent="0" algn="ctr" rtl="0">
              <a:spcBef>
                <a:spcPts val="0"/>
              </a:spcBef>
              <a:spcAft>
                <a:spcPts val="0"/>
              </a:spcAft>
              <a:buNone/>
            </a:pPr>
            <a:r>
              <a:rPr lang="en" sz="2400" dirty="0">
                <a:latin typeface="Garamond" panose="02020404030301010803" pitchFamily="18" charset="0"/>
                <a:ea typeface="Roboto"/>
                <a:cs typeface="Roboto"/>
                <a:sym typeface="Roboto"/>
              </a:rPr>
              <a:t>888-37-37-888</a:t>
            </a:r>
            <a:endParaRPr sz="2400" dirty="0">
              <a:latin typeface="Garamond" panose="02020404030301010803" pitchFamily="18" charset="0"/>
              <a:ea typeface="Roboto"/>
              <a:cs typeface="Roboto"/>
              <a:sym typeface="Roboto"/>
            </a:endParaRPr>
          </a:p>
          <a:p>
            <a:pPr marL="0" lvl="0" indent="0" algn="ctr" rtl="0">
              <a:spcBef>
                <a:spcPts val="0"/>
              </a:spcBef>
              <a:spcAft>
                <a:spcPts val="0"/>
              </a:spcAft>
              <a:buNone/>
            </a:pPr>
            <a:endParaRPr sz="2400" dirty="0">
              <a:latin typeface="Garamond" panose="02020404030301010803" pitchFamily="18" charset="0"/>
              <a:ea typeface="Roboto"/>
              <a:cs typeface="Roboto"/>
              <a:sym typeface="Roboto"/>
            </a:endParaRPr>
          </a:p>
          <a:p>
            <a:pPr marL="0" lvl="0" indent="0" algn="ctr" rtl="0">
              <a:spcBef>
                <a:spcPts val="0"/>
              </a:spcBef>
              <a:spcAft>
                <a:spcPts val="0"/>
              </a:spcAft>
              <a:buNone/>
            </a:pPr>
            <a:r>
              <a:rPr lang="en" sz="2400" dirty="0">
                <a:latin typeface="Garamond" panose="02020404030301010803" pitchFamily="18" charset="0"/>
                <a:ea typeface="Roboto"/>
                <a:cs typeface="Roboto"/>
                <a:sym typeface="Roboto"/>
              </a:rPr>
              <a:t>Text: befree (233733)</a:t>
            </a:r>
            <a:endParaRPr sz="2400" dirty="0">
              <a:latin typeface="Garamond" panose="02020404030301010803" pitchFamily="18" charset="0"/>
              <a:ea typeface="Roboto"/>
              <a:cs typeface="Roboto"/>
              <a:sym typeface="Roboto"/>
            </a:endParaRPr>
          </a:p>
          <a:p>
            <a:pPr marL="0" lvl="0" indent="0" algn="ctr" rtl="0">
              <a:spcBef>
                <a:spcPts val="0"/>
              </a:spcBef>
              <a:spcAft>
                <a:spcPts val="0"/>
              </a:spcAft>
              <a:buNone/>
            </a:pPr>
            <a:r>
              <a:rPr lang="en" sz="2400" dirty="0">
                <a:latin typeface="Garamond" panose="02020404030301010803" pitchFamily="18" charset="0"/>
                <a:ea typeface="Roboto"/>
                <a:cs typeface="Roboto"/>
                <a:sym typeface="Roboto"/>
              </a:rPr>
              <a:t>	Spanish: ayuda</a:t>
            </a:r>
            <a:endParaRPr sz="2400" dirty="0">
              <a:latin typeface="Garamond" panose="02020404030301010803" pitchFamily="18" charset="0"/>
              <a:ea typeface="Roboto"/>
              <a:cs typeface="Roboto"/>
              <a:sym typeface="Roboto"/>
            </a:endParaRPr>
          </a:p>
          <a:p>
            <a:pPr marL="0" lvl="0" indent="0" algn="ctr" rtl="0">
              <a:spcBef>
                <a:spcPts val="0"/>
              </a:spcBef>
              <a:spcAft>
                <a:spcPts val="0"/>
              </a:spcAft>
              <a:buNone/>
            </a:pPr>
            <a:endParaRPr sz="2400" dirty="0">
              <a:latin typeface="Garamond" panose="02020404030301010803" pitchFamily="18" charset="0"/>
              <a:ea typeface="Roboto"/>
              <a:cs typeface="Roboto"/>
              <a:sym typeface="Roboto"/>
            </a:endParaRPr>
          </a:p>
          <a:p>
            <a:pPr marL="0" lvl="0" indent="0" algn="ctr" rtl="0">
              <a:spcBef>
                <a:spcPts val="0"/>
              </a:spcBef>
              <a:spcAft>
                <a:spcPts val="0"/>
              </a:spcAft>
              <a:buNone/>
            </a:pPr>
            <a:r>
              <a:rPr lang="en" sz="2400" dirty="0">
                <a:latin typeface="Garamond" panose="02020404030301010803" pitchFamily="18" charset="0"/>
                <a:ea typeface="Roboto"/>
                <a:cs typeface="Roboto"/>
                <a:sym typeface="Roboto"/>
              </a:rPr>
              <a:t>Email: human traffickinghotline.org</a:t>
            </a:r>
            <a:endParaRPr sz="2400" dirty="0">
              <a:latin typeface="Garamond" panose="02020404030301010803" pitchFamily="18" charset="0"/>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6"/>
          <p:cNvSpPr txBox="1">
            <a:spLocks noGrp="1"/>
          </p:cNvSpPr>
          <p:nvPr>
            <p:ph type="title"/>
          </p:nvPr>
        </p:nvSpPr>
        <p:spPr>
          <a:xfrm>
            <a:off x="48900" y="0"/>
            <a:ext cx="9054900" cy="13005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Trafficking can be hard to recognize:</a:t>
            </a:r>
            <a:endParaRPr sz="4000" dirty="0">
              <a:latin typeface="EB Garamond" panose="00000500000000000000" pitchFamily="2" charset="0"/>
              <a:ea typeface="EB Garamond" panose="00000500000000000000" pitchFamily="2" charset="0"/>
              <a:cs typeface="Roboto"/>
              <a:sym typeface="Roboto"/>
            </a:endParaRPr>
          </a:p>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A caution about red flags or indicators</a:t>
            </a:r>
            <a:endParaRPr sz="4000" dirty="0">
              <a:latin typeface="EB Garamond" panose="00000500000000000000" pitchFamily="2" charset="0"/>
              <a:ea typeface="EB Garamond" panose="00000500000000000000" pitchFamily="2" charset="0"/>
              <a:cs typeface="Roboto"/>
              <a:sym typeface="Roboto"/>
            </a:endParaRPr>
          </a:p>
        </p:txBody>
      </p:sp>
      <p:sp>
        <p:nvSpPr>
          <p:cNvPr id="418" name="Google Shape;418;p56"/>
          <p:cNvSpPr txBox="1"/>
          <p:nvPr/>
        </p:nvSpPr>
        <p:spPr>
          <a:xfrm>
            <a:off x="0" y="1300500"/>
            <a:ext cx="9144000" cy="3843000"/>
          </a:xfrm>
          <a:prstGeom prst="rect">
            <a:avLst/>
          </a:prstGeom>
          <a:solidFill>
            <a:schemeClr val="lt1"/>
          </a:solid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latin typeface="EB Garamond" panose="00000500000000000000" pitchFamily="2" charset="0"/>
                <a:ea typeface="EB Garamond" panose="00000500000000000000" pitchFamily="2" charset="0"/>
                <a:cs typeface="Roboto"/>
                <a:sym typeface="Roboto"/>
              </a:rPr>
              <a:t>Indicators do not necessarily mean that trafficking is occurring, but pay attention to behaviors such as:</a:t>
            </a:r>
          </a:p>
          <a:p>
            <a:pPr marL="0" lvl="0" indent="0" algn="l" rtl="0">
              <a:spcBef>
                <a:spcPts val="0"/>
              </a:spcBef>
              <a:spcAft>
                <a:spcPts val="0"/>
              </a:spcAft>
              <a:buNone/>
            </a:pPr>
            <a:endParaRPr lang="en" sz="2000" dirty="0">
              <a:latin typeface="EB Garamond" panose="00000500000000000000" pitchFamily="2" charset="0"/>
              <a:ea typeface="EB Garamond" panose="00000500000000000000" pitchFamily="2" charset="0"/>
              <a:cs typeface="Roboto"/>
              <a:sym typeface="Roboto"/>
            </a:endParaRPr>
          </a:p>
          <a:p>
            <a:pPr marL="342900" lvl="0" indent="-342900" algn="l" rtl="0">
              <a:spcBef>
                <a:spcPts val="0"/>
              </a:spcBef>
              <a:spcAft>
                <a:spcPts val="0"/>
              </a:spcAft>
              <a:buFont typeface="Arial" panose="020B0604020202020204" pitchFamily="34" charset="0"/>
              <a:buChar char="•"/>
            </a:pPr>
            <a:r>
              <a:rPr lang="en" sz="2000" dirty="0">
                <a:latin typeface="EB Garamond" panose="00000500000000000000" pitchFamily="2" charset="0"/>
                <a:ea typeface="EB Garamond" panose="00000500000000000000" pitchFamily="2" charset="0"/>
                <a:cs typeface="Roboto"/>
                <a:sym typeface="Roboto"/>
              </a:rPr>
              <a:t>Children selling or soliciting donations door to door at night or alone</a:t>
            </a:r>
          </a:p>
          <a:p>
            <a:pPr marL="342900" lvl="0" indent="-342900" algn="l" rtl="0">
              <a:spcBef>
                <a:spcPts val="0"/>
              </a:spcBef>
              <a:spcAft>
                <a:spcPts val="0"/>
              </a:spcAft>
              <a:buFont typeface="Arial" panose="020B0604020202020204" pitchFamily="34" charset="0"/>
              <a:buChar char="•"/>
            </a:pPr>
            <a:r>
              <a:rPr lang="en" sz="2000" dirty="0">
                <a:latin typeface="EB Garamond" panose="00000500000000000000" pitchFamily="2" charset="0"/>
                <a:ea typeface="EB Garamond" panose="00000500000000000000" pitchFamily="2" charset="0"/>
                <a:cs typeface="Roboto"/>
                <a:sym typeface="Roboto"/>
              </a:rPr>
              <a:t>People dressed inappropriately for the weather and/or setting</a:t>
            </a:r>
          </a:p>
          <a:p>
            <a:pPr marL="342900" lvl="0" indent="-342900" algn="l" rtl="0">
              <a:spcBef>
                <a:spcPts val="0"/>
              </a:spcBef>
              <a:spcAft>
                <a:spcPts val="0"/>
              </a:spcAft>
              <a:buFont typeface="Arial" panose="020B0604020202020204" pitchFamily="34" charset="0"/>
              <a:buChar char="•"/>
            </a:pPr>
            <a:r>
              <a:rPr lang="en" sz="2000" dirty="0">
                <a:latin typeface="EB Garamond" panose="00000500000000000000" pitchFamily="2" charset="0"/>
                <a:ea typeface="EB Garamond" panose="00000500000000000000" pitchFamily="2" charset="0"/>
                <a:cs typeface="Roboto"/>
                <a:sym typeface="Roboto"/>
              </a:rPr>
              <a:t>Unexplained injuries</a:t>
            </a:r>
          </a:p>
          <a:p>
            <a:pPr marL="342900" lvl="0" indent="-342900" algn="l" rtl="0">
              <a:spcBef>
                <a:spcPts val="0"/>
              </a:spcBef>
              <a:spcAft>
                <a:spcPts val="0"/>
              </a:spcAft>
              <a:buFont typeface="Arial" panose="020B0604020202020204" pitchFamily="34" charset="0"/>
              <a:buChar char="•"/>
            </a:pPr>
            <a:r>
              <a:rPr lang="en-US" sz="2000" dirty="0">
                <a:latin typeface="EB Garamond" panose="00000500000000000000" pitchFamily="2" charset="0"/>
                <a:ea typeface="EB Garamond" panose="00000500000000000000" pitchFamily="2" charset="0"/>
                <a:cs typeface="Roboto"/>
                <a:sym typeface="Roboto"/>
              </a:rPr>
              <a:t>Sudden changes in behavior</a:t>
            </a:r>
          </a:p>
          <a:p>
            <a:pPr marL="342900" lvl="0" indent="-342900" algn="l" rtl="0">
              <a:spcBef>
                <a:spcPts val="0"/>
              </a:spcBef>
              <a:spcAft>
                <a:spcPts val="0"/>
              </a:spcAft>
              <a:buFont typeface="Arial" panose="020B0604020202020204" pitchFamily="34" charset="0"/>
              <a:buChar char="•"/>
            </a:pPr>
            <a:r>
              <a:rPr lang="en-US" sz="2000" dirty="0">
                <a:latin typeface="EB Garamond" panose="00000500000000000000" pitchFamily="2" charset="0"/>
                <a:ea typeface="EB Garamond" panose="00000500000000000000" pitchFamily="2" charset="0"/>
                <a:cs typeface="Roboto"/>
                <a:sym typeface="Roboto"/>
              </a:rPr>
              <a:t>Truancy</a:t>
            </a:r>
          </a:p>
          <a:p>
            <a:pPr marL="342900" lvl="0" indent="-342900" algn="l" rtl="0">
              <a:spcBef>
                <a:spcPts val="0"/>
              </a:spcBef>
              <a:spcAft>
                <a:spcPts val="0"/>
              </a:spcAft>
              <a:buFont typeface="Arial" panose="020B0604020202020204" pitchFamily="34" charset="0"/>
              <a:buChar char="•"/>
            </a:pPr>
            <a:r>
              <a:rPr lang="en-US" sz="2000" dirty="0">
                <a:latin typeface="EB Garamond" panose="00000500000000000000" pitchFamily="2" charset="0"/>
                <a:ea typeface="EB Garamond" panose="00000500000000000000" pitchFamily="2" charset="0"/>
                <a:cs typeface="Roboto"/>
                <a:sym typeface="Roboto"/>
              </a:rPr>
              <a:t>Consistent tardiness to school</a:t>
            </a:r>
          </a:p>
          <a:p>
            <a:pPr marL="342900" lvl="0" indent="-342900" algn="l" rtl="0">
              <a:spcBef>
                <a:spcPts val="0"/>
              </a:spcBef>
              <a:spcAft>
                <a:spcPts val="0"/>
              </a:spcAft>
              <a:buFont typeface="Arial" panose="020B0604020202020204" pitchFamily="34" charset="0"/>
              <a:buChar char="•"/>
            </a:pPr>
            <a:r>
              <a:rPr lang="en-US" sz="2000" dirty="0">
                <a:latin typeface="EB Garamond" panose="00000500000000000000" pitchFamily="2" charset="0"/>
                <a:ea typeface="EB Garamond" panose="00000500000000000000" pitchFamily="2" charset="0"/>
                <a:cs typeface="Roboto"/>
                <a:sym typeface="Roboto"/>
              </a:rPr>
              <a:t>Missed court dates or therapy appointments</a:t>
            </a:r>
          </a:p>
          <a:p>
            <a:pPr marL="342900" lvl="0" indent="-342900" algn="l" rtl="0">
              <a:spcBef>
                <a:spcPts val="0"/>
              </a:spcBef>
              <a:spcAft>
                <a:spcPts val="0"/>
              </a:spcAft>
              <a:buFont typeface="Arial" panose="020B0604020202020204" pitchFamily="34" charset="0"/>
              <a:buChar char="•"/>
            </a:pPr>
            <a:r>
              <a:rPr lang="en-US" sz="2000" dirty="0">
                <a:latin typeface="EB Garamond" panose="00000500000000000000" pitchFamily="2" charset="0"/>
                <a:ea typeface="EB Garamond" panose="00000500000000000000" pitchFamily="2" charset="0"/>
                <a:cs typeface="Roboto"/>
                <a:sym typeface="Roboto"/>
              </a:rPr>
              <a:t>Repeated running away, especially if to the same place/person</a:t>
            </a:r>
          </a:p>
          <a:p>
            <a:pPr marL="0" lvl="0" indent="0" algn="l" rtl="0">
              <a:spcBef>
                <a:spcPts val="0"/>
              </a:spcBef>
              <a:spcAft>
                <a:spcPts val="0"/>
              </a:spcAft>
              <a:buNone/>
            </a:pPr>
            <a:endParaRPr lang="en-US" sz="2000" dirty="0">
              <a:latin typeface="Roboto"/>
              <a:ea typeface="Roboto"/>
              <a:cs typeface="Roboto"/>
              <a:sym typeface="Roboto"/>
            </a:endParaRPr>
          </a:p>
          <a:p>
            <a:pPr marL="0" lvl="0" indent="0" algn="l" rtl="0">
              <a:spcBef>
                <a:spcPts val="0"/>
              </a:spcBef>
              <a:spcAft>
                <a:spcPts val="0"/>
              </a:spcAft>
              <a:buNone/>
            </a:pPr>
            <a:endParaRPr lang="en-US" sz="1900" b="1" dirty="0">
              <a:latin typeface="Roboto"/>
              <a:ea typeface="Roboto"/>
              <a:cs typeface="Roboto"/>
              <a:sym typeface="Roboto"/>
            </a:endParaRPr>
          </a:p>
          <a:p>
            <a:pPr marL="0" lvl="0" indent="0" algn="l" rtl="0">
              <a:spcBef>
                <a:spcPts val="0"/>
              </a:spcBef>
              <a:spcAft>
                <a:spcPts val="0"/>
              </a:spcAft>
              <a:buNone/>
            </a:pPr>
            <a:endParaRPr sz="1900" b="1" dirty="0">
              <a:latin typeface="Roboto"/>
              <a:ea typeface="Roboto"/>
              <a:cs typeface="Roboto"/>
              <a:sym typeface="Roboto"/>
            </a:endParaRPr>
          </a:p>
          <a:p>
            <a:pPr marL="0" lvl="0" indent="0" algn="l" rtl="0">
              <a:spcBef>
                <a:spcPts val="0"/>
              </a:spcBef>
              <a:spcAft>
                <a:spcPts val="0"/>
              </a:spcAft>
              <a:buNone/>
            </a:pPr>
            <a:endParaRPr sz="19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7"/>
          <p:cNvSpPr txBox="1">
            <a:spLocks noGrp="1"/>
          </p:cNvSpPr>
          <p:nvPr>
            <p:ph type="title"/>
          </p:nvPr>
        </p:nvSpPr>
        <p:spPr>
          <a:xfrm>
            <a:off x="0" y="68475"/>
            <a:ext cx="91440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The North Carolina Human Trafficking Commission</a:t>
            </a:r>
            <a:endParaRPr sz="4000" dirty="0">
              <a:latin typeface="EB Garamond" panose="00000500000000000000" pitchFamily="2" charset="0"/>
              <a:ea typeface="EB Garamond" panose="00000500000000000000" pitchFamily="2" charset="0"/>
              <a:cs typeface="Roboto"/>
              <a:sym typeface="Roboto"/>
            </a:endParaRPr>
          </a:p>
          <a:p>
            <a:pPr marL="0" lvl="0" indent="0" algn="ctr" rtl="0">
              <a:spcBef>
                <a:spcPts val="0"/>
              </a:spcBef>
              <a:spcAft>
                <a:spcPts val="0"/>
              </a:spcAft>
              <a:buNone/>
            </a:pPr>
            <a:endParaRPr dirty="0">
              <a:latin typeface="Roboto"/>
              <a:ea typeface="Roboto"/>
              <a:cs typeface="Roboto"/>
              <a:sym typeface="Roboto"/>
            </a:endParaRPr>
          </a:p>
        </p:txBody>
      </p:sp>
      <p:sp>
        <p:nvSpPr>
          <p:cNvPr id="511" name="Google Shape;511;p67"/>
          <p:cNvSpPr txBox="1"/>
          <p:nvPr/>
        </p:nvSpPr>
        <p:spPr>
          <a:xfrm>
            <a:off x="311700" y="1429305"/>
            <a:ext cx="85206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solidFill>
                  <a:schemeClr val="dk2"/>
                </a:solidFill>
                <a:latin typeface="Roboto"/>
                <a:ea typeface="Roboto"/>
                <a:cs typeface="Roboto"/>
                <a:sym typeface="Roboto"/>
              </a:rPr>
              <a:t>In 2017, S.L. 201-57 required certain businesses, hospitals, public transportation facilities, and employment offices to post a human trafficking public awareness sign. </a:t>
            </a:r>
            <a:endParaRPr sz="1700" dirty="0">
              <a:solidFill>
                <a:schemeClr val="dk2"/>
              </a:solidFill>
              <a:latin typeface="Roboto"/>
              <a:ea typeface="Roboto"/>
              <a:cs typeface="Roboto"/>
              <a:sym typeface="Roboto"/>
            </a:endParaRPr>
          </a:p>
        </p:txBody>
      </p:sp>
      <p:pic>
        <p:nvPicPr>
          <p:cNvPr id="512" name="Google Shape;512;p67"/>
          <p:cNvPicPr preferRelativeResize="0"/>
          <p:nvPr/>
        </p:nvPicPr>
        <p:blipFill>
          <a:blip r:embed="rId3">
            <a:alphaModFix/>
          </a:blip>
          <a:stretch>
            <a:fillRect/>
          </a:stretch>
        </p:blipFill>
        <p:spPr>
          <a:xfrm>
            <a:off x="729475" y="2250275"/>
            <a:ext cx="7186700" cy="282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311700" y="2023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latin typeface="EB Garamond" panose="00000500000000000000" pitchFamily="2" charset="0"/>
                <a:ea typeface="EB Garamond" panose="00000500000000000000" pitchFamily="2" charset="0"/>
              </a:rPr>
              <a:t>Types of Human Trafficking</a:t>
            </a:r>
            <a:endParaRPr sz="4400" dirty="0">
              <a:latin typeface="EB Garamond" panose="00000500000000000000" pitchFamily="2" charset="0"/>
              <a:ea typeface="EB Garamond" panose="00000500000000000000" pitchFamily="2" charset="0"/>
            </a:endParaRPr>
          </a:p>
        </p:txBody>
      </p:sp>
      <p:pic>
        <p:nvPicPr>
          <p:cNvPr id="153" name="Google Shape;153;p31"/>
          <p:cNvPicPr preferRelativeResize="0"/>
          <p:nvPr/>
        </p:nvPicPr>
        <p:blipFill>
          <a:blip r:embed="rId3">
            <a:alphaModFix/>
          </a:blip>
          <a:stretch>
            <a:fillRect/>
          </a:stretch>
        </p:blipFill>
        <p:spPr>
          <a:xfrm>
            <a:off x="152400" y="1307275"/>
            <a:ext cx="8839200" cy="3633900"/>
          </a:xfrm>
          <a:prstGeom prst="rect">
            <a:avLst/>
          </a:prstGeom>
          <a:noFill/>
          <a:ln>
            <a:noFill/>
          </a:ln>
        </p:spPr>
      </p:pic>
      <p:sp>
        <p:nvSpPr>
          <p:cNvPr id="154" name="Google Shape;154;p31"/>
          <p:cNvSpPr txBox="1"/>
          <p:nvPr/>
        </p:nvSpPr>
        <p:spPr>
          <a:xfrm>
            <a:off x="5205750" y="4871150"/>
            <a:ext cx="3665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t>https://www.youtube.com/watch?v=1j0VQZ3Kqgo</a:t>
            </a:r>
            <a:endParaRPr sz="1300">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9"/>
          <p:cNvSpPr txBox="1">
            <a:spLocks noGrp="1"/>
          </p:cNvSpPr>
          <p:nvPr>
            <p:ph type="title"/>
          </p:nvPr>
        </p:nvSpPr>
        <p:spPr>
          <a:xfrm>
            <a:off x="311725" y="361950"/>
            <a:ext cx="8520600" cy="7626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latin typeface="EB Garamond" panose="00000500000000000000" pitchFamily="2" charset="0"/>
                <a:ea typeface="EB Garamond" panose="00000500000000000000" pitchFamily="2" charset="0"/>
                <a:cs typeface="Roboto"/>
                <a:sym typeface="Roboto"/>
              </a:rPr>
              <a:t>Remember...</a:t>
            </a:r>
            <a:endParaRPr sz="4800" dirty="0">
              <a:latin typeface="EB Garamond" panose="00000500000000000000" pitchFamily="2" charset="0"/>
              <a:ea typeface="EB Garamond" panose="00000500000000000000" pitchFamily="2" charset="0"/>
              <a:cs typeface="Roboto"/>
              <a:sym typeface="Roboto"/>
            </a:endParaRPr>
          </a:p>
        </p:txBody>
      </p:sp>
      <p:sp>
        <p:nvSpPr>
          <p:cNvPr id="525" name="Google Shape;525;p69"/>
          <p:cNvSpPr txBox="1"/>
          <p:nvPr/>
        </p:nvSpPr>
        <p:spPr>
          <a:xfrm>
            <a:off x="412075" y="1368075"/>
            <a:ext cx="8319900" cy="4047232"/>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Roboto"/>
              <a:buAutoNum type="arabicPeriod"/>
            </a:pPr>
            <a:r>
              <a:rPr lang="en" sz="2400" dirty="0">
                <a:latin typeface="EB Garamond" panose="00000500000000000000" pitchFamily="2" charset="0"/>
                <a:ea typeface="EB Garamond" panose="00000500000000000000" pitchFamily="2" charset="0"/>
                <a:cs typeface="Roboto"/>
                <a:sym typeface="Roboto"/>
              </a:rPr>
              <a:t>Do no additional harm.</a:t>
            </a:r>
            <a:endParaRPr sz="2400" dirty="0">
              <a:latin typeface="EB Garamond" panose="00000500000000000000" pitchFamily="2" charset="0"/>
              <a:ea typeface="EB Garamond" panose="00000500000000000000" pitchFamily="2" charset="0"/>
              <a:cs typeface="Roboto"/>
              <a:sym typeface="Roboto"/>
            </a:endParaRPr>
          </a:p>
          <a:p>
            <a:pPr marL="457200" lvl="0" indent="-374650" algn="l" rtl="0">
              <a:spcBef>
                <a:spcPts val="0"/>
              </a:spcBef>
              <a:spcAft>
                <a:spcPts val="0"/>
              </a:spcAft>
              <a:buSzPts val="2300"/>
              <a:buFont typeface="Roboto"/>
              <a:buAutoNum type="arabicPeriod"/>
            </a:pPr>
            <a:r>
              <a:rPr lang="en" sz="2400" dirty="0">
                <a:latin typeface="EB Garamond" panose="00000500000000000000" pitchFamily="2" charset="0"/>
                <a:ea typeface="EB Garamond" panose="00000500000000000000" pitchFamily="2" charset="0"/>
                <a:cs typeface="Roboto"/>
                <a:sym typeface="Roboto"/>
              </a:rPr>
              <a:t>Pay attention to details.</a:t>
            </a:r>
            <a:endParaRPr sz="2400" dirty="0">
              <a:latin typeface="EB Garamond" panose="00000500000000000000" pitchFamily="2" charset="0"/>
              <a:ea typeface="EB Garamond" panose="00000500000000000000" pitchFamily="2" charset="0"/>
              <a:cs typeface="Roboto"/>
              <a:sym typeface="Roboto"/>
            </a:endParaRPr>
          </a:p>
          <a:p>
            <a:pPr marL="457200" lvl="0" indent="-374650" algn="l" rtl="0">
              <a:spcBef>
                <a:spcPts val="0"/>
              </a:spcBef>
              <a:spcAft>
                <a:spcPts val="0"/>
              </a:spcAft>
              <a:buSzPts val="2300"/>
              <a:buFont typeface="Roboto"/>
              <a:buAutoNum type="arabicPeriod"/>
            </a:pPr>
            <a:r>
              <a:rPr lang="en" sz="2400" dirty="0">
                <a:latin typeface="EB Garamond" panose="00000500000000000000" pitchFamily="2" charset="0"/>
                <a:ea typeface="EB Garamond" panose="00000500000000000000" pitchFamily="2" charset="0"/>
                <a:cs typeface="Roboto"/>
                <a:sym typeface="Roboto"/>
              </a:rPr>
              <a:t>Record descriptions and details if it’s safe to do so.</a:t>
            </a:r>
            <a:endParaRPr sz="2400" dirty="0">
              <a:latin typeface="EB Garamond" panose="00000500000000000000" pitchFamily="2" charset="0"/>
              <a:ea typeface="EB Garamond" panose="00000500000000000000" pitchFamily="2" charset="0"/>
              <a:cs typeface="Roboto"/>
              <a:sym typeface="Roboto"/>
            </a:endParaRPr>
          </a:p>
          <a:p>
            <a:pPr marL="457200" lvl="0" indent="-374650" algn="l" rtl="0">
              <a:spcBef>
                <a:spcPts val="0"/>
              </a:spcBef>
              <a:spcAft>
                <a:spcPts val="0"/>
              </a:spcAft>
              <a:buSzPts val="2300"/>
              <a:buFont typeface="Roboto"/>
              <a:buAutoNum type="arabicPeriod"/>
            </a:pPr>
            <a:r>
              <a:rPr lang="en" sz="2400" dirty="0">
                <a:latin typeface="EB Garamond" panose="00000500000000000000" pitchFamily="2" charset="0"/>
                <a:ea typeface="EB Garamond" panose="00000500000000000000" pitchFamily="2" charset="0"/>
                <a:cs typeface="Roboto"/>
                <a:sym typeface="Roboto"/>
              </a:rPr>
              <a:t>One indicator does not prove trafficking.</a:t>
            </a:r>
            <a:endParaRPr sz="2400" dirty="0">
              <a:latin typeface="EB Garamond" panose="00000500000000000000" pitchFamily="2" charset="0"/>
              <a:ea typeface="EB Garamond" panose="00000500000000000000" pitchFamily="2" charset="0"/>
              <a:cs typeface="Roboto"/>
              <a:sym typeface="Roboto"/>
            </a:endParaRPr>
          </a:p>
          <a:p>
            <a:pPr marL="457200" lvl="0" indent="-374650" algn="l" rtl="0">
              <a:spcBef>
                <a:spcPts val="0"/>
              </a:spcBef>
              <a:spcAft>
                <a:spcPts val="0"/>
              </a:spcAft>
              <a:buSzPts val="2300"/>
              <a:buFont typeface="Roboto"/>
              <a:buAutoNum type="arabicPeriod"/>
            </a:pPr>
            <a:r>
              <a:rPr lang="en" sz="2400" dirty="0">
                <a:latin typeface="EB Garamond" panose="00000500000000000000" pitchFamily="2" charset="0"/>
                <a:ea typeface="EB Garamond" panose="00000500000000000000" pitchFamily="2" charset="0"/>
                <a:cs typeface="Roboto"/>
                <a:sym typeface="Roboto"/>
              </a:rPr>
              <a:t>If you witness a dangerous or violent situation, call 911.</a:t>
            </a:r>
            <a:endParaRPr sz="2400" dirty="0">
              <a:latin typeface="EB Garamond" panose="00000500000000000000" pitchFamily="2" charset="0"/>
              <a:ea typeface="EB Garamond" panose="00000500000000000000" pitchFamily="2" charset="0"/>
              <a:cs typeface="Roboto"/>
              <a:sym typeface="Roboto"/>
            </a:endParaRPr>
          </a:p>
          <a:p>
            <a:pPr marL="457200" lvl="0" indent="-374650" algn="l" rtl="0">
              <a:spcBef>
                <a:spcPts val="0"/>
              </a:spcBef>
              <a:spcAft>
                <a:spcPts val="0"/>
              </a:spcAft>
              <a:buSzPts val="2300"/>
              <a:buFont typeface="Roboto"/>
              <a:buAutoNum type="arabicPeriod"/>
            </a:pPr>
            <a:r>
              <a:rPr lang="en-US" sz="2400" dirty="0">
                <a:latin typeface="EB Garamond" panose="00000500000000000000" pitchFamily="2" charset="0"/>
                <a:ea typeface="EB Garamond" panose="00000500000000000000" pitchFamily="2" charset="0"/>
                <a:cs typeface="Roboto"/>
                <a:sym typeface="Roboto"/>
              </a:rPr>
              <a:t>Safety first. </a:t>
            </a:r>
          </a:p>
          <a:p>
            <a:pPr marL="457200" lvl="0" indent="-374650" algn="l" rtl="0">
              <a:spcBef>
                <a:spcPts val="0"/>
              </a:spcBef>
              <a:spcAft>
                <a:spcPts val="0"/>
              </a:spcAft>
              <a:buSzPts val="2300"/>
              <a:buFont typeface="Roboto"/>
              <a:buAutoNum type="arabicPeriod"/>
            </a:pPr>
            <a:r>
              <a:rPr lang="en" sz="2400" dirty="0">
                <a:latin typeface="EB Garamond" panose="00000500000000000000" pitchFamily="2" charset="0"/>
                <a:ea typeface="EB Garamond" panose="00000500000000000000" pitchFamily="2" charset="0"/>
                <a:cs typeface="Roboto"/>
                <a:sym typeface="Roboto"/>
              </a:rPr>
              <a:t>Do not try to intervene if it would put the victim or others at risk.</a:t>
            </a:r>
            <a:endParaRPr sz="2400" dirty="0">
              <a:latin typeface="EB Garamond" panose="00000500000000000000" pitchFamily="2" charset="0"/>
              <a:ea typeface="EB Garamond" panose="00000500000000000000" pitchFamily="2" charset="0"/>
              <a:cs typeface="Roboto"/>
              <a:sym typeface="Roboto"/>
            </a:endParaRPr>
          </a:p>
          <a:p>
            <a:pPr marL="457200" lvl="0" indent="0" algn="l" rtl="0">
              <a:spcBef>
                <a:spcPts val="0"/>
              </a:spcBef>
              <a:spcAft>
                <a:spcPts val="0"/>
              </a:spcAft>
              <a:buNone/>
            </a:pPr>
            <a:endParaRPr sz="2300" dirty="0">
              <a:latin typeface="Roboto"/>
              <a:ea typeface="Roboto"/>
              <a:cs typeface="Roboto"/>
              <a:sym typeface="Roboto"/>
            </a:endParaRPr>
          </a:p>
          <a:p>
            <a:pPr marL="457200" lvl="0" indent="0" algn="l" rtl="0">
              <a:spcBef>
                <a:spcPts val="0"/>
              </a:spcBef>
              <a:spcAft>
                <a:spcPts val="0"/>
              </a:spcAft>
              <a:buNone/>
            </a:pPr>
            <a:r>
              <a:rPr lang="en" sz="2300" dirty="0">
                <a:latin typeface="EB Garamond" panose="00000500000000000000" pitchFamily="2" charset="0"/>
                <a:ea typeface="EB Garamond" panose="00000500000000000000" pitchFamily="2" charset="0"/>
                <a:cs typeface="Roboto"/>
                <a:sym typeface="Roboto"/>
              </a:rPr>
              <a:t>Mandatory reporting to law enforcement and child welfare.</a:t>
            </a:r>
            <a:endParaRPr sz="2300" dirty="0">
              <a:latin typeface="EB Garamond" panose="00000500000000000000" pitchFamily="2" charset="0"/>
              <a:ea typeface="EB Garamond" panose="00000500000000000000" pitchFamily="2" charset="0"/>
              <a:cs typeface="Roboto"/>
              <a:sym typeface="Roboto"/>
            </a:endParaRPr>
          </a:p>
          <a:p>
            <a:pPr marL="0" lvl="0" indent="0" algn="l" rtl="0">
              <a:spcBef>
                <a:spcPts val="0"/>
              </a:spcBef>
              <a:spcAft>
                <a:spcPts val="0"/>
              </a:spcAft>
              <a:buNone/>
            </a:pPr>
            <a:endParaRPr sz="2300"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EB Garamond" panose="00000500000000000000" pitchFamily="2" charset="0"/>
                <a:ea typeface="EB Garamond" panose="00000500000000000000" pitchFamily="2" charset="0"/>
                <a:cs typeface="Roboto"/>
                <a:sym typeface="Roboto"/>
              </a:rPr>
              <a:t>For more information:</a:t>
            </a:r>
            <a:endParaRPr sz="4000" dirty="0">
              <a:latin typeface="EB Garamond" panose="00000500000000000000" pitchFamily="2" charset="0"/>
              <a:ea typeface="EB Garamond" panose="00000500000000000000" pitchFamily="2" charset="0"/>
              <a:cs typeface="Roboto"/>
              <a:sym typeface="Roboto"/>
            </a:endParaRPr>
          </a:p>
        </p:txBody>
      </p:sp>
      <p:sp>
        <p:nvSpPr>
          <p:cNvPr id="531" name="Google Shape;531;p70"/>
          <p:cNvSpPr txBox="1"/>
          <p:nvPr/>
        </p:nvSpPr>
        <p:spPr>
          <a:xfrm>
            <a:off x="25" y="1276150"/>
            <a:ext cx="9144000" cy="4109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Roboto"/>
                <a:ea typeface="Roboto"/>
                <a:cs typeface="Roboto"/>
                <a:sym typeface="Roboto"/>
              </a:rPr>
              <a:t>The Polaris Project: </a:t>
            </a:r>
            <a:r>
              <a:rPr lang="en" sz="2200">
                <a:latin typeface="Roboto"/>
                <a:ea typeface="Roboto"/>
                <a:cs typeface="Roboto"/>
                <a:sym typeface="Roboto"/>
              </a:rPr>
              <a:t> https://polarisproject.org/</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b="1">
                <a:latin typeface="Roboto"/>
                <a:ea typeface="Roboto"/>
                <a:cs typeface="Roboto"/>
                <a:sym typeface="Roboto"/>
              </a:rPr>
              <a:t>The North Carolina Human Trafficking Commission: </a:t>
            </a:r>
            <a:r>
              <a:rPr lang="en" sz="2200" u="sng">
                <a:solidFill>
                  <a:schemeClr val="hlink"/>
                </a:solidFill>
                <a:latin typeface="Roboto"/>
                <a:ea typeface="Roboto"/>
                <a:cs typeface="Roboto"/>
                <a:sym typeface="Roboto"/>
                <a:hlinkClick r:id="rId3"/>
              </a:rPr>
              <a:t>https://www.nccourts.gov/commissions/human-trafficking-commission</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b="1">
                <a:latin typeface="Roboto"/>
                <a:ea typeface="Roboto"/>
                <a:cs typeface="Roboto"/>
                <a:sym typeface="Roboto"/>
              </a:rPr>
              <a:t>https://speakupnc.org/</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b="1">
                <a:latin typeface="Roboto"/>
                <a:ea typeface="Roboto"/>
                <a:cs typeface="Roboto"/>
                <a:sym typeface="Roboto"/>
              </a:rPr>
              <a:t>UNC School of Government:</a:t>
            </a:r>
            <a:r>
              <a:rPr lang="en" sz="2200">
                <a:latin typeface="Roboto"/>
                <a:ea typeface="Roboto"/>
                <a:cs typeface="Roboto"/>
                <a:sym typeface="Roboto"/>
              </a:rPr>
              <a:t> sog.unc.edu -&gt; search for “trafficking”</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a:latin typeface="Roboto"/>
                <a:ea typeface="Roboto"/>
                <a:cs typeface="Roboto"/>
                <a:sym typeface="Roboto"/>
              </a:rPr>
              <a:t>Shared Hope International https://sharedhope.org/</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1"/>
          <p:cNvSpPr/>
          <p:nvPr/>
        </p:nvSpPr>
        <p:spPr>
          <a:xfrm>
            <a:off x="3946650" y="3219275"/>
            <a:ext cx="5197500" cy="218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sz="1900">
              <a:solidFill>
                <a:schemeClr val="dk1"/>
              </a:solidFill>
              <a:latin typeface="Calibri"/>
              <a:ea typeface="Calibri"/>
              <a:cs typeface="Calibri"/>
              <a:sym typeface="Calibri"/>
            </a:endParaRPr>
          </a:p>
          <a:p>
            <a:pPr marL="0" lvl="0" indent="0" algn="r" rtl="0">
              <a:spcBef>
                <a:spcPts val="0"/>
              </a:spcBef>
              <a:spcAft>
                <a:spcPts val="0"/>
              </a:spcAft>
              <a:buNone/>
            </a:pPr>
            <a:endParaRPr sz="1900">
              <a:solidFill>
                <a:schemeClr val="dk1"/>
              </a:solidFill>
              <a:latin typeface="Calibri"/>
              <a:ea typeface="Calibri"/>
              <a:cs typeface="Calibri"/>
              <a:sym typeface="Calibri"/>
            </a:endParaRPr>
          </a:p>
          <a:p>
            <a:pPr marL="0" lvl="0" indent="0" algn="r" rtl="0">
              <a:spcBef>
                <a:spcPts val="0"/>
              </a:spcBef>
              <a:spcAft>
                <a:spcPts val="0"/>
              </a:spcAft>
              <a:buNone/>
            </a:pPr>
            <a:r>
              <a:rPr lang="en">
                <a:solidFill>
                  <a:srgbClr val="FFFFFF"/>
                </a:solidFill>
                <a:latin typeface="Roboto"/>
                <a:ea typeface="Roboto"/>
                <a:cs typeface="Roboto"/>
                <a:sym typeface="Roboto"/>
              </a:rPr>
              <a:t>This project was supported by Grant number </a:t>
            </a:r>
            <a:endParaRPr>
              <a:solidFill>
                <a:srgbClr val="FFFFFF"/>
              </a:solidFill>
              <a:latin typeface="Roboto"/>
              <a:ea typeface="Roboto"/>
              <a:cs typeface="Roboto"/>
              <a:sym typeface="Roboto"/>
            </a:endParaRPr>
          </a:p>
          <a:p>
            <a:pPr marL="0" lvl="0" indent="0" algn="r" rtl="0">
              <a:spcBef>
                <a:spcPts val="0"/>
              </a:spcBef>
              <a:spcAft>
                <a:spcPts val="0"/>
              </a:spcAft>
              <a:buNone/>
            </a:pPr>
            <a:r>
              <a:rPr lang="en">
                <a:solidFill>
                  <a:srgbClr val="FFFFFF"/>
                </a:solidFill>
                <a:latin typeface="Roboto"/>
                <a:ea typeface="Roboto"/>
                <a:cs typeface="Roboto"/>
                <a:sym typeface="Roboto"/>
              </a:rPr>
              <a:t>2018-V2-GX-0061 awarded by the Office of Victims of Crime, </a:t>
            </a:r>
            <a:endParaRPr>
              <a:solidFill>
                <a:srgbClr val="FFFFFF"/>
              </a:solidFill>
              <a:latin typeface="Roboto"/>
              <a:ea typeface="Roboto"/>
              <a:cs typeface="Roboto"/>
              <a:sym typeface="Roboto"/>
            </a:endParaRPr>
          </a:p>
          <a:p>
            <a:pPr marL="0" lvl="0" indent="0" algn="r" rtl="0">
              <a:spcBef>
                <a:spcPts val="0"/>
              </a:spcBef>
              <a:spcAft>
                <a:spcPts val="0"/>
              </a:spcAft>
              <a:buNone/>
            </a:pPr>
            <a:r>
              <a:rPr lang="en">
                <a:solidFill>
                  <a:srgbClr val="FFFFFF"/>
                </a:solidFill>
                <a:latin typeface="Roboto"/>
                <a:ea typeface="Roboto"/>
                <a:cs typeface="Roboto"/>
                <a:sym typeface="Roboto"/>
              </a:rPr>
              <a:t>U.S. Department of Justice.     The opinions, findings, </a:t>
            </a:r>
            <a:endParaRPr>
              <a:solidFill>
                <a:srgbClr val="FFFFFF"/>
              </a:solidFill>
              <a:latin typeface="Roboto"/>
              <a:ea typeface="Roboto"/>
              <a:cs typeface="Roboto"/>
              <a:sym typeface="Roboto"/>
            </a:endParaRPr>
          </a:p>
          <a:p>
            <a:pPr marL="0" lvl="0" indent="0" algn="r" rtl="0">
              <a:spcBef>
                <a:spcPts val="0"/>
              </a:spcBef>
              <a:spcAft>
                <a:spcPts val="0"/>
              </a:spcAft>
              <a:buNone/>
            </a:pPr>
            <a:r>
              <a:rPr lang="en">
                <a:solidFill>
                  <a:srgbClr val="FFFFFF"/>
                </a:solidFill>
                <a:latin typeface="Roboto"/>
                <a:ea typeface="Roboto"/>
                <a:cs typeface="Roboto"/>
                <a:sym typeface="Roboto"/>
              </a:rPr>
              <a:t>conclusions, and  recommendations expressed in this </a:t>
            </a:r>
            <a:endParaRPr>
              <a:solidFill>
                <a:srgbClr val="FFFFFF"/>
              </a:solidFill>
              <a:latin typeface="Roboto"/>
              <a:ea typeface="Roboto"/>
              <a:cs typeface="Roboto"/>
              <a:sym typeface="Roboto"/>
            </a:endParaRPr>
          </a:p>
          <a:p>
            <a:pPr marL="0" lvl="0" indent="0" algn="r" rtl="0">
              <a:spcBef>
                <a:spcPts val="0"/>
              </a:spcBef>
              <a:spcAft>
                <a:spcPts val="0"/>
              </a:spcAft>
              <a:buNone/>
            </a:pPr>
            <a:r>
              <a:rPr lang="en">
                <a:solidFill>
                  <a:srgbClr val="FFFFFF"/>
                </a:solidFill>
                <a:latin typeface="Roboto"/>
                <a:ea typeface="Roboto"/>
                <a:cs typeface="Roboto"/>
                <a:sym typeface="Roboto"/>
              </a:rPr>
              <a:t>publication, program/exhibition are those of the author(s)  </a:t>
            </a:r>
            <a:endParaRPr>
              <a:solidFill>
                <a:srgbClr val="FFFFFF"/>
              </a:solidFill>
              <a:latin typeface="Roboto"/>
              <a:ea typeface="Roboto"/>
              <a:cs typeface="Roboto"/>
              <a:sym typeface="Roboto"/>
            </a:endParaRPr>
          </a:p>
          <a:p>
            <a:pPr marL="0" lvl="0" indent="0" algn="r" rtl="0">
              <a:spcBef>
                <a:spcPts val="0"/>
              </a:spcBef>
              <a:spcAft>
                <a:spcPts val="0"/>
              </a:spcAft>
              <a:buNone/>
            </a:pPr>
            <a:r>
              <a:rPr lang="en">
                <a:solidFill>
                  <a:srgbClr val="FFFFFF"/>
                </a:solidFill>
                <a:latin typeface="Roboto"/>
                <a:ea typeface="Roboto"/>
                <a:cs typeface="Roboto"/>
                <a:sym typeface="Roboto"/>
              </a:rPr>
              <a:t>and do not necessarily reflect the views of the </a:t>
            </a:r>
            <a:endParaRPr>
              <a:solidFill>
                <a:srgbClr val="FFFFFF"/>
              </a:solidFill>
              <a:latin typeface="Roboto"/>
              <a:ea typeface="Roboto"/>
              <a:cs typeface="Roboto"/>
              <a:sym typeface="Roboto"/>
            </a:endParaRPr>
          </a:p>
          <a:p>
            <a:pPr marL="0" lvl="0" indent="0" algn="r" rtl="0">
              <a:spcBef>
                <a:spcPts val="0"/>
              </a:spcBef>
              <a:spcAft>
                <a:spcPts val="0"/>
              </a:spcAft>
              <a:buNone/>
            </a:pPr>
            <a:r>
              <a:rPr lang="en">
                <a:solidFill>
                  <a:srgbClr val="FFFFFF"/>
                </a:solidFill>
                <a:latin typeface="Roboto"/>
                <a:ea typeface="Roboto"/>
                <a:cs typeface="Roboto"/>
                <a:sym typeface="Roboto"/>
              </a:rPr>
              <a:t>Department of Justice, Office of Victim’s Crime. </a:t>
            </a:r>
            <a:endParaRPr>
              <a:solidFill>
                <a:srgbClr val="FFFFFF"/>
              </a:solidFill>
              <a:latin typeface="Roboto"/>
              <a:ea typeface="Roboto"/>
              <a:cs typeface="Roboto"/>
              <a:sym typeface="Roboto"/>
            </a:endParaRPr>
          </a:p>
          <a:p>
            <a:pPr marL="0" lvl="0" indent="0" algn="r" rtl="0">
              <a:spcBef>
                <a:spcPts val="0"/>
              </a:spcBef>
              <a:spcAft>
                <a:spcPts val="0"/>
              </a:spcAft>
              <a:buNone/>
            </a:pPr>
            <a:endParaRPr sz="1900">
              <a:solidFill>
                <a:srgbClr val="FFFFFF"/>
              </a:solidFill>
              <a:latin typeface="Calibri"/>
              <a:ea typeface="Calibri"/>
              <a:cs typeface="Calibri"/>
              <a:sym typeface="Calibri"/>
            </a:endParaRPr>
          </a:p>
          <a:p>
            <a:pPr marL="0" lvl="0" indent="0" algn="r" rtl="0">
              <a:spcBef>
                <a:spcPts val="0"/>
              </a:spcBef>
              <a:spcAft>
                <a:spcPts val="0"/>
              </a:spcAft>
              <a:buNone/>
            </a:pPr>
            <a:endParaRPr sz="1900">
              <a:solidFill>
                <a:srgbClr val="FFFFFF"/>
              </a:solidFill>
              <a:latin typeface="Calibri"/>
              <a:ea typeface="Calibri"/>
              <a:cs typeface="Calibri"/>
              <a:sym typeface="Calibri"/>
            </a:endParaRPr>
          </a:p>
          <a:p>
            <a:pPr marL="0" marR="0" lvl="0" indent="0" algn="r" rtl="0">
              <a:spcBef>
                <a:spcPts val="0"/>
              </a:spcBef>
              <a:spcAft>
                <a:spcPts val="0"/>
              </a:spcAft>
              <a:buNone/>
            </a:pPr>
            <a:r>
              <a:rPr lang="en" sz="1800">
                <a:solidFill>
                  <a:srgbClr val="FFFFFF"/>
                </a:solidFill>
                <a:latin typeface="Calibri"/>
                <a:ea typeface="Calibri"/>
                <a:cs typeface="Calibri"/>
                <a:sym typeface="Calibri"/>
              </a:rPr>
              <a:t>   </a:t>
            </a:r>
            <a:endParaRPr sz="1900" b="0" i="0" u="none" strike="noStrike" cap="none">
              <a:solidFill>
                <a:srgbClr val="FFFFFF"/>
              </a:solidFill>
              <a:latin typeface="Calibri"/>
              <a:ea typeface="Calibri"/>
              <a:cs typeface="Calibri"/>
              <a:sym typeface="Calibri"/>
            </a:endParaRPr>
          </a:p>
        </p:txBody>
      </p:sp>
      <p:sp>
        <p:nvSpPr>
          <p:cNvPr id="538" name="Google Shape;538;p71"/>
          <p:cNvSpPr txBox="1">
            <a:spLocks noGrp="1"/>
          </p:cNvSpPr>
          <p:nvPr>
            <p:ph type="ctrTitle"/>
          </p:nvPr>
        </p:nvSpPr>
        <p:spPr>
          <a:xfrm>
            <a:off x="76200" y="1651475"/>
            <a:ext cx="9400200" cy="1567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ct val="114285"/>
              <a:buFont typeface="Garamond"/>
              <a:buNone/>
            </a:pPr>
            <a:r>
              <a:rPr lang="en" sz="3500">
                <a:latin typeface="Roboto"/>
                <a:ea typeface="Roboto"/>
                <a:cs typeface="Roboto"/>
                <a:sym typeface="Roboto"/>
              </a:rPr>
              <a:t>Contact:  </a:t>
            </a:r>
            <a:endParaRPr sz="3500">
              <a:latin typeface="Roboto"/>
              <a:ea typeface="Roboto"/>
              <a:cs typeface="Roboto"/>
              <a:sym typeface="Roboto"/>
            </a:endParaRPr>
          </a:p>
          <a:p>
            <a:pPr marL="0" lvl="0" indent="0" algn="l" rtl="0">
              <a:spcBef>
                <a:spcPts val="0"/>
              </a:spcBef>
              <a:spcAft>
                <a:spcPts val="0"/>
              </a:spcAft>
              <a:buClr>
                <a:schemeClr val="dk1"/>
              </a:buClr>
              <a:buSzPct val="114285"/>
              <a:buFont typeface="Garamond"/>
              <a:buNone/>
            </a:pPr>
            <a:r>
              <a:rPr lang="en" sz="3500">
                <a:latin typeface="Roboto"/>
                <a:ea typeface="Roboto"/>
                <a:cs typeface="Roboto"/>
                <a:sym typeface="Roboto"/>
              </a:rPr>
              <a:t>Nancy.E.Hagan @nccourts.org</a:t>
            </a:r>
            <a:endParaRPr sz="3500">
              <a:latin typeface="Roboto"/>
              <a:ea typeface="Roboto"/>
              <a:cs typeface="Roboto"/>
              <a:sym typeface="Roboto"/>
            </a:endParaRPr>
          </a:p>
          <a:p>
            <a:pPr marL="0" lvl="0" indent="0" algn="l" rtl="0">
              <a:spcBef>
                <a:spcPts val="0"/>
              </a:spcBef>
              <a:spcAft>
                <a:spcPts val="0"/>
              </a:spcAft>
              <a:buClr>
                <a:schemeClr val="dk1"/>
              </a:buClr>
              <a:buSzPct val="114285"/>
              <a:buFont typeface="Garamond"/>
              <a:buNone/>
            </a:pPr>
            <a:endParaRPr sz="3500">
              <a:latin typeface="Roboto"/>
              <a:ea typeface="Roboto"/>
              <a:cs typeface="Roboto"/>
              <a:sym typeface="Roboto"/>
            </a:endParaRPr>
          </a:p>
        </p:txBody>
      </p:sp>
      <p:pic>
        <p:nvPicPr>
          <p:cNvPr id="539" name="Google Shape;539;p71"/>
          <p:cNvPicPr preferRelativeResize="0"/>
          <p:nvPr/>
        </p:nvPicPr>
        <p:blipFill rotWithShape="1">
          <a:blip r:embed="rId3">
            <a:alphaModFix/>
          </a:blip>
          <a:srcRect/>
          <a:stretch/>
        </p:blipFill>
        <p:spPr>
          <a:xfrm>
            <a:off x="-1" y="-1"/>
            <a:ext cx="6175374" cy="1651475"/>
          </a:xfrm>
          <a:prstGeom prst="rect">
            <a:avLst/>
          </a:prstGeom>
          <a:noFill/>
          <a:ln>
            <a:noFill/>
          </a:ln>
        </p:spPr>
      </p:pic>
      <p:sp>
        <p:nvSpPr>
          <p:cNvPr id="540" name="Google Shape;540;p71"/>
          <p:cNvSpPr txBox="1"/>
          <p:nvPr/>
        </p:nvSpPr>
        <p:spPr>
          <a:xfrm>
            <a:off x="2199400" y="-1472050"/>
            <a:ext cx="73428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278E-1DB4-439B-AFD6-455347403F6A}"/>
              </a:ext>
            </a:extLst>
          </p:cNvPr>
          <p:cNvSpPr>
            <a:spLocks noGrp="1"/>
          </p:cNvSpPr>
          <p:nvPr>
            <p:ph type="title"/>
          </p:nvPr>
        </p:nvSpPr>
        <p:spPr>
          <a:xfrm>
            <a:off x="311725" y="127000"/>
            <a:ext cx="8520600" cy="997625"/>
          </a:xfrm>
        </p:spPr>
        <p:txBody>
          <a:bodyPr>
            <a:noAutofit/>
          </a:bodyPr>
          <a:lstStyle/>
          <a:p>
            <a:pPr algn="ctr"/>
            <a:r>
              <a:rPr lang="en-US" sz="4800" dirty="0">
                <a:latin typeface="EB Garamond" panose="00000500000000000000" pitchFamily="2" charset="0"/>
                <a:ea typeface="EB Garamond" panose="00000500000000000000" pitchFamily="2" charset="0"/>
              </a:rPr>
              <a:t>NC Safe Harbor Act</a:t>
            </a:r>
          </a:p>
        </p:txBody>
      </p:sp>
      <p:graphicFrame>
        <p:nvGraphicFramePr>
          <p:cNvPr id="3" name="Diagram 2">
            <a:extLst>
              <a:ext uri="{FF2B5EF4-FFF2-40B4-BE49-F238E27FC236}">
                <a16:creationId xmlns:a16="http://schemas.microsoft.com/office/drawing/2014/main" id="{B9A04167-0EBB-464F-80F2-38B70F2FF0E1}"/>
              </a:ext>
            </a:extLst>
          </p:cNvPr>
          <p:cNvGraphicFramePr/>
          <p:nvPr>
            <p:extLst>
              <p:ext uri="{D42A27DB-BD31-4B8C-83A1-F6EECF244321}">
                <p14:modId xmlns:p14="http://schemas.microsoft.com/office/powerpoint/2010/main" val="695827514"/>
              </p:ext>
            </p:extLst>
          </p:nvPr>
        </p:nvGraphicFramePr>
        <p:xfrm>
          <a:off x="863600" y="1320800"/>
          <a:ext cx="7416799" cy="382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8918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308950" y="246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latin typeface="EB Garamond" panose="00000500000000000000" pitchFamily="2" charset="0"/>
                <a:ea typeface="EB Garamond" panose="00000500000000000000" pitchFamily="2" charset="0"/>
              </a:rPr>
              <a:t>Awareness</a:t>
            </a:r>
            <a:endParaRPr sz="4800" dirty="0">
              <a:latin typeface="EB Garamond" panose="00000500000000000000" pitchFamily="2" charset="0"/>
              <a:ea typeface="EB Garamond" panose="00000500000000000000" pitchFamily="2" charset="0"/>
            </a:endParaRPr>
          </a:p>
        </p:txBody>
      </p:sp>
      <p:sp>
        <p:nvSpPr>
          <p:cNvPr id="160" name="Google Shape;160;p32"/>
          <p:cNvSpPr txBox="1"/>
          <p:nvPr/>
        </p:nvSpPr>
        <p:spPr>
          <a:xfrm>
            <a:off x="117300" y="1664951"/>
            <a:ext cx="9026700" cy="3231624"/>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200" dirty="0">
                <a:latin typeface="EB Garamond" panose="00000500000000000000" pitchFamily="2" charset="0"/>
                <a:ea typeface="EB Garamond" panose="00000500000000000000" pitchFamily="2" charset="0"/>
                <a:cs typeface="Roboto"/>
                <a:sym typeface="Roboto"/>
              </a:rPr>
              <a:t>Victims, traffickers, and buyers can look like anyone one of us.</a:t>
            </a:r>
            <a:endParaRPr sz="2200" dirty="0">
              <a:latin typeface="EB Garamond" panose="00000500000000000000" pitchFamily="2" charset="0"/>
              <a:ea typeface="EB Garamond" panose="00000500000000000000" pitchFamily="2" charset="0"/>
              <a:cs typeface="Roboto"/>
              <a:sym typeface="Roboto"/>
            </a:endParaRPr>
          </a:p>
          <a:p>
            <a:pPr marL="0" lvl="0" indent="0" algn="l" rtl="0">
              <a:spcBef>
                <a:spcPts val="0"/>
              </a:spcBef>
              <a:spcAft>
                <a:spcPts val="0"/>
              </a:spcAft>
              <a:buNone/>
            </a:pPr>
            <a:endParaRPr sz="2200" dirty="0">
              <a:latin typeface="EB Garamond" panose="00000500000000000000" pitchFamily="2" charset="0"/>
              <a:ea typeface="EB Garamond" panose="00000500000000000000" pitchFamily="2" charset="0"/>
              <a:cs typeface="Roboto"/>
              <a:sym typeface="Roboto"/>
            </a:endParaRPr>
          </a:p>
          <a:p>
            <a:pPr marL="457200" lvl="0" indent="-368300" algn="l" rtl="0">
              <a:spcBef>
                <a:spcPts val="0"/>
              </a:spcBef>
              <a:spcAft>
                <a:spcPts val="0"/>
              </a:spcAft>
              <a:buSzPts val="2200"/>
              <a:buFont typeface="Roboto"/>
              <a:buChar char="●"/>
            </a:pPr>
            <a:r>
              <a:rPr lang="en" sz="2200" dirty="0">
                <a:latin typeface="EB Garamond" panose="00000500000000000000" pitchFamily="2" charset="0"/>
                <a:ea typeface="EB Garamond" panose="00000500000000000000" pitchFamily="2" charset="0"/>
                <a:cs typeface="Roboto"/>
                <a:sym typeface="Roboto"/>
              </a:rPr>
              <a:t>Trafficking is often referred to as a crime that occurs in plain sight, or alternatively, just beneath the surface.</a:t>
            </a:r>
            <a:endParaRPr sz="2200" dirty="0">
              <a:latin typeface="EB Garamond" panose="00000500000000000000" pitchFamily="2" charset="0"/>
              <a:ea typeface="EB Garamond" panose="00000500000000000000" pitchFamily="2" charset="0"/>
              <a:cs typeface="Roboto"/>
              <a:sym typeface="Roboto"/>
            </a:endParaRPr>
          </a:p>
          <a:p>
            <a:pPr marL="457200" lvl="0" indent="0" algn="l" rtl="0">
              <a:spcBef>
                <a:spcPts val="0"/>
              </a:spcBef>
              <a:spcAft>
                <a:spcPts val="0"/>
              </a:spcAft>
              <a:buNone/>
            </a:pPr>
            <a:endParaRPr sz="2200" dirty="0">
              <a:latin typeface="EB Garamond" panose="00000500000000000000" pitchFamily="2" charset="0"/>
              <a:ea typeface="EB Garamond" panose="00000500000000000000" pitchFamily="2" charset="0"/>
              <a:cs typeface="Roboto"/>
              <a:sym typeface="Roboto"/>
            </a:endParaRPr>
          </a:p>
          <a:p>
            <a:pPr marL="457200" lvl="0" indent="-368300" algn="l" rtl="0">
              <a:spcBef>
                <a:spcPts val="0"/>
              </a:spcBef>
              <a:spcAft>
                <a:spcPts val="0"/>
              </a:spcAft>
              <a:buSzPts val="2200"/>
              <a:buFont typeface="Roboto"/>
              <a:buChar char="●"/>
            </a:pPr>
            <a:r>
              <a:rPr lang="en" sz="2200" dirty="0">
                <a:latin typeface="EB Garamond" panose="00000500000000000000" pitchFamily="2" charset="0"/>
                <a:ea typeface="EB Garamond" panose="00000500000000000000" pitchFamily="2" charset="0"/>
                <a:cs typeface="Roboto"/>
                <a:sym typeface="Roboto"/>
              </a:rPr>
              <a:t>Most of us have not engaged in commercial sex. “I would never do that.”</a:t>
            </a:r>
            <a:endParaRPr sz="2200" dirty="0">
              <a:latin typeface="EB Garamond" panose="00000500000000000000" pitchFamily="2" charset="0"/>
              <a:ea typeface="EB Garamond" panose="00000500000000000000" pitchFamily="2" charset="0"/>
              <a:cs typeface="Roboto"/>
              <a:sym typeface="Roboto"/>
            </a:endParaRPr>
          </a:p>
          <a:p>
            <a:pPr marL="0" lvl="0" indent="0" algn="ctr" rtl="0">
              <a:spcBef>
                <a:spcPts val="0"/>
              </a:spcBef>
              <a:spcAft>
                <a:spcPts val="0"/>
              </a:spcAft>
              <a:buNone/>
            </a:pPr>
            <a:r>
              <a:rPr lang="en" sz="2200" dirty="0">
                <a:latin typeface="EB Garamond" panose="00000500000000000000" pitchFamily="2" charset="0"/>
                <a:ea typeface="EB Garamond" panose="00000500000000000000" pitchFamily="2" charset="0"/>
                <a:cs typeface="Roboto"/>
                <a:sym typeface="Roboto"/>
              </a:rPr>
              <a:t>But as</a:t>
            </a:r>
            <a:r>
              <a:rPr lang="en" sz="2200" b="1" dirty="0">
                <a:latin typeface="EB Garamond" panose="00000500000000000000" pitchFamily="2" charset="0"/>
                <a:ea typeface="EB Garamond" panose="00000500000000000000" pitchFamily="2" charset="0"/>
                <a:cs typeface="Roboto"/>
                <a:sym typeface="Roboto"/>
              </a:rPr>
              <a:t> </a:t>
            </a:r>
            <a:r>
              <a:rPr lang="en" sz="2200" dirty="0">
                <a:latin typeface="EB Garamond" panose="00000500000000000000" pitchFamily="2" charset="0"/>
                <a:ea typeface="EB Garamond" panose="00000500000000000000" pitchFamily="2" charset="0"/>
                <a:cs typeface="Roboto"/>
                <a:sym typeface="Roboto"/>
              </a:rPr>
              <a:t>consumers, we likely benefit from forced labor.</a:t>
            </a:r>
            <a:endParaRPr sz="2200" dirty="0">
              <a:latin typeface="EB Garamond" panose="00000500000000000000" pitchFamily="2" charset="0"/>
              <a:ea typeface="EB Garamond" panose="00000500000000000000" pitchFamily="2" charset="0"/>
              <a:cs typeface="Roboto"/>
              <a:sym typeface="Roboto"/>
            </a:endParaRPr>
          </a:p>
          <a:p>
            <a:pPr marL="0" lvl="0" indent="0" algn="l" rtl="0">
              <a:spcBef>
                <a:spcPts val="0"/>
              </a:spcBef>
              <a:spcAft>
                <a:spcPts val="0"/>
              </a:spcAft>
              <a:buNone/>
            </a:pPr>
            <a:endParaRPr sz="2200" dirty="0">
              <a:latin typeface="Roboto"/>
              <a:ea typeface="Roboto"/>
              <a:cs typeface="Roboto"/>
              <a:sym typeface="Roboto"/>
            </a:endParaRPr>
          </a:p>
          <a:p>
            <a:pPr marL="0" lvl="0" indent="0" algn="ctr" rtl="0">
              <a:spcBef>
                <a:spcPts val="0"/>
              </a:spcBef>
              <a:spcAft>
                <a:spcPts val="0"/>
              </a:spcAft>
              <a:buNone/>
            </a:pPr>
            <a:endParaRPr sz="2200" dirty="0">
              <a:latin typeface="Roboto"/>
              <a:ea typeface="Roboto"/>
              <a:cs typeface="Roboto"/>
              <a:sym typeface="Roboto"/>
            </a:endParaRPr>
          </a:p>
        </p:txBody>
      </p:sp>
      <p:sp>
        <p:nvSpPr>
          <p:cNvPr id="161" name="Google Shape;161;p32"/>
          <p:cNvSpPr txBox="1"/>
          <p:nvPr/>
        </p:nvSpPr>
        <p:spPr>
          <a:xfrm>
            <a:off x="2367650" y="4762500"/>
            <a:ext cx="73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Rectangle 2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9143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5" name="Rectangle 2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31540" y="-2948881"/>
            <a:ext cx="3280918"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6" name="Rectangle 2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2522" y="-2777901"/>
            <a:ext cx="3280596"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17018"/>
            <a:ext cx="6406864"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4" y="-774039"/>
            <a:ext cx="3742610"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90BE3B5D-EABE-4878-9BC6-7FEC39D04C8F}"/>
              </a:ext>
            </a:extLst>
          </p:cNvPr>
          <p:cNvSpPr>
            <a:spLocks noGrp="1"/>
          </p:cNvSpPr>
          <p:nvPr>
            <p:ph type="title"/>
          </p:nvPr>
        </p:nvSpPr>
        <p:spPr>
          <a:xfrm>
            <a:off x="986119" y="551329"/>
            <a:ext cx="7540322" cy="2196353"/>
          </a:xfrm>
        </p:spPr>
        <p:txBody>
          <a:bodyPr vert="horz" lIns="68580" tIns="34290" rIns="68580" bIns="34290" rtlCol="0" anchor="b">
            <a:normAutofit/>
          </a:bodyPr>
          <a:lstStyle/>
          <a:p>
            <a:r>
              <a:rPr lang="en-US" sz="4800" dirty="0">
                <a:solidFill>
                  <a:srgbClr val="FFFFFF"/>
                </a:solidFill>
                <a:latin typeface="EB Garamond" panose="00000500000000000000" pitchFamily="2" charset="0"/>
                <a:ea typeface="EB Garamond" panose="00000500000000000000" pitchFamily="2" charset="0"/>
              </a:rPr>
              <a:t>Words matter</a:t>
            </a:r>
          </a:p>
        </p:txBody>
      </p:sp>
    </p:spTree>
    <p:extLst>
      <p:ext uri="{BB962C8B-B14F-4D97-AF65-F5344CB8AC3E}">
        <p14:creationId xmlns:p14="http://schemas.microsoft.com/office/powerpoint/2010/main" val="319971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D65E7-5FC2-4ACA-93AE-9F282B33A2C4}"/>
              </a:ext>
            </a:extLst>
          </p:cNvPr>
          <p:cNvSpPr>
            <a:spLocks noGrp="1"/>
          </p:cNvSpPr>
          <p:nvPr>
            <p:ph type="title"/>
          </p:nvPr>
        </p:nvSpPr>
        <p:spPr/>
        <p:txBody>
          <a:bodyPr>
            <a:noAutofit/>
          </a:bodyPr>
          <a:lstStyle/>
          <a:p>
            <a:r>
              <a:rPr lang="en-US" sz="4400" dirty="0">
                <a:latin typeface="Garamond" panose="02020404030301010803" pitchFamily="18" charset="0"/>
              </a:rPr>
              <a:t>*Trafficking* implies motion or </a:t>
            </a:r>
            <a:br>
              <a:rPr lang="en-US" sz="4400" dirty="0">
                <a:latin typeface="Garamond" panose="02020404030301010803" pitchFamily="18" charset="0"/>
              </a:rPr>
            </a:br>
            <a:r>
              <a:rPr lang="en-US" sz="4400" dirty="0">
                <a:latin typeface="Garamond" panose="02020404030301010803" pitchFamily="18" charset="0"/>
              </a:rPr>
              <a:t>movement</a:t>
            </a:r>
          </a:p>
        </p:txBody>
      </p:sp>
      <p:sp>
        <p:nvSpPr>
          <p:cNvPr id="4" name="Text Placeholder 3">
            <a:extLst>
              <a:ext uri="{FF2B5EF4-FFF2-40B4-BE49-F238E27FC236}">
                <a16:creationId xmlns:a16="http://schemas.microsoft.com/office/drawing/2014/main" id="{0310E27E-4615-460F-A391-88B1974673DB}"/>
              </a:ext>
            </a:extLst>
          </p:cNvPr>
          <p:cNvSpPr>
            <a:spLocks noGrp="1"/>
          </p:cNvSpPr>
          <p:nvPr>
            <p:ph type="body" idx="1"/>
          </p:nvPr>
        </p:nvSpPr>
        <p:spPr>
          <a:xfrm>
            <a:off x="4572000" y="0"/>
            <a:ext cx="4387850" cy="5086350"/>
          </a:xfrm>
        </p:spPr>
        <p:txBody>
          <a:bodyPr>
            <a:noAutofit/>
          </a:bodyPr>
          <a:lstStyle/>
          <a:p>
            <a:r>
              <a:rPr lang="en-US" sz="2800" dirty="0">
                <a:latin typeface="Garamond" panose="02020404030301010803" pitchFamily="18" charset="0"/>
              </a:rPr>
              <a:t>Human Trafficking does not require movement or transportation</a:t>
            </a:r>
          </a:p>
          <a:p>
            <a:r>
              <a:rPr lang="en-US" sz="2800" dirty="0">
                <a:latin typeface="Garamond" panose="02020404030301010803" pitchFamily="18" charset="0"/>
              </a:rPr>
              <a:t>People can be trafficked At home</a:t>
            </a:r>
          </a:p>
          <a:p>
            <a:r>
              <a:rPr lang="en-US" sz="2800" dirty="0">
                <a:latin typeface="Garamond" panose="02020404030301010803" pitchFamily="18" charset="0"/>
              </a:rPr>
              <a:t>At school</a:t>
            </a:r>
          </a:p>
          <a:p>
            <a:r>
              <a:rPr lang="en-US" sz="2800" dirty="0">
                <a:latin typeface="Garamond" panose="02020404030301010803" pitchFamily="18" charset="0"/>
              </a:rPr>
              <a:t>At Church</a:t>
            </a:r>
          </a:p>
          <a:p>
            <a:r>
              <a:rPr lang="en-US" sz="2800" dirty="0">
                <a:latin typeface="Garamond" panose="02020404030301010803" pitchFamily="18" charset="0"/>
              </a:rPr>
              <a:t>As well  across state lines or national borders</a:t>
            </a:r>
          </a:p>
        </p:txBody>
      </p:sp>
    </p:spTree>
    <p:extLst>
      <p:ext uri="{BB962C8B-B14F-4D97-AF65-F5344CB8AC3E}">
        <p14:creationId xmlns:p14="http://schemas.microsoft.com/office/powerpoint/2010/main" val="2623810342"/>
      </p:ext>
    </p:extLst>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1709</TotalTime>
  <Words>2856</Words>
  <Application>Microsoft Office PowerPoint</Application>
  <PresentationFormat>On-screen Show (16:9)</PresentationFormat>
  <Paragraphs>444</Paragraphs>
  <Slides>52</Slides>
  <Notes>38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52</vt:i4>
      </vt:variant>
    </vt:vector>
  </HeadingPairs>
  <TitlesOfParts>
    <vt:vector size="65" baseType="lpstr">
      <vt:lpstr>Garamond</vt:lpstr>
      <vt:lpstr>CNN</vt:lpstr>
      <vt:lpstr>Gill Sans MT</vt:lpstr>
      <vt:lpstr>Merriweather</vt:lpstr>
      <vt:lpstr>Calibri</vt:lpstr>
      <vt:lpstr>EB Garamond</vt:lpstr>
      <vt:lpstr>Arial</vt:lpstr>
      <vt:lpstr>Roboto</vt:lpstr>
      <vt:lpstr>Calibri Light</vt:lpstr>
      <vt:lpstr>Paradigm</vt:lpstr>
      <vt:lpstr>Office Theme</vt:lpstr>
      <vt:lpstr>Parcel</vt:lpstr>
      <vt:lpstr>1_Office Theme</vt:lpstr>
      <vt:lpstr>Human Trafficking Awareness: A Broad Overview </vt:lpstr>
      <vt:lpstr>Learning objectives</vt:lpstr>
      <vt:lpstr>What is Human Trafficking ?</vt:lpstr>
      <vt:lpstr>Definition of Human Trafficking</vt:lpstr>
      <vt:lpstr>Types of Human Trafficking</vt:lpstr>
      <vt:lpstr>NC Safe Harbor Act</vt:lpstr>
      <vt:lpstr>Awareness</vt:lpstr>
      <vt:lpstr>Words matter</vt:lpstr>
      <vt:lpstr>*Trafficking* implies motion or  movement</vt:lpstr>
      <vt:lpstr>    Modern day slavery child prostitute underage woman survival sex victim survivor rescue escape save   </vt:lpstr>
      <vt:lpstr>Words matter</vt:lpstr>
      <vt:lpstr>Myths</vt:lpstr>
      <vt:lpstr>Myths</vt:lpstr>
      <vt:lpstr>Fact check</vt:lpstr>
      <vt:lpstr>Definitional Clarity: The A-M-P Model</vt:lpstr>
      <vt:lpstr>PowerPoint Presentation</vt:lpstr>
      <vt:lpstr>N.C.G.S 14-43.11</vt:lpstr>
      <vt:lpstr>PowerPoint Presentation</vt:lpstr>
      <vt:lpstr>Force, fraud, and coercion</vt:lpstr>
      <vt:lpstr>Framework of understanding: The socio-ecological model</vt:lpstr>
      <vt:lpstr>PowerPoint Presentation</vt:lpstr>
      <vt:lpstr>Vulnerabilities:  Traffickers prey on vulnerabilities and take advantage of others for their own gain.</vt:lpstr>
      <vt:lpstr>Family  In 2020, among all forms of trafficking whose recruitment relationships were known (4,142), the proportion of victims recruited by a family member or caregiver increased significantly – from 21% of all victims in 2019 to 31% in 2020 – a 47% increase.</vt:lpstr>
      <vt:lpstr>North Carolina Data NHTHL</vt:lpstr>
      <vt:lpstr>Trafficking happens in North Carolina</vt:lpstr>
      <vt:lpstr>PowerPoint Presentation</vt:lpstr>
      <vt:lpstr>PowerPoint Presentation</vt:lpstr>
      <vt:lpstr>PowerPoint Presentation</vt:lpstr>
      <vt:lpstr>PowerPoint Presentation</vt:lpstr>
      <vt:lpstr>Percentage of tips with minor victims, 2017-2019</vt:lpstr>
      <vt:lpstr>PowerPoint Presentation</vt:lpstr>
      <vt:lpstr>Criminal charges in North Carolina, 2020</vt:lpstr>
      <vt:lpstr>PowerPoint Presentation</vt:lpstr>
      <vt:lpstr>Human trafficking is big business, and it intersects with legitimate businesses in the public and private sectors. </vt:lpstr>
      <vt:lpstr>Phase one of Trafficking:   Recruitment</vt:lpstr>
      <vt:lpstr>PowerPoint Presentation</vt:lpstr>
      <vt:lpstr>  Exploitation</vt:lpstr>
      <vt:lpstr> Beyond Identification</vt:lpstr>
      <vt:lpstr>Origin of reports to the NHTH 2020</vt:lpstr>
      <vt:lpstr>  Reintegration</vt:lpstr>
      <vt:lpstr>The lived experience of trafficking survivors</vt:lpstr>
      <vt:lpstr>Trauma responses: Fight-flight-freeze-fawn (flirt)</vt:lpstr>
      <vt:lpstr>You might hear…</vt:lpstr>
      <vt:lpstr>4 Ps of anti-human trafficking work</vt:lpstr>
      <vt:lpstr>Making a difference </vt:lpstr>
      <vt:lpstr>PowerPoint Presentation</vt:lpstr>
      <vt:lpstr>Call.    Text.   24/7           200 languages</vt:lpstr>
      <vt:lpstr>Trafficking can be hard to recognize: A caution about red flags or indicators</vt:lpstr>
      <vt:lpstr>The North Carolina Human Trafficking Commission </vt:lpstr>
      <vt:lpstr>Remember...</vt:lpstr>
      <vt:lpstr>For more information:</vt:lpstr>
      <vt:lpstr>Contact:   Nancy.E.Hagan @nccourts.org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trafficking awareness for GAL volunteers  What to know What to do</dc:title>
  <dc:creator>Hagan, Nancy E.</dc:creator>
  <cp:lastModifiedBy>Hagan, Nancy E.</cp:lastModifiedBy>
  <cp:revision>37</cp:revision>
  <dcterms:modified xsi:type="dcterms:W3CDTF">2022-08-26T13:21:44Z</dcterms:modified>
</cp:coreProperties>
</file>