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60" r:id="rId5"/>
    <p:sldId id="259" r:id="rId6"/>
    <p:sldId id="261" r:id="rId7"/>
    <p:sldId id="262" r:id="rId8"/>
    <p:sldId id="264" r:id="rId9"/>
    <p:sldId id="263" r:id="rId10"/>
    <p:sldId id="881" r:id="rId11"/>
    <p:sldId id="882" r:id="rId12"/>
    <p:sldId id="883" r:id="rId13"/>
    <p:sldId id="277" r:id="rId14"/>
    <p:sldId id="267" r:id="rId15"/>
    <p:sldId id="279" r:id="rId16"/>
    <p:sldId id="281" r:id="rId17"/>
    <p:sldId id="265" r:id="rId18"/>
  </p:sldIdLst>
  <p:sldSz cx="18288000" cy="10287000"/>
  <p:notesSz cx="7010400" cy="923607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Italics" panose="020B060402020202020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6" autoAdjust="0"/>
    <p:restoredTop sz="66518" autoAdjust="0"/>
  </p:normalViewPr>
  <p:slideViewPr>
    <p:cSldViewPr>
      <p:cViewPr varScale="1">
        <p:scale>
          <a:sx n="56" d="100"/>
          <a:sy n="56" d="100"/>
        </p:scale>
        <p:origin x="1362" y="96"/>
      </p:cViewPr>
      <p:guideLst>
        <p:guide orient="horz" pos="216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29A6EC6-8F70-4812-AFD9-C371BAAB760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A89DEBC-7CE0-438C-9686-7ABD1AD70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0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leg.net/EnactedLegislation/Statutes/HTML/BySection/Chapter_14/GS_14-315.1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DEBC-7CE0-438C-9686-7ABD1AD70E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09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Wikipedia/Google for general geographic</a:t>
            </a:r>
            <a:r>
              <a:rPr lang="en-US" baseline="0" dirty="0"/>
              <a:t> info</a:t>
            </a:r>
            <a:endParaRPr lang="en-US" dirty="0"/>
          </a:p>
          <a:p>
            <a:r>
              <a:rPr lang="en-US" dirty="0"/>
              <a:t>US Census Bureau Quick Facts: https://www.census.gov/quickfacts/fact/table/US/PST045221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E082-3279-0F4A-B3BE-DD40BD05D4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90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number of households from US Census Bureau Quick Facts</a:t>
            </a:r>
          </a:p>
          <a:p>
            <a:r>
              <a:rPr lang="en-US" dirty="0"/>
              <a:t>Estimates for homes without children: ~42%, so 1/3 is a conservative estimate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4E082-3279-0F4A-B3BE-DD40BD05D4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51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https://injuryfreenc.dph.ncdhhs.gov/DataSurveillance/ViolentDeathData.htm (County level data sheets)</a:t>
            </a:r>
          </a:p>
          <a:p>
            <a:r>
              <a:rPr lang="en-US" dirty="0">
                <a:cs typeface="Calibri"/>
              </a:rPr>
              <a:t>NC VDRS Data Dashboard: https://dashboards.ncdhhs.gov/t/DPH/views/NCVDRSDashboard/NC-VDRSDashboard?%3AshowAppBanner=false&amp;%3Adisplay_count=n&amp;%3AshowVizHome=n&amp;%3Aorigin=viz_share_link&amp;%3AisGuestRedirectFromVizportal=y&amp;%3Aembed=y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4E082-3279-0F4A-B3BE-DD40BD05D4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1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 and Knowledge for Injury Prevention Partners (SKIPP)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 2018-Spring 2019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 </a:t>
            </a:r>
            <a:r>
              <a:rPr lang="en-US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Gillings</a:t>
            </a: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School of Global Public Health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supported through a grant funded by the John Rex Endowment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an implementation guide that could be replicated in any county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an Orange County GST based on this model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Orange County team established in March 2019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Toolkit/Implementation Guide lives on NC DHHS website and used by groups to start their own GST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DEBC-7CE0-438C-9686-7ABD1AD70E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5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DEBC-7CE0-438C-9686-7ABD1AD70E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7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In 1999, the Durham County Gun Safety Team (GST) was established as a county program through a resolution from the Durham County Board of Health to address the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rising trend of deaths and injuries of children where firearms are in the home, unlocked and loaded.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DEBC-7CE0-438C-9686-7ABD1AD70E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8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DEBC-7CE0-438C-9686-7ABD1AD70E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9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Team meets on the 4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Wednesday of each month, from 9AM-10:30AM.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DEBC-7CE0-438C-9686-7ABD1AD70E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81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Some of the first GST initiatives included the following: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Safe Storage of Firearms Messaging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Distribution of Free Gunlocks and the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Asking Saves Kids (ASK) Campaign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Safe storage of firearms reduces unintentional death,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injury, and hospitalization.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Additionally, when firearms are stored safely,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 are less available as a means of suicide, unintentional shootings  or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intentional harm to others.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is especially true for children and youth.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https://injuryfreenc.dph.ncdhhs.gov/safestorage/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2C75B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NC Safe Storage Law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The team provides information on safe storage of firearms during events and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educational sessions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Distribution of Free Gun Locks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To-date,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the GST has distributed approximately 25,000 free gunlocks.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Gunlocks were originally provided to the team from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Project Child Safe.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Safe Kids-Durham used grant funding to provide gunlocks for the team.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Gunlocks now provided to the team by the Durham VA Medical Center Suicide Prevention Program.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DEBC-7CE0-438C-9686-7ABD1AD70E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2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FIREARMS IN THE HOME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•	Firearms are the leading cause of injury-related death in children and teens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•	One in three homes in the United States has at least one firearm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•	4.6 million children live in a home where a firearm is unlocked and loaded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However, more than a third of all unintentional shootings of children take place in the homes of their friends, neighbors, or relatives.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That's why it is also important to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make sure kids are safe when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 spend time where other people live.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DEBC-7CE0-438C-9686-7ABD1AD70E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1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The Just Ask campaign,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now ASKING SAVES KIDS (ASK),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was first established with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American Academy of Pediatrics in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2000 and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currently administered by the Brady Campaign.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This initiative encourages parents to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ask about firearms in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the places that their children play or visit,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to make sure they are properly stored –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locked, unloaded with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ammunition stored separately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has been a part of the GST educational initiatives almost since the team’s inception. Brady Campaign End Family Fire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DEBC-7CE0-438C-9686-7ABD1AD70E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6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DEBC-7CE0-438C-9686-7ABD1AD70E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5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program started in 2014.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Healthcare providers ask patients and families about storage of firearms in the home as part of the preventative safety assessment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Education: Asking Saves Kids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Intervention: Free Gun Locks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the Durham County GST Duke Health Model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date roughly 20 health clinics in 7 counties are providing this service.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DEBC-7CE0-438C-9686-7ABD1AD70E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1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45162" y="1986631"/>
            <a:ext cx="5981713" cy="0"/>
          </a:xfrm>
          <a:prstGeom prst="line">
            <a:avLst/>
          </a:prstGeom>
          <a:ln w="76200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-60559"/>
            <a:ext cx="517404" cy="10347560"/>
            <a:chOff x="0" y="0"/>
            <a:chExt cx="136271" cy="27751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6271" cy="2775179"/>
            </a:xfrm>
            <a:custGeom>
              <a:avLst/>
              <a:gdLst/>
              <a:ahLst/>
              <a:cxnLst/>
              <a:rect l="l" t="t" r="r" b="b"/>
              <a:pathLst>
                <a:path w="136271" h="2775179">
                  <a:moveTo>
                    <a:pt x="0" y="0"/>
                  </a:moveTo>
                  <a:lnTo>
                    <a:pt x="136271" y="0"/>
                  </a:lnTo>
                  <a:lnTo>
                    <a:pt x="136271" y="2775179"/>
                  </a:lnTo>
                  <a:lnTo>
                    <a:pt x="0" y="2775179"/>
                  </a:lnTo>
                  <a:close/>
                </a:path>
              </a:pathLst>
            </a:custGeom>
            <a:solidFill>
              <a:srgbClr val="79AA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7404" y="-190501"/>
            <a:ext cx="3086097" cy="10477502"/>
            <a:chOff x="0" y="-34850"/>
            <a:chExt cx="812800" cy="28100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550" cy="2775179"/>
            </a:xfrm>
            <a:custGeom>
              <a:avLst/>
              <a:gdLst/>
              <a:ahLst/>
              <a:cxnLst/>
              <a:rect l="l" t="t" r="r" b="b"/>
              <a:pathLst>
                <a:path w="127550" h="2775179">
                  <a:moveTo>
                    <a:pt x="0" y="0"/>
                  </a:moveTo>
                  <a:lnTo>
                    <a:pt x="127550" y="0"/>
                  </a:lnTo>
                  <a:lnTo>
                    <a:pt x="127550" y="2775179"/>
                  </a:lnTo>
                  <a:lnTo>
                    <a:pt x="0" y="2775179"/>
                  </a:lnTo>
                  <a:close/>
                </a:path>
              </a:pathLst>
            </a:custGeom>
            <a:solidFill>
              <a:srgbClr val="3E94C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485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44000" y="1948531"/>
            <a:ext cx="5985916" cy="520774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45162" y="737450"/>
            <a:ext cx="14197676" cy="842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FIREARM INJURY PREVENTION PARTNERSHIP (FIPP)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328DB874-78C9-91F7-9C42-BEBD69F6AF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0846" y="9074656"/>
            <a:ext cx="2545461" cy="939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6260A4-D3BF-414B-A525-EBBFD19E655C}"/>
              </a:ext>
            </a:extLst>
          </p:cNvPr>
          <p:cNvSpPr txBox="1"/>
          <p:nvPr/>
        </p:nvSpPr>
        <p:spPr>
          <a:xfrm>
            <a:off x="7848600" y="7738304"/>
            <a:ext cx="89154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Donna Rosser, MPH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Durham County Department of Public Health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May 23,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5626CED9-A7B8-FE8A-530B-5129554DA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092" y="663941"/>
            <a:ext cx="6611815" cy="5134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E2186C-9432-C619-F06A-F1A3F18A5B71}"/>
              </a:ext>
            </a:extLst>
          </p:cNvPr>
          <p:cNvSpPr txBox="1"/>
          <p:nvPr/>
        </p:nvSpPr>
        <p:spPr>
          <a:xfrm>
            <a:off x="2620233" y="289984"/>
            <a:ext cx="50379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Durham County Snapshot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9C8E9-0503-60C0-ED02-DB1E4726B627}"/>
              </a:ext>
            </a:extLst>
          </p:cNvPr>
          <p:cNvSpPr txBox="1"/>
          <p:nvPr/>
        </p:nvSpPr>
        <p:spPr>
          <a:xfrm>
            <a:off x="1128346" y="1157653"/>
            <a:ext cx="8557846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3000" kern="1200" dirty="0">
                <a:latin typeface="Calibri"/>
                <a:ea typeface="+mn-ea"/>
                <a:cs typeface="+mn-cs"/>
              </a:rPr>
              <a:t>Durham County is located in the east-central part of the Piedmont region of NC.</a:t>
            </a:r>
            <a:endParaRPr lang="en-US" dirty="0">
              <a:latin typeface="Calibri"/>
            </a:endParaRPr>
          </a:p>
          <a:p>
            <a:pPr>
              <a:buChar char="•"/>
            </a:pPr>
            <a:r>
              <a:rPr lang="en-US" sz="3000" kern="1200" dirty="0">
                <a:latin typeface="Calibri"/>
                <a:ea typeface="+mn-ea"/>
                <a:cs typeface="+mn-cs"/>
              </a:rPr>
              <a:t>6th largest county in NC by population (324,833)</a:t>
            </a:r>
            <a:endParaRPr lang="en-US" dirty="0">
              <a:latin typeface="Calibri"/>
            </a:endParaRPr>
          </a:p>
          <a:p>
            <a:pPr algn="l">
              <a:buChar char="•"/>
            </a:pPr>
            <a:r>
              <a:rPr lang="en-US" sz="3000" kern="1200" dirty="0">
                <a:latin typeface="Calibri"/>
                <a:ea typeface="+mn-ea"/>
                <a:cs typeface="+mn-cs"/>
              </a:rPr>
              <a:t>Bordered by Person, Wake, Granville, Orange and Chatham counties.</a:t>
            </a:r>
            <a:endParaRPr lang="en-US" sz="3000" kern="1200" dirty="0">
              <a:latin typeface="Calibri"/>
              <a:cs typeface="Calibri"/>
            </a:endParaRPr>
          </a:p>
          <a:p>
            <a:pPr algn="l">
              <a:buChar char="•"/>
            </a:pPr>
            <a:r>
              <a:rPr lang="en-US" sz="3000" kern="1200" dirty="0">
                <a:latin typeface="Calibri"/>
                <a:ea typeface="+mn-ea"/>
                <a:cs typeface="+mn-cs"/>
              </a:rPr>
              <a:t>Part of the Research Triangle Region, known for its technology companies and scholarly institutions, such as Duke University.</a:t>
            </a:r>
            <a:endParaRPr lang="en-US" kern="1200" dirty="0">
              <a:latin typeface="Calibri"/>
              <a:cs typeface="Calibri"/>
            </a:endParaRPr>
          </a:p>
          <a:p>
            <a:pPr algn="l">
              <a:buChar char="•"/>
            </a:pPr>
            <a:r>
              <a:rPr lang="en-US" sz="3000" kern="1200" dirty="0">
                <a:latin typeface="Calibri"/>
                <a:ea typeface="+mn-ea"/>
                <a:cs typeface="+mn-cs"/>
              </a:rPr>
              <a:t>The City of Durham accounts for 269,702 of the residents in the county. Over 94% live in urban areas.</a:t>
            </a: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EBB0F-3379-4967-9C47-0EF968B61D8B}"/>
              </a:ext>
            </a:extLst>
          </p:cNvPr>
          <p:cNvSpPr txBox="1"/>
          <p:nvPr/>
        </p:nvSpPr>
        <p:spPr>
          <a:xfrm>
            <a:off x="1641230" y="6447692"/>
            <a:ext cx="190499" cy="38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D3A393-F46F-3854-6E6B-B2A44E150A1F}"/>
              </a:ext>
            </a:extLst>
          </p:cNvPr>
          <p:cNvSpPr txBox="1"/>
          <p:nvPr/>
        </p:nvSpPr>
        <p:spPr>
          <a:xfrm>
            <a:off x="2491153" y="6696807"/>
            <a:ext cx="3560884" cy="2677656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Age Breakdown: </a:t>
            </a:r>
            <a:endParaRPr lang="en-US" sz="2800" dirty="0"/>
          </a:p>
          <a:p>
            <a:r>
              <a:rPr lang="en-US" sz="2800" dirty="0">
                <a:ea typeface="+mn-lt"/>
                <a:cs typeface="+mn-lt"/>
              </a:rPr>
              <a:t>•21.1% under 18</a:t>
            </a:r>
            <a:endParaRPr lang="en-US" sz="2800" dirty="0"/>
          </a:p>
          <a:p>
            <a:r>
              <a:rPr lang="en-US" sz="2800" dirty="0">
                <a:ea typeface="+mn-lt"/>
                <a:cs typeface="+mn-lt"/>
              </a:rPr>
              <a:t>•6.6% under 5 </a:t>
            </a:r>
            <a:endParaRPr lang="en-US" sz="2800" dirty="0"/>
          </a:p>
          <a:p>
            <a:r>
              <a:rPr lang="en-US" sz="2800" dirty="0">
                <a:ea typeface="+mn-lt"/>
                <a:cs typeface="+mn-lt"/>
              </a:rPr>
              <a:t>•78.9% over 18</a:t>
            </a:r>
            <a:endParaRPr lang="en-US" sz="2800" dirty="0"/>
          </a:p>
          <a:p>
            <a:r>
              <a:rPr lang="en-US" sz="2800" dirty="0">
                <a:ea typeface="+mn-lt"/>
                <a:cs typeface="+mn-lt"/>
              </a:rPr>
              <a:t>•12.6% over 65</a:t>
            </a:r>
            <a:endParaRPr lang="en-US" sz="2800" dirty="0"/>
          </a:p>
          <a:p>
            <a:r>
              <a:rPr lang="en-US" sz="2800" dirty="0">
                <a:ea typeface="+mn-lt"/>
                <a:cs typeface="+mn-lt"/>
              </a:rPr>
              <a:t>•Median age is 35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68DA14-A617-31B7-AE1B-CD946572B4D5}"/>
              </a:ext>
            </a:extLst>
          </p:cNvPr>
          <p:cNvSpPr txBox="1"/>
          <p:nvPr/>
        </p:nvSpPr>
        <p:spPr>
          <a:xfrm>
            <a:off x="2388576" y="6535615"/>
            <a:ext cx="205153" cy="1172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993F16-F551-60FE-1B8F-E21CAB21AD8B}"/>
              </a:ext>
            </a:extLst>
          </p:cNvPr>
          <p:cNvSpPr txBox="1"/>
          <p:nvPr/>
        </p:nvSpPr>
        <p:spPr>
          <a:xfrm>
            <a:off x="2710961" y="6286499"/>
            <a:ext cx="190499" cy="58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21C5C53-72F9-C9BD-CC3E-35EDE4F2E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362" y="7708792"/>
            <a:ext cx="4706815" cy="804222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A9545C17-600D-B782-F493-5B9D2226F23E}"/>
              </a:ext>
            </a:extLst>
          </p:cNvPr>
          <p:cNvGrpSpPr/>
          <p:nvPr/>
        </p:nvGrpSpPr>
        <p:grpSpPr>
          <a:xfrm>
            <a:off x="342902" y="0"/>
            <a:ext cx="381000" cy="10287003"/>
            <a:chOff x="0" y="0"/>
            <a:chExt cx="152400" cy="375272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71AFEF1-B6B1-ADD8-DD11-B451C3EC8CD6}"/>
                </a:ext>
              </a:extLst>
            </p:cNvPr>
            <p:cNvSpPr/>
            <p:nvPr/>
          </p:nvSpPr>
          <p:spPr>
            <a:xfrm>
              <a:off x="0" y="0"/>
              <a:ext cx="152400" cy="3752726"/>
            </a:xfrm>
            <a:custGeom>
              <a:avLst/>
              <a:gdLst/>
              <a:ahLst/>
              <a:cxnLst/>
              <a:rect l="l" t="t" r="r" b="b"/>
              <a:pathLst>
                <a:path w="152400" h="3752726">
                  <a:moveTo>
                    <a:pt x="0" y="0"/>
                  </a:moveTo>
                  <a:lnTo>
                    <a:pt x="152400" y="0"/>
                  </a:lnTo>
                  <a:lnTo>
                    <a:pt x="152400" y="3752726"/>
                  </a:lnTo>
                  <a:lnTo>
                    <a:pt x="0" y="3752726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89A0FC69-887A-CD9C-7784-0A93B51A4E6C}"/>
              </a:ext>
            </a:extLst>
          </p:cNvPr>
          <p:cNvGrpSpPr/>
          <p:nvPr/>
        </p:nvGrpSpPr>
        <p:grpSpPr>
          <a:xfrm>
            <a:off x="0" y="0"/>
            <a:ext cx="381000" cy="10287003"/>
            <a:chOff x="0" y="0"/>
            <a:chExt cx="152400" cy="3752726"/>
          </a:xfrm>
          <a:solidFill>
            <a:srgbClr val="7CB044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C12AB84-E855-4333-E740-EE72C6FD8FE2}"/>
                </a:ext>
              </a:extLst>
            </p:cNvPr>
            <p:cNvSpPr/>
            <p:nvPr/>
          </p:nvSpPr>
          <p:spPr>
            <a:xfrm>
              <a:off x="0" y="0"/>
              <a:ext cx="152400" cy="3752726"/>
            </a:xfrm>
            <a:custGeom>
              <a:avLst/>
              <a:gdLst/>
              <a:ahLst/>
              <a:cxnLst/>
              <a:rect l="l" t="t" r="r" b="b"/>
              <a:pathLst>
                <a:path w="152400" h="3752726">
                  <a:moveTo>
                    <a:pt x="0" y="0"/>
                  </a:moveTo>
                  <a:lnTo>
                    <a:pt x="152400" y="0"/>
                  </a:lnTo>
                  <a:lnTo>
                    <a:pt x="152400" y="3752726"/>
                  </a:lnTo>
                  <a:lnTo>
                    <a:pt x="0" y="3752726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2695019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FEAFE4-56B7-73E8-E540-AF9FD0769358}"/>
              </a:ext>
            </a:extLst>
          </p:cNvPr>
          <p:cNvSpPr txBox="1"/>
          <p:nvPr/>
        </p:nvSpPr>
        <p:spPr>
          <a:xfrm>
            <a:off x="1524000" y="688730"/>
            <a:ext cx="817684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cs typeface="Calibri"/>
              </a:rPr>
              <a:t>FIREARMS IN DURHAM </a:t>
            </a:r>
            <a:r>
              <a:rPr lang="en-US" sz="4400" dirty="0">
                <a:cs typeface="Calibri"/>
              </a:rPr>
              <a:t>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BDE52-172B-A882-FDC5-71D4E5F18473}"/>
              </a:ext>
            </a:extLst>
          </p:cNvPr>
          <p:cNvSpPr txBox="1"/>
          <p:nvPr/>
        </p:nvSpPr>
        <p:spPr>
          <a:xfrm>
            <a:off x="967154" y="1787768"/>
            <a:ext cx="3531576" cy="27256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0679FC-AC17-F4FF-0A1F-333DB419ACF4}"/>
              </a:ext>
            </a:extLst>
          </p:cNvPr>
          <p:cNvSpPr txBox="1"/>
          <p:nvPr/>
        </p:nvSpPr>
        <p:spPr>
          <a:xfrm>
            <a:off x="1890344" y="4475283"/>
            <a:ext cx="570327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Households: 131,104</a:t>
            </a:r>
          </a:p>
          <a:p>
            <a:pPr lvl="1">
              <a:buChar char="•"/>
            </a:pPr>
            <a:r>
              <a:rPr lang="en-US" sz="3600" b="1" dirty="0"/>
              <a:t>~43,701 homes with guns</a:t>
            </a:r>
          </a:p>
          <a:p>
            <a:pPr lvl="1">
              <a:buChar char="•"/>
            </a:pPr>
            <a:r>
              <a:rPr lang="en-US" sz="3600" dirty="0"/>
              <a:t>Based on 1:3 homes have a firearm</a:t>
            </a:r>
            <a:endParaRPr lang="en-US" sz="36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534170-6995-950D-1D22-4A21DD3EC01F}"/>
              </a:ext>
            </a:extLst>
          </p:cNvPr>
          <p:cNvSpPr txBox="1"/>
          <p:nvPr/>
        </p:nvSpPr>
        <p:spPr>
          <a:xfrm>
            <a:off x="8760062" y="4475283"/>
            <a:ext cx="816512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Handgun permits issued by Durham County Sheriff:</a:t>
            </a:r>
          </a:p>
          <a:p>
            <a:r>
              <a:rPr lang="en-US" sz="3600" dirty="0"/>
              <a:t>	2020: 7,429</a:t>
            </a:r>
          </a:p>
          <a:p>
            <a:r>
              <a:rPr lang="en-US" sz="3600" dirty="0"/>
              <a:t>	2021: 42,009</a:t>
            </a:r>
          </a:p>
          <a:p>
            <a:r>
              <a:rPr lang="en-US" sz="3600" dirty="0"/>
              <a:t>Not included: illegal or non-permitted firearms (long guns)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B9AB3D4F-81E6-4353-268B-A94CAF09D887}"/>
              </a:ext>
            </a:extLst>
          </p:cNvPr>
          <p:cNvGrpSpPr/>
          <p:nvPr/>
        </p:nvGrpSpPr>
        <p:grpSpPr>
          <a:xfrm>
            <a:off x="342902" y="0"/>
            <a:ext cx="381000" cy="10287003"/>
            <a:chOff x="0" y="0"/>
            <a:chExt cx="152400" cy="375272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10F95FF-87B2-5A99-7F4C-3D9508ADF213}"/>
                </a:ext>
              </a:extLst>
            </p:cNvPr>
            <p:cNvSpPr/>
            <p:nvPr/>
          </p:nvSpPr>
          <p:spPr>
            <a:xfrm>
              <a:off x="0" y="0"/>
              <a:ext cx="152400" cy="3752726"/>
            </a:xfrm>
            <a:custGeom>
              <a:avLst/>
              <a:gdLst/>
              <a:ahLst/>
              <a:cxnLst/>
              <a:rect l="l" t="t" r="r" b="b"/>
              <a:pathLst>
                <a:path w="152400" h="3752726">
                  <a:moveTo>
                    <a:pt x="0" y="0"/>
                  </a:moveTo>
                  <a:lnTo>
                    <a:pt x="152400" y="0"/>
                  </a:lnTo>
                  <a:lnTo>
                    <a:pt x="152400" y="3752726"/>
                  </a:lnTo>
                  <a:lnTo>
                    <a:pt x="0" y="3752726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3FB92DE2-8D4F-7DD7-EBEF-47485E339387}"/>
              </a:ext>
            </a:extLst>
          </p:cNvPr>
          <p:cNvGrpSpPr/>
          <p:nvPr/>
        </p:nvGrpSpPr>
        <p:grpSpPr>
          <a:xfrm>
            <a:off x="0" y="0"/>
            <a:ext cx="381000" cy="10287003"/>
            <a:chOff x="0" y="0"/>
            <a:chExt cx="152400" cy="3752726"/>
          </a:xfrm>
          <a:solidFill>
            <a:srgbClr val="7CB044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337A763-FBCB-27CC-118A-B0F10A734666}"/>
                </a:ext>
              </a:extLst>
            </p:cNvPr>
            <p:cNvSpPr/>
            <p:nvPr/>
          </p:nvSpPr>
          <p:spPr>
            <a:xfrm>
              <a:off x="0" y="0"/>
              <a:ext cx="152400" cy="3752726"/>
            </a:xfrm>
            <a:custGeom>
              <a:avLst/>
              <a:gdLst/>
              <a:ahLst/>
              <a:cxnLst/>
              <a:rect l="l" t="t" r="r" b="b"/>
              <a:pathLst>
                <a:path w="152400" h="3752726">
                  <a:moveTo>
                    <a:pt x="0" y="0"/>
                  </a:moveTo>
                  <a:lnTo>
                    <a:pt x="152400" y="0"/>
                  </a:lnTo>
                  <a:lnTo>
                    <a:pt x="152400" y="3752726"/>
                  </a:lnTo>
                  <a:lnTo>
                    <a:pt x="0" y="3752726"/>
                  </a:lnTo>
                  <a:close/>
                </a:path>
              </a:pathLst>
            </a:custGeom>
            <a:grpFill/>
          </p:spPr>
        </p:sp>
      </p:grpSp>
      <p:pic>
        <p:nvPicPr>
          <p:cNvPr id="9" name="Graphic 8" descr="House">
            <a:extLst>
              <a:ext uri="{FF2B5EF4-FFF2-40B4-BE49-F238E27FC236}">
                <a16:creationId xmlns:a16="http://schemas.microsoft.com/office/drawing/2014/main" id="{D11D3B78-0F38-97E6-D648-DF88545F1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3362" y="2146891"/>
            <a:ext cx="1937240" cy="1937240"/>
          </a:xfrm>
          <a:prstGeom prst="rect">
            <a:avLst/>
          </a:prstGeom>
        </p:spPr>
      </p:pic>
      <p:pic>
        <p:nvPicPr>
          <p:cNvPr id="13" name="Graphic 12" descr="Clipboard">
            <a:extLst>
              <a:ext uri="{FF2B5EF4-FFF2-40B4-BE49-F238E27FC236}">
                <a16:creationId xmlns:a16="http://schemas.microsoft.com/office/drawing/2014/main" id="{3B1E28B2-EF02-5545-D413-4C0285988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6331" y="2146891"/>
            <a:ext cx="1937240" cy="1937240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078559C9-5A73-B5F6-C542-3854D87A3564}"/>
              </a:ext>
            </a:extLst>
          </p:cNvPr>
          <p:cNvSpPr/>
          <p:nvPr/>
        </p:nvSpPr>
        <p:spPr>
          <a:xfrm>
            <a:off x="1507873" y="1727391"/>
            <a:ext cx="5981713" cy="0"/>
          </a:xfrm>
          <a:prstGeom prst="line">
            <a:avLst/>
          </a:prstGeom>
          <a:ln w="76200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501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833" t="50000" r="73334" b="20425"/>
          <a:stretch/>
        </p:blipFill>
        <p:spPr>
          <a:xfrm>
            <a:off x="1524000" y="1676399"/>
            <a:ext cx="6705600" cy="352926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24000" y="5464921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Between 2010-2019, there were 639 violent deaths in Durham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271 suicides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40.6% with firearms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341 homicides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81.2% with firearms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0416" t="37430" r="70625" b="24862"/>
          <a:stretch/>
        </p:blipFill>
        <p:spPr>
          <a:xfrm>
            <a:off x="9903661" y="342900"/>
            <a:ext cx="7241339" cy="405833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903661" y="4559332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Homicides peaked among those aged 20-24 </a:t>
            </a:r>
          </a:p>
          <a:p>
            <a:r>
              <a:rPr lang="en-US" dirty="0"/>
              <a:t>while suicides peaked among those aged 75-84.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100" y="6477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NC VDRS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0625" t="28558" r="71875" b="35952"/>
          <a:stretch/>
        </p:blipFill>
        <p:spPr>
          <a:xfrm>
            <a:off x="6934200" y="5600700"/>
            <a:ext cx="7128013" cy="407315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A9545C17-600D-B782-F493-5B9D2226F23E}"/>
              </a:ext>
            </a:extLst>
          </p:cNvPr>
          <p:cNvGrpSpPr/>
          <p:nvPr/>
        </p:nvGrpSpPr>
        <p:grpSpPr>
          <a:xfrm>
            <a:off x="342902" y="0"/>
            <a:ext cx="381000" cy="10287003"/>
            <a:chOff x="0" y="0"/>
            <a:chExt cx="152400" cy="375272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71AFEF1-B6B1-ADD8-DD11-B451C3EC8CD6}"/>
                </a:ext>
              </a:extLst>
            </p:cNvPr>
            <p:cNvSpPr/>
            <p:nvPr/>
          </p:nvSpPr>
          <p:spPr>
            <a:xfrm>
              <a:off x="0" y="0"/>
              <a:ext cx="152400" cy="3752726"/>
            </a:xfrm>
            <a:custGeom>
              <a:avLst/>
              <a:gdLst/>
              <a:ahLst/>
              <a:cxnLst/>
              <a:rect l="l" t="t" r="r" b="b"/>
              <a:pathLst>
                <a:path w="152400" h="3752726">
                  <a:moveTo>
                    <a:pt x="0" y="0"/>
                  </a:moveTo>
                  <a:lnTo>
                    <a:pt x="152400" y="0"/>
                  </a:lnTo>
                  <a:lnTo>
                    <a:pt x="152400" y="3752726"/>
                  </a:lnTo>
                  <a:lnTo>
                    <a:pt x="0" y="3752726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89A0FC69-887A-CD9C-7784-0A93B51A4E6C}"/>
              </a:ext>
            </a:extLst>
          </p:cNvPr>
          <p:cNvGrpSpPr/>
          <p:nvPr/>
        </p:nvGrpSpPr>
        <p:grpSpPr>
          <a:xfrm>
            <a:off x="0" y="0"/>
            <a:ext cx="381000" cy="10287003"/>
            <a:chOff x="0" y="0"/>
            <a:chExt cx="152400" cy="3752726"/>
          </a:xfrm>
          <a:solidFill>
            <a:srgbClr val="7CB044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C12AB84-E855-4333-E740-EE72C6FD8FE2}"/>
                </a:ext>
              </a:extLst>
            </p:cNvPr>
            <p:cNvSpPr/>
            <p:nvPr/>
          </p:nvSpPr>
          <p:spPr>
            <a:xfrm>
              <a:off x="0" y="0"/>
              <a:ext cx="152400" cy="3752726"/>
            </a:xfrm>
            <a:custGeom>
              <a:avLst/>
              <a:gdLst/>
              <a:ahLst/>
              <a:cxnLst/>
              <a:rect l="l" t="t" r="r" b="b"/>
              <a:pathLst>
                <a:path w="152400" h="3752726">
                  <a:moveTo>
                    <a:pt x="0" y="0"/>
                  </a:moveTo>
                  <a:lnTo>
                    <a:pt x="152400" y="0"/>
                  </a:lnTo>
                  <a:lnTo>
                    <a:pt x="152400" y="3752726"/>
                  </a:lnTo>
                  <a:lnTo>
                    <a:pt x="0" y="3752726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15339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8911" y="2049623"/>
            <a:ext cx="5210198" cy="0"/>
          </a:xfrm>
          <a:prstGeom prst="line">
            <a:avLst/>
          </a:prstGeom>
          <a:ln w="76200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-591391"/>
            <a:ext cx="3086100" cy="10878391"/>
            <a:chOff x="0" y="-38100"/>
            <a:chExt cx="812800" cy="2865091"/>
          </a:xfrm>
        </p:grpSpPr>
        <p:sp>
          <p:nvSpPr>
            <p:cNvPr id="4" name="Freeform 4"/>
            <p:cNvSpPr/>
            <p:nvPr/>
          </p:nvSpPr>
          <p:spPr>
            <a:xfrm>
              <a:off x="0" y="117657"/>
              <a:ext cx="136271" cy="2709334"/>
            </a:xfrm>
            <a:custGeom>
              <a:avLst/>
              <a:gdLst/>
              <a:ahLst/>
              <a:cxnLst/>
              <a:rect l="l" t="t" r="r" b="b"/>
              <a:pathLst>
                <a:path w="136271" h="2826991">
                  <a:moveTo>
                    <a:pt x="0" y="0"/>
                  </a:moveTo>
                  <a:lnTo>
                    <a:pt x="136271" y="0"/>
                  </a:lnTo>
                  <a:lnTo>
                    <a:pt x="136271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79AA4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7404" y="0"/>
            <a:ext cx="487177" cy="10287000"/>
            <a:chOff x="0" y="0"/>
            <a:chExt cx="128310" cy="28269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310" cy="2826991"/>
            </a:xfrm>
            <a:custGeom>
              <a:avLst/>
              <a:gdLst/>
              <a:ahLst/>
              <a:cxnLst/>
              <a:rect l="l" t="t" r="r" b="b"/>
              <a:pathLst>
                <a:path w="128310" h="2826991">
                  <a:moveTo>
                    <a:pt x="0" y="0"/>
                  </a:moveTo>
                  <a:lnTo>
                    <a:pt x="128310" y="0"/>
                  </a:lnTo>
                  <a:lnTo>
                    <a:pt x="128310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3E94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47926" y="2571871"/>
            <a:ext cx="8310473" cy="2972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Skills &amp; Knowledge for Injury Prevention Partners (SKIPP)</a:t>
            </a:r>
          </a:p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Fall 2018-Spring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Gillings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School of Global Public Health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56636CDE-ECA4-B784-C5CA-F100CF65A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87600" y="9136954"/>
            <a:ext cx="2545461" cy="939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3EBE35-2F7D-4AFF-4296-565C7C65BB9C}"/>
              </a:ext>
            </a:extLst>
          </p:cNvPr>
          <p:cNvSpPr txBox="1"/>
          <p:nvPr/>
        </p:nvSpPr>
        <p:spPr>
          <a:xfrm>
            <a:off x="2060453" y="6960104"/>
            <a:ext cx="79979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82828"/>
                </a:solidFill>
                <a:effectLst/>
              </a:rPr>
              <a:t>To establish a gun safety team in Orange County based on the Durham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82828"/>
                </a:solidFill>
                <a:effectLst/>
              </a:rPr>
              <a:t>To create an implementation manual that can be used for any county to create their own gun safety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49CD4-30C0-0B74-42C8-8C7ACDD11B94}"/>
              </a:ext>
            </a:extLst>
          </p:cNvPr>
          <p:cNvSpPr txBox="1"/>
          <p:nvPr/>
        </p:nvSpPr>
        <p:spPr>
          <a:xfrm>
            <a:off x="1775469" y="6050074"/>
            <a:ext cx="424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Goals: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C6A9DA-3025-B05D-6F05-CC85C810A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210093"/>
            <a:ext cx="7241243" cy="9866805"/>
          </a:xfrm>
          <a:prstGeom prst="rect">
            <a:avLst/>
          </a:prstGeom>
        </p:spPr>
      </p:pic>
      <p:pic>
        <p:nvPicPr>
          <p:cNvPr id="16" name="Graphic 15" descr="Business Growth">
            <a:extLst>
              <a:ext uri="{FF2B5EF4-FFF2-40B4-BE49-F238E27FC236}">
                <a16:creationId xmlns:a16="http://schemas.microsoft.com/office/drawing/2014/main" id="{34943C72-F900-854A-BA2D-75B1087BE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4300" y="495109"/>
            <a:ext cx="2324100" cy="2324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7DCFCB-E970-833C-B81F-B42BF1CEBF00}"/>
              </a:ext>
            </a:extLst>
          </p:cNvPr>
          <p:cNvSpPr txBox="1"/>
          <p:nvPr/>
        </p:nvSpPr>
        <p:spPr>
          <a:xfrm>
            <a:off x="1778909" y="1048645"/>
            <a:ext cx="4249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SKIPP</a:t>
            </a:r>
          </a:p>
        </p:txBody>
      </p:sp>
    </p:spTree>
    <p:extLst>
      <p:ext uri="{BB962C8B-B14F-4D97-AF65-F5344CB8AC3E}">
        <p14:creationId xmlns:p14="http://schemas.microsoft.com/office/powerpoint/2010/main" val="3590837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8911" y="2049623"/>
            <a:ext cx="5210198" cy="0"/>
          </a:xfrm>
          <a:prstGeom prst="line">
            <a:avLst/>
          </a:prstGeom>
          <a:ln w="76200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-591391"/>
            <a:ext cx="3086100" cy="10878391"/>
            <a:chOff x="0" y="-38100"/>
            <a:chExt cx="812800" cy="2865091"/>
          </a:xfrm>
        </p:grpSpPr>
        <p:sp>
          <p:nvSpPr>
            <p:cNvPr id="4" name="Freeform 4"/>
            <p:cNvSpPr/>
            <p:nvPr/>
          </p:nvSpPr>
          <p:spPr>
            <a:xfrm>
              <a:off x="0" y="117657"/>
              <a:ext cx="136271" cy="2709334"/>
            </a:xfrm>
            <a:custGeom>
              <a:avLst/>
              <a:gdLst/>
              <a:ahLst/>
              <a:cxnLst/>
              <a:rect l="l" t="t" r="r" b="b"/>
              <a:pathLst>
                <a:path w="136271" h="2826991">
                  <a:moveTo>
                    <a:pt x="0" y="0"/>
                  </a:moveTo>
                  <a:lnTo>
                    <a:pt x="136271" y="0"/>
                  </a:lnTo>
                  <a:lnTo>
                    <a:pt x="136271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79AA4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7404" y="0"/>
            <a:ext cx="487177" cy="10287000"/>
            <a:chOff x="0" y="0"/>
            <a:chExt cx="128310" cy="28269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310" cy="2826991"/>
            </a:xfrm>
            <a:custGeom>
              <a:avLst/>
              <a:gdLst/>
              <a:ahLst/>
              <a:cxnLst/>
              <a:rect l="l" t="t" r="r" b="b"/>
              <a:pathLst>
                <a:path w="128310" h="2826991">
                  <a:moveTo>
                    <a:pt x="0" y="0"/>
                  </a:moveTo>
                  <a:lnTo>
                    <a:pt x="128310" y="0"/>
                  </a:lnTo>
                  <a:lnTo>
                    <a:pt x="128310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3E94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78910" y="1039671"/>
            <a:ext cx="14985090" cy="716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2021 COMPREHENSIVE SUICIDE PREVENTION GRANT RECIPIENT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72190" y="2268757"/>
            <a:ext cx="1123725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Awarded almost $200,000 grant</a:t>
            </a:r>
          </a:p>
          <a:p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North Carolina Department of Health and Human Services 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Division of Public Health 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Chronic Disease and Injury Section / Injury and Violence Prevention Branch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56636CDE-ECA4-B784-C5CA-F100CF65A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87600" y="9136954"/>
            <a:ext cx="2545461" cy="939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3EBE35-2F7D-4AFF-4296-565C7C65BB9C}"/>
              </a:ext>
            </a:extLst>
          </p:cNvPr>
          <p:cNvSpPr txBox="1"/>
          <p:nvPr/>
        </p:nvSpPr>
        <p:spPr>
          <a:xfrm>
            <a:off x="1998453" y="6301139"/>
            <a:ext cx="13008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 a curriculum and provide virtual and in-person trainings for (minimum of 5) counties to establish their own Gun Safety Team based on the Durham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49CD4-30C0-0B74-42C8-8C7ACDD11B94}"/>
              </a:ext>
            </a:extLst>
          </p:cNvPr>
          <p:cNvSpPr txBox="1"/>
          <p:nvPr/>
        </p:nvSpPr>
        <p:spPr>
          <a:xfrm>
            <a:off x="1841710" y="5415659"/>
            <a:ext cx="424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GST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Deliverables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D979B9-349A-8A69-298C-0C400DBAFC5F}"/>
              </a:ext>
            </a:extLst>
          </p:cNvPr>
          <p:cNvSpPr txBox="1"/>
          <p:nvPr/>
        </p:nvSpPr>
        <p:spPr>
          <a:xfrm>
            <a:off x="2671754" y="7797418"/>
            <a:ext cx="13585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As of May 2023, 17 Counties have completed the training.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F7534803-0F35-DFF4-63A5-62E5E8E48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02856" y="1755286"/>
            <a:ext cx="3424136" cy="34241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8512A0-E016-41D1-AD5A-850FB345B82E}"/>
              </a:ext>
            </a:extLst>
          </p:cNvPr>
          <p:cNvSpPr txBox="1"/>
          <p:nvPr/>
        </p:nvSpPr>
        <p:spPr>
          <a:xfrm>
            <a:off x="1998453" y="8409917"/>
            <a:ext cx="15531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Hire part-time position working with </a:t>
            </a:r>
            <a:r>
              <a:rPr lang="en-US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DCoDPH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the GST to coordinate suicide prevention and awareness program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589AE744-6593-9E92-3DDD-2AD7930070F5}"/>
              </a:ext>
            </a:extLst>
          </p:cNvPr>
          <p:cNvGrpSpPr/>
          <p:nvPr/>
        </p:nvGrpSpPr>
        <p:grpSpPr>
          <a:xfrm>
            <a:off x="0" y="-555468"/>
            <a:ext cx="3086100" cy="10878391"/>
            <a:chOff x="0" y="-38100"/>
            <a:chExt cx="812800" cy="2865091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D8CAD225-71B8-9A8A-9BF0-E1AE9D498547}"/>
                </a:ext>
              </a:extLst>
            </p:cNvPr>
            <p:cNvSpPr/>
            <p:nvPr/>
          </p:nvSpPr>
          <p:spPr>
            <a:xfrm>
              <a:off x="0" y="117657"/>
              <a:ext cx="136271" cy="2709334"/>
            </a:xfrm>
            <a:custGeom>
              <a:avLst/>
              <a:gdLst/>
              <a:ahLst/>
              <a:cxnLst/>
              <a:rect l="l" t="t" r="r" b="b"/>
              <a:pathLst>
                <a:path w="136271" h="2826991">
                  <a:moveTo>
                    <a:pt x="0" y="0"/>
                  </a:moveTo>
                  <a:lnTo>
                    <a:pt x="136271" y="0"/>
                  </a:lnTo>
                  <a:lnTo>
                    <a:pt x="136271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79AA44"/>
            </a:solidFill>
          </p:spPr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F6E71CC8-731A-B078-E4A2-691D49E2F24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1099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86037" y="2049623"/>
            <a:ext cx="5210198" cy="0"/>
          </a:xfrm>
          <a:prstGeom prst="line">
            <a:avLst/>
          </a:prstGeom>
          <a:ln w="76200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-446730"/>
            <a:ext cx="517404" cy="10733730"/>
            <a:chOff x="0" y="0"/>
            <a:chExt cx="136271" cy="28269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6271" cy="2826991"/>
            </a:xfrm>
            <a:custGeom>
              <a:avLst/>
              <a:gdLst/>
              <a:ahLst/>
              <a:cxnLst/>
              <a:rect l="l" t="t" r="r" b="b"/>
              <a:pathLst>
                <a:path w="136271" h="2826991">
                  <a:moveTo>
                    <a:pt x="0" y="0"/>
                  </a:moveTo>
                  <a:lnTo>
                    <a:pt x="136271" y="0"/>
                  </a:lnTo>
                  <a:lnTo>
                    <a:pt x="136271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79AA4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7404" y="-446730"/>
            <a:ext cx="487177" cy="10733730"/>
            <a:chOff x="0" y="0"/>
            <a:chExt cx="128310" cy="28269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310" cy="2826991"/>
            </a:xfrm>
            <a:custGeom>
              <a:avLst/>
              <a:gdLst/>
              <a:ahLst/>
              <a:cxnLst/>
              <a:rect l="l" t="t" r="r" b="b"/>
              <a:pathLst>
                <a:path w="128310" h="2826991">
                  <a:moveTo>
                    <a:pt x="0" y="0"/>
                  </a:moveTo>
                  <a:lnTo>
                    <a:pt x="128310" y="0"/>
                  </a:lnTo>
                  <a:lnTo>
                    <a:pt x="128310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3E94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760992" y="4615653"/>
            <a:ext cx="14101728" cy="0"/>
          </a:xfrm>
          <a:prstGeom prst="line">
            <a:avLst/>
          </a:prstGeom>
          <a:ln w="47625" cap="flat">
            <a:solidFill>
              <a:srgbClr val="79AA44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1" name="AutoShape 11"/>
          <p:cNvSpPr/>
          <p:nvPr/>
        </p:nvSpPr>
        <p:spPr>
          <a:xfrm rot="-7015202">
            <a:off x="1785306" y="3889614"/>
            <a:ext cx="1206612" cy="0"/>
          </a:xfrm>
          <a:prstGeom prst="line">
            <a:avLst/>
          </a:prstGeom>
          <a:ln w="47625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7015202">
            <a:off x="7721434" y="3930424"/>
            <a:ext cx="1206612" cy="0"/>
          </a:xfrm>
          <a:prstGeom prst="line">
            <a:avLst/>
          </a:prstGeom>
          <a:ln w="47625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7015202">
            <a:off x="6392457" y="3931383"/>
            <a:ext cx="1206612" cy="0"/>
          </a:xfrm>
          <a:prstGeom prst="line">
            <a:avLst/>
          </a:prstGeom>
          <a:ln w="47625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-7015202">
            <a:off x="5149977" y="3931385"/>
            <a:ext cx="1206612" cy="0"/>
          </a:xfrm>
          <a:prstGeom prst="line">
            <a:avLst/>
          </a:prstGeom>
          <a:ln w="47625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06389" y="874212"/>
            <a:ext cx="2276937" cy="227409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917221" y="991074"/>
            <a:ext cx="3090862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000" dirty="0">
                <a:solidFill>
                  <a:srgbClr val="545454"/>
                </a:solidFill>
                <a:latin typeface="Open Sans"/>
              </a:rPr>
              <a:t>EXPANSION</a:t>
            </a:r>
            <a:r>
              <a:rPr lang="en-US" sz="4800" dirty="0">
                <a:solidFill>
                  <a:srgbClr val="545454"/>
                </a:solidFill>
                <a:latin typeface="Open Sans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0707" y="2734608"/>
            <a:ext cx="1462237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545454"/>
                </a:solidFill>
              </a:rPr>
              <a:t>1999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68201" y="4781968"/>
            <a:ext cx="2072667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200" dirty="0">
                <a:solidFill>
                  <a:srgbClr val="545454"/>
                </a:solidFill>
              </a:rPr>
              <a:t>Durham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51093" y="4762952"/>
            <a:ext cx="1746002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200" dirty="0">
                <a:solidFill>
                  <a:srgbClr val="545454"/>
                </a:solidFill>
              </a:rPr>
              <a:t>Orange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756197" y="2752248"/>
            <a:ext cx="1208112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545454"/>
                </a:solidFill>
              </a:rPr>
              <a:t>2019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873845" y="4799226"/>
            <a:ext cx="931639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200" dirty="0">
                <a:solidFill>
                  <a:srgbClr val="545454"/>
                </a:solidFill>
              </a:rPr>
              <a:t>Pitt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57767" y="2813061"/>
            <a:ext cx="1208112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545454"/>
                </a:solidFill>
              </a:rPr>
              <a:t>2021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207320" y="4920135"/>
            <a:ext cx="2897723" cy="402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200" dirty="0">
                <a:solidFill>
                  <a:srgbClr val="545454"/>
                </a:solidFill>
              </a:rPr>
              <a:t>Wake</a:t>
            </a:r>
          </a:p>
          <a:p>
            <a:pPr algn="just"/>
            <a:r>
              <a:rPr lang="en-US" sz="3200" dirty="0">
                <a:solidFill>
                  <a:srgbClr val="545454"/>
                </a:solidFill>
              </a:rPr>
              <a:t>Tyrell</a:t>
            </a:r>
          </a:p>
          <a:p>
            <a:pPr algn="just"/>
            <a:r>
              <a:rPr lang="en-US" sz="3200" dirty="0">
                <a:solidFill>
                  <a:srgbClr val="545454"/>
                </a:solidFill>
              </a:rPr>
              <a:t>Martin</a:t>
            </a:r>
          </a:p>
          <a:p>
            <a:pPr algn="just"/>
            <a:r>
              <a:rPr lang="en-US" sz="3200" dirty="0">
                <a:solidFill>
                  <a:srgbClr val="545454"/>
                </a:solidFill>
              </a:rPr>
              <a:t>Catawba</a:t>
            </a:r>
          </a:p>
          <a:p>
            <a:pPr algn="just"/>
            <a:r>
              <a:rPr lang="en-US" sz="3200">
                <a:solidFill>
                  <a:srgbClr val="545454"/>
                </a:solidFill>
              </a:rPr>
              <a:t>Johnson</a:t>
            </a:r>
            <a:endParaRPr lang="en-US" sz="3200" dirty="0">
              <a:solidFill>
                <a:srgbClr val="545454"/>
              </a:solidFill>
            </a:endParaRPr>
          </a:p>
          <a:p>
            <a:pPr algn="just"/>
            <a:r>
              <a:rPr lang="en-US" sz="3200" dirty="0">
                <a:solidFill>
                  <a:srgbClr val="545454"/>
                </a:solidFill>
              </a:rPr>
              <a:t>Washington</a:t>
            </a:r>
          </a:p>
          <a:p>
            <a:r>
              <a:rPr lang="en-US" sz="3200" dirty="0">
                <a:solidFill>
                  <a:srgbClr val="545454"/>
                </a:solidFill>
              </a:rPr>
              <a:t>Mecklenburg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545454"/>
              </a:solidFill>
              <a:latin typeface="Open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457801" y="2858108"/>
            <a:ext cx="1208112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545454"/>
                </a:solidFill>
              </a:rPr>
              <a:t>2022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530351" y="3851292"/>
            <a:ext cx="3478480" cy="576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545454"/>
                </a:solidFill>
              </a:rPr>
              <a:t>All 100 NC Counties</a:t>
            </a:r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FF031FBB-C903-CDF2-379F-00E62A5B5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0846" y="9074656"/>
            <a:ext cx="2545461" cy="939952"/>
          </a:xfrm>
          <a:prstGeom prst="rect">
            <a:avLst/>
          </a:prstGeom>
        </p:spPr>
      </p:pic>
      <p:sp>
        <p:nvSpPr>
          <p:cNvPr id="9" name="AutoShape 12">
            <a:extLst>
              <a:ext uri="{FF2B5EF4-FFF2-40B4-BE49-F238E27FC236}">
                <a16:creationId xmlns:a16="http://schemas.microsoft.com/office/drawing/2014/main" id="{C4CFDC81-A732-05F2-A3BD-744FB88C62B9}"/>
              </a:ext>
            </a:extLst>
          </p:cNvPr>
          <p:cNvSpPr/>
          <p:nvPr/>
        </p:nvSpPr>
        <p:spPr>
          <a:xfrm rot="-7015202">
            <a:off x="10633590" y="4004074"/>
            <a:ext cx="1206612" cy="0"/>
          </a:xfrm>
          <a:prstGeom prst="line">
            <a:avLst/>
          </a:prstGeom>
          <a:ln w="47625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87C1F54A-7385-8C9D-5291-4D04F651DC65}"/>
              </a:ext>
            </a:extLst>
          </p:cNvPr>
          <p:cNvSpPr txBox="1"/>
          <p:nvPr/>
        </p:nvSpPr>
        <p:spPr>
          <a:xfrm>
            <a:off x="10218628" y="2848929"/>
            <a:ext cx="1208112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545454"/>
                </a:solidFill>
              </a:rPr>
              <a:t>2023</a:t>
            </a:r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5777186D-4040-CC4C-3C6C-969C0CB8E4CA}"/>
              </a:ext>
            </a:extLst>
          </p:cNvPr>
          <p:cNvSpPr txBox="1"/>
          <p:nvPr/>
        </p:nvSpPr>
        <p:spPr>
          <a:xfrm>
            <a:off x="11034898" y="4957145"/>
            <a:ext cx="2490154" cy="4021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Cabarrus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Granville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Hoke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Iredell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Vance </a:t>
            </a:r>
          </a:p>
          <a:p>
            <a:r>
              <a:rPr lang="en-US" sz="3200" dirty="0">
                <a:solidFill>
                  <a:srgbClr val="545454"/>
                </a:solidFill>
              </a:rPr>
              <a:t>Mecklenburg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545454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8911" y="2049623"/>
            <a:ext cx="5210198" cy="0"/>
          </a:xfrm>
          <a:prstGeom prst="line">
            <a:avLst/>
          </a:prstGeom>
          <a:ln w="76200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-591391"/>
            <a:ext cx="3086100" cy="10878391"/>
            <a:chOff x="0" y="-38100"/>
            <a:chExt cx="812800" cy="2865091"/>
          </a:xfrm>
        </p:grpSpPr>
        <p:sp>
          <p:nvSpPr>
            <p:cNvPr id="4" name="Freeform 4"/>
            <p:cNvSpPr/>
            <p:nvPr/>
          </p:nvSpPr>
          <p:spPr>
            <a:xfrm>
              <a:off x="0" y="117657"/>
              <a:ext cx="136271" cy="2709334"/>
            </a:xfrm>
            <a:custGeom>
              <a:avLst/>
              <a:gdLst/>
              <a:ahLst/>
              <a:cxnLst/>
              <a:rect l="l" t="t" r="r" b="b"/>
              <a:pathLst>
                <a:path w="136271" h="2826991">
                  <a:moveTo>
                    <a:pt x="0" y="0"/>
                  </a:moveTo>
                  <a:lnTo>
                    <a:pt x="136271" y="0"/>
                  </a:lnTo>
                  <a:lnTo>
                    <a:pt x="136271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79AA4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7404" y="0"/>
            <a:ext cx="487177" cy="10287000"/>
            <a:chOff x="0" y="0"/>
            <a:chExt cx="128310" cy="28269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310" cy="2826991"/>
            </a:xfrm>
            <a:custGeom>
              <a:avLst/>
              <a:gdLst/>
              <a:ahLst/>
              <a:cxnLst/>
              <a:rect l="l" t="t" r="r" b="b"/>
              <a:pathLst>
                <a:path w="128310" h="2826991">
                  <a:moveTo>
                    <a:pt x="0" y="0"/>
                  </a:moveTo>
                  <a:lnTo>
                    <a:pt x="128310" y="0"/>
                  </a:lnTo>
                  <a:lnTo>
                    <a:pt x="128310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3E94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78910" y="1039671"/>
            <a:ext cx="14375489" cy="79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STEPS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56636CDE-ECA4-B784-C5CA-F100CF65A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87600" y="9136954"/>
            <a:ext cx="2545461" cy="939952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F6E71CC8-731A-B078-E4A2-691D49E2F241}"/>
              </a:ext>
            </a:extLst>
          </p:cNvPr>
          <p:cNvSpPr txBox="1"/>
          <p:nvPr/>
        </p:nvSpPr>
        <p:spPr>
          <a:xfrm>
            <a:off x="-37047" y="190500"/>
            <a:ext cx="3086100" cy="32307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080"/>
              </a:lnSpc>
            </a:pPr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D02626-FD93-79A6-4A82-1FF42FEBE74A}"/>
              </a:ext>
            </a:extLst>
          </p:cNvPr>
          <p:cNvSpPr txBox="1"/>
          <p:nvPr/>
        </p:nvSpPr>
        <p:spPr>
          <a:xfrm>
            <a:off x="7216330" y="2569336"/>
            <a:ext cx="9144000" cy="467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480"/>
              </a:lnSpc>
            </a:pPr>
            <a:endParaRPr lang="en-US" sz="3600" dirty="0">
              <a:solidFill>
                <a:srgbClr val="545454"/>
              </a:solidFill>
            </a:endParaRPr>
          </a:p>
          <a:p>
            <a:pPr marL="457200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Continue to expand the Durham GST</a:t>
            </a:r>
          </a:p>
          <a:p>
            <a:pPr>
              <a:lnSpc>
                <a:spcPts val="4480"/>
              </a:lnSpc>
            </a:pPr>
            <a:endParaRPr lang="en-US" sz="3600" dirty="0">
              <a:solidFill>
                <a:srgbClr val="545454"/>
              </a:solidFill>
            </a:endParaRPr>
          </a:p>
          <a:p>
            <a:pPr marL="457200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Offer GST trainings to interested counties through FY 2024</a:t>
            </a:r>
          </a:p>
          <a:p>
            <a:pPr>
              <a:lnSpc>
                <a:spcPts val="4480"/>
              </a:lnSpc>
            </a:pPr>
            <a:endParaRPr lang="en-US" sz="3600" dirty="0">
              <a:solidFill>
                <a:srgbClr val="545454"/>
              </a:solidFill>
            </a:endParaRPr>
          </a:p>
          <a:p>
            <a:pPr marL="457200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Produce at least one campaign around gun safety in Durham </a:t>
            </a:r>
          </a:p>
        </p:txBody>
      </p:sp>
      <p:pic>
        <p:nvPicPr>
          <p:cNvPr id="22" name="Graphic 21" descr="Dance steps">
            <a:extLst>
              <a:ext uri="{FF2B5EF4-FFF2-40B4-BE49-F238E27FC236}">
                <a16:creationId xmlns:a16="http://schemas.microsoft.com/office/drawing/2014/main" id="{C96DF0A0-7B1C-9C8C-DA50-319B9CE09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6871" y="3218010"/>
            <a:ext cx="3373290" cy="337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14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517404" cy="10733730"/>
            <a:chOff x="0" y="0"/>
            <a:chExt cx="136271" cy="28269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6271" cy="2826991"/>
            </a:xfrm>
            <a:custGeom>
              <a:avLst/>
              <a:gdLst/>
              <a:ahLst/>
              <a:cxnLst/>
              <a:rect l="l" t="t" r="r" b="b"/>
              <a:pathLst>
                <a:path w="136271" h="2826991">
                  <a:moveTo>
                    <a:pt x="0" y="0"/>
                  </a:moveTo>
                  <a:lnTo>
                    <a:pt x="136271" y="0"/>
                  </a:lnTo>
                  <a:lnTo>
                    <a:pt x="136271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79AA4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93160" y="0"/>
            <a:ext cx="487177" cy="10733730"/>
            <a:chOff x="0" y="0"/>
            <a:chExt cx="128310" cy="28269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310" cy="2826991"/>
            </a:xfrm>
            <a:custGeom>
              <a:avLst/>
              <a:gdLst/>
              <a:ahLst/>
              <a:cxnLst/>
              <a:rect l="l" t="t" r="r" b="b"/>
              <a:pathLst>
                <a:path w="128310" h="2826991">
                  <a:moveTo>
                    <a:pt x="0" y="0"/>
                  </a:moveTo>
                  <a:lnTo>
                    <a:pt x="128310" y="0"/>
                  </a:lnTo>
                  <a:lnTo>
                    <a:pt x="128310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3E94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77058" y="1008611"/>
            <a:ext cx="10287863" cy="79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400" dirty="0" err="1">
                <a:solidFill>
                  <a:srgbClr val="545454"/>
                </a:solidFill>
              </a:rPr>
              <a:t>DCoDPH</a:t>
            </a:r>
            <a:r>
              <a:rPr lang="en-US" sz="4400" dirty="0">
                <a:solidFill>
                  <a:srgbClr val="545454"/>
                </a:solidFill>
              </a:rPr>
              <a:t> STAFFING  </a:t>
            </a:r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FF031FBB-C903-CDF2-379F-00E62A5B5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0846" y="9074656"/>
            <a:ext cx="2545461" cy="939952"/>
          </a:xfrm>
          <a:prstGeom prst="rect">
            <a:avLst/>
          </a:prstGeom>
        </p:spPr>
      </p:pic>
      <p:sp>
        <p:nvSpPr>
          <p:cNvPr id="27" name="TextBox 12">
            <a:extLst>
              <a:ext uri="{FF2B5EF4-FFF2-40B4-BE49-F238E27FC236}">
                <a16:creationId xmlns:a16="http://schemas.microsoft.com/office/drawing/2014/main" id="{318F52F2-BC57-4326-8E09-EA392BB1EE2D}"/>
              </a:ext>
            </a:extLst>
          </p:cNvPr>
          <p:cNvSpPr txBox="1"/>
          <p:nvPr/>
        </p:nvSpPr>
        <p:spPr>
          <a:xfrm>
            <a:off x="1778911" y="2080922"/>
            <a:ext cx="14398243" cy="4001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endParaRPr lang="en-US" sz="3200" dirty="0">
              <a:solidFill>
                <a:srgbClr val="545454"/>
              </a:solidFill>
              <a:latin typeface="Open Sans"/>
            </a:endParaRPr>
          </a:p>
          <a:p>
            <a:pPr marL="457200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Donna Rosser, Health Education Specialist</a:t>
            </a:r>
          </a:p>
          <a:p>
            <a:pPr marL="457200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Javonna Rozario, CSP Coordinator</a:t>
            </a:r>
          </a:p>
          <a:p>
            <a:pPr marL="457200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Willa Robinson Allen, Program Manager</a:t>
            </a:r>
          </a:p>
          <a:p>
            <a:pPr marL="914400" lvl="1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Health Promotion (Chronic Disease) &amp; Injury Prevention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545454"/>
              </a:solidFill>
              <a:latin typeface="Open Sans"/>
            </a:endParaRP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545454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86037" y="2552194"/>
            <a:ext cx="5981713" cy="0"/>
          </a:xfrm>
          <a:prstGeom prst="line">
            <a:avLst/>
          </a:prstGeom>
          <a:ln w="76200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517404" cy="10287000"/>
            <a:chOff x="0" y="0"/>
            <a:chExt cx="136271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6271" cy="2709333"/>
            </a:xfrm>
            <a:custGeom>
              <a:avLst/>
              <a:gdLst/>
              <a:ahLst/>
              <a:cxnLst/>
              <a:rect l="l" t="t" r="r" b="b"/>
              <a:pathLst>
                <a:path w="136271" h="2709333">
                  <a:moveTo>
                    <a:pt x="0" y="0"/>
                  </a:moveTo>
                  <a:lnTo>
                    <a:pt x="136271" y="0"/>
                  </a:lnTo>
                  <a:lnTo>
                    <a:pt x="13627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AA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7404" y="-114301"/>
            <a:ext cx="3086100" cy="10401301"/>
            <a:chOff x="0" y="-30104"/>
            <a:chExt cx="812800" cy="27394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6271" cy="2709333"/>
            </a:xfrm>
            <a:custGeom>
              <a:avLst/>
              <a:gdLst/>
              <a:ahLst/>
              <a:cxnLst/>
              <a:rect l="l" t="t" r="r" b="b"/>
              <a:pathLst>
                <a:path w="136271" h="2709333">
                  <a:moveTo>
                    <a:pt x="0" y="0"/>
                  </a:moveTo>
                  <a:lnTo>
                    <a:pt x="136271" y="0"/>
                  </a:lnTo>
                  <a:lnTo>
                    <a:pt x="13627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E94C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0104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66563" y="1687006"/>
            <a:ext cx="7304357" cy="757129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502872" y="2571244"/>
            <a:ext cx="1242011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</a:rPr>
              <a:t>RESOLUTION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14703" y="2858261"/>
            <a:ext cx="7029297" cy="5155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600" dirty="0">
                <a:solidFill>
                  <a:srgbClr val="545454"/>
                </a:solidFill>
              </a:rPr>
              <a:t>In 1999, the Durham County Gun Safety Team was established through a resolution from the Durham County Board of Health to address the rising trend of deaths and injuries of children where firearms in the home were unlocked and loaded with ammunition. </a:t>
            </a: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545454"/>
              </a:solidFill>
              <a:latin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20420" y="3533266"/>
            <a:ext cx="5585024" cy="255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Italics"/>
              </a:rPr>
              <a:t>Durham County Board of Health Resolution Regarding Gun Safety.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Open Sans Italics"/>
            </a:endParaR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Italics"/>
              </a:rPr>
              <a:t>WHEREAS, the… </a:t>
            </a:r>
          </a:p>
          <a:p>
            <a:pPr algn="just">
              <a:lnSpc>
                <a:spcPts val="4759"/>
              </a:lnSpc>
            </a:pPr>
            <a:endParaRPr lang="en-US" sz="2799">
              <a:solidFill>
                <a:srgbClr val="000000"/>
              </a:solidFill>
              <a:latin typeface="Open Sans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86037" y="1212344"/>
            <a:ext cx="12420118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HISTORY</a:t>
            </a:r>
            <a:r>
              <a:rPr lang="en-US" sz="4999" dirty="0">
                <a:solidFill>
                  <a:srgbClr val="000000"/>
                </a:solidFill>
                <a:latin typeface="Open Sans"/>
              </a:rPr>
              <a:t> 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0E724DD6-66BC-4C9E-EC6F-A0E49673C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0846" y="9074656"/>
            <a:ext cx="2545461" cy="939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86037" y="2552194"/>
            <a:ext cx="5210198" cy="0"/>
          </a:xfrm>
          <a:prstGeom prst="line">
            <a:avLst/>
          </a:prstGeom>
          <a:ln w="76200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517404" cy="10287000"/>
            <a:chOff x="0" y="0"/>
            <a:chExt cx="136271" cy="28269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6271" cy="2826991"/>
            </a:xfrm>
            <a:custGeom>
              <a:avLst/>
              <a:gdLst/>
              <a:ahLst/>
              <a:cxnLst/>
              <a:rect l="l" t="t" r="r" b="b"/>
              <a:pathLst>
                <a:path w="136271" h="2826991">
                  <a:moveTo>
                    <a:pt x="0" y="0"/>
                  </a:moveTo>
                  <a:lnTo>
                    <a:pt x="136271" y="0"/>
                  </a:lnTo>
                  <a:lnTo>
                    <a:pt x="136271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79AA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7404" y="-176739"/>
            <a:ext cx="3086100" cy="10463739"/>
            <a:chOff x="0" y="-38100"/>
            <a:chExt cx="812800" cy="2875561"/>
          </a:xfrm>
        </p:grpSpPr>
        <p:sp>
          <p:nvSpPr>
            <p:cNvPr id="7" name="Freeform 7"/>
            <p:cNvSpPr/>
            <p:nvPr/>
          </p:nvSpPr>
          <p:spPr>
            <a:xfrm>
              <a:off x="0" y="10470"/>
              <a:ext cx="128310" cy="2826991"/>
            </a:xfrm>
            <a:custGeom>
              <a:avLst/>
              <a:gdLst/>
              <a:ahLst/>
              <a:cxnLst/>
              <a:rect l="l" t="t" r="r" b="b"/>
              <a:pathLst>
                <a:path w="128310" h="2826991">
                  <a:moveTo>
                    <a:pt x="0" y="0"/>
                  </a:moveTo>
                  <a:lnTo>
                    <a:pt x="128310" y="0"/>
                  </a:lnTo>
                  <a:lnTo>
                    <a:pt x="128310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3E94C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02276" y="3110914"/>
            <a:ext cx="3527527" cy="500036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86037" y="1260880"/>
            <a:ext cx="6676963" cy="818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400" dirty="0">
                <a:solidFill>
                  <a:srgbClr val="545454"/>
                </a:solidFill>
              </a:rPr>
              <a:t>MISSION STATEMENT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60454" y="3071585"/>
            <a:ext cx="9330389" cy="288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600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"To reduce death/injury related to firearms through broad based and preventive strategies to promote a safe (violence free) environment for our children.”</a:t>
            </a:r>
          </a:p>
          <a:p>
            <a:pPr algn="just">
              <a:lnSpc>
                <a:spcPts val="4620"/>
              </a:lnSpc>
            </a:pPr>
            <a:endParaRPr lang="en-US" sz="3300" dirty="0">
              <a:solidFill>
                <a:srgbClr val="545454"/>
              </a:solidFill>
              <a:latin typeface="Open Sans"/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B1707089-820F-C62F-4C8E-0B55169CF7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0" y="8877300"/>
            <a:ext cx="2545461" cy="939952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4569555-66FF-6E5C-C36A-863F7E3B3DE7}"/>
              </a:ext>
            </a:extLst>
          </p:cNvPr>
          <p:cNvSpPr txBox="1"/>
          <p:nvPr/>
        </p:nvSpPr>
        <p:spPr>
          <a:xfrm>
            <a:off x="2060453" y="7249138"/>
            <a:ext cx="9330389" cy="232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Interdisciplinary, apolitical</a:t>
            </a:r>
          </a:p>
          <a:p>
            <a:pPr marL="457200" indent="-457200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Partners on education &amp; public awareness</a:t>
            </a:r>
          </a:p>
          <a:p>
            <a:pPr marL="457200" indent="-457200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Increase community safety</a:t>
            </a:r>
          </a:p>
          <a:p>
            <a:pPr algn="just">
              <a:lnSpc>
                <a:spcPts val="4620"/>
              </a:lnSpc>
            </a:pPr>
            <a:endParaRPr lang="en-US" sz="3300" dirty="0">
              <a:solidFill>
                <a:srgbClr val="545454"/>
              </a:solidFill>
              <a:latin typeface="Open Sans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7E463717-2690-889A-5D75-CE598B4BC6B5}"/>
              </a:ext>
            </a:extLst>
          </p:cNvPr>
          <p:cNvSpPr txBox="1"/>
          <p:nvPr/>
        </p:nvSpPr>
        <p:spPr>
          <a:xfrm>
            <a:off x="2047390" y="6038004"/>
            <a:ext cx="8849210" cy="80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000" dirty="0">
                <a:solidFill>
                  <a:srgbClr val="545454"/>
                </a:solidFill>
              </a:rPr>
              <a:t>WHO WE ARE AND WHAT WE DO</a:t>
            </a:r>
          </a:p>
        </p:txBody>
      </p:sp>
    </p:spTree>
    <p:extLst>
      <p:ext uri="{BB962C8B-B14F-4D97-AF65-F5344CB8AC3E}">
        <p14:creationId xmlns:p14="http://schemas.microsoft.com/office/powerpoint/2010/main" val="354640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86037" y="2049623"/>
            <a:ext cx="5210198" cy="0"/>
          </a:xfrm>
          <a:prstGeom prst="line">
            <a:avLst/>
          </a:prstGeom>
          <a:ln w="76200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517404" cy="10287000"/>
            <a:chOff x="0" y="0"/>
            <a:chExt cx="136271" cy="28269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6271" cy="2826991"/>
            </a:xfrm>
            <a:custGeom>
              <a:avLst/>
              <a:gdLst/>
              <a:ahLst/>
              <a:cxnLst/>
              <a:rect l="l" t="t" r="r" b="b"/>
              <a:pathLst>
                <a:path w="136271" h="2826991">
                  <a:moveTo>
                    <a:pt x="0" y="0"/>
                  </a:moveTo>
                  <a:lnTo>
                    <a:pt x="136271" y="0"/>
                  </a:lnTo>
                  <a:lnTo>
                    <a:pt x="136271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79AA4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7404" y="0"/>
            <a:ext cx="487177" cy="10287000"/>
            <a:chOff x="0" y="0"/>
            <a:chExt cx="128310" cy="28269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310" cy="2826991"/>
            </a:xfrm>
            <a:custGeom>
              <a:avLst/>
              <a:gdLst/>
              <a:ahLst/>
              <a:cxnLst/>
              <a:rect l="l" t="t" r="r" b="b"/>
              <a:pathLst>
                <a:path w="128310" h="2826991">
                  <a:moveTo>
                    <a:pt x="0" y="0"/>
                  </a:moveTo>
                  <a:lnTo>
                    <a:pt x="128310" y="0"/>
                  </a:lnTo>
                  <a:lnTo>
                    <a:pt x="128310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3E94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86037" y="872172"/>
            <a:ext cx="5762563" cy="82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400" dirty="0">
                <a:solidFill>
                  <a:srgbClr val="545454"/>
                </a:solidFill>
              </a:rPr>
              <a:t>TEAM MEMBERS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60454" y="2777875"/>
            <a:ext cx="5711220" cy="4468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</a:rPr>
              <a:t>Alliance Health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</a:rPr>
              <a:t>Bull City United</a:t>
            </a:r>
            <a:endParaRPr lang="en-US" sz="3200" dirty="0">
              <a:solidFill>
                <a:srgbClr val="545454"/>
              </a:solidFill>
              <a:ea typeface="Open Sans"/>
              <a:cs typeface="Open Sans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</a:rPr>
              <a:t>Criminal Justice Resource Center</a:t>
            </a:r>
            <a:endParaRPr lang="en-US" sz="3200" dirty="0">
              <a:solidFill>
                <a:srgbClr val="545454"/>
              </a:solidFill>
              <a:ea typeface="Open Sans"/>
              <a:cs typeface="Open Sans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</a:rPr>
              <a:t>Duke Children’s Primary Care</a:t>
            </a:r>
            <a:endParaRPr lang="en-US" sz="3200" dirty="0">
              <a:solidFill>
                <a:srgbClr val="545454"/>
              </a:solidFill>
              <a:ea typeface="Open Sans"/>
              <a:cs typeface="Open Sans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</a:rPr>
              <a:t>Duke Health</a:t>
            </a:r>
            <a:endParaRPr lang="en-US" sz="3200" dirty="0">
              <a:solidFill>
                <a:srgbClr val="545454"/>
              </a:solidFill>
              <a:ea typeface="Open Sans"/>
              <a:cs typeface="Open Sans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</a:rPr>
              <a:t>Duke Trauma Services</a:t>
            </a:r>
            <a:endParaRPr lang="en-US" sz="3200" dirty="0">
              <a:solidFill>
                <a:srgbClr val="545454"/>
              </a:solidFill>
              <a:ea typeface="Open Sans"/>
              <a:cs typeface="Open Sans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</a:rPr>
              <a:t>Duke Violence Recovery Program</a:t>
            </a:r>
            <a:endParaRPr lang="en-US" sz="3200" dirty="0">
              <a:solidFill>
                <a:srgbClr val="545454"/>
              </a:solidFill>
              <a:ea typeface="Open Sans"/>
              <a:cs typeface="Open Sans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</a:rPr>
              <a:t>Durham VA Health Care System</a:t>
            </a:r>
            <a:endParaRPr lang="en-US" sz="3200" dirty="0">
              <a:solidFill>
                <a:srgbClr val="545454"/>
              </a:solidFill>
              <a:ea typeface="Open Sans"/>
              <a:cs typeface="Open Sans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545454"/>
              </a:solidFill>
              <a:latin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09056" y="2762230"/>
            <a:ext cx="9534646" cy="3984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</a:rPr>
              <a:t>Durham County Department of Social Services DHS, CPS </a:t>
            </a:r>
            <a:endParaRPr lang="en-US" sz="3200" dirty="0">
              <a:solidFill>
                <a:srgbClr val="545454"/>
              </a:solidFill>
              <a:ea typeface="Open Sans"/>
              <a:cs typeface="Open Sans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</a:rPr>
              <a:t>Durham County Sheriff’s Office</a:t>
            </a:r>
            <a:endParaRPr lang="en-US" sz="3200" dirty="0">
              <a:solidFill>
                <a:srgbClr val="545454"/>
              </a:solidFill>
              <a:ea typeface="Open Sans"/>
              <a:cs typeface="Open Sans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</a:rPr>
              <a:t>Durham Housing Authority</a:t>
            </a:r>
            <a:endParaRPr lang="en-US" sz="3200" dirty="0">
              <a:solidFill>
                <a:srgbClr val="545454"/>
              </a:solidFill>
              <a:ea typeface="Open Sans"/>
              <a:cs typeface="Open Sans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</a:rPr>
              <a:t>Durham Public Schools</a:t>
            </a:r>
            <a:endParaRPr lang="en-US" sz="3200" dirty="0">
              <a:solidFill>
                <a:srgbClr val="545454"/>
              </a:solidFill>
              <a:ea typeface="Open Sans"/>
              <a:cs typeface="Open Sans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</a:rPr>
              <a:t>Insight Human Services</a:t>
            </a:r>
            <a:endParaRPr lang="en-US" sz="3200" dirty="0">
              <a:solidFill>
                <a:srgbClr val="545454"/>
              </a:solidFill>
              <a:ea typeface="Open Sans"/>
              <a:cs typeface="Open Sans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</a:rPr>
              <a:t>North Carolinians Against Gun Violence</a:t>
            </a:r>
            <a:endParaRPr lang="en-US" sz="3200" dirty="0">
              <a:solidFill>
                <a:srgbClr val="545454"/>
              </a:solidFill>
              <a:ea typeface="Open Sans"/>
              <a:cs typeface="Open Sans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</a:rPr>
              <a:t>Project Build (Gang Reduction)</a:t>
            </a:r>
            <a:endParaRPr lang="en-US" sz="3200" dirty="0">
              <a:solidFill>
                <a:srgbClr val="545454"/>
              </a:solidFill>
              <a:ea typeface="Open Sans"/>
              <a:cs typeface="Open Sans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</a:rPr>
              <a:t>Religious Coalition for a Nonviolent Durham</a:t>
            </a:r>
            <a:endParaRPr lang="en-US" sz="3200" dirty="0">
              <a:solidFill>
                <a:srgbClr val="545454"/>
              </a:solidFill>
              <a:ea typeface="Open Sans"/>
              <a:cs typeface="Open Sans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962151" y="434392"/>
            <a:ext cx="2097570" cy="1824886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2CA456D2-7599-277A-EEB0-32F537E733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8582" y="9172537"/>
            <a:ext cx="2545461" cy="9399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45162" y="1986631"/>
            <a:ext cx="5981713" cy="0"/>
          </a:xfrm>
          <a:prstGeom prst="line">
            <a:avLst/>
          </a:prstGeom>
          <a:ln w="76200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-396909"/>
            <a:ext cx="3086100" cy="10681668"/>
            <a:chOff x="0" y="-38100"/>
            <a:chExt cx="812800" cy="2813279"/>
          </a:xfrm>
        </p:grpSpPr>
        <p:sp>
          <p:nvSpPr>
            <p:cNvPr id="4" name="Freeform 4"/>
            <p:cNvSpPr/>
            <p:nvPr/>
          </p:nvSpPr>
          <p:spPr>
            <a:xfrm>
              <a:off x="0" y="65845"/>
              <a:ext cx="136271" cy="2709334"/>
            </a:xfrm>
            <a:custGeom>
              <a:avLst/>
              <a:gdLst/>
              <a:ahLst/>
              <a:cxnLst/>
              <a:rect l="l" t="t" r="r" b="b"/>
              <a:pathLst>
                <a:path w="136271" h="2775179">
                  <a:moveTo>
                    <a:pt x="0" y="0"/>
                  </a:moveTo>
                  <a:lnTo>
                    <a:pt x="136271" y="0"/>
                  </a:lnTo>
                  <a:lnTo>
                    <a:pt x="136271" y="2775179"/>
                  </a:lnTo>
                  <a:lnTo>
                    <a:pt x="0" y="2775179"/>
                  </a:lnTo>
                  <a:close/>
                </a:path>
              </a:pathLst>
            </a:custGeom>
            <a:solidFill>
              <a:srgbClr val="79AA4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1296" y="-394668"/>
            <a:ext cx="3086097" cy="10681668"/>
            <a:chOff x="0" y="-38100"/>
            <a:chExt cx="812800" cy="2813279"/>
          </a:xfrm>
        </p:grpSpPr>
        <p:sp>
          <p:nvSpPr>
            <p:cNvPr id="7" name="Freeform 7"/>
            <p:cNvSpPr/>
            <p:nvPr/>
          </p:nvSpPr>
          <p:spPr>
            <a:xfrm>
              <a:off x="0" y="65845"/>
              <a:ext cx="127550" cy="2709334"/>
            </a:xfrm>
            <a:custGeom>
              <a:avLst/>
              <a:gdLst/>
              <a:ahLst/>
              <a:cxnLst/>
              <a:rect l="l" t="t" r="r" b="b"/>
              <a:pathLst>
                <a:path w="127550" h="2775179">
                  <a:moveTo>
                    <a:pt x="0" y="0"/>
                  </a:moveTo>
                  <a:lnTo>
                    <a:pt x="127550" y="0"/>
                  </a:lnTo>
                  <a:lnTo>
                    <a:pt x="127550" y="2775179"/>
                  </a:lnTo>
                  <a:lnTo>
                    <a:pt x="0" y="2775179"/>
                  </a:lnTo>
                  <a:close/>
                </a:path>
              </a:pathLst>
            </a:custGeom>
            <a:solidFill>
              <a:srgbClr val="3E94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424308" y="3530469"/>
            <a:ext cx="2220042" cy="30256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299358" y="3530469"/>
            <a:ext cx="4727517" cy="302561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045162" y="737450"/>
            <a:ext cx="12420118" cy="82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4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Initiatives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84721" y="6889455"/>
            <a:ext cx="6556790" cy="554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dirty="0">
                <a:solidFill>
                  <a:srgbClr val="545454"/>
                </a:solidFill>
              </a:rPr>
              <a:t>Asking Saves Kids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51224" y="6889455"/>
            <a:ext cx="6556790" cy="554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dirty="0">
                <a:solidFill>
                  <a:srgbClr val="545454"/>
                </a:solidFill>
              </a:rPr>
              <a:t>Distribution of Gun Locks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3CCD3EA2-39BA-6732-7B31-36643012BB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0846" y="9074656"/>
            <a:ext cx="2545461" cy="9399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45162" y="1986631"/>
            <a:ext cx="5981713" cy="0"/>
          </a:xfrm>
          <a:prstGeom prst="line">
            <a:avLst/>
          </a:prstGeom>
          <a:ln w="76200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517404" cy="10287000"/>
            <a:chOff x="0" y="0"/>
            <a:chExt cx="136271" cy="27751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6271" cy="2775179"/>
            </a:xfrm>
            <a:custGeom>
              <a:avLst/>
              <a:gdLst/>
              <a:ahLst/>
              <a:cxnLst/>
              <a:rect l="l" t="t" r="r" b="b"/>
              <a:pathLst>
                <a:path w="136271" h="2775179">
                  <a:moveTo>
                    <a:pt x="0" y="0"/>
                  </a:moveTo>
                  <a:lnTo>
                    <a:pt x="136271" y="0"/>
                  </a:lnTo>
                  <a:lnTo>
                    <a:pt x="136271" y="2775179"/>
                  </a:lnTo>
                  <a:lnTo>
                    <a:pt x="0" y="2775179"/>
                  </a:lnTo>
                  <a:close/>
                </a:path>
              </a:pathLst>
            </a:custGeom>
            <a:solidFill>
              <a:srgbClr val="79AA4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045162" y="737450"/>
            <a:ext cx="12420118" cy="82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FIREARMS IN THE HOME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31284" y="8158480"/>
            <a:ext cx="6556790" cy="113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600" dirty="0">
                <a:solidFill>
                  <a:srgbClr val="545454"/>
                </a:solidFill>
              </a:rPr>
              <a:t>The question is, is there a gun in the home where my child visits?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11296" y="0"/>
            <a:ext cx="484291" cy="10287000"/>
            <a:chOff x="0" y="0"/>
            <a:chExt cx="127550" cy="27751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550" cy="2775179"/>
            </a:xfrm>
            <a:custGeom>
              <a:avLst/>
              <a:gdLst/>
              <a:ahLst/>
              <a:cxnLst/>
              <a:rect l="l" t="t" r="r" b="b"/>
              <a:pathLst>
                <a:path w="127550" h="2775179">
                  <a:moveTo>
                    <a:pt x="0" y="0"/>
                  </a:moveTo>
                  <a:lnTo>
                    <a:pt x="127550" y="0"/>
                  </a:lnTo>
                  <a:lnTo>
                    <a:pt x="127550" y="2775179"/>
                  </a:lnTo>
                  <a:lnTo>
                    <a:pt x="0" y="2775179"/>
                  </a:lnTo>
                  <a:close/>
                </a:path>
              </a:pathLst>
            </a:custGeom>
            <a:solidFill>
              <a:srgbClr val="3E94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11602" y="2509692"/>
            <a:ext cx="7646993" cy="541980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45162" y="2452542"/>
            <a:ext cx="6556790" cy="63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Firearms are the leading cause of death in children and teens</a:t>
            </a:r>
          </a:p>
          <a:p>
            <a:pPr>
              <a:lnSpc>
                <a:spcPts val="4480"/>
              </a:lnSpc>
            </a:pPr>
            <a:endParaRPr lang="en-US" sz="3600" dirty="0">
              <a:solidFill>
                <a:srgbClr val="545454"/>
              </a:solidFill>
            </a:endParaRP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One in three homes in the United States has at least one firearm </a:t>
            </a: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endParaRPr lang="en-US" sz="3600" dirty="0">
              <a:solidFill>
                <a:srgbClr val="545454"/>
              </a:solidFill>
            </a:endParaRP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4.6 million children live in a home where a firearm is unlocked and loaded</a:t>
            </a:r>
          </a:p>
          <a:p>
            <a:pPr marL="345441" lvl="1">
              <a:lnSpc>
                <a:spcPts val="4480"/>
              </a:lnSpc>
            </a:pPr>
            <a:endParaRPr lang="en-US" sz="3200" dirty="0">
              <a:solidFill>
                <a:srgbClr val="545454"/>
              </a:solidFill>
              <a:latin typeface="Open Sans"/>
            </a:endParaRP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B2D760E4-299A-9E5E-81C3-1414F82AB9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0846" y="9074656"/>
            <a:ext cx="2545461" cy="9399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60454" y="2190629"/>
            <a:ext cx="5981713" cy="0"/>
          </a:xfrm>
          <a:prstGeom prst="line">
            <a:avLst/>
          </a:prstGeom>
          <a:ln w="76200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517404" cy="10287000"/>
            <a:chOff x="0" y="0"/>
            <a:chExt cx="136271" cy="28269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6271" cy="2826991"/>
            </a:xfrm>
            <a:custGeom>
              <a:avLst/>
              <a:gdLst/>
              <a:ahLst/>
              <a:cxnLst/>
              <a:rect l="l" t="t" r="r" b="b"/>
              <a:pathLst>
                <a:path w="136271" h="2826991">
                  <a:moveTo>
                    <a:pt x="0" y="0"/>
                  </a:moveTo>
                  <a:lnTo>
                    <a:pt x="136271" y="0"/>
                  </a:lnTo>
                  <a:lnTo>
                    <a:pt x="136271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79AA4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7404" y="0"/>
            <a:ext cx="487177" cy="10286999"/>
            <a:chOff x="0" y="0"/>
            <a:chExt cx="128310" cy="28269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310" cy="2826991"/>
            </a:xfrm>
            <a:custGeom>
              <a:avLst/>
              <a:gdLst/>
              <a:ahLst/>
              <a:cxnLst/>
              <a:rect l="l" t="t" r="r" b="b"/>
              <a:pathLst>
                <a:path w="128310" h="2826991">
                  <a:moveTo>
                    <a:pt x="0" y="0"/>
                  </a:moveTo>
                  <a:lnTo>
                    <a:pt x="128310" y="0"/>
                  </a:lnTo>
                  <a:lnTo>
                    <a:pt x="128310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3E94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09437" y="2552194"/>
            <a:ext cx="5942830" cy="594283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309437" y="1966629"/>
            <a:ext cx="702929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545454"/>
                </a:solidFill>
                <a:latin typeface="Open Sans"/>
              </a:rPr>
              <a:t>American Academy of Pediatrics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66204" y="8428349"/>
            <a:ext cx="7029297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545454"/>
                </a:solidFill>
                <a:latin typeface="Open Sans"/>
              </a:rPr>
              <a:t>Brady Campaign</a:t>
            </a:r>
          </a:p>
          <a:p>
            <a:pPr algn="just">
              <a:lnSpc>
                <a:spcPts val="4759"/>
              </a:lnSpc>
            </a:pPr>
            <a:endParaRPr lang="en-US" sz="3399" dirty="0">
              <a:solidFill>
                <a:srgbClr val="545454"/>
              </a:solidFill>
              <a:latin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103010" y="1160959"/>
            <a:ext cx="7403794" cy="80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000" dirty="0">
                <a:solidFill>
                  <a:srgbClr val="545454"/>
                </a:solidFill>
                <a:latin typeface="Open Sans"/>
              </a:rPr>
              <a:t>ASKING SAVES KIDS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76116" y="3086334"/>
            <a:ext cx="5981713" cy="447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545454"/>
                </a:solidFill>
                <a:latin typeface="Open Sans"/>
              </a:rPr>
              <a:t>This initiative encourages parents to ask about firearms in the places that their children visit to make sure they are properly stored – </a:t>
            </a:r>
            <a:r>
              <a:rPr lang="en-US" sz="3200" dirty="0">
                <a:solidFill>
                  <a:srgbClr val="545454"/>
                </a:solidFill>
                <a:latin typeface="Open Sans Italics"/>
              </a:rPr>
              <a:t>locked, unloaded with ammunition stored separately </a:t>
            </a: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545454"/>
              </a:solidFill>
              <a:latin typeface="Open Sans Itali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580410-F383-D8C4-25E6-9151D688D5C4}"/>
              </a:ext>
            </a:extLst>
          </p:cNvPr>
          <p:cNvSpPr txBox="1"/>
          <p:nvPr/>
        </p:nvSpPr>
        <p:spPr>
          <a:xfrm>
            <a:off x="1968559" y="2372883"/>
            <a:ext cx="380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END FAMILY FIRE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FB0D0756-C268-8993-D30F-EE4B8B1FC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0846" y="9074656"/>
            <a:ext cx="2545461" cy="9399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8911" y="2049623"/>
            <a:ext cx="5210198" cy="0"/>
          </a:xfrm>
          <a:prstGeom prst="line">
            <a:avLst/>
          </a:prstGeom>
          <a:ln w="76200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-591391"/>
            <a:ext cx="3086100" cy="10878391"/>
            <a:chOff x="0" y="-38100"/>
            <a:chExt cx="812800" cy="2865091"/>
          </a:xfrm>
        </p:grpSpPr>
        <p:sp>
          <p:nvSpPr>
            <p:cNvPr id="4" name="Freeform 4"/>
            <p:cNvSpPr/>
            <p:nvPr/>
          </p:nvSpPr>
          <p:spPr>
            <a:xfrm>
              <a:off x="0" y="117657"/>
              <a:ext cx="136271" cy="2709334"/>
            </a:xfrm>
            <a:custGeom>
              <a:avLst/>
              <a:gdLst/>
              <a:ahLst/>
              <a:cxnLst/>
              <a:rect l="l" t="t" r="r" b="b"/>
              <a:pathLst>
                <a:path w="136271" h="2826991">
                  <a:moveTo>
                    <a:pt x="0" y="0"/>
                  </a:moveTo>
                  <a:lnTo>
                    <a:pt x="136271" y="0"/>
                  </a:lnTo>
                  <a:lnTo>
                    <a:pt x="136271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79AA4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7404" y="0"/>
            <a:ext cx="487177" cy="10287000"/>
            <a:chOff x="0" y="0"/>
            <a:chExt cx="128310" cy="28269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310" cy="2826991"/>
            </a:xfrm>
            <a:custGeom>
              <a:avLst/>
              <a:gdLst/>
              <a:ahLst/>
              <a:cxnLst/>
              <a:rect l="l" t="t" r="r" b="b"/>
              <a:pathLst>
                <a:path w="128310" h="2826991">
                  <a:moveTo>
                    <a:pt x="0" y="0"/>
                  </a:moveTo>
                  <a:lnTo>
                    <a:pt x="128310" y="0"/>
                  </a:lnTo>
                  <a:lnTo>
                    <a:pt x="128310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3E94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89098" y="4685829"/>
            <a:ext cx="8370202" cy="250059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78911" y="952500"/>
            <a:ext cx="5984528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400" dirty="0">
                <a:solidFill>
                  <a:srgbClr val="545454"/>
                </a:solidFill>
              </a:rPr>
              <a:t>COMMUNITY EVENTS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78911" y="2735302"/>
            <a:ext cx="16509089" cy="7463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600" dirty="0">
                <a:solidFill>
                  <a:srgbClr val="545454"/>
                </a:solidFill>
              </a:rPr>
              <a:t>To-date we have given away over 25,000 gunlocks and spoken to thousands of people about safe storage and Asking Saves Lives</a:t>
            </a:r>
          </a:p>
          <a:p>
            <a:pPr>
              <a:lnSpc>
                <a:spcPts val="4480"/>
              </a:lnSpc>
            </a:pPr>
            <a:endParaRPr lang="en-US" sz="3600" dirty="0">
              <a:solidFill>
                <a:srgbClr val="545454"/>
              </a:solidFill>
            </a:endParaRPr>
          </a:p>
          <a:p>
            <a:pPr>
              <a:lnSpc>
                <a:spcPts val="4480"/>
              </a:lnSpc>
            </a:pPr>
            <a:r>
              <a:rPr lang="en-US" sz="3600" dirty="0">
                <a:solidFill>
                  <a:srgbClr val="545454"/>
                </a:solidFill>
              </a:rPr>
              <a:t>Venues Include:</a:t>
            </a:r>
          </a:p>
          <a:p>
            <a:pPr marL="457200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Corporate and Public Health Fairs</a:t>
            </a:r>
          </a:p>
          <a:p>
            <a:pPr marL="457200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Schools (fairs, activities, PTA’s)</a:t>
            </a:r>
          </a:p>
          <a:p>
            <a:pPr marL="457200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Civic Organizations</a:t>
            </a:r>
          </a:p>
          <a:p>
            <a:pPr marL="457200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Health Care Clinics</a:t>
            </a:r>
          </a:p>
          <a:p>
            <a:pPr marL="457200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Religious &amp; Faith Based Communities</a:t>
            </a:r>
          </a:p>
          <a:p>
            <a:pPr marL="457200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Child Care Centers</a:t>
            </a:r>
          </a:p>
          <a:p>
            <a:pPr marL="457200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Neighborhood Events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545454"/>
              </a:solidFill>
              <a:latin typeface="Open Sans"/>
            </a:endParaRP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545454"/>
              </a:solidFill>
              <a:latin typeface="Open Sans"/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56636CDE-ECA4-B784-C5CA-F100CF65A6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87600" y="9136954"/>
            <a:ext cx="2545461" cy="9399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86037" y="2552194"/>
            <a:ext cx="5981713" cy="0"/>
          </a:xfrm>
          <a:prstGeom prst="line">
            <a:avLst/>
          </a:prstGeom>
          <a:ln w="76200" cap="flat">
            <a:solidFill>
              <a:srgbClr val="79AA4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517404" cy="10287000"/>
            <a:chOff x="0" y="0"/>
            <a:chExt cx="136271" cy="28269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6271" cy="2826991"/>
            </a:xfrm>
            <a:custGeom>
              <a:avLst/>
              <a:gdLst/>
              <a:ahLst/>
              <a:cxnLst/>
              <a:rect l="l" t="t" r="r" b="b"/>
              <a:pathLst>
                <a:path w="136271" h="2826991">
                  <a:moveTo>
                    <a:pt x="0" y="0"/>
                  </a:moveTo>
                  <a:lnTo>
                    <a:pt x="136271" y="0"/>
                  </a:lnTo>
                  <a:lnTo>
                    <a:pt x="136271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79AA4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7404" y="1"/>
            <a:ext cx="487177" cy="10287000"/>
            <a:chOff x="0" y="0"/>
            <a:chExt cx="128310" cy="28269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310" cy="2826991"/>
            </a:xfrm>
            <a:custGeom>
              <a:avLst/>
              <a:gdLst/>
              <a:ahLst/>
              <a:cxnLst/>
              <a:rect l="l" t="t" r="r" b="b"/>
              <a:pathLst>
                <a:path w="128310" h="2826991">
                  <a:moveTo>
                    <a:pt x="0" y="0"/>
                  </a:moveTo>
                  <a:lnTo>
                    <a:pt x="128310" y="0"/>
                  </a:lnTo>
                  <a:lnTo>
                    <a:pt x="128310" y="2826991"/>
                  </a:lnTo>
                  <a:lnTo>
                    <a:pt x="0" y="2826991"/>
                  </a:lnTo>
                  <a:close/>
                </a:path>
              </a:pathLst>
            </a:custGeom>
            <a:solidFill>
              <a:srgbClr val="3E94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86037" y="3206764"/>
            <a:ext cx="3628505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42869" y="1256488"/>
            <a:ext cx="10486963" cy="79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400" dirty="0">
                <a:solidFill>
                  <a:srgbClr val="545454"/>
                </a:solidFill>
              </a:rPr>
              <a:t>HEALTHCARE PROVIDER PROGRAM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09437" y="2849894"/>
            <a:ext cx="7029297" cy="457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600" dirty="0">
                <a:solidFill>
                  <a:srgbClr val="545454"/>
                </a:solidFill>
              </a:rPr>
              <a:t>Healthcare providers ask patients and families about storage of firearms in the home as part of the preventative safety assessment</a:t>
            </a:r>
          </a:p>
          <a:p>
            <a:pPr>
              <a:lnSpc>
                <a:spcPts val="4480"/>
              </a:lnSpc>
            </a:pPr>
            <a:endParaRPr lang="en-US" sz="3600" dirty="0">
              <a:solidFill>
                <a:srgbClr val="545454"/>
              </a:solidFill>
            </a:endParaRP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Education: Asking Saves Kids </a:t>
            </a: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600" dirty="0">
                <a:solidFill>
                  <a:srgbClr val="545454"/>
                </a:solidFill>
              </a:rPr>
              <a:t>Intervention: Free Gun Locks</a:t>
            </a: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545454"/>
              </a:solidFill>
              <a:latin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165550" y="5474514"/>
            <a:ext cx="565671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200" dirty="0">
                <a:solidFill>
                  <a:srgbClr val="545454"/>
                </a:solidFill>
              </a:rPr>
              <a:t>Based on the Durham County Gun Safety Team-Duke Health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F077D8-825B-CD96-EA2F-11B8B7DA75FD}"/>
              </a:ext>
            </a:extLst>
          </p:cNvPr>
          <p:cNvSpPr txBox="1"/>
          <p:nvPr/>
        </p:nvSpPr>
        <p:spPr>
          <a:xfrm>
            <a:off x="4070355" y="9006671"/>
            <a:ext cx="120795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39"/>
              </a:lnSpc>
            </a:pPr>
            <a:r>
              <a:rPr lang="en-US" sz="3200" dirty="0">
                <a:solidFill>
                  <a:srgbClr val="545454"/>
                </a:solidFill>
              </a:rPr>
              <a:t>To date 29 health clinics in 7 counties are providing this service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3270D4BE-2304-4803-8F23-61DE317C6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252" y="9030512"/>
            <a:ext cx="2545461" cy="9399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1532</Words>
  <Application>Microsoft Office PowerPoint</Application>
  <PresentationFormat>Custom</PresentationFormat>
  <Paragraphs>232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Symbol</vt:lpstr>
      <vt:lpstr>Open Sans</vt:lpstr>
      <vt:lpstr>Arial</vt:lpstr>
      <vt:lpstr>Calibri</vt:lpstr>
      <vt:lpstr>Open Sans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in 3 homes has at least 1 firearm</dc:title>
  <dc:creator>Robinson, Willa</dc:creator>
  <cp:lastModifiedBy>Young, Kerry</cp:lastModifiedBy>
  <cp:revision>41</cp:revision>
  <cp:lastPrinted>2022-09-23T17:53:57Z</cp:lastPrinted>
  <dcterms:created xsi:type="dcterms:W3CDTF">2006-08-16T00:00:00Z</dcterms:created>
  <dcterms:modified xsi:type="dcterms:W3CDTF">2023-05-23T16:09:04Z</dcterms:modified>
  <dc:identifier>DAFH_UarkVw</dc:identifier>
</cp:coreProperties>
</file>