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850" r:id="rId5"/>
  </p:sldMasterIdLst>
  <p:notesMasterIdLst>
    <p:notesMasterId r:id="rId30"/>
  </p:notesMasterIdLst>
  <p:handoutMasterIdLst>
    <p:handoutMasterId r:id="rId31"/>
  </p:handoutMasterIdLst>
  <p:sldIdLst>
    <p:sldId id="458" r:id="rId6"/>
    <p:sldId id="709" r:id="rId7"/>
    <p:sldId id="701" r:id="rId8"/>
    <p:sldId id="656" r:id="rId9"/>
    <p:sldId id="658" r:id="rId10"/>
    <p:sldId id="461" r:id="rId11"/>
    <p:sldId id="687" r:id="rId12"/>
    <p:sldId id="688" r:id="rId13"/>
    <p:sldId id="689" r:id="rId14"/>
    <p:sldId id="703" r:id="rId15"/>
    <p:sldId id="477" r:id="rId16"/>
    <p:sldId id="479" r:id="rId17"/>
    <p:sldId id="480" r:id="rId18"/>
    <p:sldId id="684" r:id="rId19"/>
    <p:sldId id="685" r:id="rId20"/>
    <p:sldId id="686" r:id="rId21"/>
    <p:sldId id="708" r:id="rId22"/>
    <p:sldId id="704" r:id="rId23"/>
    <p:sldId id="710" r:id="rId24"/>
    <p:sldId id="706" r:id="rId25"/>
    <p:sldId id="707" r:id="rId26"/>
    <p:sldId id="705" r:id="rId27"/>
    <p:sldId id="699" r:id="rId28"/>
    <p:sldId id="694" r:id="rId2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3" autoAdjust="0"/>
    <p:restoredTop sz="86418" autoAdjust="0"/>
  </p:normalViewPr>
  <p:slideViewPr>
    <p:cSldViewPr snapToGrid="0">
      <p:cViewPr varScale="1">
        <p:scale>
          <a:sx n="71" d="100"/>
          <a:sy n="71" d="100"/>
        </p:scale>
        <p:origin x="1963" y="48"/>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7/25/2024</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7/25/2024</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fontAlgn="base">
              <a:lnSpc>
                <a:spcPct val="107000"/>
              </a:lnSpc>
              <a:spcBef>
                <a:spcPts val="0"/>
              </a:spcBef>
              <a:spcAft>
                <a:spcPts val="0"/>
              </a:spcAft>
              <a:buFont typeface="Courier New" panose="02070309020205020404" pitchFamily="49" charset="0"/>
              <a:buNone/>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is the first of our monthly webinars for local CFPTs. This months was scheduled to take a look at requesting records</a:t>
            </a:r>
          </a:p>
          <a:p>
            <a:pPr marL="457200" marR="0" lvl="1" indent="0" fontAlgn="base">
              <a:lnSpc>
                <a:spcPct val="107000"/>
              </a:lnSpc>
              <a:spcBef>
                <a:spcPts val="0"/>
              </a:spcBef>
              <a:spcAft>
                <a:spcPts val="0"/>
              </a:spcAft>
              <a:buFont typeface="Courier New" panose="02070309020205020404" pitchFamily="49" charset="0"/>
              <a:buNone/>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Come explore this topic, all are welcome!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143000" algn="l"/>
              </a:tabLst>
            </a:pPr>
            <a:r>
              <a:rPr lang="en-US" sz="13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Webinar will be held on </a:t>
            </a:r>
            <a:r>
              <a:rPr lang="en-US"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July 18</a:t>
            </a:r>
            <a:r>
              <a:rPr lang="en-US" sz="13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3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from 2-3pm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fontAlgn="base">
              <a:lnSpc>
                <a:spcPct val="107000"/>
              </a:lnSpc>
              <a:spcBef>
                <a:spcPts val="0"/>
              </a:spcBef>
              <a:spcAft>
                <a:spcPts val="0"/>
              </a:spcAft>
              <a:buSzPts val="1000"/>
              <a:buFont typeface="Symbol" panose="05050102010706020507" pitchFamily="18" charset="2"/>
              <a:buChar char=""/>
              <a:tabLst>
                <a:tab pos="1143000" algn="l"/>
              </a:tabLst>
            </a:pPr>
            <a:r>
              <a:rPr lang="en-US" sz="13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Register for this webinar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4424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look at our basics</a:t>
            </a:r>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308046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dirty="0"/>
              <a:t>This is a basic overview of the Local CFPT program—we will talk about some of these points again during this training</a:t>
            </a:r>
          </a:p>
          <a:p>
            <a:endParaRPr lang="en-US" sz="2000" b="0"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418854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Here’s where we start to cross over between the two type of local teams. Remember back to our flow chart after a child fatality. There are CCPT’s and CFPT’s. Recall that CCPT’s have a mandate to review child deaths associated with abuse and neglect. They CAN choose to review other types of death OR they can choose not to. If they choose not to, that is when a CFPT is born. </a:t>
            </a: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Therefore, based on state statute, the above listed 10 members shall be the same on the counties CCPT and CFPT teams. Meaning that the same appointed individual represents the same discipline on both Teams. Remember, many of these local teams have merged in the counties. </a:t>
            </a: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Each CFPT shall consist of representatives of public and nonpublic agencies in the community that provide services to children and their families and other individuals who represent the community. </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With that being said, each Local Team shall consist of the following persons:</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The director of the county department of social services.</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member of the director’s staff.</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local law enforcement officer, appointed by the board of county commissioners.</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An attorney from the district attorney’s office, appointed by the district attorney.</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The executive director of the local community action agency, as defined by the Department of Health and Human Services, or the executive director’s designee.</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The superintendent of each local school administrative unit located in the county, or the superintendent’s designee.</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member of the county board of social services, appointed by the chair of that board.</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local mental health professional, appointed by the director of the area authority.</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The local guardian ad litem coordinator or the coordinator’s designee.</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The director of the local department of public health.</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local health care provider, appointed by the local board of health.</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An emergency medical services provider or firefighter, appointed by the board of county commissioners.</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district court judge, appointed by the chief district court judge in that district.</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county medical examiner, appointed by the Chief Medical Examiner.</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representative of a local child care facility or Head Start program, appointed by the director of the county department of social services.</a:t>
            </a:r>
            <a:endParaRPr lang="en-US" sz="1300" dirty="0">
              <a:effectLst/>
              <a:latin typeface="Times New Roman" panose="02020603050405020304" pitchFamily="18" charset="0"/>
              <a:ea typeface="Times New Roman" panose="02020603050405020304" pitchFamily="18" charset="0"/>
            </a:endParaRPr>
          </a:p>
          <a:p>
            <a:pPr marL="742950" marR="0" lvl="1" indent="-285750" algn="l">
              <a:spcBef>
                <a:spcPts val="0"/>
              </a:spcBef>
              <a:spcAft>
                <a:spcPts val="1200"/>
              </a:spcAft>
              <a:buFont typeface="+mj-lt"/>
              <a:buAutoNum type="arabicPeriod"/>
            </a:pPr>
            <a:r>
              <a:rPr lang="en-US" sz="1200" dirty="0">
                <a:effectLst/>
                <a:latin typeface="Times New Roman" panose="02020603050405020304" pitchFamily="18" charset="0"/>
                <a:ea typeface="Times New Roman" panose="02020603050405020304" pitchFamily="18" charset="0"/>
              </a:rPr>
              <a:t>A parent of a child who died before reaching the child’s eighteenth birthday, to be appointed by the board of county commissioners.</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The board of county commissioners may appoint a maximum of five additional members to represent county agencies or the community at large to serve on the local CFPT. The Team Coordinator shall serve as an ex officio member of each Local Team that reviews the records of additional child fatalities. </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endParaRPr lang="en-US" sz="13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pPr>
            <a:r>
              <a:rPr lang="en-US" sz="1200" dirty="0">
                <a:effectLst/>
                <a:latin typeface="Times New Roman" panose="02020603050405020304" pitchFamily="18" charset="0"/>
                <a:ea typeface="Times New Roman" panose="02020603050405020304" pitchFamily="18" charset="0"/>
              </a:rPr>
              <a:t>I suggest to use the County Profile Form to maintain an in-house list of team members, monitor vacancies, assess the need for additional members, and confirm each position is filled appropriately. (See Appendix 2-2)</a:t>
            </a:r>
            <a:endParaRPr lang="en-US" sz="13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409786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starters, here is the process. There is a list of all child fatalities for a quarter that list figuratively dumps into the CCPT bucket. </a:t>
            </a:r>
          </a:p>
          <a:p>
            <a:endParaRPr lang="en-US" dirty="0"/>
          </a:p>
          <a:p>
            <a:r>
              <a:rPr lang="en-US" dirty="0"/>
              <a:t>The CCPT bucket has a filter. This filter is for their statutory requirements. Everything else, dumps into the CFPT bucket. </a:t>
            </a:r>
          </a:p>
          <a:p>
            <a:endParaRPr lang="en-US" dirty="0"/>
          </a:p>
          <a:p>
            <a:r>
              <a:rPr lang="en-US" dirty="0"/>
              <a:t>Let’s take a look at that a little closer </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45475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4ECDE-9790-E1AF-B5DA-94D38CA43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57209F-F88E-877F-A0AF-8887016C7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8885B-BD01-883E-69F0-69F589D0871E}"/>
              </a:ext>
            </a:extLst>
          </p:cNvPr>
          <p:cNvSpPr>
            <a:spLocks noGrp="1"/>
          </p:cNvSpPr>
          <p:nvPr>
            <p:ph type="body" idx="1"/>
          </p:nvPr>
        </p:nvSpPr>
        <p:spPr/>
        <p:txBody>
          <a:bodyPr/>
          <a:lstStyle/>
          <a:p>
            <a:r>
              <a:rPr lang="en-US" dirty="0"/>
              <a:t>The list of all child fatalities for a quarter dumps into the CCPT bucket.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CCPT’s were established in 1991 to review two main components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effectLst/>
                <a:latin typeface="Times New Roman" panose="02020603050405020304" pitchFamily="18" charset="0"/>
                <a:ea typeface="Times New Roman" panose="02020603050405020304" pitchFamily="18" charset="0"/>
              </a:rPr>
              <a:t>selected active cases of child abuse/neglect and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effectLst/>
                <a:latin typeface="Times New Roman" panose="02020603050405020304" pitchFamily="18" charset="0"/>
                <a:ea typeface="Times New Roman" panose="02020603050405020304" pitchFamily="18" charset="0"/>
              </a:rPr>
              <a:t>cases in which a child died as result of suspected abuse/neglect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AND a report of abuse or neglect was made about the child or their family within the previous 12 months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OR the child’s family was a recipient of CPS services within 12 months. They are established in every county of the State.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Times New Roman" panose="02020603050405020304" pitchFamily="18" charset="0"/>
                <a:ea typeface="Times New Roman" panose="02020603050405020304" pitchFamily="18" charset="0"/>
              </a:rPr>
              <a:t>Any Community Child Protection Team that determines it will not review additional child fatalities shall notify the Team Coordinator. </a:t>
            </a:r>
          </a:p>
          <a:p>
            <a:endParaRPr lang="en-US" dirty="0"/>
          </a:p>
          <a:p>
            <a:r>
              <a:rPr lang="en-US" dirty="0"/>
              <a:t>So, the cases from the full list, now in the CCPT bucket fall through a filter. This filter is for their statutory requirements</a:t>
            </a:r>
          </a:p>
          <a:p>
            <a:endParaRPr lang="en-US" dirty="0"/>
          </a:p>
          <a:p>
            <a:r>
              <a:rPr lang="en-US" dirty="0"/>
              <a:t> Everything else, dumps into the CFPT bucket. </a:t>
            </a:r>
          </a:p>
          <a:p>
            <a:endParaRPr lang="en-US" dirty="0"/>
          </a:p>
        </p:txBody>
      </p:sp>
      <p:sp>
        <p:nvSpPr>
          <p:cNvPr id="4" name="Slide Number Placeholder 3">
            <a:extLst>
              <a:ext uri="{FF2B5EF4-FFF2-40B4-BE49-F238E27FC236}">
                <a16:creationId xmlns:a16="http://schemas.microsoft.com/office/drawing/2014/main" id="{5689DA73-3ACA-908C-410F-8E80C2DE0057}"/>
              </a:ext>
            </a:extLst>
          </p:cNvPr>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51395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D2A5B-D5AA-B74C-A5E1-4BA9FEBB7D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FEC26-8A6C-2132-3C71-10413B0297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D3DE3-AAE8-E847-557F-DB0CE7A57251}"/>
              </a:ext>
            </a:extLst>
          </p:cNvPr>
          <p:cNvSpPr>
            <a:spLocks noGrp="1"/>
          </p:cNvSpPr>
          <p:nvPr>
            <p:ph type="body" idx="1"/>
          </p:nvPr>
        </p:nvSpPr>
        <p:spPr/>
        <p:txBody>
          <a:bodyPr/>
          <a:lstStyle/>
          <a:p>
            <a:r>
              <a:rPr lang="en-US" dirty="0"/>
              <a:t>So, the cases caught by the CCPT filter get reviewed by the CCPT and everything else, dumps into the CFPT bucket. </a:t>
            </a:r>
          </a:p>
          <a:p>
            <a:endParaRPr lang="en-US" dirty="0"/>
          </a:p>
          <a:p>
            <a:r>
              <a:rPr lang="en-US" sz="1200" dirty="0">
                <a:effectLst/>
                <a:latin typeface="Times New Roman" panose="02020603050405020304" pitchFamily="18" charset="0"/>
                <a:ea typeface="Times New Roman" panose="02020603050405020304" pitchFamily="18" charset="0"/>
              </a:rPr>
              <a:t>Any Community Child Protection Team that determines it will not review additional child fatalities, a CFPT is formed, this has happened in every county across our state.</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The CFPT </a:t>
            </a:r>
            <a:r>
              <a:rPr lang="en-US" sz="1200" dirty="0">
                <a:effectLst/>
                <a:latin typeface="Times New Roman" panose="02020603050405020304" pitchFamily="18" charset="0"/>
                <a:ea typeface="Times New Roman" panose="02020603050405020304" pitchFamily="18" charset="0"/>
              </a:rPr>
              <a:t>were established in 1993 to review all “additional” child fatalities and make recommendations to state policy makers. The purpose of these reviews is to improve local and statewide systems to better protect children</a:t>
            </a:r>
          </a:p>
          <a:p>
            <a:endParaRPr lang="en-US" sz="1200" dirty="0">
              <a:effectLst/>
              <a:latin typeface="Times New Roman" panose="02020603050405020304" pitchFamily="18" charset="0"/>
            </a:endParaRPr>
          </a:p>
          <a:p>
            <a:r>
              <a:rPr lang="en-US" sz="1200" dirty="0">
                <a:effectLst/>
                <a:latin typeface="Times New Roman" panose="02020603050405020304" pitchFamily="18" charset="0"/>
              </a:rPr>
              <a:t>So, the CFPT can be thought of </a:t>
            </a:r>
            <a:r>
              <a:rPr lang="en-US" sz="1200">
                <a:effectLst/>
                <a:latin typeface="Times New Roman" panose="02020603050405020304" pitchFamily="18" charset="0"/>
              </a:rPr>
              <a:t>the '</a:t>
            </a:r>
            <a:endParaRPr lang="en-US" dirty="0"/>
          </a:p>
        </p:txBody>
      </p:sp>
      <p:sp>
        <p:nvSpPr>
          <p:cNvPr id="4" name="Slide Number Placeholder 3">
            <a:extLst>
              <a:ext uri="{FF2B5EF4-FFF2-40B4-BE49-F238E27FC236}">
                <a16:creationId xmlns:a16="http://schemas.microsoft.com/office/drawing/2014/main" id="{B390CB13-34FF-22E5-2E7C-29334FF1831B}"/>
              </a:ext>
            </a:extLst>
          </p:cNvPr>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3228004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037504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0241-E483-0C02-8A56-D23A78155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69040-DD4D-F750-97DC-5DCE9C490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94FE9-0B4D-58CD-373E-2468AAE9829F}"/>
              </a:ext>
            </a:extLst>
          </p:cNvPr>
          <p:cNvSpPr>
            <a:spLocks noGrp="1"/>
          </p:cNvSpPr>
          <p:nvPr>
            <p:ph type="body" idx="1"/>
          </p:nvPr>
        </p:nvSpPr>
        <p:spPr/>
        <p:txBody>
          <a:bodyPr/>
          <a:lstStyle/>
          <a:p>
            <a:r>
              <a:rPr lang="en-US" dirty="0"/>
              <a:t>These are the questions the local team will be responsible for answering in the new fatality review system. How will you answer these in the future?</a:t>
            </a:r>
          </a:p>
        </p:txBody>
      </p:sp>
      <p:sp>
        <p:nvSpPr>
          <p:cNvPr id="4" name="Slide Number Placeholder 3">
            <a:extLst>
              <a:ext uri="{FF2B5EF4-FFF2-40B4-BE49-F238E27FC236}">
                <a16:creationId xmlns:a16="http://schemas.microsoft.com/office/drawing/2014/main" id="{452937F2-1C48-65FE-704D-873A49EE32EF}"/>
              </a:ext>
            </a:extLst>
          </p:cNvPr>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1204246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014457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smtClean="0"/>
              <a:t>‹#›</a:t>
            </a:fld>
            <a:endParaRPr lang="en-US" dirty="0"/>
          </a:p>
        </p:txBody>
      </p:sp>
    </p:spTree>
    <p:extLst>
      <p:ext uri="{BB962C8B-B14F-4D97-AF65-F5344CB8AC3E}">
        <p14:creationId xmlns:p14="http://schemas.microsoft.com/office/powerpoint/2010/main" val="207783779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87847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108689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pPr/>
              <a:t>7/25/2024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7938219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4430413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7/25/2024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945711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780863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436860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99218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7/25/2024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356549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232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38458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Child and Family Well-Being| CFPT Requesting Records| July 2024</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 Placeholder 8">
            <a:extLst>
              <a:ext uri="{FF2B5EF4-FFF2-40B4-BE49-F238E27FC236}">
                <a16:creationId xmlns:a16="http://schemas.microsoft.com/office/drawing/2014/main" id="{38D19CC7-CD7F-103B-E7C3-9DA025E2DB1E}"/>
              </a:ext>
            </a:extLst>
          </p:cNvPr>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Child and Family Well-Being| CFPT Requesting Records | July 2024</a:t>
            </a:r>
          </a:p>
        </p:txBody>
      </p:sp>
      <p:sp>
        <p:nvSpPr>
          <p:cNvPr id="8" name="Text Placeholder 13">
            <a:extLst>
              <a:ext uri="{FF2B5EF4-FFF2-40B4-BE49-F238E27FC236}">
                <a16:creationId xmlns:a16="http://schemas.microsoft.com/office/drawing/2014/main" id="{9F50D501-313D-5F2F-0287-91CEE558489E}"/>
              </a:ext>
            </a:extLst>
          </p:cNvPr>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06142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r>
              <a:rPr lang="en-US" dirty="0"/>
              <a:t>Requesting Records</a:t>
            </a:r>
          </a:p>
        </p:txBody>
      </p:sp>
      <p:sp>
        <p:nvSpPr>
          <p:cNvPr id="9" name="Text Placeholder 8"/>
          <p:cNvSpPr>
            <a:spLocks noGrp="1"/>
          </p:cNvSpPr>
          <p:nvPr>
            <p:ph type="body" sz="quarter" idx="11"/>
          </p:nvPr>
        </p:nvSpPr>
        <p:spPr/>
        <p:txBody>
          <a:bodyPr/>
          <a:lstStyle/>
          <a:p>
            <a:r>
              <a:rPr lang="en-US" dirty="0"/>
              <a:t>Kerry Young</a:t>
            </a:r>
          </a:p>
          <a:p>
            <a:r>
              <a:rPr lang="en-US" sz="1800" dirty="0"/>
              <a:t>NC Local CFPT State Coordinator</a:t>
            </a:r>
          </a:p>
        </p:txBody>
      </p:sp>
      <p:sp>
        <p:nvSpPr>
          <p:cNvPr id="10" name="Text Placeholder 9"/>
          <p:cNvSpPr>
            <a:spLocks noGrp="1"/>
          </p:cNvSpPr>
          <p:nvPr>
            <p:ph type="body" sz="quarter" idx="12"/>
          </p:nvPr>
        </p:nvSpPr>
        <p:spPr/>
        <p:txBody>
          <a:bodyPr>
            <a:normAutofit/>
          </a:bodyPr>
          <a:lstStyle/>
          <a:p>
            <a:r>
              <a:rPr lang="en-US" sz="2000" dirty="0"/>
              <a:t>July 25, 2024</a:t>
            </a:r>
          </a:p>
        </p:txBody>
      </p:sp>
    </p:spTree>
    <p:extLst>
      <p:ext uri="{BB962C8B-B14F-4D97-AF65-F5344CB8AC3E}">
        <p14:creationId xmlns:p14="http://schemas.microsoft.com/office/powerpoint/2010/main" val="695022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7856" y="638508"/>
            <a:ext cx="8177531" cy="548640"/>
          </a:xfrm>
        </p:spPr>
        <p:txBody>
          <a:bodyPr/>
          <a:lstStyle/>
          <a:p>
            <a:pPr algn="ctr"/>
            <a:r>
              <a:rPr lang="en-US" sz="2800" dirty="0"/>
              <a:t>Before each meeting</a:t>
            </a:r>
          </a:p>
        </p:txBody>
      </p:sp>
      <p:sp>
        <p:nvSpPr>
          <p:cNvPr id="4" name="Text Placeholder 3">
            <a:extLst>
              <a:ext uri="{FF2B5EF4-FFF2-40B4-BE49-F238E27FC236}">
                <a16:creationId xmlns:a16="http://schemas.microsoft.com/office/drawing/2014/main" id="{9E1258D1-563F-473E-9EC6-BFA71BA8DF4A}"/>
              </a:ext>
            </a:extLst>
          </p:cNvPr>
          <p:cNvSpPr>
            <a:spLocks noGrp="1"/>
          </p:cNvSpPr>
          <p:nvPr>
            <p:ph type="body" sz="quarter" idx="10"/>
          </p:nvPr>
        </p:nvSpPr>
        <p:spPr>
          <a:xfrm>
            <a:off x="3162748" y="1187148"/>
            <a:ext cx="5591124" cy="4653098"/>
          </a:xfrm>
        </p:spPr>
        <p:txBody>
          <a:bodyPr/>
          <a:lstStyle/>
          <a:p>
            <a:pPr>
              <a:spcBef>
                <a:spcPts val="0"/>
              </a:spcBef>
            </a:pPr>
            <a:r>
              <a:rPr lang="en-US" sz="2000" b="0" dirty="0"/>
              <a:t>Quarterly packets: a list of child fatalities (provisional data), death certificate transcripts, medical examiner reports (with a list of Pending case), birth certificate information, and injury data are sent to the Review Coordinator.</a:t>
            </a:r>
          </a:p>
          <a:p>
            <a:pPr>
              <a:spcBef>
                <a:spcPts val="0"/>
              </a:spcBef>
            </a:pPr>
            <a:endParaRPr lang="en-US" sz="2000" b="0" dirty="0"/>
          </a:p>
          <a:p>
            <a:pPr>
              <a:spcBef>
                <a:spcPts val="0"/>
              </a:spcBef>
            </a:pPr>
            <a:r>
              <a:rPr lang="en-US" sz="2000" b="0" dirty="0"/>
              <a:t>A confidential memo is sent to all Team members requesting they check their agency records regarding the upcoming cases.</a:t>
            </a:r>
          </a:p>
          <a:p>
            <a:pPr>
              <a:spcBef>
                <a:spcPts val="0"/>
              </a:spcBef>
            </a:pPr>
            <a:endParaRPr lang="en-US" sz="2000" b="0" dirty="0"/>
          </a:p>
          <a:p>
            <a:pPr>
              <a:spcBef>
                <a:spcPts val="0"/>
              </a:spcBef>
            </a:pPr>
            <a:r>
              <a:rPr lang="en-US" sz="2000" b="0" dirty="0"/>
              <a:t>Asking yourself: What do we need to know for the review?</a:t>
            </a:r>
            <a:endParaRPr lang="en-US" sz="1800" b="0" dirty="0"/>
          </a:p>
          <a:p>
            <a:pPr lvl="1">
              <a:spcBef>
                <a:spcPts val="0"/>
              </a:spcBef>
            </a:pPr>
            <a:endParaRPr lang="en-US" sz="1600" b="0" dirty="0"/>
          </a:p>
        </p:txBody>
      </p:sp>
      <p:grpSp>
        <p:nvGrpSpPr>
          <p:cNvPr id="2" name="Group 1">
            <a:extLst>
              <a:ext uri="{FF2B5EF4-FFF2-40B4-BE49-F238E27FC236}">
                <a16:creationId xmlns:a16="http://schemas.microsoft.com/office/drawing/2014/main" id="{51E9C711-9198-72D1-9FE7-77FB1097783B}"/>
              </a:ext>
            </a:extLst>
          </p:cNvPr>
          <p:cNvGrpSpPr/>
          <p:nvPr/>
        </p:nvGrpSpPr>
        <p:grpSpPr>
          <a:xfrm>
            <a:off x="-426766" y="828544"/>
            <a:ext cx="4198737" cy="4052707"/>
            <a:chOff x="5101938" y="2286000"/>
            <a:chExt cx="4572000" cy="4572000"/>
          </a:xfrm>
        </p:grpSpPr>
        <p:pic>
          <p:nvPicPr>
            <p:cNvPr id="3" name="Graphic 2" descr="A bucket">
              <a:extLst>
                <a:ext uri="{FF2B5EF4-FFF2-40B4-BE49-F238E27FC236}">
                  <a16:creationId xmlns:a16="http://schemas.microsoft.com/office/drawing/2014/main" id="{CD523198-79FB-58E7-03A1-12677393D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1938" y="2286000"/>
              <a:ext cx="4572000" cy="4572000"/>
            </a:xfrm>
            <a:prstGeom prst="rect">
              <a:avLst/>
            </a:prstGeom>
          </p:spPr>
        </p:pic>
        <p:sp>
          <p:nvSpPr>
            <p:cNvPr id="6" name="Text Placeholder 2">
              <a:extLst>
                <a:ext uri="{FF2B5EF4-FFF2-40B4-BE49-F238E27FC236}">
                  <a16:creationId xmlns:a16="http://schemas.microsoft.com/office/drawing/2014/main" id="{FB262E84-6D66-4366-9C74-7D3CAF02259F}"/>
                </a:ext>
              </a:extLst>
            </p:cNvPr>
            <p:cNvSpPr txBox="1">
              <a:spLocks/>
            </p:cNvSpPr>
            <p:nvPr/>
          </p:nvSpPr>
          <p:spPr>
            <a:xfrm>
              <a:off x="6784912" y="4334607"/>
              <a:ext cx="1380893" cy="602894"/>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18338">
                <a:spcBef>
                  <a:spcPts val="732"/>
                </a:spcBef>
                <a:buNone/>
              </a:pPr>
              <a:r>
                <a:rPr lang="en-US" sz="2400" b="1" i="0" kern="1200" dirty="0">
                  <a:solidFill>
                    <a:schemeClr val="tx1"/>
                  </a:solidFill>
                  <a:latin typeface="Arial" panose="020B0604020202020204" pitchFamily="34" charset="0"/>
                  <a:ea typeface="Arial" panose="020B0604020202020204" pitchFamily="34" charset="0"/>
                  <a:cs typeface="Arial" panose="020B0604020202020204" pitchFamily="34" charset="0"/>
                </a:rPr>
                <a:t>CFPT</a:t>
              </a:r>
              <a:endParaRPr lang="en-US" sz="2400" dirty="0"/>
            </a:p>
          </p:txBody>
        </p:sp>
      </p:grpSp>
    </p:spTree>
    <p:extLst>
      <p:ext uri="{BB962C8B-B14F-4D97-AF65-F5344CB8AC3E}">
        <p14:creationId xmlns:p14="http://schemas.microsoft.com/office/powerpoint/2010/main" val="27872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t>Quarterly Packets Should Contain: </a:t>
            </a:r>
          </a:p>
        </p:txBody>
      </p:sp>
      <p:sp>
        <p:nvSpPr>
          <p:cNvPr id="6" name="Text Placeholder 5"/>
          <p:cNvSpPr>
            <a:spLocks noGrp="1"/>
          </p:cNvSpPr>
          <p:nvPr>
            <p:ph type="body" sz="quarter" idx="10"/>
          </p:nvPr>
        </p:nvSpPr>
        <p:spPr>
          <a:xfrm>
            <a:off x="629348" y="1031346"/>
            <a:ext cx="7888288" cy="4795307"/>
          </a:xfrm>
        </p:spPr>
        <p:txBody>
          <a:bodyPr/>
          <a:lstStyle/>
          <a:p>
            <a:pPr marL="457200" indent="-457200">
              <a:spcBef>
                <a:spcPts val="0"/>
              </a:spcBef>
              <a:buFont typeface="+mj-lt"/>
              <a:buAutoNum type="arabicPeriod"/>
            </a:pPr>
            <a:r>
              <a:rPr lang="en-US" sz="2000" b="0" dirty="0">
                <a:latin typeface="+mn-lt"/>
                <a:ea typeface="Calibri" panose="020F0502020204030204" pitchFamily="34" charset="0"/>
              </a:rPr>
              <a:t>Monthly connections: CFPT Connections is a document provided to share information with the local child fatality prevention teams, update on upcoming trainings, and provide suggestions for the monthly prevention topic </a:t>
            </a:r>
          </a:p>
          <a:p>
            <a:pPr marL="457200" indent="-457200">
              <a:spcBef>
                <a:spcPts val="0"/>
              </a:spcBef>
              <a:buFont typeface="+mj-lt"/>
              <a:buAutoNum type="arabicPeriod"/>
            </a:pPr>
            <a:endParaRPr lang="en-US" sz="2000" b="0" dirty="0">
              <a:latin typeface="+mn-lt"/>
              <a:ea typeface="Calibri" panose="020F0502020204030204" pitchFamily="34" charset="0"/>
            </a:endParaRPr>
          </a:p>
          <a:p>
            <a:pPr marL="457200" indent="-457200">
              <a:spcBef>
                <a:spcPts val="0"/>
              </a:spcBef>
              <a:buFont typeface="+mj-lt"/>
              <a:buAutoNum type="arabicPeriod"/>
            </a:pPr>
            <a:r>
              <a:rPr lang="en-US" sz="2000" b="0" dirty="0">
                <a:effectLst/>
                <a:latin typeface="+mn-lt"/>
                <a:ea typeface="Times New Roman" panose="02020603050405020304" pitchFamily="18" charset="0"/>
              </a:rPr>
              <a:t>County List of Fatalities</a:t>
            </a:r>
          </a:p>
          <a:p>
            <a:pPr marL="457200" indent="-457200">
              <a:spcBef>
                <a:spcPts val="0"/>
              </a:spcBef>
              <a:buFont typeface="+mj-lt"/>
              <a:buAutoNum type="arabicPeriod"/>
            </a:pPr>
            <a:endParaRPr lang="en-US" sz="2000" b="0" dirty="0">
              <a:latin typeface="+mn-lt"/>
              <a:ea typeface="Times New Roman" panose="02020603050405020304" pitchFamily="18" charset="0"/>
            </a:endParaRPr>
          </a:p>
          <a:p>
            <a:pPr marL="457200" indent="-457200">
              <a:spcBef>
                <a:spcPts val="0"/>
              </a:spcBef>
              <a:buFont typeface="+mj-lt"/>
              <a:buAutoNum type="arabicPeriod"/>
            </a:pPr>
            <a:r>
              <a:rPr lang="en-US" sz="2000" b="0" dirty="0">
                <a:effectLst/>
                <a:latin typeface="+mn-lt"/>
                <a:ea typeface="Times New Roman" panose="02020603050405020304" pitchFamily="18" charset="0"/>
              </a:rPr>
              <a:t>Medical Examiner Certification List: </a:t>
            </a:r>
            <a:r>
              <a:rPr lang="en-US" sz="2000" b="0" dirty="0">
                <a:latin typeface="+mn-lt"/>
                <a:ea typeface="Times New Roman" panose="02020603050405020304" pitchFamily="18" charset="0"/>
              </a:rPr>
              <a:t>Only cases with </a:t>
            </a:r>
            <a:r>
              <a:rPr lang="en-US" sz="2000" b="0" u="sng" dirty="0">
                <a:latin typeface="+mn-lt"/>
                <a:ea typeface="Times New Roman" panose="02020603050405020304" pitchFamily="18" charset="0"/>
              </a:rPr>
              <a:t>ME Cert</a:t>
            </a:r>
            <a:r>
              <a:rPr lang="en-US" sz="2000" b="0" dirty="0">
                <a:latin typeface="+mn-lt"/>
                <a:ea typeface="Times New Roman" panose="02020603050405020304" pitchFamily="18" charset="0"/>
              </a:rPr>
              <a:t>-Y, and </a:t>
            </a:r>
            <a:r>
              <a:rPr lang="en-US" sz="2000" b="0" u="sng" dirty="0">
                <a:latin typeface="+mn-lt"/>
                <a:ea typeface="Times New Roman" panose="02020603050405020304" pitchFamily="18" charset="0"/>
              </a:rPr>
              <a:t>ME Decline</a:t>
            </a:r>
            <a:r>
              <a:rPr lang="en-US" sz="2000" b="0" dirty="0">
                <a:latin typeface="+mn-lt"/>
                <a:ea typeface="Times New Roman" panose="02020603050405020304" pitchFamily="18" charset="0"/>
              </a:rPr>
              <a:t>-N will have an OCME certificate</a:t>
            </a:r>
            <a:endParaRPr lang="en-US" sz="2000" b="0" dirty="0">
              <a:effectLst/>
              <a:latin typeface="+mn-lt"/>
              <a:ea typeface="Times New Roman" panose="02020603050405020304" pitchFamily="18" charset="0"/>
            </a:endParaRPr>
          </a:p>
          <a:p>
            <a:pPr marL="457200" indent="-457200">
              <a:spcBef>
                <a:spcPts val="0"/>
              </a:spcBef>
              <a:buFont typeface="+mj-lt"/>
              <a:buAutoNum type="arabicPeriod"/>
            </a:pPr>
            <a:endParaRPr lang="en-US" sz="2000" b="0" dirty="0">
              <a:effectLst/>
              <a:latin typeface="+mn-lt"/>
              <a:ea typeface="Times New Roman" panose="02020603050405020304" pitchFamily="18" charset="0"/>
            </a:endParaRPr>
          </a:p>
          <a:p>
            <a:pPr marL="457200" indent="-457200">
              <a:spcBef>
                <a:spcPts val="0"/>
              </a:spcBef>
              <a:buFont typeface="+mj-lt"/>
              <a:buAutoNum type="arabicPeriod"/>
            </a:pPr>
            <a:r>
              <a:rPr lang="en-US" sz="2000" b="0" dirty="0">
                <a:effectLst/>
                <a:latin typeface="+mn-lt"/>
                <a:ea typeface="Times New Roman" panose="02020603050405020304" pitchFamily="18" charset="0"/>
              </a:rPr>
              <a:t>Hospital Discharge for non-fatal injuries</a:t>
            </a:r>
          </a:p>
          <a:p>
            <a:pPr marL="457200" indent="-457200">
              <a:spcBef>
                <a:spcPts val="0"/>
              </a:spcBef>
              <a:buFont typeface="+mj-lt"/>
              <a:buAutoNum type="arabicPeriod"/>
            </a:pPr>
            <a:endParaRPr lang="en-US" sz="2000" b="0" dirty="0">
              <a:effectLst/>
              <a:latin typeface="+mn-lt"/>
              <a:ea typeface="Times New Roman" panose="02020603050405020304" pitchFamily="18" charset="0"/>
            </a:endParaRPr>
          </a:p>
          <a:p>
            <a:pPr marL="457200" indent="-457200">
              <a:spcBef>
                <a:spcPts val="0"/>
              </a:spcBef>
              <a:buFont typeface="+mj-lt"/>
              <a:buAutoNum type="arabicPeriod"/>
            </a:pPr>
            <a:r>
              <a:rPr lang="en-US" sz="2000" b="0" dirty="0">
                <a:latin typeface="+mn-lt"/>
                <a:ea typeface="Calibri" panose="020F0502020204030204" pitchFamily="34" charset="0"/>
              </a:rPr>
              <a:t>Death Certificate</a:t>
            </a:r>
          </a:p>
          <a:p>
            <a:pPr marL="457200" indent="-457200">
              <a:spcBef>
                <a:spcPts val="0"/>
              </a:spcBef>
              <a:buFont typeface="+mj-lt"/>
              <a:buAutoNum type="arabicPeriod"/>
            </a:pPr>
            <a:endParaRPr lang="en-US" sz="2000" b="0" dirty="0">
              <a:latin typeface="+mn-lt"/>
              <a:ea typeface="Calibri" panose="020F0502020204030204" pitchFamily="34" charset="0"/>
            </a:endParaRPr>
          </a:p>
          <a:p>
            <a:pPr marL="457200" indent="-457200">
              <a:spcBef>
                <a:spcPts val="0"/>
              </a:spcBef>
              <a:buFont typeface="+mj-lt"/>
              <a:buAutoNum type="arabicPeriod"/>
            </a:pPr>
            <a:r>
              <a:rPr lang="en-US" sz="2000" b="0" dirty="0">
                <a:latin typeface="+mn-lt"/>
                <a:ea typeface="Calibri" panose="020F0502020204030204" pitchFamily="34" charset="0"/>
              </a:rPr>
              <a:t>Birth/Death</a:t>
            </a:r>
            <a:r>
              <a:rPr lang="en-US" sz="2000" b="0" dirty="0">
                <a:latin typeface="+mn-lt"/>
                <a:ea typeface="Times New Roman" panose="02020603050405020304" pitchFamily="18" charset="0"/>
              </a:rPr>
              <a:t> Information is only included for infants. There will not be anything for children born outside NC</a:t>
            </a:r>
          </a:p>
          <a:p>
            <a:pPr marL="457200" indent="-457200">
              <a:spcBef>
                <a:spcPts val="0"/>
              </a:spcBef>
              <a:buFont typeface="+mj-lt"/>
              <a:buAutoNum type="arabicPeriod"/>
            </a:pPr>
            <a:endParaRPr lang="en-US" sz="2000" b="0" dirty="0">
              <a:latin typeface="+mn-lt"/>
              <a:ea typeface="Calibri" panose="020F0502020204030204" pitchFamily="34" charset="0"/>
            </a:endParaRPr>
          </a:p>
          <a:p>
            <a:pPr marL="0" indent="0">
              <a:spcBef>
                <a:spcPts val="0"/>
              </a:spcBef>
              <a:buNone/>
            </a:pPr>
            <a:r>
              <a:rPr lang="en-US" sz="2000" b="0" dirty="0">
                <a:effectLst/>
                <a:latin typeface="+mn-lt"/>
                <a:ea typeface="Times New Roman" panose="02020603050405020304" pitchFamily="18" charset="0"/>
              </a:rPr>
              <a:t>7. </a:t>
            </a:r>
            <a:r>
              <a:rPr lang="en-US" sz="2000" b="0" dirty="0">
                <a:latin typeface="+mn-lt"/>
                <a:ea typeface="Times New Roman" panose="02020603050405020304" pitchFamily="18" charset="0"/>
              </a:rPr>
              <a:t>   </a:t>
            </a:r>
            <a:r>
              <a:rPr lang="en-US" sz="2000" b="0" dirty="0">
                <a:effectLst/>
                <a:latin typeface="+mn-lt"/>
                <a:ea typeface="Times New Roman" panose="02020603050405020304" pitchFamily="18" charset="0"/>
              </a:rPr>
              <a:t>Office of the Chief Medical Examiner Certificates</a:t>
            </a:r>
            <a:endParaRPr lang="en-US" sz="1800" dirty="0">
              <a:latin typeface="Calibri" panose="020F0502020204030204" pitchFamily="34" charset="0"/>
              <a:ea typeface="Calibri" panose="020F0502020204030204" pitchFamily="34" charset="0"/>
            </a:endParaRPr>
          </a:p>
          <a:p>
            <a:pPr marL="0" indent="0">
              <a:buNone/>
            </a:pPr>
            <a:r>
              <a:rPr lang="en-US" sz="1800" dirty="0"/>
              <a:t>   </a:t>
            </a:r>
          </a:p>
        </p:txBody>
      </p:sp>
    </p:spTree>
    <p:extLst>
      <p:ext uri="{BB962C8B-B14F-4D97-AF65-F5344CB8AC3E}">
        <p14:creationId xmlns:p14="http://schemas.microsoft.com/office/powerpoint/2010/main" val="15665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079" y="365760"/>
            <a:ext cx="7863840" cy="548640"/>
          </a:xfrm>
        </p:spPr>
        <p:txBody>
          <a:bodyPr/>
          <a:lstStyle/>
          <a:p>
            <a:r>
              <a:rPr lang="en-US" dirty="0"/>
              <a:t>2: County List of Fatalities</a:t>
            </a: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93DE9AFC-ED7A-4FC8-A8CA-0C104CF4B99D}"/>
              </a:ext>
            </a:extLst>
          </p:cNvPr>
          <p:cNvSpPr txBox="1"/>
          <p:nvPr/>
        </p:nvSpPr>
        <p:spPr>
          <a:xfrm>
            <a:off x="1235534" y="4708862"/>
            <a:ext cx="7155429" cy="1754326"/>
          </a:xfrm>
          <a:prstGeom prst="rect">
            <a:avLst/>
          </a:prstGeom>
          <a:noFill/>
        </p:spPr>
        <p:txBody>
          <a:bodyPr wrap="square" rtlCol="0">
            <a:spAutoFit/>
          </a:bodyPr>
          <a:lstStyle/>
          <a:p>
            <a:r>
              <a:rPr lang="en-US" dirty="0"/>
              <a:t>The county name will be listed at the top of the page and will match all county of residence columns.</a:t>
            </a:r>
          </a:p>
          <a:p>
            <a:endParaRPr lang="en-US" dirty="0"/>
          </a:p>
          <a:p>
            <a:r>
              <a:rPr lang="en-US" dirty="0"/>
              <a:t>All fatalities listed for the noted county will be provided on this document. *Note: Some cases may qualify for a CCPT review or Intensive review. </a:t>
            </a:r>
          </a:p>
        </p:txBody>
      </p:sp>
      <p:pic>
        <p:nvPicPr>
          <p:cNvPr id="7" name="Picture 6">
            <a:extLst>
              <a:ext uri="{FF2B5EF4-FFF2-40B4-BE49-F238E27FC236}">
                <a16:creationId xmlns:a16="http://schemas.microsoft.com/office/drawing/2014/main" id="{456E964F-9295-2B64-3F15-1A12124595F0}"/>
              </a:ext>
            </a:extLst>
          </p:cNvPr>
          <p:cNvPicPr>
            <a:picLocks noChangeAspect="1"/>
          </p:cNvPicPr>
          <p:nvPr/>
        </p:nvPicPr>
        <p:blipFill>
          <a:blip r:embed="rId2"/>
          <a:stretch>
            <a:fillRect/>
          </a:stretch>
        </p:blipFill>
        <p:spPr>
          <a:xfrm>
            <a:off x="242283" y="1133475"/>
            <a:ext cx="8578988" cy="3276602"/>
          </a:xfrm>
          <a:prstGeom prst="rect">
            <a:avLst/>
          </a:prstGeom>
        </p:spPr>
      </p:pic>
      <p:sp>
        <p:nvSpPr>
          <p:cNvPr id="9" name="TextBox 8">
            <a:extLst>
              <a:ext uri="{FF2B5EF4-FFF2-40B4-BE49-F238E27FC236}">
                <a16:creationId xmlns:a16="http://schemas.microsoft.com/office/drawing/2014/main" id="{50DE24CE-5B2A-2B71-47AC-AD00695400F2}"/>
              </a:ext>
            </a:extLst>
          </p:cNvPr>
          <p:cNvSpPr txBox="1"/>
          <p:nvPr/>
        </p:nvSpPr>
        <p:spPr>
          <a:xfrm>
            <a:off x="4647303" y="1986464"/>
            <a:ext cx="706284" cy="369332"/>
          </a:xfrm>
          <a:prstGeom prst="rect">
            <a:avLst/>
          </a:prstGeom>
          <a:noFill/>
        </p:spPr>
        <p:txBody>
          <a:bodyPr wrap="none" rtlCol="0">
            <a:spAutoFit/>
          </a:bodyPr>
          <a:lstStyle/>
          <a:p>
            <a:r>
              <a:rPr lang="en-US" dirty="0">
                <a:solidFill>
                  <a:srgbClr val="0070C0"/>
                </a:solidFill>
              </a:rPr>
              <a:t>West</a:t>
            </a:r>
          </a:p>
        </p:txBody>
      </p:sp>
      <p:sp>
        <p:nvSpPr>
          <p:cNvPr id="12" name="TextBox 11">
            <a:extLst>
              <a:ext uri="{FF2B5EF4-FFF2-40B4-BE49-F238E27FC236}">
                <a16:creationId xmlns:a16="http://schemas.microsoft.com/office/drawing/2014/main" id="{EA1D9D1E-F6DB-3E7A-B700-049009A6A4CB}"/>
              </a:ext>
            </a:extLst>
          </p:cNvPr>
          <p:cNvSpPr txBox="1"/>
          <p:nvPr/>
        </p:nvSpPr>
        <p:spPr>
          <a:xfrm>
            <a:off x="790686" y="1042985"/>
            <a:ext cx="1154854" cy="461665"/>
          </a:xfrm>
          <a:prstGeom prst="rect">
            <a:avLst/>
          </a:prstGeom>
          <a:noFill/>
        </p:spPr>
        <p:txBody>
          <a:bodyPr wrap="square" rtlCol="0">
            <a:spAutoFit/>
          </a:bodyPr>
          <a:lstStyle/>
          <a:p>
            <a:r>
              <a:rPr lang="en-US" sz="2400" dirty="0">
                <a:solidFill>
                  <a:srgbClr val="0070C0"/>
                </a:solidFill>
              </a:rPr>
              <a:t>West</a:t>
            </a:r>
          </a:p>
        </p:txBody>
      </p:sp>
      <p:sp>
        <p:nvSpPr>
          <p:cNvPr id="13" name="TextBox 12">
            <a:extLst>
              <a:ext uri="{FF2B5EF4-FFF2-40B4-BE49-F238E27FC236}">
                <a16:creationId xmlns:a16="http://schemas.microsoft.com/office/drawing/2014/main" id="{F77B172C-F5F5-63B7-4073-F2EAABF32F2D}"/>
              </a:ext>
            </a:extLst>
          </p:cNvPr>
          <p:cNvSpPr txBox="1"/>
          <p:nvPr/>
        </p:nvSpPr>
        <p:spPr>
          <a:xfrm>
            <a:off x="4620205" y="2256448"/>
            <a:ext cx="706284" cy="369332"/>
          </a:xfrm>
          <a:prstGeom prst="rect">
            <a:avLst/>
          </a:prstGeom>
          <a:noFill/>
        </p:spPr>
        <p:txBody>
          <a:bodyPr wrap="none" rtlCol="0">
            <a:spAutoFit/>
          </a:bodyPr>
          <a:lstStyle/>
          <a:p>
            <a:r>
              <a:rPr lang="en-US" dirty="0">
                <a:solidFill>
                  <a:srgbClr val="0070C0"/>
                </a:solidFill>
              </a:rPr>
              <a:t>West</a:t>
            </a:r>
          </a:p>
        </p:txBody>
      </p:sp>
      <p:sp>
        <p:nvSpPr>
          <p:cNvPr id="14" name="TextBox 13">
            <a:extLst>
              <a:ext uri="{FF2B5EF4-FFF2-40B4-BE49-F238E27FC236}">
                <a16:creationId xmlns:a16="http://schemas.microsoft.com/office/drawing/2014/main" id="{89687F20-9CD3-6F32-575C-55E14A8C3117}"/>
              </a:ext>
            </a:extLst>
          </p:cNvPr>
          <p:cNvSpPr txBox="1"/>
          <p:nvPr/>
        </p:nvSpPr>
        <p:spPr>
          <a:xfrm>
            <a:off x="4645442" y="2550016"/>
            <a:ext cx="706284" cy="369332"/>
          </a:xfrm>
          <a:prstGeom prst="rect">
            <a:avLst/>
          </a:prstGeom>
          <a:noFill/>
        </p:spPr>
        <p:txBody>
          <a:bodyPr wrap="none" rtlCol="0">
            <a:spAutoFit/>
          </a:bodyPr>
          <a:lstStyle/>
          <a:p>
            <a:r>
              <a:rPr lang="en-US" dirty="0">
                <a:solidFill>
                  <a:srgbClr val="0070C0"/>
                </a:solidFill>
              </a:rPr>
              <a:t>West</a:t>
            </a:r>
          </a:p>
        </p:txBody>
      </p:sp>
      <p:sp>
        <p:nvSpPr>
          <p:cNvPr id="15" name="TextBox 14">
            <a:extLst>
              <a:ext uri="{FF2B5EF4-FFF2-40B4-BE49-F238E27FC236}">
                <a16:creationId xmlns:a16="http://schemas.microsoft.com/office/drawing/2014/main" id="{1AB0EBB8-A4B1-CEE0-AA91-756E4F0F0AD4}"/>
              </a:ext>
            </a:extLst>
          </p:cNvPr>
          <p:cNvSpPr txBox="1"/>
          <p:nvPr/>
        </p:nvSpPr>
        <p:spPr>
          <a:xfrm>
            <a:off x="4645442" y="2833710"/>
            <a:ext cx="706284" cy="369332"/>
          </a:xfrm>
          <a:prstGeom prst="rect">
            <a:avLst/>
          </a:prstGeom>
          <a:noFill/>
        </p:spPr>
        <p:txBody>
          <a:bodyPr wrap="none" rtlCol="0">
            <a:spAutoFit/>
          </a:bodyPr>
          <a:lstStyle/>
          <a:p>
            <a:r>
              <a:rPr lang="en-US" dirty="0">
                <a:solidFill>
                  <a:srgbClr val="0070C0"/>
                </a:solidFill>
              </a:rPr>
              <a:t>West</a:t>
            </a:r>
          </a:p>
        </p:txBody>
      </p:sp>
      <p:sp>
        <p:nvSpPr>
          <p:cNvPr id="16" name="TextBox 15">
            <a:extLst>
              <a:ext uri="{FF2B5EF4-FFF2-40B4-BE49-F238E27FC236}">
                <a16:creationId xmlns:a16="http://schemas.microsoft.com/office/drawing/2014/main" id="{E914AE79-DDF6-5A96-C7D8-AC4AA0827227}"/>
              </a:ext>
            </a:extLst>
          </p:cNvPr>
          <p:cNvSpPr txBox="1"/>
          <p:nvPr/>
        </p:nvSpPr>
        <p:spPr>
          <a:xfrm>
            <a:off x="4645442" y="3149259"/>
            <a:ext cx="706284" cy="369332"/>
          </a:xfrm>
          <a:prstGeom prst="rect">
            <a:avLst/>
          </a:prstGeom>
          <a:noFill/>
        </p:spPr>
        <p:txBody>
          <a:bodyPr wrap="none" rtlCol="0">
            <a:spAutoFit/>
          </a:bodyPr>
          <a:lstStyle/>
          <a:p>
            <a:r>
              <a:rPr lang="en-US" dirty="0">
                <a:solidFill>
                  <a:srgbClr val="0070C0"/>
                </a:solidFill>
              </a:rPr>
              <a:t>West</a:t>
            </a:r>
          </a:p>
        </p:txBody>
      </p:sp>
      <p:sp>
        <p:nvSpPr>
          <p:cNvPr id="17" name="TextBox 16">
            <a:extLst>
              <a:ext uri="{FF2B5EF4-FFF2-40B4-BE49-F238E27FC236}">
                <a16:creationId xmlns:a16="http://schemas.microsoft.com/office/drawing/2014/main" id="{0C00923F-0BF2-A280-5CED-B75A0FAC04DC}"/>
              </a:ext>
            </a:extLst>
          </p:cNvPr>
          <p:cNvSpPr txBox="1"/>
          <p:nvPr/>
        </p:nvSpPr>
        <p:spPr>
          <a:xfrm>
            <a:off x="4645442" y="3425211"/>
            <a:ext cx="706284" cy="369332"/>
          </a:xfrm>
          <a:prstGeom prst="rect">
            <a:avLst/>
          </a:prstGeom>
          <a:noFill/>
        </p:spPr>
        <p:txBody>
          <a:bodyPr wrap="none" rtlCol="0">
            <a:spAutoFit/>
          </a:bodyPr>
          <a:lstStyle/>
          <a:p>
            <a:r>
              <a:rPr lang="en-US" dirty="0">
                <a:solidFill>
                  <a:srgbClr val="0070C0"/>
                </a:solidFill>
              </a:rPr>
              <a:t>West</a:t>
            </a:r>
          </a:p>
        </p:txBody>
      </p:sp>
      <p:sp>
        <p:nvSpPr>
          <p:cNvPr id="18" name="TextBox 17">
            <a:extLst>
              <a:ext uri="{FF2B5EF4-FFF2-40B4-BE49-F238E27FC236}">
                <a16:creationId xmlns:a16="http://schemas.microsoft.com/office/drawing/2014/main" id="{3A00F030-DEB6-B397-9D50-95A18D7C117A}"/>
              </a:ext>
            </a:extLst>
          </p:cNvPr>
          <p:cNvSpPr txBox="1"/>
          <p:nvPr/>
        </p:nvSpPr>
        <p:spPr>
          <a:xfrm>
            <a:off x="4645442" y="3730704"/>
            <a:ext cx="706284" cy="369332"/>
          </a:xfrm>
          <a:prstGeom prst="rect">
            <a:avLst/>
          </a:prstGeom>
          <a:noFill/>
        </p:spPr>
        <p:txBody>
          <a:bodyPr wrap="none" rtlCol="0">
            <a:spAutoFit/>
          </a:bodyPr>
          <a:lstStyle/>
          <a:p>
            <a:r>
              <a:rPr lang="en-US" dirty="0">
                <a:solidFill>
                  <a:srgbClr val="0070C0"/>
                </a:solidFill>
              </a:rPr>
              <a:t>West</a:t>
            </a:r>
          </a:p>
        </p:txBody>
      </p:sp>
      <p:sp>
        <p:nvSpPr>
          <p:cNvPr id="19" name="TextBox 18">
            <a:extLst>
              <a:ext uri="{FF2B5EF4-FFF2-40B4-BE49-F238E27FC236}">
                <a16:creationId xmlns:a16="http://schemas.microsoft.com/office/drawing/2014/main" id="{19A05FAA-C496-1017-6EEA-243A479036A3}"/>
              </a:ext>
            </a:extLst>
          </p:cNvPr>
          <p:cNvSpPr txBox="1"/>
          <p:nvPr/>
        </p:nvSpPr>
        <p:spPr>
          <a:xfrm>
            <a:off x="4645442" y="4042409"/>
            <a:ext cx="706284" cy="369332"/>
          </a:xfrm>
          <a:prstGeom prst="rect">
            <a:avLst/>
          </a:prstGeom>
          <a:noFill/>
        </p:spPr>
        <p:txBody>
          <a:bodyPr wrap="none" rtlCol="0">
            <a:spAutoFit/>
          </a:bodyPr>
          <a:lstStyle/>
          <a:p>
            <a:r>
              <a:rPr lang="en-US" dirty="0">
                <a:solidFill>
                  <a:srgbClr val="0070C0"/>
                </a:solidFill>
              </a:rPr>
              <a:t>West</a:t>
            </a:r>
          </a:p>
        </p:txBody>
      </p:sp>
    </p:spTree>
    <p:extLst>
      <p:ext uri="{BB962C8B-B14F-4D97-AF65-F5344CB8AC3E}">
        <p14:creationId xmlns:p14="http://schemas.microsoft.com/office/powerpoint/2010/main" val="407779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4773-0176-40CA-9A9B-E80678552F6B}"/>
              </a:ext>
            </a:extLst>
          </p:cNvPr>
          <p:cNvSpPr>
            <a:spLocks noGrp="1"/>
          </p:cNvSpPr>
          <p:nvPr>
            <p:ph type="title"/>
          </p:nvPr>
        </p:nvSpPr>
        <p:spPr/>
        <p:txBody>
          <a:bodyPr/>
          <a:lstStyle/>
          <a:p>
            <a:r>
              <a:rPr lang="en-US" dirty="0"/>
              <a:t>3.  Medical Examiner Listing</a:t>
            </a:r>
          </a:p>
        </p:txBody>
      </p:sp>
      <p:pic>
        <p:nvPicPr>
          <p:cNvPr id="3" name="Picture 2">
            <a:extLst>
              <a:ext uri="{FF2B5EF4-FFF2-40B4-BE49-F238E27FC236}">
                <a16:creationId xmlns:a16="http://schemas.microsoft.com/office/drawing/2014/main" id="{4D782AA2-FE48-392B-DC9A-42375E9F137E}"/>
              </a:ext>
            </a:extLst>
          </p:cNvPr>
          <p:cNvPicPr>
            <a:picLocks noChangeAspect="1"/>
          </p:cNvPicPr>
          <p:nvPr/>
        </p:nvPicPr>
        <p:blipFill>
          <a:blip r:embed="rId2"/>
          <a:stretch>
            <a:fillRect/>
          </a:stretch>
        </p:blipFill>
        <p:spPr>
          <a:xfrm>
            <a:off x="-1" y="1227651"/>
            <a:ext cx="9144000" cy="2660221"/>
          </a:xfrm>
          <a:prstGeom prst="rect">
            <a:avLst/>
          </a:prstGeom>
        </p:spPr>
      </p:pic>
      <p:sp>
        <p:nvSpPr>
          <p:cNvPr id="4" name="TextBox 3">
            <a:extLst>
              <a:ext uri="{FF2B5EF4-FFF2-40B4-BE49-F238E27FC236}">
                <a16:creationId xmlns:a16="http://schemas.microsoft.com/office/drawing/2014/main" id="{96CE8269-18CF-7073-CE6A-E22B35ED632B}"/>
              </a:ext>
            </a:extLst>
          </p:cNvPr>
          <p:cNvSpPr txBox="1"/>
          <p:nvPr/>
        </p:nvSpPr>
        <p:spPr>
          <a:xfrm>
            <a:off x="527125" y="3887872"/>
            <a:ext cx="8068235" cy="2308324"/>
          </a:xfrm>
          <a:prstGeom prst="rect">
            <a:avLst/>
          </a:prstGeom>
          <a:noFill/>
        </p:spPr>
        <p:txBody>
          <a:bodyPr wrap="square" rtlCol="0">
            <a:spAutoFit/>
          </a:bodyPr>
          <a:lstStyle/>
          <a:p>
            <a:r>
              <a:rPr lang="en-US" dirty="0"/>
              <a:t>EXAMPLE: Jane Doe, who, died in East county, is a resident of West county. This fatality would be sent and reviewed by West County.</a:t>
            </a:r>
          </a:p>
          <a:p>
            <a:endParaRPr lang="en-US" dirty="0"/>
          </a:p>
          <a:p>
            <a:pPr marL="285750" indent="-285750">
              <a:buFont typeface="Arial" panose="020B0604020202020204" pitchFamily="34" charset="0"/>
              <a:buChar char="•"/>
            </a:pPr>
            <a:r>
              <a:rPr lang="en-US" dirty="0"/>
              <a:t>Only cases with ‘Y’ under ME CERT column, and ‘N’ under ME DECLINE will have accompanying documents from the medical examiner system.</a:t>
            </a:r>
          </a:p>
          <a:p>
            <a:pPr marL="285750" indent="-285750">
              <a:buFont typeface="Arial" panose="020B0604020202020204" pitchFamily="34" charset="0"/>
              <a:buChar char="•"/>
            </a:pPr>
            <a:r>
              <a:rPr lang="en-US" dirty="0"/>
              <a:t>Information noted under ‘SPECIFIC CAUSE’ may be included in the CFPT Report form’s description of the child’s death, more details are needed—where other team member’s shared information is needed.</a:t>
            </a:r>
          </a:p>
        </p:txBody>
      </p:sp>
      <p:sp>
        <p:nvSpPr>
          <p:cNvPr id="7" name="TextBox 6">
            <a:extLst>
              <a:ext uri="{FF2B5EF4-FFF2-40B4-BE49-F238E27FC236}">
                <a16:creationId xmlns:a16="http://schemas.microsoft.com/office/drawing/2014/main" id="{FC36EB7C-F00F-BB76-8413-53CA66FACB70}"/>
              </a:ext>
            </a:extLst>
          </p:cNvPr>
          <p:cNvSpPr txBox="1"/>
          <p:nvPr/>
        </p:nvSpPr>
        <p:spPr>
          <a:xfrm>
            <a:off x="857955" y="2607734"/>
            <a:ext cx="936978" cy="276999"/>
          </a:xfrm>
          <a:prstGeom prst="rect">
            <a:avLst/>
          </a:prstGeom>
          <a:noFill/>
        </p:spPr>
        <p:txBody>
          <a:bodyPr wrap="square" rtlCol="0">
            <a:spAutoFit/>
          </a:bodyPr>
          <a:lstStyle/>
          <a:p>
            <a:r>
              <a:rPr lang="en-US" sz="1200" dirty="0">
                <a:solidFill>
                  <a:srgbClr val="0070C0"/>
                </a:solidFill>
              </a:rPr>
              <a:t>Doe, Jane</a:t>
            </a:r>
          </a:p>
        </p:txBody>
      </p:sp>
      <p:sp>
        <p:nvSpPr>
          <p:cNvPr id="8" name="TextBox 7">
            <a:extLst>
              <a:ext uri="{FF2B5EF4-FFF2-40B4-BE49-F238E27FC236}">
                <a16:creationId xmlns:a16="http://schemas.microsoft.com/office/drawing/2014/main" id="{7F349E80-6419-F376-B9B4-6BD2D35CEAE8}"/>
              </a:ext>
            </a:extLst>
          </p:cNvPr>
          <p:cNvSpPr txBox="1"/>
          <p:nvPr/>
        </p:nvSpPr>
        <p:spPr>
          <a:xfrm>
            <a:off x="4658060" y="2513588"/>
            <a:ext cx="706284" cy="369332"/>
          </a:xfrm>
          <a:prstGeom prst="rect">
            <a:avLst/>
          </a:prstGeom>
          <a:noFill/>
        </p:spPr>
        <p:txBody>
          <a:bodyPr wrap="none" rtlCol="0">
            <a:spAutoFit/>
          </a:bodyPr>
          <a:lstStyle/>
          <a:p>
            <a:r>
              <a:rPr lang="en-US" dirty="0">
                <a:solidFill>
                  <a:srgbClr val="0070C0"/>
                </a:solidFill>
              </a:rPr>
              <a:t>West</a:t>
            </a:r>
          </a:p>
        </p:txBody>
      </p:sp>
      <p:sp>
        <p:nvSpPr>
          <p:cNvPr id="9" name="TextBox 8">
            <a:extLst>
              <a:ext uri="{FF2B5EF4-FFF2-40B4-BE49-F238E27FC236}">
                <a16:creationId xmlns:a16="http://schemas.microsoft.com/office/drawing/2014/main" id="{C9AB20BC-5B64-2BAD-69F9-A504DE940D19}"/>
              </a:ext>
            </a:extLst>
          </p:cNvPr>
          <p:cNvSpPr txBox="1"/>
          <p:nvPr/>
        </p:nvSpPr>
        <p:spPr>
          <a:xfrm>
            <a:off x="5282004" y="2513588"/>
            <a:ext cx="646331" cy="369332"/>
          </a:xfrm>
          <a:prstGeom prst="rect">
            <a:avLst/>
          </a:prstGeom>
          <a:noFill/>
        </p:spPr>
        <p:txBody>
          <a:bodyPr wrap="none" rtlCol="0">
            <a:spAutoFit/>
          </a:bodyPr>
          <a:lstStyle/>
          <a:p>
            <a:r>
              <a:rPr lang="en-US" dirty="0">
                <a:solidFill>
                  <a:srgbClr val="0070C0"/>
                </a:solidFill>
              </a:rPr>
              <a:t>East</a:t>
            </a:r>
          </a:p>
        </p:txBody>
      </p:sp>
    </p:spTree>
    <p:extLst>
      <p:ext uri="{BB962C8B-B14F-4D97-AF65-F5344CB8AC3E}">
        <p14:creationId xmlns:p14="http://schemas.microsoft.com/office/powerpoint/2010/main" val="210705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5. Death Certificate</a:t>
            </a:r>
          </a:p>
        </p:txBody>
      </p:sp>
      <p:sp>
        <p:nvSpPr>
          <p:cNvPr id="6" name="Text Placeholder 5"/>
          <p:cNvSpPr>
            <a:spLocks noGrp="1"/>
          </p:cNvSpPr>
          <p:nvPr>
            <p:ph type="body" sz="quarter" idx="10"/>
          </p:nvPr>
        </p:nvSpPr>
        <p:spPr/>
        <p:txBody>
          <a:bodyPr/>
          <a:lstStyle/>
          <a:p>
            <a:pPr marL="0" indent="0">
              <a:buNone/>
            </a:pPr>
            <a:r>
              <a:rPr lang="en-US" sz="1800" dirty="0"/>
              <a:t> </a:t>
            </a:r>
          </a:p>
        </p:txBody>
      </p:sp>
      <p:sp>
        <p:nvSpPr>
          <p:cNvPr id="3" name="TextBox 2">
            <a:extLst>
              <a:ext uri="{FF2B5EF4-FFF2-40B4-BE49-F238E27FC236}">
                <a16:creationId xmlns:a16="http://schemas.microsoft.com/office/drawing/2014/main" id="{50265722-1524-4529-A6F4-732AA6A11E6B}"/>
              </a:ext>
            </a:extLst>
          </p:cNvPr>
          <p:cNvSpPr txBox="1"/>
          <p:nvPr/>
        </p:nvSpPr>
        <p:spPr>
          <a:xfrm>
            <a:off x="6741067" y="1092421"/>
            <a:ext cx="2191986" cy="5370701"/>
          </a:xfrm>
          <a:prstGeom prst="rect">
            <a:avLst/>
          </a:prstGeom>
          <a:noFill/>
        </p:spPr>
        <p:txBody>
          <a:bodyPr wrap="square" rtlCol="0">
            <a:spAutoFit/>
          </a:bodyPr>
          <a:lstStyle/>
          <a:p>
            <a:pPr marL="171450" indent="-171450">
              <a:buFont typeface="Arial" panose="020B0604020202020204" pitchFamily="34" charset="0"/>
              <a:buChar char="•"/>
            </a:pPr>
            <a:r>
              <a:rPr lang="en-US" sz="1400" dirty="0"/>
              <a:t>A Death Certificate will be provided for each fatality reviewed. </a:t>
            </a:r>
          </a:p>
          <a:p>
            <a:pPr marL="171450" indent="-171450">
              <a:buFont typeface="Arial" panose="020B0604020202020204" pitchFamily="34" charset="0"/>
              <a:buChar char="•"/>
            </a:pPr>
            <a:r>
              <a:rPr lang="en-US" sz="1400" dirty="0"/>
              <a:t>Mother and father’s first and last name will be noted.</a:t>
            </a:r>
          </a:p>
          <a:p>
            <a:pPr marL="171450" indent="-171450">
              <a:buFont typeface="Arial" panose="020B0604020202020204" pitchFamily="34" charset="0"/>
              <a:buChar char="•"/>
            </a:pPr>
            <a:endParaRPr lang="en-US" sz="1050" dirty="0"/>
          </a:p>
          <a:p>
            <a:pPr marL="171450" indent="-171450">
              <a:buFont typeface="Arial" panose="020B0604020202020204" pitchFamily="34" charset="0"/>
              <a:buChar char="•"/>
            </a:pPr>
            <a:r>
              <a:rPr lang="en-US" sz="1400" dirty="0"/>
              <a:t>Autopsy “No” - No Medical Examiner autopsy document will not be provided as it does not exist</a:t>
            </a:r>
          </a:p>
          <a:p>
            <a:pPr marL="171450" indent="-171450">
              <a:buFont typeface="Arial" panose="020B0604020202020204" pitchFamily="34" charset="0"/>
              <a:buChar char="•"/>
            </a:pPr>
            <a:r>
              <a:rPr lang="en-US" sz="1400" dirty="0"/>
              <a:t>Autopsy “Yes” - Should have an OCME certificate and should be consistent with the ME Listing.</a:t>
            </a:r>
          </a:p>
          <a:p>
            <a:pPr marL="171450" indent="-171450">
              <a:buFont typeface="Arial" panose="020B0604020202020204" pitchFamily="34" charset="0"/>
              <a:buChar char="•"/>
            </a:pPr>
            <a:r>
              <a:rPr lang="en-US" sz="1400" dirty="0"/>
              <a:t>If a case is under Medical Examiner jurisdiction, there will be an notation under the Medical Examiner Cause of Death</a:t>
            </a:r>
          </a:p>
          <a:p>
            <a:pPr marL="171450" indent="-171450">
              <a:buFont typeface="Arial" panose="020B0604020202020204" pitchFamily="34" charset="0"/>
              <a:buChar char="•"/>
            </a:pPr>
            <a:endParaRPr lang="en-US" sz="1400" dirty="0"/>
          </a:p>
          <a:p>
            <a:endParaRPr lang="en-US" sz="1050" dirty="0"/>
          </a:p>
        </p:txBody>
      </p:sp>
      <p:pic>
        <p:nvPicPr>
          <p:cNvPr id="11" name="Picture 10">
            <a:extLst>
              <a:ext uri="{FF2B5EF4-FFF2-40B4-BE49-F238E27FC236}">
                <a16:creationId xmlns:a16="http://schemas.microsoft.com/office/drawing/2014/main" id="{EADECE43-75F3-8A4B-0A3B-71F732432038}"/>
              </a:ext>
            </a:extLst>
          </p:cNvPr>
          <p:cNvPicPr>
            <a:picLocks noChangeAspect="1"/>
          </p:cNvPicPr>
          <p:nvPr/>
        </p:nvPicPr>
        <p:blipFill>
          <a:blip r:embed="rId2"/>
          <a:stretch>
            <a:fillRect/>
          </a:stretch>
        </p:blipFill>
        <p:spPr>
          <a:xfrm>
            <a:off x="451981" y="1172694"/>
            <a:ext cx="5792753" cy="4185860"/>
          </a:xfrm>
          <a:prstGeom prst="rect">
            <a:avLst/>
          </a:prstGeom>
        </p:spPr>
      </p:pic>
      <p:pic>
        <p:nvPicPr>
          <p:cNvPr id="13" name="Picture 12">
            <a:extLst>
              <a:ext uri="{FF2B5EF4-FFF2-40B4-BE49-F238E27FC236}">
                <a16:creationId xmlns:a16="http://schemas.microsoft.com/office/drawing/2014/main" id="{FB636B46-252E-9DFD-413A-8BC58BF90700}"/>
              </a:ext>
            </a:extLst>
          </p:cNvPr>
          <p:cNvPicPr>
            <a:picLocks noChangeAspect="1"/>
          </p:cNvPicPr>
          <p:nvPr/>
        </p:nvPicPr>
        <p:blipFill>
          <a:blip r:embed="rId3"/>
          <a:stretch>
            <a:fillRect/>
          </a:stretch>
        </p:blipFill>
        <p:spPr>
          <a:xfrm>
            <a:off x="209837" y="1618889"/>
            <a:ext cx="6531230" cy="4014771"/>
          </a:xfrm>
          <a:prstGeom prst="rect">
            <a:avLst/>
          </a:prstGeom>
        </p:spPr>
      </p:pic>
    </p:spTree>
    <p:extLst>
      <p:ext uri="{BB962C8B-B14F-4D97-AF65-F5344CB8AC3E}">
        <p14:creationId xmlns:p14="http://schemas.microsoft.com/office/powerpoint/2010/main" val="2600068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libri" panose="020F0502020204030204" pitchFamily="34" charset="0"/>
                <a:ea typeface="Times New Roman" panose="02020603050405020304" pitchFamily="18" charset="0"/>
              </a:rPr>
              <a:t>6</a:t>
            </a:r>
            <a:r>
              <a:rPr lang="en-US" sz="3200" dirty="0">
                <a:effectLst/>
                <a:latin typeface="Calibri" panose="020F0502020204030204" pitchFamily="34" charset="0"/>
                <a:ea typeface="Times New Roman" panose="02020603050405020304" pitchFamily="18" charset="0"/>
              </a:rPr>
              <a:t>.  Confidential Birth/Death Information</a:t>
            </a:r>
            <a:endParaRPr lang="en-US" dirty="0"/>
          </a:p>
        </p:txBody>
      </p:sp>
      <p:sp>
        <p:nvSpPr>
          <p:cNvPr id="7" name="TextBox 6">
            <a:extLst>
              <a:ext uri="{FF2B5EF4-FFF2-40B4-BE49-F238E27FC236}">
                <a16:creationId xmlns:a16="http://schemas.microsoft.com/office/drawing/2014/main" id="{4AAB8005-336F-98A2-3A43-91C978B6FBE1}"/>
              </a:ext>
            </a:extLst>
          </p:cNvPr>
          <p:cNvSpPr txBox="1"/>
          <p:nvPr/>
        </p:nvSpPr>
        <p:spPr>
          <a:xfrm>
            <a:off x="712255" y="1010275"/>
            <a:ext cx="6880634" cy="646331"/>
          </a:xfrm>
          <a:prstGeom prst="rect">
            <a:avLst/>
          </a:prstGeom>
          <a:noFill/>
        </p:spPr>
        <p:txBody>
          <a:bodyPr wrap="square" rtlCol="0">
            <a:spAutoFit/>
          </a:bodyPr>
          <a:lstStyle/>
          <a:p>
            <a:pPr marL="285750" indent="-285750">
              <a:buFont typeface="Arial" panose="020B0604020202020204" pitchFamily="34" charset="0"/>
              <a:buChar char="•"/>
            </a:pPr>
            <a:r>
              <a:rPr lang="en-US" dirty="0"/>
              <a:t>Only children under 1 year of age will have this document in the fatality packet</a:t>
            </a:r>
          </a:p>
        </p:txBody>
      </p:sp>
      <p:pic>
        <p:nvPicPr>
          <p:cNvPr id="9" name="Picture 8">
            <a:extLst>
              <a:ext uri="{FF2B5EF4-FFF2-40B4-BE49-F238E27FC236}">
                <a16:creationId xmlns:a16="http://schemas.microsoft.com/office/drawing/2014/main" id="{4A9ACECE-8190-7158-9D33-274440D428F6}"/>
              </a:ext>
            </a:extLst>
          </p:cNvPr>
          <p:cNvPicPr>
            <a:picLocks noChangeAspect="1"/>
          </p:cNvPicPr>
          <p:nvPr/>
        </p:nvPicPr>
        <p:blipFill>
          <a:blip r:embed="rId2"/>
          <a:stretch>
            <a:fillRect/>
          </a:stretch>
        </p:blipFill>
        <p:spPr>
          <a:xfrm>
            <a:off x="1101694" y="1674891"/>
            <a:ext cx="5952416" cy="4712329"/>
          </a:xfrm>
          <a:prstGeom prst="rect">
            <a:avLst/>
          </a:prstGeom>
        </p:spPr>
      </p:pic>
    </p:spTree>
    <p:extLst>
      <p:ext uri="{BB962C8B-B14F-4D97-AF65-F5344CB8AC3E}">
        <p14:creationId xmlns:p14="http://schemas.microsoft.com/office/powerpoint/2010/main" val="219224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Calibri" panose="020F0502020204030204" pitchFamily="34" charset="0"/>
                <a:ea typeface="Times New Roman" panose="02020603050405020304" pitchFamily="18" charset="0"/>
              </a:rPr>
              <a:t>6</a:t>
            </a:r>
            <a:r>
              <a:rPr lang="en-US" sz="3200" dirty="0">
                <a:effectLst/>
                <a:latin typeface="Calibri" panose="020F0502020204030204" pitchFamily="34" charset="0"/>
                <a:ea typeface="Times New Roman" panose="02020603050405020304" pitchFamily="18" charset="0"/>
              </a:rPr>
              <a:t>.  Confidential Birth/Death Information</a:t>
            </a:r>
            <a:endParaRPr lang="en-US" dirty="0"/>
          </a:p>
        </p:txBody>
      </p:sp>
      <p:pic>
        <p:nvPicPr>
          <p:cNvPr id="11" name="Picture 10">
            <a:extLst>
              <a:ext uri="{FF2B5EF4-FFF2-40B4-BE49-F238E27FC236}">
                <a16:creationId xmlns:a16="http://schemas.microsoft.com/office/drawing/2014/main" id="{3CB64225-D57F-2DEB-FD80-9707BBDCB63F}"/>
              </a:ext>
            </a:extLst>
          </p:cNvPr>
          <p:cNvPicPr>
            <a:picLocks noChangeAspect="1"/>
          </p:cNvPicPr>
          <p:nvPr/>
        </p:nvPicPr>
        <p:blipFill>
          <a:blip r:embed="rId2"/>
          <a:stretch>
            <a:fillRect/>
          </a:stretch>
        </p:blipFill>
        <p:spPr>
          <a:xfrm>
            <a:off x="752474" y="1502768"/>
            <a:ext cx="7639050" cy="4314825"/>
          </a:xfrm>
          <a:prstGeom prst="rect">
            <a:avLst/>
          </a:prstGeom>
        </p:spPr>
      </p:pic>
    </p:spTree>
    <p:extLst>
      <p:ext uri="{BB962C8B-B14F-4D97-AF65-F5344CB8AC3E}">
        <p14:creationId xmlns:p14="http://schemas.microsoft.com/office/powerpoint/2010/main" val="236754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75E3-E0DA-7FDD-9274-4D03CD5B321C}"/>
              </a:ext>
            </a:extLst>
          </p:cNvPr>
          <p:cNvSpPr>
            <a:spLocks noGrp="1"/>
          </p:cNvSpPr>
          <p:nvPr>
            <p:ph type="title"/>
          </p:nvPr>
        </p:nvSpPr>
        <p:spPr/>
        <p:txBody>
          <a:bodyPr/>
          <a:lstStyle/>
          <a:p>
            <a:r>
              <a:rPr lang="en-US" dirty="0"/>
              <a:t>What else?</a:t>
            </a:r>
          </a:p>
        </p:txBody>
      </p:sp>
      <p:sp>
        <p:nvSpPr>
          <p:cNvPr id="3" name="Text Placeholder 2">
            <a:extLst>
              <a:ext uri="{FF2B5EF4-FFF2-40B4-BE49-F238E27FC236}">
                <a16:creationId xmlns:a16="http://schemas.microsoft.com/office/drawing/2014/main" id="{13E99789-0A7D-A7B3-108E-B10A029C6B80}"/>
              </a:ext>
            </a:extLst>
          </p:cNvPr>
          <p:cNvSpPr>
            <a:spLocks noGrp="1"/>
          </p:cNvSpPr>
          <p:nvPr>
            <p:ph type="body" sz="quarter" idx="10"/>
          </p:nvPr>
        </p:nvSpPr>
        <p:spPr/>
        <p:txBody>
          <a:bodyPr/>
          <a:lstStyle/>
          <a:p>
            <a:r>
              <a:rPr lang="en-US" dirty="0"/>
              <a:t>Now that you know what is provided in the quarterly packets, what else do you need to know?</a:t>
            </a:r>
          </a:p>
          <a:p>
            <a:pPr lvl="1"/>
            <a:r>
              <a:rPr lang="en-US" dirty="0"/>
              <a:t>Was there an investigation by law enforcement?</a:t>
            </a:r>
          </a:p>
          <a:p>
            <a:pPr lvl="1"/>
            <a:r>
              <a:rPr lang="en-US" dirty="0"/>
              <a:t>DSS history?</a:t>
            </a:r>
          </a:p>
          <a:p>
            <a:pPr lvl="1"/>
            <a:r>
              <a:rPr lang="en-US" dirty="0"/>
              <a:t>What services was this family connected with?</a:t>
            </a:r>
          </a:p>
          <a:p>
            <a:pPr lvl="1"/>
            <a:r>
              <a:rPr lang="en-US" dirty="0"/>
              <a:t>Was the child seeing a pediatrician regularly</a:t>
            </a:r>
          </a:p>
          <a:p>
            <a:pPr lvl="1"/>
            <a:r>
              <a:rPr lang="en-US" dirty="0"/>
              <a:t>Etc.</a:t>
            </a:r>
          </a:p>
        </p:txBody>
      </p:sp>
      <p:sp>
        <p:nvSpPr>
          <p:cNvPr id="4" name="Text Placeholder 3">
            <a:extLst>
              <a:ext uri="{FF2B5EF4-FFF2-40B4-BE49-F238E27FC236}">
                <a16:creationId xmlns:a16="http://schemas.microsoft.com/office/drawing/2014/main" id="{3639CDCC-C4AF-27CB-C49A-15A4710228E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7499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73BF-AF6F-6D43-72AD-3A4EE6D0075D}"/>
              </a:ext>
            </a:extLst>
          </p:cNvPr>
          <p:cNvSpPr>
            <a:spLocks noGrp="1"/>
          </p:cNvSpPr>
          <p:nvPr>
            <p:ph type="title"/>
          </p:nvPr>
        </p:nvSpPr>
        <p:spPr/>
        <p:txBody>
          <a:bodyPr/>
          <a:lstStyle/>
          <a:p>
            <a:r>
              <a:rPr lang="en-US" dirty="0"/>
              <a:t>What to request?</a:t>
            </a:r>
          </a:p>
        </p:txBody>
      </p:sp>
      <p:sp>
        <p:nvSpPr>
          <p:cNvPr id="3" name="Text Placeholder 2">
            <a:extLst>
              <a:ext uri="{FF2B5EF4-FFF2-40B4-BE49-F238E27FC236}">
                <a16:creationId xmlns:a16="http://schemas.microsoft.com/office/drawing/2014/main" id="{4A4CA721-86EE-FD00-CB38-5A5F780FDCC6}"/>
              </a:ext>
            </a:extLst>
          </p:cNvPr>
          <p:cNvSpPr>
            <a:spLocks noGrp="1"/>
          </p:cNvSpPr>
          <p:nvPr>
            <p:ph type="body" sz="quarter" idx="10"/>
          </p:nvPr>
        </p:nvSpPr>
        <p:spPr>
          <a:xfrm>
            <a:off x="204395" y="1447800"/>
            <a:ext cx="8638391" cy="4795307"/>
          </a:xfrm>
        </p:spPr>
        <p:txBody>
          <a:bodyPr/>
          <a:lstStyle/>
          <a:p>
            <a:r>
              <a:rPr lang="en-US" dirty="0"/>
              <a:t>What to request (not all-encompassing):</a:t>
            </a:r>
          </a:p>
          <a:p>
            <a:pPr lvl="1"/>
            <a:r>
              <a:rPr lang="en-US" b="0" dirty="0"/>
              <a:t>LE/EMS records (utilize reps on the team)</a:t>
            </a:r>
          </a:p>
          <a:p>
            <a:pPr lvl="1"/>
            <a:r>
              <a:rPr lang="en-US" b="0" dirty="0"/>
              <a:t>Medical and mental health records (pediatrician, hospital discharge, birth/prenatal care, </a:t>
            </a:r>
            <a:r>
              <a:rPr lang="en-US" b="0" dirty="0" err="1"/>
              <a:t>etc</a:t>
            </a:r>
            <a:r>
              <a:rPr lang="en-US" b="0" dirty="0"/>
              <a:t>)</a:t>
            </a:r>
          </a:p>
          <a:p>
            <a:pPr lvl="1"/>
            <a:r>
              <a:rPr lang="en-US" b="0" dirty="0"/>
              <a:t>Education records (utilize education rep on the team)</a:t>
            </a:r>
          </a:p>
          <a:p>
            <a:pPr lvl="1"/>
            <a:r>
              <a:rPr lang="en-US" b="0" dirty="0"/>
              <a:t>Social services history</a:t>
            </a:r>
          </a:p>
          <a:p>
            <a:pPr lvl="1"/>
            <a:endParaRPr lang="en-US" b="0" dirty="0"/>
          </a:p>
          <a:p>
            <a:pPr lvl="1"/>
            <a:endParaRPr lang="en-US" b="0" dirty="0"/>
          </a:p>
          <a:p>
            <a:pPr lvl="1"/>
            <a:endParaRPr lang="en-US" dirty="0"/>
          </a:p>
          <a:p>
            <a:pPr lvl="1"/>
            <a:endParaRPr lang="en-US" dirty="0"/>
          </a:p>
        </p:txBody>
      </p:sp>
    </p:spTree>
    <p:extLst>
      <p:ext uri="{BB962C8B-B14F-4D97-AF65-F5344CB8AC3E}">
        <p14:creationId xmlns:p14="http://schemas.microsoft.com/office/powerpoint/2010/main" val="343858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73BF-AF6F-6D43-72AD-3A4EE6D0075D}"/>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4A4CA721-86EE-FD00-CB38-5A5F780FDCC6}"/>
              </a:ext>
            </a:extLst>
          </p:cNvPr>
          <p:cNvSpPr>
            <a:spLocks noGrp="1"/>
          </p:cNvSpPr>
          <p:nvPr>
            <p:ph type="body" sz="quarter" idx="10"/>
          </p:nvPr>
        </p:nvSpPr>
        <p:spPr>
          <a:xfrm>
            <a:off x="204395" y="1447800"/>
            <a:ext cx="8638391" cy="4795307"/>
          </a:xfrm>
        </p:spPr>
        <p:txBody>
          <a:bodyPr/>
          <a:lstStyle/>
          <a:p>
            <a:r>
              <a:rPr lang="en-US" dirty="0"/>
              <a:t>Letter to request in-state records</a:t>
            </a:r>
          </a:p>
          <a:p>
            <a:r>
              <a:rPr lang="en-US" dirty="0"/>
              <a:t>Letter to request out-of-state records</a:t>
            </a:r>
          </a:p>
          <a:p>
            <a:r>
              <a:rPr lang="en-US" dirty="0"/>
              <a:t>Requesting information from WIC/other services (Buncombe Co)</a:t>
            </a:r>
          </a:p>
          <a:p>
            <a:pPr marL="342900" lvl="1" indent="0">
              <a:buNone/>
            </a:pPr>
            <a:endParaRPr lang="en-US" dirty="0"/>
          </a:p>
          <a:p>
            <a:pPr lvl="1"/>
            <a:endParaRPr lang="en-US" dirty="0"/>
          </a:p>
        </p:txBody>
      </p:sp>
    </p:spTree>
    <p:extLst>
      <p:ext uri="{BB962C8B-B14F-4D97-AF65-F5344CB8AC3E}">
        <p14:creationId xmlns:p14="http://schemas.microsoft.com/office/powerpoint/2010/main" val="1599370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7C28C-6B8B-133A-E3ED-DF93E380BD76}"/>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4257E517-32BA-3C02-52C4-CA7EEA8D8112}"/>
              </a:ext>
            </a:extLst>
          </p:cNvPr>
          <p:cNvSpPr>
            <a:spLocks noGrp="1"/>
          </p:cNvSpPr>
          <p:nvPr>
            <p:ph type="body" sz="quarter" idx="10"/>
          </p:nvPr>
        </p:nvSpPr>
        <p:spPr/>
        <p:txBody>
          <a:bodyPr/>
          <a:lstStyle/>
          <a:p>
            <a:r>
              <a:rPr lang="en-US" dirty="0"/>
              <a:t>Who is part of the North Carolina Child Fatality Prevention System/program overview</a:t>
            </a:r>
          </a:p>
          <a:p>
            <a:r>
              <a:rPr lang="en-US" sz="2800" dirty="0"/>
              <a:t>Who makes up a CFPT team</a:t>
            </a:r>
          </a:p>
          <a:p>
            <a:r>
              <a:rPr lang="en-US" dirty="0"/>
              <a:t>Requesting records</a:t>
            </a:r>
          </a:p>
          <a:p>
            <a:pPr lvl="1"/>
            <a:r>
              <a:rPr lang="en-US" dirty="0"/>
              <a:t>Who to request for: quarterly packets</a:t>
            </a:r>
          </a:p>
          <a:p>
            <a:pPr lvl="1"/>
            <a:r>
              <a:rPr lang="en-US" dirty="0"/>
              <a:t>What to request</a:t>
            </a:r>
          </a:p>
          <a:p>
            <a:pPr lvl="1"/>
            <a:r>
              <a:rPr lang="en-US" dirty="0"/>
              <a:t>Resources for requesting records</a:t>
            </a:r>
          </a:p>
          <a:p>
            <a:r>
              <a:rPr lang="en-US" dirty="0"/>
              <a:t>Transition for future</a:t>
            </a:r>
          </a:p>
        </p:txBody>
      </p:sp>
      <p:sp>
        <p:nvSpPr>
          <p:cNvPr id="4" name="Text Placeholder 3">
            <a:extLst>
              <a:ext uri="{FF2B5EF4-FFF2-40B4-BE49-F238E27FC236}">
                <a16:creationId xmlns:a16="http://schemas.microsoft.com/office/drawing/2014/main" id="{339B4786-B5D0-B49E-45BB-B2B8D3EA5A18}"/>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37216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4466F-9A57-85C8-5B5A-96466F22AA19}"/>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3100" kern="1200">
                <a:solidFill>
                  <a:srgbClr val="FFFFFF"/>
                </a:solidFill>
                <a:latin typeface="+mj-lt"/>
                <a:ea typeface="+mj-ea"/>
                <a:cs typeface="+mj-cs"/>
              </a:rPr>
              <a:t>Letter to request in-state records</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7710F7ED-8A6D-EDE6-7720-E7CA45BE94E4}"/>
              </a:ext>
            </a:extLst>
          </p:cNvPr>
          <p:cNvPicPr>
            <a:picLocks noChangeAspect="1"/>
          </p:cNvPicPr>
          <p:nvPr/>
        </p:nvPicPr>
        <p:blipFill>
          <a:blip r:embed="rId2"/>
          <a:stretch>
            <a:fillRect/>
          </a:stretch>
        </p:blipFill>
        <p:spPr>
          <a:xfrm>
            <a:off x="3661582" y="643466"/>
            <a:ext cx="4928334" cy="5568739"/>
          </a:xfrm>
          <a:prstGeom prst="rect">
            <a:avLst/>
          </a:prstGeom>
        </p:spPr>
      </p:pic>
    </p:spTree>
    <p:extLst>
      <p:ext uri="{BB962C8B-B14F-4D97-AF65-F5344CB8AC3E}">
        <p14:creationId xmlns:p14="http://schemas.microsoft.com/office/powerpoint/2010/main" val="4294337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4466F-9A57-85C8-5B5A-96466F22AA19}"/>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900" kern="1200">
                <a:solidFill>
                  <a:srgbClr val="FFFFFF"/>
                </a:solidFill>
                <a:latin typeface="+mj-lt"/>
                <a:ea typeface="+mj-ea"/>
                <a:cs typeface="+mj-cs"/>
              </a:rPr>
              <a:t>Letter to request out-of-state records</a:t>
            </a:r>
            <a:br>
              <a:rPr lang="en-US" sz="2900" kern="1200">
                <a:solidFill>
                  <a:srgbClr val="FFFFFF"/>
                </a:solidFill>
                <a:latin typeface="+mj-lt"/>
                <a:ea typeface="+mj-ea"/>
                <a:cs typeface="+mj-cs"/>
              </a:rPr>
            </a:br>
            <a:endParaRPr lang="en-US" sz="2900" kern="120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4C58DDC5-9028-BD0D-0090-EA3ED60DFF59}"/>
              </a:ext>
            </a:extLst>
          </p:cNvPr>
          <p:cNvPicPr>
            <a:picLocks noChangeAspect="1"/>
          </p:cNvPicPr>
          <p:nvPr/>
        </p:nvPicPr>
        <p:blipFill>
          <a:blip r:embed="rId2"/>
          <a:stretch>
            <a:fillRect/>
          </a:stretch>
        </p:blipFill>
        <p:spPr>
          <a:xfrm>
            <a:off x="3582987" y="813169"/>
            <a:ext cx="5085525" cy="5229332"/>
          </a:xfrm>
          <a:prstGeom prst="rect">
            <a:avLst/>
          </a:prstGeom>
        </p:spPr>
      </p:pic>
    </p:spTree>
    <p:extLst>
      <p:ext uri="{BB962C8B-B14F-4D97-AF65-F5344CB8AC3E}">
        <p14:creationId xmlns:p14="http://schemas.microsoft.com/office/powerpoint/2010/main" val="272028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E9AD1-2DC4-0103-B86E-93B66C395529}"/>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a:r>
              <a:rPr lang="en-US" sz="2200" kern="1200">
                <a:solidFill>
                  <a:srgbClr val="FFFFFF"/>
                </a:solidFill>
                <a:latin typeface="+mj-lt"/>
                <a:ea typeface="+mj-ea"/>
                <a:cs typeface="+mj-cs"/>
              </a:rPr>
              <a:t>Requesting information from WIC/other services (Buncombe Co)</a:t>
            </a:r>
            <a:br>
              <a:rPr lang="en-US" sz="2200" kern="1200">
                <a:solidFill>
                  <a:srgbClr val="FFFFFF"/>
                </a:solidFill>
                <a:latin typeface="+mj-lt"/>
                <a:ea typeface="+mj-ea"/>
                <a:cs typeface="+mj-cs"/>
              </a:rPr>
            </a:br>
            <a:endParaRPr lang="en-US" sz="2200" kern="1200">
              <a:solidFill>
                <a:srgbClr val="FFFFFF"/>
              </a:solidFill>
              <a:latin typeface="+mj-lt"/>
              <a:ea typeface="+mj-ea"/>
              <a:cs typeface="+mj-cs"/>
            </a:endParaRPr>
          </a:p>
        </p:txBody>
      </p:sp>
      <p:pic>
        <p:nvPicPr>
          <p:cNvPr id="6" name="Picture 5">
            <a:extLst>
              <a:ext uri="{FF2B5EF4-FFF2-40B4-BE49-F238E27FC236}">
                <a16:creationId xmlns:a16="http://schemas.microsoft.com/office/drawing/2014/main" id="{958F36A1-78A5-467B-9C72-502ABDDBB3C1}"/>
              </a:ext>
            </a:extLst>
          </p:cNvPr>
          <p:cNvPicPr>
            <a:picLocks noChangeAspect="1"/>
          </p:cNvPicPr>
          <p:nvPr/>
        </p:nvPicPr>
        <p:blipFill>
          <a:blip r:embed="rId2"/>
          <a:stretch>
            <a:fillRect/>
          </a:stretch>
        </p:blipFill>
        <p:spPr>
          <a:xfrm>
            <a:off x="2871938" y="659887"/>
            <a:ext cx="6422670" cy="5538225"/>
          </a:xfrm>
          <a:prstGeom prst="rect">
            <a:avLst/>
          </a:prstGeom>
        </p:spPr>
      </p:pic>
    </p:spTree>
    <p:extLst>
      <p:ext uri="{BB962C8B-B14F-4D97-AF65-F5344CB8AC3E}">
        <p14:creationId xmlns:p14="http://schemas.microsoft.com/office/powerpoint/2010/main" val="314066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4091-6B6D-344E-DBB0-61A025209B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556C46E-0CFF-E03C-3771-D13868C504DF}"/>
              </a:ext>
            </a:extLst>
          </p:cNvPr>
          <p:cNvSpPr>
            <a:spLocks noGrp="1"/>
          </p:cNvSpPr>
          <p:nvPr>
            <p:ph type="title"/>
          </p:nvPr>
        </p:nvSpPr>
        <p:spPr>
          <a:xfrm>
            <a:off x="473202" y="639520"/>
            <a:ext cx="2571750" cy="1719072"/>
          </a:xfrm>
        </p:spPr>
        <p:txBody>
          <a:bodyPr vert="horz" lIns="91440" tIns="45720" rIns="91440" bIns="45720" rtlCol="0" anchor="b">
            <a:normAutofit fontScale="90000"/>
          </a:bodyPr>
          <a:lstStyle/>
          <a:p>
            <a:pPr defTabSz="914400"/>
            <a:r>
              <a:rPr lang="en-US" sz="3600" kern="1200" dirty="0">
                <a:solidFill>
                  <a:schemeClr val="tx1"/>
                </a:solidFill>
                <a:latin typeface="+mj-lt"/>
                <a:ea typeface="+mj-ea"/>
                <a:cs typeface="+mj-cs"/>
              </a:rPr>
              <a:t>How wil</a:t>
            </a:r>
            <a:r>
              <a:rPr lang="en-US" sz="3600" dirty="0">
                <a:solidFill>
                  <a:schemeClr val="tx1"/>
                </a:solidFill>
                <a:latin typeface="+mj-lt"/>
                <a:ea typeface="+mj-ea"/>
                <a:cs typeface="+mj-cs"/>
              </a:rPr>
              <a:t>l you answer these future questions</a:t>
            </a:r>
            <a:r>
              <a:rPr lang="en-US" sz="3600" kern="1200" dirty="0">
                <a:solidFill>
                  <a:schemeClr val="tx1"/>
                </a:solidFill>
                <a:latin typeface="+mj-lt"/>
                <a:ea typeface="+mj-ea"/>
                <a:cs typeface="+mj-cs"/>
              </a:rPr>
              <a:t>…</a:t>
            </a:r>
          </a:p>
        </p:txBody>
      </p:sp>
      <p:sp>
        <p:nvSpPr>
          <p:cNvPr id="4" name="Text Placeholder 3">
            <a:extLst>
              <a:ext uri="{FF2B5EF4-FFF2-40B4-BE49-F238E27FC236}">
                <a16:creationId xmlns:a16="http://schemas.microsoft.com/office/drawing/2014/main" id="{47549B72-1F3A-FD2B-2A31-8F55A2A1110C}"/>
              </a:ext>
            </a:extLst>
          </p:cNvPr>
          <p:cNvSpPr>
            <a:spLocks noGrp="1"/>
          </p:cNvSpPr>
          <p:nvPr>
            <p:ph type="body" sz="quarter" idx="10"/>
          </p:nvPr>
        </p:nvSpPr>
        <p:spPr>
          <a:xfrm>
            <a:off x="473202" y="2807208"/>
            <a:ext cx="1999542" cy="3410712"/>
          </a:xfrm>
        </p:spPr>
        <p:txBody>
          <a:bodyPr vert="horz" lIns="91440" tIns="45720" rIns="91440" bIns="45720" rtlCol="0" anchor="t">
            <a:normAutofit/>
          </a:bodyPr>
          <a:lstStyle/>
          <a:p>
            <a:pPr defTabSz="914400">
              <a:lnSpc>
                <a:spcPct val="90000"/>
              </a:lnSpc>
              <a:spcBef>
                <a:spcPts val="0"/>
              </a:spcBef>
              <a:spcAft>
                <a:spcPts val="600"/>
              </a:spcAft>
            </a:pPr>
            <a:r>
              <a:rPr lang="en-US" sz="1600" b="0" dirty="0">
                <a:latin typeface="+mn-lt"/>
                <a:ea typeface="+mn-ea"/>
                <a:cs typeface="+mn-cs"/>
              </a:rPr>
              <a:t>National Child Fatality Review and Prevention Data System</a:t>
            </a:r>
          </a:p>
          <a:p>
            <a:pPr lvl="1" indent="-228600" defTabSz="914400">
              <a:lnSpc>
                <a:spcPct val="90000"/>
              </a:lnSpc>
              <a:spcBef>
                <a:spcPts val="0"/>
              </a:spcBef>
              <a:spcAft>
                <a:spcPts val="600"/>
              </a:spcAft>
              <a:buFont typeface="Arial" panose="020B0604020202020204" pitchFamily="34" charset="0"/>
              <a:buChar char="•"/>
            </a:pPr>
            <a:r>
              <a:rPr lang="en-US" sz="1600" b="0" dirty="0">
                <a:latin typeface="+mn-lt"/>
                <a:ea typeface="+mn-ea"/>
                <a:cs typeface="+mn-cs"/>
              </a:rPr>
              <a:t>Priority variables</a:t>
            </a:r>
          </a:p>
          <a:p>
            <a:pPr lvl="2" defTabSz="914400">
              <a:lnSpc>
                <a:spcPct val="90000"/>
              </a:lnSpc>
              <a:spcBef>
                <a:spcPts val="0"/>
              </a:spcBef>
              <a:spcAft>
                <a:spcPts val="600"/>
              </a:spcAft>
            </a:pPr>
            <a:endParaRPr lang="en-US" sz="1600" b="0" dirty="0">
              <a:latin typeface="+mn-lt"/>
              <a:ea typeface="+mn-ea"/>
              <a:cs typeface="+mn-cs"/>
            </a:endParaRPr>
          </a:p>
        </p:txBody>
      </p:sp>
      <p:pic>
        <p:nvPicPr>
          <p:cNvPr id="3" name="Picture 2">
            <a:extLst>
              <a:ext uri="{FF2B5EF4-FFF2-40B4-BE49-F238E27FC236}">
                <a16:creationId xmlns:a16="http://schemas.microsoft.com/office/drawing/2014/main" id="{F3E35D83-FA7B-69B4-05F9-3CB6CEE4B9C4}"/>
              </a:ext>
            </a:extLst>
          </p:cNvPr>
          <p:cNvPicPr>
            <a:picLocks noChangeAspect="1"/>
          </p:cNvPicPr>
          <p:nvPr/>
        </p:nvPicPr>
        <p:blipFill>
          <a:blip r:embed="rId3"/>
          <a:stretch>
            <a:fillRect/>
          </a:stretch>
        </p:blipFill>
        <p:spPr>
          <a:xfrm>
            <a:off x="3161037" y="857456"/>
            <a:ext cx="5866877" cy="4605497"/>
          </a:xfrm>
          <a:prstGeom prst="rect">
            <a:avLst/>
          </a:prstGeom>
        </p:spPr>
      </p:pic>
      <p:pic>
        <p:nvPicPr>
          <p:cNvPr id="6" name="Picture 5">
            <a:extLst>
              <a:ext uri="{FF2B5EF4-FFF2-40B4-BE49-F238E27FC236}">
                <a16:creationId xmlns:a16="http://schemas.microsoft.com/office/drawing/2014/main" id="{0523378F-3AC0-FE26-F854-9DC57C00A3A2}"/>
              </a:ext>
            </a:extLst>
          </p:cNvPr>
          <p:cNvPicPr>
            <a:picLocks noChangeAspect="1"/>
          </p:cNvPicPr>
          <p:nvPr/>
        </p:nvPicPr>
        <p:blipFill>
          <a:blip r:embed="rId4"/>
          <a:stretch>
            <a:fillRect/>
          </a:stretch>
        </p:blipFill>
        <p:spPr>
          <a:xfrm>
            <a:off x="2338125" y="944750"/>
            <a:ext cx="6877050" cy="3352800"/>
          </a:xfrm>
          <a:prstGeom prst="rect">
            <a:avLst/>
          </a:prstGeom>
        </p:spPr>
      </p:pic>
      <p:pic>
        <p:nvPicPr>
          <p:cNvPr id="8" name="Picture 7">
            <a:extLst>
              <a:ext uri="{FF2B5EF4-FFF2-40B4-BE49-F238E27FC236}">
                <a16:creationId xmlns:a16="http://schemas.microsoft.com/office/drawing/2014/main" id="{129860F1-0025-67DD-C7FC-C882EDE67A1B}"/>
              </a:ext>
            </a:extLst>
          </p:cNvPr>
          <p:cNvPicPr>
            <a:picLocks noChangeAspect="1"/>
          </p:cNvPicPr>
          <p:nvPr/>
        </p:nvPicPr>
        <p:blipFill rotWithShape="1">
          <a:blip r:embed="rId5"/>
          <a:srcRect b="16084"/>
          <a:stretch/>
        </p:blipFill>
        <p:spPr>
          <a:xfrm>
            <a:off x="2452425" y="942159"/>
            <a:ext cx="6762750" cy="4771824"/>
          </a:xfrm>
          <a:prstGeom prst="rect">
            <a:avLst/>
          </a:prstGeom>
        </p:spPr>
      </p:pic>
      <p:pic>
        <p:nvPicPr>
          <p:cNvPr id="10" name="Picture 9">
            <a:extLst>
              <a:ext uri="{FF2B5EF4-FFF2-40B4-BE49-F238E27FC236}">
                <a16:creationId xmlns:a16="http://schemas.microsoft.com/office/drawing/2014/main" id="{A4D7B5B8-14C0-2965-CF28-AA8FD4F45EAA}"/>
              </a:ext>
            </a:extLst>
          </p:cNvPr>
          <p:cNvPicPr>
            <a:picLocks noChangeAspect="1"/>
          </p:cNvPicPr>
          <p:nvPr/>
        </p:nvPicPr>
        <p:blipFill>
          <a:blip r:embed="rId6"/>
          <a:stretch>
            <a:fillRect/>
          </a:stretch>
        </p:blipFill>
        <p:spPr>
          <a:xfrm>
            <a:off x="2366700" y="1901249"/>
            <a:ext cx="6848475" cy="3257550"/>
          </a:xfrm>
          <a:prstGeom prst="rect">
            <a:avLst/>
          </a:prstGeom>
        </p:spPr>
      </p:pic>
    </p:spTree>
    <p:extLst>
      <p:ext uri="{BB962C8B-B14F-4D97-AF65-F5344CB8AC3E}">
        <p14:creationId xmlns:p14="http://schemas.microsoft.com/office/powerpoint/2010/main" val="38447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9D084-7FD0-42BB-909A-6799739FE9F9}"/>
              </a:ext>
            </a:extLst>
          </p:cNvPr>
          <p:cNvSpPr>
            <a:spLocks noGrp="1"/>
          </p:cNvSpPr>
          <p:nvPr>
            <p:ph type="title"/>
          </p:nvPr>
        </p:nvSpPr>
        <p:spPr>
          <a:xfrm>
            <a:off x="628650" y="365125"/>
            <a:ext cx="7886700" cy="1325563"/>
          </a:xfrm>
        </p:spPr>
        <p:txBody>
          <a:bodyPr vert="horz" lIns="91440" tIns="45720" rIns="91440" bIns="45720" rtlCol="0" anchor="ctr">
            <a:normAutofit/>
          </a:bodyPr>
          <a:lstStyle/>
          <a:p>
            <a:r>
              <a:rPr lang="en-US" sz="4700" kern="1200">
                <a:solidFill>
                  <a:schemeClr val="tx1"/>
                </a:solidFill>
                <a:latin typeface="+mj-lt"/>
                <a:ea typeface="+mj-ea"/>
                <a:cs typeface="+mj-cs"/>
              </a:rPr>
              <a:t>Questions?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19AE167-A6E3-4FED-8551-734F43203F2C}"/>
              </a:ext>
            </a:extLst>
          </p:cNvPr>
          <p:cNvSpPr>
            <a:spLocks noGrp="1"/>
          </p:cNvSpPr>
          <p:nvPr>
            <p:ph type="body" sz="quarter" idx="10"/>
          </p:nvPr>
        </p:nvSpPr>
        <p:spPr>
          <a:xfrm>
            <a:off x="628650" y="1929384"/>
            <a:ext cx="7886700" cy="4251960"/>
          </a:xfrm>
        </p:spPr>
        <p:txBody>
          <a:bodyPr vert="horz" lIns="91440" tIns="45720" rIns="91440" bIns="45720" rtlCol="0">
            <a:normAutofit/>
          </a:bodyPr>
          <a:lstStyle/>
          <a:p>
            <a:pPr>
              <a:lnSpc>
                <a:spcPct val="90000"/>
              </a:lnSpc>
            </a:pPr>
            <a:endParaRPr lang="en-US" sz="1900" dirty="0">
              <a:latin typeface="+mn-lt"/>
              <a:ea typeface="+mn-ea"/>
              <a:cs typeface="+mn-cs"/>
            </a:endParaRPr>
          </a:p>
          <a:p>
            <a:pPr marL="0" indent="0">
              <a:lnSpc>
                <a:spcPct val="90000"/>
              </a:lnSpc>
              <a:buNone/>
            </a:pPr>
            <a:r>
              <a:rPr lang="en-US" sz="1900" dirty="0">
                <a:latin typeface="+mn-lt"/>
                <a:ea typeface="+mn-ea"/>
                <a:cs typeface="+mn-cs"/>
              </a:rPr>
              <a:t>Kerry Young, Local CFPT State Coordinator</a:t>
            </a:r>
          </a:p>
          <a:p>
            <a:pPr marL="0" indent="0">
              <a:lnSpc>
                <a:spcPct val="90000"/>
              </a:lnSpc>
              <a:buNone/>
            </a:pPr>
            <a:endParaRPr lang="en-US" sz="1900" dirty="0">
              <a:latin typeface="+mn-lt"/>
              <a:ea typeface="+mn-ea"/>
              <a:cs typeface="+mn-cs"/>
            </a:endParaRPr>
          </a:p>
          <a:p>
            <a:pPr marL="347663" lvl="1" indent="0">
              <a:lnSpc>
                <a:spcPct val="90000"/>
              </a:lnSpc>
              <a:buNone/>
            </a:pPr>
            <a:r>
              <a:rPr lang="en-US" sz="1500" dirty="0">
                <a:latin typeface="+mn-lt"/>
                <a:ea typeface="+mn-ea"/>
                <a:cs typeface="+mn-cs"/>
              </a:rPr>
              <a:t>Phone</a:t>
            </a:r>
          </a:p>
          <a:p>
            <a:pPr marL="744538" lvl="2" indent="0">
              <a:lnSpc>
                <a:spcPct val="90000"/>
              </a:lnSpc>
              <a:buNone/>
            </a:pPr>
            <a:r>
              <a:rPr lang="en-US" sz="1400" dirty="0">
                <a:latin typeface="+mn-lt"/>
                <a:ea typeface="+mn-ea"/>
                <a:cs typeface="+mn-cs"/>
              </a:rPr>
              <a:t>984-302-0747 (Cell)</a:t>
            </a:r>
          </a:p>
          <a:p>
            <a:pPr marL="744538" lvl="2" indent="0">
              <a:lnSpc>
                <a:spcPct val="90000"/>
              </a:lnSpc>
              <a:buNone/>
            </a:pPr>
            <a:r>
              <a:rPr lang="en-US" sz="1400" dirty="0">
                <a:latin typeface="+mn-lt"/>
                <a:ea typeface="+mn-ea"/>
                <a:cs typeface="+mn-cs"/>
              </a:rPr>
              <a:t>919-707-5623 (office)</a:t>
            </a:r>
          </a:p>
          <a:p>
            <a:pPr marL="347663" lvl="1" indent="0">
              <a:lnSpc>
                <a:spcPct val="90000"/>
              </a:lnSpc>
              <a:buNone/>
            </a:pPr>
            <a:endParaRPr lang="en-US" sz="1500" dirty="0">
              <a:latin typeface="+mn-lt"/>
              <a:ea typeface="+mn-ea"/>
              <a:cs typeface="+mn-cs"/>
            </a:endParaRPr>
          </a:p>
          <a:p>
            <a:pPr marL="347663" lvl="1" indent="0">
              <a:lnSpc>
                <a:spcPct val="90000"/>
              </a:lnSpc>
              <a:buNone/>
            </a:pPr>
            <a:r>
              <a:rPr lang="en-US" sz="1500" dirty="0">
                <a:latin typeface="+mn-lt"/>
                <a:ea typeface="+mn-ea"/>
                <a:cs typeface="+mn-cs"/>
              </a:rPr>
              <a:t>Kerry.Young@dhhs.nc.gov </a:t>
            </a:r>
          </a:p>
          <a:p>
            <a:pPr>
              <a:lnSpc>
                <a:spcPct val="90000"/>
              </a:lnSpc>
            </a:pPr>
            <a:endParaRPr lang="en-US" sz="1900" dirty="0">
              <a:latin typeface="+mn-lt"/>
              <a:ea typeface="+mn-ea"/>
              <a:cs typeface="+mn-cs"/>
            </a:endParaRPr>
          </a:p>
        </p:txBody>
      </p:sp>
    </p:spTree>
    <p:extLst>
      <p:ext uri="{BB962C8B-B14F-4D97-AF65-F5344CB8AC3E}">
        <p14:creationId xmlns:p14="http://schemas.microsoft.com/office/powerpoint/2010/main" val="388867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North Carolina Child Fatality Prevention System  </a:t>
            </a:r>
          </a:p>
        </p:txBody>
      </p:sp>
      <p:sp>
        <p:nvSpPr>
          <p:cNvPr id="6" name="Text Placeholder 5"/>
          <p:cNvSpPr>
            <a:spLocks noGrp="1"/>
          </p:cNvSpPr>
          <p:nvPr>
            <p:ph type="body" sz="quarter" idx="10"/>
          </p:nvPr>
        </p:nvSpPr>
        <p:spPr>
          <a:xfrm>
            <a:off x="574145" y="1879601"/>
            <a:ext cx="7888288" cy="4528607"/>
          </a:xfrm>
        </p:spPr>
        <p:txBody>
          <a:bodyPr/>
          <a:lstStyle/>
          <a:p>
            <a:pPr marL="344488" indent="-344488">
              <a:spcBef>
                <a:spcPct val="0"/>
              </a:spcBef>
              <a:spcAft>
                <a:spcPts val="1800"/>
              </a:spcAft>
            </a:pPr>
            <a:r>
              <a:rPr lang="en-US" altLang="en-US" sz="2400" dirty="0"/>
              <a:t>Local Child Fatality Prevention Teams (CFPT)</a:t>
            </a:r>
          </a:p>
          <a:p>
            <a:pPr marL="344488" indent="-344488">
              <a:spcBef>
                <a:spcPct val="0"/>
              </a:spcBef>
              <a:spcAft>
                <a:spcPts val="1800"/>
              </a:spcAft>
            </a:pPr>
            <a:r>
              <a:rPr lang="en-US" altLang="en-US" sz="2400" dirty="0"/>
              <a:t>Community Child Protection Teams (CCPT)</a:t>
            </a:r>
          </a:p>
          <a:p>
            <a:pPr marL="344488" indent="-344488">
              <a:spcBef>
                <a:spcPct val="0"/>
              </a:spcBef>
              <a:spcAft>
                <a:spcPts val="1800"/>
              </a:spcAft>
            </a:pPr>
            <a:r>
              <a:rPr lang="en-US" altLang="en-US" sz="2400" dirty="0"/>
              <a:t>NC Child Fatality Prevention Team (State Team)</a:t>
            </a:r>
          </a:p>
          <a:p>
            <a:pPr marL="344488" indent="-344488">
              <a:spcBef>
                <a:spcPct val="0"/>
              </a:spcBef>
              <a:spcAft>
                <a:spcPts val="1800"/>
              </a:spcAft>
            </a:pPr>
            <a:r>
              <a:rPr lang="en-US" altLang="en-US" sz="2400" dirty="0"/>
              <a:t>NC Child Fatality Task Force (Task Force)</a:t>
            </a:r>
          </a:p>
          <a:p>
            <a:pPr marL="344488" indent="-344488">
              <a:spcBef>
                <a:spcPct val="0"/>
              </a:spcBef>
              <a:spcAft>
                <a:spcPts val="1800"/>
              </a:spcAft>
              <a:buNone/>
            </a:pPr>
            <a:r>
              <a:rPr lang="en-US" altLang="en-US" sz="2400" dirty="0"/>
              <a:t>                      **********************</a:t>
            </a:r>
          </a:p>
          <a:p>
            <a:pPr marL="344488" indent="-344488">
              <a:spcBef>
                <a:spcPct val="0"/>
              </a:spcBef>
              <a:spcAft>
                <a:spcPts val="1800"/>
              </a:spcAft>
            </a:pPr>
            <a:r>
              <a:rPr lang="en-US" altLang="en-US" sz="2400" dirty="0"/>
              <a:t>Partner: State Division of Social Services Child Fatality Review (State DSS) – Intensive Reviews</a:t>
            </a:r>
          </a:p>
        </p:txBody>
      </p:sp>
      <p:sp>
        <p:nvSpPr>
          <p:cNvPr id="3" name="Text Placeholder 2">
            <a:extLst>
              <a:ext uri="{FF2B5EF4-FFF2-40B4-BE49-F238E27FC236}">
                <a16:creationId xmlns:a16="http://schemas.microsoft.com/office/drawing/2014/main" id="{6B8EDB47-9EE5-4B2C-8505-1F25D672C6EF}"/>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22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4369" y="624054"/>
            <a:ext cx="7992005" cy="548640"/>
          </a:xfrm>
        </p:spPr>
        <p:txBody>
          <a:bodyPr/>
          <a:lstStyle/>
          <a:p>
            <a:pPr algn="ctr"/>
            <a:r>
              <a:rPr lang="en-US" dirty="0"/>
              <a:t>Local CFPT Program Overview</a:t>
            </a:r>
          </a:p>
        </p:txBody>
      </p:sp>
      <p:sp>
        <p:nvSpPr>
          <p:cNvPr id="3" name="Text Placeholder 2">
            <a:extLst>
              <a:ext uri="{FF2B5EF4-FFF2-40B4-BE49-F238E27FC236}">
                <a16:creationId xmlns:a16="http://schemas.microsoft.com/office/drawing/2014/main" id="{6B8EDB47-9EE5-4B2C-8505-1F25D672C6E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E1258D1-563F-473E-9EC6-BFA71BA8DF4A}"/>
              </a:ext>
            </a:extLst>
          </p:cNvPr>
          <p:cNvSpPr>
            <a:spLocks noGrp="1"/>
          </p:cNvSpPr>
          <p:nvPr>
            <p:ph type="body" sz="quarter" idx="10"/>
          </p:nvPr>
        </p:nvSpPr>
        <p:spPr>
          <a:xfrm>
            <a:off x="627856" y="1778001"/>
            <a:ext cx="7888288" cy="4795307"/>
          </a:xfrm>
        </p:spPr>
        <p:txBody>
          <a:bodyPr/>
          <a:lstStyle/>
          <a:p>
            <a:r>
              <a:rPr lang="en-US" sz="2000" b="0" dirty="0"/>
              <a:t>Established in 1993 by State Statute Article 14, 7B-1406 </a:t>
            </a:r>
          </a:p>
          <a:p>
            <a:r>
              <a:rPr lang="en-US" sz="2000" b="0" dirty="0"/>
              <a:t>One team in every county—also few identified Health Districts</a:t>
            </a:r>
          </a:p>
          <a:p>
            <a:r>
              <a:rPr lang="en-US" sz="2000" b="0" dirty="0"/>
              <a:t>Review child fatalities of children born alive, ages 0-17 and were residents of your county at time of death</a:t>
            </a:r>
          </a:p>
          <a:p>
            <a:r>
              <a:rPr lang="en-US" sz="2000" b="0" dirty="0"/>
              <a:t>Review child deaths that are not due to suspected abuse and/or neglect</a:t>
            </a:r>
          </a:p>
          <a:p>
            <a:r>
              <a:rPr lang="en-US" sz="2000" b="0" dirty="0"/>
              <a:t> Report findings of reviews to the Program Coordinator</a:t>
            </a:r>
            <a:endParaRPr lang="en-US" dirty="0"/>
          </a:p>
        </p:txBody>
      </p:sp>
    </p:spTree>
    <p:extLst>
      <p:ext uri="{BB962C8B-B14F-4D97-AF65-F5344CB8AC3E}">
        <p14:creationId xmlns:p14="http://schemas.microsoft.com/office/powerpoint/2010/main" val="52544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4369" y="624054"/>
            <a:ext cx="8177531" cy="548640"/>
          </a:xfrm>
        </p:spPr>
        <p:txBody>
          <a:bodyPr/>
          <a:lstStyle/>
          <a:p>
            <a:pPr algn="ctr"/>
            <a:r>
              <a:rPr lang="en-US" sz="2800" dirty="0"/>
              <a:t>Who makes up a CFPT team?</a:t>
            </a:r>
          </a:p>
        </p:txBody>
      </p:sp>
      <p:sp>
        <p:nvSpPr>
          <p:cNvPr id="4" name="Text Placeholder 3">
            <a:extLst>
              <a:ext uri="{FF2B5EF4-FFF2-40B4-BE49-F238E27FC236}">
                <a16:creationId xmlns:a16="http://schemas.microsoft.com/office/drawing/2014/main" id="{9E1258D1-563F-473E-9EC6-BFA71BA8DF4A}"/>
              </a:ext>
            </a:extLst>
          </p:cNvPr>
          <p:cNvSpPr>
            <a:spLocks noGrp="1"/>
          </p:cNvSpPr>
          <p:nvPr>
            <p:ph type="body" sz="quarter" idx="10"/>
          </p:nvPr>
        </p:nvSpPr>
        <p:spPr>
          <a:xfrm>
            <a:off x="23124" y="1298105"/>
            <a:ext cx="4548876" cy="4834649"/>
          </a:xfrm>
        </p:spPr>
        <p:txBody>
          <a:bodyPr numCol="1"/>
          <a:lstStyle/>
          <a:p>
            <a:pPr marL="800100" lvl="1" indent="-457200">
              <a:spcBef>
                <a:spcPts val="0"/>
              </a:spcBef>
              <a:buFont typeface="+mj-lt"/>
              <a:buAutoNum type="arabicPeriod"/>
            </a:pPr>
            <a:r>
              <a:rPr lang="en-US" sz="2000" b="0" dirty="0"/>
              <a:t>DSS Director and a member of the Director’s staff </a:t>
            </a:r>
          </a:p>
          <a:p>
            <a:pPr marL="800100" lvl="1" indent="-457200">
              <a:spcBef>
                <a:spcPts val="0"/>
              </a:spcBef>
              <a:buFont typeface="+mj-lt"/>
              <a:buAutoNum type="arabicPeriod"/>
            </a:pPr>
            <a:r>
              <a:rPr lang="en-US" sz="2000" b="0" dirty="0"/>
              <a:t>Local Law Enforcement </a:t>
            </a:r>
          </a:p>
          <a:p>
            <a:pPr marL="800100" lvl="1" indent="-457200">
              <a:spcBef>
                <a:spcPts val="0"/>
              </a:spcBef>
              <a:buFont typeface="+mj-lt"/>
              <a:buAutoNum type="arabicPeriod"/>
            </a:pPr>
            <a:r>
              <a:rPr lang="en-US" sz="2000" b="0" dirty="0"/>
              <a:t>Attorney from the District Attorney’s Office </a:t>
            </a:r>
          </a:p>
          <a:p>
            <a:pPr marL="800100" lvl="1" indent="-457200">
              <a:spcBef>
                <a:spcPts val="0"/>
              </a:spcBef>
              <a:buFont typeface="+mj-lt"/>
              <a:buAutoNum type="arabicPeriod"/>
            </a:pPr>
            <a:r>
              <a:rPr lang="en-US" sz="2000" b="0" dirty="0"/>
              <a:t>Executive Director of the community action agency or designee</a:t>
            </a:r>
          </a:p>
          <a:p>
            <a:pPr marL="800100" lvl="1" indent="-457200">
              <a:spcBef>
                <a:spcPts val="0"/>
              </a:spcBef>
              <a:buFont typeface="+mj-lt"/>
              <a:buAutoNum type="arabicPeriod"/>
            </a:pPr>
            <a:r>
              <a:rPr lang="en-US" sz="2000" b="0" dirty="0"/>
              <a:t>Superintendent of a local school or designee</a:t>
            </a:r>
          </a:p>
          <a:p>
            <a:pPr marL="800100" lvl="1" indent="-457200">
              <a:spcBef>
                <a:spcPts val="0"/>
              </a:spcBef>
              <a:buFont typeface="+mj-lt"/>
              <a:buAutoNum type="arabicPeriod"/>
            </a:pPr>
            <a:r>
              <a:rPr lang="en-US" sz="2000" b="0" dirty="0"/>
              <a:t>DSS Board Member </a:t>
            </a:r>
          </a:p>
          <a:p>
            <a:pPr marL="800100" lvl="1" indent="-457200">
              <a:spcBef>
                <a:spcPts val="0"/>
              </a:spcBef>
              <a:buFont typeface="+mj-lt"/>
              <a:buAutoNum type="arabicPeriod"/>
            </a:pPr>
            <a:r>
              <a:rPr lang="en-US" sz="2000" b="0" dirty="0"/>
              <a:t>Local mental health professional</a:t>
            </a:r>
          </a:p>
          <a:p>
            <a:pPr marL="800100" lvl="1" indent="-457200">
              <a:spcBef>
                <a:spcPts val="0"/>
              </a:spcBef>
              <a:buFont typeface="+mj-lt"/>
              <a:buAutoNum type="arabicPeriod"/>
            </a:pPr>
            <a:r>
              <a:rPr lang="en-US" sz="2000" b="0" dirty="0"/>
              <a:t>Local Guardian ad litem Coordinator or designee</a:t>
            </a:r>
          </a:p>
          <a:p>
            <a:pPr marL="800100" lvl="1" indent="-457200">
              <a:spcBef>
                <a:spcPts val="0"/>
              </a:spcBef>
              <a:buFont typeface="+mj-lt"/>
              <a:buAutoNum type="arabicPeriod"/>
            </a:pPr>
            <a:r>
              <a:rPr lang="en-US" sz="2000" b="0" dirty="0"/>
              <a:t>Health Director</a:t>
            </a:r>
          </a:p>
          <a:p>
            <a:pPr marL="800100" lvl="1" indent="-457200">
              <a:spcBef>
                <a:spcPts val="0"/>
              </a:spcBef>
              <a:buFont typeface="+mj-lt"/>
              <a:buAutoNum type="arabicPeriod"/>
            </a:pPr>
            <a:r>
              <a:rPr lang="en-US" sz="2000" b="0" dirty="0"/>
              <a:t>Local health care provider</a:t>
            </a:r>
          </a:p>
        </p:txBody>
      </p:sp>
      <p:sp>
        <p:nvSpPr>
          <p:cNvPr id="7" name="Text Placeholder 3">
            <a:extLst>
              <a:ext uri="{FF2B5EF4-FFF2-40B4-BE49-F238E27FC236}">
                <a16:creationId xmlns:a16="http://schemas.microsoft.com/office/drawing/2014/main" id="{27CAB7B7-5B10-C7E7-D1F1-020254DA7BC0}"/>
              </a:ext>
            </a:extLst>
          </p:cNvPr>
          <p:cNvSpPr txBox="1">
            <a:spLocks/>
          </p:cNvSpPr>
          <p:nvPr/>
        </p:nvSpPr>
        <p:spPr>
          <a:xfrm>
            <a:off x="4572000" y="1298105"/>
            <a:ext cx="7423086" cy="5077370"/>
          </a:xfrm>
          <a:prstGeom prst="rect">
            <a:avLst/>
          </a:prstGeom>
        </p:spPr>
        <p:txBody>
          <a:bodyPr numCol="2">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lvl="1" indent="-457200">
              <a:spcBef>
                <a:spcPts val="0"/>
              </a:spcBef>
              <a:buFont typeface="+mj-lt"/>
              <a:buAutoNum type="arabicPeriod" startAt="11"/>
            </a:pPr>
            <a:r>
              <a:rPr lang="en-US" sz="2000" b="0" dirty="0"/>
              <a:t>An EMS or firefighter</a:t>
            </a:r>
          </a:p>
          <a:p>
            <a:pPr marL="800100" lvl="1" indent="-457200">
              <a:spcBef>
                <a:spcPts val="0"/>
              </a:spcBef>
              <a:buFont typeface="+mj-lt"/>
              <a:buAutoNum type="arabicPeriod" startAt="11"/>
            </a:pPr>
            <a:r>
              <a:rPr lang="en-US" sz="2000" b="0" dirty="0"/>
              <a:t>A district court judge </a:t>
            </a:r>
          </a:p>
          <a:p>
            <a:pPr marL="800100" lvl="1" indent="-457200">
              <a:spcBef>
                <a:spcPts val="0"/>
              </a:spcBef>
              <a:buFont typeface="+mj-lt"/>
              <a:buAutoNum type="arabicPeriod" startAt="11"/>
            </a:pPr>
            <a:r>
              <a:rPr lang="en-US" sz="2000" b="0" dirty="0"/>
              <a:t>County Medical Examiner</a:t>
            </a:r>
          </a:p>
          <a:p>
            <a:pPr marL="800100" lvl="1" indent="-457200">
              <a:spcBef>
                <a:spcPts val="0"/>
              </a:spcBef>
              <a:buFont typeface="+mj-lt"/>
              <a:buAutoNum type="arabicPeriod" startAt="11"/>
            </a:pPr>
            <a:r>
              <a:rPr lang="en-US" sz="2000" b="0" dirty="0"/>
              <a:t>Representative from local Childcare facility or Head Start</a:t>
            </a:r>
          </a:p>
          <a:p>
            <a:pPr marL="800100" lvl="1" indent="-457200">
              <a:spcBef>
                <a:spcPts val="0"/>
              </a:spcBef>
              <a:buFont typeface="+mj-lt"/>
              <a:buAutoNum type="arabicPeriod" startAt="11"/>
            </a:pPr>
            <a:r>
              <a:rPr lang="en-US" sz="2000" b="0" dirty="0"/>
              <a:t>Parent of a child who died before their 18th birthday</a:t>
            </a:r>
          </a:p>
          <a:p>
            <a:pPr marL="800100" lvl="1" indent="-457200">
              <a:spcBef>
                <a:spcPts val="0"/>
              </a:spcBef>
              <a:buFont typeface="+mj-lt"/>
              <a:buAutoNum type="arabicPeriod"/>
            </a:pPr>
            <a:endParaRPr lang="en-US" sz="2000" b="0" dirty="0"/>
          </a:p>
          <a:p>
            <a:pPr marL="342900" lvl="1" indent="0">
              <a:spcBef>
                <a:spcPts val="0"/>
              </a:spcBef>
              <a:buFont typeface="Franklin Gothic Medium" panose="020B0603020102020204" pitchFamily="34" charset="0"/>
              <a:buNone/>
            </a:pPr>
            <a:r>
              <a:rPr lang="en-US" sz="1600" b="0" dirty="0"/>
              <a:t>**The Board of County Commissioners may appoint five additional members to represent county agencies or at large members</a:t>
            </a:r>
          </a:p>
        </p:txBody>
      </p:sp>
    </p:spTree>
    <p:extLst>
      <p:ext uri="{BB962C8B-B14F-4D97-AF65-F5344CB8AC3E}">
        <p14:creationId xmlns:p14="http://schemas.microsoft.com/office/powerpoint/2010/main" val="273999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28650" y="451381"/>
            <a:ext cx="7884414" cy="4066540"/>
          </a:xfrm>
        </p:spPr>
        <p:txBody>
          <a:bodyPr vert="horz" lIns="91440" tIns="45720" rIns="91440" bIns="45720" rtlCol="0" anchor="b">
            <a:normAutofit/>
          </a:bodyPr>
          <a:lstStyle/>
          <a:p>
            <a:r>
              <a:rPr lang="en-US" sz="5700" kern="1200" dirty="0">
                <a:solidFill>
                  <a:schemeClr val="tx1"/>
                </a:solidFill>
                <a:latin typeface="+mj-lt"/>
                <a:ea typeface="+mj-ea"/>
                <a:cs typeface="+mj-cs"/>
              </a:rPr>
              <a:t>CFPT Requesting Records</a:t>
            </a:r>
          </a:p>
        </p:txBody>
      </p:sp>
      <p:sp>
        <p:nvSpPr>
          <p:cNvPr id="3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4718595"/>
            <a:ext cx="4057650" cy="18288"/>
          </a:xfrm>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 name="connsiteX0" fmla="*/ 0 w 4057650"/>
              <a:gd name="connsiteY0" fmla="*/ 0 h 18288"/>
              <a:gd name="connsiteX1" fmla="*/ 635698 w 4057650"/>
              <a:gd name="connsiteY1" fmla="*/ 0 h 18288"/>
              <a:gd name="connsiteX2" fmla="*/ 1190244 w 4057650"/>
              <a:gd name="connsiteY2" fmla="*/ 0 h 18288"/>
              <a:gd name="connsiteX3" fmla="*/ 1947672 w 4057650"/>
              <a:gd name="connsiteY3" fmla="*/ 0 h 18288"/>
              <a:gd name="connsiteX4" fmla="*/ 2583370 w 4057650"/>
              <a:gd name="connsiteY4" fmla="*/ 0 h 18288"/>
              <a:gd name="connsiteX5" fmla="*/ 3219069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150555 w 4057650"/>
              <a:gd name="connsiteY10" fmla="*/ 18288 h 18288"/>
              <a:gd name="connsiteX11" fmla="*/ 1474280 w 4057650"/>
              <a:gd name="connsiteY11" fmla="*/ 18288 h 18288"/>
              <a:gd name="connsiteX12" fmla="*/ 838581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20" y="8026"/>
                  <a:pt x="4058238" y="15039"/>
                  <a:pt x="4057650" y="18288"/>
                </a:cubicBezTo>
                <a:cubicBezTo>
                  <a:pt x="3746991" y="51472"/>
                  <a:pt x="3642040" y="-9140"/>
                  <a:pt x="3381375" y="18288"/>
                </a:cubicBezTo>
                <a:cubicBezTo>
                  <a:pt x="3142532" y="69343"/>
                  <a:pt x="2955382" y="-2590"/>
                  <a:pt x="2826830" y="18288"/>
                </a:cubicBezTo>
                <a:cubicBezTo>
                  <a:pt x="2734164" y="30636"/>
                  <a:pt x="2422331" y="17559"/>
                  <a:pt x="2272284" y="18288"/>
                </a:cubicBezTo>
                <a:cubicBezTo>
                  <a:pt x="2111408" y="24730"/>
                  <a:pt x="1888168" y="26061"/>
                  <a:pt x="1555432" y="18288"/>
                </a:cubicBezTo>
                <a:cubicBezTo>
                  <a:pt x="1389125" y="7689"/>
                  <a:pt x="1177551" y="44302"/>
                  <a:pt x="960310" y="18288"/>
                </a:cubicBezTo>
                <a:cubicBezTo>
                  <a:pt x="875922" y="-35328"/>
                  <a:pt x="323458" y="14834"/>
                  <a:pt x="0" y="18288"/>
                </a:cubicBezTo>
                <a:cubicBezTo>
                  <a:pt x="732" y="12147"/>
                  <a:pt x="1474" y="5759"/>
                  <a:pt x="0" y="0"/>
                </a:cubicBezTo>
                <a:close/>
              </a:path>
              <a:path w="4057650" h="18288"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338" y="6441"/>
                  <a:pt x="4057679" y="13855"/>
                  <a:pt x="4057650" y="18288"/>
                </a:cubicBezTo>
                <a:cubicBezTo>
                  <a:pt x="3866391" y="15329"/>
                  <a:pt x="3683092" y="27213"/>
                  <a:pt x="3381375" y="18288"/>
                </a:cubicBezTo>
                <a:cubicBezTo>
                  <a:pt x="3077442" y="-31539"/>
                  <a:pt x="2959293" y="-5332"/>
                  <a:pt x="2826830" y="18288"/>
                </a:cubicBezTo>
                <a:cubicBezTo>
                  <a:pt x="2745586" y="53568"/>
                  <a:pt x="2366651" y="59392"/>
                  <a:pt x="2150555" y="18288"/>
                </a:cubicBezTo>
                <a:cubicBezTo>
                  <a:pt x="1889766" y="-17354"/>
                  <a:pt x="1744011" y="-22688"/>
                  <a:pt x="1474280" y="18288"/>
                </a:cubicBezTo>
                <a:cubicBezTo>
                  <a:pt x="1211536" y="22995"/>
                  <a:pt x="970196" y="35522"/>
                  <a:pt x="838581" y="18288"/>
                </a:cubicBezTo>
                <a:cubicBezTo>
                  <a:pt x="683899" y="-4450"/>
                  <a:pt x="224248" y="-42444"/>
                  <a:pt x="0" y="18288"/>
                </a:cubicBezTo>
                <a:cubicBezTo>
                  <a:pt x="821" y="10074"/>
                  <a:pt x="-92" y="8278"/>
                  <a:pt x="0" y="0"/>
                </a:cubicBezTo>
                <a:close/>
              </a:path>
              <a:path w="4057650" h="18288"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078" y="8167"/>
                  <a:pt x="4057287" y="15177"/>
                  <a:pt x="4057650" y="18288"/>
                </a:cubicBezTo>
                <a:cubicBezTo>
                  <a:pt x="3759943" y="49384"/>
                  <a:pt x="3655385" y="-7741"/>
                  <a:pt x="3381375" y="18288"/>
                </a:cubicBezTo>
                <a:cubicBezTo>
                  <a:pt x="3117080" y="48239"/>
                  <a:pt x="2965830" y="15751"/>
                  <a:pt x="2826830" y="18288"/>
                </a:cubicBezTo>
                <a:cubicBezTo>
                  <a:pt x="2719180" y="54573"/>
                  <a:pt x="2405341" y="28209"/>
                  <a:pt x="2272284" y="18288"/>
                </a:cubicBezTo>
                <a:cubicBezTo>
                  <a:pt x="2146521" y="42397"/>
                  <a:pt x="1920511" y="48303"/>
                  <a:pt x="1555432" y="18288"/>
                </a:cubicBezTo>
                <a:cubicBezTo>
                  <a:pt x="1341297" y="-10360"/>
                  <a:pt x="1185337" y="10858"/>
                  <a:pt x="960310" y="18288"/>
                </a:cubicBezTo>
                <a:cubicBezTo>
                  <a:pt x="797841" y="-27072"/>
                  <a:pt x="348704" y="-79830"/>
                  <a:pt x="0" y="18288"/>
                </a:cubicBezTo>
                <a:cubicBezTo>
                  <a:pt x="82" y="11116"/>
                  <a:pt x="515" y="669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8288"/>
                      <a:gd name="connsiteX1" fmla="*/ 757428 w 4057650"/>
                      <a:gd name="connsiteY1" fmla="*/ 0 h 18288"/>
                      <a:gd name="connsiteX2" fmla="*/ 1474279 w 4057650"/>
                      <a:gd name="connsiteY2" fmla="*/ 0 h 18288"/>
                      <a:gd name="connsiteX3" fmla="*/ 2191131 w 4057650"/>
                      <a:gd name="connsiteY3" fmla="*/ 0 h 18288"/>
                      <a:gd name="connsiteX4" fmla="*/ 2745676 w 4057650"/>
                      <a:gd name="connsiteY4" fmla="*/ 0 h 18288"/>
                      <a:gd name="connsiteX5" fmla="*/ 3340798 w 4057650"/>
                      <a:gd name="connsiteY5" fmla="*/ 0 h 18288"/>
                      <a:gd name="connsiteX6" fmla="*/ 4057650 w 4057650"/>
                      <a:gd name="connsiteY6" fmla="*/ 0 h 18288"/>
                      <a:gd name="connsiteX7" fmla="*/ 4057650 w 4057650"/>
                      <a:gd name="connsiteY7" fmla="*/ 18288 h 18288"/>
                      <a:gd name="connsiteX8" fmla="*/ 3381375 w 4057650"/>
                      <a:gd name="connsiteY8" fmla="*/ 18288 h 18288"/>
                      <a:gd name="connsiteX9" fmla="*/ 2826830 w 4057650"/>
                      <a:gd name="connsiteY9" fmla="*/ 18288 h 18288"/>
                      <a:gd name="connsiteX10" fmla="*/ 2272284 w 4057650"/>
                      <a:gd name="connsiteY10" fmla="*/ 18288 h 18288"/>
                      <a:gd name="connsiteX11" fmla="*/ 1555432 w 4057650"/>
                      <a:gd name="connsiteY11" fmla="*/ 18288 h 18288"/>
                      <a:gd name="connsiteX12" fmla="*/ 960310 w 4057650"/>
                      <a:gd name="connsiteY12" fmla="*/ 18288 h 18288"/>
                      <a:gd name="connsiteX13" fmla="*/ 0 w 4057650"/>
                      <a:gd name="connsiteY13" fmla="*/ 18288 h 18288"/>
                      <a:gd name="connsiteX14" fmla="*/ 0 w 405765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8288"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150" y="8855"/>
                          <a:pt x="4057759" y="14521"/>
                          <a:pt x="4057650" y="18288"/>
                        </a:cubicBezTo>
                        <a:cubicBezTo>
                          <a:pt x="3743404" y="40125"/>
                          <a:pt x="3625516" y="-14923"/>
                          <a:pt x="3381375" y="18288"/>
                        </a:cubicBezTo>
                        <a:cubicBezTo>
                          <a:pt x="3137235" y="51499"/>
                          <a:pt x="2946571" y="1"/>
                          <a:pt x="2826830" y="18288"/>
                        </a:cubicBezTo>
                        <a:cubicBezTo>
                          <a:pt x="2707090" y="36575"/>
                          <a:pt x="2402756" y="1432"/>
                          <a:pt x="2272284" y="18288"/>
                        </a:cubicBezTo>
                        <a:cubicBezTo>
                          <a:pt x="2141812" y="35144"/>
                          <a:pt x="1895935" y="18199"/>
                          <a:pt x="1555432" y="18288"/>
                        </a:cubicBezTo>
                        <a:cubicBezTo>
                          <a:pt x="1214929" y="18377"/>
                          <a:pt x="1103072" y="14503"/>
                          <a:pt x="960310" y="18288"/>
                        </a:cubicBezTo>
                        <a:cubicBezTo>
                          <a:pt x="817548" y="22073"/>
                          <a:pt x="402272" y="-29359"/>
                          <a:pt x="0" y="18288"/>
                        </a:cubicBezTo>
                        <a:cubicBezTo>
                          <a:pt x="683" y="12014"/>
                          <a:pt x="724" y="5908"/>
                          <a:pt x="0" y="0"/>
                        </a:cubicBezTo>
                        <a:close/>
                      </a:path>
                      <a:path w="4057650" h="18288"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752" y="7180"/>
                          <a:pt x="4057819" y="13790"/>
                          <a:pt x="4057650" y="18288"/>
                        </a:cubicBezTo>
                        <a:cubicBezTo>
                          <a:pt x="3865148" y="-3313"/>
                          <a:pt x="3702543" y="49468"/>
                          <a:pt x="3381375" y="18288"/>
                        </a:cubicBezTo>
                        <a:cubicBezTo>
                          <a:pt x="3060208" y="-12892"/>
                          <a:pt x="2956571" y="-8678"/>
                          <a:pt x="2826830" y="18288"/>
                        </a:cubicBezTo>
                        <a:cubicBezTo>
                          <a:pt x="2697089" y="45254"/>
                          <a:pt x="2411031" y="43154"/>
                          <a:pt x="2150555" y="18288"/>
                        </a:cubicBezTo>
                        <a:cubicBezTo>
                          <a:pt x="1890080" y="-6578"/>
                          <a:pt x="1741827" y="-615"/>
                          <a:pt x="1474280" y="18288"/>
                        </a:cubicBezTo>
                        <a:cubicBezTo>
                          <a:pt x="1206734" y="37191"/>
                          <a:pt x="998203" y="33335"/>
                          <a:pt x="838581" y="18288"/>
                        </a:cubicBezTo>
                        <a:cubicBezTo>
                          <a:pt x="678959" y="3241"/>
                          <a:pt x="187101" y="-13212"/>
                          <a:pt x="0" y="18288"/>
                        </a:cubicBezTo>
                        <a:cubicBezTo>
                          <a:pt x="571" y="10093"/>
                          <a:pt x="-125" y="840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14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262A-1E90-50C0-E5B8-DBD79E765487}"/>
              </a:ext>
            </a:extLst>
          </p:cNvPr>
          <p:cNvSpPr>
            <a:spLocks noGrp="1"/>
          </p:cNvSpPr>
          <p:nvPr>
            <p:ph type="title"/>
          </p:nvPr>
        </p:nvSpPr>
        <p:spPr>
          <a:xfrm>
            <a:off x="479160" y="670218"/>
            <a:ext cx="8182230" cy="1065836"/>
          </a:xfrm>
        </p:spPr>
        <p:txBody>
          <a:bodyPr vert="horz" lIns="91440" tIns="45720" rIns="91440" bIns="45720" rtlCol="0" anchor="ctr">
            <a:normAutofit/>
          </a:bodyPr>
          <a:lstStyle/>
          <a:p>
            <a:pPr algn="ctr" defTabSz="914400"/>
            <a:r>
              <a:rPr lang="en-US" sz="3100" dirty="0">
                <a:solidFill>
                  <a:schemeClr val="tx1"/>
                </a:solidFill>
                <a:latin typeface="+mj-lt"/>
                <a:ea typeface="+mj-ea"/>
                <a:cs typeface="+mj-cs"/>
              </a:rPr>
              <a:t>CCPT and CFPT: The process</a:t>
            </a:r>
          </a:p>
        </p:txBody>
      </p:sp>
      <p:pic>
        <p:nvPicPr>
          <p:cNvPr id="13" name="Graphic 12" descr="Clipboard Checked with solid fill">
            <a:extLst>
              <a:ext uri="{FF2B5EF4-FFF2-40B4-BE49-F238E27FC236}">
                <a16:creationId xmlns:a16="http://schemas.microsoft.com/office/drawing/2014/main" id="{AC764BB8-58BE-9640-6044-3C2486A95B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9456" y="3010485"/>
            <a:ext cx="2818638" cy="2818638"/>
          </a:xfrm>
          <a:prstGeom prst="rect">
            <a:avLst/>
          </a:prstGeom>
        </p:spPr>
      </p:pic>
      <p:pic>
        <p:nvPicPr>
          <p:cNvPr id="6" name="Graphic 5" descr="A bucket">
            <a:extLst>
              <a:ext uri="{FF2B5EF4-FFF2-40B4-BE49-F238E27FC236}">
                <a16:creationId xmlns:a16="http://schemas.microsoft.com/office/drawing/2014/main" id="{B2308732-978A-685B-BCE5-8F9EE4DFD1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42032" y="2389836"/>
            <a:ext cx="3439287" cy="3439287"/>
          </a:xfrm>
          <a:prstGeom prst="rect">
            <a:avLst/>
          </a:prstGeom>
        </p:spPr>
      </p:pic>
      <p:grpSp>
        <p:nvGrpSpPr>
          <p:cNvPr id="11" name="Group 10">
            <a:extLst>
              <a:ext uri="{FF2B5EF4-FFF2-40B4-BE49-F238E27FC236}">
                <a16:creationId xmlns:a16="http://schemas.microsoft.com/office/drawing/2014/main" id="{8D309469-F4AB-3752-F963-0FA113D42B31}"/>
              </a:ext>
            </a:extLst>
          </p:cNvPr>
          <p:cNvGrpSpPr/>
          <p:nvPr/>
        </p:nvGrpSpPr>
        <p:grpSpPr>
          <a:xfrm>
            <a:off x="5360670" y="2406272"/>
            <a:ext cx="3563874" cy="3422851"/>
            <a:chOff x="5101938" y="2286000"/>
            <a:chExt cx="4572000" cy="4572000"/>
          </a:xfrm>
        </p:grpSpPr>
        <p:pic>
          <p:nvPicPr>
            <p:cNvPr id="9" name="Graphic 8" descr="A bucket">
              <a:extLst>
                <a:ext uri="{FF2B5EF4-FFF2-40B4-BE49-F238E27FC236}">
                  <a16:creationId xmlns:a16="http://schemas.microsoft.com/office/drawing/2014/main" id="{D9911BBD-48A5-2523-0DF8-5BB5432C49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01938" y="2286000"/>
              <a:ext cx="4572000" cy="4572000"/>
            </a:xfrm>
            <a:prstGeom prst="rect">
              <a:avLst/>
            </a:prstGeom>
          </p:spPr>
        </p:pic>
        <p:sp>
          <p:nvSpPr>
            <p:cNvPr id="10" name="Text Placeholder 2">
              <a:extLst>
                <a:ext uri="{FF2B5EF4-FFF2-40B4-BE49-F238E27FC236}">
                  <a16:creationId xmlns:a16="http://schemas.microsoft.com/office/drawing/2014/main" id="{274048AF-2D46-1392-1D8A-95396E272894}"/>
                </a:ext>
              </a:extLst>
            </p:cNvPr>
            <p:cNvSpPr txBox="1">
              <a:spLocks/>
            </p:cNvSpPr>
            <p:nvPr/>
          </p:nvSpPr>
          <p:spPr>
            <a:xfrm>
              <a:off x="6784912" y="4334607"/>
              <a:ext cx="1380893" cy="602894"/>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18338">
                <a:spcBef>
                  <a:spcPts val="732"/>
                </a:spcBef>
                <a:buNone/>
              </a:pPr>
              <a:r>
                <a:rPr lang="en-US" sz="2400" b="1" i="0" kern="1200" dirty="0">
                  <a:solidFill>
                    <a:schemeClr val="tx1"/>
                  </a:solidFill>
                  <a:latin typeface="Arial" panose="020B0604020202020204" pitchFamily="34" charset="0"/>
                  <a:ea typeface="Arial" panose="020B0604020202020204" pitchFamily="34" charset="0"/>
                  <a:cs typeface="Arial" panose="020B0604020202020204" pitchFamily="34" charset="0"/>
                </a:rPr>
                <a:t>CFPT</a:t>
              </a:r>
              <a:endParaRPr lang="en-US" sz="2400" dirty="0"/>
            </a:p>
          </p:txBody>
        </p:sp>
      </p:grpSp>
      <p:sp>
        <p:nvSpPr>
          <p:cNvPr id="3" name="Text Placeholder 2">
            <a:extLst>
              <a:ext uri="{FF2B5EF4-FFF2-40B4-BE49-F238E27FC236}">
                <a16:creationId xmlns:a16="http://schemas.microsoft.com/office/drawing/2014/main" id="{D978762D-C9F0-35B1-088B-C375D0BFECBA}"/>
              </a:ext>
            </a:extLst>
          </p:cNvPr>
          <p:cNvSpPr>
            <a:spLocks noGrp="1"/>
          </p:cNvSpPr>
          <p:nvPr>
            <p:ph type="body" sz="quarter" idx="10"/>
          </p:nvPr>
        </p:nvSpPr>
        <p:spPr>
          <a:xfrm>
            <a:off x="3729323" y="3838673"/>
            <a:ext cx="1053116" cy="552659"/>
          </a:xfrm>
        </p:spPr>
        <p:txBody>
          <a:bodyPr vert="horz" lIns="91440" tIns="45720" rIns="91440" bIns="45720" rtlCol="0" anchor="ctr">
            <a:normAutofit/>
          </a:bodyPr>
          <a:lstStyle/>
          <a:p>
            <a:pPr marL="0" indent="0" algn="ctr" defTabSz="914400">
              <a:lnSpc>
                <a:spcPct val="90000"/>
              </a:lnSpc>
              <a:spcBef>
                <a:spcPts val="1000"/>
              </a:spcBef>
              <a:buNone/>
            </a:pPr>
            <a:r>
              <a:rPr lang="en-US" sz="2400" dirty="0">
                <a:latin typeface="+mn-lt"/>
                <a:ea typeface="+mn-ea"/>
                <a:cs typeface="+mn-cs"/>
              </a:rPr>
              <a:t>CCPT</a:t>
            </a:r>
          </a:p>
        </p:txBody>
      </p:sp>
    </p:spTree>
    <p:extLst>
      <p:ext uri="{BB962C8B-B14F-4D97-AF65-F5344CB8AC3E}">
        <p14:creationId xmlns:p14="http://schemas.microsoft.com/office/powerpoint/2010/main" val="1097511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F128-41F2-2A60-ACD4-C3EC3D9885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9DA7B-EB9E-1BA3-F3D5-C515E3DF2169}"/>
              </a:ext>
            </a:extLst>
          </p:cNvPr>
          <p:cNvSpPr>
            <a:spLocks noGrp="1"/>
          </p:cNvSpPr>
          <p:nvPr>
            <p:ph type="title"/>
          </p:nvPr>
        </p:nvSpPr>
        <p:spPr>
          <a:xfrm>
            <a:off x="479160" y="670218"/>
            <a:ext cx="8182230" cy="1065836"/>
          </a:xfrm>
        </p:spPr>
        <p:txBody>
          <a:bodyPr vert="horz" lIns="91440" tIns="45720" rIns="91440" bIns="45720" rtlCol="0" anchor="ctr">
            <a:normAutofit/>
          </a:bodyPr>
          <a:lstStyle/>
          <a:p>
            <a:pPr algn="ctr" defTabSz="914400"/>
            <a:r>
              <a:rPr lang="en-US" sz="3100">
                <a:solidFill>
                  <a:schemeClr val="tx1"/>
                </a:solidFill>
                <a:latin typeface="+mj-lt"/>
                <a:ea typeface="+mj-ea"/>
                <a:cs typeface="+mj-cs"/>
              </a:rPr>
              <a:t>CCPT and CFPT working as one: The process</a:t>
            </a:r>
          </a:p>
        </p:txBody>
      </p:sp>
      <p:pic>
        <p:nvPicPr>
          <p:cNvPr id="13" name="Graphic 12" descr="Clipboard Checked with solid fill">
            <a:extLst>
              <a:ext uri="{FF2B5EF4-FFF2-40B4-BE49-F238E27FC236}">
                <a16:creationId xmlns:a16="http://schemas.microsoft.com/office/drawing/2014/main" id="{849F8B9D-0C7F-D3FD-B853-7130796B8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657" y="1818376"/>
            <a:ext cx="2818638" cy="2818638"/>
          </a:xfrm>
          <a:prstGeom prst="rect">
            <a:avLst/>
          </a:prstGeom>
        </p:spPr>
      </p:pic>
      <p:pic>
        <p:nvPicPr>
          <p:cNvPr id="6" name="Graphic 5" descr="A bucket">
            <a:extLst>
              <a:ext uri="{FF2B5EF4-FFF2-40B4-BE49-F238E27FC236}">
                <a16:creationId xmlns:a16="http://schemas.microsoft.com/office/drawing/2014/main" id="{DB1AD77A-C024-9B77-56BA-23F0224C0C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2214" y="2997680"/>
            <a:ext cx="4297468" cy="4297468"/>
          </a:xfrm>
          <a:prstGeom prst="rect">
            <a:avLst/>
          </a:prstGeom>
        </p:spPr>
      </p:pic>
      <p:sp>
        <p:nvSpPr>
          <p:cNvPr id="3" name="Text Placeholder 2">
            <a:extLst>
              <a:ext uri="{FF2B5EF4-FFF2-40B4-BE49-F238E27FC236}">
                <a16:creationId xmlns:a16="http://schemas.microsoft.com/office/drawing/2014/main" id="{3814EA2E-6578-8A17-7630-B7B72EBA5688}"/>
              </a:ext>
            </a:extLst>
          </p:cNvPr>
          <p:cNvSpPr>
            <a:spLocks noGrp="1"/>
          </p:cNvSpPr>
          <p:nvPr>
            <p:ph type="body" sz="quarter" idx="10"/>
          </p:nvPr>
        </p:nvSpPr>
        <p:spPr>
          <a:xfrm>
            <a:off x="3914243" y="4870084"/>
            <a:ext cx="1053116" cy="552659"/>
          </a:xfrm>
        </p:spPr>
        <p:txBody>
          <a:bodyPr vert="horz" lIns="91440" tIns="45720" rIns="91440" bIns="45720" rtlCol="0" anchor="ctr">
            <a:normAutofit/>
          </a:bodyPr>
          <a:lstStyle/>
          <a:p>
            <a:pPr marL="0" indent="0" algn="ctr" defTabSz="914400">
              <a:lnSpc>
                <a:spcPct val="90000"/>
              </a:lnSpc>
              <a:spcBef>
                <a:spcPts val="1000"/>
              </a:spcBef>
              <a:buNone/>
            </a:pPr>
            <a:r>
              <a:rPr lang="en-US" sz="2400" dirty="0">
                <a:latin typeface="+mn-lt"/>
                <a:ea typeface="+mn-ea"/>
                <a:cs typeface="+mn-cs"/>
              </a:rPr>
              <a:t>CCPT</a:t>
            </a:r>
          </a:p>
        </p:txBody>
      </p:sp>
      <p:pic>
        <p:nvPicPr>
          <p:cNvPr id="12" name="Graphic 11" descr="Arrow: Rotate right with solid fill">
            <a:extLst>
              <a:ext uri="{FF2B5EF4-FFF2-40B4-BE49-F238E27FC236}">
                <a16:creationId xmlns:a16="http://schemas.microsoft.com/office/drawing/2014/main" id="{4F2F86D2-1C85-01DD-4FD7-C50FA1B0C9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48935" y="2132882"/>
            <a:ext cx="2462649" cy="1629836"/>
          </a:xfrm>
          <a:prstGeom prst="rect">
            <a:avLst/>
          </a:prstGeom>
        </p:spPr>
      </p:pic>
      <p:sp>
        <p:nvSpPr>
          <p:cNvPr id="15" name="TextBox 14">
            <a:extLst>
              <a:ext uri="{FF2B5EF4-FFF2-40B4-BE49-F238E27FC236}">
                <a16:creationId xmlns:a16="http://schemas.microsoft.com/office/drawing/2014/main" id="{23F4A793-481C-0CB9-0D23-EE089092B8C2}"/>
              </a:ext>
            </a:extLst>
          </p:cNvPr>
          <p:cNvSpPr txBox="1"/>
          <p:nvPr/>
        </p:nvSpPr>
        <p:spPr>
          <a:xfrm>
            <a:off x="5997267" y="1948417"/>
            <a:ext cx="2943642" cy="4801314"/>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Times New Roman" panose="02020603050405020304" pitchFamily="18" charset="0"/>
                <a:ea typeface="Times New Roman" panose="02020603050405020304" pitchFamily="18" charset="0"/>
              </a:rPr>
              <a:t>S</a:t>
            </a:r>
            <a:r>
              <a:rPr lang="en-US" dirty="0">
                <a:effectLst/>
                <a:latin typeface="Times New Roman" panose="02020603050405020304" pitchFamily="18" charset="0"/>
                <a:ea typeface="Times New Roman" panose="02020603050405020304" pitchFamily="18" charset="0"/>
              </a:rPr>
              <a:t>elected active cases of child abuse/neglect and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Times New Roman" panose="02020603050405020304" pitchFamily="18" charset="0"/>
                <a:ea typeface="Times New Roman" panose="02020603050405020304" pitchFamily="18" charset="0"/>
              </a:rPr>
              <a:t>C</a:t>
            </a:r>
            <a:r>
              <a:rPr lang="en-US" dirty="0">
                <a:effectLst/>
                <a:latin typeface="Times New Roman" panose="02020603050405020304" pitchFamily="18" charset="0"/>
                <a:ea typeface="Times New Roman" panose="02020603050405020304" pitchFamily="18" charset="0"/>
              </a:rPr>
              <a:t>ases in which a child died as result of suspected abuse/neglect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AND a report of abuse or neglect was made about the child or their family within the previous 12 months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OR the child’s family was a recipient of CPS services within 12 months. They are established in every county of the State. </a:t>
            </a:r>
          </a:p>
        </p:txBody>
      </p:sp>
    </p:spTree>
    <p:extLst>
      <p:ext uri="{BB962C8B-B14F-4D97-AF65-F5344CB8AC3E}">
        <p14:creationId xmlns:p14="http://schemas.microsoft.com/office/powerpoint/2010/main" val="90349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C5A83-FFFC-F52D-7031-E12BCB454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4435C-A538-9240-21A6-87A5034092A1}"/>
              </a:ext>
            </a:extLst>
          </p:cNvPr>
          <p:cNvSpPr>
            <a:spLocks noGrp="1"/>
          </p:cNvSpPr>
          <p:nvPr>
            <p:ph type="title"/>
          </p:nvPr>
        </p:nvSpPr>
        <p:spPr>
          <a:xfrm>
            <a:off x="479160" y="670218"/>
            <a:ext cx="8182230" cy="1065836"/>
          </a:xfrm>
        </p:spPr>
        <p:txBody>
          <a:bodyPr vert="horz" lIns="91440" tIns="45720" rIns="91440" bIns="45720" rtlCol="0" anchor="ctr">
            <a:normAutofit/>
          </a:bodyPr>
          <a:lstStyle/>
          <a:p>
            <a:pPr algn="ctr" defTabSz="914400"/>
            <a:r>
              <a:rPr lang="en-US" sz="3100">
                <a:solidFill>
                  <a:schemeClr val="tx1"/>
                </a:solidFill>
                <a:latin typeface="+mj-lt"/>
                <a:ea typeface="+mj-ea"/>
                <a:cs typeface="+mj-cs"/>
              </a:rPr>
              <a:t>CCPT and CFPT working as one: The process</a:t>
            </a:r>
          </a:p>
        </p:txBody>
      </p:sp>
      <p:pic>
        <p:nvPicPr>
          <p:cNvPr id="6" name="Graphic 5" descr="A bucket">
            <a:extLst>
              <a:ext uri="{FF2B5EF4-FFF2-40B4-BE49-F238E27FC236}">
                <a16:creationId xmlns:a16="http://schemas.microsoft.com/office/drawing/2014/main" id="{94FFFD2F-33C6-9BAD-E7EF-62601EDBF2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066" y="2107132"/>
            <a:ext cx="4297468" cy="4297468"/>
          </a:xfrm>
          <a:prstGeom prst="rect">
            <a:avLst/>
          </a:prstGeom>
        </p:spPr>
      </p:pic>
      <p:sp>
        <p:nvSpPr>
          <p:cNvPr id="3" name="Text Placeholder 2">
            <a:extLst>
              <a:ext uri="{FF2B5EF4-FFF2-40B4-BE49-F238E27FC236}">
                <a16:creationId xmlns:a16="http://schemas.microsoft.com/office/drawing/2014/main" id="{2F9D4884-7102-31C8-A511-4CED8FBDD519}"/>
              </a:ext>
            </a:extLst>
          </p:cNvPr>
          <p:cNvSpPr>
            <a:spLocks noGrp="1"/>
          </p:cNvSpPr>
          <p:nvPr>
            <p:ph type="body" sz="quarter" idx="10"/>
          </p:nvPr>
        </p:nvSpPr>
        <p:spPr>
          <a:xfrm>
            <a:off x="796110" y="3979536"/>
            <a:ext cx="1053116" cy="552659"/>
          </a:xfrm>
        </p:spPr>
        <p:txBody>
          <a:bodyPr vert="horz" lIns="91440" tIns="45720" rIns="91440" bIns="45720" rtlCol="0" anchor="ctr">
            <a:normAutofit/>
          </a:bodyPr>
          <a:lstStyle/>
          <a:p>
            <a:pPr marL="0" indent="0" algn="ctr" defTabSz="914400">
              <a:lnSpc>
                <a:spcPct val="90000"/>
              </a:lnSpc>
              <a:spcBef>
                <a:spcPts val="1000"/>
              </a:spcBef>
              <a:buNone/>
            </a:pPr>
            <a:r>
              <a:rPr lang="en-US" sz="2400" dirty="0">
                <a:latin typeface="+mn-lt"/>
                <a:ea typeface="+mn-ea"/>
                <a:cs typeface="+mn-cs"/>
              </a:rPr>
              <a:t>CCPT</a:t>
            </a:r>
          </a:p>
        </p:txBody>
      </p:sp>
      <p:pic>
        <p:nvPicPr>
          <p:cNvPr id="12" name="Graphic 11" descr="Arrow: Rotate right with solid fill">
            <a:extLst>
              <a:ext uri="{FF2B5EF4-FFF2-40B4-BE49-F238E27FC236}">
                <a16:creationId xmlns:a16="http://schemas.microsoft.com/office/drawing/2014/main" id="{CC65176E-B42C-118C-3CE1-AFD9447703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48935" y="2132882"/>
            <a:ext cx="2462649" cy="1629836"/>
          </a:xfrm>
          <a:prstGeom prst="rect">
            <a:avLst/>
          </a:prstGeom>
        </p:spPr>
      </p:pic>
      <p:sp>
        <p:nvSpPr>
          <p:cNvPr id="15" name="TextBox 14">
            <a:extLst>
              <a:ext uri="{FF2B5EF4-FFF2-40B4-BE49-F238E27FC236}">
                <a16:creationId xmlns:a16="http://schemas.microsoft.com/office/drawing/2014/main" id="{6CB2F728-5959-5E72-E1F0-83548FABCBE6}"/>
              </a:ext>
            </a:extLst>
          </p:cNvPr>
          <p:cNvSpPr txBox="1"/>
          <p:nvPr/>
        </p:nvSpPr>
        <p:spPr>
          <a:xfrm>
            <a:off x="5892185" y="1603286"/>
            <a:ext cx="2943642" cy="4801314"/>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Times New Roman" panose="02020603050405020304" pitchFamily="18" charset="0"/>
                <a:ea typeface="Times New Roman" panose="02020603050405020304" pitchFamily="18" charset="0"/>
              </a:rPr>
              <a:t>S</a:t>
            </a:r>
            <a:r>
              <a:rPr lang="en-US" dirty="0">
                <a:effectLst/>
                <a:latin typeface="Times New Roman" panose="02020603050405020304" pitchFamily="18" charset="0"/>
                <a:ea typeface="Times New Roman" panose="02020603050405020304" pitchFamily="18" charset="0"/>
              </a:rPr>
              <a:t>elected active cases of child abuse/neglect and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latin typeface="Times New Roman" panose="02020603050405020304" pitchFamily="18" charset="0"/>
                <a:ea typeface="Times New Roman" panose="02020603050405020304" pitchFamily="18" charset="0"/>
              </a:rPr>
              <a:t>C</a:t>
            </a:r>
            <a:r>
              <a:rPr lang="en-US" dirty="0">
                <a:effectLst/>
                <a:latin typeface="Times New Roman" panose="02020603050405020304" pitchFamily="18" charset="0"/>
                <a:ea typeface="Times New Roman" panose="02020603050405020304" pitchFamily="18" charset="0"/>
              </a:rPr>
              <a:t>ases in which a child died as result of suspected abuse/neglect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AND a report of abuse or neglect was made about the child or their family within the previous 12 months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latin typeface="Times New Roman" panose="02020603050405020304" pitchFamily="18" charset="0"/>
                <a:ea typeface="Times New Roman" panose="02020603050405020304" pitchFamily="18" charset="0"/>
              </a:rPr>
              <a:t>OR the child’s family was a recipient of CPS services within 12 months. They are established in every county of the State. </a:t>
            </a:r>
          </a:p>
        </p:txBody>
      </p:sp>
      <p:grpSp>
        <p:nvGrpSpPr>
          <p:cNvPr id="4" name="Group 3">
            <a:extLst>
              <a:ext uri="{FF2B5EF4-FFF2-40B4-BE49-F238E27FC236}">
                <a16:creationId xmlns:a16="http://schemas.microsoft.com/office/drawing/2014/main" id="{89224F7F-05B4-0445-F9B9-9852CA8B9DA3}"/>
              </a:ext>
            </a:extLst>
          </p:cNvPr>
          <p:cNvGrpSpPr/>
          <p:nvPr/>
        </p:nvGrpSpPr>
        <p:grpSpPr>
          <a:xfrm>
            <a:off x="2391737" y="2947800"/>
            <a:ext cx="4198737" cy="4052707"/>
            <a:chOff x="5101938" y="2286000"/>
            <a:chExt cx="4572000" cy="4572000"/>
          </a:xfrm>
        </p:grpSpPr>
        <p:pic>
          <p:nvPicPr>
            <p:cNvPr id="5" name="Graphic 4" descr="A bucket">
              <a:extLst>
                <a:ext uri="{FF2B5EF4-FFF2-40B4-BE49-F238E27FC236}">
                  <a16:creationId xmlns:a16="http://schemas.microsoft.com/office/drawing/2014/main" id="{6CC1E656-F8DD-222F-61FE-08CFC86145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01938" y="2286000"/>
              <a:ext cx="4572000" cy="4572000"/>
            </a:xfrm>
            <a:prstGeom prst="rect">
              <a:avLst/>
            </a:prstGeom>
          </p:spPr>
        </p:pic>
        <p:sp>
          <p:nvSpPr>
            <p:cNvPr id="7" name="Text Placeholder 2">
              <a:extLst>
                <a:ext uri="{FF2B5EF4-FFF2-40B4-BE49-F238E27FC236}">
                  <a16:creationId xmlns:a16="http://schemas.microsoft.com/office/drawing/2014/main" id="{4F75F8ED-655A-9000-E1AE-F5459BACB73D}"/>
                </a:ext>
              </a:extLst>
            </p:cNvPr>
            <p:cNvSpPr txBox="1">
              <a:spLocks/>
            </p:cNvSpPr>
            <p:nvPr/>
          </p:nvSpPr>
          <p:spPr>
            <a:xfrm>
              <a:off x="6784912" y="4334607"/>
              <a:ext cx="1380893" cy="602894"/>
            </a:xfrm>
            <a:prstGeom prst="rect">
              <a:avLst/>
            </a:prstGeom>
          </p:spPr>
          <p:txBody>
            <a:bodyPr>
              <a:noAutofit/>
            </a:bodyPr>
            <a:lstStyle>
              <a:lvl1pPr marL="228600" indent="-228600" algn="l" defTabSz="685800" rtl="0" eaLnBrk="1" latinLnBrk="0" hangingPunct="1">
                <a:lnSpc>
                  <a:spcPct val="100000"/>
                </a:lnSpc>
                <a:spcBef>
                  <a:spcPts val="1200"/>
                </a:spcBef>
                <a:buFont typeface="Arial" panose="020B0604020202020204" pitchFamily="34" charset="0"/>
                <a:buChar char="•"/>
                <a:defRPr sz="2800" b="1"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375"/>
                </a:spcBef>
                <a:buFont typeface="Franklin Gothic Medium" panose="020B0603020102020204" pitchFamily="34" charset="0"/>
                <a:buChar char="−"/>
                <a:defRPr sz="2400" b="1"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73138" indent="-228600" algn="l" defTabSz="685800" rtl="0" eaLnBrk="1" latinLnBrk="0" hangingPunct="1">
                <a:lnSpc>
                  <a:spcPct val="100000"/>
                </a:lnSpc>
                <a:spcBef>
                  <a:spcPts val="375"/>
                </a:spcBef>
                <a:buFont typeface="Arial" panose="020B0604020202020204" pitchFamily="34" charset="0"/>
                <a:buChar char="•"/>
                <a:defRPr sz="2000" b="1"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Franklin Gothic Medium" panose="020B06030201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18338">
                <a:spcBef>
                  <a:spcPts val="732"/>
                </a:spcBef>
                <a:buNone/>
              </a:pPr>
              <a:r>
                <a:rPr lang="en-US" sz="2400" b="1" i="0" kern="1200" dirty="0">
                  <a:solidFill>
                    <a:schemeClr val="tx1"/>
                  </a:solidFill>
                  <a:latin typeface="Arial" panose="020B0604020202020204" pitchFamily="34" charset="0"/>
                  <a:ea typeface="Arial" panose="020B0604020202020204" pitchFamily="34" charset="0"/>
                  <a:cs typeface="Arial" panose="020B0604020202020204" pitchFamily="34" charset="0"/>
                </a:rPr>
                <a:t>CFPT</a:t>
              </a:r>
              <a:endParaRPr lang="en-US" sz="2400" dirty="0"/>
            </a:p>
          </p:txBody>
        </p:sp>
      </p:grpSp>
    </p:spTree>
    <p:extLst>
      <p:ext uri="{BB962C8B-B14F-4D97-AF65-F5344CB8AC3E}">
        <p14:creationId xmlns:p14="http://schemas.microsoft.com/office/powerpoint/2010/main" val="3864717274"/>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7149A0F024854D8FEFCE4F0BD04D71" ma:contentTypeVersion="17" ma:contentTypeDescription="Create a new document." ma:contentTypeScope="" ma:versionID="ed98e927d792f3020bfcfc1a02b8677b">
  <xsd:schema xmlns:xsd="http://www.w3.org/2001/XMLSchema" xmlns:xs="http://www.w3.org/2001/XMLSchema" xmlns:p="http://schemas.microsoft.com/office/2006/metadata/properties" xmlns:ns2="d2b8c5e3-a2fc-4217-ba2c-05b8cf1cfe65" xmlns:ns3="ba73aedf-f0be-4538-a372-df595966734a" targetNamespace="http://schemas.microsoft.com/office/2006/metadata/properties" ma:root="true" ma:fieldsID="d5d3228a96b4bbb7bfaa3cd0bbf12d91" ns2:_="" ns3:_="">
    <xsd:import namespace="d2b8c5e3-a2fc-4217-ba2c-05b8cf1cfe65"/>
    <xsd:import namespace="ba73aedf-f0be-4538-a372-df595966734a"/>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8c5e3-a2fc-4217-ba2c-05b8cf1cfe65"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a73aedf-f0be-4538-a372-df595966734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3006b6c-f2ae-4946-920a-44d3169207c5}" ma:internalName="TaxCatchAll" ma:showField="CatchAllData" ma:web="ba73aedf-f0be-4538-a372-df59596673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d2b8c5e3-a2fc-4217-ba2c-05b8cf1cfe65" xsi:nil="true"/>
    <PublishingStartDate xmlns="d2b8c5e3-a2fc-4217-ba2c-05b8cf1cfe65" xsi:nil="true"/>
    <TaxCatchAll xmlns="ba73aedf-f0be-4538-a372-df595966734a" xsi:nil="true"/>
    <lcf76f155ced4ddcb4097134ff3c332f xmlns="d2b8c5e3-a2fc-4217-ba2c-05b8cf1cfe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90F081-9618-4EE1-AA21-DDBEB7D91956}">
  <ds:schemaRefs>
    <ds:schemaRef ds:uri="http://schemas.microsoft.com/sharepoint/v3/contenttype/forms"/>
  </ds:schemaRefs>
</ds:datastoreItem>
</file>

<file path=customXml/itemProps2.xml><?xml version="1.0" encoding="utf-8"?>
<ds:datastoreItem xmlns:ds="http://schemas.openxmlformats.org/officeDocument/2006/customXml" ds:itemID="{B7682190-B990-428B-834E-4A781773C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b8c5e3-a2fc-4217-ba2c-05b8cf1cfe65"/>
    <ds:schemaRef ds:uri="ba73aedf-f0be-4538-a372-df59596673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07316D-1E97-45F3-9501-1E26C2591F76}">
  <ds:schemaRefs>
    <ds:schemaRef ds:uri="http://schemas.microsoft.com/office/2006/metadata/properties"/>
    <ds:schemaRef ds:uri="http://schemas.microsoft.com/office/infopath/2007/PartnerControls"/>
    <ds:schemaRef ds:uri="d2b8c5e3-a2fc-4217-ba2c-05b8cf1cfe65"/>
    <ds:schemaRef ds:uri="ba73aedf-f0be-4538-a372-df595966734a"/>
  </ds:schemaRefs>
</ds:datastoreItem>
</file>

<file path=docProps/app.xml><?xml version="1.0" encoding="utf-8"?>
<Properties xmlns="http://schemas.openxmlformats.org/officeDocument/2006/extended-properties" xmlns:vt="http://schemas.openxmlformats.org/officeDocument/2006/docPropsVTypes">
  <Template/>
  <TotalTime>5955</TotalTime>
  <Words>2059</Words>
  <Application>Microsoft Office PowerPoint</Application>
  <PresentationFormat>On-screen Show (4:3)</PresentationFormat>
  <Paragraphs>215</Paragraphs>
  <Slides>24</Slides>
  <Notes>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Arial</vt:lpstr>
      <vt:lpstr>Calibri</vt:lpstr>
      <vt:lpstr>Calibri Light</vt:lpstr>
      <vt:lpstr>Courier New</vt:lpstr>
      <vt:lpstr>Franklin Gothic Demi Cond</vt:lpstr>
      <vt:lpstr>Franklin Gothic Medium</vt:lpstr>
      <vt:lpstr>Franklin Gothic Medium Cond</vt:lpstr>
      <vt:lpstr>Gotham Bold</vt:lpstr>
      <vt:lpstr>Gotham Light</vt:lpstr>
      <vt:lpstr>Helvetica</vt:lpstr>
      <vt:lpstr>Symbol</vt:lpstr>
      <vt:lpstr>Times New Roman</vt:lpstr>
      <vt:lpstr>3_Office Theme</vt:lpstr>
      <vt:lpstr>Office Theme</vt:lpstr>
      <vt:lpstr>PowerPoint Presentation</vt:lpstr>
      <vt:lpstr>Agenda</vt:lpstr>
      <vt:lpstr>North Carolina Child Fatality Prevention System  </vt:lpstr>
      <vt:lpstr>Local CFPT Program Overview</vt:lpstr>
      <vt:lpstr>Who makes up a CFPT team?</vt:lpstr>
      <vt:lpstr>CFPT Requesting Records</vt:lpstr>
      <vt:lpstr>CCPT and CFPT: The process</vt:lpstr>
      <vt:lpstr>CCPT and CFPT working as one: The process</vt:lpstr>
      <vt:lpstr>CCPT and CFPT working as one: The process</vt:lpstr>
      <vt:lpstr>Before each meeting</vt:lpstr>
      <vt:lpstr>Quarterly Packets Should Contain: </vt:lpstr>
      <vt:lpstr>2: County List of Fatalities   </vt:lpstr>
      <vt:lpstr>3.  Medical Examiner Listing</vt:lpstr>
      <vt:lpstr>5. Death Certificate</vt:lpstr>
      <vt:lpstr>6.  Confidential Birth/Death Information</vt:lpstr>
      <vt:lpstr>6.  Confidential Birth/Death Information</vt:lpstr>
      <vt:lpstr>What else?</vt:lpstr>
      <vt:lpstr>What to request?</vt:lpstr>
      <vt:lpstr>Resources</vt:lpstr>
      <vt:lpstr>Letter to request in-state records </vt:lpstr>
      <vt:lpstr>Letter to request out-of-state records </vt:lpstr>
      <vt:lpstr>Requesting information from WIC/other services (Buncombe Co) </vt:lpstr>
      <vt:lpstr>How will you answer these future questions…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Kerry Young</cp:lastModifiedBy>
  <cp:revision>435</cp:revision>
  <cp:lastPrinted>2018-03-22T13:26:44Z</cp:lastPrinted>
  <dcterms:created xsi:type="dcterms:W3CDTF">2015-07-07T20:02:11Z</dcterms:created>
  <dcterms:modified xsi:type="dcterms:W3CDTF">2024-07-25T18:47:58Z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0x0101007F7149A0F024854D8FEFCE4F0BD04D71</vt:lpwstr>
  </property>
</Properties>
</file>