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2" r:id="rId5"/>
  </p:sldMasterIdLst>
  <p:notesMasterIdLst>
    <p:notesMasterId r:id="rId35"/>
  </p:notesMasterIdLst>
  <p:sldIdLst>
    <p:sldId id="8404" r:id="rId6"/>
    <p:sldId id="8438" r:id="rId7"/>
    <p:sldId id="8388" r:id="rId8"/>
    <p:sldId id="539" r:id="rId9"/>
    <p:sldId id="8436" r:id="rId10"/>
    <p:sldId id="515" r:id="rId11"/>
    <p:sldId id="8437" r:id="rId12"/>
    <p:sldId id="8442" r:id="rId13"/>
    <p:sldId id="550" r:id="rId14"/>
    <p:sldId id="502" r:id="rId15"/>
    <p:sldId id="8444" r:id="rId16"/>
    <p:sldId id="8445" r:id="rId17"/>
    <p:sldId id="8446" r:id="rId18"/>
    <p:sldId id="8418" r:id="rId19"/>
    <p:sldId id="8366" r:id="rId20"/>
    <p:sldId id="8424" r:id="rId21"/>
    <p:sldId id="8441" r:id="rId22"/>
    <p:sldId id="493" r:id="rId23"/>
    <p:sldId id="8447" r:id="rId24"/>
    <p:sldId id="8448" r:id="rId25"/>
    <p:sldId id="8449" r:id="rId26"/>
    <p:sldId id="8450" r:id="rId27"/>
    <p:sldId id="8451" r:id="rId28"/>
    <p:sldId id="8452" r:id="rId29"/>
    <p:sldId id="8453" r:id="rId30"/>
    <p:sldId id="8454" r:id="rId31"/>
    <p:sldId id="8455" r:id="rId32"/>
    <p:sldId id="8456" r:id="rId33"/>
    <p:sldId id="541"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autoAdjust="0"/>
    <p:restoredTop sz="94658" autoAdjust="0"/>
  </p:normalViewPr>
  <p:slideViewPr>
    <p:cSldViewPr snapToGrid="0">
      <p:cViewPr varScale="1">
        <p:scale>
          <a:sx n="80" d="100"/>
          <a:sy n="80" d="100"/>
        </p:scale>
        <p:origin x="1522" y="62"/>
      </p:cViewPr>
      <p:guideLst/>
    </p:cSldViewPr>
  </p:slideViewPr>
  <p:outlineViewPr>
    <p:cViewPr>
      <p:scale>
        <a:sx n="33" d="100"/>
        <a:sy n="33" d="100"/>
      </p:scale>
      <p:origin x="0" y="-10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WV5DPHSIXFP01P\Share_IV\IVP\Epi\9.%20Conferences\CSTE%202022\NC-VDRS%20Crisis\Crisis%20Outpu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file:///\\WV5DPHSIXFP01P\Share_IV\IVP\Epi\6.%20Data%20Requests\2022\22_05%20Safe%20Kids%20Presentation%20Suicide\outputs.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oleObject" Target="file:///\\WV5DPHSIXFP01P\Share_IV\IVP\Epi\6.%20Data%20Requests\2022\22_05%20Safe%20Kids%20Presentation%20Suicide\outputs.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2" Type="http://schemas.openxmlformats.org/officeDocument/2006/relationships/oleObject" Target="file:///\\WV5DPHSIXFP01P\Share_IV\IVP\Epi\6.%20Data%20Requests\2022\22_05%20Safe%20Kids%20Presentation%20Suicide\outputs.xlsx"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oleObject" Target="file:///\\WV5DPHSIXFP01P\Share_IV\IVP\Epi\6.%20Data%20Requests\2022\22_05%20Safe%20Kids%20Presentation%20Suicide\outputs.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51499328671353"/>
          <c:y val="3.5355961291325629E-2"/>
          <c:w val="0.61517454965211693"/>
          <c:h val="0.94016683473775664"/>
        </c:manualLayout>
      </c:layout>
      <c:doughnutChart>
        <c:varyColors val="1"/>
        <c:ser>
          <c:idx val="0"/>
          <c:order val="0"/>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27E9-4D5C-8DD0-AA98BCB94E9E}"/>
              </c:ext>
            </c:extLst>
          </c:dPt>
          <c:dPt>
            <c:idx val="1"/>
            <c:bubble3D val="0"/>
            <c:spPr>
              <a:solidFill>
                <a:srgbClr val="456E83"/>
              </a:solidFill>
              <a:ln w="19050">
                <a:solidFill>
                  <a:schemeClr val="lt1"/>
                </a:solidFill>
              </a:ln>
              <a:effectLst/>
            </c:spPr>
            <c:extLst>
              <c:ext xmlns:c16="http://schemas.microsoft.com/office/drawing/2014/chart" uri="{C3380CC4-5D6E-409C-BE32-E72D297353CC}">
                <c16:uniqueId val="{00000003-27E9-4D5C-8DD0-AA98BCB94E9E}"/>
              </c:ext>
            </c:extLst>
          </c:dPt>
          <c:val>
            <c:numRef>
              <c:f>(Crisis!$B$24,Crisis!$B$26)</c:f>
              <c:numCache>
                <c:formatCode>General</c:formatCode>
                <c:ptCount val="2"/>
                <c:pt idx="0">
                  <c:v>45.61</c:v>
                </c:pt>
                <c:pt idx="1">
                  <c:v>54.39</c:v>
                </c:pt>
              </c:numCache>
            </c:numRef>
          </c:val>
          <c:extLst>
            <c:ext xmlns:c16="http://schemas.microsoft.com/office/drawing/2014/chart" uri="{C3380CC4-5D6E-409C-BE32-E72D297353CC}">
              <c16:uniqueId val="{00000004-27E9-4D5C-8DD0-AA98BCB94E9E}"/>
            </c:ext>
          </c:extLst>
        </c:ser>
        <c:dLbls>
          <c:showLegendKey val="0"/>
          <c:showVal val="0"/>
          <c:showCatName val="0"/>
          <c:showSerName val="0"/>
          <c:showPercent val="0"/>
          <c:showBubbleSize val="0"/>
          <c:showLeaderLines val="1"/>
        </c:dLbls>
        <c:firstSliceAng val="195"/>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05679011500724E-2"/>
          <c:y val="0.26298837633769157"/>
          <c:w val="0.88439689857753079"/>
          <c:h val="0.6050136935008138"/>
        </c:manualLayout>
      </c:layout>
      <c:barChart>
        <c:barDir val="col"/>
        <c:grouping val="clustered"/>
        <c:varyColors val="0"/>
        <c:ser>
          <c:idx val="0"/>
          <c:order val="0"/>
          <c:tx>
            <c:strRef>
              <c:f>'Death Trends'!$Z$5</c:f>
              <c:strCache>
                <c:ptCount val="1"/>
                <c:pt idx="0">
                  <c:v>2020*</c:v>
                </c:pt>
              </c:strCache>
            </c:strRef>
          </c:tx>
          <c:spPr>
            <a:solidFill>
              <a:srgbClr val="52849C"/>
            </a:solidFill>
          </c:spPr>
          <c:invertIfNegative val="0"/>
          <c:dPt>
            <c:idx val="1"/>
            <c:invertIfNegative val="0"/>
            <c:bubble3D val="0"/>
            <c:spPr>
              <a:solidFill>
                <a:srgbClr val="FFFFFF">
                  <a:lumMod val="75000"/>
                </a:srgbClr>
              </a:solidFill>
            </c:spPr>
            <c:extLst>
              <c:ext xmlns:c16="http://schemas.microsoft.com/office/drawing/2014/chart" uri="{C3380CC4-5D6E-409C-BE32-E72D297353CC}">
                <c16:uniqueId val="{00000008-027C-4F0E-88A1-C4A38CF5428C}"/>
              </c:ext>
            </c:extLst>
          </c:dPt>
          <c:dPt>
            <c:idx val="3"/>
            <c:invertIfNegative val="0"/>
            <c:bubble3D val="0"/>
            <c:extLst>
              <c:ext xmlns:c16="http://schemas.microsoft.com/office/drawing/2014/chart" uri="{C3380CC4-5D6E-409C-BE32-E72D297353CC}">
                <c16:uniqueId val="{00000000-027C-4F0E-88A1-C4A38CF5428C}"/>
              </c:ext>
            </c:extLst>
          </c:dPt>
          <c:dPt>
            <c:idx val="4"/>
            <c:invertIfNegative val="0"/>
            <c:bubble3D val="0"/>
            <c:extLst>
              <c:ext xmlns:c16="http://schemas.microsoft.com/office/drawing/2014/chart" uri="{C3380CC4-5D6E-409C-BE32-E72D297353CC}">
                <c16:uniqueId val="{00000001-027C-4F0E-88A1-C4A38CF5428C}"/>
              </c:ext>
            </c:extLst>
          </c:dPt>
          <c:dPt>
            <c:idx val="5"/>
            <c:invertIfNegative val="0"/>
            <c:bubble3D val="0"/>
            <c:extLst>
              <c:ext xmlns:c16="http://schemas.microsoft.com/office/drawing/2014/chart" uri="{C3380CC4-5D6E-409C-BE32-E72D297353CC}">
                <c16:uniqueId val="{00000002-027C-4F0E-88A1-C4A38CF5428C}"/>
              </c:ext>
            </c:extLst>
          </c:dPt>
          <c:dPt>
            <c:idx val="6"/>
            <c:invertIfNegative val="0"/>
            <c:bubble3D val="0"/>
            <c:extLst>
              <c:ext xmlns:c16="http://schemas.microsoft.com/office/drawing/2014/chart" uri="{C3380CC4-5D6E-409C-BE32-E72D297353CC}">
                <c16:uniqueId val="{00000003-027C-4F0E-88A1-C4A38CF5428C}"/>
              </c:ext>
            </c:extLst>
          </c:dPt>
          <c:dPt>
            <c:idx val="7"/>
            <c:invertIfNegative val="0"/>
            <c:bubble3D val="0"/>
            <c:extLst>
              <c:ext xmlns:c16="http://schemas.microsoft.com/office/drawing/2014/chart" uri="{C3380CC4-5D6E-409C-BE32-E72D297353CC}">
                <c16:uniqueId val="{00000004-027C-4F0E-88A1-C4A38CF5428C}"/>
              </c:ext>
            </c:extLst>
          </c:dPt>
          <c:dLbls>
            <c:numFmt formatCode="#,##0.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('Death Trends'!$P$6,'Death Trends'!$P$14)</c:f>
              <c:strCache>
                <c:ptCount val="2"/>
                <c:pt idx="0">
                  <c:v>Ages 10-18</c:v>
                </c:pt>
                <c:pt idx="1">
                  <c:v>All Suicides</c:v>
                </c:pt>
              </c:strCache>
            </c:strRef>
          </c:cat>
          <c:val>
            <c:numRef>
              <c:f>('Death Trends'!$Z$8,'Death Trends'!$Z$16)</c:f>
              <c:numCache>
                <c:formatCode>General</c:formatCode>
                <c:ptCount val="2"/>
                <c:pt idx="0">
                  <c:v>5.5507918163102143</c:v>
                </c:pt>
                <c:pt idx="1">
                  <c:v>15.338784726031253</c:v>
                </c:pt>
              </c:numCache>
            </c:numRef>
          </c:val>
          <c:extLst>
            <c:ext xmlns:c16="http://schemas.microsoft.com/office/drawing/2014/chart" uri="{C3380CC4-5D6E-409C-BE32-E72D297353CC}">
              <c16:uniqueId val="{00000005-027C-4F0E-88A1-C4A38CF5428C}"/>
            </c:ext>
          </c:extLst>
        </c:ser>
        <c:dLbls>
          <c:showLegendKey val="0"/>
          <c:showVal val="0"/>
          <c:showCatName val="0"/>
          <c:showSerName val="0"/>
          <c:showPercent val="0"/>
          <c:showBubbleSize val="0"/>
        </c:dLbls>
        <c:gapWidth val="35"/>
        <c:axId val="967613168"/>
        <c:axId val="910830576"/>
      </c:barChart>
      <c:catAx>
        <c:axId val="96761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a:pPr>
            <a:endParaRPr lang="en-US"/>
          </a:p>
        </c:txPr>
        <c:crossAx val="910830576"/>
        <c:crosses val="autoZero"/>
        <c:auto val="1"/>
        <c:lblAlgn val="ctr"/>
        <c:lblOffset val="100"/>
        <c:noMultiLvlLbl val="0"/>
      </c:catAx>
      <c:valAx>
        <c:axId val="910830576"/>
        <c:scaling>
          <c:orientation val="minMax"/>
          <c:max val="50"/>
          <c:min val="0"/>
        </c:scaling>
        <c:delete val="0"/>
        <c:axPos val="l"/>
        <c:numFmt formatCode="General" sourceLinked="1"/>
        <c:majorTickMark val="none"/>
        <c:minorTickMark val="none"/>
        <c:tickLblPos val="nextTo"/>
        <c:spPr>
          <a:noFill/>
          <a:ln>
            <a:noFill/>
          </a:ln>
          <a:effectLst/>
        </c:spPr>
        <c:txPr>
          <a:bodyPr rot="-60000000" vert="horz"/>
          <a:lstStyle/>
          <a:p>
            <a:pPr>
              <a:defRPr/>
            </a:pPr>
            <a:endParaRPr lang="en-US"/>
          </a:p>
        </c:txPr>
        <c:crossAx val="967613168"/>
        <c:crosses val="autoZero"/>
        <c:crossBetween val="between"/>
        <c:majorUnit val="10"/>
      </c:valAx>
      <c:spPr>
        <a:noFill/>
        <a:ln>
          <a:noFill/>
        </a:ln>
        <a:effectLst/>
      </c:spPr>
    </c:plotArea>
    <c:plotVisOnly val="1"/>
    <c:dispBlanksAs val="gap"/>
    <c:showDLblsOverMax val="0"/>
  </c:chart>
  <c:spPr>
    <a:noFill/>
    <a:ln w="9525" cap="flat" cmpd="sng" algn="ctr">
      <a:noFill/>
      <a:round/>
    </a:ln>
    <a:effectLst/>
  </c:spPr>
  <c:txPr>
    <a:bodyPr/>
    <a:lstStyle/>
    <a:p>
      <a:pPr>
        <a:defRPr sz="2000">
          <a:solidFill>
            <a:sysClr val="windowText" lastClr="000000"/>
          </a:solidFill>
          <a:latin typeface="Franklin Gothic Demi Cond" panose="020B0706030402020204"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92062077146018"/>
          <c:y val="8.3013417729379743E-2"/>
          <c:w val="0.45942559066909083"/>
          <c:h val="0.87226828672590073"/>
        </c:manualLayout>
      </c:layout>
      <c:barChart>
        <c:barDir val="bar"/>
        <c:grouping val="clustered"/>
        <c:varyColors val="0"/>
        <c:ser>
          <c:idx val="0"/>
          <c:order val="0"/>
          <c:tx>
            <c:strRef>
              <c:f>'Death Trends'!$AC$4</c:f>
              <c:strCache>
                <c:ptCount val="1"/>
                <c:pt idx="0">
                  <c:v>Rate increase from 2011-2020*</c:v>
                </c:pt>
              </c:strCache>
            </c:strRef>
          </c:tx>
          <c:spPr>
            <a:solidFill>
              <a:schemeClr val="bg1">
                <a:lumMod val="75000"/>
              </a:schemeClr>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2-8941-4D4C-B72D-EB7B6E80A8F4}"/>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Franklin Gothic Demi Cond" panose="020B07060304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('Death Trends'!$P$6,'Death Trends'!$P$14)</c:f>
              <c:strCache>
                <c:ptCount val="2"/>
                <c:pt idx="0">
                  <c:v>Ages 10-18</c:v>
                </c:pt>
                <c:pt idx="1">
                  <c:v>All Suicides</c:v>
                </c:pt>
              </c:strCache>
            </c:strRef>
          </c:cat>
          <c:val>
            <c:numRef>
              <c:f>('Death Trends'!$AC$7,'Death Trends'!$AC$14)</c:f>
              <c:numCache>
                <c:formatCode>0%</c:formatCode>
                <c:ptCount val="2"/>
                <c:pt idx="0">
                  <c:v>0.94423211598769885</c:v>
                </c:pt>
                <c:pt idx="1">
                  <c:v>7.0603786299553453E-2</c:v>
                </c:pt>
              </c:numCache>
            </c:numRef>
          </c:val>
          <c:extLst>
            <c:ext xmlns:c16="http://schemas.microsoft.com/office/drawing/2014/chart" uri="{C3380CC4-5D6E-409C-BE32-E72D297353CC}">
              <c16:uniqueId val="{00000000-8941-4D4C-B72D-EB7B6E80A8F4}"/>
            </c:ext>
          </c:extLst>
        </c:ser>
        <c:dLbls>
          <c:dLblPos val="outEnd"/>
          <c:showLegendKey val="0"/>
          <c:showVal val="1"/>
          <c:showCatName val="0"/>
          <c:showSerName val="0"/>
          <c:showPercent val="0"/>
          <c:showBubbleSize val="0"/>
        </c:dLbls>
        <c:gapWidth val="65"/>
        <c:axId val="662514024"/>
        <c:axId val="662514352"/>
      </c:barChart>
      <c:catAx>
        <c:axId val="662514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Franklin Gothic Demi Cond" panose="020B0706030402020204" pitchFamily="34" charset="0"/>
                <a:ea typeface="+mn-ea"/>
                <a:cs typeface="+mn-cs"/>
              </a:defRPr>
            </a:pPr>
            <a:endParaRPr lang="en-US"/>
          </a:p>
        </c:txPr>
        <c:crossAx val="662514352"/>
        <c:crosses val="autoZero"/>
        <c:auto val="1"/>
        <c:lblAlgn val="ctr"/>
        <c:lblOffset val="100"/>
        <c:noMultiLvlLbl val="0"/>
      </c:catAx>
      <c:valAx>
        <c:axId val="662514352"/>
        <c:scaling>
          <c:orientation val="minMax"/>
        </c:scaling>
        <c:delete val="1"/>
        <c:axPos val="t"/>
        <c:numFmt formatCode="0%" sourceLinked="1"/>
        <c:majorTickMark val="none"/>
        <c:minorTickMark val="none"/>
        <c:tickLblPos val="nextTo"/>
        <c:crossAx val="662514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000">
          <a:solidFill>
            <a:sysClr val="windowText" lastClr="000000"/>
          </a:solidFill>
          <a:latin typeface="Franklin Gothic Demi Cond" panose="020B07060304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31514758955163369"/>
          <c:y val="6.0317054344764184E-2"/>
          <c:w val="0.60940926127269335"/>
          <c:h val="0.93864921649125976"/>
        </c:manualLayout>
      </c:layout>
      <c:barChart>
        <c:barDir val="bar"/>
        <c:grouping val="clustered"/>
        <c:varyColors val="0"/>
        <c:ser>
          <c:idx val="0"/>
          <c:order val="0"/>
          <c:tx>
            <c:strRef>
              <c:f>'ED Visits'!$E$74</c:f>
              <c:strCache>
                <c:ptCount val="1"/>
                <c:pt idx="0">
                  <c:v>Ages 10-18</c:v>
                </c:pt>
              </c:strCache>
            </c:strRef>
          </c:tx>
          <c:spPr>
            <a:solidFill>
              <a:srgbClr val="1F497D"/>
            </a:solidFill>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Franklin Gothic Demi Cond" panose="020B070603040202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'ED Visits'!$C$75:$C$79</c:f>
              <c:strCache>
                <c:ptCount val="5"/>
                <c:pt idx="0">
                  <c:v>Poisoning</c:v>
                </c:pt>
                <c:pt idx="1">
                  <c:v>Cut/Pierce</c:v>
                </c:pt>
                <c:pt idx="2">
                  <c:v>Suffocation</c:v>
                </c:pt>
                <c:pt idx="3">
                  <c:v>Other Specified</c:v>
                </c:pt>
                <c:pt idx="4">
                  <c:v>Unspecified</c:v>
                </c:pt>
              </c:strCache>
            </c:strRef>
          </c:cat>
          <c:val>
            <c:numRef>
              <c:f>'ED Visits'!$E$75:$E$79</c:f>
              <c:numCache>
                <c:formatCode>0%</c:formatCode>
                <c:ptCount val="5"/>
                <c:pt idx="0">
                  <c:v>0.50950000000000006</c:v>
                </c:pt>
                <c:pt idx="1">
                  <c:v>0.1794</c:v>
                </c:pt>
                <c:pt idx="2">
                  <c:v>6.8999999999999999E-3</c:v>
                </c:pt>
                <c:pt idx="3">
                  <c:v>5.5699999999999861E-2</c:v>
                </c:pt>
                <c:pt idx="4">
                  <c:v>0.24850000000000003</c:v>
                </c:pt>
              </c:numCache>
            </c:numRef>
          </c:val>
          <c:extLst>
            <c:ext xmlns:c16="http://schemas.microsoft.com/office/drawing/2014/chart" uri="{C3380CC4-5D6E-409C-BE32-E72D297353CC}">
              <c16:uniqueId val="{00000000-D6A1-4635-AF50-9042C31F1287}"/>
            </c:ext>
          </c:extLst>
        </c:ser>
        <c:dLbls>
          <c:dLblPos val="outEnd"/>
          <c:showLegendKey val="0"/>
          <c:showVal val="1"/>
          <c:showCatName val="0"/>
          <c:showSerName val="0"/>
          <c:showPercent val="0"/>
          <c:showBubbleSize val="0"/>
        </c:dLbls>
        <c:gapWidth val="57"/>
        <c:axId val="358141192"/>
        <c:axId val="358138568"/>
      </c:barChart>
      <c:catAx>
        <c:axId val="3581411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Franklin Gothic Demi Cond" panose="020B0706030402020204" pitchFamily="34" charset="0"/>
                <a:ea typeface="+mn-ea"/>
                <a:cs typeface="Calibri" panose="020F0502020204030204" pitchFamily="34" charset="0"/>
              </a:defRPr>
            </a:pPr>
            <a:endParaRPr lang="en-US"/>
          </a:p>
        </c:txPr>
        <c:crossAx val="358138568"/>
        <c:crosses val="autoZero"/>
        <c:auto val="1"/>
        <c:lblAlgn val="ctr"/>
        <c:lblOffset val="100"/>
        <c:noMultiLvlLbl val="0"/>
      </c:catAx>
      <c:valAx>
        <c:axId val="358138568"/>
        <c:scaling>
          <c:orientation val="minMax"/>
        </c:scaling>
        <c:delete val="1"/>
        <c:axPos val="b"/>
        <c:numFmt formatCode="0%" sourceLinked="1"/>
        <c:majorTickMark val="none"/>
        <c:minorTickMark val="none"/>
        <c:tickLblPos val="nextTo"/>
        <c:crossAx val="358141192"/>
        <c:crosses val="max"/>
        <c:crossBetween val="between"/>
      </c:valAx>
    </c:plotArea>
    <c:legend>
      <c:legendPos val="r"/>
      <c:layout>
        <c:manualLayout>
          <c:xMode val="edge"/>
          <c:yMode val="edge"/>
          <c:x val="0.25744609926488543"/>
          <c:y val="0"/>
          <c:w val="0.29090156444782478"/>
          <c:h val="6.500163220394313E-2"/>
        </c:manualLayout>
      </c:layout>
      <c:overlay val="0"/>
    </c:legend>
    <c:plotVisOnly val="1"/>
    <c:dispBlanksAs val="gap"/>
    <c:showDLblsOverMax val="0"/>
    <c:extLst/>
  </c:chart>
  <c:spPr>
    <a:noFill/>
    <a:ln w="9525" cap="flat" cmpd="sng" algn="ctr">
      <a:noFill/>
      <a:round/>
    </a:ln>
    <a:effectLst/>
  </c:spPr>
  <c:txPr>
    <a:bodyPr/>
    <a:lstStyle/>
    <a:p>
      <a:pPr>
        <a:defRPr sz="1400">
          <a:solidFill>
            <a:schemeClr val="tx1"/>
          </a:solidFill>
          <a:latin typeface="Franklin Gothic Demi Cond" panose="020B0706030402020204" pitchFamily="34" charset="0"/>
          <a:cs typeface="Calibri" panose="020F0502020204030204"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30912565179142842"/>
          <c:y val="6.3545868998599639E-2"/>
          <c:w val="0.60940926127269335"/>
          <c:h val="0.93219158718358885"/>
        </c:manualLayout>
      </c:layout>
      <c:barChart>
        <c:barDir val="bar"/>
        <c:grouping val="clustered"/>
        <c:varyColors val="0"/>
        <c:ser>
          <c:idx val="1"/>
          <c:order val="0"/>
          <c:tx>
            <c:strRef>
              <c:f>'ED Visits'!$D$74</c:f>
              <c:strCache>
                <c:ptCount val="1"/>
                <c:pt idx="0">
                  <c:v>All Self-Harm ED Visits</c:v>
                </c:pt>
              </c:strCache>
            </c:strRef>
          </c:tx>
          <c:spPr>
            <a:solidFill>
              <a:srgbClr val="FFFFFF">
                <a:lumMod val="75000"/>
              </a:srgbClr>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'ED Visits'!$C$75:$C$79</c:f>
              <c:strCache>
                <c:ptCount val="5"/>
                <c:pt idx="0">
                  <c:v>Poisoning</c:v>
                </c:pt>
                <c:pt idx="1">
                  <c:v>Cut/Pierce</c:v>
                </c:pt>
                <c:pt idx="2">
                  <c:v>Suffocation</c:v>
                </c:pt>
                <c:pt idx="3">
                  <c:v>Other Specified</c:v>
                </c:pt>
                <c:pt idx="4">
                  <c:v>Unspecified</c:v>
                </c:pt>
              </c:strCache>
            </c:strRef>
          </c:cat>
          <c:val>
            <c:numRef>
              <c:f>'ED Visits'!$D$75:$D$79</c:f>
              <c:numCache>
                <c:formatCode>0%</c:formatCode>
                <c:ptCount val="5"/>
                <c:pt idx="0">
                  <c:v>0.52039999999999997</c:v>
                </c:pt>
                <c:pt idx="1">
                  <c:v>0.13830000000000001</c:v>
                </c:pt>
                <c:pt idx="2">
                  <c:v>9.5999999999999992E-3</c:v>
                </c:pt>
                <c:pt idx="3">
                  <c:v>6.9999999999999951E-2</c:v>
                </c:pt>
                <c:pt idx="4">
                  <c:v>0.26170000000000004</c:v>
                </c:pt>
              </c:numCache>
            </c:numRef>
          </c:val>
          <c:extLst>
            <c:ext xmlns:c16="http://schemas.microsoft.com/office/drawing/2014/chart" uri="{C3380CC4-5D6E-409C-BE32-E72D297353CC}">
              <c16:uniqueId val="{00000001-6075-4A2D-B509-C160F4CE55F9}"/>
            </c:ext>
          </c:extLst>
        </c:ser>
        <c:dLbls>
          <c:dLblPos val="outEnd"/>
          <c:showLegendKey val="0"/>
          <c:showVal val="1"/>
          <c:showCatName val="0"/>
          <c:showSerName val="0"/>
          <c:showPercent val="0"/>
          <c:showBubbleSize val="0"/>
        </c:dLbls>
        <c:gapWidth val="57"/>
        <c:axId val="358141192"/>
        <c:axId val="358138568"/>
      </c:barChart>
      <c:catAx>
        <c:axId val="3581411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Franklin Gothic Demi Cond" panose="020B0706030402020204" pitchFamily="34" charset="0"/>
                <a:ea typeface="+mn-ea"/>
                <a:cs typeface="Calibri" panose="020F0502020204030204" pitchFamily="34" charset="0"/>
              </a:defRPr>
            </a:pPr>
            <a:endParaRPr lang="en-US"/>
          </a:p>
        </c:txPr>
        <c:crossAx val="358138568"/>
        <c:crosses val="autoZero"/>
        <c:auto val="1"/>
        <c:lblAlgn val="ctr"/>
        <c:lblOffset val="100"/>
        <c:noMultiLvlLbl val="0"/>
      </c:catAx>
      <c:valAx>
        <c:axId val="358138568"/>
        <c:scaling>
          <c:orientation val="minMax"/>
        </c:scaling>
        <c:delete val="1"/>
        <c:axPos val="b"/>
        <c:numFmt formatCode="0%" sourceLinked="1"/>
        <c:majorTickMark val="none"/>
        <c:minorTickMark val="none"/>
        <c:tickLblPos val="nextTo"/>
        <c:crossAx val="358141192"/>
        <c:crosses val="max"/>
        <c:crossBetween val="between"/>
      </c:valAx>
    </c:plotArea>
    <c:legend>
      <c:legendPos val="r"/>
      <c:layout>
        <c:manualLayout>
          <c:xMode val="edge"/>
          <c:yMode val="edge"/>
          <c:x val="0.26045711484013406"/>
          <c:y val="0"/>
          <c:w val="0.45048538993600051"/>
          <c:h val="3.9171114973259313E-2"/>
        </c:manualLayout>
      </c:layout>
      <c:overlay val="0"/>
    </c:legend>
    <c:plotVisOnly val="1"/>
    <c:dispBlanksAs val="gap"/>
    <c:showDLblsOverMax val="0"/>
    <c:extLst/>
  </c:chart>
  <c:spPr>
    <a:noFill/>
    <a:ln w="9525" cap="flat" cmpd="sng" algn="ctr">
      <a:noFill/>
      <a:round/>
    </a:ln>
    <a:effectLst/>
  </c:spPr>
  <c:txPr>
    <a:bodyPr/>
    <a:lstStyle/>
    <a:p>
      <a:pPr>
        <a:defRPr sz="1400">
          <a:solidFill>
            <a:schemeClr val="tx1"/>
          </a:solidFill>
          <a:latin typeface="Franklin Gothic Demi Cond" panose="020B0706030402020204" pitchFamily="34" charset="0"/>
          <a:cs typeface="Calibri" panose="020F0502020204030204"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2AC109-1836-455B-9D6D-542D7365B0FF}" type="datetimeFigureOut">
              <a:rPr lang="en-US" smtClean="0"/>
              <a:t>12/15/2023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CFCD78-A11F-4225-B300-AE03FAAA9102}" type="slidenum">
              <a:rPr lang="en-US" smtClean="0"/>
              <a:t>‹#›</a:t>
            </a:fld>
            <a:endParaRPr lang="en-US" dirty="0"/>
          </a:p>
        </p:txBody>
      </p:sp>
    </p:spTree>
    <p:extLst>
      <p:ext uri="{BB962C8B-B14F-4D97-AF65-F5344CB8AC3E}">
        <p14:creationId xmlns:p14="http://schemas.microsoft.com/office/powerpoint/2010/main" val="3489149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42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4105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14</a:t>
            </a:fld>
            <a:endParaRPr lang="en-US" dirty="0"/>
          </a:p>
        </p:txBody>
      </p:sp>
    </p:spTree>
    <p:extLst>
      <p:ext uri="{BB962C8B-B14F-4D97-AF65-F5344CB8AC3E}">
        <p14:creationId xmlns:p14="http://schemas.microsoft.com/office/powerpoint/2010/main" val="238774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8129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5670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After establishing what we can all do to prevent suicide, we want to offer you all some concrete ways you </a:t>
            </a:r>
            <a:r>
              <a:rPr lang="en-US" dirty="0" err="1"/>
              <a:t>organiation</a:t>
            </a:r>
            <a:r>
              <a:rPr lang="en-US" dirty="0"/>
              <a:t> and community can get involved with programs and trainings that are being offered right now. </a:t>
            </a:r>
          </a:p>
          <a:p>
            <a:r>
              <a:rPr lang="en-US" dirty="0"/>
              <a:t>First we have Gatekeeper trainings. These gatekeeper trainings are like CPR:  identify someone in crisis, keep them stable, call for help. For suicide prevention, identify someone is in crisis, stay with them, refer to help.</a:t>
            </a:r>
            <a:endParaRPr lang="en-US" dirty="0">
              <a:cs typeface="Calibri"/>
            </a:endParaRPr>
          </a:p>
          <a:p>
            <a:endParaRPr lang="en-US" dirty="0"/>
          </a:p>
          <a:p>
            <a:r>
              <a:rPr lang="en-US" dirty="0"/>
              <a:t>Gatekeepers are anyone in a community who may be able to interact with people at risk and get them help. This can be everyone from a youth sports coach to a barber. We are all gatekeepers. </a:t>
            </a:r>
            <a:endParaRPr lang="en-US" dirty="0">
              <a:cs typeface="Calibri"/>
            </a:endParaRPr>
          </a:p>
          <a:p>
            <a:r>
              <a:rPr lang="en-US" dirty="0"/>
              <a:t>Through the CSP grant we offer three programs to access gatekeeper trainings:</a:t>
            </a:r>
            <a:endParaRPr lang="en-US" dirty="0">
              <a:cs typeface="Calibri"/>
            </a:endParaRPr>
          </a:p>
          <a:p>
            <a:pPr marL="228600" indent="-228600">
              <a:buAutoNum type="arabicPeriod"/>
            </a:pPr>
            <a:r>
              <a:rPr lang="en-US" dirty="0"/>
              <a:t>Faith Leaders for Life: provide gatekeeper training to faith leaders and faith communities</a:t>
            </a:r>
            <a:endParaRPr lang="en-US" dirty="0">
              <a:cs typeface="Calibri"/>
            </a:endParaRPr>
          </a:p>
          <a:p>
            <a:r>
              <a:rPr lang="en-US" dirty="0"/>
              <a:t>2. Start with Veterans: provide gatekeeper training to those who intersect with veterans</a:t>
            </a:r>
            <a:endParaRPr lang="en-US" dirty="0">
              <a:cs typeface="Calibri"/>
            </a:endParaRPr>
          </a:p>
          <a:p>
            <a:r>
              <a:rPr lang="en-US" dirty="0"/>
              <a:t>3. ASIST: suicide intervention training, how to approach a person in crisis</a:t>
            </a:r>
          </a:p>
          <a:p>
            <a:endParaRPr lang="en-US" dirty="0">
              <a:cs typeface="Calibri"/>
            </a:endParaRPr>
          </a:p>
          <a:p>
            <a:r>
              <a:rPr lang="en-US" dirty="0">
                <a:cs typeface="Calibri"/>
              </a:rPr>
              <a:t>We will go into each next in more detail.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7407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After establishing what we can all do to prevent suicide, we want to offer you all some concrete ways you organization and community can get involved with programs and trainings that are being offered right now. </a:t>
            </a:r>
          </a:p>
          <a:p>
            <a:r>
              <a:rPr lang="en-US" dirty="0"/>
              <a:t>First we have Gatekeeper trainings. These gatekeeper trainings are like CPR:  identify someone in crisis, keep them stable, call for help. For suicide prevention, identify someone is in crisis, stay with them, refer to help.</a:t>
            </a:r>
            <a:endParaRPr lang="en-US" dirty="0">
              <a:cs typeface="Calibri"/>
            </a:endParaRPr>
          </a:p>
          <a:p>
            <a:endParaRPr lang="en-US" dirty="0"/>
          </a:p>
          <a:p>
            <a:r>
              <a:rPr lang="en-US" dirty="0"/>
              <a:t>Gatekeepers are anyone in a community who may be able to interact with people at risk and get them help. This can be everyone from a youth sports coach to a barber. We are all gatekeepers. </a:t>
            </a:r>
            <a:endParaRPr lang="en-US" dirty="0">
              <a:cs typeface="Calibri"/>
            </a:endParaRPr>
          </a:p>
          <a:p>
            <a:r>
              <a:rPr lang="en-US" dirty="0"/>
              <a:t>Through the CSP grant we offer three programs to access gatekeeper trainings:</a:t>
            </a:r>
            <a:endParaRPr lang="en-US" dirty="0">
              <a:cs typeface="Calibri"/>
            </a:endParaRPr>
          </a:p>
          <a:p>
            <a:pPr marL="228600" indent="-228600">
              <a:buAutoNum type="arabicPeriod"/>
            </a:pPr>
            <a:r>
              <a:rPr lang="en-US" dirty="0"/>
              <a:t>Faith Leaders for Life: provide gatekeeper training to faith leaders and faith communities</a:t>
            </a:r>
            <a:endParaRPr lang="en-US" dirty="0">
              <a:cs typeface="Calibri"/>
            </a:endParaRPr>
          </a:p>
          <a:p>
            <a:r>
              <a:rPr lang="en-US" dirty="0"/>
              <a:t>2. Start with Veterans: provide gatekeeper training to those who intersect with veterans</a:t>
            </a:r>
            <a:endParaRPr lang="en-US" dirty="0">
              <a:cs typeface="Calibri"/>
            </a:endParaRPr>
          </a:p>
          <a:p>
            <a:r>
              <a:rPr lang="en-US" dirty="0"/>
              <a:t>3. ASIST: suicide intervention training, how to approach a person in crisis</a:t>
            </a:r>
          </a:p>
          <a:p>
            <a:endParaRPr lang="en-US" dirty="0">
              <a:cs typeface="Calibri"/>
            </a:endParaRPr>
          </a:p>
          <a:p>
            <a:r>
              <a:rPr lang="en-US" dirty="0">
                <a:cs typeface="Calibri"/>
              </a:rPr>
              <a:t>We will go into each next in more detail.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4673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After establishing what we can all do to prevent suicide, we want to offer you all some concrete ways you organization and community can get involved with programs and trainings that are being offered right now. </a:t>
            </a:r>
          </a:p>
          <a:p>
            <a:r>
              <a:rPr lang="en-US" dirty="0"/>
              <a:t>First we have Gatekeeper trainings. These gatekeeper trainings are like CPR:  identify someone in crisis, keep them stable, call for help. For suicide prevention, identify someone is in crisis, stay with them, refer to help.</a:t>
            </a:r>
            <a:endParaRPr lang="en-US" dirty="0">
              <a:cs typeface="Calibri"/>
            </a:endParaRPr>
          </a:p>
          <a:p>
            <a:endParaRPr lang="en-US" dirty="0"/>
          </a:p>
          <a:p>
            <a:r>
              <a:rPr lang="en-US" dirty="0"/>
              <a:t>Gatekeepers are anyone in a community who may be able to interact with people at risk and get them help. This can be everyone from a youth sports coach to a barber. We are all gatekeepers. </a:t>
            </a:r>
            <a:endParaRPr lang="en-US" dirty="0">
              <a:cs typeface="Calibri"/>
            </a:endParaRPr>
          </a:p>
          <a:p>
            <a:r>
              <a:rPr lang="en-US" dirty="0"/>
              <a:t>Through the CSP grant we offer three programs to access gatekeeper trainings:</a:t>
            </a:r>
            <a:endParaRPr lang="en-US" dirty="0">
              <a:cs typeface="Calibri"/>
            </a:endParaRPr>
          </a:p>
          <a:p>
            <a:pPr marL="228600" indent="-228600">
              <a:buAutoNum type="arabicPeriod"/>
            </a:pPr>
            <a:r>
              <a:rPr lang="en-US" dirty="0"/>
              <a:t>Faith Leaders for Life: provide gatekeeper training to faith leaders and faith communities</a:t>
            </a:r>
            <a:endParaRPr lang="en-US" dirty="0">
              <a:cs typeface="Calibri"/>
            </a:endParaRPr>
          </a:p>
          <a:p>
            <a:r>
              <a:rPr lang="en-US" dirty="0"/>
              <a:t>2. Start with Veterans: provide gatekeeper training to those who intersect with veterans</a:t>
            </a:r>
            <a:endParaRPr lang="en-US" dirty="0">
              <a:cs typeface="Calibri"/>
            </a:endParaRPr>
          </a:p>
          <a:p>
            <a:r>
              <a:rPr lang="en-US" dirty="0"/>
              <a:t>3. ASIST: suicide intervention training, how to approach a person in crisis</a:t>
            </a:r>
          </a:p>
          <a:p>
            <a:endParaRPr lang="en-US" dirty="0">
              <a:cs typeface="Calibri"/>
            </a:endParaRPr>
          </a:p>
          <a:p>
            <a:r>
              <a:rPr lang="en-US" dirty="0">
                <a:cs typeface="Calibri"/>
              </a:rPr>
              <a:t>We will go into each next in more detail.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1385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After establishing what we can all do to prevent suicide, we want to offer you all some concrete ways you organization and community can get involved with programs and trainings that are being offered right now. </a:t>
            </a:r>
          </a:p>
          <a:p>
            <a:r>
              <a:rPr lang="en-US" dirty="0"/>
              <a:t>First we have Gatekeeper trainings. These gatekeeper trainings are like CPR:  identify someone in crisis, keep them stable, call for help. For suicide prevention, identify someone is in crisis, stay with them, refer to help.</a:t>
            </a:r>
            <a:endParaRPr lang="en-US" dirty="0">
              <a:cs typeface="Calibri"/>
            </a:endParaRPr>
          </a:p>
          <a:p>
            <a:endParaRPr lang="en-US" dirty="0"/>
          </a:p>
          <a:p>
            <a:r>
              <a:rPr lang="en-US" dirty="0"/>
              <a:t>Gatekeepers are anyone in a community who may be able to interact with people at risk and get them help. This can be everyone from a youth sports coach to a barber. We are all gatekeepers. </a:t>
            </a:r>
            <a:endParaRPr lang="en-US" dirty="0">
              <a:cs typeface="Calibri"/>
            </a:endParaRPr>
          </a:p>
          <a:p>
            <a:r>
              <a:rPr lang="en-US" dirty="0"/>
              <a:t>Through the CSP grant we offer three programs to access gatekeeper trainings:</a:t>
            </a:r>
            <a:endParaRPr lang="en-US" dirty="0">
              <a:cs typeface="Calibri"/>
            </a:endParaRPr>
          </a:p>
          <a:p>
            <a:pPr marL="228600" indent="-228600">
              <a:buAutoNum type="arabicPeriod"/>
            </a:pPr>
            <a:r>
              <a:rPr lang="en-US" dirty="0"/>
              <a:t>Faith Leaders for Life: provide gatekeeper training to faith leaders and faith communities</a:t>
            </a:r>
            <a:endParaRPr lang="en-US" dirty="0">
              <a:cs typeface="Calibri"/>
            </a:endParaRPr>
          </a:p>
          <a:p>
            <a:r>
              <a:rPr lang="en-US" dirty="0"/>
              <a:t>2. Start with Veterans: provide gatekeeper training to those who intersect with veterans</a:t>
            </a:r>
            <a:endParaRPr lang="en-US" dirty="0">
              <a:cs typeface="Calibri"/>
            </a:endParaRPr>
          </a:p>
          <a:p>
            <a:r>
              <a:rPr lang="en-US" dirty="0"/>
              <a:t>3. ASIST: suicide intervention training, how to approach a person in crisis</a:t>
            </a:r>
          </a:p>
          <a:p>
            <a:endParaRPr lang="en-US" dirty="0">
              <a:cs typeface="Calibri"/>
            </a:endParaRPr>
          </a:p>
          <a:p>
            <a:r>
              <a:rPr lang="en-US" dirty="0">
                <a:cs typeface="Calibri"/>
              </a:rPr>
              <a:t>We will go into each next in more detail.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9894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After establishing what we can all do to prevent suicide, we want to offer you all some concrete ways you organization and community can get involved with programs and trainings that are being offered right now. </a:t>
            </a:r>
          </a:p>
          <a:p>
            <a:r>
              <a:rPr lang="en-US" dirty="0"/>
              <a:t>First we have Gatekeeper trainings. These gatekeeper trainings are like CPR:  identify someone in crisis, keep them stable, call for help. For suicide prevention, identify someone is in crisis, stay with them, refer to help.</a:t>
            </a:r>
            <a:endParaRPr lang="en-US" dirty="0">
              <a:cs typeface="Calibri"/>
            </a:endParaRPr>
          </a:p>
          <a:p>
            <a:endParaRPr lang="en-US" dirty="0"/>
          </a:p>
          <a:p>
            <a:r>
              <a:rPr lang="en-US" dirty="0"/>
              <a:t>Gatekeepers are anyone in a community who may be able to interact with people at risk and get them help. This can be everyone from a youth sports coach to a barber. We are all gatekeepers. </a:t>
            </a:r>
            <a:endParaRPr lang="en-US" dirty="0">
              <a:cs typeface="Calibri"/>
            </a:endParaRPr>
          </a:p>
          <a:p>
            <a:r>
              <a:rPr lang="en-US" dirty="0"/>
              <a:t>Through the CSP grant we offer three programs to access gatekeeper trainings:</a:t>
            </a:r>
            <a:endParaRPr lang="en-US" dirty="0">
              <a:cs typeface="Calibri"/>
            </a:endParaRPr>
          </a:p>
          <a:p>
            <a:pPr marL="228600" indent="-228600">
              <a:buAutoNum type="arabicPeriod"/>
            </a:pPr>
            <a:r>
              <a:rPr lang="en-US" dirty="0"/>
              <a:t>Faith Leaders for Life: provide gatekeeper training to faith leaders and faith communities</a:t>
            </a:r>
            <a:endParaRPr lang="en-US" dirty="0">
              <a:cs typeface="Calibri"/>
            </a:endParaRPr>
          </a:p>
          <a:p>
            <a:r>
              <a:rPr lang="en-US" dirty="0"/>
              <a:t>2. Start with Veterans: provide gatekeeper training to those who intersect with veterans</a:t>
            </a:r>
            <a:endParaRPr lang="en-US" dirty="0">
              <a:cs typeface="Calibri"/>
            </a:endParaRPr>
          </a:p>
          <a:p>
            <a:r>
              <a:rPr lang="en-US" dirty="0"/>
              <a:t>3. ASIST: suicide intervention training, how to approach a person in crisis</a:t>
            </a:r>
          </a:p>
          <a:p>
            <a:endParaRPr lang="en-US" dirty="0">
              <a:cs typeface="Calibri"/>
            </a:endParaRPr>
          </a:p>
          <a:p>
            <a:r>
              <a:rPr lang="en-US" dirty="0">
                <a:cs typeface="Calibri"/>
              </a:rPr>
              <a:t>We will go into each next in more detail.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2931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BCC7D24-0DC9-4E9C-89C0-35D79A09D337}" type="slidenum">
              <a:rPr lang="en-US" smtClean="0"/>
              <a:t>2</a:t>
            </a:fld>
            <a:endParaRPr lang="en-US"/>
          </a:p>
        </p:txBody>
      </p:sp>
    </p:spTree>
    <p:extLst>
      <p:ext uri="{BB962C8B-B14F-4D97-AF65-F5344CB8AC3E}">
        <p14:creationId xmlns:p14="http://schemas.microsoft.com/office/powerpoint/2010/main" val="2217389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After establishing what we can all do to prevent suicide, we want to offer you all some concrete ways you organization and community can get involved with programs and trainings that are being offered right now. </a:t>
            </a:r>
          </a:p>
          <a:p>
            <a:r>
              <a:rPr lang="en-US" dirty="0"/>
              <a:t>First we have Gatekeeper trainings. These gatekeeper trainings are like CPR:  identify someone in crisis, keep them stable, call for help. For suicide prevention, identify someone is in crisis, stay with them, refer to help.</a:t>
            </a:r>
            <a:endParaRPr lang="en-US" dirty="0">
              <a:cs typeface="Calibri"/>
            </a:endParaRPr>
          </a:p>
          <a:p>
            <a:endParaRPr lang="en-US" dirty="0"/>
          </a:p>
          <a:p>
            <a:r>
              <a:rPr lang="en-US" dirty="0"/>
              <a:t>Gatekeepers are anyone in a community who may be able to interact with people at risk and get them help. This can be everyone from a youth sports coach to a barber. We are all gatekeepers. </a:t>
            </a:r>
            <a:endParaRPr lang="en-US" dirty="0">
              <a:cs typeface="Calibri"/>
            </a:endParaRPr>
          </a:p>
          <a:p>
            <a:r>
              <a:rPr lang="en-US" dirty="0"/>
              <a:t>Through the CSP grant we offer three programs to access gatekeeper trainings:</a:t>
            </a:r>
            <a:endParaRPr lang="en-US" dirty="0">
              <a:cs typeface="Calibri"/>
            </a:endParaRPr>
          </a:p>
          <a:p>
            <a:pPr marL="228600" indent="-228600">
              <a:buAutoNum type="arabicPeriod"/>
            </a:pPr>
            <a:r>
              <a:rPr lang="en-US" dirty="0"/>
              <a:t>Faith Leaders for Life: provide gatekeeper training to faith leaders and faith communities</a:t>
            </a:r>
            <a:endParaRPr lang="en-US" dirty="0">
              <a:cs typeface="Calibri"/>
            </a:endParaRPr>
          </a:p>
          <a:p>
            <a:r>
              <a:rPr lang="en-US" dirty="0"/>
              <a:t>2. Start with Veterans: provide gatekeeper training to those who intersect with veterans</a:t>
            </a:r>
            <a:endParaRPr lang="en-US" dirty="0">
              <a:cs typeface="Calibri"/>
            </a:endParaRPr>
          </a:p>
          <a:p>
            <a:r>
              <a:rPr lang="en-US" dirty="0"/>
              <a:t>3. ASIST: suicide intervention training, how to approach a person in crisis</a:t>
            </a:r>
          </a:p>
          <a:p>
            <a:endParaRPr lang="en-US" dirty="0">
              <a:cs typeface="Calibri"/>
            </a:endParaRPr>
          </a:p>
          <a:p>
            <a:r>
              <a:rPr lang="en-US" dirty="0">
                <a:cs typeface="Calibri"/>
              </a:rPr>
              <a:t>We will go into each next in more detail.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3143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After establishing what we can all do to prevent suicide, we want to offer you all some concrete ways you organization and community can get involved with programs and trainings that are being offered right now. </a:t>
            </a:r>
          </a:p>
          <a:p>
            <a:r>
              <a:rPr lang="en-US" dirty="0"/>
              <a:t>First we have Gatekeeper trainings. These gatekeeper trainings are like CPR:  identify someone in crisis, keep them stable, call for help. For suicide prevention, identify someone is in crisis, stay with them, refer to help.</a:t>
            </a:r>
            <a:endParaRPr lang="en-US" dirty="0">
              <a:cs typeface="Calibri"/>
            </a:endParaRPr>
          </a:p>
          <a:p>
            <a:endParaRPr lang="en-US" dirty="0"/>
          </a:p>
          <a:p>
            <a:r>
              <a:rPr lang="en-US" dirty="0"/>
              <a:t>Gatekeepers are anyone in a community who may be able to interact with people at risk and get them help. This can be everyone from a youth sports coach to a barber. We are all gatekeepers. </a:t>
            </a:r>
            <a:endParaRPr lang="en-US" dirty="0">
              <a:cs typeface="Calibri"/>
            </a:endParaRPr>
          </a:p>
          <a:p>
            <a:r>
              <a:rPr lang="en-US" dirty="0"/>
              <a:t>Through the CSP grant we offer three programs to access gatekeeper trainings:</a:t>
            </a:r>
            <a:endParaRPr lang="en-US" dirty="0">
              <a:cs typeface="Calibri"/>
            </a:endParaRPr>
          </a:p>
          <a:p>
            <a:pPr marL="228600" indent="-228600">
              <a:buAutoNum type="arabicPeriod"/>
            </a:pPr>
            <a:r>
              <a:rPr lang="en-US" dirty="0"/>
              <a:t>Faith Leaders for Life: provide gatekeeper training to faith leaders and faith communities</a:t>
            </a:r>
            <a:endParaRPr lang="en-US" dirty="0">
              <a:cs typeface="Calibri"/>
            </a:endParaRPr>
          </a:p>
          <a:p>
            <a:r>
              <a:rPr lang="en-US" dirty="0"/>
              <a:t>2. Start with Veterans: provide gatekeeper training to those who intersect with veterans</a:t>
            </a:r>
            <a:endParaRPr lang="en-US" dirty="0">
              <a:cs typeface="Calibri"/>
            </a:endParaRPr>
          </a:p>
          <a:p>
            <a:r>
              <a:rPr lang="en-US" dirty="0"/>
              <a:t>3. ASIST: suicide intervention training, how to approach a person in crisis</a:t>
            </a:r>
          </a:p>
          <a:p>
            <a:endParaRPr lang="en-US" dirty="0">
              <a:cs typeface="Calibri"/>
            </a:endParaRPr>
          </a:p>
          <a:p>
            <a:r>
              <a:rPr lang="en-US" dirty="0">
                <a:cs typeface="Calibri"/>
              </a:rPr>
              <a:t>We will go into each next in more detail.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950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After establishing what we can all do to prevent suicide, we want to offer you all some concrete ways you organization and community can get involved with programs and trainings that are being offered right now. </a:t>
            </a:r>
          </a:p>
          <a:p>
            <a:r>
              <a:rPr lang="en-US" dirty="0"/>
              <a:t>First we have Gatekeeper trainings. These gatekeeper trainings are like CPR:  identify someone in crisis, keep them stable, call for help. For suicide prevention, identify someone is in crisis, stay with them, refer to help.</a:t>
            </a:r>
            <a:endParaRPr lang="en-US" dirty="0">
              <a:cs typeface="Calibri"/>
            </a:endParaRPr>
          </a:p>
          <a:p>
            <a:endParaRPr lang="en-US" dirty="0"/>
          </a:p>
          <a:p>
            <a:r>
              <a:rPr lang="en-US" dirty="0"/>
              <a:t>Gatekeepers are anyone in a community who may be able to interact with people at risk and get them help. This can be everyone from a youth sports coach to a barber. We are all gatekeepers. </a:t>
            </a:r>
            <a:endParaRPr lang="en-US" dirty="0">
              <a:cs typeface="Calibri"/>
            </a:endParaRPr>
          </a:p>
          <a:p>
            <a:r>
              <a:rPr lang="en-US" dirty="0"/>
              <a:t>Through the CSP grant we offer three programs to access gatekeeper trainings:</a:t>
            </a:r>
            <a:endParaRPr lang="en-US" dirty="0">
              <a:cs typeface="Calibri"/>
            </a:endParaRPr>
          </a:p>
          <a:p>
            <a:pPr marL="228600" indent="-228600">
              <a:buAutoNum type="arabicPeriod"/>
            </a:pPr>
            <a:r>
              <a:rPr lang="en-US" dirty="0"/>
              <a:t>Faith Leaders for Life: provide gatekeeper training to faith leaders and faith communities</a:t>
            </a:r>
            <a:endParaRPr lang="en-US" dirty="0">
              <a:cs typeface="Calibri"/>
            </a:endParaRPr>
          </a:p>
          <a:p>
            <a:r>
              <a:rPr lang="en-US" dirty="0"/>
              <a:t>2. Start with Veterans: provide gatekeeper training to those who intersect with veterans</a:t>
            </a:r>
            <a:endParaRPr lang="en-US" dirty="0">
              <a:cs typeface="Calibri"/>
            </a:endParaRPr>
          </a:p>
          <a:p>
            <a:r>
              <a:rPr lang="en-US" dirty="0"/>
              <a:t>3. ASIST: suicide intervention training, how to approach a person in crisis</a:t>
            </a:r>
          </a:p>
          <a:p>
            <a:endParaRPr lang="en-US" dirty="0">
              <a:cs typeface="Calibri"/>
            </a:endParaRPr>
          </a:p>
          <a:p>
            <a:r>
              <a:rPr lang="en-US" dirty="0">
                <a:cs typeface="Calibri"/>
              </a:rPr>
              <a:t>We will go into each next in more detail.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2727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After establishing what we can all do to prevent suicide, we want to offer you all some concrete ways you organization and community can get involved with programs and trainings that are being offered right now. </a:t>
            </a:r>
          </a:p>
          <a:p>
            <a:r>
              <a:rPr lang="en-US" dirty="0"/>
              <a:t>First we have Gatekeeper trainings. These gatekeeper trainings are like CPR:  identify someone in crisis, keep them stable, call for help. For suicide prevention, identify someone is in crisis, stay with them, refer to help.</a:t>
            </a:r>
            <a:endParaRPr lang="en-US" dirty="0">
              <a:cs typeface="Calibri"/>
            </a:endParaRPr>
          </a:p>
          <a:p>
            <a:endParaRPr lang="en-US" dirty="0"/>
          </a:p>
          <a:p>
            <a:r>
              <a:rPr lang="en-US" dirty="0"/>
              <a:t>Gatekeepers are anyone in a community who may be able to interact with people at risk and get them help. This can be everyone from a youth sports coach to a barber. We are all gatekeepers. </a:t>
            </a:r>
            <a:endParaRPr lang="en-US" dirty="0">
              <a:cs typeface="Calibri"/>
            </a:endParaRPr>
          </a:p>
          <a:p>
            <a:r>
              <a:rPr lang="en-US" dirty="0"/>
              <a:t>Through the CSP grant we offer three programs to access gatekeeper trainings:</a:t>
            </a:r>
            <a:endParaRPr lang="en-US" dirty="0">
              <a:cs typeface="Calibri"/>
            </a:endParaRPr>
          </a:p>
          <a:p>
            <a:pPr marL="228600" indent="-228600">
              <a:buAutoNum type="arabicPeriod"/>
            </a:pPr>
            <a:r>
              <a:rPr lang="en-US" dirty="0"/>
              <a:t>Faith Leaders for Life: provide gatekeeper training to faith leaders and faith communities</a:t>
            </a:r>
            <a:endParaRPr lang="en-US" dirty="0">
              <a:cs typeface="Calibri"/>
            </a:endParaRPr>
          </a:p>
          <a:p>
            <a:r>
              <a:rPr lang="en-US" dirty="0"/>
              <a:t>2. Start with Veterans: provide gatekeeper training to those who intersect with veterans</a:t>
            </a:r>
            <a:endParaRPr lang="en-US" dirty="0">
              <a:cs typeface="Calibri"/>
            </a:endParaRPr>
          </a:p>
          <a:p>
            <a:r>
              <a:rPr lang="en-US" dirty="0"/>
              <a:t>3. ASIST: suicide intervention training, how to approach a person in crisis</a:t>
            </a:r>
          </a:p>
          <a:p>
            <a:endParaRPr lang="en-US" dirty="0">
              <a:cs typeface="Calibri"/>
            </a:endParaRPr>
          </a:p>
          <a:p>
            <a:r>
              <a:rPr lang="en-US" dirty="0">
                <a:cs typeface="Calibri"/>
              </a:rPr>
              <a:t>We will go into each next in more detail.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3992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After establishing what we can all do to prevent suicide, we want to offer you all some concrete ways you organization and community can get involved with programs and trainings that are being offered right now. </a:t>
            </a:r>
          </a:p>
          <a:p>
            <a:r>
              <a:rPr lang="en-US" dirty="0"/>
              <a:t>First we have Gatekeeper trainings. These gatekeeper trainings are like CPR:  identify someone in crisis, keep them stable, call for help. For suicide prevention, identify someone is in crisis, stay with them, refer to help.</a:t>
            </a:r>
            <a:endParaRPr lang="en-US" dirty="0">
              <a:cs typeface="Calibri"/>
            </a:endParaRPr>
          </a:p>
          <a:p>
            <a:endParaRPr lang="en-US" dirty="0"/>
          </a:p>
          <a:p>
            <a:r>
              <a:rPr lang="en-US" dirty="0"/>
              <a:t>Gatekeepers are anyone in a community who may be able to interact with people at risk and get them help. This can be everyone from a youth sports coach to a barber. We are all gatekeepers. </a:t>
            </a:r>
            <a:endParaRPr lang="en-US" dirty="0">
              <a:cs typeface="Calibri"/>
            </a:endParaRPr>
          </a:p>
          <a:p>
            <a:r>
              <a:rPr lang="en-US" dirty="0"/>
              <a:t>Through the CSP grant we offer three programs to access gatekeeper trainings:</a:t>
            </a:r>
            <a:endParaRPr lang="en-US" dirty="0">
              <a:cs typeface="Calibri"/>
            </a:endParaRPr>
          </a:p>
          <a:p>
            <a:pPr marL="228600" indent="-228600">
              <a:buAutoNum type="arabicPeriod"/>
            </a:pPr>
            <a:r>
              <a:rPr lang="en-US" dirty="0"/>
              <a:t>Faith Leaders for Life: provide gatekeeper training to faith leaders and faith communities</a:t>
            </a:r>
            <a:endParaRPr lang="en-US" dirty="0">
              <a:cs typeface="Calibri"/>
            </a:endParaRPr>
          </a:p>
          <a:p>
            <a:r>
              <a:rPr lang="en-US" dirty="0"/>
              <a:t>2. Start with Veterans: provide gatekeeper training to those who intersect with veterans</a:t>
            </a:r>
            <a:endParaRPr lang="en-US" dirty="0">
              <a:cs typeface="Calibri"/>
            </a:endParaRPr>
          </a:p>
          <a:p>
            <a:r>
              <a:rPr lang="en-US" dirty="0"/>
              <a:t>3. ASIST: suicide intervention training, how to approach a person in crisis</a:t>
            </a:r>
          </a:p>
          <a:p>
            <a:endParaRPr lang="en-US" dirty="0">
              <a:cs typeface="Calibri"/>
            </a:endParaRPr>
          </a:p>
          <a:p>
            <a:r>
              <a:rPr lang="en-US" dirty="0">
                <a:cs typeface="Calibri"/>
              </a:rPr>
              <a:t>We will go into each next in more detail.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8091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BCC7D24-0DC9-4E9C-89C0-35D79A09D337}" type="slidenum">
              <a:rPr lang="en-US" smtClean="0"/>
              <a:t>29</a:t>
            </a:fld>
            <a:endParaRPr lang="en-US"/>
          </a:p>
        </p:txBody>
      </p:sp>
    </p:spTree>
    <p:extLst>
      <p:ext uri="{BB962C8B-B14F-4D97-AF65-F5344CB8AC3E}">
        <p14:creationId xmlns:p14="http://schemas.microsoft.com/office/powerpoint/2010/main" val="3500520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cs typeface="Calibri"/>
              </a:rPr>
              <a:t>Here are the objectives for this presentation: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834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language we use in talking about suicide is very important. The term committed suicide brings up a strong negative image. The word commit is a verb that means to carry out or perpetrate (e.g. a mistake, crime, or immoral act). As a result, using the term committed can increase emotions like shame, guilt, and anger. Also, do not use completed or successful suicide because that suggest suicide is an accomplishment, which may make suicide sound positive.</a:t>
            </a:r>
          </a:p>
          <a:p>
            <a:endParaRPr lang="en-US" dirty="0"/>
          </a:p>
          <a:p>
            <a:pPr marL="171450" indent="-171450">
              <a:spcBef>
                <a:spcPts val="1200"/>
              </a:spcBef>
              <a:buFont typeface="Arial,Sans-Serif"/>
              <a:buChar char="•"/>
            </a:pPr>
            <a:r>
              <a:rPr lang="en-US" b="0" dirty="0"/>
              <a:t>Words matter. Let's use the right words!</a:t>
            </a:r>
            <a:endParaRPr lang="en-US" b="0" dirty="0">
              <a:cs typeface="Calibri"/>
            </a:endParaRPr>
          </a:p>
          <a:p>
            <a:pPr marL="171450" indent="-171450">
              <a:spcBef>
                <a:spcPts val="1200"/>
              </a:spcBef>
              <a:buFont typeface="Arial,Sans-Serif"/>
              <a:buChar char="•"/>
            </a:pPr>
            <a:r>
              <a:rPr lang="en-US" b="0" dirty="0"/>
              <a:t>Do not use the word 'commit’ - people commit crimes, sin, and are committed to mental health clinics.</a:t>
            </a:r>
            <a:endParaRPr lang="en-US" b="0" dirty="0">
              <a:cs typeface="Calibri"/>
            </a:endParaRPr>
          </a:p>
          <a:p>
            <a:pPr marL="171450" indent="-171450">
              <a:spcBef>
                <a:spcPts val="1200"/>
              </a:spcBef>
              <a:buFont typeface="Arial,Sans-Serif"/>
              <a:buChar char="•"/>
            </a:pPr>
            <a:r>
              <a:rPr lang="en-US" b="0" dirty="0"/>
              <a:t>People don't commit heart attack or cancer; neither do people commit suicide.</a:t>
            </a:r>
            <a:endParaRPr lang="en-US" b="0" dirty="0">
              <a:cs typeface="Calibri"/>
            </a:endParaRPr>
          </a:p>
          <a:p>
            <a:pPr marL="171450" indent="-171450">
              <a:spcBef>
                <a:spcPts val="1200"/>
              </a:spcBef>
              <a:buFont typeface="Arial,Sans-Serif"/>
              <a:buChar char="•"/>
            </a:pPr>
            <a:r>
              <a:rPr lang="en-US" b="0" dirty="0"/>
              <a:t>People die of suicide.</a:t>
            </a:r>
            <a:endParaRPr lang="en-US" b="0" dirty="0">
              <a:cs typeface="Calibri"/>
            </a:endParaRPr>
          </a:p>
          <a:p>
            <a:pPr marL="171450" indent="-171450">
              <a:spcBef>
                <a:spcPts val="1200"/>
              </a:spcBef>
              <a:buFont typeface="Arial,Sans-Serif"/>
              <a:buChar char="•"/>
            </a:pPr>
            <a:r>
              <a:rPr lang="en-US" b="0" dirty="0"/>
              <a:t>'Unsuccessful suicide’ - No</a:t>
            </a:r>
            <a:endParaRPr lang="en-US" b="0" dirty="0">
              <a:cs typeface="Calibri"/>
            </a:endParaRPr>
          </a:p>
          <a:p>
            <a:pPr marL="171450" indent="-171450">
              <a:spcBef>
                <a:spcPts val="1200"/>
              </a:spcBef>
              <a:buFont typeface="Arial,Sans-Serif"/>
              <a:buChar char="•"/>
            </a:pPr>
            <a:r>
              <a:rPr lang="en-US" b="0" dirty="0"/>
              <a:t>Words matter!</a:t>
            </a:r>
            <a:r>
              <a:rPr lang="en-US" dirty="0"/>
              <a:t>  We know that words matter.</a:t>
            </a:r>
            <a:endParaRPr lang="en-US" dirty="0">
              <a:cs typeface="Calibri"/>
            </a:endParaRPr>
          </a:p>
          <a:p>
            <a:pPr marL="171450" indent="-171450">
              <a:spcBef>
                <a:spcPts val="1200"/>
              </a:spcBef>
              <a:buFont typeface="Arial,Sans-Serif"/>
              <a:buChar char="•"/>
            </a:pPr>
            <a:endParaRPr lang="en-US" dirty="0">
              <a:cs typeface="Calibri"/>
            </a:endParaRPr>
          </a:p>
          <a:p>
            <a:pPr>
              <a:spcBef>
                <a:spcPts val="1200"/>
              </a:spcBef>
            </a:pPr>
            <a:r>
              <a:rPr lang="en-US" dirty="0">
                <a:cs typeface="Calibri"/>
              </a:rPr>
              <a:t>ANNE:  the words on the left are stigmatizing and </a:t>
            </a:r>
            <a:r>
              <a:rPr lang="en-US" dirty="0" err="1">
                <a:cs typeface="Calibri"/>
              </a:rPr>
              <a:t>judgemental</a:t>
            </a:r>
            <a:r>
              <a:rPr lang="en-US" dirty="0">
                <a:cs typeface="Calibri"/>
              </a:rPr>
              <a:t>.  Let's not use those words.  Let's not judge people for being in crisis and having suicidal thoughts.</a:t>
            </a:r>
          </a:p>
        </p:txBody>
      </p:sp>
      <p:sp>
        <p:nvSpPr>
          <p:cNvPr id="4" name="Slide Number Placeholder 3"/>
          <p:cNvSpPr>
            <a:spLocks noGrp="1"/>
          </p:cNvSpPr>
          <p:nvPr>
            <p:ph type="sldNum" sz="quarter" idx="5"/>
          </p:nvPr>
        </p:nvSpPr>
        <p:spPr/>
        <p:txBody>
          <a:bodyPr/>
          <a:lstStyle/>
          <a:p>
            <a:fld id="{DBCC7D24-0DC9-4E9C-89C0-35D79A09D337}" type="slidenum">
              <a:rPr lang="en-US" smtClean="0"/>
              <a:t>4</a:t>
            </a:fld>
            <a:endParaRPr lang="en-US"/>
          </a:p>
        </p:txBody>
      </p:sp>
    </p:spTree>
    <p:extLst>
      <p:ext uri="{BB962C8B-B14F-4D97-AF65-F5344CB8AC3E}">
        <p14:creationId xmlns:p14="http://schemas.microsoft.com/office/powerpoint/2010/main" val="1989771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157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here we are going to do some myth busting, to get everyone on the same page.</a:t>
            </a:r>
          </a:p>
          <a:p>
            <a:endParaRPr lang="en-US" dirty="0"/>
          </a:p>
          <a:p>
            <a:r>
              <a:rPr lang="en-US" dirty="0"/>
              <a:t>You</a:t>
            </a:r>
            <a:r>
              <a:rPr lang="en-US" b="0" dirty="0"/>
              <a:t> can't cause intention.</a:t>
            </a:r>
            <a:r>
              <a:rPr lang="en-US" dirty="0"/>
              <a:t> You cannot cause intention.</a:t>
            </a:r>
            <a:endParaRPr lang="en-US" dirty="0">
              <a:cs typeface="Calibri"/>
            </a:endParaRPr>
          </a:p>
          <a:p>
            <a:endParaRPr lang="en-US" dirty="0">
              <a:cs typeface="Calibri"/>
            </a:endParaRPr>
          </a:p>
          <a:p>
            <a:r>
              <a:rPr lang="en-US" dirty="0">
                <a:cs typeface="Calibri"/>
              </a:rPr>
              <a:t>You are not going to give someone the idea of suicide.  </a:t>
            </a:r>
          </a:p>
        </p:txBody>
      </p:sp>
      <p:sp>
        <p:nvSpPr>
          <p:cNvPr id="4" name="Slide Number Placeholder 3"/>
          <p:cNvSpPr>
            <a:spLocks noGrp="1"/>
          </p:cNvSpPr>
          <p:nvPr>
            <p:ph type="sldNum" sz="quarter" idx="5"/>
          </p:nvPr>
        </p:nvSpPr>
        <p:spPr/>
        <p:txBody>
          <a:bodyPr/>
          <a:lstStyle/>
          <a:p>
            <a:fld id="{DBCC7D24-0DC9-4E9C-89C0-35D79A09D337}" type="slidenum">
              <a:rPr lang="en-US" smtClean="0"/>
              <a:t>6</a:t>
            </a:fld>
            <a:endParaRPr lang="en-US"/>
          </a:p>
        </p:txBody>
      </p:sp>
    </p:spTree>
    <p:extLst>
      <p:ext uri="{BB962C8B-B14F-4D97-AF65-F5344CB8AC3E}">
        <p14:creationId xmlns:p14="http://schemas.microsoft.com/office/powerpoint/2010/main" val="2385097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192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6776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Paying close attention to our youth in crisis is crucial.</a:t>
            </a:r>
          </a:p>
          <a:p>
            <a:r>
              <a:rPr lang="en-US" dirty="0"/>
              <a:t>Youth are more susceptible to crisis than older adults</a:t>
            </a:r>
            <a:endParaRPr lang="en-US" dirty="0">
              <a:cs typeface="Calibri"/>
            </a:endParaRPr>
          </a:p>
          <a:p>
            <a:r>
              <a:rPr lang="en-US" dirty="0"/>
              <a:t>That can be attributed to numerous things like lack of experience, or social supports, etc.</a:t>
            </a:r>
            <a:endParaRPr lang="en-US" dirty="0">
              <a:cs typeface="Calibri"/>
            </a:endParaRPr>
          </a:p>
          <a:p>
            <a:r>
              <a:rPr lang="en-US" dirty="0"/>
              <a:t>Overall message:  Regardless of age, crisis plays a massive role in suicide. Crisis is a significant risk factor. </a:t>
            </a:r>
            <a:endParaRPr lang="en-US" dirty="0">
              <a:cs typeface="Calibri"/>
            </a:endParaRPr>
          </a:p>
          <a:p>
            <a:endParaRPr lang="en-US" i="1" dirty="0">
              <a:cs typeface="Calibri"/>
            </a:endParaRPr>
          </a:p>
          <a:p>
            <a:r>
              <a:rPr lang="en-US" i="1" dirty="0">
                <a:cs typeface="Calibri"/>
              </a:rPr>
              <a:t>Data slide on youth</a:t>
            </a:r>
          </a:p>
          <a:p>
            <a:r>
              <a:rPr lang="en-US" i="1" dirty="0">
                <a:cs typeface="Calibri"/>
              </a:rPr>
              <a:t>Of the 313 residents suicide deaths, ages 10-18, 94.6% (N= 296) had circumstance information available</a:t>
            </a:r>
          </a:p>
          <a:p>
            <a:r>
              <a:rPr lang="en-US" i="1" dirty="0">
                <a:cs typeface="Calibri"/>
              </a:rPr>
              <a:t>161 experienced a crisis</a:t>
            </a:r>
          </a:p>
          <a:p>
            <a:r>
              <a:rPr lang="en-US" i="1" dirty="0">
                <a:cs typeface="Calibri"/>
              </a:rPr>
              <a:t>54% of suicide decedents ages 10-18 experienced a crisis</a:t>
            </a:r>
          </a:p>
          <a:p>
            <a:endParaRPr lang="en-US" i="1" dirty="0">
              <a:cs typeface="Calibri"/>
            </a:endParaRPr>
          </a:p>
        </p:txBody>
      </p:sp>
      <p:sp>
        <p:nvSpPr>
          <p:cNvPr id="4" name="Slide Number Placeholder 3"/>
          <p:cNvSpPr>
            <a:spLocks noGrp="1"/>
          </p:cNvSpPr>
          <p:nvPr>
            <p:ph type="sldNum" sz="quarter" idx="5"/>
          </p:nvPr>
        </p:nvSpPr>
        <p:spPr/>
        <p:txBody>
          <a:bodyPr/>
          <a:lstStyle/>
          <a:p>
            <a:fld id="{DBCC7D24-0DC9-4E9C-89C0-35D79A09D337}" type="slidenum">
              <a:rPr lang="en-US" smtClean="0"/>
              <a:t>9</a:t>
            </a:fld>
            <a:endParaRPr lang="en-US"/>
          </a:p>
        </p:txBody>
      </p:sp>
    </p:spTree>
    <p:extLst>
      <p:ext uri="{BB962C8B-B14F-4D97-AF65-F5344CB8AC3E}">
        <p14:creationId xmlns:p14="http://schemas.microsoft.com/office/powerpoint/2010/main" val="3517708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10"/>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788"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9" y="2051009"/>
            <a:ext cx="5774267" cy="2020824"/>
          </a:xfrm>
          <a:prstGeom prst="rect">
            <a:avLst/>
          </a:prstGeom>
        </p:spPr>
        <p:txBody>
          <a:bodyPr anchor="ctr">
            <a:noAutofit/>
          </a:bodyPr>
          <a:lstStyle>
            <a:lvl1pPr marL="0" indent="0">
              <a:buNone/>
              <a:defRPr sz="1800" b="0" i="0" baseline="0">
                <a:latin typeface="Gotham Bold" charset="0"/>
                <a:ea typeface="Gotham Bold" charset="0"/>
                <a:cs typeface="Gotham Bold" charset="0"/>
              </a:defRPr>
            </a:lvl1pPr>
            <a:lvl2pPr marL="192881" indent="0">
              <a:buNone/>
              <a:defRPr sz="1575">
                <a:latin typeface="Franklin Gothic Demi Cond" panose="020B0706030402020204" pitchFamily="34" charset="0"/>
              </a:defRPr>
            </a:lvl2pPr>
            <a:lvl3pPr marL="385763" indent="0">
              <a:buNone/>
              <a:defRPr sz="1575">
                <a:latin typeface="Franklin Gothic Demi Cond" panose="020B0706030402020204" pitchFamily="34" charset="0"/>
              </a:defRPr>
            </a:lvl3pPr>
            <a:lvl4pPr marL="578644" indent="0">
              <a:buNone/>
              <a:defRPr sz="1575">
                <a:latin typeface="Franklin Gothic Demi Cond" panose="020B0706030402020204" pitchFamily="34" charset="0"/>
              </a:defRPr>
            </a:lvl4pPr>
            <a:lvl5pPr marL="771525" indent="0">
              <a:buNone/>
              <a:defRPr sz="1575">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9" y="4071833"/>
            <a:ext cx="5774267" cy="948752"/>
          </a:xfrm>
          <a:prstGeom prst="rect">
            <a:avLst/>
          </a:prstGeom>
        </p:spPr>
        <p:txBody>
          <a:bodyPr anchor="b">
            <a:noAutofit/>
          </a:bodyPr>
          <a:lstStyle>
            <a:lvl1pPr marL="0" indent="0">
              <a:lnSpc>
                <a:spcPct val="100000"/>
              </a:lnSpc>
              <a:spcBef>
                <a:spcPts val="0"/>
              </a:spcBef>
              <a:buNone/>
              <a:defRPr sz="1575"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9" y="5020585"/>
            <a:ext cx="5774267" cy="488226"/>
          </a:xfrm>
          <a:prstGeom prst="rect">
            <a:avLst/>
          </a:prstGeom>
        </p:spPr>
        <p:txBody>
          <a:bodyPr anchor="b">
            <a:normAutofit/>
          </a:bodyPr>
          <a:lstStyle>
            <a:lvl1pPr marL="0" indent="0">
              <a:buNone/>
              <a:defRPr sz="1350" b="0" i="0" baseline="0">
                <a:latin typeface="Gotham Bold" charset="0"/>
                <a:ea typeface="Gotham Bold" charset="0"/>
                <a:cs typeface="Gotham Bold"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788"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35"/>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7" y="232224"/>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8" y="230102"/>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4134271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Gotham Bold" charset="0"/>
                <a:ea typeface="Gotham Bold" charset="0"/>
                <a:cs typeface="Gotham Bold" charset="0"/>
              </a:defRPr>
            </a:lvl1pPr>
          </a:lstStyle>
          <a:p>
            <a:pPr lvl="0"/>
            <a:r>
              <a:rPr lang="en-US"/>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807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803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6"/>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31"/>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7" y="232220"/>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6" y="230098"/>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3071724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6"/>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512091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7" y="2061987"/>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Tree>
    <p:extLst>
      <p:ext uri="{BB962C8B-B14F-4D97-AF65-F5344CB8AC3E}">
        <p14:creationId xmlns:p14="http://schemas.microsoft.com/office/powerpoint/2010/main" val="422318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69174"/>
            <a:ext cx="7843267" cy="548640"/>
          </a:xfrm>
          <a:prstGeom prst="rect">
            <a:avLst/>
          </a:prstGeom>
        </p:spPr>
        <p:txBody>
          <a:bodyPr anchor="t">
            <a:noAutofit/>
          </a:bodyPr>
          <a:lstStyle>
            <a:lvl1pPr algn="l">
              <a:defRPr sz="24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2"/>
            <a:ext cx="7888288" cy="4795307"/>
          </a:xfrm>
          <a:prstGeom prst="rect">
            <a:avLst/>
          </a:prstGeom>
        </p:spPr>
        <p:txBody>
          <a:bodyPr>
            <a:noAutofit/>
          </a:bodyPr>
          <a:lstStyle>
            <a:lvl1pPr marL="171450" indent="-171450">
              <a:lnSpc>
                <a:spcPct val="100000"/>
              </a:lnSpc>
              <a:spcBef>
                <a:spcPts val="900"/>
              </a:spcBef>
              <a:defRPr sz="2100" b="1" i="0">
                <a:latin typeface="Gotham Bold" charset="0"/>
                <a:ea typeface="Gotham Bold" charset="0"/>
                <a:cs typeface="Gotham Bold" charset="0"/>
              </a:defRPr>
            </a:lvl1pPr>
            <a:lvl2pPr marL="432197" indent="-175022">
              <a:lnSpc>
                <a:spcPct val="100000"/>
              </a:lnSpc>
              <a:buFont typeface="Franklin Gothic Medium" panose="020B0603020102020204" pitchFamily="34" charset="0"/>
              <a:buChar char="−"/>
              <a:defRPr sz="1800" b="1" i="0">
                <a:latin typeface="Gotham Bold" charset="0"/>
                <a:ea typeface="Gotham Bold" charset="0"/>
                <a:cs typeface="Gotham Bold" charset="0"/>
              </a:defRPr>
            </a:lvl2pPr>
            <a:lvl3pPr marL="729854" indent="-171450">
              <a:lnSpc>
                <a:spcPct val="100000"/>
              </a:lnSpc>
              <a:defRPr sz="15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904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4"/>
            <a:ext cx="7888288" cy="1212895"/>
          </a:xfrm>
          <a:prstGeom prst="rect">
            <a:avLst/>
          </a:prstGeom>
        </p:spPr>
        <p:txBody>
          <a:bodyPr>
            <a:noAutofit/>
          </a:bodyPr>
          <a:lstStyle>
            <a:lvl1pPr marL="171450" indent="-171450">
              <a:lnSpc>
                <a:spcPct val="100000"/>
              </a:lnSpc>
              <a:spcBef>
                <a:spcPts val="0"/>
              </a:spcBef>
              <a:defRPr sz="1500" b="0" i="0">
                <a:latin typeface="Gotham Bold" charset="0"/>
                <a:ea typeface="Gotham Bold" charset="0"/>
                <a:cs typeface="Gotham Bold" charset="0"/>
              </a:defRPr>
            </a:lvl1pPr>
            <a:lvl2pPr marL="432197" indent="-175022">
              <a:lnSpc>
                <a:spcPct val="100000"/>
              </a:lnSpc>
              <a:spcBef>
                <a:spcPts val="0"/>
              </a:spcBef>
              <a:buFont typeface="Franklin Gothic Medium" panose="020B0603020102020204" pitchFamily="34" charset="0"/>
              <a:buChar char="−"/>
              <a:defRPr sz="1500" b="0" i="0">
                <a:latin typeface="Gotham Bold" charset="0"/>
                <a:ea typeface="Gotham Bold" charset="0"/>
                <a:cs typeface="Gotham Bold" charset="0"/>
              </a:defRPr>
            </a:lvl2pPr>
            <a:lvl3pPr marL="729854" indent="-171450">
              <a:lnSpc>
                <a:spcPct val="100000"/>
              </a:lnSpc>
              <a:spcBef>
                <a:spcPts val="0"/>
              </a:spcBef>
              <a:defRPr sz="15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8" y="6251575"/>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1800" b="0" i="0" baseline="0">
                <a:latin typeface="Gotham Bold" charset="0"/>
                <a:ea typeface="Gotham Bold" charset="0"/>
                <a:cs typeface="Gotham Bold"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007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49458"/>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51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49458"/>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9861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1" y="1849440"/>
            <a:ext cx="3840163" cy="4402137"/>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a:latin typeface="Gotham Bold" charset="0"/>
                <a:ea typeface="Gotham Bold" charset="0"/>
                <a:cs typeface="Gotham Bold" charset="0"/>
              </a:defRPr>
            </a:lvl2pPr>
            <a:lvl3pPr>
              <a:defRPr sz="1500" b="0" i="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51575"/>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50" y="1840561"/>
            <a:ext cx="3840163" cy="4402137"/>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baseline="0">
                <a:latin typeface="Gotham Bold" charset="0"/>
                <a:ea typeface="Gotham Bold" charset="0"/>
                <a:cs typeface="Gotham Bold" charset="0"/>
              </a:defRPr>
            </a:lvl2pPr>
            <a:lvl3pPr>
              <a:defRPr sz="1500" b="0" i="0" baseline="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8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10"/>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788"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9" y="2051009"/>
            <a:ext cx="5774267" cy="2020824"/>
          </a:xfrm>
          <a:prstGeom prst="rect">
            <a:avLst/>
          </a:prstGeom>
        </p:spPr>
        <p:txBody>
          <a:bodyPr anchor="ctr">
            <a:noAutofit/>
          </a:bodyPr>
          <a:lstStyle>
            <a:lvl1pPr marL="0" indent="0">
              <a:buNone/>
              <a:defRPr sz="1800" b="0" i="0" baseline="0">
                <a:latin typeface="Gotham Bold" charset="0"/>
                <a:ea typeface="Gotham Bold" charset="0"/>
                <a:cs typeface="Gotham Bold" charset="0"/>
              </a:defRPr>
            </a:lvl1pPr>
            <a:lvl2pPr marL="192881" indent="0">
              <a:buNone/>
              <a:defRPr sz="1575">
                <a:latin typeface="Franklin Gothic Demi Cond" panose="020B0706030402020204" pitchFamily="34" charset="0"/>
              </a:defRPr>
            </a:lvl2pPr>
            <a:lvl3pPr marL="385763" indent="0">
              <a:buNone/>
              <a:defRPr sz="1575">
                <a:latin typeface="Franklin Gothic Demi Cond" panose="020B0706030402020204" pitchFamily="34" charset="0"/>
              </a:defRPr>
            </a:lvl3pPr>
            <a:lvl4pPr marL="578644" indent="0">
              <a:buNone/>
              <a:defRPr sz="1575">
                <a:latin typeface="Franklin Gothic Demi Cond" panose="020B0706030402020204" pitchFamily="34" charset="0"/>
              </a:defRPr>
            </a:lvl4pPr>
            <a:lvl5pPr marL="771525" indent="0">
              <a:buNone/>
              <a:defRPr sz="1575">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9" y="4071833"/>
            <a:ext cx="5774267" cy="948752"/>
          </a:xfrm>
          <a:prstGeom prst="rect">
            <a:avLst/>
          </a:prstGeom>
        </p:spPr>
        <p:txBody>
          <a:bodyPr anchor="b">
            <a:noAutofit/>
          </a:bodyPr>
          <a:lstStyle>
            <a:lvl1pPr marL="0" indent="0">
              <a:lnSpc>
                <a:spcPct val="100000"/>
              </a:lnSpc>
              <a:spcBef>
                <a:spcPts val="0"/>
              </a:spcBef>
              <a:buNone/>
              <a:defRPr sz="1575"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9" y="5020585"/>
            <a:ext cx="5774267" cy="488226"/>
          </a:xfrm>
          <a:prstGeom prst="rect">
            <a:avLst/>
          </a:prstGeom>
        </p:spPr>
        <p:txBody>
          <a:bodyPr anchor="b">
            <a:normAutofit/>
          </a:bodyPr>
          <a:lstStyle>
            <a:lvl1pPr marL="0" indent="0">
              <a:buNone/>
              <a:defRPr sz="1350" b="0" i="0" baseline="0">
                <a:latin typeface="Gotham Bold" charset="0"/>
                <a:ea typeface="Gotham Bold" charset="0"/>
                <a:cs typeface="Gotham Bold" charset="0"/>
              </a:defRPr>
            </a:lvl1pPr>
          </a:lstStyle>
          <a:p>
            <a:pPr lvl="0"/>
            <a:r>
              <a:rPr lang="en-US"/>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788"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929999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112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10" name="Footer Placeholder 20"/>
          <p:cNvSpPr>
            <a:spLocks noGrp="1"/>
          </p:cNvSpPr>
          <p:nvPr>
            <p:ph type="ftr" sz="quarter" idx="13"/>
          </p:nvPr>
        </p:nvSpPr>
        <p:spPr>
          <a:xfrm>
            <a:off x="521228" y="6573308"/>
            <a:ext cx="7682971" cy="284692"/>
          </a:xfrm>
        </p:spPr>
        <p:txBody>
          <a:bodyPr/>
          <a:lstStyle>
            <a:lvl1pPr algn="l">
              <a:defRPr sz="1000" cap="all" baseline="0">
                <a:solidFill>
                  <a:schemeClr val="tx1"/>
                </a:solidFill>
                <a:latin typeface="Franklin Gothic Demi Cond" panose="020B0706030402020204" pitchFamily="34" charset="0"/>
              </a:defRPr>
            </a:lvl1pPr>
          </a:lstStyle>
          <a:p>
            <a:r>
              <a:rPr lang="en-US">
                <a:solidFill>
                  <a:prstClr val="black"/>
                </a:solidFill>
              </a:rPr>
              <a:t>MEDICAID SAMPLE PRES | MONTH DAY, YYYY | v2</a:t>
            </a:r>
            <a:endParaRPr lang="en-US" dirty="0">
              <a:solidFill>
                <a:prstClr val="black"/>
              </a:solidFill>
            </a:endParaRPr>
          </a:p>
        </p:txBody>
      </p:sp>
      <p:sp>
        <p:nvSpPr>
          <p:cNvPr id="13" name="Slide Number Placeholder 21"/>
          <p:cNvSpPr>
            <a:spLocks noGrp="1"/>
          </p:cNvSpPr>
          <p:nvPr>
            <p:ph type="sldNum" sz="quarter" idx="14"/>
          </p:nvPr>
        </p:nvSpPr>
        <p:spPr>
          <a:xfrm>
            <a:off x="8305800" y="6573308"/>
            <a:ext cx="564098"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solidFill>
                  <a:prstClr val="black"/>
                </a:solidFill>
              </a:rPr>
              <a:pPr/>
              <a:t>‹#›</a:t>
            </a:fld>
            <a:endParaRPr lang="en-US" dirty="0">
              <a:solidFill>
                <a:prstClr val="black"/>
              </a:solidFill>
            </a:endParaRPr>
          </a:p>
        </p:txBody>
      </p:sp>
      <p:cxnSp>
        <p:nvCxnSpPr>
          <p:cNvPr id="9" name="Straight Connector 8"/>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660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734064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D">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457200" y="45720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3" name="Text Placeholder 5"/>
          <p:cNvSpPr>
            <a:spLocks noGrp="1"/>
          </p:cNvSpPr>
          <p:nvPr>
            <p:ph type="body" sz="quarter" idx="12" hasCustomPrompt="1"/>
          </p:nvPr>
        </p:nvSpPr>
        <p:spPr>
          <a:xfrm>
            <a:off x="457200" y="1005840"/>
            <a:ext cx="8229600" cy="539496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a:t>
            </a:r>
          </a:p>
        </p:txBody>
      </p:sp>
    </p:spTree>
    <p:extLst>
      <p:ext uri="{BB962C8B-B14F-4D97-AF65-F5344CB8AC3E}">
        <p14:creationId xmlns:p14="http://schemas.microsoft.com/office/powerpoint/2010/main" val="3047943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A">
  <p:cSld name="Content A">
    <p:spTree>
      <p:nvGrpSpPr>
        <p:cNvPr id="1" name="Shape 20"/>
        <p:cNvGrpSpPr/>
        <p:nvPr/>
      </p:nvGrpSpPr>
      <p:grpSpPr>
        <a:xfrm>
          <a:off x="0" y="0"/>
          <a:ext cx="0" cy="0"/>
          <a:chOff x="0" y="0"/>
          <a:chExt cx="0" cy="0"/>
        </a:xfrm>
      </p:grpSpPr>
      <p:sp>
        <p:nvSpPr>
          <p:cNvPr id="21" name="Google Shape;21;p145"/>
          <p:cNvSpPr txBox="1">
            <a:spLocks noGrp="1"/>
          </p:cNvSpPr>
          <p:nvPr>
            <p:ph type="body" idx="1"/>
          </p:nvPr>
        </p:nvSpPr>
        <p:spPr>
          <a:xfrm>
            <a:off x="457200" y="457200"/>
            <a:ext cx="8229600" cy="457200"/>
          </a:xfrm>
          <a:prstGeom prst="rect">
            <a:avLst/>
          </a:prstGeom>
          <a:noFill/>
          <a:ln>
            <a:noFill/>
          </a:ln>
        </p:spPr>
        <p:txBody>
          <a:bodyPr spcFirstLastPara="1" wrap="square" lIns="0" tIns="0" rIns="0" bIns="0" anchor="t" anchorCtr="0">
            <a:noAutofit/>
          </a:bodyPr>
          <a:lstStyle>
            <a:lvl1pPr marL="342900" marR="0" lvl="0" indent="-171450" algn="l" rtl="0">
              <a:lnSpc>
                <a:spcPct val="90000"/>
              </a:lnSpc>
              <a:spcBef>
                <a:spcPts val="750"/>
              </a:spcBef>
              <a:spcAft>
                <a:spcPts val="0"/>
              </a:spcAft>
              <a:buClr>
                <a:srgbClr val="69AD46"/>
              </a:buClr>
              <a:buSzPts val="3500"/>
              <a:buFont typeface="Arial"/>
              <a:buNone/>
              <a:defRPr sz="2625" b="1" u="none" strike="noStrike" cap="none">
                <a:solidFill>
                  <a:srgbClr val="69AD46"/>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2" name="Google Shape;22;p145"/>
          <p:cNvSpPr txBox="1">
            <a:spLocks noGrp="1"/>
          </p:cNvSpPr>
          <p:nvPr>
            <p:ph type="body" idx="2"/>
          </p:nvPr>
        </p:nvSpPr>
        <p:spPr>
          <a:xfrm>
            <a:off x="457200" y="1280160"/>
            <a:ext cx="8229600" cy="274200"/>
          </a:xfrm>
          <a:prstGeom prst="rect">
            <a:avLst/>
          </a:prstGeom>
          <a:noFill/>
          <a:ln>
            <a:noFill/>
          </a:ln>
        </p:spPr>
        <p:txBody>
          <a:bodyPr spcFirstLastPara="1" wrap="square" lIns="0" tIns="0" rIns="0" bIns="0" anchor="t" anchorCtr="0">
            <a:noAutofit/>
          </a:bodyPr>
          <a:lstStyle>
            <a:lvl1pPr marL="342900" marR="0" lvl="0" indent="-171450" algn="l" rtl="0">
              <a:lnSpc>
                <a:spcPct val="90000"/>
              </a:lnSpc>
              <a:spcBef>
                <a:spcPts val="750"/>
              </a:spcBef>
              <a:spcAft>
                <a:spcPts val="0"/>
              </a:spcAft>
              <a:buClr>
                <a:srgbClr val="59A4D2"/>
              </a:buClr>
              <a:buSzPts val="2000"/>
              <a:buFont typeface="Arial"/>
              <a:buNone/>
              <a:defRPr sz="1500" b="1" i="0" u="none" strike="noStrike" cap="none">
                <a:solidFill>
                  <a:srgbClr val="59A4D2"/>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 name="Google Shape;23;p145"/>
          <p:cNvSpPr txBox="1">
            <a:spLocks noGrp="1"/>
          </p:cNvSpPr>
          <p:nvPr>
            <p:ph type="body" idx="3"/>
          </p:nvPr>
        </p:nvSpPr>
        <p:spPr>
          <a:xfrm>
            <a:off x="457200" y="1828800"/>
            <a:ext cx="8229600" cy="4572000"/>
          </a:xfrm>
          <a:prstGeom prst="rect">
            <a:avLst/>
          </a:prstGeom>
          <a:noFill/>
          <a:ln>
            <a:noFill/>
          </a:ln>
        </p:spPr>
        <p:txBody>
          <a:bodyPr spcFirstLastPara="1" wrap="square" lIns="0" tIns="0" rIns="0" bIns="0" anchor="t" anchorCtr="0">
            <a:noAutofit/>
          </a:bodyPr>
          <a:lstStyle>
            <a:lvl1pPr marL="342900" marR="0" lvl="0" indent="-171450" algn="l" rtl="0">
              <a:lnSpc>
                <a:spcPct val="100000"/>
              </a:lnSpc>
              <a:spcBef>
                <a:spcPts val="0"/>
              </a:spcBef>
              <a:spcAft>
                <a:spcPts val="0"/>
              </a:spcAft>
              <a:buClr>
                <a:schemeClr val="dk1"/>
              </a:buClr>
              <a:buSzPts val="2000"/>
              <a:buFont typeface="Arial"/>
              <a:buNone/>
              <a:defRPr sz="1500" b="0" i="0" u="none" strike="noStrike" cap="none">
                <a:solidFill>
                  <a:schemeClr val="dk1"/>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4445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ontent A">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457200" y="457200"/>
            <a:ext cx="8229600" cy="457200"/>
          </a:xfrm>
          <a:prstGeom prst="rect">
            <a:avLst/>
          </a:prstGeom>
        </p:spPr>
        <p:txBody>
          <a:bodyPr lIns="0" tIns="0" rIns="0" bIns="0" anchor="t" anchorCtr="0"/>
          <a:lstStyle>
            <a:lvl1pPr marL="0" indent="0" algn="l">
              <a:buFontTx/>
              <a:buNone/>
              <a:defRPr sz="2625" b="1" i="1" baseline="0">
                <a:solidFill>
                  <a:srgbClr val="69AD46"/>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Optional Section or Slide Title</a:t>
            </a:r>
          </a:p>
        </p:txBody>
      </p:sp>
      <p:sp>
        <p:nvSpPr>
          <p:cNvPr id="4" name="Text Placeholder 5"/>
          <p:cNvSpPr>
            <a:spLocks noGrp="1"/>
          </p:cNvSpPr>
          <p:nvPr>
            <p:ph type="body" sz="quarter" idx="11" hasCustomPrompt="1"/>
          </p:nvPr>
        </p:nvSpPr>
        <p:spPr>
          <a:xfrm>
            <a:off x="457200" y="128016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828800"/>
            <a:ext cx="8229600" cy="45720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a:t>
            </a:r>
          </a:p>
        </p:txBody>
      </p:sp>
    </p:spTree>
    <p:extLst>
      <p:ext uri="{BB962C8B-B14F-4D97-AF65-F5344CB8AC3E}">
        <p14:creationId xmlns:p14="http://schemas.microsoft.com/office/powerpoint/2010/main" val="2344233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F">
    <p:spTree>
      <p:nvGrpSpPr>
        <p:cNvPr id="1" name=""/>
        <p:cNvGrpSpPr/>
        <p:nvPr/>
      </p:nvGrpSpPr>
      <p:grpSpPr>
        <a:xfrm>
          <a:off x="0" y="0"/>
          <a:ext cx="0" cy="0"/>
          <a:chOff x="0" y="0"/>
          <a:chExt cx="0" cy="0"/>
        </a:xfrm>
      </p:grpSpPr>
      <p:sp>
        <p:nvSpPr>
          <p:cNvPr id="3" name="Text Placeholder 5"/>
          <p:cNvSpPr>
            <a:spLocks noGrp="1"/>
          </p:cNvSpPr>
          <p:nvPr>
            <p:ph type="body" sz="quarter" idx="11" hasCustomPrompt="1"/>
          </p:nvPr>
        </p:nvSpPr>
        <p:spPr>
          <a:xfrm>
            <a:off x="457200" y="45720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005840"/>
            <a:ext cx="8229600" cy="9144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a:t>
            </a:r>
          </a:p>
        </p:txBody>
      </p:sp>
      <p:sp>
        <p:nvSpPr>
          <p:cNvPr id="6" name="Picture Placeholder 9"/>
          <p:cNvSpPr>
            <a:spLocks noGrp="1"/>
          </p:cNvSpPr>
          <p:nvPr>
            <p:ph type="pic" sz="quarter" idx="13" hasCustomPrompt="1"/>
          </p:nvPr>
        </p:nvSpPr>
        <p:spPr>
          <a:xfrm>
            <a:off x="457200" y="2377440"/>
            <a:ext cx="8229600" cy="4023360"/>
          </a:xfrm>
          <a:prstGeom prst="rect">
            <a:avLst/>
          </a:prstGeom>
          <a:solidFill>
            <a:schemeClr val="bg2"/>
          </a:solidFill>
        </p:spPr>
        <p:txBody>
          <a:bodyPr lIns="0" tIns="0" rIns="0" bIns="0" anchor="ctr" anchorCtr="0"/>
          <a:lstStyle>
            <a:lvl1pPr marL="0" indent="0" algn="ctr">
              <a:buNone/>
              <a:defRPr sz="1500" b="1">
                <a:solidFill>
                  <a:schemeClr val="bg2">
                    <a:lumMod val="75000"/>
                  </a:schemeClr>
                </a:solidFill>
                <a:latin typeface="Cabin" panose="020B0803050202020004" pitchFamily="34" charset="0"/>
              </a:defRPr>
            </a:lvl1pPr>
          </a:lstStyle>
          <a:p>
            <a:r>
              <a:rPr lang="en-US" dirty="0"/>
              <a:t>[ INSERT IMAGE ]</a:t>
            </a:r>
          </a:p>
        </p:txBody>
      </p:sp>
    </p:spTree>
    <p:extLst>
      <p:ext uri="{BB962C8B-B14F-4D97-AF65-F5344CB8AC3E}">
        <p14:creationId xmlns:p14="http://schemas.microsoft.com/office/powerpoint/2010/main" val="1692762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9" y="2061991"/>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788"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788"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9" y="2051009"/>
            <a:ext cx="5774267" cy="2020824"/>
          </a:xfrm>
          <a:prstGeom prst="rect">
            <a:avLst/>
          </a:prstGeom>
        </p:spPr>
        <p:txBody>
          <a:bodyPr anchor="ctr">
            <a:noAutofit/>
          </a:bodyPr>
          <a:lstStyle>
            <a:lvl1pPr marL="0" indent="0">
              <a:buNone/>
              <a:defRPr sz="1800" b="0" i="0" baseline="0">
                <a:latin typeface="Gotham Bold" charset="0"/>
                <a:ea typeface="Gotham Bold" charset="0"/>
                <a:cs typeface="Gotham Bold" charset="0"/>
              </a:defRPr>
            </a:lvl1pPr>
            <a:lvl2pPr marL="192881" indent="0">
              <a:buNone/>
              <a:defRPr sz="1575">
                <a:latin typeface="Franklin Gothic Demi Cond" panose="020B0706030402020204" pitchFamily="34" charset="0"/>
              </a:defRPr>
            </a:lvl2pPr>
            <a:lvl3pPr marL="385763" indent="0">
              <a:buNone/>
              <a:defRPr sz="1575">
                <a:latin typeface="Franklin Gothic Demi Cond" panose="020B0706030402020204" pitchFamily="34" charset="0"/>
              </a:defRPr>
            </a:lvl3pPr>
            <a:lvl4pPr marL="578644" indent="0">
              <a:buNone/>
              <a:defRPr sz="1575">
                <a:latin typeface="Franklin Gothic Demi Cond" panose="020B0706030402020204" pitchFamily="34" charset="0"/>
              </a:defRPr>
            </a:lvl4pPr>
            <a:lvl5pPr marL="771525" indent="0">
              <a:buNone/>
              <a:defRPr sz="1575">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9" y="4071833"/>
            <a:ext cx="5774267" cy="948752"/>
          </a:xfrm>
          <a:prstGeom prst="rect">
            <a:avLst/>
          </a:prstGeom>
        </p:spPr>
        <p:txBody>
          <a:bodyPr anchor="b">
            <a:noAutofit/>
          </a:bodyPr>
          <a:lstStyle>
            <a:lvl1pPr marL="0" indent="0">
              <a:lnSpc>
                <a:spcPct val="100000"/>
              </a:lnSpc>
              <a:spcBef>
                <a:spcPts val="0"/>
              </a:spcBef>
              <a:buNone/>
              <a:defRPr sz="1575"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9" y="5020585"/>
            <a:ext cx="5774267" cy="488226"/>
          </a:xfrm>
          <a:prstGeom prst="rect">
            <a:avLst/>
          </a:prstGeom>
        </p:spPr>
        <p:txBody>
          <a:bodyPr anchor="b">
            <a:normAutofit/>
          </a:bodyPr>
          <a:lstStyle>
            <a:lvl1pPr marL="0" indent="0">
              <a:buNone/>
              <a:defRPr sz="1350" b="0" i="0" baseline="0">
                <a:latin typeface="Gotham Bold" charset="0"/>
                <a:ea typeface="Gotham Bold" charset="0"/>
                <a:cs typeface="Gotham Bold" charset="0"/>
              </a:defRPr>
            </a:lvl1pPr>
          </a:lstStyle>
          <a:p>
            <a:pPr lvl="0"/>
            <a:r>
              <a:rPr lang="en-US"/>
              <a:t>Click to Add Date</a:t>
            </a:r>
          </a:p>
        </p:txBody>
      </p:sp>
    </p:spTree>
    <p:extLst>
      <p:ext uri="{BB962C8B-B14F-4D97-AF65-F5344CB8AC3E}">
        <p14:creationId xmlns:p14="http://schemas.microsoft.com/office/powerpoint/2010/main" val="2823437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2" y="569174"/>
            <a:ext cx="7843267" cy="548640"/>
          </a:xfrm>
          <a:prstGeom prst="rect">
            <a:avLst/>
          </a:prstGeom>
        </p:spPr>
        <p:txBody>
          <a:bodyPr anchor="t">
            <a:noAutofit/>
          </a:bodyPr>
          <a:lstStyle>
            <a:lvl1pPr algn="l">
              <a:defRPr sz="1800" b="1"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788"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3"/>
            <a:ext cx="7888288" cy="4795307"/>
          </a:xfrm>
          <a:prstGeom prst="rect">
            <a:avLst/>
          </a:prstGeom>
        </p:spPr>
        <p:txBody>
          <a:bodyPr>
            <a:noAutofit/>
          </a:bodyPr>
          <a:lstStyle>
            <a:lvl1pPr marL="128588" indent="-128588">
              <a:lnSpc>
                <a:spcPct val="100000"/>
              </a:lnSpc>
              <a:spcBef>
                <a:spcPts val="675"/>
              </a:spcBef>
              <a:defRPr sz="1575" b="1" i="0">
                <a:latin typeface="Gotham Bold" charset="0"/>
                <a:ea typeface="Gotham Bold" charset="0"/>
                <a:cs typeface="Gotham Bold" charset="0"/>
              </a:defRPr>
            </a:lvl1pPr>
            <a:lvl2pPr marL="324148" indent="-131267">
              <a:lnSpc>
                <a:spcPct val="100000"/>
              </a:lnSpc>
              <a:buFont typeface="Franklin Gothic Medium" panose="020B0603020102020204" pitchFamily="34" charset="0"/>
              <a:buChar char="−"/>
              <a:defRPr sz="1350" b="1" i="0">
                <a:latin typeface="Gotham Bold" charset="0"/>
                <a:ea typeface="Gotham Bold" charset="0"/>
                <a:cs typeface="Gotham Bold" charset="0"/>
              </a:defRPr>
            </a:lvl2pPr>
            <a:lvl3pPr marL="547391" indent="-128588">
              <a:lnSpc>
                <a:spcPct val="100000"/>
              </a:lnSpc>
              <a:defRPr sz="1125"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663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788"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6"/>
            <a:ext cx="7888288" cy="1212895"/>
          </a:xfrm>
          <a:prstGeom prst="rect">
            <a:avLst/>
          </a:prstGeom>
        </p:spPr>
        <p:txBody>
          <a:bodyPr>
            <a:noAutofit/>
          </a:bodyPr>
          <a:lstStyle>
            <a:lvl1pPr marL="128588" indent="-128588">
              <a:lnSpc>
                <a:spcPct val="100000"/>
              </a:lnSpc>
              <a:spcBef>
                <a:spcPts val="0"/>
              </a:spcBef>
              <a:defRPr sz="1125" b="0" i="0">
                <a:latin typeface="Gotham Bold" charset="0"/>
                <a:ea typeface="Gotham Bold" charset="0"/>
                <a:cs typeface="Gotham Bold" charset="0"/>
              </a:defRPr>
            </a:lvl1pPr>
            <a:lvl2pPr marL="324148" indent="-131267">
              <a:lnSpc>
                <a:spcPct val="100000"/>
              </a:lnSpc>
              <a:spcBef>
                <a:spcPts val="0"/>
              </a:spcBef>
              <a:buFont typeface="Franklin Gothic Medium" panose="020B0603020102020204" pitchFamily="34" charset="0"/>
              <a:buChar char="−"/>
              <a:defRPr sz="1125" b="0" i="0">
                <a:latin typeface="Gotham Bold" charset="0"/>
                <a:ea typeface="Gotham Bold" charset="0"/>
                <a:cs typeface="Gotham Bold" charset="0"/>
              </a:defRPr>
            </a:lvl2pPr>
            <a:lvl3pPr marL="547391" indent="-128588">
              <a:lnSpc>
                <a:spcPct val="100000"/>
              </a:lnSpc>
              <a:spcBef>
                <a:spcPts val="0"/>
              </a:spcBef>
              <a:defRPr sz="1125"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90" y="6251575"/>
            <a:ext cx="7992005" cy="330200"/>
          </a:xfrm>
          <a:prstGeom prst="rect">
            <a:avLst/>
          </a:prstGeom>
        </p:spPr>
        <p:txBody>
          <a:bodyPr anchor="b">
            <a:noAutofit/>
          </a:bodyPr>
          <a:lstStyle>
            <a:lvl1pPr marL="0" indent="0">
              <a:lnSpc>
                <a:spcPct val="100000"/>
              </a:lnSpc>
              <a:spcBef>
                <a:spcPts val="0"/>
              </a:spcBef>
              <a:buNone/>
              <a:defRPr sz="675"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1350" b="0" i="0" baseline="0">
                <a:latin typeface="Gotham Bold" charset="0"/>
                <a:ea typeface="Gotham Bold" charset="0"/>
                <a:cs typeface="Gotham Bold" charset="0"/>
              </a:defRPr>
            </a:lvl1pPr>
          </a:lstStyle>
          <a:p>
            <a:pPr lvl="0"/>
            <a:r>
              <a:rPr lang="en-US"/>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802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2" y="624054"/>
            <a:ext cx="7843267" cy="548640"/>
          </a:xfrm>
          <a:prstGeom prst="rect">
            <a:avLst/>
          </a:prstGeom>
        </p:spPr>
        <p:txBody>
          <a:bodyPr anchor="t">
            <a:noAutofit/>
          </a:bodyPr>
          <a:lstStyle>
            <a:lvl1pPr algn="l">
              <a:defRPr sz="18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788"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6" y="6249458"/>
            <a:ext cx="7992005" cy="330200"/>
          </a:xfrm>
          <a:prstGeom prst="rect">
            <a:avLst/>
          </a:prstGeom>
        </p:spPr>
        <p:txBody>
          <a:bodyPr anchor="b">
            <a:noAutofit/>
          </a:bodyPr>
          <a:lstStyle>
            <a:lvl1pPr marL="0" indent="0">
              <a:lnSpc>
                <a:spcPct val="100000"/>
              </a:lnSpc>
              <a:spcBef>
                <a:spcPts val="0"/>
              </a:spcBef>
              <a:buNone/>
              <a:defRPr sz="675"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977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2" y="624054"/>
            <a:ext cx="7843267" cy="548640"/>
          </a:xfrm>
          <a:prstGeom prst="rect">
            <a:avLst/>
          </a:prstGeom>
        </p:spPr>
        <p:txBody>
          <a:bodyPr anchor="t">
            <a:noAutofit/>
          </a:bodyPr>
          <a:lstStyle>
            <a:lvl1pPr algn="l">
              <a:defRPr sz="18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788"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6" y="6249458"/>
            <a:ext cx="7992005" cy="330200"/>
          </a:xfrm>
          <a:prstGeom prst="rect">
            <a:avLst/>
          </a:prstGeom>
        </p:spPr>
        <p:txBody>
          <a:bodyPr anchor="b">
            <a:noAutofit/>
          </a:bodyPr>
          <a:lstStyle>
            <a:lvl1pPr marL="0" indent="0">
              <a:lnSpc>
                <a:spcPct val="100000"/>
              </a:lnSpc>
              <a:spcBef>
                <a:spcPts val="0"/>
              </a:spcBef>
              <a:buNone/>
              <a:defRPr sz="675"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1125" b="0" i="0" baseline="0">
                <a:latin typeface="Gotham Bold" charset="0"/>
                <a:ea typeface="Gotham Bold" charset="0"/>
                <a:cs typeface="Gotham Bold"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1125" b="0" i="0" baseline="0">
                <a:latin typeface="Gotham Bold" charset="0"/>
                <a:ea typeface="Gotham Bold" charset="0"/>
                <a:cs typeface="Gotham Bold"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622300" y="1278470"/>
            <a:ext cx="3840480" cy="500063"/>
          </a:xfrm>
          <a:prstGeom prst="rect">
            <a:avLst/>
          </a:prstGeom>
        </p:spPr>
        <p:txBody>
          <a:bodyPr anchor="b">
            <a:noAutofit/>
          </a:bodyPr>
          <a:lstStyle>
            <a:lvl1pPr marL="0" indent="0" algn="ctr">
              <a:buNone/>
              <a:defRPr sz="135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70"/>
            <a:ext cx="3840480" cy="500063"/>
          </a:xfrm>
          <a:prstGeom prst="rect">
            <a:avLst/>
          </a:prstGeom>
        </p:spPr>
        <p:txBody>
          <a:bodyPr anchor="b">
            <a:noAutofit/>
          </a:bodyPr>
          <a:lstStyle>
            <a:lvl1pPr marL="0" indent="0" algn="ctr">
              <a:buNone/>
              <a:defRPr sz="1350" b="0" i="0">
                <a:latin typeface="Gotham Bold" charset="0"/>
                <a:ea typeface="Gotham Bold" charset="0"/>
                <a:cs typeface="Gotham Bold" charset="0"/>
              </a:defRPr>
            </a:lvl1pPr>
          </a:lstStyle>
          <a:p>
            <a:pPr lvl="0"/>
            <a:r>
              <a:rPr lang="en-US"/>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28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3" y="1849442"/>
            <a:ext cx="3840163" cy="4402137"/>
          </a:xfrm>
          <a:prstGeom prst="rect">
            <a:avLst/>
          </a:prstGeom>
        </p:spPr>
        <p:txBody>
          <a:bodyPr>
            <a:noAutofit/>
          </a:bodyPr>
          <a:lstStyle>
            <a:lvl1pPr>
              <a:lnSpc>
                <a:spcPct val="100000"/>
              </a:lnSpc>
              <a:spcBef>
                <a:spcPts val="0"/>
              </a:spcBef>
              <a:spcAft>
                <a:spcPts val="0"/>
              </a:spcAft>
              <a:defRPr sz="1125" b="0" i="0">
                <a:latin typeface="Gotham Bold" charset="0"/>
                <a:ea typeface="Gotham Bold" charset="0"/>
                <a:cs typeface="Gotham Bold" charset="0"/>
              </a:defRPr>
            </a:lvl1pPr>
            <a:lvl2pPr marL="289322" indent="-96441">
              <a:buFont typeface="Franklin Gothic Medium Cond" panose="020B0606030402020204" pitchFamily="34" charset="0"/>
              <a:buChar char="–"/>
              <a:defRPr sz="1125" b="0" i="0">
                <a:latin typeface="Gotham Bold" charset="0"/>
                <a:ea typeface="Gotham Bold" charset="0"/>
                <a:cs typeface="Gotham Bold" charset="0"/>
              </a:defRPr>
            </a:lvl2pPr>
            <a:lvl3pPr>
              <a:defRPr sz="1125" b="0" i="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674372" y="624054"/>
            <a:ext cx="7843267" cy="548640"/>
          </a:xfrm>
          <a:prstGeom prst="rect">
            <a:avLst/>
          </a:prstGeom>
        </p:spPr>
        <p:txBody>
          <a:bodyPr anchor="t">
            <a:noAutofit/>
          </a:bodyPr>
          <a:lstStyle>
            <a:lvl1pPr algn="l">
              <a:defRPr sz="18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788"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6" y="6251575"/>
            <a:ext cx="7992005" cy="330200"/>
          </a:xfrm>
          <a:prstGeom prst="rect">
            <a:avLst/>
          </a:prstGeom>
        </p:spPr>
        <p:txBody>
          <a:bodyPr anchor="b">
            <a:noAutofit/>
          </a:bodyPr>
          <a:lstStyle>
            <a:lvl1pPr marL="0" indent="0">
              <a:lnSpc>
                <a:spcPct val="100000"/>
              </a:lnSpc>
              <a:spcBef>
                <a:spcPts val="0"/>
              </a:spcBef>
              <a:buNone/>
              <a:defRPr sz="675" b="0" i="0" baseline="0">
                <a:latin typeface="Gotham Bold" charset="0"/>
                <a:ea typeface="Gotham Bold" charset="0"/>
                <a:cs typeface="Gotham Bold"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622300" y="1278470"/>
            <a:ext cx="3840480" cy="500063"/>
          </a:xfrm>
          <a:prstGeom prst="rect">
            <a:avLst/>
          </a:prstGeom>
        </p:spPr>
        <p:txBody>
          <a:bodyPr anchor="b">
            <a:noAutofit/>
          </a:bodyPr>
          <a:lstStyle>
            <a:lvl1pPr marL="0" indent="0" algn="ctr">
              <a:buNone/>
              <a:defRPr sz="135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70"/>
            <a:ext cx="3840480" cy="500063"/>
          </a:xfrm>
          <a:prstGeom prst="rect">
            <a:avLst/>
          </a:prstGeom>
        </p:spPr>
        <p:txBody>
          <a:bodyPr anchor="b">
            <a:noAutofit/>
          </a:bodyPr>
          <a:lstStyle>
            <a:lvl1pPr marL="0" indent="0" algn="ctr">
              <a:buNone/>
              <a:defRPr sz="1350" b="0" i="0">
                <a:latin typeface="Gotham Bold" charset="0"/>
                <a:ea typeface="Gotham Bold" charset="0"/>
                <a:cs typeface="Gotham Bold" charset="0"/>
              </a:defRPr>
            </a:lvl1pPr>
          </a:lstStyle>
          <a:p>
            <a:pPr lvl="0"/>
            <a:r>
              <a:rPr lang="en-US"/>
              <a:t>Click to add title</a:t>
            </a:r>
          </a:p>
        </p:txBody>
      </p:sp>
      <p:sp>
        <p:nvSpPr>
          <p:cNvPr id="15" name="Text Placeholder 5"/>
          <p:cNvSpPr>
            <a:spLocks noGrp="1"/>
          </p:cNvSpPr>
          <p:nvPr>
            <p:ph type="body" sz="quarter" idx="19" hasCustomPrompt="1"/>
          </p:nvPr>
        </p:nvSpPr>
        <p:spPr>
          <a:xfrm>
            <a:off x="4665452" y="1840565"/>
            <a:ext cx="3840163" cy="4402137"/>
          </a:xfrm>
          <a:prstGeom prst="rect">
            <a:avLst/>
          </a:prstGeom>
        </p:spPr>
        <p:txBody>
          <a:bodyPr>
            <a:noAutofit/>
          </a:bodyPr>
          <a:lstStyle>
            <a:lvl1pPr>
              <a:lnSpc>
                <a:spcPct val="100000"/>
              </a:lnSpc>
              <a:spcBef>
                <a:spcPts val="0"/>
              </a:spcBef>
              <a:spcAft>
                <a:spcPts val="0"/>
              </a:spcAft>
              <a:defRPr sz="1125" b="0" i="0">
                <a:latin typeface="Gotham Bold" charset="0"/>
                <a:ea typeface="Gotham Bold" charset="0"/>
                <a:cs typeface="Gotham Bold" charset="0"/>
              </a:defRPr>
            </a:lvl1pPr>
            <a:lvl2pPr marL="289322" indent="-96441">
              <a:buFont typeface="Franklin Gothic Medium Cond" panose="020B0606030402020204" pitchFamily="34" charset="0"/>
              <a:buChar char="–"/>
              <a:defRPr sz="1125" b="0" i="0" baseline="0">
                <a:latin typeface="Gotham Bold" charset="0"/>
                <a:ea typeface="Gotham Bold" charset="0"/>
                <a:cs typeface="Gotham Bold" charset="0"/>
              </a:defRPr>
            </a:lvl2pPr>
            <a:lvl3pPr>
              <a:defRPr sz="1125" b="0" i="0" baseline="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52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2" y="624054"/>
            <a:ext cx="7843267" cy="548640"/>
          </a:xfrm>
          <a:prstGeom prst="rect">
            <a:avLst/>
          </a:prstGeom>
        </p:spPr>
        <p:txBody>
          <a:bodyPr anchor="t">
            <a:noAutofit/>
          </a:bodyPr>
          <a:lstStyle>
            <a:lvl1pPr algn="l">
              <a:defRPr sz="18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788"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355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8"/>
          <p:cNvSpPr txBox="1">
            <a:spLocks/>
          </p:cNvSpPr>
          <p:nvPr userDrawn="1"/>
        </p:nvSpPr>
        <p:spPr>
          <a:xfrm>
            <a:off x="522290"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b="1" dirty="0">
                <a:latin typeface="Arial" panose="020B0604020202020204" pitchFamily="34" charset="0"/>
                <a:cs typeface="Arial" panose="020B0604020202020204" pitchFamily="34" charset="0"/>
              </a:rPr>
              <a:t>NCDHHS, Division of Public Health | Youth Suicide Prevention in NC | December 15, 2023</a:t>
            </a:r>
          </a:p>
        </p:txBody>
      </p:sp>
      <p:sp>
        <p:nvSpPr>
          <p:cNvPr id="5" name="Text Placeholder 13"/>
          <p:cNvSpPr txBox="1">
            <a:spLocks/>
          </p:cNvSpPr>
          <p:nvPr userDrawn="1"/>
        </p:nvSpPr>
        <p:spPr>
          <a:xfrm>
            <a:off x="8627269" y="6600163"/>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506" smtClean="0"/>
              <a:pPr/>
              <a:t>‹#›</a:t>
            </a:fld>
            <a:endParaRPr lang="en-US" sz="506" dirty="0"/>
          </a:p>
        </p:txBody>
      </p:sp>
    </p:spTree>
    <p:extLst>
      <p:ext uri="{BB962C8B-B14F-4D97-AF65-F5344CB8AC3E}">
        <p14:creationId xmlns:p14="http://schemas.microsoft.com/office/powerpoint/2010/main" val="720313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09" r:id="rId10"/>
    <p:sldLayoutId id="2147483711" r:id="rId11"/>
  </p:sldLayoutIdLst>
  <p:hf hdr="0" dt="0"/>
  <p:txStyles>
    <p:titleStyle>
      <a:lvl1pPr algn="l" defTabSz="385763" rtl="0" eaLnBrk="1" latinLnBrk="0" hangingPunct="1">
        <a:lnSpc>
          <a:spcPct val="90000"/>
        </a:lnSpc>
        <a:spcBef>
          <a:spcPct val="0"/>
        </a:spcBef>
        <a:buNone/>
        <a:defRPr sz="1856" b="1" i="0" kern="1200">
          <a:solidFill>
            <a:schemeClr val="tx1"/>
          </a:solidFill>
          <a:latin typeface="Helvetica" charset="0"/>
          <a:ea typeface="Helvetica" charset="0"/>
          <a:cs typeface="Helvetica" charset="0"/>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1181" b="1" i="0" kern="1200">
          <a:solidFill>
            <a:schemeClr val="tx1"/>
          </a:solidFill>
          <a:latin typeface="Helvetica" charset="0"/>
          <a:ea typeface="Helvetica" charset="0"/>
          <a:cs typeface="Helvetica" charset="0"/>
        </a:defRPr>
      </a:lvl1pPr>
      <a:lvl2pPr marL="289322" indent="-96441" algn="l" defTabSz="385763" rtl="0" eaLnBrk="1" latinLnBrk="0" hangingPunct="1">
        <a:lnSpc>
          <a:spcPct val="90000"/>
        </a:lnSpc>
        <a:spcBef>
          <a:spcPts val="211"/>
        </a:spcBef>
        <a:buFont typeface="Arial" panose="020B0604020202020204" pitchFamily="34" charset="0"/>
        <a:buChar char="•"/>
        <a:defRPr sz="1013" b="1" i="0" kern="1200">
          <a:solidFill>
            <a:schemeClr val="tx1"/>
          </a:solidFill>
          <a:latin typeface="Helvetica" charset="0"/>
          <a:ea typeface="Helvetica" charset="0"/>
          <a:cs typeface="Helvetica" charset="0"/>
        </a:defRPr>
      </a:lvl2pPr>
      <a:lvl3pPr marL="482204" indent="-96441" algn="l" defTabSz="385763" rtl="0" eaLnBrk="1" latinLnBrk="0" hangingPunct="1">
        <a:lnSpc>
          <a:spcPct val="90000"/>
        </a:lnSpc>
        <a:spcBef>
          <a:spcPts val="211"/>
        </a:spcBef>
        <a:buFont typeface="Arial" panose="020B0604020202020204" pitchFamily="34" charset="0"/>
        <a:buChar char="•"/>
        <a:defRPr sz="844" b="1" i="0" kern="1200">
          <a:solidFill>
            <a:schemeClr val="tx1"/>
          </a:solidFill>
          <a:latin typeface="Helvetica" charset="0"/>
          <a:ea typeface="Helvetica" charset="0"/>
          <a:cs typeface="Helvetica" charset="0"/>
        </a:defRPr>
      </a:lvl3pPr>
      <a:lvl4pPr marL="675085" indent="-96441" algn="l" defTabSz="385763" rtl="0" eaLnBrk="1" latinLnBrk="0" hangingPunct="1">
        <a:lnSpc>
          <a:spcPct val="90000"/>
        </a:lnSpc>
        <a:spcBef>
          <a:spcPts val="211"/>
        </a:spcBef>
        <a:buFont typeface="Arial" panose="020B0604020202020204" pitchFamily="34" charset="0"/>
        <a:buChar char="•"/>
        <a:defRPr sz="760" b="1" i="0" kern="1200">
          <a:solidFill>
            <a:schemeClr val="tx1"/>
          </a:solidFill>
          <a:latin typeface="Helvetica" charset="0"/>
          <a:ea typeface="Helvetica" charset="0"/>
          <a:cs typeface="Helvetica" charset="0"/>
        </a:defRPr>
      </a:lvl4pPr>
      <a:lvl5pPr marL="867966" indent="-96441" algn="l" defTabSz="385763" rtl="0" eaLnBrk="1" latinLnBrk="0" hangingPunct="1">
        <a:lnSpc>
          <a:spcPct val="90000"/>
        </a:lnSpc>
        <a:spcBef>
          <a:spcPts val="211"/>
        </a:spcBef>
        <a:buFont typeface="Arial" panose="020B0604020202020204" pitchFamily="34" charset="0"/>
        <a:buChar char="•"/>
        <a:defRPr sz="760" b="1" i="0" kern="1200">
          <a:solidFill>
            <a:schemeClr val="tx1"/>
          </a:solidFill>
          <a:latin typeface="Helvetica" charset="0"/>
          <a:ea typeface="Helvetica" charset="0"/>
          <a:cs typeface="Helvetica"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8"/>
          <p:cNvSpPr txBox="1">
            <a:spLocks/>
          </p:cNvSpPr>
          <p:nvPr userDrawn="1"/>
        </p:nvSpPr>
        <p:spPr>
          <a:xfrm>
            <a:off x="522288"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b="1" dirty="0">
                <a:latin typeface="Arial" panose="020B0604020202020204" pitchFamily="34" charset="0"/>
                <a:cs typeface="Arial" panose="020B0604020202020204" pitchFamily="34" charset="0"/>
              </a:rPr>
              <a:t>NCDHHS, Division of Public Health | CSP | August 4, 2022</a:t>
            </a:r>
          </a:p>
        </p:txBody>
      </p:sp>
      <p:sp>
        <p:nvSpPr>
          <p:cNvPr id="5" name="Text Placeholder 13"/>
          <p:cNvSpPr txBox="1">
            <a:spLocks/>
          </p:cNvSpPr>
          <p:nvPr userDrawn="1"/>
        </p:nvSpPr>
        <p:spPr>
          <a:xfrm>
            <a:off x="8627269" y="6600159"/>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675" smtClean="0"/>
              <a:pPr/>
              <a:t>‹#›</a:t>
            </a:fld>
            <a:endParaRPr lang="en-US" sz="675" dirty="0"/>
          </a:p>
        </p:txBody>
      </p:sp>
    </p:spTree>
    <p:extLst>
      <p:ext uri="{BB962C8B-B14F-4D97-AF65-F5344CB8AC3E}">
        <p14:creationId xmlns:p14="http://schemas.microsoft.com/office/powerpoint/2010/main" val="41672820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3" r:id="rId10"/>
    <p:sldLayoutId id="2147483704" r:id="rId11"/>
    <p:sldLayoutId id="2147483705" r:id="rId12"/>
    <p:sldLayoutId id="2147483706" r:id="rId13"/>
    <p:sldLayoutId id="2147483707" r:id="rId14"/>
    <p:sldLayoutId id="2147483708" r:id="rId15"/>
  </p:sldLayoutIdLst>
  <p:hf hdr="0" dt="0"/>
  <p:txStyles>
    <p:titleStyle>
      <a:lvl1pPr algn="l" defTabSz="514350" rtl="0" eaLnBrk="1" latinLnBrk="0" hangingPunct="1">
        <a:lnSpc>
          <a:spcPct val="90000"/>
        </a:lnSpc>
        <a:spcBef>
          <a:spcPct val="0"/>
        </a:spcBef>
        <a:buNone/>
        <a:defRPr sz="2475" b="1" i="0" kern="1200">
          <a:solidFill>
            <a:schemeClr val="tx1"/>
          </a:solidFill>
          <a:latin typeface="Helvetica" charset="0"/>
          <a:ea typeface="Helvetica" charset="0"/>
          <a:cs typeface="Helvetica"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b="1" i="0" kern="1200">
          <a:solidFill>
            <a:schemeClr val="tx1"/>
          </a:solidFill>
          <a:latin typeface="Helvetica" charset="0"/>
          <a:ea typeface="Helvetica" charset="0"/>
          <a:cs typeface="Helvetica"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b="1" i="0" kern="1200">
          <a:solidFill>
            <a:schemeClr val="tx1"/>
          </a:solidFill>
          <a:latin typeface="Helvetica" charset="0"/>
          <a:ea typeface="Helvetica" charset="0"/>
          <a:cs typeface="Helvetica"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b="1" i="0" kern="1200">
          <a:solidFill>
            <a:schemeClr val="tx1"/>
          </a:solidFill>
          <a:latin typeface="Helvetica" charset="0"/>
          <a:ea typeface="Helvetica" charset="0"/>
          <a:cs typeface="Helvetica"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injuryfreenc.dph.ncdhhs.gov/safestorage/docs/CreatingaGunSafetyTeamImplementationGuide.pdf"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www.ncsafe.or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calmamerica.org/"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mailto:Mlueck@email.unc.edu"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hyperlink" Target="https://sprc.org/" TargetMode="External"/><Relationship Id="rId3" Type="http://schemas.openxmlformats.org/officeDocument/2006/relationships/hyperlink" Target="https://reportingonsuicide.org/" TargetMode="External"/><Relationship Id="rId7" Type="http://schemas.openxmlformats.org/officeDocument/2006/relationships/hyperlink" Target="https://www.thetrevorproject.org/?c_src=UMCOF240010260&amp;c_src2&amp;msclkid=5b9f366e12e11f97dea95348e9cfe93b&amp;utm_medium=fundraising&amp;utm_source=bing&amp;utm_campaign=generaleffort&amp;utm_source=bing"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s://www.crisistextline.org/" TargetMode="External"/><Relationship Id="rId11" Type="http://schemas.openxmlformats.org/officeDocument/2006/relationships/hyperlink" Target="https://www.dpi.nc.gov/districts-schools/classroom-resources/academic-standards/programs-and-initiatives/nc-healthy-schools/nc-healthy-schools-data" TargetMode="External"/><Relationship Id="rId5" Type="http://schemas.openxmlformats.org/officeDocument/2006/relationships/hyperlink" Target="https://www.samhsa.gov/find-help/988" TargetMode="External"/><Relationship Id="rId10" Type="http://schemas.openxmlformats.org/officeDocument/2006/relationships/hyperlink" Target="https://www.ncsafe.org/" TargetMode="External"/><Relationship Id="rId4" Type="http://schemas.openxmlformats.org/officeDocument/2006/relationships/hyperlink" Target="https://injuryfreenc.dph.ncdhhs.gov/DataSurveillance/" TargetMode="External"/><Relationship Id="rId9" Type="http://schemas.openxmlformats.org/officeDocument/2006/relationships/hyperlink" Target="https://www.calmamerica.org/"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mailto:Jane.miller@dhhs.nc.gov" TargetMode="External"/><Relationship Id="rId3" Type="http://schemas.openxmlformats.org/officeDocument/2006/relationships/image" Target="../media/image13.jpeg"/><Relationship Id="rId7" Type="http://schemas.openxmlformats.org/officeDocument/2006/relationships/hyperlink" Target="mailto:Anne.geissinger@dhhs.nc.gov" TargetMode="External"/><Relationship Id="rId12" Type="http://schemas.openxmlformats.org/officeDocument/2006/relationships/hyperlink" Target="mailto:Isley.cotton@dhhs.nc.gov"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16.jpeg"/><Relationship Id="rId11" Type="http://schemas.openxmlformats.org/officeDocument/2006/relationships/image" Target="../media/image17.jpeg"/><Relationship Id="rId5" Type="http://schemas.openxmlformats.org/officeDocument/2006/relationships/image" Target="../media/image15.jpeg"/><Relationship Id="rId10" Type="http://schemas.openxmlformats.org/officeDocument/2006/relationships/hyperlink" Target="mailto:Mlueck@email.unc.edu" TargetMode="External"/><Relationship Id="rId4" Type="http://schemas.openxmlformats.org/officeDocument/2006/relationships/image" Target="../media/image14.png"/><Relationship Id="rId9" Type="http://schemas.openxmlformats.org/officeDocument/2006/relationships/hyperlink" Target="mailto:Abigail.coffey@dhhs.nc.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p:cNvSpPr>
            <a:spLocks noGrp="1"/>
          </p:cNvSpPr>
          <p:nvPr>
            <p:ph type="body" sz="quarter" idx="10"/>
          </p:nvPr>
        </p:nvSpPr>
        <p:spPr>
          <a:xfrm>
            <a:off x="2768599" y="2051009"/>
            <a:ext cx="5774267" cy="2020824"/>
          </a:xfrm>
        </p:spPr>
        <p:txBody>
          <a:bodyPr/>
          <a:lstStyle/>
          <a:p>
            <a:r>
              <a:rPr lang="en-US" dirty="0">
                <a:solidFill>
                  <a:srgbClr val="17375E"/>
                </a:solidFill>
                <a:latin typeface="+mn-lt"/>
                <a:cs typeface="Arial"/>
              </a:rPr>
              <a:t>NC Department of Health and Human Services </a:t>
            </a:r>
          </a:p>
          <a:p>
            <a:endParaRPr lang="en-US" dirty="0">
              <a:solidFill>
                <a:srgbClr val="17375E"/>
              </a:solidFill>
              <a:latin typeface="+mn-lt"/>
              <a:cs typeface="Arial"/>
            </a:endParaRPr>
          </a:p>
          <a:p>
            <a:pPr>
              <a:spcBef>
                <a:spcPts val="422"/>
              </a:spcBef>
            </a:pPr>
            <a:r>
              <a:rPr lang="en-US" sz="3200" b="1" dirty="0">
                <a:solidFill>
                  <a:srgbClr val="17375E"/>
                </a:solidFill>
                <a:latin typeface="+mn-lt"/>
              </a:rPr>
              <a:t>NC Comprehensive Suicide Prevention</a:t>
            </a:r>
          </a:p>
          <a:p>
            <a:pPr>
              <a:spcBef>
                <a:spcPts val="422"/>
              </a:spcBef>
            </a:pPr>
            <a:r>
              <a:rPr lang="en-US" sz="3200" b="1" dirty="0">
                <a:solidFill>
                  <a:srgbClr val="17375E"/>
                </a:solidFill>
                <a:latin typeface="+mn-lt"/>
              </a:rPr>
              <a:t>Youth Suicide Trends</a:t>
            </a:r>
          </a:p>
        </p:txBody>
      </p:sp>
      <p:sp>
        <p:nvSpPr>
          <p:cNvPr id="11" name="Text Placeholder 9"/>
          <p:cNvSpPr>
            <a:spLocks noGrp="1"/>
          </p:cNvSpPr>
          <p:nvPr>
            <p:ph type="body" sz="quarter" idx="11"/>
          </p:nvPr>
        </p:nvSpPr>
        <p:spPr>
          <a:xfrm>
            <a:off x="2768599" y="4419599"/>
            <a:ext cx="5774267" cy="1400175"/>
          </a:xfrm>
        </p:spPr>
        <p:txBody>
          <a:bodyPr>
            <a:normAutofit/>
          </a:bodyPr>
          <a:lstStyle/>
          <a:p>
            <a:r>
              <a:rPr lang="en-US" sz="2800" dirty="0">
                <a:solidFill>
                  <a:srgbClr val="17375E"/>
                </a:solidFill>
                <a:latin typeface="Arial"/>
                <a:cs typeface="Arial"/>
              </a:rPr>
              <a:t>Isley Cotton, MSW</a:t>
            </a:r>
          </a:p>
          <a:p>
            <a:r>
              <a:rPr lang="en-US" sz="2400" b="0" i="0" dirty="0">
                <a:solidFill>
                  <a:srgbClr val="17375E"/>
                </a:solidFill>
                <a:effectLst/>
                <a:latin typeface="+mn-lt"/>
              </a:rPr>
              <a:t>Youth Suicide Prevention Coordinator</a:t>
            </a:r>
            <a:endParaRPr lang="en-US" sz="2400" dirty="0">
              <a:solidFill>
                <a:srgbClr val="17375E"/>
              </a:solidFill>
              <a:latin typeface="+mn-lt"/>
              <a:cs typeface="Arial"/>
            </a:endParaRPr>
          </a:p>
        </p:txBody>
      </p:sp>
      <p:sp>
        <p:nvSpPr>
          <p:cNvPr id="2" name="TextBox 1">
            <a:extLst>
              <a:ext uri="{FF2B5EF4-FFF2-40B4-BE49-F238E27FC236}">
                <a16:creationId xmlns:a16="http://schemas.microsoft.com/office/drawing/2014/main" id="{39E33FE8-7DAD-35FB-496C-C9B6DD8831EA}"/>
              </a:ext>
            </a:extLst>
          </p:cNvPr>
          <p:cNvSpPr txBox="1"/>
          <p:nvPr/>
        </p:nvSpPr>
        <p:spPr>
          <a:xfrm>
            <a:off x="2768599" y="5982874"/>
            <a:ext cx="5191125" cy="369332"/>
          </a:xfrm>
          <a:prstGeom prst="rect">
            <a:avLst/>
          </a:prstGeom>
          <a:noFill/>
        </p:spPr>
        <p:txBody>
          <a:bodyPr wrap="square" rtlCol="0">
            <a:spAutoFit/>
          </a:bodyPr>
          <a:lstStyle/>
          <a:p>
            <a:r>
              <a:rPr lang="en-US" dirty="0">
                <a:solidFill>
                  <a:srgbClr val="17375E"/>
                </a:solidFill>
              </a:rPr>
              <a:t>December 15, 2023</a:t>
            </a:r>
          </a:p>
        </p:txBody>
      </p:sp>
    </p:spTree>
    <p:extLst>
      <p:ext uri="{BB962C8B-B14F-4D97-AF65-F5344CB8AC3E}">
        <p14:creationId xmlns:p14="http://schemas.microsoft.com/office/powerpoint/2010/main" val="395680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AF4CFFB-437B-4862-AB27-380DE062CAAF}"/>
              </a:ext>
            </a:extLst>
          </p:cNvPr>
          <p:cNvSpPr txBox="1"/>
          <p:nvPr/>
        </p:nvSpPr>
        <p:spPr>
          <a:xfrm>
            <a:off x="320040" y="1044080"/>
            <a:ext cx="8038206" cy="707886"/>
          </a:xfrm>
          <a:prstGeom prst="rect">
            <a:avLst/>
          </a:prstGeom>
          <a:noFill/>
          <a:ln>
            <a:noFill/>
          </a:ln>
        </p:spPr>
        <p:txBody>
          <a:bodyPr wrap="square">
            <a:spAutoFit/>
          </a:bodyPr>
          <a:lstStyle/>
          <a:p>
            <a:pPr defTabSz="385763">
              <a:spcBef>
                <a:spcPts val="675"/>
              </a:spcBef>
              <a:defRPr/>
            </a:pPr>
            <a:r>
              <a:rPr lang="en-US" sz="2000" b="1" dirty="0">
                <a:latin typeface="Arial" panose="020B0604020202020204" pitchFamily="34" charset="0"/>
                <a:cs typeface="Arial" panose="020B0604020202020204" pitchFamily="34" charset="0"/>
              </a:rPr>
              <a:t>Of the 1,436 suicides in 2020*, 67 (5.6%) were among school-aged youth (10-18).</a:t>
            </a:r>
          </a:p>
        </p:txBody>
      </p:sp>
      <p:sp>
        <p:nvSpPr>
          <p:cNvPr id="10" name="TextBox 9">
            <a:extLst>
              <a:ext uri="{FF2B5EF4-FFF2-40B4-BE49-F238E27FC236}">
                <a16:creationId xmlns:a16="http://schemas.microsoft.com/office/drawing/2014/main" id="{8C2DF421-7D2A-499B-8448-7D42C9E6CE10}"/>
              </a:ext>
            </a:extLst>
          </p:cNvPr>
          <p:cNvSpPr txBox="1"/>
          <p:nvPr/>
        </p:nvSpPr>
        <p:spPr>
          <a:xfrm>
            <a:off x="4912845" y="2057296"/>
            <a:ext cx="3630520" cy="369332"/>
          </a:xfrm>
          <a:prstGeom prst="rect">
            <a:avLst/>
          </a:prstGeom>
          <a:noFill/>
          <a:ln>
            <a:noFill/>
          </a:ln>
        </p:spPr>
        <p:txBody>
          <a:bodyPr wrap="square">
            <a:spAutoFit/>
          </a:bodyPr>
          <a:lstStyle/>
          <a:p>
            <a:pPr defTabSz="385763">
              <a:spcBef>
                <a:spcPts val="675"/>
              </a:spcBef>
              <a:defRPr/>
            </a:pPr>
            <a:r>
              <a:rPr lang="en-US" b="1" dirty="0">
                <a:cs typeface="Arial" panose="020B0604020202020204" pitchFamily="34" charset="0"/>
              </a:rPr>
              <a:t>Rate increase from 2011-2020*</a:t>
            </a:r>
          </a:p>
        </p:txBody>
      </p:sp>
      <p:sp>
        <p:nvSpPr>
          <p:cNvPr id="2" name="Title 1">
            <a:extLst>
              <a:ext uri="{FF2B5EF4-FFF2-40B4-BE49-F238E27FC236}">
                <a16:creationId xmlns:a16="http://schemas.microsoft.com/office/drawing/2014/main" id="{4B244760-F226-454B-B433-04C6F566A0BC}"/>
              </a:ext>
            </a:extLst>
          </p:cNvPr>
          <p:cNvSpPr>
            <a:spLocks noGrp="1"/>
          </p:cNvSpPr>
          <p:nvPr>
            <p:ph type="title"/>
          </p:nvPr>
        </p:nvSpPr>
        <p:spPr>
          <a:xfrm>
            <a:off x="320040" y="548640"/>
            <a:ext cx="7843267" cy="548640"/>
          </a:xfrm>
        </p:spPr>
        <p:txBody>
          <a:bodyPr/>
          <a:lstStyle/>
          <a:p>
            <a:r>
              <a:rPr lang="en-US" sz="3000" b="1" dirty="0">
                <a:solidFill>
                  <a:srgbClr val="002060"/>
                </a:solidFill>
                <a:latin typeface="Arial" panose="020B0604020202020204" pitchFamily="34" charset="0"/>
                <a:cs typeface="Arial" panose="020B0604020202020204" pitchFamily="34" charset="0"/>
              </a:rPr>
              <a:t>Among </a:t>
            </a:r>
            <a:r>
              <a:rPr lang="en-US" sz="3000" b="1" dirty="0">
                <a:solidFill>
                  <a:schemeClr val="accent2"/>
                </a:solidFill>
                <a:latin typeface="Arial" panose="020B0604020202020204" pitchFamily="34" charset="0"/>
                <a:cs typeface="Arial" panose="020B0604020202020204" pitchFamily="34" charset="0"/>
              </a:rPr>
              <a:t>youth</a:t>
            </a:r>
            <a:r>
              <a:rPr lang="en-US" sz="3000" b="1" dirty="0">
                <a:solidFill>
                  <a:srgbClr val="002060"/>
                </a:solidFill>
                <a:latin typeface="Arial" panose="020B0604020202020204" pitchFamily="34" charset="0"/>
                <a:cs typeface="Arial" panose="020B0604020202020204" pitchFamily="34" charset="0"/>
              </a:rPr>
              <a:t>, suicides are increasing.</a:t>
            </a:r>
            <a:br>
              <a:rPr lang="en-US" sz="3000" b="1" dirty="0">
                <a:solidFill>
                  <a:srgbClr val="002060"/>
                </a:solidFill>
                <a:latin typeface="Arial" panose="020B0604020202020204" pitchFamily="34" charset="0"/>
                <a:cs typeface="Arial" panose="020B0604020202020204" pitchFamily="34" charset="0"/>
              </a:rPr>
            </a:br>
            <a:endParaRPr lang="en-US" sz="3000" dirty="0"/>
          </a:p>
        </p:txBody>
      </p:sp>
      <p:graphicFrame>
        <p:nvGraphicFramePr>
          <p:cNvPr id="8" name="Chart 7">
            <a:extLst>
              <a:ext uri="{FF2B5EF4-FFF2-40B4-BE49-F238E27FC236}">
                <a16:creationId xmlns:a16="http://schemas.microsoft.com/office/drawing/2014/main" id="{45B5D893-6E1F-4DB0-8123-F7A20BC28DD8}"/>
              </a:ext>
            </a:extLst>
          </p:cNvPr>
          <p:cNvGraphicFramePr>
            <a:graphicFrameLocks/>
          </p:cNvGraphicFramePr>
          <p:nvPr>
            <p:extLst>
              <p:ext uri="{D42A27DB-BD31-4B8C-83A1-F6EECF244321}">
                <p14:modId xmlns:p14="http://schemas.microsoft.com/office/powerpoint/2010/main" val="3288807151"/>
              </p:ext>
            </p:extLst>
          </p:nvPr>
        </p:nvGraphicFramePr>
        <p:xfrm>
          <a:off x="504315" y="2317411"/>
          <a:ext cx="3440657" cy="295240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63CB301-AB5D-C31F-ED11-9A02FDA21017}"/>
              </a:ext>
            </a:extLst>
          </p:cNvPr>
          <p:cNvSpPr txBox="1"/>
          <p:nvPr/>
        </p:nvSpPr>
        <p:spPr>
          <a:xfrm>
            <a:off x="0" y="6217920"/>
            <a:ext cx="5278460" cy="323165"/>
          </a:xfrm>
          <a:prstGeom prst="rect">
            <a:avLst/>
          </a:prstGeom>
          <a:noFill/>
        </p:spPr>
        <p:txBody>
          <a:bodyPr wrap="square">
            <a:spAutoFit/>
          </a:bodyPr>
          <a:lstStyle/>
          <a:p>
            <a:pPr defTabSz="385763">
              <a:defRPr/>
            </a:pPr>
            <a:r>
              <a:rPr lang="en-US" sz="750" dirty="0">
                <a:solidFill>
                  <a:prstClr val="black"/>
                </a:solidFill>
                <a:latin typeface="Arial" panose="020B0604020202020204" pitchFamily="34" charset="0"/>
                <a:cs typeface="Arial" panose="020B0604020202020204" pitchFamily="34" charset="0"/>
              </a:rPr>
              <a:t>Source: North Carolina Violent Death Reporting System (NC-VDRS), 2011-2020*</a:t>
            </a:r>
          </a:p>
          <a:p>
            <a:pPr defTabSz="385763">
              <a:defRPr/>
            </a:pPr>
            <a:r>
              <a:rPr lang="en-US" sz="750" dirty="0">
                <a:solidFill>
                  <a:prstClr val="black"/>
                </a:solidFill>
                <a:latin typeface="Arial" panose="020B0604020202020204" pitchFamily="34" charset="0"/>
                <a:cs typeface="Arial" panose="020B0604020202020204" pitchFamily="34" charset="0"/>
              </a:rPr>
              <a:t>*2020 data are provisional and subject to change; Note: Limited to NC Residents</a:t>
            </a:r>
          </a:p>
        </p:txBody>
      </p:sp>
      <p:sp>
        <p:nvSpPr>
          <p:cNvPr id="13" name="TextBox 12">
            <a:extLst>
              <a:ext uri="{FF2B5EF4-FFF2-40B4-BE49-F238E27FC236}">
                <a16:creationId xmlns:a16="http://schemas.microsoft.com/office/drawing/2014/main" id="{CE9403C0-9E1A-CA60-9755-AA00AC139F1A}"/>
              </a:ext>
            </a:extLst>
          </p:cNvPr>
          <p:cNvSpPr txBox="1"/>
          <p:nvPr/>
        </p:nvSpPr>
        <p:spPr>
          <a:xfrm>
            <a:off x="408364" y="1995474"/>
            <a:ext cx="2191401" cy="938719"/>
          </a:xfrm>
          <a:prstGeom prst="rect">
            <a:avLst/>
          </a:prstGeom>
          <a:noFill/>
        </p:spPr>
        <p:txBody>
          <a:bodyPr wrap="square" rtlCol="0">
            <a:spAutoFit/>
          </a:bodyPr>
          <a:lstStyle/>
          <a:p>
            <a:r>
              <a:rPr lang="en-US" sz="2000" b="1" dirty="0"/>
              <a:t>2020* Suicide </a:t>
            </a:r>
          </a:p>
          <a:p>
            <a:r>
              <a:rPr lang="en-US" sz="2000" b="1" dirty="0"/>
              <a:t>Rate per 100,000</a:t>
            </a:r>
          </a:p>
          <a:p>
            <a:endParaRPr lang="en-US" sz="1500" b="1" dirty="0"/>
          </a:p>
        </p:txBody>
      </p:sp>
      <p:graphicFrame>
        <p:nvGraphicFramePr>
          <p:cNvPr id="16" name="Chart 15">
            <a:extLst>
              <a:ext uri="{FF2B5EF4-FFF2-40B4-BE49-F238E27FC236}">
                <a16:creationId xmlns:a16="http://schemas.microsoft.com/office/drawing/2014/main" id="{49D8332E-61A4-4ACB-AF35-E2A87F466F2E}"/>
              </a:ext>
            </a:extLst>
          </p:cNvPr>
          <p:cNvGraphicFramePr>
            <a:graphicFrameLocks/>
          </p:cNvGraphicFramePr>
          <p:nvPr>
            <p:extLst>
              <p:ext uri="{D42A27DB-BD31-4B8C-83A1-F6EECF244321}">
                <p14:modId xmlns:p14="http://schemas.microsoft.com/office/powerpoint/2010/main" val="4041657991"/>
              </p:ext>
            </p:extLst>
          </p:nvPr>
        </p:nvGraphicFramePr>
        <p:xfrm>
          <a:off x="4912845" y="2741150"/>
          <a:ext cx="3180398" cy="23430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16911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46E3B-FC40-4D96-50CB-4527EE32E2A0}"/>
              </a:ext>
            </a:extLst>
          </p:cNvPr>
          <p:cNvSpPr>
            <a:spLocks noGrp="1"/>
          </p:cNvSpPr>
          <p:nvPr>
            <p:ph type="title"/>
          </p:nvPr>
        </p:nvSpPr>
        <p:spPr>
          <a:xfrm>
            <a:off x="674372" y="624054"/>
            <a:ext cx="7843267" cy="1103146"/>
          </a:xfrm>
        </p:spPr>
        <p:txBody>
          <a:bodyPr/>
          <a:lstStyle/>
          <a:p>
            <a:r>
              <a:rPr lang="en-US" sz="2800" b="1" dirty="0">
                <a:solidFill>
                  <a:srgbClr val="17375E"/>
                </a:solidFill>
                <a:latin typeface="+mn-lt"/>
              </a:rPr>
              <a:t>Youth Suicide in North Carolina, Ages 10-24, 2011-2020</a:t>
            </a:r>
          </a:p>
        </p:txBody>
      </p:sp>
      <p:sp>
        <p:nvSpPr>
          <p:cNvPr id="4" name="Text Placeholder 3">
            <a:extLst>
              <a:ext uri="{FF2B5EF4-FFF2-40B4-BE49-F238E27FC236}">
                <a16:creationId xmlns:a16="http://schemas.microsoft.com/office/drawing/2014/main" id="{A1792545-544D-4915-C2AB-E256F94ACAD3}"/>
              </a:ext>
            </a:extLst>
          </p:cNvPr>
          <p:cNvSpPr>
            <a:spLocks noGrp="1"/>
          </p:cNvSpPr>
          <p:nvPr>
            <p:ph type="body" sz="quarter" idx="11"/>
          </p:nvPr>
        </p:nvSpPr>
        <p:spPr>
          <a:xfrm>
            <a:off x="56013" y="6314098"/>
            <a:ext cx="7992005" cy="330200"/>
          </a:xfrm>
        </p:spPr>
        <p:txBody>
          <a:bodyPr/>
          <a:lstStyle/>
          <a:p>
            <a:pPr marL="0" marR="0" lvl="0" indent="0" algn="l" defTabSz="38576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Source: North Carolina Violent Death Reporting System (NC-VDRS), 2020. Limited to NC Residents ages 10-18</a:t>
            </a:r>
          </a:p>
          <a:p>
            <a:endParaRPr lang="en-US" dirty="0"/>
          </a:p>
        </p:txBody>
      </p:sp>
      <p:sp>
        <p:nvSpPr>
          <p:cNvPr id="7" name="Text Placeholder 6">
            <a:extLst>
              <a:ext uri="{FF2B5EF4-FFF2-40B4-BE49-F238E27FC236}">
                <a16:creationId xmlns:a16="http://schemas.microsoft.com/office/drawing/2014/main" id="{58A7AC52-8B85-7C33-3E5A-63846C6F4183}"/>
              </a:ext>
            </a:extLst>
          </p:cNvPr>
          <p:cNvSpPr>
            <a:spLocks noGrp="1"/>
          </p:cNvSpPr>
          <p:nvPr>
            <p:ph type="body" sz="quarter" idx="19"/>
          </p:nvPr>
        </p:nvSpPr>
        <p:spPr>
          <a:xfrm>
            <a:off x="5336662" y="1554956"/>
            <a:ext cx="3388238" cy="3421062"/>
          </a:xfrm>
        </p:spPr>
        <p:txBody>
          <a:bodyPr/>
          <a:lstStyle/>
          <a:p>
            <a:r>
              <a:rPr lang="en-US" sz="1600" dirty="0">
                <a:latin typeface="+mn-lt"/>
              </a:rPr>
              <a:t>From 2011 to 2020, 4,321 North Carolina residents ages 10 to 24 died as a result of violence. Of these violent deaths, 1,746 (40.4%) were suicides.</a:t>
            </a:r>
          </a:p>
          <a:p>
            <a:r>
              <a:rPr lang="en-US" sz="1600" dirty="0">
                <a:latin typeface="+mn-lt"/>
              </a:rPr>
              <a:t>Males consistently had a higher number of suicides than females, regardless of age.</a:t>
            </a:r>
          </a:p>
          <a:p>
            <a:r>
              <a:rPr lang="en-US" sz="1600" dirty="0">
                <a:latin typeface="+mn-lt"/>
              </a:rPr>
              <a:t>The number of suicide deaths peaked for males at age 22 (184 suicides) and for females at age 23 (46 suicides).</a:t>
            </a:r>
          </a:p>
          <a:p>
            <a:r>
              <a:rPr lang="en-US" sz="1600" dirty="0">
                <a:latin typeface="+mn-lt"/>
              </a:rPr>
              <a:t>Seventy percent of all youth suicide victims were identified as non-Hispanic (NH) white, 17.8% as NH Black, 7.3% as Hispanic, and 5.3% as belonging to other racial/ethnic groups.</a:t>
            </a:r>
          </a:p>
        </p:txBody>
      </p:sp>
      <p:pic>
        <p:nvPicPr>
          <p:cNvPr id="8" name="Picture 7">
            <a:extLst>
              <a:ext uri="{FF2B5EF4-FFF2-40B4-BE49-F238E27FC236}">
                <a16:creationId xmlns:a16="http://schemas.microsoft.com/office/drawing/2014/main" id="{3D97501A-B493-37FA-7935-AF95C21D5014}"/>
              </a:ext>
            </a:extLst>
          </p:cNvPr>
          <p:cNvPicPr>
            <a:picLocks noChangeAspect="1"/>
          </p:cNvPicPr>
          <p:nvPr/>
        </p:nvPicPr>
        <p:blipFill>
          <a:blip r:embed="rId2"/>
          <a:stretch>
            <a:fillRect/>
          </a:stretch>
        </p:blipFill>
        <p:spPr>
          <a:xfrm>
            <a:off x="419100" y="1889919"/>
            <a:ext cx="4917562" cy="3843337"/>
          </a:xfrm>
          <a:prstGeom prst="rect">
            <a:avLst/>
          </a:prstGeom>
        </p:spPr>
      </p:pic>
    </p:spTree>
    <p:extLst>
      <p:ext uri="{BB962C8B-B14F-4D97-AF65-F5344CB8AC3E}">
        <p14:creationId xmlns:p14="http://schemas.microsoft.com/office/powerpoint/2010/main" val="3536383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46E3B-FC40-4D96-50CB-4527EE32E2A0}"/>
              </a:ext>
            </a:extLst>
          </p:cNvPr>
          <p:cNvSpPr>
            <a:spLocks noGrp="1"/>
          </p:cNvSpPr>
          <p:nvPr>
            <p:ph type="title"/>
          </p:nvPr>
        </p:nvSpPr>
        <p:spPr>
          <a:xfrm>
            <a:off x="674372" y="624054"/>
            <a:ext cx="7843267" cy="1103146"/>
          </a:xfrm>
        </p:spPr>
        <p:txBody>
          <a:bodyPr/>
          <a:lstStyle/>
          <a:p>
            <a:r>
              <a:rPr lang="en-US" sz="2800" b="1" dirty="0">
                <a:solidFill>
                  <a:srgbClr val="17375E"/>
                </a:solidFill>
                <a:latin typeface="+mn-lt"/>
              </a:rPr>
              <a:t>Method of Youth Suicides: NC-VDRS, 2011-2020</a:t>
            </a:r>
          </a:p>
        </p:txBody>
      </p:sp>
      <p:sp>
        <p:nvSpPr>
          <p:cNvPr id="4" name="Text Placeholder 3">
            <a:extLst>
              <a:ext uri="{FF2B5EF4-FFF2-40B4-BE49-F238E27FC236}">
                <a16:creationId xmlns:a16="http://schemas.microsoft.com/office/drawing/2014/main" id="{A1792545-544D-4915-C2AB-E256F94ACAD3}"/>
              </a:ext>
            </a:extLst>
          </p:cNvPr>
          <p:cNvSpPr>
            <a:spLocks noGrp="1"/>
          </p:cNvSpPr>
          <p:nvPr>
            <p:ph type="body" sz="quarter" idx="11"/>
          </p:nvPr>
        </p:nvSpPr>
        <p:spPr>
          <a:xfrm>
            <a:off x="95089" y="6321914"/>
            <a:ext cx="7992005" cy="330200"/>
          </a:xfrm>
        </p:spPr>
        <p:txBody>
          <a:bodyPr/>
          <a:lstStyle/>
          <a:p>
            <a:r>
              <a:rPr lang="en-US" sz="700" dirty="0">
                <a:solidFill>
                  <a:prstClr val="black"/>
                </a:solidFill>
                <a:latin typeface="Arial" panose="020B0604020202020204" pitchFamily="34" charset="0"/>
                <a:cs typeface="Arial" panose="020B0604020202020204" pitchFamily="34" charset="0"/>
              </a:rPr>
              <a:t>Source: North Carolina Violent Death Reporting System (NC-VDRS), 2020. Limited to NC Residents ages 10-18</a:t>
            </a:r>
          </a:p>
          <a:p>
            <a:endParaRPr lang="en-US" dirty="0"/>
          </a:p>
        </p:txBody>
      </p:sp>
      <p:sp>
        <p:nvSpPr>
          <p:cNvPr id="7" name="Text Placeholder 6">
            <a:extLst>
              <a:ext uri="{FF2B5EF4-FFF2-40B4-BE49-F238E27FC236}">
                <a16:creationId xmlns:a16="http://schemas.microsoft.com/office/drawing/2014/main" id="{58A7AC52-8B85-7C33-3E5A-63846C6F4183}"/>
              </a:ext>
            </a:extLst>
          </p:cNvPr>
          <p:cNvSpPr>
            <a:spLocks noGrp="1"/>
          </p:cNvSpPr>
          <p:nvPr>
            <p:ph type="body" sz="quarter" idx="19"/>
          </p:nvPr>
        </p:nvSpPr>
        <p:spPr>
          <a:xfrm>
            <a:off x="524936" y="2010965"/>
            <a:ext cx="3388238" cy="3956844"/>
          </a:xfrm>
        </p:spPr>
        <p:txBody>
          <a:bodyPr/>
          <a:lstStyle/>
          <a:p>
            <a:r>
              <a:rPr lang="en-US" sz="1800" dirty="0">
                <a:latin typeface="+mn-lt"/>
              </a:rPr>
              <a:t>Overall, the most common method of suicide among youth was firearms (53%), followed by hanging, strangulation, suffocation (36.3%) and poisoning (5.6%).</a:t>
            </a:r>
          </a:p>
          <a:p>
            <a:pPr marL="0" indent="0">
              <a:buNone/>
            </a:pPr>
            <a:endParaRPr lang="en-US" sz="1800" dirty="0">
              <a:latin typeface="+mn-lt"/>
            </a:endParaRPr>
          </a:p>
          <a:p>
            <a:r>
              <a:rPr lang="en-US" sz="1800" dirty="0">
                <a:latin typeface="+mn-lt"/>
              </a:rPr>
              <a:t>Only 5.2% of suicides involved a method other than firearms, hanging, strangulation, suffocation, or poisoning.</a:t>
            </a:r>
          </a:p>
        </p:txBody>
      </p:sp>
      <p:pic>
        <p:nvPicPr>
          <p:cNvPr id="5" name="Picture 4">
            <a:extLst>
              <a:ext uri="{FF2B5EF4-FFF2-40B4-BE49-F238E27FC236}">
                <a16:creationId xmlns:a16="http://schemas.microsoft.com/office/drawing/2014/main" id="{82E4AF44-FBC2-AFEE-0D96-111A6DCE2EE6}"/>
              </a:ext>
            </a:extLst>
          </p:cNvPr>
          <p:cNvPicPr>
            <a:picLocks noChangeAspect="1"/>
          </p:cNvPicPr>
          <p:nvPr/>
        </p:nvPicPr>
        <p:blipFill>
          <a:blip r:embed="rId2"/>
          <a:stretch>
            <a:fillRect/>
          </a:stretch>
        </p:blipFill>
        <p:spPr>
          <a:xfrm>
            <a:off x="3913174" y="1809352"/>
            <a:ext cx="4603767" cy="3512065"/>
          </a:xfrm>
          <a:prstGeom prst="rect">
            <a:avLst/>
          </a:prstGeom>
        </p:spPr>
      </p:pic>
    </p:spTree>
    <p:extLst>
      <p:ext uri="{BB962C8B-B14F-4D97-AF65-F5344CB8AC3E}">
        <p14:creationId xmlns:p14="http://schemas.microsoft.com/office/powerpoint/2010/main" val="3811837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46E3B-FC40-4D96-50CB-4527EE32E2A0}"/>
              </a:ext>
            </a:extLst>
          </p:cNvPr>
          <p:cNvSpPr>
            <a:spLocks noGrp="1"/>
          </p:cNvSpPr>
          <p:nvPr>
            <p:ph type="title"/>
          </p:nvPr>
        </p:nvSpPr>
        <p:spPr>
          <a:xfrm>
            <a:off x="674372" y="624054"/>
            <a:ext cx="7843267" cy="1103146"/>
          </a:xfrm>
        </p:spPr>
        <p:txBody>
          <a:bodyPr/>
          <a:lstStyle/>
          <a:p>
            <a:r>
              <a:rPr lang="en-US" sz="2800" b="1" dirty="0">
                <a:solidFill>
                  <a:srgbClr val="17375E"/>
                </a:solidFill>
                <a:latin typeface="+mn-lt"/>
              </a:rPr>
              <a:t>Precipitating Circumstances of Youth Suicide by Sex:</a:t>
            </a:r>
          </a:p>
        </p:txBody>
      </p:sp>
      <p:sp>
        <p:nvSpPr>
          <p:cNvPr id="4" name="Text Placeholder 3">
            <a:extLst>
              <a:ext uri="{FF2B5EF4-FFF2-40B4-BE49-F238E27FC236}">
                <a16:creationId xmlns:a16="http://schemas.microsoft.com/office/drawing/2014/main" id="{A1792545-544D-4915-C2AB-E256F94ACAD3}"/>
              </a:ext>
            </a:extLst>
          </p:cNvPr>
          <p:cNvSpPr>
            <a:spLocks noGrp="1"/>
          </p:cNvSpPr>
          <p:nvPr>
            <p:ph type="body" sz="quarter" idx="11"/>
          </p:nvPr>
        </p:nvSpPr>
        <p:spPr>
          <a:xfrm>
            <a:off x="95090" y="6345359"/>
            <a:ext cx="7992005" cy="227379"/>
          </a:xfrm>
        </p:spPr>
        <p:txBody>
          <a:bodyPr/>
          <a:lstStyle/>
          <a:p>
            <a:pPr defTabSz="385763">
              <a:defRPr/>
            </a:pPr>
            <a:r>
              <a:rPr lang="en-US" sz="700" dirty="0">
                <a:solidFill>
                  <a:prstClr val="black"/>
                </a:solidFill>
                <a:latin typeface="Arial" panose="020B0604020202020204" pitchFamily="34" charset="0"/>
                <a:cs typeface="Arial" panose="020B0604020202020204" pitchFamily="34" charset="0"/>
              </a:rPr>
              <a:t>Source: North Carolina Violent Death Reporting System (NC-VDRS), 2020. Limited to NC Residents ages 10-18</a:t>
            </a:r>
          </a:p>
        </p:txBody>
      </p:sp>
      <p:sp>
        <p:nvSpPr>
          <p:cNvPr id="7" name="Text Placeholder 6">
            <a:extLst>
              <a:ext uri="{FF2B5EF4-FFF2-40B4-BE49-F238E27FC236}">
                <a16:creationId xmlns:a16="http://schemas.microsoft.com/office/drawing/2014/main" id="{58A7AC52-8B85-7C33-3E5A-63846C6F4183}"/>
              </a:ext>
            </a:extLst>
          </p:cNvPr>
          <p:cNvSpPr>
            <a:spLocks noGrp="1"/>
          </p:cNvSpPr>
          <p:nvPr>
            <p:ph type="body" sz="quarter" idx="19"/>
          </p:nvPr>
        </p:nvSpPr>
        <p:spPr>
          <a:xfrm>
            <a:off x="4520937" y="1471113"/>
            <a:ext cx="3996003" cy="4624888"/>
          </a:xfrm>
        </p:spPr>
        <p:txBody>
          <a:bodyPr/>
          <a:lstStyle/>
          <a:p>
            <a:r>
              <a:rPr lang="en-US" sz="1400" dirty="0"/>
              <a:t>Fifty-six percent (55.8%) of female and 41.1% of male suicide victims were characterized as having a current mental health problem when they died by suicide.</a:t>
            </a:r>
          </a:p>
          <a:p>
            <a:r>
              <a:rPr lang="en-US" sz="1400" dirty="0"/>
              <a:t>A similar trend was seen for mental health treatment. Females (46.6%) were more likely than males (30.4%) to be receiving treatment for a current mental health problem at the time of suicide.</a:t>
            </a:r>
          </a:p>
          <a:p>
            <a:r>
              <a:rPr lang="en-US" sz="1400" dirty="0">
                <a:latin typeface="+mn-lt"/>
              </a:rPr>
              <a:t>Thirty-five percent (35.0%) of female and 29.3% of male suicide victims had an intimate partner problem.</a:t>
            </a:r>
          </a:p>
          <a:p>
            <a:r>
              <a:rPr lang="en-US" sz="1400" dirty="0">
                <a:latin typeface="+mn-lt"/>
              </a:rPr>
              <a:t>Fifty-one percent (50.9%) of female and 48.9% of male suicide victims had experienced a recent or imminent crisis.</a:t>
            </a:r>
          </a:p>
          <a:p>
            <a:r>
              <a:rPr lang="en-US" sz="1400" dirty="0">
                <a:latin typeface="+mn-lt"/>
              </a:rPr>
              <a:t>Thirty-one percent (31.0%) of female and 27.3% of male suicide victims had disclosed their suicide intent to someone else before they died.</a:t>
            </a:r>
          </a:p>
          <a:p>
            <a:r>
              <a:rPr lang="en-US" sz="1400" dirty="0">
                <a:latin typeface="+mn-lt"/>
              </a:rPr>
              <a:t>Females (39.9%) were more likely to leave a suicide note than males (27.6%).</a:t>
            </a:r>
          </a:p>
        </p:txBody>
      </p:sp>
      <p:pic>
        <p:nvPicPr>
          <p:cNvPr id="6" name="Picture 5">
            <a:extLst>
              <a:ext uri="{FF2B5EF4-FFF2-40B4-BE49-F238E27FC236}">
                <a16:creationId xmlns:a16="http://schemas.microsoft.com/office/drawing/2014/main" id="{5D141FF4-A20D-A0D4-A3F4-B206B0FC104B}"/>
              </a:ext>
            </a:extLst>
          </p:cNvPr>
          <p:cNvPicPr>
            <a:picLocks noChangeAspect="1"/>
          </p:cNvPicPr>
          <p:nvPr/>
        </p:nvPicPr>
        <p:blipFill rotWithShape="1">
          <a:blip r:embed="rId2"/>
          <a:srcRect t="7163" r="1501"/>
          <a:stretch/>
        </p:blipFill>
        <p:spPr>
          <a:xfrm>
            <a:off x="320910" y="1471114"/>
            <a:ext cx="4034895" cy="4874246"/>
          </a:xfrm>
          <a:prstGeom prst="rect">
            <a:avLst/>
          </a:prstGeom>
        </p:spPr>
      </p:pic>
    </p:spTree>
    <p:extLst>
      <p:ext uri="{BB962C8B-B14F-4D97-AF65-F5344CB8AC3E}">
        <p14:creationId xmlns:p14="http://schemas.microsoft.com/office/powerpoint/2010/main" val="3072297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8F642-B7E8-40F4-A865-5A5D835A9D09}"/>
              </a:ext>
            </a:extLst>
          </p:cNvPr>
          <p:cNvSpPr>
            <a:spLocks noGrp="1"/>
          </p:cNvSpPr>
          <p:nvPr>
            <p:ph type="title"/>
          </p:nvPr>
        </p:nvSpPr>
        <p:spPr>
          <a:xfrm>
            <a:off x="320040" y="640080"/>
            <a:ext cx="8608807" cy="548640"/>
          </a:xfrm>
        </p:spPr>
        <p:txBody>
          <a:bodyPr/>
          <a:lstStyle/>
          <a:p>
            <a:r>
              <a:rPr lang="en-US" sz="3000" dirty="0">
                <a:latin typeface="+mn-lt"/>
              </a:rPr>
              <a:t>Poisoning was the leading cause of youth </a:t>
            </a:r>
            <a:br>
              <a:rPr lang="en-US" sz="3000" dirty="0">
                <a:latin typeface="+mn-lt"/>
              </a:rPr>
            </a:br>
            <a:r>
              <a:rPr lang="en-US" sz="3000" dirty="0">
                <a:latin typeface="+mn-lt"/>
              </a:rPr>
              <a:t>self-harm ED visits.</a:t>
            </a:r>
          </a:p>
        </p:txBody>
      </p:sp>
      <p:sp>
        <p:nvSpPr>
          <p:cNvPr id="8" name="TextBox 7">
            <a:extLst>
              <a:ext uri="{FF2B5EF4-FFF2-40B4-BE49-F238E27FC236}">
                <a16:creationId xmlns:a16="http://schemas.microsoft.com/office/drawing/2014/main" id="{038AC979-7C9B-6BD6-4464-B3952AC0748B}"/>
              </a:ext>
            </a:extLst>
          </p:cNvPr>
          <p:cNvSpPr txBox="1"/>
          <p:nvPr/>
        </p:nvSpPr>
        <p:spPr>
          <a:xfrm>
            <a:off x="1322553" y="1922410"/>
            <a:ext cx="6227025" cy="369332"/>
          </a:xfrm>
          <a:prstGeom prst="rect">
            <a:avLst/>
          </a:prstGeom>
          <a:noFill/>
        </p:spPr>
        <p:txBody>
          <a:bodyPr wrap="square" rtlCol="0">
            <a:spAutoFit/>
          </a:bodyPr>
          <a:lstStyle/>
          <a:p>
            <a:r>
              <a:rPr lang="en-US" b="1" dirty="0"/>
              <a:t>2020 Self-Harm ED Visits by Mechanism/Method</a:t>
            </a:r>
          </a:p>
        </p:txBody>
      </p:sp>
      <p:graphicFrame>
        <p:nvGraphicFramePr>
          <p:cNvPr id="9" name="Chart 8">
            <a:extLst>
              <a:ext uri="{FF2B5EF4-FFF2-40B4-BE49-F238E27FC236}">
                <a16:creationId xmlns:a16="http://schemas.microsoft.com/office/drawing/2014/main" id="{596F9014-B445-6BC3-4B9F-52E1F8D2E25E}"/>
              </a:ext>
            </a:extLst>
          </p:cNvPr>
          <p:cNvGraphicFramePr>
            <a:graphicFrameLocks/>
          </p:cNvGraphicFramePr>
          <p:nvPr>
            <p:extLst>
              <p:ext uri="{D42A27DB-BD31-4B8C-83A1-F6EECF244321}">
                <p14:modId xmlns:p14="http://schemas.microsoft.com/office/powerpoint/2010/main" val="2025369509"/>
              </p:ext>
            </p:extLst>
          </p:nvPr>
        </p:nvGraphicFramePr>
        <p:xfrm>
          <a:off x="1065229" y="2395749"/>
          <a:ext cx="3420709" cy="29499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ACD9F557-1998-7317-2832-86BEA5FC8CEC}"/>
              </a:ext>
            </a:extLst>
          </p:cNvPr>
          <p:cNvGraphicFramePr>
            <a:graphicFrameLocks/>
          </p:cNvGraphicFramePr>
          <p:nvPr>
            <p:extLst>
              <p:ext uri="{D42A27DB-BD31-4B8C-83A1-F6EECF244321}">
                <p14:modId xmlns:p14="http://schemas.microsoft.com/office/powerpoint/2010/main" val="1148791955"/>
              </p:ext>
            </p:extLst>
          </p:nvPr>
        </p:nvGraphicFramePr>
        <p:xfrm>
          <a:off x="4658063" y="2395749"/>
          <a:ext cx="3797779" cy="2949999"/>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247CBD8D-9264-5F80-ECB4-F5C88E34A6AB}"/>
              </a:ext>
            </a:extLst>
          </p:cNvPr>
          <p:cNvSpPr txBox="1"/>
          <p:nvPr/>
        </p:nvSpPr>
        <p:spPr>
          <a:xfrm>
            <a:off x="0" y="6217920"/>
            <a:ext cx="5278460" cy="207749"/>
          </a:xfrm>
          <a:prstGeom prst="rect">
            <a:avLst/>
          </a:prstGeom>
          <a:noFill/>
        </p:spPr>
        <p:txBody>
          <a:bodyPr wrap="square">
            <a:spAutoFit/>
          </a:bodyPr>
          <a:lstStyle/>
          <a:p>
            <a:pPr defTabSz="385763">
              <a:defRPr/>
            </a:pPr>
            <a:r>
              <a:rPr lang="en-US" sz="750" dirty="0">
                <a:solidFill>
                  <a:prstClr val="black"/>
                </a:solidFill>
                <a:latin typeface="Arial" panose="020B0604020202020204" pitchFamily="34" charset="0"/>
                <a:cs typeface="Arial" panose="020B0604020202020204" pitchFamily="34" charset="0"/>
              </a:rPr>
              <a:t>Source: NC-DETECT Emergency Department Visits, 2020; Limited to NC residents ages 10 and older</a:t>
            </a:r>
          </a:p>
        </p:txBody>
      </p:sp>
    </p:spTree>
    <p:extLst>
      <p:ext uri="{BB962C8B-B14F-4D97-AF65-F5344CB8AC3E}">
        <p14:creationId xmlns:p14="http://schemas.microsoft.com/office/powerpoint/2010/main" val="3588398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D74D8DE-A796-462A-BCF2-52ED156A8671}"/>
              </a:ext>
            </a:extLst>
          </p:cNvPr>
          <p:cNvSpPr txBox="1"/>
          <p:nvPr/>
        </p:nvSpPr>
        <p:spPr>
          <a:xfrm>
            <a:off x="0" y="6126480"/>
            <a:ext cx="6605385" cy="438582"/>
          </a:xfrm>
          <a:prstGeom prst="rect">
            <a:avLst/>
          </a:prstGeom>
          <a:noFill/>
        </p:spPr>
        <p:txBody>
          <a:bodyPr wrap="square">
            <a:spAutoFit/>
          </a:bodyPr>
          <a:lstStyle/>
          <a:p>
            <a:pPr defTabSz="385763">
              <a:defRPr/>
            </a:pPr>
            <a:r>
              <a:rPr lang="en-US" sz="750" dirty="0">
                <a:solidFill>
                  <a:prstClr val="black"/>
                </a:solidFill>
                <a:latin typeface="Arial" panose="020B0604020202020204" pitchFamily="34" charset="0"/>
                <a:cs typeface="Arial" panose="020B0604020202020204" pitchFamily="34" charset="0"/>
              </a:rPr>
              <a:t>* Responses related to suicidal behavior in the previous 12 months</a:t>
            </a:r>
          </a:p>
          <a:p>
            <a:pPr defTabSz="385763">
              <a:defRPr/>
            </a:pPr>
            <a:r>
              <a:rPr lang="en-US" sz="750" dirty="0">
                <a:solidFill>
                  <a:prstClr val="black"/>
                </a:solidFill>
                <a:latin typeface="Arial" panose="020B0604020202020204" pitchFamily="34" charset="0"/>
                <a:cs typeface="Arial" panose="020B0604020202020204" pitchFamily="34" charset="0"/>
              </a:rPr>
              <a:t>Source: North Carolina High School Youth Risk Behavior Survey, 2019; Spell, L. &amp; Essex, E. (2020, Sept 23). </a:t>
            </a:r>
            <a:r>
              <a:rPr lang="en-US" sz="750" i="1" dirty="0">
                <a:solidFill>
                  <a:prstClr val="black"/>
                </a:solidFill>
                <a:latin typeface="Arial" panose="020B0604020202020204" pitchFamily="34" charset="0"/>
                <a:cs typeface="Arial" panose="020B0604020202020204" pitchFamily="34" charset="0"/>
              </a:rPr>
              <a:t>Whole School, Whole Community, Whole Child: Data Drives the Work </a:t>
            </a:r>
            <a:r>
              <a:rPr lang="en-US" sz="750" dirty="0">
                <a:solidFill>
                  <a:prstClr val="black"/>
                </a:solidFill>
                <a:latin typeface="Arial" panose="020B0604020202020204" pitchFamily="34" charset="0"/>
                <a:cs typeface="Arial" panose="020B0604020202020204" pitchFamily="34" charset="0"/>
              </a:rPr>
              <a:t>[PowerPoint Presentation to the CFTF Intentional Death Committee]</a:t>
            </a:r>
            <a:endParaRPr lang="en-US" sz="750" i="1"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DF3F61-6140-4872-8327-C94E0336CA2B}"/>
              </a:ext>
            </a:extLst>
          </p:cNvPr>
          <p:cNvPicPr>
            <a:picLocks noChangeAspect="1"/>
          </p:cNvPicPr>
          <p:nvPr/>
        </p:nvPicPr>
        <p:blipFill rotWithShape="1">
          <a:blip r:embed="rId3"/>
          <a:srcRect t="5632" b="25376"/>
          <a:stretch/>
        </p:blipFill>
        <p:spPr>
          <a:xfrm>
            <a:off x="893570" y="3323489"/>
            <a:ext cx="7204627" cy="2092889"/>
          </a:xfrm>
          <a:prstGeom prst="rect">
            <a:avLst/>
          </a:prstGeom>
        </p:spPr>
      </p:pic>
      <p:pic>
        <p:nvPicPr>
          <p:cNvPr id="13" name="Picture 12">
            <a:extLst>
              <a:ext uri="{FF2B5EF4-FFF2-40B4-BE49-F238E27FC236}">
                <a16:creationId xmlns:a16="http://schemas.microsoft.com/office/drawing/2014/main" id="{8E80EB4D-B89C-4171-AA38-4C8EBBE238A6}"/>
              </a:ext>
            </a:extLst>
          </p:cNvPr>
          <p:cNvPicPr>
            <a:picLocks noChangeAspect="1"/>
          </p:cNvPicPr>
          <p:nvPr/>
        </p:nvPicPr>
        <p:blipFill rotWithShape="1">
          <a:blip r:embed="rId3"/>
          <a:srcRect l="3209" t="75970" r="94254"/>
          <a:stretch/>
        </p:blipFill>
        <p:spPr>
          <a:xfrm>
            <a:off x="893570" y="2566641"/>
            <a:ext cx="182362" cy="727306"/>
          </a:xfrm>
          <a:prstGeom prst="rect">
            <a:avLst/>
          </a:prstGeom>
        </p:spPr>
      </p:pic>
      <p:sp>
        <p:nvSpPr>
          <p:cNvPr id="4" name="TextBox 3">
            <a:extLst>
              <a:ext uri="{FF2B5EF4-FFF2-40B4-BE49-F238E27FC236}">
                <a16:creationId xmlns:a16="http://schemas.microsoft.com/office/drawing/2014/main" id="{D0FA8EFA-A2B8-476C-9047-DF07DD94E541}"/>
              </a:ext>
            </a:extLst>
          </p:cNvPr>
          <p:cNvSpPr txBox="1"/>
          <p:nvPr/>
        </p:nvSpPr>
        <p:spPr>
          <a:xfrm>
            <a:off x="1157688" y="2455920"/>
            <a:ext cx="2840571" cy="1015663"/>
          </a:xfrm>
          <a:prstGeom prst="rect">
            <a:avLst/>
          </a:prstGeom>
          <a:noFill/>
        </p:spPr>
        <p:txBody>
          <a:bodyPr wrap="square" rtlCol="0">
            <a:spAutoFit/>
          </a:bodyPr>
          <a:lstStyle/>
          <a:p>
            <a:pPr>
              <a:spcBef>
                <a:spcPts val="338"/>
              </a:spcBef>
            </a:pPr>
            <a:r>
              <a:rPr lang="en-US" sz="1050" dirty="0">
                <a:solidFill>
                  <a:srgbClr val="17375E"/>
                </a:solidFill>
              </a:rPr>
              <a:t>Seriously considered attempting suicide</a:t>
            </a:r>
          </a:p>
          <a:p>
            <a:pPr>
              <a:spcBef>
                <a:spcPts val="338"/>
              </a:spcBef>
            </a:pPr>
            <a:r>
              <a:rPr lang="en-US" sz="1050" dirty="0">
                <a:solidFill>
                  <a:srgbClr val="17375E"/>
                </a:solidFill>
              </a:rPr>
              <a:t>Made a plan to attempt suicide</a:t>
            </a:r>
          </a:p>
          <a:p>
            <a:pPr>
              <a:spcBef>
                <a:spcPts val="338"/>
              </a:spcBef>
            </a:pPr>
            <a:r>
              <a:rPr lang="en-US" sz="1050" dirty="0">
                <a:solidFill>
                  <a:srgbClr val="17375E"/>
                </a:solidFill>
              </a:rPr>
              <a:t>Attempted suicide</a:t>
            </a:r>
          </a:p>
          <a:p>
            <a:pPr>
              <a:spcBef>
                <a:spcPts val="338"/>
              </a:spcBef>
            </a:pPr>
            <a:r>
              <a:rPr lang="en-US" sz="1050" dirty="0">
                <a:solidFill>
                  <a:srgbClr val="17375E"/>
                </a:solidFill>
              </a:rPr>
              <a:t>Made a suicide attempt that resulted in injury requiring medical treatment</a:t>
            </a:r>
          </a:p>
        </p:txBody>
      </p:sp>
      <p:sp>
        <p:nvSpPr>
          <p:cNvPr id="2" name="Title 1">
            <a:extLst>
              <a:ext uri="{FF2B5EF4-FFF2-40B4-BE49-F238E27FC236}">
                <a16:creationId xmlns:a16="http://schemas.microsoft.com/office/drawing/2014/main" id="{56D443A3-CF29-43FF-A7A2-087990C9B030}"/>
              </a:ext>
            </a:extLst>
          </p:cNvPr>
          <p:cNvSpPr>
            <a:spLocks noGrp="1"/>
          </p:cNvSpPr>
          <p:nvPr>
            <p:ph type="title"/>
          </p:nvPr>
        </p:nvSpPr>
        <p:spPr>
          <a:xfrm>
            <a:off x="320040" y="640080"/>
            <a:ext cx="8510195" cy="548640"/>
          </a:xfrm>
        </p:spPr>
        <p:txBody>
          <a:bodyPr/>
          <a:lstStyle/>
          <a:p>
            <a:r>
              <a:rPr lang="en-US" sz="3000" b="1" dirty="0">
                <a:solidFill>
                  <a:srgbClr val="002060"/>
                </a:solidFill>
                <a:latin typeface="Arial" panose="020B0604020202020204" pitchFamily="34" charset="0"/>
                <a:cs typeface="Arial" panose="020B0604020202020204" pitchFamily="34" charset="0"/>
              </a:rPr>
              <a:t>Suicidal behavior* is more prevalent among youth identifying as gay, lesbian, or bisexual.</a:t>
            </a:r>
            <a:br>
              <a:rPr lang="en-US" sz="3000" b="1" dirty="0">
                <a:solidFill>
                  <a:srgbClr val="002060"/>
                </a:solidFill>
                <a:latin typeface="Arial" panose="020B0604020202020204" pitchFamily="34" charset="0"/>
                <a:cs typeface="Arial" panose="020B0604020202020204" pitchFamily="34" charset="0"/>
              </a:rPr>
            </a:br>
            <a:endParaRPr lang="en-US" sz="3000" dirty="0"/>
          </a:p>
        </p:txBody>
      </p:sp>
      <p:sp>
        <p:nvSpPr>
          <p:cNvPr id="5" name="TextBox 4">
            <a:extLst>
              <a:ext uri="{FF2B5EF4-FFF2-40B4-BE49-F238E27FC236}">
                <a16:creationId xmlns:a16="http://schemas.microsoft.com/office/drawing/2014/main" id="{D62F8A23-36EE-4D21-9183-BB326FA41EEF}"/>
              </a:ext>
            </a:extLst>
          </p:cNvPr>
          <p:cNvSpPr txBox="1"/>
          <p:nvPr/>
        </p:nvSpPr>
        <p:spPr>
          <a:xfrm>
            <a:off x="893570" y="1930369"/>
            <a:ext cx="2704381" cy="369332"/>
          </a:xfrm>
          <a:prstGeom prst="rect">
            <a:avLst/>
          </a:prstGeom>
          <a:noFill/>
        </p:spPr>
        <p:txBody>
          <a:bodyPr wrap="square" rtlCol="0">
            <a:spAutoFit/>
          </a:bodyPr>
          <a:lstStyle/>
          <a:p>
            <a:r>
              <a:rPr lang="en-US" b="1" dirty="0">
                <a:solidFill>
                  <a:srgbClr val="15365E"/>
                </a:solidFill>
              </a:rPr>
              <a:t>In the past 12 months:</a:t>
            </a:r>
          </a:p>
        </p:txBody>
      </p:sp>
    </p:spTree>
    <p:extLst>
      <p:ext uri="{BB962C8B-B14F-4D97-AF65-F5344CB8AC3E}">
        <p14:creationId xmlns:p14="http://schemas.microsoft.com/office/powerpoint/2010/main" val="830886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F46B-FCC7-3129-2E67-00126D07D936}"/>
              </a:ext>
            </a:extLst>
          </p:cNvPr>
          <p:cNvSpPr>
            <a:spLocks noGrp="1"/>
          </p:cNvSpPr>
          <p:nvPr>
            <p:ph type="title"/>
          </p:nvPr>
        </p:nvSpPr>
        <p:spPr>
          <a:xfrm>
            <a:off x="320040" y="640080"/>
            <a:ext cx="7843267" cy="548640"/>
          </a:xfrm>
        </p:spPr>
        <p:txBody>
          <a:bodyPr/>
          <a:lstStyle/>
          <a:p>
            <a:r>
              <a:rPr lang="en-US" sz="3000" dirty="0">
                <a:latin typeface="+mn-lt"/>
              </a:rPr>
              <a:t>The Trevor Project: 2022 National Survey on LGBTQ Youth Mental Health</a:t>
            </a:r>
          </a:p>
        </p:txBody>
      </p:sp>
      <p:sp>
        <p:nvSpPr>
          <p:cNvPr id="15" name="Rectangle: Rounded Corners 14">
            <a:extLst>
              <a:ext uri="{FF2B5EF4-FFF2-40B4-BE49-F238E27FC236}">
                <a16:creationId xmlns:a16="http://schemas.microsoft.com/office/drawing/2014/main" id="{BE913B97-C3F3-38F7-9603-562F1F6EDAEA}"/>
              </a:ext>
            </a:extLst>
          </p:cNvPr>
          <p:cNvSpPr/>
          <p:nvPr/>
        </p:nvSpPr>
        <p:spPr>
          <a:xfrm>
            <a:off x="385481" y="2268072"/>
            <a:ext cx="2563907" cy="192024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17375E"/>
                </a:solidFill>
              </a:rPr>
              <a:t>LGBTQ youth who live in a community that is accepting of LGBTQ people reported </a:t>
            </a:r>
            <a:r>
              <a:rPr lang="en-US" sz="1500" b="1" dirty="0">
                <a:solidFill>
                  <a:srgbClr val="17375E"/>
                </a:solidFill>
              </a:rPr>
              <a:t>significantly lower rates of attempting suicide</a:t>
            </a:r>
            <a:r>
              <a:rPr lang="en-US" sz="1500" dirty="0">
                <a:solidFill>
                  <a:srgbClr val="17375E"/>
                </a:solidFill>
              </a:rPr>
              <a:t> than those who do not.</a:t>
            </a:r>
            <a:endParaRPr lang="en-US" sz="1500" b="1" dirty="0">
              <a:solidFill>
                <a:srgbClr val="17375E"/>
              </a:solidFill>
            </a:endParaRPr>
          </a:p>
        </p:txBody>
      </p:sp>
      <p:sp>
        <p:nvSpPr>
          <p:cNvPr id="16" name="Rectangle: Rounded Corners 15">
            <a:extLst>
              <a:ext uri="{FF2B5EF4-FFF2-40B4-BE49-F238E27FC236}">
                <a16:creationId xmlns:a16="http://schemas.microsoft.com/office/drawing/2014/main" id="{ED02269F-2778-CFD5-3C8F-0BD04ED382CD}"/>
              </a:ext>
            </a:extLst>
          </p:cNvPr>
          <p:cNvSpPr/>
          <p:nvPr/>
        </p:nvSpPr>
        <p:spPr>
          <a:xfrm>
            <a:off x="3377005" y="2268072"/>
            <a:ext cx="2560320" cy="192024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17375E"/>
                </a:solidFill>
              </a:rPr>
              <a:t>LGBTQ youth who felt high social support from their family reported attempting suicide </a:t>
            </a:r>
            <a:r>
              <a:rPr lang="en-US" sz="1500" b="1" dirty="0">
                <a:solidFill>
                  <a:srgbClr val="17375E"/>
                </a:solidFill>
              </a:rPr>
              <a:t>less than half the rate</a:t>
            </a:r>
            <a:r>
              <a:rPr lang="en-US" sz="1500" dirty="0">
                <a:solidFill>
                  <a:srgbClr val="17375E"/>
                </a:solidFill>
              </a:rPr>
              <a:t> of those who felt low or moderate social support</a:t>
            </a:r>
          </a:p>
        </p:txBody>
      </p:sp>
      <p:sp>
        <p:nvSpPr>
          <p:cNvPr id="17" name="Rectangle: Rounded Corners 16">
            <a:extLst>
              <a:ext uri="{FF2B5EF4-FFF2-40B4-BE49-F238E27FC236}">
                <a16:creationId xmlns:a16="http://schemas.microsoft.com/office/drawing/2014/main" id="{2E903DFE-9F8B-6C5C-EEC3-255FB30C1D6F}"/>
              </a:ext>
            </a:extLst>
          </p:cNvPr>
          <p:cNvSpPr/>
          <p:nvPr/>
        </p:nvSpPr>
        <p:spPr>
          <a:xfrm>
            <a:off x="6364942" y="2268072"/>
            <a:ext cx="2560320" cy="192024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17375E"/>
                </a:solidFill>
              </a:rPr>
              <a:t>LGBTQ youth who found their school to be LGBTQ-affirming reported </a:t>
            </a:r>
            <a:r>
              <a:rPr lang="en-US" sz="1500" b="1" dirty="0">
                <a:solidFill>
                  <a:srgbClr val="17375E"/>
                </a:solidFill>
              </a:rPr>
              <a:t>lower rates of attempting suicide</a:t>
            </a:r>
            <a:r>
              <a:rPr lang="en-US" sz="1500" b="1" dirty="0"/>
              <a:t>.</a:t>
            </a:r>
          </a:p>
        </p:txBody>
      </p:sp>
    </p:spTree>
    <p:extLst>
      <p:ext uri="{BB962C8B-B14F-4D97-AF65-F5344CB8AC3E}">
        <p14:creationId xmlns:p14="http://schemas.microsoft.com/office/powerpoint/2010/main" val="751580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285763"/>
            <a:ext cx="9144000" cy="914400"/>
          </a:xfrm>
          <a:prstGeom prst="rect">
            <a:avLst/>
          </a:prstGeom>
          <a:solidFill>
            <a:srgbClr val="1F497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2468880"/>
            <a:ext cx="9144000" cy="910394"/>
          </a:xfrm>
          <a:solidFill>
            <a:srgbClr val="1F497D"/>
          </a:solidFill>
        </p:spPr>
        <p:txBody>
          <a:bodyPr/>
          <a:lstStyle/>
          <a:p>
            <a:pPr marL="0" marR="0">
              <a:spcBef>
                <a:spcPts val="0"/>
              </a:spcBef>
              <a:spcAft>
                <a:spcPts val="0"/>
              </a:spcAft>
            </a:pPr>
            <a:r>
              <a:rPr lang="en-US" sz="3200" b="1" dirty="0">
                <a:solidFill>
                  <a:schemeClr val="bg1"/>
                </a:solidFill>
                <a:effectLst/>
                <a:latin typeface="+mn-lt"/>
                <a:ea typeface="Calibri" panose="020F0502020204030204" pitchFamily="34" charset="0"/>
              </a:rPr>
              <a:t>Suicide Prevention in North Carolina</a:t>
            </a:r>
          </a:p>
        </p:txBody>
      </p:sp>
    </p:spTree>
    <p:extLst>
      <p:ext uri="{BB962C8B-B14F-4D97-AF65-F5344CB8AC3E}">
        <p14:creationId xmlns:p14="http://schemas.microsoft.com/office/powerpoint/2010/main" val="1367693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AFD0-0942-4163-B7E1-856836CDA0F6}"/>
              </a:ext>
            </a:extLst>
          </p:cNvPr>
          <p:cNvSpPr>
            <a:spLocks noGrp="1"/>
          </p:cNvSpPr>
          <p:nvPr>
            <p:ph type="title"/>
          </p:nvPr>
        </p:nvSpPr>
        <p:spPr>
          <a:xfrm>
            <a:off x="320040" y="640080"/>
            <a:ext cx="7843267" cy="548640"/>
          </a:xfrm>
        </p:spPr>
        <p:txBody>
          <a:bodyPr/>
          <a:lstStyle/>
          <a:p>
            <a:r>
              <a:rPr lang="en-US" sz="3000" b="1" dirty="0">
                <a:latin typeface="+mn-lt"/>
              </a:rPr>
              <a:t>Suicide Prevention in North Carolina</a:t>
            </a:r>
          </a:p>
        </p:txBody>
      </p:sp>
      <p:sp>
        <p:nvSpPr>
          <p:cNvPr id="3" name="Text Placeholder 2">
            <a:extLst>
              <a:ext uri="{FF2B5EF4-FFF2-40B4-BE49-F238E27FC236}">
                <a16:creationId xmlns:a16="http://schemas.microsoft.com/office/drawing/2014/main" id="{387AE2B8-1667-401A-90AB-327279B3CABA}"/>
              </a:ext>
            </a:extLst>
          </p:cNvPr>
          <p:cNvSpPr>
            <a:spLocks noGrp="1"/>
          </p:cNvSpPr>
          <p:nvPr>
            <p:ph type="body" sz="quarter" idx="10"/>
          </p:nvPr>
        </p:nvSpPr>
        <p:spPr>
          <a:xfrm>
            <a:off x="512064" y="1280160"/>
            <a:ext cx="7888288" cy="5226424"/>
          </a:xfrm>
          <a:prstGeom prst="rect">
            <a:avLst/>
          </a:prstGeom>
        </p:spPr>
        <p:txBody>
          <a:bodyPr vert="horz" lIns="68580" tIns="34290" rIns="68580" bIns="34290" rtlCol="0" anchor="t">
            <a:normAutofit fontScale="47500" lnSpcReduction="20000"/>
          </a:bodyPr>
          <a:lstStyle/>
          <a:p>
            <a:pPr marL="0" indent="0">
              <a:spcBef>
                <a:spcPts val="600"/>
              </a:spcBef>
              <a:buNone/>
            </a:pPr>
            <a:r>
              <a:rPr lang="en-US" sz="4000" u="sng" dirty="0">
                <a:solidFill>
                  <a:srgbClr val="17375E"/>
                </a:solidFill>
                <a:latin typeface="+mn-lt"/>
                <a:cs typeface="Arial"/>
              </a:rPr>
              <a:t>Funding</a:t>
            </a:r>
            <a:endParaRPr lang="en-US" sz="4000" u="sng" dirty="0">
              <a:solidFill>
                <a:srgbClr val="000000"/>
              </a:solidFill>
              <a:latin typeface="+mn-lt"/>
              <a:cs typeface="Calibri" panose="020F0502020204030204"/>
            </a:endParaRPr>
          </a:p>
          <a:p>
            <a:pPr marL="170974" indent="-170974">
              <a:spcBef>
                <a:spcPts val="600"/>
              </a:spcBef>
            </a:pPr>
            <a:r>
              <a:rPr lang="en-US" sz="3800" b="0" dirty="0">
                <a:solidFill>
                  <a:srgbClr val="17375E"/>
                </a:solidFill>
                <a:latin typeface="+mn-lt"/>
                <a:cs typeface="Arial"/>
              </a:rPr>
              <a:t>2020</a:t>
            </a:r>
          </a:p>
          <a:p>
            <a:pPr marL="170974" indent="-170974">
              <a:spcBef>
                <a:spcPts val="600"/>
              </a:spcBef>
            </a:pPr>
            <a:r>
              <a:rPr lang="en-US" sz="3800" b="0" dirty="0">
                <a:solidFill>
                  <a:srgbClr val="17375E"/>
                </a:solidFill>
                <a:latin typeface="+mn-lt"/>
                <a:cs typeface="Arial"/>
              </a:rPr>
              <a:t>CDC grant</a:t>
            </a:r>
            <a:endParaRPr lang="en-US" sz="3800" b="0" dirty="0">
              <a:solidFill>
                <a:srgbClr val="000000"/>
              </a:solidFill>
              <a:latin typeface="+mn-lt"/>
              <a:cs typeface="Calibri" panose="020F0502020204030204"/>
            </a:endParaRPr>
          </a:p>
          <a:p>
            <a:pPr marL="170974" indent="-170974">
              <a:spcBef>
                <a:spcPts val="600"/>
              </a:spcBef>
            </a:pPr>
            <a:r>
              <a:rPr lang="en-US" sz="3800" b="0" dirty="0">
                <a:solidFill>
                  <a:srgbClr val="17375E"/>
                </a:solidFill>
                <a:latin typeface="+mn-lt"/>
                <a:cs typeface="Arial"/>
              </a:rPr>
              <a:t>$4.8 million over 5 years</a:t>
            </a:r>
          </a:p>
          <a:p>
            <a:pPr marL="0" indent="0">
              <a:spcBef>
                <a:spcPts val="0"/>
              </a:spcBef>
              <a:buNone/>
            </a:pPr>
            <a:endParaRPr lang="en-US" sz="2400" b="0" dirty="0">
              <a:solidFill>
                <a:srgbClr val="17375E"/>
              </a:solidFill>
              <a:latin typeface="+mn-lt"/>
              <a:cs typeface="Arial" panose="020B0604020202020204" pitchFamily="34" charset="0"/>
            </a:endParaRPr>
          </a:p>
          <a:p>
            <a:pPr marL="0" indent="0">
              <a:spcBef>
                <a:spcPts val="600"/>
              </a:spcBef>
              <a:buNone/>
            </a:pPr>
            <a:r>
              <a:rPr lang="en-US" sz="4600" u="sng" dirty="0">
                <a:solidFill>
                  <a:srgbClr val="17375E"/>
                </a:solidFill>
                <a:latin typeface="+mn-lt"/>
                <a:ea typeface="Times New Roman" panose="02020603050405020304" pitchFamily="18" charset="0"/>
                <a:cs typeface="Calibri"/>
              </a:rPr>
              <a:t>Identified Populations</a:t>
            </a:r>
          </a:p>
          <a:p>
            <a:pPr marL="170974" indent="-170974">
              <a:spcBef>
                <a:spcPts val="600"/>
              </a:spcBef>
            </a:pPr>
            <a:r>
              <a:rPr lang="en-US" sz="3800" b="0" dirty="0">
                <a:solidFill>
                  <a:srgbClr val="17375E"/>
                </a:solidFill>
                <a:latin typeface="+mn-lt"/>
                <a:ea typeface="Times New Roman" panose="02020603050405020304" pitchFamily="18" charset="0"/>
              </a:rPr>
              <a:t>Men</a:t>
            </a:r>
            <a:endParaRPr lang="en-US" sz="3800" b="0" dirty="0">
              <a:solidFill>
                <a:srgbClr val="17375E"/>
              </a:solidFill>
              <a:latin typeface="+mn-lt"/>
              <a:ea typeface="Times New Roman" panose="02020603050405020304" pitchFamily="18" charset="0"/>
              <a:cs typeface="Calibri"/>
            </a:endParaRPr>
          </a:p>
          <a:p>
            <a:pPr marL="170974" indent="-170974">
              <a:spcBef>
                <a:spcPts val="600"/>
              </a:spcBef>
            </a:pPr>
            <a:r>
              <a:rPr lang="en-US" sz="3800" b="0" dirty="0">
                <a:solidFill>
                  <a:srgbClr val="17375E"/>
                </a:solidFill>
                <a:latin typeface="+mn-lt"/>
                <a:ea typeface="Times New Roman" panose="02020603050405020304" pitchFamily="18" charset="0"/>
                <a:cs typeface="Calibri"/>
              </a:rPr>
              <a:t>Veterans</a:t>
            </a:r>
          </a:p>
          <a:p>
            <a:pPr marL="170974" indent="-170974">
              <a:spcBef>
                <a:spcPts val="600"/>
              </a:spcBef>
            </a:pPr>
            <a:r>
              <a:rPr lang="en-US" sz="3800" b="0" dirty="0">
                <a:solidFill>
                  <a:srgbClr val="17375E"/>
                </a:solidFill>
                <a:latin typeface="+mn-lt"/>
                <a:ea typeface="Times New Roman" panose="02020603050405020304" pitchFamily="18" charset="0"/>
                <a:cs typeface="Calibri"/>
              </a:rPr>
              <a:t>Rural residents</a:t>
            </a:r>
          </a:p>
          <a:p>
            <a:pPr marL="170974" indent="-170974">
              <a:spcBef>
                <a:spcPts val="600"/>
              </a:spcBef>
            </a:pPr>
            <a:r>
              <a:rPr lang="en-US" sz="3800" b="0" dirty="0">
                <a:solidFill>
                  <a:srgbClr val="17375E"/>
                </a:solidFill>
                <a:latin typeface="+mn-lt"/>
                <a:ea typeface="Times New Roman" panose="02020603050405020304" pitchFamily="18" charset="0"/>
                <a:cs typeface="Calibri"/>
              </a:rPr>
              <a:t>Youth, specifically LGBTQIA2S+</a:t>
            </a:r>
          </a:p>
          <a:p>
            <a:pPr marL="170974" indent="-170974">
              <a:spcBef>
                <a:spcPts val="0"/>
              </a:spcBef>
            </a:pPr>
            <a:endParaRPr lang="en-US" sz="2400" b="0" dirty="0">
              <a:solidFill>
                <a:srgbClr val="17375E"/>
              </a:solidFill>
              <a:latin typeface="+mn-lt"/>
              <a:ea typeface="Times New Roman" panose="02020603050405020304" pitchFamily="18" charset="0"/>
              <a:cs typeface="Calibri"/>
            </a:endParaRPr>
          </a:p>
          <a:p>
            <a:pPr marL="0" indent="0">
              <a:spcBef>
                <a:spcPts val="600"/>
              </a:spcBef>
              <a:buNone/>
            </a:pPr>
            <a:r>
              <a:rPr lang="en-US" sz="4600" u="sng" dirty="0">
                <a:solidFill>
                  <a:srgbClr val="17375E"/>
                </a:solidFill>
                <a:latin typeface="+mn-lt"/>
                <a:ea typeface="Times New Roman" panose="02020603050405020304" pitchFamily="18" charset="0"/>
                <a:cs typeface="Calibri"/>
              </a:rPr>
              <a:t>Major Deliverables</a:t>
            </a:r>
          </a:p>
          <a:p>
            <a:pPr>
              <a:spcBef>
                <a:spcPts val="600"/>
              </a:spcBef>
            </a:pPr>
            <a:r>
              <a:rPr lang="en-US" sz="3800" b="0" dirty="0">
                <a:solidFill>
                  <a:srgbClr val="17375E"/>
                </a:solidFill>
                <a:latin typeface="+mn-lt"/>
                <a:ea typeface="Times New Roman" panose="02020603050405020304" pitchFamily="18" charset="0"/>
                <a:cs typeface="Calibri"/>
              </a:rPr>
              <a:t>State-wide Advisory Council</a:t>
            </a:r>
          </a:p>
          <a:p>
            <a:pPr>
              <a:spcBef>
                <a:spcPts val="600"/>
              </a:spcBef>
            </a:pPr>
            <a:r>
              <a:rPr lang="en-US" sz="3800" b="0" dirty="0">
                <a:solidFill>
                  <a:srgbClr val="17375E"/>
                </a:solidFill>
                <a:latin typeface="+mn-lt"/>
                <a:ea typeface="Times New Roman" panose="02020603050405020304" pitchFamily="18" charset="0"/>
                <a:cs typeface="Calibri"/>
              </a:rPr>
              <a:t>Gatekeeper Training</a:t>
            </a:r>
          </a:p>
          <a:p>
            <a:pPr>
              <a:spcBef>
                <a:spcPts val="600"/>
              </a:spcBef>
            </a:pPr>
            <a:r>
              <a:rPr lang="en-US" sz="3800" b="0" dirty="0">
                <a:solidFill>
                  <a:srgbClr val="17375E"/>
                </a:solidFill>
                <a:latin typeface="+mn-lt"/>
                <a:ea typeface="Times New Roman" panose="02020603050405020304" pitchFamily="18" charset="0"/>
                <a:cs typeface="Calibri"/>
              </a:rPr>
              <a:t>Counseling on Access to Lethal Means (CALM)</a:t>
            </a:r>
          </a:p>
          <a:p>
            <a:pPr>
              <a:spcBef>
                <a:spcPts val="600"/>
              </a:spcBef>
            </a:pPr>
            <a:r>
              <a:rPr lang="en-US" sz="3800" b="0" dirty="0">
                <a:solidFill>
                  <a:srgbClr val="17375E"/>
                </a:solidFill>
                <a:latin typeface="+mn-lt"/>
                <a:ea typeface="Times New Roman" panose="02020603050405020304" pitchFamily="18" charset="0"/>
                <a:cs typeface="Calibri"/>
              </a:rPr>
              <a:t>Firearm Safety Teams</a:t>
            </a:r>
          </a:p>
          <a:p>
            <a:pPr>
              <a:spcBef>
                <a:spcPts val="600"/>
              </a:spcBef>
            </a:pPr>
            <a:r>
              <a:rPr lang="en-US" sz="3800" b="0" dirty="0">
                <a:solidFill>
                  <a:srgbClr val="17375E"/>
                </a:solidFill>
                <a:latin typeface="+mn-lt"/>
                <a:ea typeface="Times New Roman" panose="02020603050405020304" pitchFamily="18" charset="0"/>
                <a:cs typeface="Calibri"/>
              </a:rPr>
              <a:t>Suicide Prevention Academies</a:t>
            </a:r>
          </a:p>
          <a:p>
            <a:pPr>
              <a:spcBef>
                <a:spcPts val="600"/>
              </a:spcBef>
            </a:pPr>
            <a:r>
              <a:rPr lang="en-US" sz="3800" b="0" dirty="0">
                <a:solidFill>
                  <a:srgbClr val="17375E"/>
                </a:solidFill>
                <a:latin typeface="+mn-lt"/>
                <a:ea typeface="Times New Roman" panose="02020603050405020304" pitchFamily="18" charset="0"/>
                <a:cs typeface="Calibri"/>
              </a:rPr>
              <a:t>Community Support through RFA</a:t>
            </a:r>
          </a:p>
          <a:p>
            <a:pPr marL="0" indent="0">
              <a:spcBef>
                <a:spcPts val="0"/>
              </a:spcBef>
              <a:buNone/>
            </a:pPr>
            <a:endParaRPr lang="en-US" sz="1350" dirty="0">
              <a:solidFill>
                <a:srgbClr val="17375E"/>
              </a:solidFill>
              <a:ea typeface="Times New Roman" panose="02020603050405020304" pitchFamily="18" charset="0"/>
              <a:cs typeface="Calibri" panose="020F0502020204030204"/>
            </a:endParaRPr>
          </a:p>
        </p:txBody>
      </p:sp>
    </p:spTree>
    <p:extLst>
      <p:ext uri="{BB962C8B-B14F-4D97-AF65-F5344CB8AC3E}">
        <p14:creationId xmlns:p14="http://schemas.microsoft.com/office/powerpoint/2010/main" val="1672401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AFD0-0942-4163-B7E1-856836CDA0F6}"/>
              </a:ext>
            </a:extLst>
          </p:cNvPr>
          <p:cNvSpPr>
            <a:spLocks noGrp="1"/>
          </p:cNvSpPr>
          <p:nvPr>
            <p:ph type="title"/>
          </p:nvPr>
        </p:nvSpPr>
        <p:spPr>
          <a:xfrm>
            <a:off x="320040" y="640080"/>
            <a:ext cx="7843267" cy="548640"/>
          </a:xfrm>
        </p:spPr>
        <p:txBody>
          <a:bodyPr/>
          <a:lstStyle/>
          <a:p>
            <a:r>
              <a:rPr lang="en-US" sz="3200" dirty="0">
                <a:latin typeface="+mn-lt"/>
              </a:rPr>
              <a:t>What is a gatekeeper?</a:t>
            </a:r>
          </a:p>
        </p:txBody>
      </p:sp>
      <p:sp>
        <p:nvSpPr>
          <p:cNvPr id="3" name="Text Placeholder 2">
            <a:extLst>
              <a:ext uri="{FF2B5EF4-FFF2-40B4-BE49-F238E27FC236}">
                <a16:creationId xmlns:a16="http://schemas.microsoft.com/office/drawing/2014/main" id="{387AE2B8-1667-401A-90AB-327279B3CABA}"/>
              </a:ext>
            </a:extLst>
          </p:cNvPr>
          <p:cNvSpPr>
            <a:spLocks noGrp="1"/>
          </p:cNvSpPr>
          <p:nvPr>
            <p:ph type="body" sz="quarter" idx="10"/>
          </p:nvPr>
        </p:nvSpPr>
        <p:spPr>
          <a:xfrm>
            <a:off x="512064" y="1375410"/>
            <a:ext cx="7888288" cy="5226424"/>
          </a:xfrm>
          <a:prstGeom prst="rect">
            <a:avLst/>
          </a:prstGeom>
        </p:spPr>
        <p:txBody>
          <a:bodyPr vert="horz" lIns="68580" tIns="34290" rIns="68580" bIns="34290" rtlCol="0" anchor="t">
            <a:normAutofit/>
          </a:bodyPr>
          <a:lstStyle/>
          <a:p>
            <a:pPr>
              <a:spcBef>
                <a:spcPts val="900"/>
              </a:spcBef>
              <a:buFont typeface="Arial"/>
              <a:buChar char="•"/>
            </a:pPr>
            <a:r>
              <a:rPr lang="en-US" sz="2000" b="0" dirty="0">
                <a:latin typeface="Arial"/>
                <a:cs typeface="Arial"/>
              </a:rPr>
              <a:t>Individuals who have face-to-face contact with large numbers of community members</a:t>
            </a:r>
          </a:p>
          <a:p>
            <a:pPr>
              <a:spcBef>
                <a:spcPts val="900"/>
              </a:spcBef>
              <a:buFont typeface="Arial"/>
              <a:buChar char="•"/>
            </a:pPr>
            <a:r>
              <a:rPr lang="en-US" sz="2000" b="0" dirty="0">
                <a:latin typeface="Arial"/>
                <a:cs typeface="Arial"/>
              </a:rPr>
              <a:t>Can “gatekeep” access to resources and services</a:t>
            </a:r>
          </a:p>
          <a:p>
            <a:pPr>
              <a:spcBef>
                <a:spcPts val="900"/>
              </a:spcBef>
              <a:buFont typeface="Arial"/>
              <a:buChar char="•"/>
            </a:pPr>
            <a:r>
              <a:rPr lang="en-US" sz="2000" b="0" dirty="0">
                <a:latin typeface="Arial"/>
                <a:cs typeface="Arial"/>
              </a:rPr>
              <a:t>Can include:</a:t>
            </a:r>
          </a:p>
          <a:p>
            <a:pPr lvl="1">
              <a:spcBef>
                <a:spcPts val="900"/>
              </a:spcBef>
              <a:buFont typeface="Arial"/>
              <a:buChar char="•"/>
            </a:pPr>
            <a:r>
              <a:rPr lang="en-US" sz="1600" b="0" dirty="0">
                <a:latin typeface="Arial"/>
                <a:cs typeface="Arial"/>
              </a:rPr>
              <a:t>Faith leaders</a:t>
            </a:r>
          </a:p>
          <a:p>
            <a:pPr lvl="1">
              <a:spcBef>
                <a:spcPts val="900"/>
              </a:spcBef>
              <a:buFont typeface="Arial"/>
              <a:buChar char="•"/>
            </a:pPr>
            <a:r>
              <a:rPr lang="en-US" sz="1600" b="0" dirty="0">
                <a:latin typeface="Arial"/>
                <a:cs typeface="Arial"/>
              </a:rPr>
              <a:t>Youth sport coaches</a:t>
            </a:r>
          </a:p>
          <a:p>
            <a:pPr lvl="1">
              <a:spcBef>
                <a:spcPts val="900"/>
              </a:spcBef>
              <a:buFont typeface="Arial"/>
              <a:buChar char="•"/>
            </a:pPr>
            <a:r>
              <a:rPr lang="en-US" sz="1600" b="0" dirty="0">
                <a:latin typeface="Arial"/>
                <a:cs typeface="Arial"/>
              </a:rPr>
              <a:t>Hair-dressers and barbers</a:t>
            </a:r>
          </a:p>
          <a:p>
            <a:pPr lvl="1">
              <a:spcBef>
                <a:spcPts val="900"/>
              </a:spcBef>
              <a:buFont typeface="Arial"/>
              <a:buChar char="•"/>
            </a:pPr>
            <a:r>
              <a:rPr lang="en-US" sz="1600" b="0" dirty="0">
                <a:latin typeface="Arial"/>
                <a:cs typeface="Arial"/>
              </a:rPr>
              <a:t>Doctors</a:t>
            </a:r>
          </a:p>
          <a:p>
            <a:pPr lvl="1">
              <a:spcBef>
                <a:spcPts val="900"/>
              </a:spcBef>
              <a:buFont typeface="Arial"/>
              <a:buChar char="•"/>
            </a:pPr>
            <a:r>
              <a:rPr lang="en-US" sz="1600" b="0" dirty="0">
                <a:latin typeface="Arial"/>
                <a:cs typeface="Arial"/>
              </a:rPr>
              <a:t>Teachers</a:t>
            </a:r>
            <a:endParaRPr lang="en-US" sz="1600" b="0" dirty="0">
              <a:cs typeface="Arial"/>
            </a:endParaRPr>
          </a:p>
          <a:p>
            <a:pPr marL="0" indent="0">
              <a:spcBef>
                <a:spcPts val="0"/>
              </a:spcBef>
              <a:buNone/>
            </a:pPr>
            <a:endParaRPr lang="en-US" sz="1350" dirty="0">
              <a:solidFill>
                <a:srgbClr val="17375E"/>
              </a:solidFill>
              <a:ea typeface="Times New Roman" panose="02020603050405020304" pitchFamily="18" charset="0"/>
              <a:cs typeface="Calibri" panose="020F0502020204030204"/>
            </a:endParaRPr>
          </a:p>
        </p:txBody>
      </p:sp>
    </p:spTree>
    <p:extLst>
      <p:ext uri="{BB962C8B-B14F-4D97-AF65-F5344CB8AC3E}">
        <p14:creationId xmlns:p14="http://schemas.microsoft.com/office/powerpoint/2010/main" val="2485059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EBA2B-4896-3CB4-DD0D-90B4A8054E16}"/>
              </a:ext>
            </a:extLst>
          </p:cNvPr>
          <p:cNvSpPr>
            <a:spLocks noGrp="1"/>
          </p:cNvSpPr>
          <p:nvPr>
            <p:ph type="title"/>
          </p:nvPr>
        </p:nvSpPr>
        <p:spPr>
          <a:xfrm>
            <a:off x="320040" y="731520"/>
            <a:ext cx="7880336" cy="659851"/>
          </a:xfrm>
        </p:spPr>
        <p:txBody>
          <a:bodyPr lIns="91440" tIns="45720" rIns="91440" bIns="45720" anchor="t">
            <a:noAutofit/>
          </a:bodyPr>
          <a:lstStyle/>
          <a:p>
            <a:pPr algn="ctr"/>
            <a:r>
              <a:rPr lang="en-US" dirty="0">
                <a:latin typeface="Arial"/>
                <a:cs typeface="Arial"/>
              </a:rPr>
              <a:t>Welcome!</a:t>
            </a:r>
            <a:br>
              <a:rPr lang="en-US" dirty="0">
                <a:latin typeface="Arial"/>
                <a:cs typeface="Arial"/>
              </a:rPr>
            </a:br>
            <a:endParaRPr lang="en-US" dirty="0"/>
          </a:p>
        </p:txBody>
      </p:sp>
    </p:spTree>
    <p:extLst>
      <p:ext uri="{BB962C8B-B14F-4D97-AF65-F5344CB8AC3E}">
        <p14:creationId xmlns:p14="http://schemas.microsoft.com/office/powerpoint/2010/main" val="3918649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AFD0-0942-4163-B7E1-856836CDA0F6}"/>
              </a:ext>
            </a:extLst>
          </p:cNvPr>
          <p:cNvSpPr>
            <a:spLocks noGrp="1"/>
          </p:cNvSpPr>
          <p:nvPr>
            <p:ph type="title"/>
          </p:nvPr>
        </p:nvSpPr>
        <p:spPr>
          <a:xfrm>
            <a:off x="320040" y="640080"/>
            <a:ext cx="7843267" cy="548640"/>
          </a:xfrm>
        </p:spPr>
        <p:txBody>
          <a:bodyPr/>
          <a:lstStyle/>
          <a:p>
            <a:r>
              <a:rPr lang="en-US" sz="3200" b="1" dirty="0">
                <a:latin typeface="+mn-lt"/>
              </a:rPr>
              <a:t>What is gatekeeper training?</a:t>
            </a:r>
          </a:p>
        </p:txBody>
      </p:sp>
      <p:sp>
        <p:nvSpPr>
          <p:cNvPr id="3" name="Text Placeholder 2">
            <a:extLst>
              <a:ext uri="{FF2B5EF4-FFF2-40B4-BE49-F238E27FC236}">
                <a16:creationId xmlns:a16="http://schemas.microsoft.com/office/drawing/2014/main" id="{387AE2B8-1667-401A-90AB-327279B3CABA}"/>
              </a:ext>
            </a:extLst>
          </p:cNvPr>
          <p:cNvSpPr>
            <a:spLocks noGrp="1"/>
          </p:cNvSpPr>
          <p:nvPr>
            <p:ph type="body" sz="quarter" idx="10"/>
          </p:nvPr>
        </p:nvSpPr>
        <p:spPr>
          <a:xfrm>
            <a:off x="512064" y="1461135"/>
            <a:ext cx="7888288" cy="5226424"/>
          </a:xfrm>
          <a:prstGeom prst="rect">
            <a:avLst/>
          </a:prstGeom>
        </p:spPr>
        <p:txBody>
          <a:bodyPr vert="horz" lIns="68580" tIns="34290" rIns="68580" bIns="34290" rtlCol="0" anchor="t">
            <a:normAutofit/>
          </a:bodyPr>
          <a:lstStyle/>
          <a:p>
            <a:pPr>
              <a:spcBef>
                <a:spcPts val="900"/>
              </a:spcBef>
              <a:buFont typeface="Arial"/>
              <a:buChar char="•"/>
            </a:pPr>
            <a:r>
              <a:rPr lang="en-US" sz="2000" b="0" dirty="0">
                <a:latin typeface="Arial"/>
                <a:cs typeface="Arial"/>
              </a:rPr>
              <a:t>Teaches the knowledge and skills needed to intervene and care for persons at potential risk for suicide</a:t>
            </a:r>
          </a:p>
          <a:p>
            <a:pPr>
              <a:spcBef>
                <a:spcPts val="900"/>
              </a:spcBef>
              <a:buFont typeface="Arial"/>
              <a:buChar char="•"/>
            </a:pPr>
            <a:r>
              <a:rPr lang="en-US" sz="2000" b="0" dirty="0">
                <a:latin typeface="Arial"/>
                <a:cs typeface="Arial"/>
              </a:rPr>
              <a:t>Similar to CPR</a:t>
            </a:r>
          </a:p>
          <a:p>
            <a:pPr lvl="1">
              <a:spcBef>
                <a:spcPts val="900"/>
              </a:spcBef>
              <a:buFont typeface="Arial"/>
              <a:buChar char="•"/>
            </a:pPr>
            <a:r>
              <a:rPr lang="en-US" sz="2000" b="0" dirty="0">
                <a:latin typeface="Arial"/>
                <a:cs typeface="Arial"/>
              </a:rPr>
              <a:t>Train thousands in CPR for the off chance they will need to use it</a:t>
            </a:r>
          </a:p>
          <a:p>
            <a:pPr lvl="1">
              <a:spcBef>
                <a:spcPts val="900"/>
              </a:spcBef>
              <a:buFont typeface="Arial"/>
              <a:buChar char="•"/>
            </a:pPr>
            <a:r>
              <a:rPr lang="en-US" sz="2000" b="0" dirty="0">
                <a:latin typeface="Arial"/>
                <a:cs typeface="Arial"/>
              </a:rPr>
              <a:t>More likely to encounter people at risk for suicide than people who need CPR</a:t>
            </a:r>
            <a:endParaRPr lang="en-US" sz="2000" b="0" dirty="0">
              <a:cs typeface="Arial"/>
            </a:endParaRPr>
          </a:p>
          <a:p>
            <a:pPr marL="0" indent="0">
              <a:spcBef>
                <a:spcPts val="0"/>
              </a:spcBef>
              <a:buNone/>
            </a:pPr>
            <a:endParaRPr lang="en-US" sz="1350" dirty="0">
              <a:solidFill>
                <a:srgbClr val="17375E"/>
              </a:solidFill>
              <a:ea typeface="Times New Roman" panose="02020603050405020304" pitchFamily="18" charset="0"/>
              <a:cs typeface="Calibri" panose="020F0502020204030204"/>
            </a:endParaRPr>
          </a:p>
        </p:txBody>
      </p:sp>
    </p:spTree>
    <p:extLst>
      <p:ext uri="{BB962C8B-B14F-4D97-AF65-F5344CB8AC3E}">
        <p14:creationId xmlns:p14="http://schemas.microsoft.com/office/powerpoint/2010/main" val="3876191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AFD0-0942-4163-B7E1-856836CDA0F6}"/>
              </a:ext>
            </a:extLst>
          </p:cNvPr>
          <p:cNvSpPr>
            <a:spLocks noGrp="1"/>
          </p:cNvSpPr>
          <p:nvPr>
            <p:ph type="title"/>
          </p:nvPr>
        </p:nvSpPr>
        <p:spPr>
          <a:xfrm>
            <a:off x="320040" y="640079"/>
            <a:ext cx="8442960" cy="2626995"/>
          </a:xfrm>
        </p:spPr>
        <p:txBody>
          <a:bodyPr/>
          <a:lstStyle/>
          <a:p>
            <a:r>
              <a:rPr lang="en-US" sz="3200" dirty="0">
                <a:latin typeface="Arial"/>
                <a:cs typeface="Arial"/>
              </a:rPr>
              <a:t>Gatekeeper Training: Suicide Prevention &amp; Intervention Skills Training</a:t>
            </a:r>
            <a:endParaRPr lang="en-US" sz="3200" b="1" dirty="0">
              <a:latin typeface="+mn-lt"/>
            </a:endParaRPr>
          </a:p>
        </p:txBody>
      </p:sp>
      <p:sp>
        <p:nvSpPr>
          <p:cNvPr id="3" name="Text Placeholder 2">
            <a:extLst>
              <a:ext uri="{FF2B5EF4-FFF2-40B4-BE49-F238E27FC236}">
                <a16:creationId xmlns:a16="http://schemas.microsoft.com/office/drawing/2014/main" id="{387AE2B8-1667-401A-90AB-327279B3CABA}"/>
              </a:ext>
            </a:extLst>
          </p:cNvPr>
          <p:cNvSpPr>
            <a:spLocks noGrp="1"/>
          </p:cNvSpPr>
          <p:nvPr>
            <p:ph type="body" sz="quarter" idx="10"/>
          </p:nvPr>
        </p:nvSpPr>
        <p:spPr>
          <a:xfrm>
            <a:off x="521589" y="1784985"/>
            <a:ext cx="7888288" cy="5226424"/>
          </a:xfrm>
          <a:prstGeom prst="rect">
            <a:avLst/>
          </a:prstGeom>
        </p:spPr>
        <p:txBody>
          <a:bodyPr vert="horz" lIns="68580" tIns="34290" rIns="68580" bIns="34290" rtlCol="0" anchor="t">
            <a:normAutofit/>
          </a:bodyPr>
          <a:lstStyle/>
          <a:p>
            <a:pPr>
              <a:spcBef>
                <a:spcPts val="900"/>
              </a:spcBef>
              <a:buFont typeface="Arial"/>
              <a:buChar char="•"/>
            </a:pPr>
            <a:r>
              <a:rPr lang="en-US" sz="2400" b="0" dirty="0">
                <a:latin typeface="Arial"/>
                <a:cs typeface="Arial"/>
              </a:rPr>
              <a:t>Faith Leaders for Life</a:t>
            </a:r>
          </a:p>
          <a:p>
            <a:pPr marL="575945" lvl="1" indent="-233045">
              <a:spcBef>
                <a:spcPts val="900"/>
              </a:spcBef>
            </a:pPr>
            <a:r>
              <a:rPr lang="en-US" sz="2000" b="0" dirty="0">
                <a:latin typeface="Arial"/>
                <a:cs typeface="Arial"/>
              </a:rPr>
              <a:t>Provide gatekeeper training to faith leaders and faith communities</a:t>
            </a:r>
          </a:p>
          <a:p>
            <a:pPr>
              <a:spcBef>
                <a:spcPts val="900"/>
              </a:spcBef>
              <a:buFont typeface="Arial"/>
              <a:buChar char="•"/>
            </a:pPr>
            <a:r>
              <a:rPr lang="en-US" sz="2400" b="0" dirty="0">
                <a:latin typeface="Arial"/>
                <a:cs typeface="Arial"/>
              </a:rPr>
              <a:t>Start with Veterans </a:t>
            </a:r>
          </a:p>
          <a:p>
            <a:pPr marL="575945" lvl="1" indent="-233045">
              <a:spcBef>
                <a:spcPts val="900"/>
              </a:spcBef>
            </a:pPr>
            <a:r>
              <a:rPr lang="en-US" sz="2000" b="0" dirty="0">
                <a:latin typeface="Arial"/>
                <a:cs typeface="Arial"/>
              </a:rPr>
              <a:t>Provide gatekeeper training to those who intersect with veterans</a:t>
            </a:r>
          </a:p>
          <a:p>
            <a:pPr>
              <a:spcBef>
                <a:spcPts val="900"/>
              </a:spcBef>
              <a:buFont typeface="Arial"/>
              <a:buChar char="•"/>
            </a:pPr>
            <a:r>
              <a:rPr lang="en-US" sz="2400" b="0" dirty="0">
                <a:latin typeface="Arial"/>
                <a:cs typeface="Arial"/>
              </a:rPr>
              <a:t>Applied Suicide Intervention Skills Training (ASIST)</a:t>
            </a:r>
            <a:endParaRPr lang="en-US" sz="2400" b="0" dirty="0">
              <a:solidFill>
                <a:srgbClr val="17375E"/>
              </a:solidFill>
              <a:latin typeface="Arial"/>
              <a:cs typeface="Arial"/>
            </a:endParaRPr>
          </a:p>
          <a:p>
            <a:pPr marL="575945" lvl="1" indent="-233045">
              <a:spcBef>
                <a:spcPts val="900"/>
              </a:spcBef>
            </a:pPr>
            <a:r>
              <a:rPr lang="en-US" sz="2000" b="0" dirty="0">
                <a:latin typeface="Arial"/>
                <a:cs typeface="Arial"/>
              </a:rPr>
              <a:t>Suicide intervention training, how to approach a person in crisis</a:t>
            </a:r>
            <a:endParaRPr lang="en-US" sz="2000" b="0" dirty="0">
              <a:solidFill>
                <a:srgbClr val="17375E"/>
              </a:solidFill>
              <a:cs typeface="Arial"/>
            </a:endParaRPr>
          </a:p>
          <a:p>
            <a:pPr marL="0" indent="0">
              <a:spcBef>
                <a:spcPts val="0"/>
              </a:spcBef>
              <a:buNone/>
            </a:pPr>
            <a:endParaRPr lang="en-US" sz="1350" dirty="0">
              <a:solidFill>
                <a:srgbClr val="17375E"/>
              </a:solidFill>
              <a:ea typeface="Times New Roman" panose="02020603050405020304" pitchFamily="18" charset="0"/>
              <a:cs typeface="Calibri" panose="020F0502020204030204"/>
            </a:endParaRPr>
          </a:p>
        </p:txBody>
      </p:sp>
    </p:spTree>
    <p:extLst>
      <p:ext uri="{BB962C8B-B14F-4D97-AF65-F5344CB8AC3E}">
        <p14:creationId xmlns:p14="http://schemas.microsoft.com/office/powerpoint/2010/main" val="878457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AFD0-0942-4163-B7E1-856836CDA0F6}"/>
              </a:ext>
            </a:extLst>
          </p:cNvPr>
          <p:cNvSpPr>
            <a:spLocks noGrp="1"/>
          </p:cNvSpPr>
          <p:nvPr>
            <p:ph type="title"/>
          </p:nvPr>
        </p:nvSpPr>
        <p:spPr>
          <a:xfrm>
            <a:off x="320040" y="640079"/>
            <a:ext cx="8442960" cy="2626995"/>
          </a:xfrm>
        </p:spPr>
        <p:txBody>
          <a:bodyPr/>
          <a:lstStyle/>
          <a:p>
            <a:r>
              <a:rPr lang="en-US" sz="3200" dirty="0">
                <a:latin typeface="Arial"/>
                <a:cs typeface="Arial"/>
              </a:rPr>
              <a:t>Fire Safe Storage</a:t>
            </a:r>
            <a:endParaRPr lang="en-US" sz="3200" b="1" dirty="0">
              <a:latin typeface="+mn-lt"/>
            </a:endParaRPr>
          </a:p>
        </p:txBody>
      </p:sp>
      <p:sp>
        <p:nvSpPr>
          <p:cNvPr id="3" name="Text Placeholder 2">
            <a:extLst>
              <a:ext uri="{FF2B5EF4-FFF2-40B4-BE49-F238E27FC236}">
                <a16:creationId xmlns:a16="http://schemas.microsoft.com/office/drawing/2014/main" id="{387AE2B8-1667-401A-90AB-327279B3CABA}"/>
              </a:ext>
            </a:extLst>
          </p:cNvPr>
          <p:cNvSpPr>
            <a:spLocks noGrp="1"/>
          </p:cNvSpPr>
          <p:nvPr>
            <p:ph type="body" sz="quarter" idx="10"/>
          </p:nvPr>
        </p:nvSpPr>
        <p:spPr>
          <a:xfrm>
            <a:off x="521589" y="1280160"/>
            <a:ext cx="7888288" cy="5226424"/>
          </a:xfrm>
          <a:prstGeom prst="rect">
            <a:avLst/>
          </a:prstGeom>
        </p:spPr>
        <p:txBody>
          <a:bodyPr vert="horz" lIns="68580" tIns="34290" rIns="68580" bIns="34290" rtlCol="0" anchor="t">
            <a:norm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17375E"/>
                </a:solidFill>
                <a:effectLst/>
                <a:uLnTx/>
                <a:uFillTx/>
                <a:latin typeface="Arial"/>
                <a:ea typeface="+mn-ea"/>
                <a:cs typeface="+mn-cs"/>
              </a:rPr>
              <a:t>Promote safe storage practices through creation of local Firearm Safety Teams (FST).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1F497D">
                  <a:lumMod val="75000"/>
                </a:srgbClr>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1F497D">
                    <a:lumMod val="75000"/>
                  </a:srgbClr>
                </a:solidFill>
                <a:effectLst/>
                <a:uLnTx/>
                <a:uFillTx/>
                <a:latin typeface="Arial"/>
                <a:ea typeface="+mn-ea"/>
                <a:cs typeface="+mn-cs"/>
              </a:rPr>
              <a:t>Example is the Durham Gun Safety Team</a:t>
            </a:r>
          </a:p>
          <a:p>
            <a:pPr marL="742950" marR="0" lvl="1" indent="-285750" algn="l" defTabSz="914400" rtl="0" eaLnBrk="1" fontAlgn="auto" latinLnBrk="0" hangingPunct="1">
              <a:lnSpc>
                <a:spcPct val="100000"/>
              </a:lnSpc>
              <a:spcBef>
                <a:spcPts val="0"/>
              </a:spcBef>
              <a:spcAft>
                <a:spcPts val="0"/>
              </a:spcAft>
              <a:buClr>
                <a:srgbClr val="17375E"/>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hlinkClick r:id="rId3"/>
              </a:rPr>
              <a:t>https://injuryfreenc.dph.ncdhhs.gov/safestorage/docs/CreatingaGunSafetyTeamImplementationGuide.pdf</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
                <a:srgbClr val="17375E"/>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75000"/>
                  </a:srgbClr>
                </a:solidFill>
                <a:effectLst/>
                <a:uLnTx/>
                <a:uFillTx/>
                <a:latin typeface="Arial"/>
                <a:ea typeface="+mn-ea"/>
                <a:cs typeface="+mn-cs"/>
              </a:rPr>
              <a:t>Member examples: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75000"/>
                  </a:srgbClr>
                </a:solidFill>
                <a:effectLst/>
                <a:uLnTx/>
                <a:uFillTx/>
                <a:latin typeface="Arial"/>
                <a:ea typeface="+mn-ea"/>
                <a:cs typeface="+mn-cs"/>
              </a:rPr>
              <a:t>Health department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75000"/>
                  </a:srgbClr>
                </a:solidFill>
                <a:effectLst/>
                <a:uLnTx/>
                <a:uFillTx/>
                <a:latin typeface="Arial"/>
                <a:ea typeface="+mn-ea"/>
                <a:cs typeface="+mn-cs"/>
              </a:rPr>
              <a:t>Health care providers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75000"/>
                  </a:srgbClr>
                </a:solidFill>
                <a:effectLst/>
                <a:uLnTx/>
                <a:uFillTx/>
                <a:latin typeface="Arial"/>
                <a:ea typeface="+mn-ea"/>
                <a:cs typeface="+mn-cs"/>
              </a:rPr>
              <a:t>Faith Leaders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75000"/>
                  </a:srgbClr>
                </a:solidFill>
                <a:effectLst/>
                <a:uLnTx/>
                <a:uFillTx/>
                <a:latin typeface="Arial"/>
                <a:ea typeface="+mn-ea"/>
                <a:cs typeface="+mn-cs"/>
              </a:rPr>
              <a:t>Domestic violence groups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75000"/>
                  </a:srgbClr>
                </a:solidFill>
                <a:effectLst/>
                <a:uLnTx/>
                <a:uFillTx/>
                <a:latin typeface="Arial"/>
                <a:ea typeface="+mn-ea"/>
                <a:cs typeface="+mn-cs"/>
              </a:rPr>
              <a:t>Mental Health Providers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75000"/>
                  </a:srgbClr>
                </a:solidFill>
                <a:effectLst/>
                <a:uLnTx/>
                <a:uFillTx/>
                <a:latin typeface="Arial"/>
                <a:ea typeface="+mn-ea"/>
                <a:cs typeface="+mn-cs"/>
              </a:rPr>
              <a:t>Neighborhood watches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lumMod val="7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lumMod val="75000"/>
                  </a:srgbClr>
                </a:solidFill>
                <a:effectLst/>
                <a:uLnTx/>
                <a:uFillTx/>
                <a:latin typeface="Arial"/>
                <a:ea typeface="+mn-ea"/>
                <a:cs typeface="+mn-cs"/>
              </a:rPr>
              <a:t>3. NC S.A.F.E. </a:t>
            </a:r>
            <a:r>
              <a:rPr kumimoji="0" lang="en-US" sz="2400" b="0" i="0" u="none" strike="noStrike" kern="1200" cap="none" spc="0" normalizeH="0" baseline="0" noProof="0" dirty="0">
                <a:ln>
                  <a:noFill/>
                </a:ln>
                <a:solidFill>
                  <a:prstClr val="black"/>
                </a:solidFill>
                <a:effectLst/>
                <a:uLnTx/>
                <a:uFillTx/>
                <a:latin typeface="Arial"/>
                <a:ea typeface="+mn-ea"/>
                <a:cs typeface="+mn-cs"/>
                <a:hlinkClick r:id="rId4"/>
              </a:rPr>
              <a:t>(ncsafe.org)</a:t>
            </a:r>
            <a:endParaRPr kumimoji="0" lang="en-US" sz="2400" b="0" i="0" u="none" strike="noStrike" kern="1200" cap="none" spc="0" normalizeH="0" baseline="0" noProof="0" dirty="0">
              <a:ln>
                <a:noFill/>
              </a:ln>
              <a:solidFill>
                <a:srgbClr val="1F497D">
                  <a:lumMod val="75000"/>
                </a:srgbClr>
              </a:solidFill>
              <a:effectLst/>
              <a:uLnTx/>
              <a:uFillTx/>
              <a:latin typeface="Arial"/>
              <a:ea typeface="+mn-ea"/>
              <a:cs typeface="+mn-cs"/>
            </a:endParaRPr>
          </a:p>
          <a:p>
            <a:pPr marL="0" indent="0">
              <a:spcBef>
                <a:spcPts val="0"/>
              </a:spcBef>
              <a:buNone/>
            </a:pPr>
            <a:endParaRPr lang="en-US" sz="1350" dirty="0">
              <a:solidFill>
                <a:srgbClr val="17375E"/>
              </a:solidFill>
              <a:ea typeface="Times New Roman" panose="02020603050405020304" pitchFamily="18" charset="0"/>
              <a:cs typeface="Calibri" panose="020F0502020204030204"/>
            </a:endParaRPr>
          </a:p>
        </p:txBody>
      </p:sp>
    </p:spTree>
    <p:extLst>
      <p:ext uri="{BB962C8B-B14F-4D97-AF65-F5344CB8AC3E}">
        <p14:creationId xmlns:p14="http://schemas.microsoft.com/office/powerpoint/2010/main" val="1621875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AFD0-0942-4163-B7E1-856836CDA0F6}"/>
              </a:ext>
            </a:extLst>
          </p:cNvPr>
          <p:cNvSpPr>
            <a:spLocks noGrp="1"/>
          </p:cNvSpPr>
          <p:nvPr>
            <p:ph type="title"/>
          </p:nvPr>
        </p:nvSpPr>
        <p:spPr>
          <a:xfrm>
            <a:off x="320040" y="640079"/>
            <a:ext cx="8442960" cy="2626995"/>
          </a:xfrm>
        </p:spPr>
        <p:txBody>
          <a:bodyPr/>
          <a:lstStyle/>
          <a:p>
            <a:r>
              <a:rPr lang="en-US" sz="3200" b="1" dirty="0">
                <a:latin typeface="Arial"/>
                <a:cs typeface="Arial"/>
              </a:rPr>
              <a:t>Means Safety Education</a:t>
            </a:r>
            <a:endParaRPr lang="en-US" sz="3200" b="1" dirty="0">
              <a:latin typeface="+mn-lt"/>
            </a:endParaRPr>
          </a:p>
        </p:txBody>
      </p:sp>
      <p:sp>
        <p:nvSpPr>
          <p:cNvPr id="3" name="Text Placeholder 2">
            <a:extLst>
              <a:ext uri="{FF2B5EF4-FFF2-40B4-BE49-F238E27FC236}">
                <a16:creationId xmlns:a16="http://schemas.microsoft.com/office/drawing/2014/main" id="{387AE2B8-1667-401A-90AB-327279B3CABA}"/>
              </a:ext>
            </a:extLst>
          </p:cNvPr>
          <p:cNvSpPr>
            <a:spLocks noGrp="1"/>
          </p:cNvSpPr>
          <p:nvPr>
            <p:ph type="body" sz="quarter" idx="10"/>
          </p:nvPr>
        </p:nvSpPr>
        <p:spPr>
          <a:xfrm>
            <a:off x="521589" y="1470660"/>
            <a:ext cx="7888288" cy="5226424"/>
          </a:xfrm>
          <a:prstGeom prst="rect">
            <a:avLst/>
          </a:prstGeom>
        </p:spPr>
        <p:txBody>
          <a:bodyPr vert="horz" lIns="68580" tIns="34290" rIns="68580" bIns="34290" rtlCol="0" anchor="t">
            <a:norm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17375E"/>
                </a:solidFill>
                <a:effectLst/>
                <a:uLnTx/>
                <a:uFillTx/>
                <a:latin typeface="Arial"/>
                <a:ea typeface="+mn-ea"/>
                <a:cs typeface="+mn-cs"/>
              </a:rPr>
              <a:t>Provide Counseling on Access to Lethal Means (CALM)</a:t>
            </a:r>
            <a:endParaRPr kumimoji="0" lang="en-US" sz="2200" b="0" i="0" u="none" strike="noStrike" kern="1200" cap="none" spc="0" normalizeH="0" baseline="0" noProof="0" dirty="0">
              <a:ln>
                <a:noFill/>
              </a:ln>
              <a:solidFill>
                <a:srgbClr val="17375E"/>
              </a:solidFill>
              <a:effectLst/>
              <a:uLnTx/>
              <a:uFillTx/>
              <a:latin typeface="Aria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hlinkClick r:id="rId3"/>
              </a:rPr>
              <a:t>Counseling on Access to Lethal Means | CALM (calmamerica.org)</a:t>
            </a:r>
            <a:endParaRPr kumimoji="0" lang="en-US" sz="2200" b="0" i="0" u="none" strike="noStrike" kern="1200" cap="none" spc="0" normalizeH="0" baseline="0" noProof="0" dirty="0">
              <a:ln>
                <a:noFill/>
              </a:ln>
              <a:solidFill>
                <a:srgbClr val="17375E"/>
              </a:solidFill>
              <a:effectLst/>
              <a:uLnTx/>
              <a:uFillTx/>
              <a:latin typeface="Arial"/>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17375E"/>
              </a:solidFill>
              <a:effectLst/>
              <a:uLnTx/>
              <a:uFillTx/>
              <a:latin typeface="Arial"/>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17375E"/>
                </a:solidFill>
                <a:effectLst/>
                <a:uLnTx/>
                <a:uFillTx/>
                <a:latin typeface="Arial"/>
                <a:ea typeface="+mn-ea"/>
                <a:cs typeface="+mn-cs"/>
              </a:rPr>
              <a:t>Includes firearms, medications, other methods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17375E"/>
                </a:solidFill>
                <a:effectLst/>
                <a:uLnTx/>
                <a:uFillTx/>
                <a:latin typeface="Arial"/>
                <a:ea typeface="+mn-ea"/>
                <a:cs typeface="+mn-cs"/>
              </a:rPr>
              <a:t>CALM is a conversation between a provider and the at-risk person and/or their family. It is discussion about ways to safeguard the home during the critical time period in which suicide risk is present.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17375E"/>
              </a:solidFill>
              <a:effectLst/>
              <a:uLnTx/>
              <a:uFillTx/>
              <a:latin typeface="Arial"/>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17375E"/>
                </a:solidFill>
                <a:effectLst/>
                <a:uLnTx/>
                <a:uFillTx/>
                <a:latin typeface="Arial"/>
                <a:ea typeface="+mn-ea"/>
                <a:cs typeface="+mn-cs"/>
              </a:rPr>
              <a:t>Trainees: medical, health care, mental health, counselor, community resource</a:t>
            </a:r>
          </a:p>
          <a:p>
            <a:pPr marL="0" indent="0">
              <a:spcBef>
                <a:spcPts val="0"/>
              </a:spcBef>
              <a:buNone/>
            </a:pPr>
            <a:endParaRPr lang="en-US" sz="1350" dirty="0">
              <a:solidFill>
                <a:srgbClr val="17375E"/>
              </a:solidFill>
              <a:ea typeface="Times New Roman" panose="02020603050405020304" pitchFamily="18" charset="0"/>
              <a:cs typeface="Calibri" panose="020F0502020204030204"/>
            </a:endParaRPr>
          </a:p>
        </p:txBody>
      </p:sp>
    </p:spTree>
    <p:extLst>
      <p:ext uri="{BB962C8B-B14F-4D97-AF65-F5344CB8AC3E}">
        <p14:creationId xmlns:p14="http://schemas.microsoft.com/office/powerpoint/2010/main" val="910810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AFD0-0942-4163-B7E1-856836CDA0F6}"/>
              </a:ext>
            </a:extLst>
          </p:cNvPr>
          <p:cNvSpPr>
            <a:spLocks noGrp="1"/>
          </p:cNvSpPr>
          <p:nvPr>
            <p:ph type="title"/>
          </p:nvPr>
        </p:nvSpPr>
        <p:spPr>
          <a:xfrm>
            <a:off x="320040" y="640079"/>
            <a:ext cx="8442960" cy="2626995"/>
          </a:xfrm>
        </p:spPr>
        <p:txBody>
          <a:bodyPr/>
          <a:lstStyle/>
          <a:p>
            <a:r>
              <a:rPr lang="en-US" sz="3200" dirty="0">
                <a:latin typeface="+mn-lt"/>
              </a:rPr>
              <a:t>Why Do Means Matter?</a:t>
            </a:r>
            <a:endParaRPr lang="en-US" sz="3200" b="1" dirty="0">
              <a:latin typeface="+mn-lt"/>
            </a:endParaRPr>
          </a:p>
        </p:txBody>
      </p:sp>
      <p:sp>
        <p:nvSpPr>
          <p:cNvPr id="3" name="Text Placeholder 2">
            <a:extLst>
              <a:ext uri="{FF2B5EF4-FFF2-40B4-BE49-F238E27FC236}">
                <a16:creationId xmlns:a16="http://schemas.microsoft.com/office/drawing/2014/main" id="{387AE2B8-1667-401A-90AB-327279B3CABA}"/>
              </a:ext>
            </a:extLst>
          </p:cNvPr>
          <p:cNvSpPr>
            <a:spLocks noGrp="1"/>
          </p:cNvSpPr>
          <p:nvPr>
            <p:ph type="body" sz="quarter" idx="10"/>
          </p:nvPr>
        </p:nvSpPr>
        <p:spPr>
          <a:xfrm>
            <a:off x="521589" y="1470660"/>
            <a:ext cx="7888288" cy="5226424"/>
          </a:xfrm>
          <a:prstGeom prst="rect">
            <a:avLst/>
          </a:prstGeom>
        </p:spPr>
        <p:txBody>
          <a:bodyPr vert="horz" lIns="68580" tIns="34290" rIns="68580" bIns="34290" rtlCol="0" anchor="t">
            <a:normAutofit/>
          </a:bodyPr>
          <a:lstStyle/>
          <a:p>
            <a:r>
              <a:rPr lang="en-US" sz="2400" b="0" dirty="0">
                <a:solidFill>
                  <a:srgbClr val="17375E"/>
                </a:solidFill>
                <a:effectLst/>
                <a:latin typeface="Arial" panose="020B0604020202020204" pitchFamily="34" charset="0"/>
              </a:rPr>
              <a:t>Seventy-one percent of survivors of nearly lethal attempts stated that they deliberated for an hour or less. </a:t>
            </a:r>
          </a:p>
          <a:p>
            <a:pPr marL="0" indent="0">
              <a:buNone/>
            </a:pPr>
            <a:endParaRPr lang="en-US" sz="2400" b="0" dirty="0">
              <a:solidFill>
                <a:srgbClr val="17375E"/>
              </a:solidFill>
              <a:effectLst/>
              <a:latin typeface="Arial" panose="020B0604020202020204" pitchFamily="34" charset="0"/>
            </a:endParaRPr>
          </a:p>
          <a:p>
            <a:r>
              <a:rPr lang="en-US" sz="2400" b="0" dirty="0">
                <a:solidFill>
                  <a:srgbClr val="17375E"/>
                </a:solidFill>
                <a:effectLst/>
                <a:latin typeface="Arial" panose="020B0604020202020204" pitchFamily="34" charset="0"/>
              </a:rPr>
              <a:t>Approximately 82.5% of intentionally self-inflicted suicide attempts using firearms are fatal. </a:t>
            </a:r>
          </a:p>
          <a:p>
            <a:endParaRPr lang="en-US" sz="2400" b="0" dirty="0">
              <a:solidFill>
                <a:srgbClr val="17375E"/>
              </a:solidFill>
              <a:latin typeface="Arial" panose="020B0604020202020204" pitchFamily="34" charset="0"/>
            </a:endParaRPr>
          </a:p>
          <a:p>
            <a:r>
              <a:rPr lang="en-US" sz="2400" b="0" dirty="0">
                <a:solidFill>
                  <a:srgbClr val="17375E"/>
                </a:solidFill>
                <a:effectLst/>
                <a:latin typeface="Arial" panose="020B0604020202020204" pitchFamily="34" charset="0"/>
              </a:rPr>
              <a:t>The short time period of someone acting on suicidal ideation supports separation of ideation and method.</a:t>
            </a:r>
          </a:p>
          <a:p>
            <a:pPr marL="0" indent="0">
              <a:buNone/>
            </a:pPr>
            <a:r>
              <a:rPr lang="en-US" sz="2400" b="0" dirty="0">
                <a:solidFill>
                  <a:srgbClr val="17375E"/>
                </a:solidFill>
                <a:effectLst/>
                <a:latin typeface="Arial" panose="020B0604020202020204" pitchFamily="34" charset="0"/>
              </a:rPr>
              <a:t> </a:t>
            </a:r>
          </a:p>
          <a:p>
            <a:r>
              <a:rPr lang="en-US" sz="2400" b="0" dirty="0">
                <a:solidFill>
                  <a:srgbClr val="17375E"/>
                </a:solidFill>
                <a:latin typeface="Arial" panose="020B0604020202020204" pitchFamily="34" charset="0"/>
              </a:rPr>
              <a:t>C</a:t>
            </a:r>
            <a:r>
              <a:rPr lang="en-US" sz="2400" b="0" dirty="0">
                <a:solidFill>
                  <a:srgbClr val="17375E"/>
                </a:solidFill>
                <a:effectLst/>
                <a:latin typeface="Arial" panose="020B0604020202020204" pitchFamily="34" charset="0"/>
              </a:rPr>
              <a:t>reating any gap in time between the thought of suicide and lethal means can provide time for self-interruption or intervention by others</a:t>
            </a:r>
          </a:p>
          <a:p>
            <a:pPr marL="0" indent="0">
              <a:spcBef>
                <a:spcPts val="0"/>
              </a:spcBef>
              <a:buNone/>
            </a:pPr>
            <a:endParaRPr lang="en-US" sz="1350" dirty="0">
              <a:solidFill>
                <a:srgbClr val="17375E"/>
              </a:solidFill>
              <a:ea typeface="Times New Roman" panose="02020603050405020304" pitchFamily="18" charset="0"/>
              <a:cs typeface="Calibri" panose="020F0502020204030204"/>
            </a:endParaRPr>
          </a:p>
        </p:txBody>
      </p:sp>
    </p:spTree>
    <p:extLst>
      <p:ext uri="{BB962C8B-B14F-4D97-AF65-F5344CB8AC3E}">
        <p14:creationId xmlns:p14="http://schemas.microsoft.com/office/powerpoint/2010/main" val="904567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AFD0-0942-4163-B7E1-856836CDA0F6}"/>
              </a:ext>
            </a:extLst>
          </p:cNvPr>
          <p:cNvSpPr>
            <a:spLocks noGrp="1"/>
          </p:cNvSpPr>
          <p:nvPr>
            <p:ph type="title"/>
          </p:nvPr>
        </p:nvSpPr>
        <p:spPr>
          <a:xfrm>
            <a:off x="320040" y="640079"/>
            <a:ext cx="8442960" cy="830581"/>
          </a:xfrm>
        </p:spPr>
        <p:txBody>
          <a:bodyPr/>
          <a:lstStyle/>
          <a:p>
            <a:r>
              <a:rPr kumimoji="0" lang="en-US" sz="3200" b="1" i="0" u="none" strike="noStrike" kern="1200" cap="none" spc="0" normalizeH="0" baseline="0" noProof="0" dirty="0">
                <a:ln>
                  <a:noFill/>
                </a:ln>
                <a:solidFill>
                  <a:srgbClr val="1F497D">
                    <a:lumMod val="75000"/>
                  </a:srgbClr>
                </a:solidFill>
                <a:effectLst/>
                <a:uLnTx/>
                <a:uFillTx/>
                <a:latin typeface="Arial"/>
                <a:cs typeface="Arial"/>
              </a:rPr>
              <a:t>Ways Your Community Can Get Involved</a:t>
            </a:r>
            <a:endParaRPr lang="en-US" sz="3200" b="1" dirty="0">
              <a:latin typeface="+mn-lt"/>
            </a:endParaRPr>
          </a:p>
        </p:txBody>
      </p:sp>
      <p:sp>
        <p:nvSpPr>
          <p:cNvPr id="3" name="Text Placeholder 2">
            <a:extLst>
              <a:ext uri="{FF2B5EF4-FFF2-40B4-BE49-F238E27FC236}">
                <a16:creationId xmlns:a16="http://schemas.microsoft.com/office/drawing/2014/main" id="{387AE2B8-1667-401A-90AB-327279B3CABA}"/>
              </a:ext>
            </a:extLst>
          </p:cNvPr>
          <p:cNvSpPr>
            <a:spLocks noGrp="1"/>
          </p:cNvSpPr>
          <p:nvPr>
            <p:ph type="body" sz="quarter" idx="10"/>
          </p:nvPr>
        </p:nvSpPr>
        <p:spPr>
          <a:xfrm>
            <a:off x="521589" y="1470660"/>
            <a:ext cx="7888288" cy="5226424"/>
          </a:xfrm>
          <a:prstGeom prst="rect">
            <a:avLst/>
          </a:prstGeom>
        </p:spPr>
        <p:txBody>
          <a:bodyPr vert="horz" lIns="68580" tIns="34290" rIns="68580" bIns="34290" rtlCol="0" anchor="t">
            <a:normAutofit/>
          </a:bodyPr>
          <a:lstStyle/>
          <a:p>
            <a:r>
              <a:rPr lang="en-US" sz="2400" b="0" dirty="0">
                <a:latin typeface="Arial"/>
                <a:cs typeface="Arial"/>
              </a:rPr>
              <a:t>Hospitals and medical establishments (CALM, Start, ASIST) </a:t>
            </a:r>
            <a:endParaRPr lang="en-US" sz="2400" dirty="0">
              <a:latin typeface="Arial"/>
              <a:cs typeface="Arial"/>
            </a:endParaRPr>
          </a:p>
          <a:p>
            <a:r>
              <a:rPr lang="en-US" sz="2400" b="0" dirty="0">
                <a:latin typeface="Arial"/>
                <a:cs typeface="Arial"/>
              </a:rPr>
              <a:t>Businesses (Start With Veterans) </a:t>
            </a:r>
            <a:endParaRPr lang="en-US" sz="2400" dirty="0">
              <a:latin typeface="Arial"/>
              <a:cs typeface="Arial"/>
            </a:endParaRPr>
          </a:p>
          <a:p>
            <a:r>
              <a:rPr lang="en-US" sz="2400" b="0" dirty="0">
                <a:latin typeface="Arial"/>
                <a:cs typeface="Arial"/>
              </a:rPr>
              <a:t>Faith communities (Faith Leaders for Life, Start) </a:t>
            </a:r>
            <a:endParaRPr lang="en-US" sz="2400" dirty="0">
              <a:latin typeface="Arial"/>
              <a:cs typeface="Arial"/>
            </a:endParaRPr>
          </a:p>
          <a:p>
            <a:r>
              <a:rPr lang="en-US" sz="2400" b="0" dirty="0">
                <a:latin typeface="Arial"/>
                <a:cs typeface="Arial"/>
              </a:rPr>
              <a:t>Community (Start with Veterans, create an FST, organize or join a walk) </a:t>
            </a:r>
            <a:endParaRPr lang="en-US" sz="2400" dirty="0">
              <a:latin typeface="Arial"/>
              <a:cs typeface="Arial"/>
            </a:endParaRPr>
          </a:p>
          <a:p>
            <a:r>
              <a:rPr lang="en-US" sz="2400" b="0" dirty="0">
                <a:latin typeface="Arial"/>
                <a:cs typeface="Arial"/>
              </a:rPr>
              <a:t>Town and schools (Start, also supporting any programming that decreases bullying, violence in dating, etc. because all of that is also suicide prevention) </a:t>
            </a:r>
            <a:endParaRPr lang="en-US" sz="2400" dirty="0">
              <a:latin typeface="Arial"/>
              <a:cs typeface="Arial"/>
            </a:endParaRPr>
          </a:p>
          <a:p>
            <a:r>
              <a:rPr lang="en-US" sz="2400" b="0" dirty="0">
                <a:latin typeface="Arial"/>
                <a:cs typeface="Arial"/>
              </a:rPr>
              <a:t>Public health &amp; non-profits (Start, Start With Veterans, Asist, CALM, create an FST)</a:t>
            </a:r>
          </a:p>
          <a:p>
            <a:pPr marL="0" indent="0">
              <a:spcBef>
                <a:spcPts val="0"/>
              </a:spcBef>
              <a:buNone/>
            </a:pPr>
            <a:endParaRPr lang="en-US" sz="1350" dirty="0">
              <a:solidFill>
                <a:srgbClr val="17375E"/>
              </a:solidFill>
              <a:ea typeface="Times New Roman" panose="02020603050405020304" pitchFamily="18" charset="0"/>
              <a:cs typeface="Calibri" panose="020F0502020204030204"/>
            </a:endParaRPr>
          </a:p>
        </p:txBody>
      </p:sp>
    </p:spTree>
    <p:extLst>
      <p:ext uri="{BB962C8B-B14F-4D97-AF65-F5344CB8AC3E}">
        <p14:creationId xmlns:p14="http://schemas.microsoft.com/office/powerpoint/2010/main" val="3715059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AFD0-0942-4163-B7E1-856836CDA0F6}"/>
              </a:ext>
            </a:extLst>
          </p:cNvPr>
          <p:cNvSpPr>
            <a:spLocks noGrp="1"/>
          </p:cNvSpPr>
          <p:nvPr>
            <p:ph type="title"/>
          </p:nvPr>
        </p:nvSpPr>
        <p:spPr>
          <a:xfrm>
            <a:off x="320040" y="640079"/>
            <a:ext cx="8442960" cy="830581"/>
          </a:xfrm>
        </p:spPr>
        <p:txBody>
          <a:bodyPr/>
          <a:lstStyle/>
          <a:p>
            <a:r>
              <a:rPr kumimoji="0" lang="en-US" sz="3200" b="1" i="0" u="none" strike="noStrike" kern="1200" cap="none" spc="0" normalizeH="0" baseline="0" noProof="0" dirty="0">
                <a:ln>
                  <a:noFill/>
                </a:ln>
                <a:solidFill>
                  <a:srgbClr val="1F497D">
                    <a:lumMod val="75000"/>
                  </a:srgbClr>
                </a:solidFill>
                <a:effectLst/>
                <a:uLnTx/>
                <a:uFillTx/>
                <a:latin typeface="Arial"/>
                <a:cs typeface="Arial"/>
              </a:rPr>
              <a:t>Comprehensive Suicide Prevention Advisory Council (CSPAC)</a:t>
            </a:r>
            <a:endParaRPr lang="en-US" sz="3200" b="1" dirty="0">
              <a:latin typeface="+mn-lt"/>
            </a:endParaRPr>
          </a:p>
        </p:txBody>
      </p:sp>
      <p:sp>
        <p:nvSpPr>
          <p:cNvPr id="3" name="Text Placeholder 2">
            <a:extLst>
              <a:ext uri="{FF2B5EF4-FFF2-40B4-BE49-F238E27FC236}">
                <a16:creationId xmlns:a16="http://schemas.microsoft.com/office/drawing/2014/main" id="{387AE2B8-1667-401A-90AB-327279B3CABA}"/>
              </a:ext>
            </a:extLst>
          </p:cNvPr>
          <p:cNvSpPr>
            <a:spLocks noGrp="1"/>
          </p:cNvSpPr>
          <p:nvPr>
            <p:ph type="body" sz="quarter" idx="10"/>
          </p:nvPr>
        </p:nvSpPr>
        <p:spPr>
          <a:xfrm>
            <a:off x="521589" y="1771650"/>
            <a:ext cx="7888288" cy="4925434"/>
          </a:xfrm>
          <a:prstGeom prst="rect">
            <a:avLst/>
          </a:prstGeom>
        </p:spPr>
        <p:txBody>
          <a:bodyPr vert="horz" lIns="68580" tIns="34290" rIns="68580" bIns="34290" rtlCol="0" anchor="t">
            <a:normAutofit/>
          </a:bodyPr>
          <a:lstStyle/>
          <a:p>
            <a:pPr marL="0" marR="0" lvl="0" indent="0" algn="l" defTabSz="51435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a:cs typeface="Arial"/>
              </a:rPr>
              <a:t>Structure</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51435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cs typeface="Arial"/>
              </a:rPr>
              <a:t>1 ½ hours</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51435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cs typeface="Arial"/>
              </a:rPr>
              <a:t>Meets quarterly </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51435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cs typeface="Arial"/>
              </a:rPr>
              <a:t>Includes program updates, partner presentations, new resources, notice of education and community events</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51435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cs typeface="Arial"/>
              </a:rPr>
              <a:t>Peer learning environment</a:t>
            </a:r>
          </a:p>
          <a:p>
            <a:pPr marL="228600" marR="0" lvl="0" indent="-228600" algn="l" defTabSz="51435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cs typeface="Arial"/>
              </a:rPr>
              <a:t>Next meeting: Nov 8, 2023</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51435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a:cs typeface="Arial"/>
              </a:rPr>
              <a:t>Membership</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51435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cs typeface="Arial"/>
              </a:rPr>
              <a:t>Email Megan Lueck at </a:t>
            </a:r>
            <a:r>
              <a:rPr kumimoji="0" lang="en-US" sz="2200" b="0" i="0" u="none" strike="noStrike" kern="1200" cap="none" spc="0" normalizeH="0" baseline="0" noProof="0" dirty="0">
                <a:ln>
                  <a:noFill/>
                </a:ln>
                <a:solidFill>
                  <a:prstClr val="black"/>
                </a:solidFill>
                <a:effectLst/>
                <a:uLnTx/>
                <a:uFillTx/>
                <a:latin typeface="Arial"/>
                <a:cs typeface="Arial"/>
                <a:hlinkClick r:id="rId3"/>
              </a:rPr>
              <a:t>Mlueck@email.unc.edu</a:t>
            </a:r>
            <a:r>
              <a:rPr kumimoji="0" lang="en-US" sz="2200" b="0" i="0" u="none" strike="noStrike" kern="1200" cap="none" spc="0" normalizeH="0" baseline="0" noProof="0" dirty="0">
                <a:ln>
                  <a:noFill/>
                </a:ln>
                <a:solidFill>
                  <a:prstClr val="black"/>
                </a:solidFill>
                <a:effectLst/>
                <a:uLnTx/>
                <a:uFillTx/>
                <a:latin typeface="Arial"/>
                <a:cs typeface="Arial"/>
              </a:rPr>
              <a:t> to apply to attend CSPAC meetings.</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indent="0">
              <a:spcBef>
                <a:spcPts val="0"/>
              </a:spcBef>
              <a:buNone/>
            </a:pPr>
            <a:endParaRPr lang="en-US" sz="1350" dirty="0">
              <a:solidFill>
                <a:srgbClr val="17375E"/>
              </a:solidFill>
              <a:ea typeface="Times New Roman" panose="02020603050405020304" pitchFamily="18" charset="0"/>
              <a:cs typeface="Calibri" panose="020F0502020204030204"/>
            </a:endParaRPr>
          </a:p>
        </p:txBody>
      </p:sp>
    </p:spTree>
    <p:extLst>
      <p:ext uri="{BB962C8B-B14F-4D97-AF65-F5344CB8AC3E}">
        <p14:creationId xmlns:p14="http://schemas.microsoft.com/office/powerpoint/2010/main" val="2628194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AFD0-0942-4163-B7E1-856836CDA0F6}"/>
              </a:ext>
            </a:extLst>
          </p:cNvPr>
          <p:cNvSpPr>
            <a:spLocks noGrp="1"/>
          </p:cNvSpPr>
          <p:nvPr>
            <p:ph type="title"/>
          </p:nvPr>
        </p:nvSpPr>
        <p:spPr>
          <a:xfrm>
            <a:off x="320040" y="640079"/>
            <a:ext cx="8442960" cy="830581"/>
          </a:xfrm>
        </p:spPr>
        <p:txBody>
          <a:bodyPr/>
          <a:lstStyle/>
          <a:p>
            <a:r>
              <a:rPr lang="en-US" sz="3200" b="1" dirty="0">
                <a:latin typeface="+mn-lt"/>
              </a:rPr>
              <a:t>988: Suicide &amp; Crisis Lifeline</a:t>
            </a:r>
          </a:p>
        </p:txBody>
      </p:sp>
      <p:sp>
        <p:nvSpPr>
          <p:cNvPr id="3" name="Text Placeholder 2">
            <a:extLst>
              <a:ext uri="{FF2B5EF4-FFF2-40B4-BE49-F238E27FC236}">
                <a16:creationId xmlns:a16="http://schemas.microsoft.com/office/drawing/2014/main" id="{387AE2B8-1667-401A-90AB-327279B3CABA}"/>
              </a:ext>
            </a:extLst>
          </p:cNvPr>
          <p:cNvSpPr>
            <a:spLocks noGrp="1"/>
          </p:cNvSpPr>
          <p:nvPr>
            <p:ph type="body" sz="quarter" idx="10"/>
          </p:nvPr>
        </p:nvSpPr>
        <p:spPr>
          <a:xfrm>
            <a:off x="521589" y="1771650"/>
            <a:ext cx="7888288" cy="4925434"/>
          </a:xfrm>
          <a:prstGeom prst="rect">
            <a:avLst/>
          </a:prstGeom>
        </p:spPr>
        <p:txBody>
          <a:bodyPr vert="horz" lIns="68580" tIns="34290" rIns="68580" bIns="34290" rtlCol="0" anchor="t">
            <a:normAutofit/>
          </a:bodyPr>
          <a:lstStyle/>
          <a:p>
            <a:pPr marL="0" indent="0">
              <a:buNone/>
            </a:pPr>
            <a:r>
              <a:rPr lang="en-US" sz="2400" b="0" dirty="0">
                <a:solidFill>
                  <a:srgbClr val="17375E"/>
                </a:solidFill>
                <a:latin typeface="+mn-lt"/>
              </a:rPr>
              <a:t>The National Suicide Lifeline 1-800-273-8255 has changed to a three-digit number as of July 16, 2022</a:t>
            </a:r>
            <a:endParaRPr lang="en-US" sz="2000" b="0" dirty="0">
              <a:solidFill>
                <a:srgbClr val="17375E"/>
              </a:solidFill>
            </a:endParaRPr>
          </a:p>
          <a:p>
            <a:pPr marL="0" indent="0">
              <a:spcBef>
                <a:spcPts val="0"/>
              </a:spcBef>
              <a:buNone/>
            </a:pPr>
            <a:endParaRPr lang="en-US" sz="1350" dirty="0">
              <a:solidFill>
                <a:srgbClr val="17375E"/>
              </a:solidFill>
              <a:ea typeface="Times New Roman" panose="02020603050405020304" pitchFamily="18" charset="0"/>
              <a:cs typeface="Calibri" panose="020F0502020204030204"/>
            </a:endParaRPr>
          </a:p>
        </p:txBody>
      </p:sp>
      <p:pic>
        <p:nvPicPr>
          <p:cNvPr id="4" name="Picture 1">
            <a:extLst>
              <a:ext uri="{FF2B5EF4-FFF2-40B4-BE49-F238E27FC236}">
                <a16:creationId xmlns:a16="http://schemas.microsoft.com/office/drawing/2014/main" id="{17E31839-862D-7348-68AD-559F940B7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773" y="2751500"/>
            <a:ext cx="4147494" cy="3234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516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AFD0-0942-4163-B7E1-856836CDA0F6}"/>
              </a:ext>
            </a:extLst>
          </p:cNvPr>
          <p:cNvSpPr>
            <a:spLocks noGrp="1"/>
          </p:cNvSpPr>
          <p:nvPr>
            <p:ph type="title"/>
          </p:nvPr>
        </p:nvSpPr>
        <p:spPr>
          <a:xfrm>
            <a:off x="320040" y="640079"/>
            <a:ext cx="8442960" cy="830581"/>
          </a:xfrm>
        </p:spPr>
        <p:txBody>
          <a:bodyPr/>
          <a:lstStyle/>
          <a:p>
            <a:r>
              <a:rPr lang="en-US" sz="3200" dirty="0">
                <a:latin typeface="+mn-lt"/>
              </a:rPr>
              <a:t>Resources</a:t>
            </a:r>
            <a:endParaRPr lang="en-US" sz="3200" b="1" dirty="0">
              <a:latin typeface="+mn-lt"/>
            </a:endParaRPr>
          </a:p>
        </p:txBody>
      </p:sp>
      <p:sp>
        <p:nvSpPr>
          <p:cNvPr id="3" name="Text Placeholder 2">
            <a:extLst>
              <a:ext uri="{FF2B5EF4-FFF2-40B4-BE49-F238E27FC236}">
                <a16:creationId xmlns:a16="http://schemas.microsoft.com/office/drawing/2014/main" id="{387AE2B8-1667-401A-90AB-327279B3CABA}"/>
              </a:ext>
            </a:extLst>
          </p:cNvPr>
          <p:cNvSpPr>
            <a:spLocks noGrp="1"/>
          </p:cNvSpPr>
          <p:nvPr>
            <p:ph type="body" sz="quarter" idx="10"/>
          </p:nvPr>
        </p:nvSpPr>
        <p:spPr>
          <a:xfrm>
            <a:off x="521589" y="1771650"/>
            <a:ext cx="7888288" cy="4925434"/>
          </a:xfrm>
          <a:prstGeom prst="rect">
            <a:avLst/>
          </a:prstGeom>
        </p:spPr>
        <p:txBody>
          <a:bodyPr vert="horz" lIns="68580" tIns="34290" rIns="68580" bIns="34290" rtlCol="0" anchor="t">
            <a:normAutofit/>
          </a:bodyPr>
          <a:lstStyle/>
          <a:p>
            <a:pPr marL="285750" indent="-285750">
              <a:spcBef>
                <a:spcPts val="1200"/>
              </a:spcBef>
              <a:buFont typeface="Arial"/>
              <a:buChar char="•"/>
            </a:pPr>
            <a:r>
              <a:rPr lang="en-US" sz="2000" b="0" dirty="0">
                <a:latin typeface="+mn-lt"/>
                <a:hlinkClick r:id="rId3"/>
              </a:rPr>
              <a:t>Reporting on Suicide</a:t>
            </a:r>
            <a:endParaRPr lang="en-US" sz="2000" b="0" dirty="0">
              <a:latin typeface="+mn-lt"/>
              <a:cs typeface="Arial"/>
            </a:endParaRPr>
          </a:p>
          <a:p>
            <a:pPr marL="285750" indent="-285750">
              <a:spcBef>
                <a:spcPts val="1200"/>
              </a:spcBef>
              <a:buFont typeface="Arial"/>
              <a:buChar char="•"/>
            </a:pPr>
            <a:r>
              <a:rPr lang="en-US" sz="2000" b="0" dirty="0">
                <a:latin typeface="+mn-lt"/>
                <a:hlinkClick r:id="rId4"/>
              </a:rPr>
              <a:t>N.C. DPH: IVP Branch: Data and Surveillance (ncdhhs.gov)</a:t>
            </a:r>
            <a:endParaRPr lang="en-US" sz="2000" b="0" dirty="0">
              <a:latin typeface="+mn-lt"/>
            </a:endParaRPr>
          </a:p>
          <a:p>
            <a:pPr marL="285750" indent="-285750">
              <a:spcBef>
                <a:spcPts val="1200"/>
              </a:spcBef>
              <a:buFont typeface="Arial"/>
              <a:buChar char="•"/>
            </a:pPr>
            <a:r>
              <a:rPr lang="fr-FR" sz="2000" b="0" dirty="0">
                <a:latin typeface="+mn-lt"/>
                <a:hlinkClick r:id="rId5"/>
              </a:rPr>
              <a:t>988 Suicide &amp; Crisis </a:t>
            </a:r>
            <a:r>
              <a:rPr lang="fr-FR" sz="2000" b="0" dirty="0" err="1">
                <a:latin typeface="+mn-lt"/>
                <a:hlinkClick r:id="rId5"/>
              </a:rPr>
              <a:t>Lifeline</a:t>
            </a:r>
            <a:r>
              <a:rPr lang="fr-FR" sz="2000" b="0" dirty="0">
                <a:latin typeface="+mn-lt"/>
                <a:hlinkClick r:id="rId5"/>
              </a:rPr>
              <a:t> | SAMHSA</a:t>
            </a:r>
            <a:r>
              <a:rPr lang="en-US" sz="2000" b="0" dirty="0">
                <a:latin typeface="+mn-lt"/>
                <a:hlinkClick r:id="rId6"/>
              </a:rPr>
              <a:t>Crisis Text Line | Text HOME To 741741 free, 24/7 Crisis </a:t>
            </a:r>
            <a:r>
              <a:rPr lang="en-US" sz="2000" b="0" dirty="0" err="1">
                <a:latin typeface="+mn-lt"/>
                <a:hlinkClick r:id="rId6"/>
              </a:rPr>
              <a:t>Counseling</a:t>
            </a:r>
            <a:r>
              <a:rPr lang="en-US" sz="2000" b="0" dirty="0" err="1">
                <a:latin typeface="+mn-lt"/>
                <a:hlinkClick r:id="rId7"/>
              </a:rPr>
              <a:t>The</a:t>
            </a:r>
            <a:r>
              <a:rPr lang="en-US" sz="2000" b="0" dirty="0">
                <a:latin typeface="+mn-lt"/>
                <a:hlinkClick r:id="rId7"/>
              </a:rPr>
              <a:t> Trevor Project | For Young LGBTQ Lives</a:t>
            </a:r>
            <a:r>
              <a:rPr lang="fr-FR" sz="2000" b="0" dirty="0">
                <a:latin typeface="+mn-lt"/>
                <a:hlinkClick r:id="rId8"/>
              </a:rPr>
              <a:t>Suicide Prevention Resource Center (sprc.org)</a:t>
            </a:r>
            <a:endParaRPr lang="en-US" sz="2000" b="0" dirty="0">
              <a:latin typeface="+mn-lt"/>
            </a:endParaRPr>
          </a:p>
          <a:p>
            <a:pPr marL="285750" indent="-285750">
              <a:spcBef>
                <a:spcPts val="1200"/>
              </a:spcBef>
              <a:buFont typeface="Arial"/>
              <a:buChar char="•"/>
            </a:pPr>
            <a:r>
              <a:rPr lang="en-US" sz="2000" b="0" dirty="0">
                <a:latin typeface="+mn-lt"/>
                <a:hlinkClick r:id="rId9"/>
              </a:rPr>
              <a:t>Counseling on Access to Lethal Means | CALM (calmamerica.org)</a:t>
            </a:r>
            <a:endParaRPr lang="en-US" sz="2000" b="0" dirty="0">
              <a:latin typeface="+mn-lt"/>
            </a:endParaRPr>
          </a:p>
          <a:p>
            <a:pPr marL="285750" indent="-285750">
              <a:spcBef>
                <a:spcPts val="1200"/>
              </a:spcBef>
              <a:buFont typeface="Arial"/>
              <a:buChar char="•"/>
            </a:pPr>
            <a:r>
              <a:rPr lang="en-US" sz="2000" b="0" dirty="0">
                <a:latin typeface="+mn-lt"/>
                <a:hlinkClick r:id="rId10"/>
              </a:rPr>
              <a:t>NC S.A.F.E. (ncsafe.org)</a:t>
            </a:r>
            <a:endParaRPr lang="en-US" sz="2000" b="0" dirty="0">
              <a:latin typeface="+mn-lt"/>
            </a:endParaRPr>
          </a:p>
          <a:p>
            <a:pPr marL="285750" indent="-285750">
              <a:spcBef>
                <a:spcPts val="1200"/>
              </a:spcBef>
              <a:buFont typeface="Arial"/>
              <a:buChar char="•"/>
            </a:pPr>
            <a:r>
              <a:rPr lang="en-US" sz="2000" b="0" dirty="0">
                <a:latin typeface="+mn-lt"/>
                <a:hlinkClick r:id="rId11"/>
              </a:rPr>
              <a:t>NC Healthy Schools Data | NC DPI</a:t>
            </a:r>
            <a:endParaRPr lang="en-US" sz="2000" b="0" dirty="0">
              <a:latin typeface="+mn-lt"/>
            </a:endParaRPr>
          </a:p>
          <a:p>
            <a:pPr marL="0" indent="0">
              <a:spcBef>
                <a:spcPts val="0"/>
              </a:spcBef>
              <a:buNone/>
            </a:pPr>
            <a:endParaRPr lang="en-US" sz="1350" dirty="0">
              <a:solidFill>
                <a:srgbClr val="17375E"/>
              </a:solidFill>
              <a:ea typeface="Times New Roman" panose="02020603050405020304" pitchFamily="18" charset="0"/>
              <a:cs typeface="Calibri" panose="020F0502020204030204"/>
            </a:endParaRPr>
          </a:p>
        </p:txBody>
      </p:sp>
    </p:spTree>
    <p:extLst>
      <p:ext uri="{BB962C8B-B14F-4D97-AF65-F5344CB8AC3E}">
        <p14:creationId xmlns:p14="http://schemas.microsoft.com/office/powerpoint/2010/main" val="356928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EBA2B-4896-3CB4-DD0D-90B4A8054E16}"/>
              </a:ext>
            </a:extLst>
          </p:cNvPr>
          <p:cNvSpPr>
            <a:spLocks noGrp="1"/>
          </p:cNvSpPr>
          <p:nvPr>
            <p:ph type="title"/>
          </p:nvPr>
        </p:nvSpPr>
        <p:spPr>
          <a:xfrm>
            <a:off x="320040" y="640080"/>
            <a:ext cx="7880336" cy="659851"/>
          </a:xfrm>
        </p:spPr>
        <p:txBody>
          <a:bodyPr lIns="91440" tIns="45720" rIns="91440" bIns="45720" anchor="t">
            <a:noAutofit/>
          </a:bodyPr>
          <a:lstStyle/>
          <a:p>
            <a:pPr algn="ctr"/>
            <a:r>
              <a:rPr lang="en-US">
                <a:latin typeface="Arial"/>
                <a:cs typeface="Arial"/>
              </a:rPr>
              <a:t>CSP Team Contact Information </a:t>
            </a:r>
            <a:br>
              <a:rPr lang="en-US">
                <a:latin typeface="Arial"/>
                <a:cs typeface="Arial"/>
              </a:rPr>
            </a:br>
            <a:endParaRPr lang="en-US"/>
          </a:p>
        </p:txBody>
      </p:sp>
      <p:pic>
        <p:nvPicPr>
          <p:cNvPr id="6" name="Picture 7">
            <a:extLst>
              <a:ext uri="{FF2B5EF4-FFF2-40B4-BE49-F238E27FC236}">
                <a16:creationId xmlns:a16="http://schemas.microsoft.com/office/drawing/2014/main" id="{E736E8C9-7F07-644F-1E1F-880A6A50A696}"/>
              </a:ext>
            </a:extLst>
          </p:cNvPr>
          <p:cNvPicPr>
            <a:picLocks noChangeAspect="1"/>
          </p:cNvPicPr>
          <p:nvPr/>
        </p:nvPicPr>
        <p:blipFill>
          <a:blip r:embed="rId3"/>
          <a:stretch>
            <a:fillRect/>
          </a:stretch>
        </p:blipFill>
        <p:spPr>
          <a:xfrm>
            <a:off x="513978" y="1370576"/>
            <a:ext cx="1144448" cy="1608507"/>
          </a:xfrm>
          <a:prstGeom prst="rect">
            <a:avLst/>
          </a:prstGeom>
        </p:spPr>
      </p:pic>
      <p:pic>
        <p:nvPicPr>
          <p:cNvPr id="8" name="Picture 8">
            <a:extLst>
              <a:ext uri="{FF2B5EF4-FFF2-40B4-BE49-F238E27FC236}">
                <a16:creationId xmlns:a16="http://schemas.microsoft.com/office/drawing/2014/main" id="{70786111-A51B-787D-8805-B4A3F52500A4}"/>
              </a:ext>
            </a:extLst>
          </p:cNvPr>
          <p:cNvPicPr>
            <a:picLocks noChangeAspect="1"/>
          </p:cNvPicPr>
          <p:nvPr/>
        </p:nvPicPr>
        <p:blipFill>
          <a:blip r:embed="rId4"/>
          <a:stretch>
            <a:fillRect/>
          </a:stretch>
        </p:blipFill>
        <p:spPr>
          <a:xfrm>
            <a:off x="4912197" y="1378330"/>
            <a:ext cx="1392978" cy="1228227"/>
          </a:xfrm>
          <a:prstGeom prst="rect">
            <a:avLst/>
          </a:prstGeom>
        </p:spPr>
      </p:pic>
      <p:pic>
        <p:nvPicPr>
          <p:cNvPr id="9" name="Picture 9">
            <a:extLst>
              <a:ext uri="{FF2B5EF4-FFF2-40B4-BE49-F238E27FC236}">
                <a16:creationId xmlns:a16="http://schemas.microsoft.com/office/drawing/2014/main" id="{D0FA55F1-DEE4-F013-22A6-CD731337AC71}"/>
              </a:ext>
            </a:extLst>
          </p:cNvPr>
          <p:cNvPicPr>
            <a:picLocks noChangeAspect="1"/>
          </p:cNvPicPr>
          <p:nvPr/>
        </p:nvPicPr>
        <p:blipFill>
          <a:blip r:embed="rId5"/>
          <a:stretch>
            <a:fillRect/>
          </a:stretch>
        </p:blipFill>
        <p:spPr>
          <a:xfrm>
            <a:off x="513978" y="3124692"/>
            <a:ext cx="1144448" cy="1608138"/>
          </a:xfrm>
          <a:prstGeom prst="rect">
            <a:avLst/>
          </a:prstGeom>
        </p:spPr>
      </p:pic>
      <p:pic>
        <p:nvPicPr>
          <p:cNvPr id="10" name="Picture 10">
            <a:extLst>
              <a:ext uri="{FF2B5EF4-FFF2-40B4-BE49-F238E27FC236}">
                <a16:creationId xmlns:a16="http://schemas.microsoft.com/office/drawing/2014/main" id="{F8BF9488-95EC-C458-12CA-7D90884F3099}"/>
              </a:ext>
            </a:extLst>
          </p:cNvPr>
          <p:cNvPicPr>
            <a:picLocks noChangeAspect="1"/>
          </p:cNvPicPr>
          <p:nvPr/>
        </p:nvPicPr>
        <p:blipFill>
          <a:blip r:embed="rId6"/>
          <a:stretch>
            <a:fillRect/>
          </a:stretch>
        </p:blipFill>
        <p:spPr>
          <a:xfrm>
            <a:off x="5029592" y="3124692"/>
            <a:ext cx="1143000" cy="1637739"/>
          </a:xfrm>
          <a:prstGeom prst="rect">
            <a:avLst/>
          </a:prstGeom>
        </p:spPr>
      </p:pic>
      <p:sp>
        <p:nvSpPr>
          <p:cNvPr id="3" name="TextBox 2">
            <a:extLst>
              <a:ext uri="{FF2B5EF4-FFF2-40B4-BE49-F238E27FC236}">
                <a16:creationId xmlns:a16="http://schemas.microsoft.com/office/drawing/2014/main" id="{C3B45A93-0405-5FCA-AA57-3BB7242AE3B3}"/>
              </a:ext>
            </a:extLst>
          </p:cNvPr>
          <p:cNvSpPr txBox="1"/>
          <p:nvPr/>
        </p:nvSpPr>
        <p:spPr>
          <a:xfrm>
            <a:off x="1662056" y="1407458"/>
            <a:ext cx="320697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mn-lt"/>
                <a:cs typeface="+mn-lt"/>
              </a:rPr>
              <a:t>Anne L. Geissinger</a:t>
            </a:r>
          </a:p>
          <a:p>
            <a:r>
              <a:rPr lang="en-US" sz="1600" dirty="0">
                <a:ea typeface="+mn-lt"/>
                <a:cs typeface="+mn-lt"/>
              </a:rPr>
              <a:t>Leadership, Collaboration &amp; </a:t>
            </a:r>
            <a:r>
              <a:rPr lang="en-US" sz="1600">
                <a:ea typeface="+mn-lt"/>
                <a:cs typeface="+mn-lt"/>
              </a:rPr>
              <a:t>Partnership</a:t>
            </a:r>
          </a:p>
          <a:p>
            <a:r>
              <a:rPr lang="en-US" sz="1600" b="1" dirty="0">
                <a:ea typeface="+mn-lt"/>
                <a:cs typeface="+mn-lt"/>
                <a:hlinkClick r:id="rId7"/>
              </a:rPr>
              <a:t>Anne.geissinger@dhhs.nc.gov</a:t>
            </a:r>
            <a:endParaRPr lang="en-US" sz="1600" dirty="0"/>
          </a:p>
        </p:txBody>
      </p:sp>
      <p:sp>
        <p:nvSpPr>
          <p:cNvPr id="4" name="TextBox 3">
            <a:extLst>
              <a:ext uri="{FF2B5EF4-FFF2-40B4-BE49-F238E27FC236}">
                <a16:creationId xmlns:a16="http://schemas.microsoft.com/office/drawing/2014/main" id="{9CAF47B0-F2DF-3EA4-CA12-F214FD3A9A83}"/>
              </a:ext>
            </a:extLst>
          </p:cNvPr>
          <p:cNvSpPr txBox="1"/>
          <p:nvPr/>
        </p:nvSpPr>
        <p:spPr>
          <a:xfrm>
            <a:off x="6307208" y="1316018"/>
            <a:ext cx="266382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mn-lt"/>
                <a:cs typeface="+mn-lt"/>
              </a:rPr>
              <a:t>Jane Ann Miller</a:t>
            </a:r>
          </a:p>
          <a:p>
            <a:r>
              <a:rPr lang="en-US" sz="1600" dirty="0">
                <a:ea typeface="+mn-lt"/>
                <a:cs typeface="+mn-lt"/>
              </a:rPr>
              <a:t>Suicide Prevention Expert, Programming &amp; Counseling on Access to Lethal Means (CALM) </a:t>
            </a:r>
          </a:p>
          <a:p>
            <a:r>
              <a:rPr lang="en-US" sz="1600" b="1" dirty="0">
                <a:ea typeface="+mn-lt"/>
                <a:cs typeface="+mn-lt"/>
                <a:hlinkClick r:id="rId8"/>
              </a:rPr>
              <a:t>Jane.miller@dhhs.nc.gov</a:t>
            </a:r>
            <a:endParaRPr lang="en-US" sz="1600" b="1" dirty="0"/>
          </a:p>
        </p:txBody>
      </p:sp>
      <p:sp>
        <p:nvSpPr>
          <p:cNvPr id="7" name="TextBox 6">
            <a:extLst>
              <a:ext uri="{FF2B5EF4-FFF2-40B4-BE49-F238E27FC236}">
                <a16:creationId xmlns:a16="http://schemas.microsoft.com/office/drawing/2014/main" id="{192D6FE2-73B0-CEAD-D4BC-54C3AC7F9FFD}"/>
              </a:ext>
            </a:extLst>
          </p:cNvPr>
          <p:cNvSpPr txBox="1"/>
          <p:nvPr/>
        </p:nvSpPr>
        <p:spPr>
          <a:xfrm>
            <a:off x="1741895" y="3139932"/>
            <a:ext cx="315511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mn-lt"/>
                <a:cs typeface="+mn-lt"/>
              </a:rPr>
              <a:t>Abby Coffey</a:t>
            </a:r>
          </a:p>
          <a:p>
            <a:r>
              <a:rPr lang="en-US" sz="1600" dirty="0">
                <a:ea typeface="+mn-lt"/>
                <a:cs typeface="+mn-lt"/>
              </a:rPr>
              <a:t>Evaluation, Faith Leaders for Life (FLFL) &amp; Start with Veterans (SWV)</a:t>
            </a:r>
          </a:p>
          <a:p>
            <a:r>
              <a:rPr lang="en-US" sz="1600" b="1" dirty="0">
                <a:ea typeface="+mn-lt"/>
                <a:cs typeface="+mn-lt"/>
                <a:hlinkClick r:id="rId9"/>
              </a:rPr>
              <a:t>Abigail.coffey@dhhs.nc.gov</a:t>
            </a:r>
            <a:endParaRPr lang="en-US" sz="1600" dirty="0"/>
          </a:p>
        </p:txBody>
      </p:sp>
      <p:sp>
        <p:nvSpPr>
          <p:cNvPr id="11" name="TextBox 10">
            <a:extLst>
              <a:ext uri="{FF2B5EF4-FFF2-40B4-BE49-F238E27FC236}">
                <a16:creationId xmlns:a16="http://schemas.microsoft.com/office/drawing/2014/main" id="{F577B0F5-5EE5-1F31-9BAB-C1C4813A3014}"/>
              </a:ext>
            </a:extLst>
          </p:cNvPr>
          <p:cNvSpPr txBox="1"/>
          <p:nvPr/>
        </p:nvSpPr>
        <p:spPr>
          <a:xfrm>
            <a:off x="6305172" y="3135544"/>
            <a:ext cx="254000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mn-lt"/>
                <a:cs typeface="+mn-lt"/>
              </a:rPr>
              <a:t>Megan Lueck</a:t>
            </a:r>
          </a:p>
          <a:p>
            <a:r>
              <a:rPr lang="en-US" sz="1600" dirty="0">
                <a:ea typeface="+mn-lt"/>
                <a:cs typeface="+mn-lt"/>
              </a:rPr>
              <a:t>Communication Expert, Advisory Council (CSPAC) &amp; Firearm Safety Teams (FST)</a:t>
            </a:r>
          </a:p>
          <a:p>
            <a:r>
              <a:rPr lang="en-US" sz="1600" b="1" dirty="0">
                <a:ea typeface="+mn-lt"/>
                <a:cs typeface="+mn-lt"/>
                <a:hlinkClick r:id="rId10"/>
              </a:rPr>
              <a:t>Mlueck@email.unc.edu</a:t>
            </a:r>
            <a:endParaRPr lang="en-US" b="1" dirty="0"/>
          </a:p>
        </p:txBody>
      </p:sp>
      <p:pic>
        <p:nvPicPr>
          <p:cNvPr id="5" name="Picture 4">
            <a:extLst>
              <a:ext uri="{FF2B5EF4-FFF2-40B4-BE49-F238E27FC236}">
                <a16:creationId xmlns:a16="http://schemas.microsoft.com/office/drawing/2014/main" id="{D26DAF1D-E666-9503-2122-CCE5409A6F62}"/>
              </a:ext>
            </a:extLst>
          </p:cNvPr>
          <p:cNvPicPr>
            <a:picLocks noChangeAspect="1"/>
          </p:cNvPicPr>
          <p:nvPr/>
        </p:nvPicPr>
        <p:blipFill>
          <a:blip r:embed="rId11"/>
          <a:stretch>
            <a:fillRect/>
          </a:stretch>
        </p:blipFill>
        <p:spPr>
          <a:xfrm>
            <a:off x="510987" y="4918805"/>
            <a:ext cx="1281954" cy="1386202"/>
          </a:xfrm>
          <a:prstGeom prst="rect">
            <a:avLst/>
          </a:prstGeom>
        </p:spPr>
      </p:pic>
      <p:sp>
        <p:nvSpPr>
          <p:cNvPr id="13" name="TextBox 12">
            <a:extLst>
              <a:ext uri="{FF2B5EF4-FFF2-40B4-BE49-F238E27FC236}">
                <a16:creationId xmlns:a16="http://schemas.microsoft.com/office/drawing/2014/main" id="{E52D2245-9C25-9D40-D68F-89864BF44BF1}"/>
              </a:ext>
            </a:extLst>
          </p:cNvPr>
          <p:cNvSpPr txBox="1"/>
          <p:nvPr/>
        </p:nvSpPr>
        <p:spPr>
          <a:xfrm>
            <a:off x="1981199" y="4993342"/>
            <a:ext cx="270990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cs typeface="Arial"/>
              </a:rPr>
              <a:t>Isley Cotton</a:t>
            </a:r>
            <a:endParaRPr lang="en-US" sz="1600" dirty="0">
              <a:cs typeface="Arial"/>
            </a:endParaRPr>
          </a:p>
          <a:p>
            <a:r>
              <a:rPr lang="en-US" sz="1600" dirty="0">
                <a:cs typeface="Arial"/>
              </a:rPr>
              <a:t>Youth Suicide Prevention Expert</a:t>
            </a:r>
            <a:r>
              <a:rPr lang="en-US" sz="1700" dirty="0">
                <a:cs typeface="Arial"/>
              </a:rPr>
              <a:t> </a:t>
            </a:r>
          </a:p>
          <a:p>
            <a:r>
              <a:rPr lang="en-US" sz="1700" dirty="0">
                <a:cs typeface="Arial"/>
                <a:hlinkClick r:id="rId12"/>
              </a:rPr>
              <a:t>Isley.cotton@dhhs.nc.gov</a:t>
            </a:r>
            <a:endParaRPr lang="en-US" sz="1700" dirty="0">
              <a:cs typeface="Arial"/>
            </a:endParaRPr>
          </a:p>
          <a:p>
            <a:endParaRPr lang="en-US" sz="1700" dirty="0">
              <a:cs typeface="Arial"/>
            </a:endParaRPr>
          </a:p>
        </p:txBody>
      </p:sp>
    </p:spTree>
    <p:extLst>
      <p:ext uri="{BB962C8B-B14F-4D97-AF65-F5344CB8AC3E}">
        <p14:creationId xmlns:p14="http://schemas.microsoft.com/office/powerpoint/2010/main" val="2269272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AFD0-0942-4163-B7E1-856836CDA0F6}"/>
              </a:ext>
            </a:extLst>
          </p:cNvPr>
          <p:cNvSpPr>
            <a:spLocks noGrp="1"/>
          </p:cNvSpPr>
          <p:nvPr>
            <p:ph type="title"/>
          </p:nvPr>
        </p:nvSpPr>
        <p:spPr>
          <a:xfrm>
            <a:off x="320042" y="640080"/>
            <a:ext cx="8357233" cy="548640"/>
          </a:xfrm>
        </p:spPr>
        <p:txBody>
          <a:bodyPr lIns="91440" tIns="45720" rIns="91440" bIns="45720" anchor="t">
            <a:noAutofit/>
          </a:bodyPr>
          <a:lstStyle/>
          <a:p>
            <a:r>
              <a:rPr lang="en-US" sz="3200" b="1">
                <a:latin typeface="+mn-lt"/>
              </a:rPr>
              <a:t>Learning Objectives</a:t>
            </a:r>
          </a:p>
        </p:txBody>
      </p:sp>
      <p:sp>
        <p:nvSpPr>
          <p:cNvPr id="3" name="Text Placeholder 2">
            <a:extLst>
              <a:ext uri="{FF2B5EF4-FFF2-40B4-BE49-F238E27FC236}">
                <a16:creationId xmlns:a16="http://schemas.microsoft.com/office/drawing/2014/main" id="{387AE2B8-1667-401A-90AB-327279B3CABA}"/>
              </a:ext>
            </a:extLst>
          </p:cNvPr>
          <p:cNvSpPr>
            <a:spLocks noGrp="1"/>
          </p:cNvSpPr>
          <p:nvPr>
            <p:ph type="body" sz="quarter" idx="4294967295"/>
          </p:nvPr>
        </p:nvSpPr>
        <p:spPr>
          <a:xfrm>
            <a:off x="512064" y="1371600"/>
            <a:ext cx="8252374" cy="4133158"/>
          </a:xfrm>
          <a:prstGeom prst="rect">
            <a:avLst/>
          </a:prstGeom>
        </p:spPr>
        <p:txBody>
          <a:bodyPr lIns="91440" tIns="45720" rIns="91440" bIns="45720" anchor="t"/>
          <a:lstStyle/>
          <a:p>
            <a:pPr marL="128270" indent="-128270" fontAlgn="base"/>
            <a:r>
              <a:rPr lang="en-US" sz="2800" b="0" dirty="0">
                <a:latin typeface="Arial"/>
                <a:cs typeface="Helvetica"/>
              </a:rPr>
              <a:t>Learn about safe language and messaging</a:t>
            </a:r>
            <a:endParaRPr lang="en-US" dirty="0"/>
          </a:p>
          <a:p>
            <a:pPr marL="128270" indent="-128270"/>
            <a:r>
              <a:rPr lang="en-US" sz="2800" b="0" dirty="0">
                <a:latin typeface="Arial"/>
                <a:cs typeface="Helvetica"/>
              </a:rPr>
              <a:t>Demystify myths about suicide</a:t>
            </a:r>
          </a:p>
          <a:p>
            <a:pPr marL="128270" indent="-128270"/>
            <a:r>
              <a:rPr lang="en-US" sz="2800" b="0" dirty="0">
                <a:latin typeface="Arial"/>
                <a:cs typeface="Helvetica"/>
              </a:rPr>
              <a:t>Review youth suicide data from NC VDRS/YRBS</a:t>
            </a:r>
          </a:p>
          <a:p>
            <a:pPr marL="128270" indent="-128270"/>
            <a:r>
              <a:rPr lang="en-US" sz="2800" b="0" dirty="0">
                <a:latin typeface="Arial"/>
              </a:rPr>
              <a:t>Discuss suicide prevention efforts in NC</a:t>
            </a:r>
            <a:endParaRPr lang="en-US" dirty="0"/>
          </a:p>
          <a:p>
            <a:pPr marL="0" indent="0">
              <a:spcBef>
                <a:spcPts val="0"/>
              </a:spcBef>
              <a:buNone/>
            </a:pPr>
            <a:endParaRPr lang="en-US" sz="2400" b="0" dirty="0">
              <a:solidFill>
                <a:srgbClr val="17375E"/>
              </a:solidFill>
              <a:latin typeface="+mn-lt"/>
              <a:ea typeface="Times New Roman" panose="02020603050405020304" pitchFamily="18" charset="0"/>
              <a:cs typeface="Arial"/>
            </a:endParaRPr>
          </a:p>
          <a:p>
            <a:pPr marL="0" indent="0">
              <a:spcBef>
                <a:spcPts val="0"/>
              </a:spcBef>
              <a:buNone/>
            </a:pPr>
            <a:endParaRPr lang="en-US" sz="2200" b="0" dirty="0">
              <a:latin typeface="+mn-lt"/>
              <a:ea typeface="Times New Roman" panose="02020603050405020304" pitchFamily="18" charset="0"/>
              <a:cs typeface="Helvetica"/>
            </a:endParaRPr>
          </a:p>
        </p:txBody>
      </p:sp>
    </p:spTree>
    <p:extLst>
      <p:ext uri="{BB962C8B-B14F-4D97-AF65-F5344CB8AC3E}">
        <p14:creationId xmlns:p14="http://schemas.microsoft.com/office/powerpoint/2010/main" val="1236859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9FC295-E4B3-F9EF-7B3D-0DF447026F14}"/>
              </a:ext>
            </a:extLst>
          </p:cNvPr>
          <p:cNvSpPr>
            <a:spLocks noGrp="1"/>
          </p:cNvSpPr>
          <p:nvPr>
            <p:ph type="body" sz="quarter" idx="18"/>
          </p:nvPr>
        </p:nvSpPr>
        <p:spPr>
          <a:xfrm>
            <a:off x="512064" y="2011680"/>
            <a:ext cx="3840163" cy="4402137"/>
          </a:xfrm>
        </p:spPr>
        <p:txBody>
          <a:bodyPr lIns="91440" tIns="45720" rIns="91440" bIns="45720" anchor="t">
            <a:noAutofit/>
          </a:bodyPr>
          <a:lstStyle/>
          <a:p>
            <a:endParaRPr lang="en-US" sz="2400" b="0" dirty="0">
              <a:latin typeface="Arial"/>
              <a:cs typeface="Arial"/>
            </a:endParaRPr>
          </a:p>
          <a:p>
            <a:r>
              <a:rPr lang="en-US" sz="2400" b="0" dirty="0">
                <a:latin typeface="Arial"/>
                <a:cs typeface="Arial"/>
              </a:rPr>
              <a:t>Committed suicide</a:t>
            </a:r>
            <a:endParaRPr lang="en-US" sz="2400" b="0" dirty="0"/>
          </a:p>
          <a:p>
            <a:endParaRPr lang="en-US" sz="2400" b="0" dirty="0"/>
          </a:p>
          <a:p>
            <a:endParaRPr lang="en-US" sz="2400" b="0" dirty="0"/>
          </a:p>
          <a:p>
            <a:r>
              <a:rPr lang="en-US" sz="2400" b="0" dirty="0">
                <a:latin typeface="Arial"/>
                <a:cs typeface="Arial"/>
              </a:rPr>
              <a:t>Failed suicide attempt</a:t>
            </a:r>
          </a:p>
          <a:p>
            <a:endParaRPr lang="en-US" sz="2400" dirty="0">
              <a:latin typeface="Arial"/>
              <a:cs typeface="Arial"/>
            </a:endParaRPr>
          </a:p>
          <a:p>
            <a:endParaRPr lang="en-US" sz="2400" b="0" dirty="0">
              <a:latin typeface="Arial"/>
              <a:cs typeface="Arial"/>
            </a:endParaRPr>
          </a:p>
          <a:p>
            <a:endParaRPr lang="en-US" sz="2400" dirty="0">
              <a:latin typeface="Arial"/>
              <a:cs typeface="Arial"/>
            </a:endParaRPr>
          </a:p>
          <a:p>
            <a:r>
              <a:rPr lang="en-US" sz="2400" b="0" dirty="0">
                <a:latin typeface="Arial"/>
                <a:cs typeface="Arial"/>
              </a:rPr>
              <a:t>Successful suicide attempt</a:t>
            </a:r>
            <a:endParaRPr lang="en-US" sz="2400" b="0" dirty="0"/>
          </a:p>
        </p:txBody>
      </p:sp>
      <p:sp>
        <p:nvSpPr>
          <p:cNvPr id="3" name="Title 2">
            <a:extLst>
              <a:ext uri="{FF2B5EF4-FFF2-40B4-BE49-F238E27FC236}">
                <a16:creationId xmlns:a16="http://schemas.microsoft.com/office/drawing/2014/main" id="{9D5BDAB2-8FBA-0B8F-1EDA-0A3C4CAEC388}"/>
              </a:ext>
            </a:extLst>
          </p:cNvPr>
          <p:cNvSpPr>
            <a:spLocks noGrp="1"/>
          </p:cNvSpPr>
          <p:nvPr>
            <p:ph type="title"/>
          </p:nvPr>
        </p:nvSpPr>
        <p:spPr>
          <a:xfrm>
            <a:off x="320040" y="640080"/>
            <a:ext cx="7843267" cy="548640"/>
          </a:xfrm>
        </p:spPr>
        <p:txBody>
          <a:bodyPr lIns="91440" tIns="45720" rIns="91440" bIns="45720" anchor="t">
            <a:noAutofit/>
          </a:bodyPr>
          <a:lstStyle/>
          <a:p>
            <a:r>
              <a:rPr lang="en-US" sz="3000" dirty="0">
                <a:latin typeface="Arial"/>
                <a:cs typeface="Arial"/>
              </a:rPr>
              <a:t>Compassionate Communication Matters</a:t>
            </a:r>
            <a:endParaRPr lang="en-US" sz="3000" dirty="0"/>
          </a:p>
        </p:txBody>
      </p:sp>
      <p:sp>
        <p:nvSpPr>
          <p:cNvPr id="4" name="Text Placeholder 3">
            <a:extLst>
              <a:ext uri="{FF2B5EF4-FFF2-40B4-BE49-F238E27FC236}">
                <a16:creationId xmlns:a16="http://schemas.microsoft.com/office/drawing/2014/main" id="{F7BDB0D7-8B15-5939-118A-5994D18DCFE3}"/>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6A7DAFFA-A65A-8A85-DE74-13C9FFF90345}"/>
              </a:ext>
            </a:extLst>
          </p:cNvPr>
          <p:cNvSpPr>
            <a:spLocks noGrp="1"/>
          </p:cNvSpPr>
          <p:nvPr>
            <p:ph type="body" sz="quarter" idx="16"/>
          </p:nvPr>
        </p:nvSpPr>
        <p:spPr>
          <a:xfrm>
            <a:off x="512064" y="1463040"/>
            <a:ext cx="3840480" cy="500063"/>
          </a:xfrm>
        </p:spPr>
        <p:txBody>
          <a:bodyPr lIns="91440" tIns="45720" rIns="91440" bIns="45720" anchor="b">
            <a:noAutofit/>
          </a:bodyPr>
          <a:lstStyle/>
          <a:p>
            <a:r>
              <a:rPr lang="en-US" sz="2800">
                <a:latin typeface="Arial"/>
                <a:cs typeface="Arial"/>
              </a:rPr>
              <a:t>Avoid saying...</a:t>
            </a:r>
            <a:endParaRPr lang="en-US" sz="2800"/>
          </a:p>
        </p:txBody>
      </p:sp>
      <p:sp>
        <p:nvSpPr>
          <p:cNvPr id="6" name="Text Placeholder 5">
            <a:extLst>
              <a:ext uri="{FF2B5EF4-FFF2-40B4-BE49-F238E27FC236}">
                <a16:creationId xmlns:a16="http://schemas.microsoft.com/office/drawing/2014/main" id="{D78EBA5E-73DE-0EF5-3673-FCD200EF591C}"/>
              </a:ext>
            </a:extLst>
          </p:cNvPr>
          <p:cNvSpPr>
            <a:spLocks noGrp="1"/>
          </p:cNvSpPr>
          <p:nvPr>
            <p:ph type="body" sz="quarter" idx="17"/>
          </p:nvPr>
        </p:nvSpPr>
        <p:spPr>
          <a:xfrm>
            <a:off x="4572000" y="1463040"/>
            <a:ext cx="3840480" cy="500063"/>
          </a:xfrm>
        </p:spPr>
        <p:txBody>
          <a:bodyPr lIns="91440" tIns="45720" rIns="91440" bIns="45720" anchor="b">
            <a:noAutofit/>
          </a:bodyPr>
          <a:lstStyle/>
          <a:p>
            <a:r>
              <a:rPr lang="en-US" sz="2800">
                <a:latin typeface="Arial"/>
                <a:cs typeface="Arial"/>
              </a:rPr>
              <a:t>Try this instead...</a:t>
            </a:r>
            <a:endParaRPr lang="en-US" sz="2800"/>
          </a:p>
        </p:txBody>
      </p:sp>
      <p:sp>
        <p:nvSpPr>
          <p:cNvPr id="7" name="Text Placeholder 6">
            <a:extLst>
              <a:ext uri="{FF2B5EF4-FFF2-40B4-BE49-F238E27FC236}">
                <a16:creationId xmlns:a16="http://schemas.microsoft.com/office/drawing/2014/main" id="{9BB541BE-8D5B-949A-43C7-7B03FA1F112F}"/>
              </a:ext>
            </a:extLst>
          </p:cNvPr>
          <p:cNvSpPr>
            <a:spLocks noGrp="1"/>
          </p:cNvSpPr>
          <p:nvPr>
            <p:ph type="body" sz="quarter" idx="19"/>
          </p:nvPr>
        </p:nvSpPr>
        <p:spPr>
          <a:xfrm>
            <a:off x="4572000" y="2011680"/>
            <a:ext cx="3840163" cy="4402137"/>
          </a:xfrm>
        </p:spPr>
        <p:txBody>
          <a:bodyPr lIns="91440" tIns="45720" rIns="91440" bIns="45720" anchor="t">
            <a:noAutofit/>
          </a:bodyPr>
          <a:lstStyle/>
          <a:p>
            <a:endParaRPr lang="en-US" sz="2400" b="0" dirty="0">
              <a:latin typeface="Arial"/>
              <a:cs typeface="Arial"/>
            </a:endParaRPr>
          </a:p>
          <a:p>
            <a:r>
              <a:rPr lang="en-US" sz="2400" b="0" dirty="0">
                <a:latin typeface="Arial"/>
                <a:cs typeface="Arial"/>
              </a:rPr>
              <a:t>Died by suicide, killed him/herself</a:t>
            </a:r>
            <a:endParaRPr lang="en-US" sz="2400" b="0" dirty="0"/>
          </a:p>
          <a:p>
            <a:endParaRPr lang="en-US" sz="2400" b="0" dirty="0"/>
          </a:p>
          <a:p>
            <a:r>
              <a:rPr lang="en-US" sz="2400" b="0" dirty="0">
                <a:latin typeface="Arial"/>
                <a:cs typeface="Arial"/>
              </a:rPr>
              <a:t>Suicide attempt or nonfatal suicide attempt</a:t>
            </a:r>
          </a:p>
          <a:p>
            <a:endParaRPr lang="en-US" sz="2400" b="0" dirty="0"/>
          </a:p>
          <a:p>
            <a:r>
              <a:rPr lang="en-US" sz="2400" b="0" dirty="0">
                <a:latin typeface="Arial"/>
                <a:cs typeface="Arial"/>
              </a:rPr>
              <a:t>Suicide</a:t>
            </a:r>
            <a:endParaRPr lang="en-US" sz="2400" b="0" dirty="0"/>
          </a:p>
          <a:p>
            <a:endParaRPr lang="en-US" dirty="0"/>
          </a:p>
        </p:txBody>
      </p:sp>
    </p:spTree>
    <p:extLst>
      <p:ext uri="{BB962C8B-B14F-4D97-AF65-F5344CB8AC3E}">
        <p14:creationId xmlns:p14="http://schemas.microsoft.com/office/powerpoint/2010/main" val="3187438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285763"/>
            <a:ext cx="9144000" cy="914400"/>
          </a:xfrm>
          <a:prstGeom prst="rect">
            <a:avLst/>
          </a:prstGeom>
          <a:solidFill>
            <a:srgbClr val="1F497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2468880"/>
            <a:ext cx="9144000" cy="910394"/>
          </a:xfrm>
          <a:solidFill>
            <a:srgbClr val="1F497D"/>
          </a:solidFill>
        </p:spPr>
        <p:txBody>
          <a:bodyPr/>
          <a:lstStyle/>
          <a:p>
            <a:pPr marL="0" marR="0">
              <a:spcBef>
                <a:spcPts val="0"/>
              </a:spcBef>
              <a:spcAft>
                <a:spcPts val="0"/>
              </a:spcAft>
            </a:pPr>
            <a:r>
              <a:rPr lang="en-US" sz="3200" b="1" dirty="0">
                <a:solidFill>
                  <a:schemeClr val="bg1"/>
                </a:solidFill>
                <a:effectLst/>
                <a:latin typeface="+mn-lt"/>
                <a:ea typeface="Calibri" panose="020F0502020204030204" pitchFamily="34" charset="0"/>
              </a:rPr>
              <a:t>Common Myths</a:t>
            </a:r>
          </a:p>
        </p:txBody>
      </p:sp>
    </p:spTree>
    <p:extLst>
      <p:ext uri="{BB962C8B-B14F-4D97-AF65-F5344CB8AC3E}">
        <p14:creationId xmlns:p14="http://schemas.microsoft.com/office/powerpoint/2010/main" val="3740675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4DC007-E1E7-A680-DF4A-04DD8A13F2CC}"/>
              </a:ext>
            </a:extLst>
          </p:cNvPr>
          <p:cNvSpPr>
            <a:spLocks noGrp="1"/>
          </p:cNvSpPr>
          <p:nvPr>
            <p:ph type="body" sz="quarter" idx="18"/>
          </p:nvPr>
        </p:nvSpPr>
        <p:spPr>
          <a:xfrm>
            <a:off x="512381" y="1815783"/>
            <a:ext cx="3840163" cy="4794567"/>
          </a:xfrm>
        </p:spPr>
        <p:txBody>
          <a:bodyPr lIns="91440" tIns="45720" rIns="91440" bIns="45720" anchor="t">
            <a:noAutofit/>
          </a:bodyPr>
          <a:lstStyle/>
          <a:p>
            <a:pPr marL="0" indent="0">
              <a:buNone/>
            </a:pPr>
            <a:r>
              <a:rPr lang="en-US" sz="1600" b="0" dirty="0">
                <a:latin typeface="Arial"/>
                <a:cs typeface="Arial"/>
              </a:rPr>
              <a:t>If I ask about it, I am putting the idea into their head.</a:t>
            </a:r>
            <a:endParaRPr lang="en-US" sz="1600" b="0" dirty="0">
              <a:cs typeface="Arial"/>
            </a:endParaRPr>
          </a:p>
          <a:p>
            <a:pPr marL="0" marR="0" lvl="0" indent="0" algn="l" defTabSz="385763" rtl="0" eaLnBrk="1" fontAlgn="auto" latinLnBrk="0" hangingPunct="1">
              <a:lnSpc>
                <a:spcPct val="100000"/>
              </a:lnSpc>
              <a:spcAft>
                <a:spcPts val="0"/>
              </a:spcAft>
              <a:buClrTx/>
              <a:buSzTx/>
              <a:buFont typeface="Arial" panose="020B0604020202020204" pitchFamily="34" charset="0"/>
              <a:buNone/>
              <a:tabLst/>
              <a:defRPr/>
            </a:pPr>
            <a:endParaRPr lang="en-US" sz="1600" noProof="0" dirty="0">
              <a:latin typeface="Arial"/>
              <a:cs typeface="Arial"/>
            </a:endParaRPr>
          </a:p>
          <a:p>
            <a:pPr marL="0" marR="0" lvl="0" indent="0" algn="l" defTabSz="385763" rtl="0" eaLnBrk="1" fontAlgn="auto" latinLnBrk="0" hangingPunct="1">
              <a:lnSpc>
                <a:spcPct val="100000"/>
              </a:lnSpc>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a:cs typeface="Arial"/>
              </a:rPr>
              <a:t>I'm sure I will say the 'wrong thing' and make it worse.</a:t>
            </a:r>
          </a:p>
          <a:p>
            <a:pPr marL="0" indent="0">
              <a:buNone/>
              <a:defRPr/>
            </a:pPr>
            <a:endParaRPr lang="en-US" sz="1600" dirty="0">
              <a:latin typeface="Arial"/>
              <a:cs typeface="Arial"/>
            </a:endParaRPr>
          </a:p>
          <a:p>
            <a:pPr marL="0" indent="0">
              <a:buNone/>
              <a:defRPr/>
            </a:pPr>
            <a:r>
              <a:rPr lang="en-US" sz="1600" b="0" dirty="0">
                <a:latin typeface="Arial"/>
                <a:cs typeface="Arial"/>
              </a:rPr>
              <a:t>People plan for months. </a:t>
            </a:r>
            <a:endParaRPr lang="en-US" sz="1600" dirty="0">
              <a:solidFill>
                <a:prstClr val="black"/>
              </a:solidFill>
              <a:cs typeface="Arial"/>
            </a:endParaRPr>
          </a:p>
          <a:p>
            <a:pPr marL="0" indent="0">
              <a:buNone/>
              <a:defRPr/>
            </a:pPr>
            <a:endParaRPr lang="en-US" sz="1600" b="0" dirty="0">
              <a:solidFill>
                <a:prstClr val="black"/>
              </a:solidFill>
              <a:cs typeface="Arial"/>
            </a:endParaRPr>
          </a:p>
          <a:p>
            <a:pPr marL="0" indent="0">
              <a:buNone/>
              <a:defRPr/>
            </a:pPr>
            <a:endParaRPr lang="en-US" sz="1600" b="0" dirty="0">
              <a:latin typeface="Arial"/>
              <a:cs typeface="Arial"/>
            </a:endParaRPr>
          </a:p>
          <a:p>
            <a:pPr marL="0" indent="0">
              <a:buNone/>
              <a:defRPr/>
            </a:pPr>
            <a:endParaRPr lang="en-US" sz="1600" dirty="0">
              <a:latin typeface="Arial"/>
              <a:cs typeface="Arial"/>
            </a:endParaRPr>
          </a:p>
          <a:p>
            <a:pPr marL="0" indent="0">
              <a:buNone/>
              <a:defRPr/>
            </a:pPr>
            <a:endParaRPr lang="en-US" sz="1600" b="0" dirty="0">
              <a:latin typeface="Arial"/>
              <a:cs typeface="Arial"/>
            </a:endParaRPr>
          </a:p>
          <a:p>
            <a:pPr marL="0" indent="0">
              <a:buNone/>
              <a:defRPr/>
            </a:pPr>
            <a:endParaRPr lang="en-US" sz="1600" dirty="0">
              <a:latin typeface="Arial"/>
              <a:cs typeface="Arial"/>
            </a:endParaRPr>
          </a:p>
          <a:p>
            <a:pPr marL="0" indent="0">
              <a:buNone/>
              <a:defRPr/>
            </a:pPr>
            <a:endParaRPr lang="en-US" sz="1600" b="0" dirty="0">
              <a:latin typeface="Arial"/>
              <a:cs typeface="Arial"/>
            </a:endParaRPr>
          </a:p>
          <a:p>
            <a:pPr marL="0" indent="0">
              <a:buNone/>
              <a:defRPr/>
            </a:pPr>
            <a:r>
              <a:rPr lang="en-US" sz="1600" b="0" dirty="0">
                <a:latin typeface="Arial"/>
                <a:cs typeface="Arial"/>
              </a:rPr>
              <a:t>If someone is thinking about suicide, you can't do anything to stop them.  </a:t>
            </a:r>
            <a:endParaRPr lang="en-US" sz="1600" b="0" dirty="0">
              <a:cs typeface="Arial"/>
            </a:endParaRPr>
          </a:p>
          <a:p>
            <a:pPr marL="0" indent="0">
              <a:buNone/>
              <a:defRPr/>
            </a:pPr>
            <a:endParaRPr lang="en-US" sz="1800" b="0" dirty="0">
              <a:cs typeface="Arial"/>
            </a:endParaRPr>
          </a:p>
        </p:txBody>
      </p:sp>
      <p:sp>
        <p:nvSpPr>
          <p:cNvPr id="3" name="Title 2">
            <a:extLst>
              <a:ext uri="{FF2B5EF4-FFF2-40B4-BE49-F238E27FC236}">
                <a16:creationId xmlns:a16="http://schemas.microsoft.com/office/drawing/2014/main" id="{DE9B5345-2F48-E66E-30BA-1A62C5377667}"/>
              </a:ext>
            </a:extLst>
          </p:cNvPr>
          <p:cNvSpPr>
            <a:spLocks noGrp="1"/>
          </p:cNvSpPr>
          <p:nvPr>
            <p:ph type="title"/>
          </p:nvPr>
        </p:nvSpPr>
        <p:spPr>
          <a:xfrm>
            <a:off x="320040" y="640080"/>
            <a:ext cx="7843267" cy="548640"/>
          </a:xfrm>
        </p:spPr>
        <p:txBody>
          <a:bodyPr lIns="91440" tIns="45720" rIns="91440" bIns="45720" anchor="t">
            <a:noAutofit/>
          </a:bodyPr>
          <a:lstStyle/>
          <a:p>
            <a:r>
              <a:rPr lang="en-US" sz="3000" b="1" dirty="0">
                <a:latin typeface="Arial"/>
                <a:cs typeface="Arial"/>
              </a:rPr>
              <a:t>Busting Myths</a:t>
            </a:r>
            <a:endParaRPr lang="en-US" sz="3000" b="1" dirty="0"/>
          </a:p>
        </p:txBody>
      </p:sp>
      <p:sp>
        <p:nvSpPr>
          <p:cNvPr id="5" name="Text Placeholder 4">
            <a:extLst>
              <a:ext uri="{FF2B5EF4-FFF2-40B4-BE49-F238E27FC236}">
                <a16:creationId xmlns:a16="http://schemas.microsoft.com/office/drawing/2014/main" id="{C411C276-6778-0E2E-D2E4-9424CDC4A912}"/>
              </a:ext>
            </a:extLst>
          </p:cNvPr>
          <p:cNvSpPr>
            <a:spLocks noGrp="1"/>
          </p:cNvSpPr>
          <p:nvPr>
            <p:ph type="body" sz="quarter" idx="16"/>
          </p:nvPr>
        </p:nvSpPr>
        <p:spPr>
          <a:xfrm>
            <a:off x="512064" y="1224438"/>
            <a:ext cx="3840480" cy="500063"/>
          </a:xfrm>
        </p:spPr>
        <p:txBody>
          <a:bodyPr lIns="91440" tIns="45720" rIns="91440" bIns="45720" anchor="b">
            <a:noAutofit/>
          </a:bodyPr>
          <a:lstStyle/>
          <a:p>
            <a:r>
              <a:rPr lang="en-US" sz="2800" dirty="0">
                <a:latin typeface="Arial"/>
                <a:cs typeface="Arial"/>
              </a:rPr>
              <a:t>Myth</a:t>
            </a:r>
            <a:endParaRPr lang="en-US" dirty="0"/>
          </a:p>
        </p:txBody>
      </p:sp>
      <p:sp>
        <p:nvSpPr>
          <p:cNvPr id="6" name="Text Placeholder 5">
            <a:extLst>
              <a:ext uri="{FF2B5EF4-FFF2-40B4-BE49-F238E27FC236}">
                <a16:creationId xmlns:a16="http://schemas.microsoft.com/office/drawing/2014/main" id="{E5AB42F9-37B9-8086-CDAB-604495C29CBD}"/>
              </a:ext>
            </a:extLst>
          </p:cNvPr>
          <p:cNvSpPr>
            <a:spLocks noGrp="1"/>
          </p:cNvSpPr>
          <p:nvPr>
            <p:ph type="body" sz="quarter" idx="17"/>
          </p:nvPr>
        </p:nvSpPr>
        <p:spPr>
          <a:xfrm>
            <a:off x="4571683" y="1224437"/>
            <a:ext cx="3840480" cy="500063"/>
          </a:xfrm>
        </p:spPr>
        <p:txBody>
          <a:bodyPr lIns="91440" tIns="45720" rIns="91440" bIns="45720" anchor="b">
            <a:noAutofit/>
          </a:bodyPr>
          <a:lstStyle/>
          <a:p>
            <a:r>
              <a:rPr lang="en-US" sz="2800" dirty="0">
                <a:latin typeface="Arial"/>
                <a:cs typeface="Arial"/>
              </a:rPr>
              <a:t>Reality</a:t>
            </a:r>
            <a:endParaRPr lang="en-US" dirty="0"/>
          </a:p>
        </p:txBody>
      </p:sp>
      <p:sp>
        <p:nvSpPr>
          <p:cNvPr id="7" name="Text Placeholder 6">
            <a:extLst>
              <a:ext uri="{FF2B5EF4-FFF2-40B4-BE49-F238E27FC236}">
                <a16:creationId xmlns:a16="http://schemas.microsoft.com/office/drawing/2014/main" id="{23AAD8B0-2A2F-4026-C86E-C4C2C5B9424F}"/>
              </a:ext>
            </a:extLst>
          </p:cNvPr>
          <p:cNvSpPr>
            <a:spLocks noGrp="1"/>
          </p:cNvSpPr>
          <p:nvPr>
            <p:ph type="body" sz="quarter" idx="19"/>
          </p:nvPr>
        </p:nvSpPr>
        <p:spPr>
          <a:xfrm>
            <a:off x="4571683" y="1815783"/>
            <a:ext cx="3840163" cy="4794567"/>
          </a:xfrm>
        </p:spPr>
        <p:txBody>
          <a:bodyPr lIns="91440" tIns="45720" rIns="91440" bIns="45720" anchor="t">
            <a:noAutofit/>
          </a:bodyPr>
          <a:lstStyle/>
          <a:p>
            <a:pPr marL="0" indent="0">
              <a:buNone/>
            </a:pPr>
            <a:r>
              <a:rPr lang="en-US" sz="1600" b="0" dirty="0">
                <a:latin typeface="Arial"/>
                <a:cs typeface="Arial"/>
              </a:rPr>
              <a:t>The person </a:t>
            </a:r>
            <a:r>
              <a:rPr lang="en-US" sz="1600" dirty="0">
                <a:latin typeface="Arial"/>
                <a:cs typeface="Arial"/>
              </a:rPr>
              <a:t>wants</a:t>
            </a:r>
            <a:r>
              <a:rPr lang="en-US" sz="1600" b="0" dirty="0">
                <a:latin typeface="Arial"/>
                <a:cs typeface="Arial"/>
              </a:rPr>
              <a:t> to be asked; it is a relief to have someone ask.</a:t>
            </a:r>
          </a:p>
          <a:p>
            <a:pPr marL="0" indent="0">
              <a:buNone/>
            </a:pPr>
            <a:endParaRPr lang="en-US" sz="1600" dirty="0">
              <a:latin typeface="+mn-lt"/>
            </a:endParaRPr>
          </a:p>
          <a:p>
            <a:pPr marL="0" marR="0" lvl="0" indent="0" algn="l" defTabSz="38576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mn-lt"/>
                <a:cs typeface="Arial"/>
              </a:rPr>
              <a:t>Saying something is better than saying nothing.</a:t>
            </a:r>
            <a:r>
              <a:rPr lang="en-US" sz="1600" dirty="0">
                <a:solidFill>
                  <a:prstClr val="black"/>
                </a:solidFill>
                <a:latin typeface="+mn-lt"/>
                <a:cs typeface="Arial"/>
              </a:rPr>
              <a:t> </a:t>
            </a:r>
          </a:p>
          <a:p>
            <a:pPr marL="0" marR="0" lvl="0" indent="0" algn="l" defTabSz="38576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latin typeface="+mn-lt"/>
            </a:endParaRPr>
          </a:p>
          <a:p>
            <a:pPr marL="0" indent="0">
              <a:buNone/>
            </a:pPr>
            <a:r>
              <a:rPr lang="en-US" sz="1600" b="0" dirty="0">
                <a:latin typeface="+mn-lt"/>
                <a:cs typeface="Arial"/>
              </a:rPr>
              <a:t>71% of people who attempt suicide only consider it for less than an hour before the attempt.</a:t>
            </a:r>
            <a:endParaRPr lang="en-US" sz="1600" b="0" dirty="0">
              <a:latin typeface="+mn-lt"/>
            </a:endParaRPr>
          </a:p>
          <a:p>
            <a:pPr marL="0" indent="0">
              <a:buNone/>
            </a:pPr>
            <a:r>
              <a:rPr lang="en-US" sz="1600" b="0" dirty="0">
                <a:latin typeface="+mn-lt"/>
                <a:cs typeface="Arial"/>
              </a:rPr>
              <a:t>	24% of these people 	contemplated their attempt for 	less than 10 minutes.</a:t>
            </a:r>
          </a:p>
          <a:p>
            <a:pPr marL="0" indent="0">
              <a:buNone/>
            </a:pPr>
            <a:endParaRPr lang="en-US" sz="1600" b="0" dirty="0">
              <a:latin typeface="Arial"/>
              <a:cs typeface="Arial"/>
            </a:endParaRPr>
          </a:p>
          <a:p>
            <a:pPr marL="0" indent="0">
              <a:buNone/>
            </a:pPr>
            <a:r>
              <a:rPr lang="en-US" sz="1600" b="0" dirty="0">
                <a:latin typeface="Arial"/>
                <a:cs typeface="Arial"/>
              </a:rPr>
              <a:t>You can stop a person from a suicide attempt by de-escalating the situation, listening to them, and removing lethal means.</a:t>
            </a:r>
          </a:p>
          <a:p>
            <a:pPr marL="0" indent="0">
              <a:buNone/>
            </a:pPr>
            <a:endParaRPr lang="en-US" sz="1800" b="0" dirty="0">
              <a:latin typeface="+mn-lt"/>
            </a:endParaRPr>
          </a:p>
          <a:p>
            <a:pPr marL="0" indent="0">
              <a:buNone/>
            </a:pPr>
            <a:endParaRPr lang="en-US" dirty="0"/>
          </a:p>
        </p:txBody>
      </p:sp>
    </p:spTree>
    <p:extLst>
      <p:ext uri="{BB962C8B-B14F-4D97-AF65-F5344CB8AC3E}">
        <p14:creationId xmlns:p14="http://schemas.microsoft.com/office/powerpoint/2010/main" val="2536745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285763"/>
            <a:ext cx="9144000" cy="914400"/>
          </a:xfrm>
          <a:prstGeom prst="rect">
            <a:avLst/>
          </a:prstGeom>
          <a:solidFill>
            <a:srgbClr val="1F497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2468880"/>
            <a:ext cx="9144000" cy="910394"/>
          </a:xfrm>
          <a:solidFill>
            <a:srgbClr val="1F497D"/>
          </a:solidFill>
        </p:spPr>
        <p:txBody>
          <a:bodyPr/>
          <a:lstStyle/>
          <a:p>
            <a:pPr marL="0" marR="0">
              <a:spcBef>
                <a:spcPts val="0"/>
              </a:spcBef>
              <a:spcAft>
                <a:spcPts val="0"/>
              </a:spcAft>
            </a:pPr>
            <a:r>
              <a:rPr lang="en-US" sz="3200" dirty="0">
                <a:solidFill>
                  <a:schemeClr val="bg1"/>
                </a:solidFill>
                <a:latin typeface="+mn-lt"/>
                <a:ea typeface="Calibri" panose="020F0502020204030204" pitchFamily="34" charset="0"/>
              </a:rPr>
              <a:t>NC Data &amp; Trends on Youth Suicide Behavior</a:t>
            </a:r>
            <a:endParaRPr lang="en-US" sz="3200" b="1" dirty="0">
              <a:solidFill>
                <a:schemeClr val="bg1"/>
              </a:solidFill>
              <a:effectLst/>
              <a:latin typeface="+mn-lt"/>
              <a:ea typeface="Calibri" panose="020F0502020204030204" pitchFamily="34" charset="0"/>
            </a:endParaRPr>
          </a:p>
        </p:txBody>
      </p:sp>
    </p:spTree>
    <p:extLst>
      <p:ext uri="{BB962C8B-B14F-4D97-AF65-F5344CB8AC3E}">
        <p14:creationId xmlns:p14="http://schemas.microsoft.com/office/powerpoint/2010/main" val="4153768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AFD0-0942-4163-B7E1-856836CDA0F6}"/>
              </a:ext>
            </a:extLst>
          </p:cNvPr>
          <p:cNvSpPr>
            <a:spLocks noGrp="1"/>
          </p:cNvSpPr>
          <p:nvPr>
            <p:ph type="title"/>
          </p:nvPr>
        </p:nvSpPr>
        <p:spPr>
          <a:xfrm>
            <a:off x="320042" y="640080"/>
            <a:ext cx="8357233" cy="548640"/>
          </a:xfrm>
        </p:spPr>
        <p:txBody>
          <a:bodyPr lIns="91440" tIns="45720" rIns="91440" bIns="45720" anchor="t">
            <a:noAutofit/>
          </a:bodyPr>
          <a:lstStyle/>
          <a:p>
            <a:r>
              <a:rPr lang="en-US" sz="3200" b="1" dirty="0">
                <a:latin typeface="+mn-lt"/>
              </a:rPr>
              <a:t>Data &amp; Trends on Youth Suicide Behavior</a:t>
            </a:r>
          </a:p>
        </p:txBody>
      </p:sp>
      <p:sp>
        <p:nvSpPr>
          <p:cNvPr id="3" name="Text Placeholder 2">
            <a:extLst>
              <a:ext uri="{FF2B5EF4-FFF2-40B4-BE49-F238E27FC236}">
                <a16:creationId xmlns:a16="http://schemas.microsoft.com/office/drawing/2014/main" id="{387AE2B8-1667-401A-90AB-327279B3CABA}"/>
              </a:ext>
            </a:extLst>
          </p:cNvPr>
          <p:cNvSpPr>
            <a:spLocks noGrp="1"/>
          </p:cNvSpPr>
          <p:nvPr>
            <p:ph type="body" sz="quarter" idx="4294967295"/>
          </p:nvPr>
        </p:nvSpPr>
        <p:spPr>
          <a:xfrm>
            <a:off x="445813" y="1362420"/>
            <a:ext cx="8252374" cy="5000279"/>
          </a:xfrm>
          <a:prstGeom prst="rect">
            <a:avLst/>
          </a:prstGeom>
        </p:spPr>
        <p:txBody>
          <a:bodyPr lIns="91440" tIns="45720" rIns="91440" bIns="45720" anchor="t"/>
          <a:lstStyle/>
          <a:p>
            <a:r>
              <a:rPr lang="en-US" sz="2400" b="0" i="0" dirty="0">
                <a:solidFill>
                  <a:srgbClr val="000000"/>
                </a:solidFill>
                <a:effectLst/>
                <a:latin typeface="+mn-lt"/>
              </a:rPr>
              <a:t>Suicide is the second leading cause of death for youth in North Carolina ages 10 to 18, and the third leading cause of death for those ages 19 to 34. </a:t>
            </a:r>
          </a:p>
          <a:p>
            <a:pPr marL="0" indent="0">
              <a:buNone/>
            </a:pPr>
            <a:endParaRPr lang="en-US" sz="2400" b="0" dirty="0">
              <a:effectLst/>
              <a:latin typeface="+mn-lt"/>
            </a:endParaRPr>
          </a:p>
          <a:p>
            <a:r>
              <a:rPr lang="en-US" sz="2400" b="0" dirty="0">
                <a:latin typeface="+mn-lt"/>
              </a:rPr>
              <a:t>Although most suicides were among urban youth (67%), rates were higher for youth in rural counties.</a:t>
            </a:r>
          </a:p>
          <a:p>
            <a:pPr marL="0" indent="0">
              <a:buNone/>
            </a:pPr>
            <a:endParaRPr lang="en-US" sz="2400" b="0" dirty="0">
              <a:latin typeface="+mn-lt"/>
            </a:endParaRPr>
          </a:p>
          <a:p>
            <a:r>
              <a:rPr lang="en-US" sz="2400" b="0" dirty="0">
                <a:latin typeface="+mn-lt"/>
              </a:rPr>
              <a:t>Suicide rates are highest among non-Hispanic white (5.8) and American Indian (5.6) youth.</a:t>
            </a:r>
          </a:p>
          <a:p>
            <a:pPr marL="0" indent="0">
              <a:buNone/>
            </a:pPr>
            <a:endParaRPr lang="en-US" sz="2400" b="0" dirty="0">
              <a:latin typeface="+mn-lt"/>
            </a:endParaRPr>
          </a:p>
          <a:p>
            <a:r>
              <a:rPr lang="en-US" sz="2400" b="0" dirty="0">
                <a:effectLst/>
                <a:latin typeface="+mn-lt"/>
              </a:rPr>
              <a:t>In 2021, firearms were the lethal means used in 58% of youth suicides (</a:t>
            </a:r>
            <a:r>
              <a:rPr lang="en-US" sz="2400" b="0" i="1" dirty="0">
                <a:effectLst/>
                <a:latin typeface="+mn-lt"/>
              </a:rPr>
              <a:t>and 78% of youth homicides</a:t>
            </a:r>
            <a:r>
              <a:rPr lang="en-US" sz="2400" b="0" dirty="0">
                <a:effectLst/>
                <a:latin typeface="+mn-lt"/>
              </a:rPr>
              <a:t>).</a:t>
            </a:r>
          </a:p>
          <a:p>
            <a:endParaRPr lang="en-US" sz="2400" b="0" dirty="0">
              <a:latin typeface="+mn-lt"/>
            </a:endParaRPr>
          </a:p>
          <a:p>
            <a:pPr marL="0" indent="0">
              <a:buNone/>
            </a:pPr>
            <a:r>
              <a:rPr lang="en-US" sz="2400" b="0" dirty="0">
                <a:effectLst/>
                <a:latin typeface="+mn-lt"/>
              </a:rPr>
              <a:t> </a:t>
            </a:r>
          </a:p>
          <a:p>
            <a:pPr marL="0" indent="0">
              <a:spcBef>
                <a:spcPts val="0"/>
              </a:spcBef>
              <a:buNone/>
            </a:pPr>
            <a:endParaRPr lang="en-US" sz="2200" b="0" dirty="0">
              <a:latin typeface="+mn-lt"/>
              <a:ea typeface="Times New Roman" panose="02020603050405020304" pitchFamily="18" charset="0"/>
              <a:cs typeface="Helvetica"/>
            </a:endParaRPr>
          </a:p>
        </p:txBody>
      </p:sp>
      <p:sp>
        <p:nvSpPr>
          <p:cNvPr id="4" name="Text Placeholder 3">
            <a:extLst>
              <a:ext uri="{FF2B5EF4-FFF2-40B4-BE49-F238E27FC236}">
                <a16:creationId xmlns:a16="http://schemas.microsoft.com/office/drawing/2014/main" id="{3669B0D4-83E9-D187-1322-AEFCA4259C3F}"/>
              </a:ext>
            </a:extLst>
          </p:cNvPr>
          <p:cNvSpPr txBox="1">
            <a:spLocks/>
          </p:cNvSpPr>
          <p:nvPr/>
        </p:nvSpPr>
        <p:spPr>
          <a:xfrm>
            <a:off x="56013" y="6314098"/>
            <a:ext cx="7992005" cy="330200"/>
          </a:xfrm>
          <a:prstGeom prst="rect">
            <a:avLst/>
          </a:prstGeom>
        </p:spPr>
        <p:txBody>
          <a:bodyPr/>
          <a:lstStyle>
            <a:lvl1pPr marL="96441" indent="-96441" algn="l" defTabSz="385763" rtl="0" eaLnBrk="1" latinLnBrk="0" hangingPunct="1">
              <a:lnSpc>
                <a:spcPct val="90000"/>
              </a:lnSpc>
              <a:spcBef>
                <a:spcPts val="422"/>
              </a:spcBef>
              <a:buFont typeface="Arial" panose="020B0604020202020204" pitchFamily="34" charset="0"/>
              <a:buChar char="•"/>
              <a:defRPr sz="1181" b="1" i="0" kern="1200">
                <a:solidFill>
                  <a:schemeClr val="tx1"/>
                </a:solidFill>
                <a:latin typeface="Helvetica" charset="0"/>
                <a:ea typeface="Helvetica" charset="0"/>
                <a:cs typeface="Helvetica" charset="0"/>
              </a:defRPr>
            </a:lvl1pPr>
            <a:lvl2pPr marL="289322" indent="-96441" algn="l" defTabSz="385763" rtl="0" eaLnBrk="1" latinLnBrk="0" hangingPunct="1">
              <a:lnSpc>
                <a:spcPct val="90000"/>
              </a:lnSpc>
              <a:spcBef>
                <a:spcPts val="211"/>
              </a:spcBef>
              <a:buFont typeface="Arial" panose="020B0604020202020204" pitchFamily="34" charset="0"/>
              <a:buChar char="•"/>
              <a:defRPr sz="1013" b="1" i="0" kern="1200">
                <a:solidFill>
                  <a:schemeClr val="tx1"/>
                </a:solidFill>
                <a:latin typeface="Helvetica" charset="0"/>
                <a:ea typeface="Helvetica" charset="0"/>
                <a:cs typeface="Helvetica" charset="0"/>
              </a:defRPr>
            </a:lvl2pPr>
            <a:lvl3pPr marL="482204" indent="-96441" algn="l" defTabSz="385763" rtl="0" eaLnBrk="1" latinLnBrk="0" hangingPunct="1">
              <a:lnSpc>
                <a:spcPct val="90000"/>
              </a:lnSpc>
              <a:spcBef>
                <a:spcPts val="211"/>
              </a:spcBef>
              <a:buFont typeface="Arial" panose="020B0604020202020204" pitchFamily="34" charset="0"/>
              <a:buChar char="•"/>
              <a:defRPr sz="844" b="1" i="0" kern="1200">
                <a:solidFill>
                  <a:schemeClr val="tx1"/>
                </a:solidFill>
                <a:latin typeface="Helvetica" charset="0"/>
                <a:ea typeface="Helvetica" charset="0"/>
                <a:cs typeface="Helvetica" charset="0"/>
              </a:defRPr>
            </a:lvl3pPr>
            <a:lvl4pPr marL="675085" indent="-96441" algn="l" defTabSz="385763" rtl="0" eaLnBrk="1" latinLnBrk="0" hangingPunct="1">
              <a:lnSpc>
                <a:spcPct val="90000"/>
              </a:lnSpc>
              <a:spcBef>
                <a:spcPts val="211"/>
              </a:spcBef>
              <a:buFont typeface="Arial" panose="020B0604020202020204" pitchFamily="34" charset="0"/>
              <a:buChar char="•"/>
              <a:defRPr sz="760" b="1" i="0" kern="1200">
                <a:solidFill>
                  <a:schemeClr val="tx1"/>
                </a:solidFill>
                <a:latin typeface="Helvetica" charset="0"/>
                <a:ea typeface="Helvetica" charset="0"/>
                <a:cs typeface="Helvetica" charset="0"/>
              </a:defRPr>
            </a:lvl4pPr>
            <a:lvl5pPr marL="867966" indent="-96441" algn="l" defTabSz="385763" rtl="0" eaLnBrk="1" latinLnBrk="0" hangingPunct="1">
              <a:lnSpc>
                <a:spcPct val="90000"/>
              </a:lnSpc>
              <a:spcBef>
                <a:spcPts val="211"/>
              </a:spcBef>
              <a:buFont typeface="Arial" panose="020B0604020202020204" pitchFamily="34" charset="0"/>
              <a:buChar char="•"/>
              <a:defRPr sz="760" b="1" i="0" kern="1200">
                <a:solidFill>
                  <a:schemeClr val="tx1"/>
                </a:solidFill>
                <a:latin typeface="Helvetica" charset="0"/>
                <a:ea typeface="Helvetica" charset="0"/>
                <a:cs typeface="Helvetica"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700" b="0" dirty="0">
                <a:solidFill>
                  <a:prstClr val="black"/>
                </a:solidFill>
                <a:latin typeface="Arial" panose="020B0604020202020204" pitchFamily="34" charset="0"/>
                <a:cs typeface="Arial" panose="020B0604020202020204" pitchFamily="34" charset="0"/>
              </a:rPr>
              <a:t>Source: North Carolina Violent Death Reporting System (NC-VDRS), 2020. Rate per 100,000; 10-yr data aggregated to provide rates for all groups Limited to NC Residents ages 10-18.</a:t>
            </a:r>
          </a:p>
          <a:p>
            <a:endParaRPr lang="en-US" dirty="0"/>
          </a:p>
        </p:txBody>
      </p:sp>
    </p:spTree>
    <p:extLst>
      <p:ext uri="{BB962C8B-B14F-4D97-AF65-F5344CB8AC3E}">
        <p14:creationId xmlns:p14="http://schemas.microsoft.com/office/powerpoint/2010/main" val="507664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20039" y="640080"/>
            <a:ext cx="8500687" cy="548640"/>
          </a:xfrm>
        </p:spPr>
        <p:txBody>
          <a:bodyPr lIns="91440" tIns="45720" rIns="91440" bIns="45720" anchor="t">
            <a:noAutofit/>
          </a:bodyPr>
          <a:lstStyle/>
          <a:p>
            <a:pPr algn="ctr"/>
            <a:r>
              <a:rPr lang="en-US" dirty="0">
                <a:latin typeface="Calibri" panose="020F0502020204030204" pitchFamily="34" charset="0"/>
                <a:cs typeface="Calibri" panose="020F0502020204030204" pitchFamily="34" charset="0"/>
              </a:rPr>
              <a:t>Recent Crisis is an Important Risk Factor</a:t>
            </a:r>
            <a:endParaRPr lang="en-US" b="0" dirty="0">
              <a:latin typeface="Calibri" panose="020F0502020204030204" pitchFamily="34" charset="0"/>
              <a:cs typeface="Calibri" panose="020F0502020204030204" pitchFamily="34" charset="0"/>
            </a:endParaRPr>
          </a:p>
          <a:p>
            <a:pPr algn="ctr"/>
            <a:endParaRPr lang="en-US" dirty="0">
              <a:latin typeface="Calibri" panose="020F0502020204030204" pitchFamily="34" charset="0"/>
              <a:cs typeface="Calibri" panose="020F0502020204030204" pitchFamily="34" charset="0"/>
            </a:endParaRPr>
          </a:p>
        </p:txBody>
      </p:sp>
      <p:sp>
        <p:nvSpPr>
          <p:cNvPr id="9" name="Text Placeholder 8"/>
          <p:cNvSpPr>
            <a:spLocks noGrp="1"/>
          </p:cNvSpPr>
          <p:nvPr>
            <p:ph type="body" sz="quarter" idx="11"/>
          </p:nvPr>
        </p:nvSpPr>
        <p:spPr>
          <a:xfrm>
            <a:off x="182880" y="6217920"/>
            <a:ext cx="7992005" cy="330200"/>
          </a:xfrm>
        </p:spPr>
        <p:txBody>
          <a:bodyPr/>
          <a:lstStyle/>
          <a:p>
            <a:r>
              <a:rPr lang="en-US" sz="1100" b="0" dirty="0">
                <a:latin typeface="Calibri" panose="020F0502020204030204" pitchFamily="34" charset="0"/>
                <a:cs typeface="Calibri" panose="020F0502020204030204" pitchFamily="34" charset="0"/>
              </a:rPr>
              <a:t>Source: North Carolina Violent Death Reporting System, 2016-2020 </a:t>
            </a:r>
          </a:p>
        </p:txBody>
      </p:sp>
      <p:graphicFrame>
        <p:nvGraphicFramePr>
          <p:cNvPr id="6" name="Chart 5">
            <a:extLst>
              <a:ext uri="{FF2B5EF4-FFF2-40B4-BE49-F238E27FC236}">
                <a16:creationId xmlns:a16="http://schemas.microsoft.com/office/drawing/2014/main" id="{9532104A-2E2F-2DB6-D745-CB317E257E6C}"/>
              </a:ext>
            </a:extLst>
          </p:cNvPr>
          <p:cNvGraphicFramePr>
            <a:graphicFrameLocks/>
          </p:cNvGraphicFramePr>
          <p:nvPr/>
        </p:nvGraphicFramePr>
        <p:xfrm>
          <a:off x="957344" y="1582816"/>
          <a:ext cx="7136594" cy="466965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6322C02-6BD1-D148-78C2-9EC98DA27456}"/>
              </a:ext>
            </a:extLst>
          </p:cNvPr>
          <p:cNvSpPr txBox="1"/>
          <p:nvPr/>
        </p:nvSpPr>
        <p:spPr>
          <a:xfrm>
            <a:off x="3214822" y="2673966"/>
            <a:ext cx="2755881" cy="1107996"/>
          </a:xfrm>
          <a:prstGeom prst="rect">
            <a:avLst/>
          </a:prstGeom>
          <a:noFill/>
        </p:spPr>
        <p:txBody>
          <a:bodyPr wrap="square" lIns="91440" tIns="45720" rIns="91440" bIns="45720" anchor="t">
            <a:spAutoFit/>
          </a:bodyPr>
          <a:lstStyle/>
          <a:p>
            <a:pPr algn="ctr"/>
            <a:r>
              <a:rPr lang="en-US" sz="6600" b="1">
                <a:solidFill>
                  <a:srgbClr val="15365E"/>
                </a:solidFill>
              </a:rPr>
              <a:t>54%</a:t>
            </a:r>
          </a:p>
        </p:txBody>
      </p:sp>
      <p:sp>
        <p:nvSpPr>
          <p:cNvPr id="10" name="TextBox 9">
            <a:extLst>
              <a:ext uri="{FF2B5EF4-FFF2-40B4-BE49-F238E27FC236}">
                <a16:creationId xmlns:a16="http://schemas.microsoft.com/office/drawing/2014/main" id="{DE2A23F4-DA6D-22C3-543D-E4902E78BBA7}"/>
              </a:ext>
            </a:extLst>
          </p:cNvPr>
          <p:cNvSpPr txBox="1"/>
          <p:nvPr/>
        </p:nvSpPr>
        <p:spPr>
          <a:xfrm>
            <a:off x="3361349" y="3759628"/>
            <a:ext cx="2376921" cy="1200329"/>
          </a:xfrm>
          <a:prstGeom prst="rect">
            <a:avLst/>
          </a:prstGeom>
          <a:noFill/>
        </p:spPr>
        <p:txBody>
          <a:bodyPr wrap="square" lIns="91440" tIns="45720" rIns="91440" bIns="45720" anchor="t">
            <a:spAutoFit/>
          </a:bodyPr>
          <a:lstStyle/>
          <a:p>
            <a:pPr algn="ctr"/>
            <a:r>
              <a:rPr lang="en-US" b="1"/>
              <a:t>of youth (10-18) who died by suicide experienced </a:t>
            </a:r>
          </a:p>
          <a:p>
            <a:pPr algn="ctr"/>
            <a:r>
              <a:rPr lang="en-US" b="1"/>
              <a:t>crisis</a:t>
            </a:r>
          </a:p>
        </p:txBody>
      </p:sp>
    </p:spTree>
    <p:extLst>
      <p:ext uri="{BB962C8B-B14F-4D97-AF65-F5344CB8AC3E}">
        <p14:creationId xmlns:p14="http://schemas.microsoft.com/office/powerpoint/2010/main" val="3332675843"/>
      </p:ext>
    </p:extLst>
  </p:cSld>
  <p:clrMapOvr>
    <a:masterClrMapping/>
  </p:clrMapOvr>
</p:sld>
</file>

<file path=ppt/theme/theme1.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C Brand PPT 04.23.15">
    <a:dk1>
      <a:srgbClr val="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NC Brand PPT 04.23.15">
    <a:dk1>
      <a:srgbClr val="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ce6eed9f-f157-40eb-93b5-d73ed94bc7b7">
      <UserInfo>
        <DisplayName>Miller, Jane</DisplayName>
        <AccountId>23</AccountId>
        <AccountType/>
      </UserInfo>
      <UserInfo>
        <DisplayName>Geary, Shana M</DisplayName>
        <AccountId>25</AccountId>
        <AccountType/>
      </UserInfo>
      <UserInfo>
        <DisplayName>Smith, Sara J</DisplayName>
        <AccountId>18</AccountId>
        <AccountType/>
      </UserInfo>
    </SharedWithUsers>
    <TaxCatchAll xmlns="ce6eed9f-f157-40eb-93b5-d73ed94bc7b7" xsi:nil="true"/>
    <lcf76f155ced4ddcb4097134ff3c332f xmlns="5b25e9c1-1216-4833-bb3a-94f6f4e7c15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5FED6FA5FC0414EA7C91FDBECF966BB" ma:contentTypeVersion="17" ma:contentTypeDescription="Create a new document." ma:contentTypeScope="" ma:versionID="a59606e51ef9ff1fbe4eb06ca7d42478">
  <xsd:schema xmlns:xsd="http://www.w3.org/2001/XMLSchema" xmlns:xs="http://www.w3.org/2001/XMLSchema" xmlns:p="http://schemas.microsoft.com/office/2006/metadata/properties" xmlns:ns1="http://schemas.microsoft.com/sharepoint/v3" xmlns:ns2="5b25e9c1-1216-4833-bb3a-94f6f4e7c154" xmlns:ns3="ce6eed9f-f157-40eb-93b5-d73ed94bc7b7" targetNamespace="http://schemas.microsoft.com/office/2006/metadata/properties" ma:root="true" ma:fieldsID="b47956df966d4485ddcdb7a59df3f032" ns1:_="" ns2:_="" ns3:_="">
    <xsd:import namespace="http://schemas.microsoft.com/sharepoint/v3"/>
    <xsd:import namespace="5b25e9c1-1216-4833-bb3a-94f6f4e7c154"/>
    <xsd:import namespace="ce6eed9f-f157-40eb-93b5-d73ed94bc7b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25e9c1-1216-4833-bb3a-94f6f4e7c1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6eed9f-f157-40eb-93b5-d73ed94bc7b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0a44ee0-e5a7-4c39-b7e7-cea3a8957c95}" ma:internalName="TaxCatchAll" ma:showField="CatchAllData" ma:web="ce6eed9f-f157-40eb-93b5-d73ed94bc7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7E6E3F-3627-4676-B2A0-6FEB7C75137F}">
  <ds:schemaRefs>
    <ds:schemaRef ds:uri="http://schemas.microsoft.com/sharepoint/v3"/>
    <ds:schemaRef ds:uri="http://purl.org/dc/terms/"/>
    <ds:schemaRef ds:uri="http://schemas.microsoft.com/office/2006/documentManagement/types"/>
    <ds:schemaRef ds:uri="http://purl.org/dc/dcmitype/"/>
    <ds:schemaRef ds:uri="ce6eed9f-f157-40eb-93b5-d73ed94bc7b7"/>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5b25e9c1-1216-4833-bb3a-94f6f4e7c154"/>
    <ds:schemaRef ds:uri="http://www.w3.org/XML/1998/namespace"/>
  </ds:schemaRefs>
</ds:datastoreItem>
</file>

<file path=customXml/itemProps2.xml><?xml version="1.0" encoding="utf-8"?>
<ds:datastoreItem xmlns:ds="http://schemas.openxmlformats.org/officeDocument/2006/customXml" ds:itemID="{4390417E-FB71-4E86-9532-7DB57BA179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b25e9c1-1216-4833-bb3a-94f6f4e7c154"/>
    <ds:schemaRef ds:uri="ce6eed9f-f157-40eb-93b5-d73ed94bc7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62A7A6-DF37-4B3F-AB9D-8B4FDEFA25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3090</TotalTime>
  <Words>4172</Words>
  <Application>Microsoft Office PowerPoint</Application>
  <PresentationFormat>On-screen Show (4:3)</PresentationFormat>
  <Paragraphs>379</Paragraphs>
  <Slides>29</Slides>
  <Notes>25</Notes>
  <HiddenSlides>2</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Arial</vt:lpstr>
      <vt:lpstr>Arial,Sans-Serif</vt:lpstr>
      <vt:lpstr>Cabin</vt:lpstr>
      <vt:lpstr>Calibri</vt:lpstr>
      <vt:lpstr>Franklin Gothic Demi Cond</vt:lpstr>
      <vt:lpstr>Franklin Gothic Medium</vt:lpstr>
      <vt:lpstr>Franklin Gothic Medium Cond</vt:lpstr>
      <vt:lpstr>Gotham Bold</vt:lpstr>
      <vt:lpstr>Helvetica</vt:lpstr>
      <vt:lpstr>Wingdings</vt:lpstr>
      <vt:lpstr>3_Office Theme</vt:lpstr>
      <vt:lpstr>5_Office Theme</vt:lpstr>
      <vt:lpstr>PowerPoint Presentation</vt:lpstr>
      <vt:lpstr>Welcome! </vt:lpstr>
      <vt:lpstr>Learning Objectives</vt:lpstr>
      <vt:lpstr>Compassionate Communication Matters</vt:lpstr>
      <vt:lpstr>Common Myths</vt:lpstr>
      <vt:lpstr>Busting Myths</vt:lpstr>
      <vt:lpstr>NC Data &amp; Trends on Youth Suicide Behavior</vt:lpstr>
      <vt:lpstr>Data &amp; Trends on Youth Suicide Behavior</vt:lpstr>
      <vt:lpstr>Recent Crisis is an Important Risk Factor </vt:lpstr>
      <vt:lpstr>Among youth, suicides are increasing. </vt:lpstr>
      <vt:lpstr>Youth Suicide in North Carolina, Ages 10-24, 2011-2020</vt:lpstr>
      <vt:lpstr>Method of Youth Suicides: NC-VDRS, 2011-2020</vt:lpstr>
      <vt:lpstr>Precipitating Circumstances of Youth Suicide by Sex:</vt:lpstr>
      <vt:lpstr>Poisoning was the leading cause of youth  self-harm ED visits.</vt:lpstr>
      <vt:lpstr>Suicidal behavior* is more prevalent among youth identifying as gay, lesbian, or bisexual. </vt:lpstr>
      <vt:lpstr>The Trevor Project: 2022 National Survey on LGBTQ Youth Mental Health</vt:lpstr>
      <vt:lpstr>Suicide Prevention in North Carolina</vt:lpstr>
      <vt:lpstr>Suicide Prevention in North Carolina</vt:lpstr>
      <vt:lpstr>What is a gatekeeper?</vt:lpstr>
      <vt:lpstr>What is gatekeeper training?</vt:lpstr>
      <vt:lpstr>Gatekeeper Training: Suicide Prevention &amp; Intervention Skills Training</vt:lpstr>
      <vt:lpstr>Fire Safe Storage</vt:lpstr>
      <vt:lpstr>Means Safety Education</vt:lpstr>
      <vt:lpstr>Why Do Means Matter?</vt:lpstr>
      <vt:lpstr>Ways Your Community Can Get Involved</vt:lpstr>
      <vt:lpstr>Comprehensive Suicide Prevention Advisory Council (CSPAC)</vt:lpstr>
      <vt:lpstr>988: Suicide &amp; Crisis Lifeline</vt:lpstr>
      <vt:lpstr>Resources</vt:lpstr>
      <vt:lpstr>CSP Team 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Jane</dc:creator>
  <cp:lastModifiedBy>Cotton, Isley D</cp:lastModifiedBy>
  <cp:revision>64</cp:revision>
  <dcterms:created xsi:type="dcterms:W3CDTF">2022-02-18T19:54:55Z</dcterms:created>
  <dcterms:modified xsi:type="dcterms:W3CDTF">2023-12-15T17:52:28Z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0x01010075FED6FA5FC0414EA7C91FDBECF966BB</vt:lpwstr>
  </property>
</Properties>
</file>