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92" r:id="rId5"/>
  </p:sldMasterIdLst>
  <p:notesMasterIdLst>
    <p:notesMasterId r:id="rId32"/>
  </p:notesMasterIdLst>
  <p:handoutMasterIdLst>
    <p:handoutMasterId r:id="rId33"/>
  </p:handoutMasterIdLst>
  <p:sldIdLst>
    <p:sldId id="257" r:id="rId6"/>
    <p:sldId id="463" r:id="rId7"/>
    <p:sldId id="462" r:id="rId8"/>
    <p:sldId id="466" r:id="rId9"/>
    <p:sldId id="472" r:id="rId10"/>
    <p:sldId id="474" r:id="rId11"/>
    <p:sldId id="475" r:id="rId12"/>
    <p:sldId id="476" r:id="rId13"/>
    <p:sldId id="467" r:id="rId14"/>
    <p:sldId id="477" r:id="rId15"/>
    <p:sldId id="478" r:id="rId16"/>
    <p:sldId id="492" r:id="rId17"/>
    <p:sldId id="479" r:id="rId18"/>
    <p:sldId id="480" r:id="rId19"/>
    <p:sldId id="481" r:id="rId20"/>
    <p:sldId id="482" r:id="rId21"/>
    <p:sldId id="483" r:id="rId22"/>
    <p:sldId id="484" r:id="rId23"/>
    <p:sldId id="485" r:id="rId24"/>
    <p:sldId id="486" r:id="rId25"/>
    <p:sldId id="487" r:id="rId26"/>
    <p:sldId id="488" r:id="rId27"/>
    <p:sldId id="489" r:id="rId28"/>
    <p:sldId id="490" r:id="rId29"/>
    <p:sldId id="491" r:id="rId30"/>
    <p:sldId id="471"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jonAtT0cOAknl0fEB7SHqg==" hashData="712nGcYQoTwiuUWvqeTYQXdnMZQ94JkcJw75ahrkmdOvXHL6q7Yt1Q67s2l3aKfoaVNyNgaHAL/n+2gKvAK3x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rche, Julia K" initials="LJK"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70"/>
    <a:srgbClr val="5C93D5"/>
    <a:srgbClr val="7CA3DD"/>
    <a:srgbClr val="568AA4"/>
    <a:srgbClr val="94B6C7"/>
    <a:srgbClr val="657E32"/>
    <a:srgbClr val="E9F0F3"/>
    <a:srgbClr val="DBE7EC"/>
    <a:srgbClr val="CEDDEC"/>
    <a:srgbClr val="E4E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06" autoAdjust="0"/>
    <p:restoredTop sz="95748" autoAdjust="0"/>
  </p:normalViewPr>
  <p:slideViewPr>
    <p:cSldViewPr snapToGrid="0">
      <p:cViewPr varScale="1">
        <p:scale>
          <a:sx n="55" d="100"/>
          <a:sy n="55" d="100"/>
        </p:scale>
        <p:origin x="816" y="48"/>
      </p:cViewPr>
      <p:guideLst>
        <p:guide orient="horz" pos="2160"/>
        <p:guide pos="2880"/>
      </p:guideLst>
    </p:cSldViewPr>
  </p:slideViewPr>
  <p:notesTextViewPr>
    <p:cViewPr>
      <p:scale>
        <a:sx n="1" d="1"/>
        <a:sy n="1" d="1"/>
      </p:scale>
      <p:origin x="0" y="0"/>
    </p:cViewPr>
  </p:notesTextViewPr>
  <p:sorterViewPr>
    <p:cViewPr>
      <p:scale>
        <a:sx n="110" d="100"/>
        <a:sy n="110" d="100"/>
      </p:scale>
      <p:origin x="0" y="0"/>
    </p:cViewPr>
  </p:sorterViewPr>
  <p:notesViewPr>
    <p:cSldViewPr snapToGrid="0">
      <p:cViewPr varScale="1">
        <p:scale>
          <a:sx n="69" d="100"/>
          <a:sy n="69" d="100"/>
        </p:scale>
        <p:origin x="323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578"/>
          </a:xfrm>
          <a:prstGeom prst="rect">
            <a:avLst/>
          </a:prstGeom>
        </p:spPr>
        <p:txBody>
          <a:bodyPr vert="horz" lIns="91768" tIns="45884" rIns="91768" bIns="45884"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6578"/>
          </a:xfrm>
          <a:prstGeom prst="rect">
            <a:avLst/>
          </a:prstGeom>
        </p:spPr>
        <p:txBody>
          <a:bodyPr vert="horz" lIns="91768" tIns="45884" rIns="91768" bIns="45884" rtlCol="0"/>
          <a:lstStyle>
            <a:lvl1pPr algn="r">
              <a:defRPr sz="1200"/>
            </a:lvl1pPr>
          </a:lstStyle>
          <a:p>
            <a:fld id="{A9B734D9-FBB7-4B85-86A2-24E15EDE55E0}" type="datetimeFigureOut">
              <a:rPr lang="en-US" smtClean="0"/>
              <a:t>6/18/2026</a:t>
            </a:fld>
            <a:endParaRPr lang="en-US" dirty="0"/>
          </a:p>
        </p:txBody>
      </p:sp>
      <p:sp>
        <p:nvSpPr>
          <p:cNvPr id="4" name="Footer Placeholder 3"/>
          <p:cNvSpPr>
            <a:spLocks noGrp="1"/>
          </p:cNvSpPr>
          <p:nvPr>
            <p:ph type="ftr" sz="quarter" idx="2"/>
          </p:nvPr>
        </p:nvSpPr>
        <p:spPr>
          <a:xfrm>
            <a:off x="1" y="8829823"/>
            <a:ext cx="3038475" cy="466578"/>
          </a:xfrm>
          <a:prstGeom prst="rect">
            <a:avLst/>
          </a:prstGeom>
        </p:spPr>
        <p:txBody>
          <a:bodyPr vert="horz" lIns="91768" tIns="45884" rIns="91768" bIns="4588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823"/>
            <a:ext cx="3038475" cy="466578"/>
          </a:xfrm>
          <a:prstGeom prst="rect">
            <a:avLst/>
          </a:prstGeom>
        </p:spPr>
        <p:txBody>
          <a:bodyPr vert="horz" lIns="91768" tIns="45884" rIns="91768" bIns="45884" rtlCol="0" anchor="b"/>
          <a:lstStyle>
            <a:lvl1pPr algn="r">
              <a:defRPr sz="1200"/>
            </a:lvl1pPr>
          </a:lstStyle>
          <a:p>
            <a:fld id="{41803F26-4061-4820-A8A7-DA9F5475917E}" type="slidenum">
              <a:rPr lang="en-US" smtClean="0"/>
              <a:t>‹#›</a:t>
            </a:fld>
            <a:endParaRPr lang="en-US" dirty="0"/>
          </a:p>
        </p:txBody>
      </p:sp>
    </p:spTree>
    <p:extLst>
      <p:ext uri="{BB962C8B-B14F-4D97-AF65-F5344CB8AC3E}">
        <p14:creationId xmlns:p14="http://schemas.microsoft.com/office/powerpoint/2010/main" val="814075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64" tIns="46581" rIns="93164" bIns="46581"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5"/>
          </a:xfrm>
          <a:prstGeom prst="rect">
            <a:avLst/>
          </a:prstGeom>
        </p:spPr>
        <p:txBody>
          <a:bodyPr vert="horz" lIns="93164" tIns="46581" rIns="93164" bIns="46581" rtlCol="0"/>
          <a:lstStyle>
            <a:lvl1pPr algn="r">
              <a:defRPr sz="1200"/>
            </a:lvl1pPr>
          </a:lstStyle>
          <a:p>
            <a:fld id="{E3FD6F98-055A-4837-90F2-8E5F6821A1BB}" type="datetimeFigureOut">
              <a:rPr lang="en-US" smtClean="0"/>
              <a:t>6/18/2026</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4" tIns="46581" rIns="93164" bIns="46581" rtlCol="0" anchor="ctr"/>
          <a:lstStyle/>
          <a:p>
            <a:endParaRPr lang="en-US" dirty="0"/>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3164" tIns="46581" rIns="93164"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4"/>
          </a:xfrm>
          <a:prstGeom prst="rect">
            <a:avLst/>
          </a:prstGeom>
        </p:spPr>
        <p:txBody>
          <a:bodyPr vert="horz" lIns="93164" tIns="46581" rIns="93164" bIns="465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9"/>
            <a:ext cx="3037840" cy="466434"/>
          </a:xfrm>
          <a:prstGeom prst="rect">
            <a:avLst/>
          </a:prstGeom>
        </p:spPr>
        <p:txBody>
          <a:bodyPr vert="horz" lIns="93164" tIns="46581" rIns="93164" bIns="46581" rtlCol="0" anchor="b"/>
          <a:lstStyle>
            <a:lvl1pPr algn="r">
              <a:defRPr sz="1200"/>
            </a:lvl1pPr>
          </a:lstStyle>
          <a:p>
            <a:fld id="{DBCC7D24-0DC9-4E9C-89C0-35D79A09D337}" type="slidenum">
              <a:rPr lang="en-US" smtClean="0"/>
              <a:t>‹#›</a:t>
            </a:fld>
            <a:endParaRPr lang="en-US" dirty="0"/>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long-term-care-facilities/media/pdfs/enhanced-barrier-precautions-sign-P.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spice.unc.edu/wp-content/uploads/2022/07/Enhanced-Barrier-SPICE-FINAL-with-translation-page-print_rev_7_26_22.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dph.ncdhhs.gov/programs/epidemiology/communicable-disease/information-health-departments-and-providers/infection-prevention-educatio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Welcome participants</a:t>
            </a:r>
          </a:p>
        </p:txBody>
      </p:sp>
      <p:sp>
        <p:nvSpPr>
          <p:cNvPr id="4" name="Slide Number Placeholder 3"/>
          <p:cNvSpPr>
            <a:spLocks noGrp="1"/>
          </p:cNvSpPr>
          <p:nvPr>
            <p:ph type="sldNum" sz="quarter" idx="5"/>
          </p:nvPr>
        </p:nvSpPr>
        <p:spPr/>
        <p:txBody>
          <a:bodyPr/>
          <a:lstStyle/>
          <a:p>
            <a:fld id="{1277428A-A190-4C79-A76B-3A39E45D5B57}" type="slidenum">
              <a:rPr lang="en-US" smtClean="0"/>
              <a:t>1</a:t>
            </a:fld>
            <a:endParaRPr lang="en-US"/>
          </a:p>
        </p:txBody>
      </p:sp>
    </p:spTree>
    <p:extLst>
      <p:ext uri="{BB962C8B-B14F-4D97-AF65-F5344CB8AC3E}">
        <p14:creationId xmlns:p14="http://schemas.microsoft.com/office/powerpoint/2010/main" val="1155759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D8C5-A594-5C36-F92F-CAD081F16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5E811-731F-66B3-643F-406BF61CE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3D026D-202F-6643-973B-23652E17EE51}"/>
              </a:ext>
            </a:extLst>
          </p:cNvPr>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Some residents are more at risk of being infected with MDROs than others. This includes residents with wounds and indwelling medical devices. Remember </a:t>
            </a:r>
            <a:r>
              <a:rPr kumimoji="0" lang="en-US" sz="2000" b="0" i="0" u="none" strike="noStrike" kern="1200" cap="none" spc="0" normalizeH="0" baseline="0" noProof="0" dirty="0">
                <a:ln>
                  <a:noFill/>
                </a:ln>
                <a:solidFill>
                  <a:prstClr val="black"/>
                </a:solidFill>
                <a:effectLst/>
                <a:uLnTx/>
                <a:uFillTx/>
                <a:latin typeface="Nunito"/>
                <a:ea typeface="+mn-ea"/>
                <a:cs typeface="+mn-cs"/>
              </a:rPr>
              <a:t>enhanced barrier precautions are specifically for residents known to have a MDRO or at risk of becoming infected with a MDRO.</a:t>
            </a:r>
            <a:endParaRPr kumimoji="0" lang="en-US" sz="2000" b="0" i="0" u="none" strike="noStrike" kern="1200" cap="none" spc="0" normalizeH="0" baseline="0" noProof="0" dirty="0">
              <a:ln>
                <a:noFill/>
              </a:ln>
              <a:solidFill>
                <a:prstClr val="black">
                  <a:alpha val="80000"/>
                </a:prstClr>
              </a:solidFill>
              <a:effectLst/>
              <a:uLnTx/>
              <a:uFillTx/>
              <a:latin typeface="Nunito"/>
              <a:ea typeface="+mn-ea"/>
              <a:cs typeface="+mn-cs"/>
            </a:endParaRPr>
          </a:p>
        </p:txBody>
      </p:sp>
      <p:sp>
        <p:nvSpPr>
          <p:cNvPr id="4" name="Slide Number Placeholder 3">
            <a:extLst>
              <a:ext uri="{FF2B5EF4-FFF2-40B4-BE49-F238E27FC236}">
                <a16:creationId xmlns:a16="http://schemas.microsoft.com/office/drawing/2014/main" id="{E16E2E21-413D-A934-1D84-58FF054E1FD7}"/>
              </a:ext>
            </a:extLst>
          </p:cNvPr>
          <p:cNvSpPr>
            <a:spLocks noGrp="1"/>
          </p:cNvSpPr>
          <p:nvPr>
            <p:ph type="sldNum" sz="quarter" idx="5"/>
          </p:nvPr>
        </p:nvSpPr>
        <p:spPr/>
        <p:txBody>
          <a:bodyPr/>
          <a:lstStyle/>
          <a:p>
            <a:fld id="{DBCC7D24-0DC9-4E9C-89C0-35D79A09D337}" type="slidenum">
              <a:rPr lang="en-US" smtClean="0"/>
              <a:t>10</a:t>
            </a:fld>
            <a:endParaRPr lang="en-US" dirty="0"/>
          </a:p>
        </p:txBody>
      </p:sp>
    </p:spTree>
    <p:extLst>
      <p:ext uri="{BB962C8B-B14F-4D97-AF65-F5344CB8AC3E}">
        <p14:creationId xmlns:p14="http://schemas.microsoft.com/office/powerpoint/2010/main" val="3452865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9398A-B28B-280F-41AC-96852FE33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BFE7F8-A7B0-3B4A-E581-02A9C70F71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BC3896-E120-30C1-7153-5DE87754F5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 patient is on enhanced barrier precautions, </a:t>
            </a:r>
            <a:r>
              <a:rPr lang="en-US" sz="1200" dirty="0">
                <a:latin typeface="Nunito"/>
              </a:rPr>
              <a:t>providers are required to wear a gown and gloves during high-contact resident care activities. High-contact resident care activities include dressing, </a:t>
            </a:r>
            <a:r>
              <a:rPr lang="en-US" sz="1200" dirty="0" err="1">
                <a:latin typeface="Nunito"/>
              </a:rPr>
              <a:t>bathinchangingg</a:t>
            </a:r>
            <a:r>
              <a:rPr lang="en-US" sz="1200" dirty="0">
                <a:latin typeface="Nunito"/>
              </a:rPr>
              <a:t>/showering, transferring, changing linens, providing hygiene, briefs or assisting with toileting, device care or use, and wound care. </a:t>
            </a:r>
            <a:endParaRPr lang="en-US" dirty="0"/>
          </a:p>
          <a:p>
            <a:endParaRPr lang="en-US" dirty="0"/>
          </a:p>
        </p:txBody>
      </p:sp>
      <p:sp>
        <p:nvSpPr>
          <p:cNvPr id="4" name="Slide Number Placeholder 3">
            <a:extLst>
              <a:ext uri="{FF2B5EF4-FFF2-40B4-BE49-F238E27FC236}">
                <a16:creationId xmlns:a16="http://schemas.microsoft.com/office/drawing/2014/main" id="{A3AA98BD-FB7F-3508-167C-88C5B2B05D1B}"/>
              </a:ext>
            </a:extLst>
          </p:cNvPr>
          <p:cNvSpPr>
            <a:spLocks noGrp="1"/>
          </p:cNvSpPr>
          <p:nvPr>
            <p:ph type="sldNum" sz="quarter" idx="5"/>
          </p:nvPr>
        </p:nvSpPr>
        <p:spPr/>
        <p:txBody>
          <a:bodyPr/>
          <a:lstStyle/>
          <a:p>
            <a:fld id="{DBCC7D24-0DC9-4E9C-89C0-35D79A09D337}" type="slidenum">
              <a:rPr lang="en-US" smtClean="0"/>
              <a:t>11</a:t>
            </a:fld>
            <a:endParaRPr lang="en-US" dirty="0"/>
          </a:p>
        </p:txBody>
      </p:sp>
    </p:spTree>
    <p:extLst>
      <p:ext uri="{BB962C8B-B14F-4D97-AF65-F5344CB8AC3E}">
        <p14:creationId xmlns:p14="http://schemas.microsoft.com/office/powerpoint/2010/main" val="2760285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D3C9C-40B8-8641-A60D-F3F387853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8AC6D9-8AED-8F1A-309A-25C98450F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3338C9-7208-61AB-EC1C-DD60AC39E6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activities do count as high-contact resident care activities. Examples include: changing the channel on a resident’s tv using a remote, bringing a snack, conversing with the patient, adjusting pillows or moving personal items like furniture.</a:t>
            </a:r>
          </a:p>
          <a:p>
            <a:endParaRPr lang="en-US" dirty="0"/>
          </a:p>
        </p:txBody>
      </p:sp>
      <p:sp>
        <p:nvSpPr>
          <p:cNvPr id="4" name="Slide Number Placeholder 3">
            <a:extLst>
              <a:ext uri="{FF2B5EF4-FFF2-40B4-BE49-F238E27FC236}">
                <a16:creationId xmlns:a16="http://schemas.microsoft.com/office/drawing/2014/main" id="{0FBC3293-F9AE-70BE-2357-ED8342DBB951}"/>
              </a:ext>
            </a:extLst>
          </p:cNvPr>
          <p:cNvSpPr>
            <a:spLocks noGrp="1"/>
          </p:cNvSpPr>
          <p:nvPr>
            <p:ph type="sldNum" sz="quarter" idx="5"/>
          </p:nvPr>
        </p:nvSpPr>
        <p:spPr/>
        <p:txBody>
          <a:bodyPr/>
          <a:lstStyle/>
          <a:p>
            <a:fld id="{DBCC7D24-0DC9-4E9C-89C0-35D79A09D337}" type="slidenum">
              <a:rPr lang="en-US" smtClean="0"/>
              <a:t>12</a:t>
            </a:fld>
            <a:endParaRPr lang="en-US" dirty="0"/>
          </a:p>
        </p:txBody>
      </p:sp>
    </p:spTree>
    <p:extLst>
      <p:ext uri="{BB962C8B-B14F-4D97-AF65-F5344CB8AC3E}">
        <p14:creationId xmlns:p14="http://schemas.microsoft.com/office/powerpoint/2010/main" val="3626028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54DCF-A444-A8F0-9C32-EB82F9A690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C0BB43-FCA2-6134-C92A-8D662C360C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6B44BD-A549-27F9-68A5-5D9299B66FA9}"/>
              </a:ext>
            </a:extLst>
          </p:cNvPr>
          <p:cNvSpPr>
            <a:spLocks noGrp="1"/>
          </p:cNvSpPr>
          <p:nvPr>
            <p:ph type="body" idx="1"/>
          </p:nvPr>
        </p:nvSpPr>
        <p:spPr/>
        <p:txBody>
          <a:bodyPr/>
          <a:lstStyle/>
          <a:p>
            <a:r>
              <a:rPr lang="en-US" dirty="0"/>
              <a:t>While gown and gloves are required for patients on enhanced barrier precautions, additional PPE may be necessary depending on the resident. For instance, if splashes and sprays of bodily fluids are likely, face protection is also needed. To care for this resident, you would need gown, gloves, and a face shield.</a:t>
            </a:r>
          </a:p>
        </p:txBody>
      </p:sp>
      <p:sp>
        <p:nvSpPr>
          <p:cNvPr id="4" name="Slide Number Placeholder 3">
            <a:extLst>
              <a:ext uri="{FF2B5EF4-FFF2-40B4-BE49-F238E27FC236}">
                <a16:creationId xmlns:a16="http://schemas.microsoft.com/office/drawing/2014/main" id="{0F33752F-BD45-59F1-865D-57F3F9542FD7}"/>
              </a:ext>
            </a:extLst>
          </p:cNvPr>
          <p:cNvSpPr>
            <a:spLocks noGrp="1"/>
          </p:cNvSpPr>
          <p:nvPr>
            <p:ph type="sldNum" sz="quarter" idx="5"/>
          </p:nvPr>
        </p:nvSpPr>
        <p:spPr/>
        <p:txBody>
          <a:bodyPr/>
          <a:lstStyle/>
          <a:p>
            <a:fld id="{DBCC7D24-0DC9-4E9C-89C0-35D79A09D337}" type="slidenum">
              <a:rPr lang="en-US" smtClean="0"/>
              <a:t>13</a:t>
            </a:fld>
            <a:endParaRPr lang="en-US" dirty="0"/>
          </a:p>
        </p:txBody>
      </p:sp>
    </p:spTree>
    <p:extLst>
      <p:ext uri="{BB962C8B-B14F-4D97-AF65-F5344CB8AC3E}">
        <p14:creationId xmlns:p14="http://schemas.microsoft.com/office/powerpoint/2010/main" val="2148648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8FF48-F63E-497A-E41D-3265BC7D6A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9FC77-E30E-1178-77A5-061E740A8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9D37AB-FBE0-B8C6-D240-EE889DFD6E83}"/>
              </a:ext>
            </a:extLst>
          </p:cNvPr>
          <p:cNvSpPr>
            <a:spLocks noGrp="1"/>
          </p:cNvSpPr>
          <p:nvPr>
            <p:ph type="body" idx="1"/>
          </p:nvPr>
        </p:nvSpPr>
        <p:spPr/>
        <p:txBody>
          <a:bodyPr/>
          <a:lstStyle/>
          <a:p>
            <a:r>
              <a:rPr lang="en-US" dirty="0"/>
              <a:t>Once you are done providing care for the resident on enhanced barrier precautions, it is important to dispose of your PPE immediately. Make sure you through away used PPE in the resident’s room in the appropriate disposal container, and do not wear the same gown and gloves to care for more than one person. This is very important to remember.</a:t>
            </a:r>
          </a:p>
        </p:txBody>
      </p:sp>
      <p:sp>
        <p:nvSpPr>
          <p:cNvPr id="4" name="Slide Number Placeholder 3">
            <a:extLst>
              <a:ext uri="{FF2B5EF4-FFF2-40B4-BE49-F238E27FC236}">
                <a16:creationId xmlns:a16="http://schemas.microsoft.com/office/drawing/2014/main" id="{E9B0083A-3CD2-5CE6-5C74-27153236A32C}"/>
              </a:ext>
            </a:extLst>
          </p:cNvPr>
          <p:cNvSpPr>
            <a:spLocks noGrp="1"/>
          </p:cNvSpPr>
          <p:nvPr>
            <p:ph type="sldNum" sz="quarter" idx="5"/>
          </p:nvPr>
        </p:nvSpPr>
        <p:spPr/>
        <p:txBody>
          <a:bodyPr/>
          <a:lstStyle/>
          <a:p>
            <a:fld id="{DBCC7D24-0DC9-4E9C-89C0-35D79A09D337}" type="slidenum">
              <a:rPr lang="en-US" smtClean="0"/>
              <a:t>14</a:t>
            </a:fld>
            <a:endParaRPr lang="en-US" dirty="0"/>
          </a:p>
        </p:txBody>
      </p:sp>
    </p:spTree>
    <p:extLst>
      <p:ext uri="{BB962C8B-B14F-4D97-AF65-F5344CB8AC3E}">
        <p14:creationId xmlns:p14="http://schemas.microsoft.com/office/powerpoint/2010/main" val="1718646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C1021-9B42-AB0A-06E9-5353CE43A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4B321-ECAD-AE09-DEF3-B48921A71B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DA002-EC64-EE64-5677-92825BD8A0B7}"/>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Depending on the activity, therapy may be considered "high-contact" resident care. Therapists should use gowns and gloves when working with residents on Enhanced Barrier Precautions in the therapy gym or in the resident's room if they anticipate prolonged, close body contact where transmission of MDROs to the therapist's clothes is possible. As part of Standard Precautions, gowns and gloves should be removed and hand hygiene performed when moving to work with another resident. Therapists should also ensure reusable therapy equipment is cleaned and disinfected after each use and surfaces in the therapy gym receive routine cleaning and disinfection.</a:t>
            </a:r>
          </a:p>
        </p:txBody>
      </p:sp>
      <p:sp>
        <p:nvSpPr>
          <p:cNvPr id="4" name="Slide Number Placeholder 3">
            <a:extLst>
              <a:ext uri="{FF2B5EF4-FFF2-40B4-BE49-F238E27FC236}">
                <a16:creationId xmlns:a16="http://schemas.microsoft.com/office/drawing/2014/main" id="{832FC95D-61BC-1545-3E5E-FA14720B3ECD}"/>
              </a:ext>
            </a:extLst>
          </p:cNvPr>
          <p:cNvSpPr>
            <a:spLocks noGrp="1"/>
          </p:cNvSpPr>
          <p:nvPr>
            <p:ph type="sldNum" sz="quarter" idx="5"/>
          </p:nvPr>
        </p:nvSpPr>
        <p:spPr/>
        <p:txBody>
          <a:bodyPr/>
          <a:lstStyle/>
          <a:p>
            <a:fld id="{DBCC7D24-0DC9-4E9C-89C0-35D79A09D337}" type="slidenum">
              <a:rPr lang="en-US" smtClean="0"/>
              <a:t>15</a:t>
            </a:fld>
            <a:endParaRPr lang="en-US" dirty="0"/>
          </a:p>
        </p:txBody>
      </p:sp>
    </p:spTree>
    <p:extLst>
      <p:ext uri="{BB962C8B-B14F-4D97-AF65-F5344CB8AC3E}">
        <p14:creationId xmlns:p14="http://schemas.microsoft.com/office/powerpoint/2010/main" val="2729174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0A589-8DCA-0D4F-8796-201F92EA8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E78471-F288-7927-0C44-CF07A09672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DD160B-3886-FED3-5AF6-3BD96043AD25}"/>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EBP should not limit a resident's ability to continue their medical therapy, so while the use of a gown and gloves is generally discouraged in hallways and other common areas, there may be individual circumstances (e.g., therapy that has to occur outside of the resident's room or therapy gym) that prompt an evaluation for the need to use PPE outside of the room or gym, depending on the degree of assist/close contact.</a:t>
            </a:r>
          </a:p>
        </p:txBody>
      </p:sp>
      <p:sp>
        <p:nvSpPr>
          <p:cNvPr id="4" name="Slide Number Placeholder 3">
            <a:extLst>
              <a:ext uri="{FF2B5EF4-FFF2-40B4-BE49-F238E27FC236}">
                <a16:creationId xmlns:a16="http://schemas.microsoft.com/office/drawing/2014/main" id="{BA132703-591F-9ED9-0A7B-EA50A996785C}"/>
              </a:ext>
            </a:extLst>
          </p:cNvPr>
          <p:cNvSpPr>
            <a:spLocks noGrp="1"/>
          </p:cNvSpPr>
          <p:nvPr>
            <p:ph type="sldNum" sz="quarter" idx="5"/>
          </p:nvPr>
        </p:nvSpPr>
        <p:spPr/>
        <p:txBody>
          <a:bodyPr/>
          <a:lstStyle/>
          <a:p>
            <a:fld id="{DBCC7D24-0DC9-4E9C-89C0-35D79A09D337}" type="slidenum">
              <a:rPr lang="en-US" smtClean="0"/>
              <a:t>16</a:t>
            </a:fld>
            <a:endParaRPr lang="en-US" dirty="0"/>
          </a:p>
        </p:txBody>
      </p:sp>
    </p:spTree>
    <p:extLst>
      <p:ext uri="{BB962C8B-B14F-4D97-AF65-F5344CB8AC3E}">
        <p14:creationId xmlns:p14="http://schemas.microsoft.com/office/powerpoint/2010/main" val="2171857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9482B-F73D-CD9A-1608-8CAD5EFC60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B3CE4D-659D-D791-B60D-BA3E13841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D4BAC-494A-9E35-E06D-9408EE5F3D0C}"/>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Leadership in your facility will decide how long residents should be on enhanced barrier precautions. When a resident is placed on enhanced barrier precautions, a sign will be placed outside of their room. As long as a sign is located outside of a resident’s room, enhanced barrier precautions should be followed.</a:t>
            </a:r>
          </a:p>
        </p:txBody>
      </p:sp>
      <p:sp>
        <p:nvSpPr>
          <p:cNvPr id="4" name="Slide Number Placeholder 3">
            <a:extLst>
              <a:ext uri="{FF2B5EF4-FFF2-40B4-BE49-F238E27FC236}">
                <a16:creationId xmlns:a16="http://schemas.microsoft.com/office/drawing/2014/main" id="{301CA75C-686D-5464-7BE5-9B973DEB4D61}"/>
              </a:ext>
            </a:extLst>
          </p:cNvPr>
          <p:cNvSpPr>
            <a:spLocks noGrp="1"/>
          </p:cNvSpPr>
          <p:nvPr>
            <p:ph type="sldNum" sz="quarter" idx="5"/>
          </p:nvPr>
        </p:nvSpPr>
        <p:spPr/>
        <p:txBody>
          <a:bodyPr/>
          <a:lstStyle/>
          <a:p>
            <a:fld id="{DBCC7D24-0DC9-4E9C-89C0-35D79A09D337}" type="slidenum">
              <a:rPr lang="en-US" smtClean="0"/>
              <a:t>17</a:t>
            </a:fld>
            <a:endParaRPr lang="en-US" dirty="0"/>
          </a:p>
        </p:txBody>
      </p:sp>
    </p:spTree>
    <p:extLst>
      <p:ext uri="{BB962C8B-B14F-4D97-AF65-F5344CB8AC3E}">
        <p14:creationId xmlns:p14="http://schemas.microsoft.com/office/powerpoint/2010/main" val="2415818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25810-EDBE-B4E7-58C4-514342657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37881-D142-079B-C596-6AC9A6E0AC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0DC346-8463-2F57-34BD-FFD395D249E2}"/>
              </a:ext>
            </a:extLst>
          </p:cNvPr>
          <p:cNvSpPr>
            <a:spLocks noGrp="1"/>
          </p:cNvSpPr>
          <p:nvPr>
            <p:ph type="body" idx="1"/>
          </p:nvPr>
        </p:nvSpPr>
        <p:spPr/>
        <p:txBody>
          <a:bodyPr/>
          <a:lstStyle/>
          <a:p>
            <a:pPr lvl="1"/>
            <a:r>
              <a:rPr lang="en-US" dirty="0">
                <a:ea typeface="+mn-lt"/>
                <a:cs typeface="+mn-lt"/>
              </a:rPr>
              <a:t>Here are examples of what an enhanced barrier precaution sign may look like outside of a resident’s room. There are two main signs in NC that facilities use. They could see either of these depending on which one their facility chooses to use (CDC or SPICE)</a:t>
            </a:r>
          </a:p>
          <a:p>
            <a:pPr lvl="1"/>
            <a:r>
              <a:rPr lang="en-US" dirty="0">
                <a:ea typeface="+mn-lt"/>
                <a:cs typeface="+mn-lt"/>
                <a:hlinkClick r:id="rId3"/>
              </a:rPr>
              <a:t>https://www.cdc.gov/long-term-care-facilities/media/pdfs/enhanced-barrier-precautions-sign-P.pdf</a:t>
            </a:r>
            <a:r>
              <a:rPr lang="en-US" dirty="0">
                <a:ea typeface="+mn-lt"/>
                <a:cs typeface="+mn-lt"/>
              </a:rPr>
              <a:t> </a:t>
            </a:r>
          </a:p>
          <a:p>
            <a:pPr lvl="1"/>
            <a:r>
              <a:rPr lang="en-US" dirty="0">
                <a:ea typeface="+mn-lt"/>
                <a:cs typeface="+mn-lt"/>
                <a:hlinkClick r:id="rId4"/>
              </a:rPr>
              <a:t>https://spice.unc.edu/wp-content/uploads/2022/07/Enhanced-Barrier-SPICE-FINAL-with-translation-page-print_rev_7_26_22.pdf</a:t>
            </a:r>
          </a:p>
        </p:txBody>
      </p:sp>
      <p:sp>
        <p:nvSpPr>
          <p:cNvPr id="4" name="Slide Number Placeholder 3">
            <a:extLst>
              <a:ext uri="{FF2B5EF4-FFF2-40B4-BE49-F238E27FC236}">
                <a16:creationId xmlns:a16="http://schemas.microsoft.com/office/drawing/2014/main" id="{BA503814-8DD7-A159-247D-F5199BFD13A1}"/>
              </a:ext>
            </a:extLst>
          </p:cNvPr>
          <p:cNvSpPr>
            <a:spLocks noGrp="1"/>
          </p:cNvSpPr>
          <p:nvPr>
            <p:ph type="sldNum" sz="quarter" idx="5"/>
          </p:nvPr>
        </p:nvSpPr>
        <p:spPr/>
        <p:txBody>
          <a:bodyPr/>
          <a:lstStyle/>
          <a:p>
            <a:fld id="{DBCC7D24-0DC9-4E9C-89C0-35D79A09D337}" type="slidenum">
              <a:rPr lang="en-US" smtClean="0"/>
              <a:t>18</a:t>
            </a:fld>
            <a:endParaRPr lang="en-US" dirty="0"/>
          </a:p>
        </p:txBody>
      </p:sp>
    </p:spTree>
    <p:extLst>
      <p:ext uri="{BB962C8B-B14F-4D97-AF65-F5344CB8AC3E}">
        <p14:creationId xmlns:p14="http://schemas.microsoft.com/office/powerpoint/2010/main" val="1837527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B0617-59DB-9C2F-96C1-2C1ACC772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98454F-FD59-0AA9-311D-327F84B95D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E8288-C3B1-8511-72A6-01BCAA9EF1C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As we do with any room, no matter if they are on precautions or not - we always use hand hygiene before entering a resident's room.</a:t>
            </a:r>
            <a:endParaRPr lang="en-US" dirty="0"/>
          </a:p>
        </p:txBody>
      </p:sp>
      <p:sp>
        <p:nvSpPr>
          <p:cNvPr id="4" name="Slide Number Placeholder 3">
            <a:extLst>
              <a:ext uri="{FF2B5EF4-FFF2-40B4-BE49-F238E27FC236}">
                <a16:creationId xmlns:a16="http://schemas.microsoft.com/office/drawing/2014/main" id="{401BE3A7-860D-FB75-97EF-654638678D52}"/>
              </a:ext>
            </a:extLst>
          </p:cNvPr>
          <p:cNvSpPr>
            <a:spLocks noGrp="1"/>
          </p:cNvSpPr>
          <p:nvPr>
            <p:ph type="sldNum" sz="quarter" idx="5"/>
          </p:nvPr>
        </p:nvSpPr>
        <p:spPr/>
        <p:txBody>
          <a:bodyPr/>
          <a:lstStyle/>
          <a:p>
            <a:fld id="{DBCC7D24-0DC9-4E9C-89C0-35D79A09D337}" type="slidenum">
              <a:rPr lang="en-US" smtClean="0"/>
              <a:t>19</a:t>
            </a:fld>
            <a:endParaRPr lang="en-US" dirty="0"/>
          </a:p>
        </p:txBody>
      </p:sp>
    </p:spTree>
    <p:extLst>
      <p:ext uri="{BB962C8B-B14F-4D97-AF65-F5344CB8AC3E}">
        <p14:creationId xmlns:p14="http://schemas.microsoft.com/office/powerpoint/2010/main" val="111816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take 5 minutes to complete this pre-assessment. If you do not have a smart phone, please partner up with another participant. All responses will be kept anonymous. This assessment allows the infection prevention team to monitor the impact of our modules.</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a:t>
            </a:fld>
            <a:endParaRPr lang="en-US" dirty="0"/>
          </a:p>
        </p:txBody>
      </p:sp>
    </p:spTree>
    <p:extLst>
      <p:ext uri="{BB962C8B-B14F-4D97-AF65-F5344CB8AC3E}">
        <p14:creationId xmlns:p14="http://schemas.microsoft.com/office/powerpoint/2010/main" val="546011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55C8C-07B1-CE89-F21F-263D506D5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A6634-49C1-C573-3649-F2DA96C08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54516-452C-1A70-1977-2EC80023C7D1}"/>
              </a:ext>
            </a:extLst>
          </p:cNvPr>
          <p:cNvSpPr>
            <a:spLocks noGrp="1"/>
          </p:cNvSpPr>
          <p:nvPr>
            <p:ph type="body" idx="1"/>
          </p:nvPr>
        </p:nvSpPr>
        <p:spPr/>
        <p:txBody>
          <a:bodyPr/>
          <a:lstStyle/>
          <a:p>
            <a:r>
              <a:rPr lang="en-US" dirty="0"/>
              <a:t>With enhanced barrier precautions, providers and staff must also wear gown and gloves for high-contact care activities.</a:t>
            </a:r>
          </a:p>
        </p:txBody>
      </p:sp>
      <p:sp>
        <p:nvSpPr>
          <p:cNvPr id="4" name="Slide Number Placeholder 3">
            <a:extLst>
              <a:ext uri="{FF2B5EF4-FFF2-40B4-BE49-F238E27FC236}">
                <a16:creationId xmlns:a16="http://schemas.microsoft.com/office/drawing/2014/main" id="{F9910149-5278-E261-C7D4-B9DDAB8470EE}"/>
              </a:ext>
            </a:extLst>
          </p:cNvPr>
          <p:cNvSpPr>
            <a:spLocks noGrp="1"/>
          </p:cNvSpPr>
          <p:nvPr>
            <p:ph type="sldNum" sz="quarter" idx="5"/>
          </p:nvPr>
        </p:nvSpPr>
        <p:spPr/>
        <p:txBody>
          <a:bodyPr/>
          <a:lstStyle/>
          <a:p>
            <a:fld id="{DBCC7D24-0DC9-4E9C-89C0-35D79A09D337}" type="slidenum">
              <a:rPr lang="en-US" smtClean="0"/>
              <a:t>20</a:t>
            </a:fld>
            <a:endParaRPr lang="en-US" dirty="0"/>
          </a:p>
        </p:txBody>
      </p:sp>
    </p:spTree>
    <p:extLst>
      <p:ext uri="{BB962C8B-B14F-4D97-AF65-F5344CB8AC3E}">
        <p14:creationId xmlns:p14="http://schemas.microsoft.com/office/powerpoint/2010/main" val="437847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99C52-E02C-E6F9-7FB0-B39B650BE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581F0-4A02-49C5-F4C6-F4F3C8FB86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5296BF-4300-D614-701F-549D512BE2A1}"/>
              </a:ext>
            </a:extLst>
          </p:cNvPr>
          <p:cNvSpPr>
            <a:spLocks noGrp="1"/>
          </p:cNvSpPr>
          <p:nvPr>
            <p:ph type="body" idx="1"/>
          </p:nvPr>
        </p:nvSpPr>
        <p:spPr/>
        <p:txBody>
          <a:bodyPr/>
          <a:lstStyle/>
          <a:p>
            <a:r>
              <a:rPr lang="en-US" dirty="0"/>
              <a:t>And remember, do not wear the same PPE to care for more than one resident. Remove the used PPE in the resident’s room after performing high-contact care activates. </a:t>
            </a:r>
          </a:p>
        </p:txBody>
      </p:sp>
      <p:sp>
        <p:nvSpPr>
          <p:cNvPr id="4" name="Slide Number Placeholder 3">
            <a:extLst>
              <a:ext uri="{FF2B5EF4-FFF2-40B4-BE49-F238E27FC236}">
                <a16:creationId xmlns:a16="http://schemas.microsoft.com/office/drawing/2014/main" id="{3740C0FE-34E9-AD07-0B80-7F0237D95559}"/>
              </a:ext>
            </a:extLst>
          </p:cNvPr>
          <p:cNvSpPr>
            <a:spLocks noGrp="1"/>
          </p:cNvSpPr>
          <p:nvPr>
            <p:ph type="sldNum" sz="quarter" idx="5"/>
          </p:nvPr>
        </p:nvSpPr>
        <p:spPr/>
        <p:txBody>
          <a:bodyPr/>
          <a:lstStyle/>
          <a:p>
            <a:fld id="{DBCC7D24-0DC9-4E9C-89C0-35D79A09D337}" type="slidenum">
              <a:rPr lang="en-US" smtClean="0"/>
              <a:t>21</a:t>
            </a:fld>
            <a:endParaRPr lang="en-US" dirty="0"/>
          </a:p>
        </p:txBody>
      </p:sp>
    </p:spTree>
    <p:extLst>
      <p:ext uri="{BB962C8B-B14F-4D97-AF65-F5344CB8AC3E}">
        <p14:creationId xmlns:p14="http://schemas.microsoft.com/office/powerpoint/2010/main" val="545619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E4F23-B1FA-597D-944C-AF68760AC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781D0-8A27-1C16-FC3D-6D54FED41B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B395F5-A062-BFF4-30A8-8DF7D470EF67}"/>
              </a:ext>
            </a:extLst>
          </p:cNvPr>
          <p:cNvSpPr>
            <a:spLocks noGrp="1"/>
          </p:cNvSpPr>
          <p:nvPr>
            <p:ph type="body" idx="1"/>
          </p:nvPr>
        </p:nvSpPr>
        <p:spPr/>
        <p:txBody>
          <a:bodyPr/>
          <a:lstStyle/>
          <a:p>
            <a:r>
              <a:rPr lang="en-US" dirty="0">
                <a:latin typeface="+mn-lt"/>
                <a:ea typeface="Calibri"/>
                <a:cs typeface="Calibri"/>
              </a:rPr>
              <a:t>Now we have finished covering the content of today’s module, let’s get back into our groups to go over some real life scenarios.</a:t>
            </a:r>
          </a:p>
        </p:txBody>
      </p:sp>
      <p:sp>
        <p:nvSpPr>
          <p:cNvPr id="4" name="Slide Number Placeholder 3">
            <a:extLst>
              <a:ext uri="{FF2B5EF4-FFF2-40B4-BE49-F238E27FC236}">
                <a16:creationId xmlns:a16="http://schemas.microsoft.com/office/drawing/2014/main" id="{38486721-5981-7990-A535-987AC99E944F}"/>
              </a:ext>
            </a:extLst>
          </p:cNvPr>
          <p:cNvSpPr>
            <a:spLocks noGrp="1"/>
          </p:cNvSpPr>
          <p:nvPr>
            <p:ph type="sldNum" sz="quarter" idx="5"/>
          </p:nvPr>
        </p:nvSpPr>
        <p:spPr/>
        <p:txBody>
          <a:bodyPr/>
          <a:lstStyle/>
          <a:p>
            <a:fld id="{1277428A-A190-4C79-A76B-3A39E45D5B57}" type="slidenum">
              <a:rPr lang="en-US" smtClean="0"/>
              <a:t>22</a:t>
            </a:fld>
            <a:endParaRPr lang="en-US"/>
          </a:p>
        </p:txBody>
      </p:sp>
    </p:spTree>
    <p:extLst>
      <p:ext uri="{BB962C8B-B14F-4D97-AF65-F5344CB8AC3E}">
        <p14:creationId xmlns:p14="http://schemas.microsoft.com/office/powerpoint/2010/main" val="2034075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348AF-77F9-88AF-5A5D-D7908C8D9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4720E-1A17-F0B2-60A1-02539334FE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A309C6-8038-FF25-D3EF-A0F3E92239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completed today’s module, we will complete the “Learned” section of the KWL chart. You will have 7 minutes to brainstorm ideas. Please select one representative from your group to share what you all came up with and add your sticky notes to the group chart.</a:t>
            </a:r>
          </a:p>
        </p:txBody>
      </p:sp>
      <p:sp>
        <p:nvSpPr>
          <p:cNvPr id="4" name="Slide Number Placeholder 3">
            <a:extLst>
              <a:ext uri="{FF2B5EF4-FFF2-40B4-BE49-F238E27FC236}">
                <a16:creationId xmlns:a16="http://schemas.microsoft.com/office/drawing/2014/main" id="{53E56952-6D15-2873-6A30-7E3BD4CFDCC9}"/>
              </a:ext>
            </a:extLst>
          </p:cNvPr>
          <p:cNvSpPr>
            <a:spLocks noGrp="1"/>
          </p:cNvSpPr>
          <p:nvPr>
            <p:ph type="sldNum" sz="quarter" idx="5"/>
          </p:nvPr>
        </p:nvSpPr>
        <p:spPr/>
        <p:txBody>
          <a:bodyPr/>
          <a:lstStyle/>
          <a:p>
            <a:fld id="{DBCC7D24-0DC9-4E9C-89C0-35D79A09D337}" type="slidenum">
              <a:rPr lang="en-US" smtClean="0"/>
              <a:t>23</a:t>
            </a:fld>
            <a:endParaRPr lang="en-US" dirty="0"/>
          </a:p>
        </p:txBody>
      </p:sp>
    </p:spTree>
    <p:extLst>
      <p:ext uri="{BB962C8B-B14F-4D97-AF65-F5344CB8AC3E}">
        <p14:creationId xmlns:p14="http://schemas.microsoft.com/office/powerpoint/2010/main" val="79509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4B81D-728C-71FC-BDD3-3E4B3D056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3F5C4B-3B86-A900-CD58-23FD939B49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9AE3B-2BE9-F0D3-1CFB-EE504A0CC9F5}"/>
              </a:ext>
            </a:extLst>
          </p:cNvPr>
          <p:cNvSpPr>
            <a:spLocks noGrp="1"/>
          </p:cNvSpPr>
          <p:nvPr>
            <p:ph type="body" idx="1"/>
          </p:nvPr>
        </p:nvSpPr>
        <p:spPr/>
        <p:txBody>
          <a:bodyPr/>
          <a:lstStyle/>
          <a:p>
            <a:r>
              <a:rPr lang="en-US" dirty="0"/>
              <a:t>Please take 5 minutes to complete this post-assessment. All responses will be kept anonymous. https://forms.office.com/Pages/ResponsePage.aspx?id=3IF2etC5mkSFw-zCbNftGZwLhkl927NJtGWhRDsHuapUNVRJTFhWTlZQS0U4RDhKS1BZSlM4TDFKSi4u</a:t>
            </a:r>
          </a:p>
          <a:p>
            <a:endParaRPr lang="en-US" dirty="0"/>
          </a:p>
        </p:txBody>
      </p:sp>
      <p:sp>
        <p:nvSpPr>
          <p:cNvPr id="4" name="Slide Number Placeholder 3">
            <a:extLst>
              <a:ext uri="{FF2B5EF4-FFF2-40B4-BE49-F238E27FC236}">
                <a16:creationId xmlns:a16="http://schemas.microsoft.com/office/drawing/2014/main" id="{8589339E-F4BE-88CB-2579-7DCD4ABD7150}"/>
              </a:ext>
            </a:extLst>
          </p:cNvPr>
          <p:cNvSpPr>
            <a:spLocks noGrp="1"/>
          </p:cNvSpPr>
          <p:nvPr>
            <p:ph type="sldNum" sz="quarter" idx="5"/>
          </p:nvPr>
        </p:nvSpPr>
        <p:spPr/>
        <p:txBody>
          <a:bodyPr/>
          <a:lstStyle/>
          <a:p>
            <a:fld id="{DBCC7D24-0DC9-4E9C-89C0-35D79A09D337}" type="slidenum">
              <a:rPr lang="en-US" smtClean="0"/>
              <a:t>24</a:t>
            </a:fld>
            <a:endParaRPr lang="en-US" dirty="0"/>
          </a:p>
        </p:txBody>
      </p:sp>
    </p:spTree>
    <p:extLst>
      <p:ext uri="{BB962C8B-B14F-4D97-AF65-F5344CB8AC3E}">
        <p14:creationId xmlns:p14="http://schemas.microsoft.com/office/powerpoint/2010/main" val="2684945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55ECA-E862-D751-B534-833E4FCC7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DC3D9F-CC45-F872-A532-5BCA1B8F09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35EAE-31EF-B7B9-61A3-D446544D36CB}"/>
              </a:ext>
            </a:extLst>
          </p:cNvPr>
          <p:cNvSpPr>
            <a:spLocks noGrp="1"/>
          </p:cNvSpPr>
          <p:nvPr>
            <p:ph type="body" idx="1"/>
          </p:nvPr>
        </p:nvSpPr>
        <p:spPr/>
        <p:txBody>
          <a:bodyPr/>
          <a:lstStyle/>
          <a:p>
            <a:r>
              <a:rPr lang="en-US" dirty="0">
                <a:latin typeface="Calibri"/>
                <a:ea typeface="Calibri"/>
                <a:cs typeface="Calibri"/>
              </a:rPr>
              <a:t>Thank you for participating in today’s module on Enhanced Barrier Precautions! If you have any additional questions beyond today’s session, please feel free to reach out to our team at infectionprevention@dhhs.nc.gov!</a:t>
            </a:r>
          </a:p>
        </p:txBody>
      </p:sp>
      <p:sp>
        <p:nvSpPr>
          <p:cNvPr id="4" name="Slide Number Placeholder 3">
            <a:extLst>
              <a:ext uri="{FF2B5EF4-FFF2-40B4-BE49-F238E27FC236}">
                <a16:creationId xmlns:a16="http://schemas.microsoft.com/office/drawing/2014/main" id="{992A81D5-BD29-E9BC-13E5-7EDE07EF2248}"/>
              </a:ext>
            </a:extLst>
          </p:cNvPr>
          <p:cNvSpPr>
            <a:spLocks noGrp="1"/>
          </p:cNvSpPr>
          <p:nvPr>
            <p:ph type="sldNum" sz="quarter" idx="5"/>
          </p:nvPr>
        </p:nvSpPr>
        <p:spPr/>
        <p:txBody>
          <a:bodyPr/>
          <a:lstStyle/>
          <a:p>
            <a:fld id="{1277428A-A190-4C79-A76B-3A39E45D5B57}" type="slidenum">
              <a:rPr lang="en-US" smtClean="0"/>
              <a:t>25</a:t>
            </a:fld>
            <a:endParaRPr lang="en-US"/>
          </a:p>
        </p:txBody>
      </p:sp>
    </p:spTree>
    <p:extLst>
      <p:ext uri="{BB962C8B-B14F-4D97-AF65-F5344CB8AC3E}">
        <p14:creationId xmlns:p14="http://schemas.microsoft.com/office/powerpoint/2010/main" val="4167509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Here are some links with more information about enhanced barrier precautions. Infection Prevention Education | Division of Public Health</a:t>
            </a:r>
            <a:endParaRPr lang="en-US" dirty="0"/>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26</a:t>
            </a:fld>
            <a:endParaRPr lang="en-US" dirty="0"/>
          </a:p>
        </p:txBody>
      </p:sp>
    </p:spTree>
    <p:extLst>
      <p:ext uri="{BB962C8B-B14F-4D97-AF65-F5344CB8AC3E}">
        <p14:creationId xmlns:p14="http://schemas.microsoft.com/office/powerpoint/2010/main" val="4227929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start today’s module, we will complete the first two sections of a KWL chart. A KWL chart is a “Know, Want to Know, Learned” chart. Please partner up in groups of three. With your sticky notes, please write down everything you already know about enhanced barrier precautions and what you would like to know about them. You will have 7 minutes to brainstorm ideas. Please select one representative from your group to share what you all came up with and add your sticky notes to the group chart.</a:t>
            </a:r>
          </a:p>
        </p:txBody>
      </p:sp>
      <p:sp>
        <p:nvSpPr>
          <p:cNvPr id="4" name="Slide Number Placeholder 3"/>
          <p:cNvSpPr>
            <a:spLocks noGrp="1"/>
          </p:cNvSpPr>
          <p:nvPr>
            <p:ph type="sldNum" sz="quarter" idx="5"/>
          </p:nvPr>
        </p:nvSpPr>
        <p:spPr/>
        <p:txBody>
          <a:bodyPr/>
          <a:lstStyle/>
          <a:p>
            <a:fld id="{DBCC7D24-0DC9-4E9C-89C0-35D79A09D337}" type="slidenum">
              <a:rPr lang="en-US" smtClean="0"/>
              <a:t>3</a:t>
            </a:fld>
            <a:endParaRPr lang="en-US" dirty="0"/>
          </a:p>
        </p:txBody>
      </p:sp>
    </p:spTree>
    <p:extLst>
      <p:ext uri="{BB962C8B-B14F-4D97-AF65-F5344CB8AC3E}">
        <p14:creationId xmlns:p14="http://schemas.microsoft.com/office/powerpoint/2010/main" val="197554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today’s module, we will focus on these 6 focus areas, two of which you’ve already completed! Next, we will have a presentation on enhanced barrier precautions. We will follow this presentation with some more group activities. We will go over some real life scenarios and complete the rest of the KWL chart. Once we have completed these activities, you will be asked to complete a post-assessment and we will be done for the day.</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4</a:t>
            </a:fld>
            <a:endParaRPr lang="en-US" dirty="0"/>
          </a:p>
        </p:txBody>
      </p:sp>
    </p:spTree>
    <p:extLst>
      <p:ext uri="{BB962C8B-B14F-4D97-AF65-F5344CB8AC3E}">
        <p14:creationId xmlns:p14="http://schemas.microsoft.com/office/powerpoint/2010/main" val="2314520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begin, let’s define enhanced barrier precautions, otherwise called EBP. EBP are a way to help stop the spread of infections, or germs, from spreading to residents. For example, multidrug-resistant organisms, also referred to as MDROs, are infections that residents can get that can not be treated with some antibiotics.</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5</a:t>
            </a:fld>
            <a:endParaRPr lang="en-US" dirty="0"/>
          </a:p>
        </p:txBody>
      </p:sp>
    </p:spTree>
    <p:extLst>
      <p:ext uri="{BB962C8B-B14F-4D97-AF65-F5344CB8AC3E}">
        <p14:creationId xmlns:p14="http://schemas.microsoft.com/office/powerpoint/2010/main" val="1486947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9F131-A119-847F-98A9-5C7E94C231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83660-8724-836B-9901-74879E220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A9698-FB7F-4662-E62C-816D326A39E0}"/>
              </a:ext>
            </a:extLst>
          </p:cNvPr>
          <p:cNvSpPr>
            <a:spLocks noGrp="1"/>
          </p:cNvSpPr>
          <p:nvPr>
            <p:ph type="body" idx="1"/>
          </p:nvPr>
        </p:nvSpPr>
        <p:spPr/>
        <p:txBody>
          <a:bodyPr/>
          <a:lstStyle/>
          <a:p>
            <a:r>
              <a:rPr lang="en-US" dirty="0"/>
              <a:t>Enhanced barrier precautions are specific to nursing homes.</a:t>
            </a:r>
          </a:p>
          <a:p>
            <a:endParaRPr lang="en-US" dirty="0"/>
          </a:p>
        </p:txBody>
      </p:sp>
      <p:sp>
        <p:nvSpPr>
          <p:cNvPr id="4" name="Slide Number Placeholder 3">
            <a:extLst>
              <a:ext uri="{FF2B5EF4-FFF2-40B4-BE49-F238E27FC236}">
                <a16:creationId xmlns:a16="http://schemas.microsoft.com/office/drawing/2014/main" id="{AFE85B4A-23A8-44EB-ED83-B5DDDC17A073}"/>
              </a:ext>
            </a:extLst>
          </p:cNvPr>
          <p:cNvSpPr>
            <a:spLocks noGrp="1"/>
          </p:cNvSpPr>
          <p:nvPr>
            <p:ph type="sldNum" sz="quarter" idx="5"/>
          </p:nvPr>
        </p:nvSpPr>
        <p:spPr/>
        <p:txBody>
          <a:bodyPr/>
          <a:lstStyle/>
          <a:p>
            <a:fld id="{DBCC7D24-0DC9-4E9C-89C0-35D79A09D337}" type="slidenum">
              <a:rPr lang="en-US" smtClean="0"/>
              <a:t>6</a:t>
            </a:fld>
            <a:endParaRPr lang="en-US" dirty="0"/>
          </a:p>
        </p:txBody>
      </p:sp>
    </p:spTree>
    <p:extLst>
      <p:ext uri="{BB962C8B-B14F-4D97-AF65-F5344CB8AC3E}">
        <p14:creationId xmlns:p14="http://schemas.microsoft.com/office/powerpoint/2010/main" val="973283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3202F-35E6-3FD2-C5A2-97B80D6AE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B572E-2DDA-123A-5040-CD6CA1C51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EE56F-79B2-CED8-93F5-4366400BD516}"/>
              </a:ext>
            </a:extLst>
          </p:cNvPr>
          <p:cNvSpPr>
            <a:spLocks noGrp="1"/>
          </p:cNvSpPr>
          <p:nvPr>
            <p:ph type="body" idx="1"/>
          </p:nvPr>
        </p:nvSpPr>
        <p:spPr/>
        <p:txBody>
          <a:bodyPr/>
          <a:lstStyle/>
          <a:p>
            <a:r>
              <a:rPr lang="en-US" dirty="0"/>
              <a:t>When EBP are in place, health care providers are required to use a gown and gloves during high-contact resident care activities. We will go over what those involve later in the presentation.</a:t>
            </a:r>
          </a:p>
          <a:p>
            <a:endParaRPr lang="en-US" dirty="0"/>
          </a:p>
        </p:txBody>
      </p:sp>
      <p:sp>
        <p:nvSpPr>
          <p:cNvPr id="4" name="Slide Number Placeholder 3">
            <a:extLst>
              <a:ext uri="{FF2B5EF4-FFF2-40B4-BE49-F238E27FC236}">
                <a16:creationId xmlns:a16="http://schemas.microsoft.com/office/drawing/2014/main" id="{3A5E2A1C-2037-6AAF-21C8-35E428E6C959}"/>
              </a:ext>
            </a:extLst>
          </p:cNvPr>
          <p:cNvSpPr>
            <a:spLocks noGrp="1"/>
          </p:cNvSpPr>
          <p:nvPr>
            <p:ph type="sldNum" sz="quarter" idx="5"/>
          </p:nvPr>
        </p:nvSpPr>
        <p:spPr/>
        <p:txBody>
          <a:bodyPr/>
          <a:lstStyle/>
          <a:p>
            <a:fld id="{DBCC7D24-0DC9-4E9C-89C0-35D79A09D337}" type="slidenum">
              <a:rPr lang="en-US" smtClean="0"/>
              <a:t>7</a:t>
            </a:fld>
            <a:endParaRPr lang="en-US" dirty="0"/>
          </a:p>
        </p:txBody>
      </p:sp>
    </p:spTree>
    <p:extLst>
      <p:ext uri="{BB962C8B-B14F-4D97-AF65-F5344CB8AC3E}">
        <p14:creationId xmlns:p14="http://schemas.microsoft.com/office/powerpoint/2010/main" val="600766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EE462-1EB1-12E1-BE04-25A677B6B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764FC-80E5-C44D-67B5-0425BDDE5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397FA-17CB-4122-95D1-F21EBB6FEA0C}"/>
              </a:ext>
            </a:extLst>
          </p:cNvPr>
          <p:cNvSpPr>
            <a:spLocks noGrp="1"/>
          </p:cNvSpPr>
          <p:nvPr>
            <p:ph type="body" idx="1"/>
          </p:nvPr>
        </p:nvSpPr>
        <p:spPr/>
        <p:txBody>
          <a:bodyPr/>
          <a:lstStyle/>
          <a:p>
            <a:r>
              <a:rPr lang="en-US" dirty="0"/>
              <a:t>EBP are put in place specifically for residents known to have a MDRO or are at risk of becoming infected with a MDRO. Your facility leadership will inform you when a resident should be placed on EBP.</a:t>
            </a:r>
          </a:p>
          <a:p>
            <a:endParaRPr lang="en-US" dirty="0"/>
          </a:p>
        </p:txBody>
      </p:sp>
      <p:sp>
        <p:nvSpPr>
          <p:cNvPr id="4" name="Slide Number Placeholder 3">
            <a:extLst>
              <a:ext uri="{FF2B5EF4-FFF2-40B4-BE49-F238E27FC236}">
                <a16:creationId xmlns:a16="http://schemas.microsoft.com/office/drawing/2014/main" id="{37DFD981-8E6B-D50E-B548-A16879207482}"/>
              </a:ext>
            </a:extLst>
          </p:cNvPr>
          <p:cNvSpPr>
            <a:spLocks noGrp="1"/>
          </p:cNvSpPr>
          <p:nvPr>
            <p:ph type="sldNum" sz="quarter" idx="5"/>
          </p:nvPr>
        </p:nvSpPr>
        <p:spPr/>
        <p:txBody>
          <a:bodyPr/>
          <a:lstStyle/>
          <a:p>
            <a:fld id="{DBCC7D24-0DC9-4E9C-89C0-35D79A09D337}" type="slidenum">
              <a:rPr lang="en-US" smtClean="0"/>
              <a:t>8</a:t>
            </a:fld>
            <a:endParaRPr lang="en-US" dirty="0"/>
          </a:p>
        </p:txBody>
      </p:sp>
    </p:spTree>
    <p:extLst>
      <p:ext uri="{BB962C8B-B14F-4D97-AF65-F5344CB8AC3E}">
        <p14:creationId xmlns:p14="http://schemas.microsoft.com/office/powerpoint/2010/main" val="1289675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MDRO stands for multidrug-resistant organism. These microorganisms, usually bacteria, don’t respond to many types of medication, which makes them very hard to treat. We want to prevent MDROs from spreading between residents.</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9</a:t>
            </a:fld>
            <a:endParaRPr lang="en-US" dirty="0"/>
          </a:p>
        </p:txBody>
      </p:sp>
    </p:spTree>
    <p:extLst>
      <p:ext uri="{BB962C8B-B14F-4D97-AF65-F5344CB8AC3E}">
        <p14:creationId xmlns:p14="http://schemas.microsoft.com/office/powerpoint/2010/main" val="37658851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15CBE63-B4CC-ED46-B111-3AC6924C3A1B}"/>
              </a:ext>
            </a:extLst>
          </p:cNvPr>
          <p:cNvGrpSpPr/>
          <p:nvPr userDrawn="1"/>
        </p:nvGrpSpPr>
        <p:grpSpPr>
          <a:xfrm flipV="1">
            <a:off x="-1" y="0"/>
            <a:ext cx="1881156" cy="6858000"/>
            <a:chOff x="6734366" y="0"/>
            <a:chExt cx="1881156" cy="6858000"/>
          </a:xfrm>
        </p:grpSpPr>
        <p:pic>
          <p:nvPicPr>
            <p:cNvPr id="11" name="Picture 10">
              <a:extLst>
                <a:ext uri="{FF2B5EF4-FFF2-40B4-BE49-F238E27FC236}">
                  <a16:creationId xmlns:a16="http://schemas.microsoft.com/office/drawing/2014/main" id="{29453380-305C-084E-84AA-89398B79CA06}"/>
                </a:ext>
              </a:extLst>
            </p:cNvPr>
            <p:cNvPicPr>
              <a:picLocks noChangeAspect="1"/>
            </p:cNvPicPr>
            <p:nvPr userDrawn="1"/>
          </p:nvPicPr>
          <p:blipFill>
            <a:blip r:embed="rId2"/>
            <a:stretch>
              <a:fillRect/>
            </a:stretch>
          </p:blipFill>
          <p:spPr>
            <a:xfrm>
              <a:off x="7392203" y="0"/>
              <a:ext cx="1223319" cy="6858000"/>
            </a:xfrm>
            <a:prstGeom prst="rect">
              <a:avLst/>
            </a:prstGeom>
          </p:spPr>
        </p:pic>
        <p:pic>
          <p:nvPicPr>
            <p:cNvPr id="14" name="Picture 13">
              <a:extLst>
                <a:ext uri="{FF2B5EF4-FFF2-40B4-BE49-F238E27FC236}">
                  <a16:creationId xmlns:a16="http://schemas.microsoft.com/office/drawing/2014/main" id="{02EC5402-E111-7F4F-B797-62B1ADAA11EB}"/>
                </a:ext>
              </a:extLst>
            </p:cNvPr>
            <p:cNvPicPr>
              <a:picLocks noChangeAspect="1"/>
            </p:cNvPicPr>
            <p:nvPr userDrawn="1"/>
          </p:nvPicPr>
          <p:blipFill>
            <a:blip r:embed="rId3"/>
            <a:stretch>
              <a:fillRect/>
            </a:stretch>
          </p:blipFill>
          <p:spPr>
            <a:xfrm>
              <a:off x="6734366" y="0"/>
              <a:ext cx="1189765" cy="6858000"/>
            </a:xfrm>
            <a:prstGeom prst="rect">
              <a:avLst/>
            </a:prstGeom>
          </p:spPr>
        </p:pic>
      </p:grpSp>
      <p:sp>
        <p:nvSpPr>
          <p:cNvPr id="15" name="Text Placeholder 13"/>
          <p:cNvSpPr>
            <a:spLocks noGrp="1"/>
          </p:cNvSpPr>
          <p:nvPr userDrawn="1">
            <p:ph type="body" sz="quarter" idx="10" hasCustomPrompt="1"/>
          </p:nvPr>
        </p:nvSpPr>
        <p:spPr>
          <a:xfrm>
            <a:off x="2768597" y="2051009"/>
            <a:ext cx="5774267" cy="2020824"/>
          </a:xfrm>
        </p:spPr>
        <p:txBody>
          <a:bodyPr anchor="ctr">
            <a:noAutofit/>
          </a:bodyPr>
          <a:lstStyle>
            <a:lvl1pPr marL="0" indent="0">
              <a:buNone/>
              <a:defRPr sz="24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userDrawn="1">
            <p:ph type="body" sz="quarter" idx="11" hasCustomPrompt="1"/>
          </p:nvPr>
        </p:nvSpPr>
        <p:spPr>
          <a:xfrm>
            <a:off x="2768597" y="4071833"/>
            <a:ext cx="5774267" cy="948752"/>
          </a:xfrm>
        </p:spPr>
        <p:txBody>
          <a:bodyPr anchor="ctr">
            <a:noAutofit/>
          </a:bodyPr>
          <a:lstStyle>
            <a:lvl1pPr marL="0" indent="0">
              <a:lnSpc>
                <a:spcPct val="100000"/>
              </a:lnSpc>
              <a:spcBef>
                <a:spcPts val="0"/>
              </a:spcBef>
              <a:buNone/>
              <a:defRPr sz="18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userDrawn="1">
            <p:ph type="body" sz="quarter" idx="12" hasCustomPrompt="1"/>
          </p:nvPr>
        </p:nvSpPr>
        <p:spPr>
          <a:xfrm>
            <a:off x="2768597" y="5020585"/>
            <a:ext cx="5774267" cy="488226"/>
          </a:xfrm>
        </p:spPr>
        <p:txBody>
          <a:bodyPr anchor="ctr">
            <a:noAutofit/>
          </a:bodyPr>
          <a:lstStyle>
            <a:lvl1pPr marL="0" indent="0">
              <a:buNone/>
              <a:defRPr sz="15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4" name="TextBox 3"/>
          <p:cNvSpPr txBox="1"/>
          <p:nvPr userDrawn="1"/>
        </p:nvSpPr>
        <p:spPr>
          <a:xfrm>
            <a:off x="2768597" y="1404678"/>
            <a:ext cx="5837764" cy="300082"/>
          </a:xfrm>
          <a:prstGeom prst="rect">
            <a:avLst/>
          </a:prstGeom>
          <a:noFill/>
        </p:spPr>
        <p:txBody>
          <a:bodyPr wrap="square" rtlCol="0">
            <a:spAutoFit/>
          </a:bodyPr>
          <a:lstStyle/>
          <a:p>
            <a:pPr lvl="0"/>
            <a:r>
              <a:rPr lang="en-US" sz="1350" b="0" i="0" dirty="0">
                <a:solidFill>
                  <a:schemeClr val="accent3">
                    <a:lumMod val="75000"/>
                  </a:schemeClr>
                </a:solidFill>
                <a:latin typeface="Arial" panose="020B0604020202020204" pitchFamily="34" charset="0"/>
                <a:ea typeface="Gotham Book" charset="0"/>
                <a:cs typeface="Arial" panose="020B0604020202020204" pitchFamily="34" charset="0"/>
              </a:rPr>
              <a:t>NC DEPARTMENT OF HEALTH AND HUMAN SERVICES</a:t>
            </a:r>
          </a:p>
        </p:txBody>
      </p:sp>
      <p:pic>
        <p:nvPicPr>
          <p:cNvPr id="2" name="Picture 1">
            <a:extLst>
              <a:ext uri="{FF2B5EF4-FFF2-40B4-BE49-F238E27FC236}">
                <a16:creationId xmlns:a16="http://schemas.microsoft.com/office/drawing/2014/main" id="{1047EF5E-9C37-0F66-ADEC-8485DCD764D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84684" y="483504"/>
            <a:ext cx="1901552" cy="1842348"/>
          </a:xfrm>
          <a:prstGeom prst="rect">
            <a:avLst/>
          </a:prstGeom>
        </p:spPr>
      </p:pic>
    </p:spTree>
    <p:extLst>
      <p:ext uri="{BB962C8B-B14F-4D97-AF65-F5344CB8AC3E}">
        <p14:creationId xmlns:p14="http://schemas.microsoft.com/office/powerpoint/2010/main" val="3329222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5543241" y="0"/>
            <a:ext cx="1223320"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6625281" y="0"/>
            <a:ext cx="2518720" cy="6858000"/>
          </a:xfrm>
          <a:prstGeom prst="rect">
            <a:avLst/>
          </a:prstGeom>
        </p:spPr>
      </p:pic>
      <p:sp>
        <p:nvSpPr>
          <p:cNvPr id="4" name="Text Placeholder 3"/>
          <p:cNvSpPr>
            <a:spLocks noGrp="1"/>
          </p:cNvSpPr>
          <p:nvPr>
            <p:ph type="body" sz="quarter" idx="10" hasCustomPrompt="1"/>
          </p:nvPr>
        </p:nvSpPr>
        <p:spPr>
          <a:xfrm>
            <a:off x="6269272" y="1097280"/>
            <a:ext cx="270708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269274" y="6155643"/>
            <a:ext cx="2552329" cy="330200"/>
          </a:xfrm>
        </p:spPr>
        <p:txBody>
          <a:bodyPr anchor="b">
            <a:noAutofit/>
          </a:bodyPr>
          <a:lstStyle>
            <a:lvl1pPr marL="0" indent="0">
              <a:lnSpc>
                <a:spcPct val="100000"/>
              </a:lnSpc>
              <a:spcBef>
                <a:spcPts val="0"/>
              </a:spcBef>
              <a:buNone/>
              <a:defRPr sz="9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3" name="Title 1"/>
          <p:cNvSpPr>
            <a:spLocks noGrp="1"/>
          </p:cNvSpPr>
          <p:nvPr>
            <p:ph type="title" hasCustomPrompt="1"/>
          </p:nvPr>
        </p:nvSpPr>
        <p:spPr>
          <a:xfrm>
            <a:off x="6269274" y="457200"/>
            <a:ext cx="2707088"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3" name="Text Placeholder 8">
            <a:extLst>
              <a:ext uri="{FF2B5EF4-FFF2-40B4-BE49-F238E27FC236}">
                <a16:creationId xmlns:a16="http://schemas.microsoft.com/office/drawing/2014/main" id="{EBE53F0F-063A-C686-A0A6-5614D90A2DDB}"/>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of Public Health | Infection Prevention Education: Enhanced Barrier Precautions | March 2026</a:t>
            </a:r>
          </a:p>
        </p:txBody>
      </p:sp>
    </p:spTree>
    <p:extLst>
      <p:ext uri="{BB962C8B-B14F-4D97-AF65-F5344CB8AC3E}">
        <p14:creationId xmlns:p14="http://schemas.microsoft.com/office/powerpoint/2010/main" val="3997390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5543241" y="0"/>
            <a:ext cx="1223320"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6625281" y="0"/>
            <a:ext cx="2518720" cy="6858000"/>
          </a:xfrm>
          <a:prstGeom prst="rect">
            <a:avLst/>
          </a:prstGeom>
        </p:spPr>
      </p:pic>
      <p:sp>
        <p:nvSpPr>
          <p:cNvPr id="4" name="Text Placeholder 3"/>
          <p:cNvSpPr>
            <a:spLocks noGrp="1"/>
          </p:cNvSpPr>
          <p:nvPr>
            <p:ph type="body" sz="quarter" idx="10" hasCustomPrompt="1"/>
          </p:nvPr>
        </p:nvSpPr>
        <p:spPr>
          <a:xfrm>
            <a:off x="6269272" y="1097280"/>
            <a:ext cx="270708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269274" y="6155643"/>
            <a:ext cx="2552329" cy="330200"/>
          </a:xfrm>
        </p:spPr>
        <p:txBody>
          <a:bodyPr anchor="b">
            <a:noAutofit/>
          </a:bodyPr>
          <a:lstStyle>
            <a:lvl1pPr marL="0" indent="0">
              <a:lnSpc>
                <a:spcPct val="100000"/>
              </a:lnSpc>
              <a:spcBef>
                <a:spcPts val="0"/>
              </a:spcBef>
              <a:buNone/>
              <a:defRPr sz="9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3" name="Title 1"/>
          <p:cNvSpPr>
            <a:spLocks noGrp="1"/>
          </p:cNvSpPr>
          <p:nvPr>
            <p:ph type="title" hasCustomPrompt="1"/>
          </p:nvPr>
        </p:nvSpPr>
        <p:spPr>
          <a:xfrm>
            <a:off x="6269274" y="457200"/>
            <a:ext cx="2707088"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3" name="Text Placeholder 3">
            <a:extLst>
              <a:ext uri="{FF2B5EF4-FFF2-40B4-BE49-F238E27FC236}">
                <a16:creationId xmlns:a16="http://schemas.microsoft.com/office/drawing/2014/main" id="{A96B48B2-C16F-C55C-34B8-261CEA15F4FD}"/>
              </a:ext>
            </a:extLst>
          </p:cNvPr>
          <p:cNvSpPr>
            <a:spLocks noGrp="1"/>
          </p:cNvSpPr>
          <p:nvPr>
            <p:ph type="body" sz="quarter" idx="15" hasCustomPrompt="1"/>
          </p:nvPr>
        </p:nvSpPr>
        <p:spPr>
          <a:xfrm>
            <a:off x="318052" y="1097280"/>
            <a:ext cx="4998554"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8" name="Text Placeholder 4">
            <a:extLst>
              <a:ext uri="{FF2B5EF4-FFF2-40B4-BE49-F238E27FC236}">
                <a16:creationId xmlns:a16="http://schemas.microsoft.com/office/drawing/2014/main" id="{79C6A26D-3130-6FD1-2A27-F20A76CA3C81}"/>
              </a:ext>
            </a:extLst>
          </p:cNvPr>
          <p:cNvSpPr>
            <a:spLocks noGrp="1"/>
          </p:cNvSpPr>
          <p:nvPr>
            <p:ph type="body" sz="quarter" idx="16" hasCustomPrompt="1"/>
          </p:nvPr>
        </p:nvSpPr>
        <p:spPr>
          <a:xfrm>
            <a:off x="318053" y="6155643"/>
            <a:ext cx="4998554"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0" name="Text Placeholder 9">
            <a:extLst>
              <a:ext uri="{FF2B5EF4-FFF2-40B4-BE49-F238E27FC236}">
                <a16:creationId xmlns:a16="http://schemas.microsoft.com/office/drawing/2014/main" id="{C69D8539-6F7B-2D19-4A84-341CCAED173C}"/>
              </a:ext>
            </a:extLst>
          </p:cNvPr>
          <p:cNvSpPr>
            <a:spLocks noGrp="1"/>
          </p:cNvSpPr>
          <p:nvPr>
            <p:ph type="body" sz="quarter" idx="17" hasCustomPrompt="1"/>
          </p:nvPr>
        </p:nvSpPr>
        <p:spPr>
          <a:xfrm>
            <a:off x="295525" y="371475"/>
            <a:ext cx="4999038" cy="635000"/>
          </a:xfrm>
        </p:spPr>
        <p:txBody>
          <a:bodyPr/>
          <a:lstStyle>
            <a:lvl1pPr marL="0" indent="0">
              <a:buNone/>
              <a:defRPr sz="2400">
                <a:solidFill>
                  <a:srgbClr val="5C93D5"/>
                </a:solidFill>
              </a:defRPr>
            </a:lvl1pPr>
          </a:lstStyle>
          <a:p>
            <a:r>
              <a:rPr lang="en-US" sz="2000" dirty="0"/>
              <a:t>Click to add text</a:t>
            </a:r>
          </a:p>
        </p:txBody>
      </p:sp>
      <p:sp>
        <p:nvSpPr>
          <p:cNvPr id="7" name="Text Placeholder 8">
            <a:extLst>
              <a:ext uri="{FF2B5EF4-FFF2-40B4-BE49-F238E27FC236}">
                <a16:creationId xmlns:a16="http://schemas.microsoft.com/office/drawing/2014/main" id="{013E346E-9DCE-FD2A-D039-9396C216A76D}"/>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3822795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s &amp;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1308100" y="2514601"/>
            <a:ext cx="7564439" cy="3529013"/>
          </a:xfrm>
        </p:spPr>
        <p:txBody>
          <a:bodyPr>
            <a:noAutofit/>
          </a:bodyPr>
          <a:lstStyle>
            <a:lvl1pPr marL="0" indent="0" algn="ctr">
              <a:buNone/>
              <a:defRPr sz="1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sp>
        <p:nvSpPr>
          <p:cNvPr id="13" name="Text Placeholder 3">
            <a:extLst>
              <a:ext uri="{FF2B5EF4-FFF2-40B4-BE49-F238E27FC236}">
                <a16:creationId xmlns:a16="http://schemas.microsoft.com/office/drawing/2014/main" id="{C05951D5-A53B-F748-B53B-411B88B37096}"/>
              </a:ext>
            </a:extLst>
          </p:cNvPr>
          <p:cNvSpPr>
            <a:spLocks noGrp="1"/>
          </p:cNvSpPr>
          <p:nvPr>
            <p:ph type="body" sz="quarter" idx="10" hasCustomPrompt="1"/>
          </p:nvPr>
        </p:nvSpPr>
        <p:spPr>
          <a:xfrm>
            <a:off x="1327868" y="1097282"/>
            <a:ext cx="7537836" cy="1288733"/>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14" name="Text Placeholder 4">
            <a:extLst>
              <a:ext uri="{FF2B5EF4-FFF2-40B4-BE49-F238E27FC236}">
                <a16:creationId xmlns:a16="http://schemas.microsoft.com/office/drawing/2014/main" id="{5ED21797-25F7-3A44-9079-81482EE9D03A}"/>
              </a:ext>
            </a:extLst>
          </p:cNvPr>
          <p:cNvSpPr>
            <a:spLocks noGrp="1"/>
          </p:cNvSpPr>
          <p:nvPr>
            <p:ph type="body" sz="quarter" idx="11" hasCustomPrompt="1"/>
          </p:nvPr>
        </p:nvSpPr>
        <p:spPr>
          <a:xfrm>
            <a:off x="1327869"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5" name="Slide Number Placeholder 21">
            <a:extLst>
              <a:ext uri="{FF2B5EF4-FFF2-40B4-BE49-F238E27FC236}">
                <a16:creationId xmlns:a16="http://schemas.microsoft.com/office/drawing/2014/main" id="{2C7BA782-DC5C-CB45-B48B-350EECAB45C2}"/>
              </a:ext>
            </a:extLst>
          </p:cNvPr>
          <p:cNvSpPr>
            <a:spLocks noGrp="1"/>
          </p:cNvSpPr>
          <p:nvPr>
            <p:ph type="sldNum" sz="quarter" idx="15"/>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16" name="Title 1">
            <a:extLst>
              <a:ext uri="{FF2B5EF4-FFF2-40B4-BE49-F238E27FC236}">
                <a16:creationId xmlns:a16="http://schemas.microsoft.com/office/drawing/2014/main" id="{A8E406F2-C7C6-C748-8AF1-66707FF8A084}"/>
              </a:ext>
            </a:extLst>
          </p:cNvPr>
          <p:cNvSpPr>
            <a:spLocks noGrp="1"/>
          </p:cNvSpPr>
          <p:nvPr>
            <p:ph type="title" hasCustomPrompt="1"/>
          </p:nvPr>
        </p:nvSpPr>
        <p:spPr>
          <a:xfrm>
            <a:off x="1327869"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9" name="Picture 8">
            <a:extLst>
              <a:ext uri="{FF2B5EF4-FFF2-40B4-BE49-F238E27FC236}">
                <a16:creationId xmlns:a16="http://schemas.microsoft.com/office/drawing/2014/main" id="{17936F9F-3E18-8941-88E7-313AB075F56F}"/>
              </a:ext>
            </a:extLst>
          </p:cNvPr>
          <p:cNvPicPr>
            <a:picLocks noChangeAspect="1"/>
          </p:cNvPicPr>
          <p:nvPr userDrawn="1"/>
        </p:nvPicPr>
        <p:blipFill rotWithShape="1">
          <a:blip r:embed="rId2"/>
          <a:srcRect l="13568"/>
          <a:stretch/>
        </p:blipFill>
        <p:spPr>
          <a:xfrm>
            <a:off x="0" y="0"/>
            <a:ext cx="1223320" cy="6858000"/>
          </a:xfrm>
          <a:prstGeom prst="rect">
            <a:avLst/>
          </a:prstGeom>
        </p:spPr>
      </p:pic>
      <p:sp>
        <p:nvSpPr>
          <p:cNvPr id="2" name="Text Placeholder 8">
            <a:extLst>
              <a:ext uri="{FF2B5EF4-FFF2-40B4-BE49-F238E27FC236}">
                <a16:creationId xmlns:a16="http://schemas.microsoft.com/office/drawing/2014/main" id="{FD550A9B-4FAB-132D-6ABD-080359FBA3E2}"/>
              </a:ext>
            </a:extLst>
          </p:cNvPr>
          <p:cNvSpPr txBox="1">
            <a:spLocks/>
          </p:cNvSpPr>
          <p:nvPr userDrawn="1"/>
        </p:nvSpPr>
        <p:spPr>
          <a:xfrm>
            <a:off x="1308100" y="6603332"/>
            <a:ext cx="6979760"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of Public Health | Infection Prevention Education: Enhanced Barrier Precautions | March 2026</a:t>
            </a:r>
          </a:p>
        </p:txBody>
      </p:sp>
    </p:spTree>
    <p:extLst>
      <p:ext uri="{BB962C8B-B14F-4D97-AF65-F5344CB8AC3E}">
        <p14:creationId xmlns:p14="http://schemas.microsoft.com/office/powerpoint/2010/main" val="73762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Table Chart Image">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622299" y="1900238"/>
            <a:ext cx="3840480" cy="4086226"/>
          </a:xfrm>
        </p:spPr>
        <p:txBody>
          <a:bodyPr>
            <a:noAutofit/>
          </a:bodyPr>
          <a:lstStyle>
            <a:lvl1pPr marL="0" indent="0" algn="ctr">
              <a:buNone/>
              <a:defRPr sz="15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900238"/>
            <a:ext cx="3840480" cy="4086226"/>
          </a:xfrm>
        </p:spPr>
        <p:txBody>
          <a:bodyPr>
            <a:noAutofit/>
          </a:bodyPr>
          <a:lstStyle>
            <a:lvl1pPr marL="0" indent="0" algn="ctr">
              <a:buNone/>
              <a:defRPr sz="15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8" name="Text Placeholder 4">
            <a:extLst>
              <a:ext uri="{FF2B5EF4-FFF2-40B4-BE49-F238E27FC236}">
                <a16:creationId xmlns:a16="http://schemas.microsoft.com/office/drawing/2014/main" id="{F0CFCE86-664D-A446-BE06-01C8C24E9E1B}"/>
              </a:ext>
            </a:extLst>
          </p:cNvPr>
          <p:cNvSpPr>
            <a:spLocks noGrp="1"/>
          </p:cNvSpPr>
          <p:nvPr>
            <p:ph type="body" sz="quarter" idx="11" hasCustomPrompt="1"/>
          </p:nvPr>
        </p:nvSpPr>
        <p:spPr>
          <a:xfrm>
            <a:off x="302150" y="6155643"/>
            <a:ext cx="8073990"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9" name="Slide Number Placeholder 21">
            <a:extLst>
              <a:ext uri="{FF2B5EF4-FFF2-40B4-BE49-F238E27FC236}">
                <a16:creationId xmlns:a16="http://schemas.microsoft.com/office/drawing/2014/main" id="{4D11D409-0A96-9B43-B5E9-8C9EBB3490D1}"/>
              </a:ext>
            </a:extLst>
          </p:cNvPr>
          <p:cNvSpPr>
            <a:spLocks noGrp="1"/>
          </p:cNvSpPr>
          <p:nvPr>
            <p:ph type="sldNum" sz="quarter" idx="16"/>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0" name="Title 1">
            <a:extLst>
              <a:ext uri="{FF2B5EF4-FFF2-40B4-BE49-F238E27FC236}">
                <a16:creationId xmlns:a16="http://schemas.microsoft.com/office/drawing/2014/main" id="{F17C0509-ABF8-A14C-9CCC-ACF4B252782C}"/>
              </a:ext>
            </a:extLst>
          </p:cNvPr>
          <p:cNvSpPr>
            <a:spLocks noGrp="1"/>
          </p:cNvSpPr>
          <p:nvPr>
            <p:ph type="title" hasCustomPrompt="1"/>
          </p:nvPr>
        </p:nvSpPr>
        <p:spPr>
          <a:xfrm>
            <a:off x="302150" y="1180769"/>
            <a:ext cx="8563554"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9" name="Picture 8">
            <a:extLst>
              <a:ext uri="{FF2B5EF4-FFF2-40B4-BE49-F238E27FC236}">
                <a16:creationId xmlns:a16="http://schemas.microsoft.com/office/drawing/2014/main" id="{3083D3DB-AB8F-794A-B493-317B10CC4DCB}"/>
              </a:ext>
            </a:extLst>
          </p:cNvPr>
          <p:cNvPicPr>
            <a:picLocks noChangeAspect="1"/>
          </p:cNvPicPr>
          <p:nvPr userDrawn="1"/>
        </p:nvPicPr>
        <p:blipFill rotWithShape="1">
          <a:blip r:embed="rId2"/>
          <a:srcRect t="26307"/>
          <a:stretch/>
        </p:blipFill>
        <p:spPr>
          <a:xfrm>
            <a:off x="0" y="0"/>
            <a:ext cx="9144000" cy="1119096"/>
          </a:xfrm>
          <a:prstGeom prst="rect">
            <a:avLst/>
          </a:prstGeom>
        </p:spPr>
      </p:pic>
      <p:sp>
        <p:nvSpPr>
          <p:cNvPr id="2" name="Text Placeholder 8">
            <a:extLst>
              <a:ext uri="{FF2B5EF4-FFF2-40B4-BE49-F238E27FC236}">
                <a16:creationId xmlns:a16="http://schemas.microsoft.com/office/drawing/2014/main" id="{6E02F64E-2CEF-59B1-BBF3-B28B49C9403E}"/>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of Public Health | Infection Prevention Education: Enhanced Barrier Precautions | March 2026</a:t>
            </a:r>
          </a:p>
        </p:txBody>
      </p:sp>
    </p:spTree>
    <p:extLst>
      <p:ext uri="{BB962C8B-B14F-4D97-AF65-F5344CB8AC3E}">
        <p14:creationId xmlns:p14="http://schemas.microsoft.com/office/powerpoint/2010/main" val="173195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9144000" cy="6858000"/>
          </a:xfrm>
          <a:prstGeom prst="rect">
            <a:avLst/>
          </a:prstGeom>
          <a:solidFill>
            <a:srgbClr val="5C93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9144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dirty="0"/>
          </a:p>
        </p:txBody>
      </p:sp>
    </p:spTree>
    <p:extLst>
      <p:ext uri="{BB962C8B-B14F-4D97-AF65-F5344CB8AC3E}">
        <p14:creationId xmlns:p14="http://schemas.microsoft.com/office/powerpoint/2010/main" val="812340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46460-F4A3-4ACD-2491-04A3BAC0F0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7F9A8A-7FB7-766C-66DE-3C6CF65529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82094-9196-D806-979C-6BCCA7D6759F}"/>
              </a:ext>
            </a:extLst>
          </p:cNvPr>
          <p:cNvSpPr>
            <a:spLocks noGrp="1"/>
          </p:cNvSpPr>
          <p:nvPr>
            <p:ph type="dt" sz="half" idx="10"/>
          </p:nvPr>
        </p:nvSpPr>
        <p:spPr/>
        <p:txBody>
          <a:bodyPr/>
          <a:lstStyle/>
          <a:p>
            <a:fld id="{2A2D9305-0E49-4790-8010-D1BE8FBAD710}" type="datetimeFigureOut">
              <a:rPr lang="en-US" smtClean="0"/>
              <a:t>6/18/2026</a:t>
            </a:fld>
            <a:endParaRPr lang="en-US"/>
          </a:p>
        </p:txBody>
      </p:sp>
      <p:sp>
        <p:nvSpPr>
          <p:cNvPr id="5" name="Footer Placeholder 4">
            <a:extLst>
              <a:ext uri="{FF2B5EF4-FFF2-40B4-BE49-F238E27FC236}">
                <a16:creationId xmlns:a16="http://schemas.microsoft.com/office/drawing/2014/main" id="{D1396F4B-409C-1FC8-79E4-41E8144B9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E7CEE-2C88-B7BA-B09D-E7ADD4DD2A19}"/>
              </a:ext>
            </a:extLst>
          </p:cNvPr>
          <p:cNvSpPr>
            <a:spLocks noGrp="1"/>
          </p:cNvSpPr>
          <p:nvPr>
            <p:ph type="sldNum" sz="quarter" idx="12"/>
          </p:nvPr>
        </p:nvSpPr>
        <p:spPr/>
        <p:txBody>
          <a:bodyPr/>
          <a:lstStyle/>
          <a:p>
            <a:fld id="{F53D0B18-DE83-401E-A8BD-EE7CEA737C03}" type="slidenum">
              <a:rPr lang="en-US" smtClean="0"/>
              <a:t>‹#›</a:t>
            </a:fld>
            <a:endParaRPr lang="en-US"/>
          </a:p>
        </p:txBody>
      </p:sp>
    </p:spTree>
    <p:extLst>
      <p:ext uri="{BB962C8B-B14F-4D97-AF65-F5344CB8AC3E}">
        <p14:creationId xmlns:p14="http://schemas.microsoft.com/office/powerpoint/2010/main" val="420705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AEE5-E7AA-022B-C4DD-4D4F8F75200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1FF276-7187-EB80-2817-7C10D8EDBCD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E1A11D-1D4E-1ACB-7492-3DFA7AAE5287}"/>
              </a:ext>
            </a:extLst>
          </p:cNvPr>
          <p:cNvSpPr>
            <a:spLocks noGrp="1"/>
          </p:cNvSpPr>
          <p:nvPr>
            <p:ph type="dt" sz="half" idx="10"/>
          </p:nvPr>
        </p:nvSpPr>
        <p:spPr/>
        <p:txBody>
          <a:bodyPr/>
          <a:lstStyle/>
          <a:p>
            <a:fld id="{61DB9101-CE57-40D5-B62C-EEFC0D949DE4}" type="datetimeFigureOut">
              <a:rPr lang="en-US" smtClean="0"/>
              <a:t>6/18/2026</a:t>
            </a:fld>
            <a:endParaRPr lang="en-US"/>
          </a:p>
        </p:txBody>
      </p:sp>
      <p:sp>
        <p:nvSpPr>
          <p:cNvPr id="5" name="Footer Placeholder 4">
            <a:extLst>
              <a:ext uri="{FF2B5EF4-FFF2-40B4-BE49-F238E27FC236}">
                <a16:creationId xmlns:a16="http://schemas.microsoft.com/office/drawing/2014/main" id="{6F82C923-7238-9E1D-3220-6967E5E23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C3BBF-6F83-26DA-3D7D-D3E57C36B329}"/>
              </a:ext>
            </a:extLst>
          </p:cNvPr>
          <p:cNvSpPr>
            <a:spLocks noGrp="1"/>
          </p:cNvSpPr>
          <p:nvPr>
            <p:ph type="sldNum" sz="quarter" idx="12"/>
          </p:nvPr>
        </p:nvSpPr>
        <p:spPr/>
        <p:txBody>
          <a:bodyPr/>
          <a:lstStyle/>
          <a:p>
            <a:fld id="{2FA1D378-D090-450A-9FCF-5922637D68F3}" type="slidenum">
              <a:rPr lang="en-US" smtClean="0"/>
              <a:t>‹#›</a:t>
            </a:fld>
            <a:endParaRPr lang="en-US"/>
          </a:p>
        </p:txBody>
      </p:sp>
    </p:spTree>
    <p:extLst>
      <p:ext uri="{BB962C8B-B14F-4D97-AF65-F5344CB8AC3E}">
        <p14:creationId xmlns:p14="http://schemas.microsoft.com/office/powerpoint/2010/main" val="1895562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17318-5AD3-D3E8-60EC-A60E3CE6D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F88087-A997-B741-44E5-2C0C504627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859AF-E42E-F058-040A-790472FF70AA}"/>
              </a:ext>
            </a:extLst>
          </p:cNvPr>
          <p:cNvSpPr>
            <a:spLocks noGrp="1"/>
          </p:cNvSpPr>
          <p:nvPr>
            <p:ph type="dt" sz="half" idx="10"/>
          </p:nvPr>
        </p:nvSpPr>
        <p:spPr/>
        <p:txBody>
          <a:bodyPr/>
          <a:lstStyle/>
          <a:p>
            <a:fld id="{61DB9101-CE57-40D5-B62C-EEFC0D949DE4}" type="datetimeFigureOut">
              <a:rPr lang="en-US" smtClean="0"/>
              <a:t>6/18/2026</a:t>
            </a:fld>
            <a:endParaRPr lang="en-US"/>
          </a:p>
        </p:txBody>
      </p:sp>
      <p:sp>
        <p:nvSpPr>
          <p:cNvPr id="5" name="Footer Placeholder 4">
            <a:extLst>
              <a:ext uri="{FF2B5EF4-FFF2-40B4-BE49-F238E27FC236}">
                <a16:creationId xmlns:a16="http://schemas.microsoft.com/office/drawing/2014/main" id="{DB057F7C-D1F5-7C51-F6C9-A03D624E5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749FB-D0F6-0247-47CF-67BC8AA974FC}"/>
              </a:ext>
            </a:extLst>
          </p:cNvPr>
          <p:cNvSpPr>
            <a:spLocks noGrp="1"/>
          </p:cNvSpPr>
          <p:nvPr>
            <p:ph type="sldNum" sz="quarter" idx="12"/>
          </p:nvPr>
        </p:nvSpPr>
        <p:spPr/>
        <p:txBody>
          <a:bodyPr/>
          <a:lstStyle/>
          <a:p>
            <a:fld id="{2FA1D378-D090-450A-9FCF-5922637D68F3}" type="slidenum">
              <a:rPr lang="en-US" smtClean="0"/>
              <a:t>‹#›</a:t>
            </a:fld>
            <a:endParaRPr lang="en-US"/>
          </a:p>
        </p:txBody>
      </p:sp>
    </p:spTree>
    <p:extLst>
      <p:ext uri="{BB962C8B-B14F-4D97-AF65-F5344CB8AC3E}">
        <p14:creationId xmlns:p14="http://schemas.microsoft.com/office/powerpoint/2010/main" val="2485843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A0560-A2BE-7295-77BE-FB97DF11AA9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C9C934-95F9-95A8-8072-838C4D648BFD}"/>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BDD8CB-DFA4-791A-57F2-67B76E73B9BC}"/>
              </a:ext>
            </a:extLst>
          </p:cNvPr>
          <p:cNvSpPr>
            <a:spLocks noGrp="1"/>
          </p:cNvSpPr>
          <p:nvPr>
            <p:ph type="dt" sz="half" idx="10"/>
          </p:nvPr>
        </p:nvSpPr>
        <p:spPr/>
        <p:txBody>
          <a:bodyPr/>
          <a:lstStyle/>
          <a:p>
            <a:fld id="{61DB9101-CE57-40D5-B62C-EEFC0D949DE4}" type="datetimeFigureOut">
              <a:rPr lang="en-US" smtClean="0"/>
              <a:t>6/18/2026</a:t>
            </a:fld>
            <a:endParaRPr lang="en-US"/>
          </a:p>
        </p:txBody>
      </p:sp>
      <p:sp>
        <p:nvSpPr>
          <p:cNvPr id="5" name="Footer Placeholder 4">
            <a:extLst>
              <a:ext uri="{FF2B5EF4-FFF2-40B4-BE49-F238E27FC236}">
                <a16:creationId xmlns:a16="http://schemas.microsoft.com/office/drawing/2014/main" id="{E593E60C-B650-717A-7370-ECD329C508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3B7F9-EB6C-5833-79B7-B9471F43472D}"/>
              </a:ext>
            </a:extLst>
          </p:cNvPr>
          <p:cNvSpPr>
            <a:spLocks noGrp="1"/>
          </p:cNvSpPr>
          <p:nvPr>
            <p:ph type="sldNum" sz="quarter" idx="12"/>
          </p:nvPr>
        </p:nvSpPr>
        <p:spPr/>
        <p:txBody>
          <a:bodyPr/>
          <a:lstStyle/>
          <a:p>
            <a:fld id="{2FA1D378-D090-450A-9FCF-5922637D68F3}" type="slidenum">
              <a:rPr lang="en-US" smtClean="0"/>
              <a:t>‹#›</a:t>
            </a:fld>
            <a:endParaRPr lang="en-US"/>
          </a:p>
        </p:txBody>
      </p:sp>
    </p:spTree>
    <p:extLst>
      <p:ext uri="{BB962C8B-B14F-4D97-AF65-F5344CB8AC3E}">
        <p14:creationId xmlns:p14="http://schemas.microsoft.com/office/powerpoint/2010/main" val="139016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A077F-B3A1-2334-7C76-5C557D18A3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B23B2-0E03-DF33-54E6-F83C4A70F53E}"/>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26E8F-4BAC-51A2-7487-627211711B0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53B4ED-6195-F94A-85D9-519F9BA4FCDC}"/>
              </a:ext>
            </a:extLst>
          </p:cNvPr>
          <p:cNvSpPr>
            <a:spLocks noGrp="1"/>
          </p:cNvSpPr>
          <p:nvPr>
            <p:ph type="dt" sz="half" idx="10"/>
          </p:nvPr>
        </p:nvSpPr>
        <p:spPr/>
        <p:txBody>
          <a:bodyPr/>
          <a:lstStyle/>
          <a:p>
            <a:fld id="{61DB9101-CE57-40D5-B62C-EEFC0D949DE4}" type="datetimeFigureOut">
              <a:rPr lang="en-US" smtClean="0"/>
              <a:t>6/18/2026</a:t>
            </a:fld>
            <a:endParaRPr lang="en-US"/>
          </a:p>
        </p:txBody>
      </p:sp>
      <p:sp>
        <p:nvSpPr>
          <p:cNvPr id="6" name="Footer Placeholder 5">
            <a:extLst>
              <a:ext uri="{FF2B5EF4-FFF2-40B4-BE49-F238E27FC236}">
                <a16:creationId xmlns:a16="http://schemas.microsoft.com/office/drawing/2014/main" id="{2CD9B08E-5F6D-461D-1E6E-0CCADEA3CE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B2AC9C-4636-8BC5-F2C5-2A774B39DF4D}"/>
              </a:ext>
            </a:extLst>
          </p:cNvPr>
          <p:cNvSpPr>
            <a:spLocks noGrp="1"/>
          </p:cNvSpPr>
          <p:nvPr>
            <p:ph type="sldNum" sz="quarter" idx="12"/>
          </p:nvPr>
        </p:nvSpPr>
        <p:spPr/>
        <p:txBody>
          <a:bodyPr/>
          <a:lstStyle/>
          <a:p>
            <a:fld id="{2FA1D378-D090-450A-9FCF-5922637D68F3}" type="slidenum">
              <a:rPr lang="en-US" smtClean="0"/>
              <a:t>‹#›</a:t>
            </a:fld>
            <a:endParaRPr lang="en-US"/>
          </a:p>
        </p:txBody>
      </p:sp>
    </p:spTree>
    <p:extLst>
      <p:ext uri="{BB962C8B-B14F-4D97-AF65-F5344CB8AC3E}">
        <p14:creationId xmlns:p14="http://schemas.microsoft.com/office/powerpoint/2010/main" val="2715393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5076C68-EF58-6343-9E56-5AD2020B2605}"/>
              </a:ext>
            </a:extLst>
          </p:cNvPr>
          <p:cNvGrpSpPr/>
          <p:nvPr userDrawn="1"/>
        </p:nvGrpSpPr>
        <p:grpSpPr>
          <a:xfrm flipV="1">
            <a:off x="1" y="0"/>
            <a:ext cx="8615522" cy="6858000"/>
            <a:chOff x="0" y="817927"/>
            <a:chExt cx="8615522" cy="6040073"/>
          </a:xfrm>
        </p:grpSpPr>
        <p:pic>
          <p:nvPicPr>
            <p:cNvPr id="11" name="Picture 10">
              <a:extLst>
                <a:ext uri="{FF2B5EF4-FFF2-40B4-BE49-F238E27FC236}">
                  <a16:creationId xmlns:a16="http://schemas.microsoft.com/office/drawing/2014/main" id="{89890F9C-A5DB-2646-9CEC-6E7CC4166302}"/>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4" name="Picture 13">
              <a:extLst>
                <a:ext uri="{FF2B5EF4-FFF2-40B4-BE49-F238E27FC236}">
                  <a16:creationId xmlns:a16="http://schemas.microsoft.com/office/drawing/2014/main" id="{4366C9A7-ABE5-C347-93C3-1B296BA730AF}"/>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625472" y="1536659"/>
            <a:ext cx="5774267"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userDrawn="1">
            <p:ph type="body" sz="quarter" idx="11" hasCustomPrompt="1"/>
          </p:nvPr>
        </p:nvSpPr>
        <p:spPr>
          <a:xfrm>
            <a:off x="625472" y="4757633"/>
            <a:ext cx="5774267"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userDrawn="1">
            <p:ph type="body" sz="quarter" idx="12" hasCustomPrompt="1"/>
          </p:nvPr>
        </p:nvSpPr>
        <p:spPr>
          <a:xfrm>
            <a:off x="625472" y="5706385"/>
            <a:ext cx="5774267"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pic>
        <p:nvPicPr>
          <p:cNvPr id="3" name="Picture 2">
            <a:extLst>
              <a:ext uri="{FF2B5EF4-FFF2-40B4-BE49-F238E27FC236}">
                <a16:creationId xmlns:a16="http://schemas.microsoft.com/office/drawing/2014/main" id="{08C9684D-0917-1728-3DB5-7439936B54A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10311" y="4822613"/>
            <a:ext cx="1901552" cy="1842348"/>
          </a:xfrm>
          <a:prstGeom prst="rect">
            <a:avLst/>
          </a:prstGeom>
        </p:spPr>
      </p:pic>
    </p:spTree>
    <p:extLst>
      <p:ext uri="{BB962C8B-B14F-4D97-AF65-F5344CB8AC3E}">
        <p14:creationId xmlns:p14="http://schemas.microsoft.com/office/powerpoint/2010/main" val="1080940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9739-C5EA-55C2-6665-88318BF2294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9A7029-3C02-ECE5-D84D-15B3C4CE761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AE36FB-3CB9-8F5B-1AD2-22D48CFC045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0D28B9-2858-7109-F17F-F2A6486B40B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F474-54A8-41D9-D4A8-2FE797E1588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C8098D-7573-003A-07A1-225E3FB88DBD}"/>
              </a:ext>
            </a:extLst>
          </p:cNvPr>
          <p:cNvSpPr>
            <a:spLocks noGrp="1"/>
          </p:cNvSpPr>
          <p:nvPr>
            <p:ph type="dt" sz="half" idx="10"/>
          </p:nvPr>
        </p:nvSpPr>
        <p:spPr/>
        <p:txBody>
          <a:bodyPr/>
          <a:lstStyle/>
          <a:p>
            <a:fld id="{61DB9101-CE57-40D5-B62C-EEFC0D949DE4}" type="datetimeFigureOut">
              <a:rPr lang="en-US" smtClean="0"/>
              <a:t>6/18/2026</a:t>
            </a:fld>
            <a:endParaRPr lang="en-US"/>
          </a:p>
        </p:txBody>
      </p:sp>
      <p:sp>
        <p:nvSpPr>
          <p:cNvPr id="8" name="Footer Placeholder 7">
            <a:extLst>
              <a:ext uri="{FF2B5EF4-FFF2-40B4-BE49-F238E27FC236}">
                <a16:creationId xmlns:a16="http://schemas.microsoft.com/office/drawing/2014/main" id="{415540F0-9C9F-EDB1-4840-8E072992DF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8304AA-BFDA-AD64-36F0-3F7BEADF3B2D}"/>
              </a:ext>
            </a:extLst>
          </p:cNvPr>
          <p:cNvSpPr>
            <a:spLocks noGrp="1"/>
          </p:cNvSpPr>
          <p:nvPr>
            <p:ph type="sldNum" sz="quarter" idx="12"/>
          </p:nvPr>
        </p:nvSpPr>
        <p:spPr/>
        <p:txBody>
          <a:bodyPr/>
          <a:lstStyle/>
          <a:p>
            <a:fld id="{2FA1D378-D090-450A-9FCF-5922637D68F3}" type="slidenum">
              <a:rPr lang="en-US" smtClean="0"/>
              <a:t>‹#›</a:t>
            </a:fld>
            <a:endParaRPr lang="en-US"/>
          </a:p>
        </p:txBody>
      </p:sp>
    </p:spTree>
    <p:extLst>
      <p:ext uri="{BB962C8B-B14F-4D97-AF65-F5344CB8AC3E}">
        <p14:creationId xmlns:p14="http://schemas.microsoft.com/office/powerpoint/2010/main" val="3978275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6EFFE-94FD-9B7A-153C-BD6B5B7AAD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C43DDF-828C-1C89-91A0-4958A0C96706}"/>
              </a:ext>
            </a:extLst>
          </p:cNvPr>
          <p:cNvSpPr>
            <a:spLocks noGrp="1"/>
          </p:cNvSpPr>
          <p:nvPr>
            <p:ph type="dt" sz="half" idx="10"/>
          </p:nvPr>
        </p:nvSpPr>
        <p:spPr/>
        <p:txBody>
          <a:bodyPr/>
          <a:lstStyle/>
          <a:p>
            <a:fld id="{61DB9101-CE57-40D5-B62C-EEFC0D949DE4}" type="datetimeFigureOut">
              <a:rPr lang="en-US" smtClean="0"/>
              <a:t>6/18/2026</a:t>
            </a:fld>
            <a:endParaRPr lang="en-US"/>
          </a:p>
        </p:txBody>
      </p:sp>
      <p:sp>
        <p:nvSpPr>
          <p:cNvPr id="4" name="Footer Placeholder 3">
            <a:extLst>
              <a:ext uri="{FF2B5EF4-FFF2-40B4-BE49-F238E27FC236}">
                <a16:creationId xmlns:a16="http://schemas.microsoft.com/office/drawing/2014/main" id="{8068A1B7-12CF-1596-297C-FBD32B5C8A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BBDD0C-8389-8391-BD24-5DACE74BE396}"/>
              </a:ext>
            </a:extLst>
          </p:cNvPr>
          <p:cNvSpPr>
            <a:spLocks noGrp="1"/>
          </p:cNvSpPr>
          <p:nvPr>
            <p:ph type="sldNum" sz="quarter" idx="12"/>
          </p:nvPr>
        </p:nvSpPr>
        <p:spPr/>
        <p:txBody>
          <a:bodyPr/>
          <a:lstStyle/>
          <a:p>
            <a:fld id="{2FA1D378-D090-450A-9FCF-5922637D68F3}" type="slidenum">
              <a:rPr lang="en-US" smtClean="0"/>
              <a:t>‹#›</a:t>
            </a:fld>
            <a:endParaRPr lang="en-US"/>
          </a:p>
        </p:txBody>
      </p:sp>
    </p:spTree>
    <p:extLst>
      <p:ext uri="{BB962C8B-B14F-4D97-AF65-F5344CB8AC3E}">
        <p14:creationId xmlns:p14="http://schemas.microsoft.com/office/powerpoint/2010/main" val="677105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C8011-BE2A-E7A7-889D-8EEE512C3A70}"/>
              </a:ext>
            </a:extLst>
          </p:cNvPr>
          <p:cNvSpPr>
            <a:spLocks noGrp="1"/>
          </p:cNvSpPr>
          <p:nvPr>
            <p:ph type="dt" sz="half" idx="10"/>
          </p:nvPr>
        </p:nvSpPr>
        <p:spPr/>
        <p:txBody>
          <a:bodyPr/>
          <a:lstStyle/>
          <a:p>
            <a:fld id="{61DB9101-CE57-40D5-B62C-EEFC0D949DE4}" type="datetimeFigureOut">
              <a:rPr lang="en-US" smtClean="0"/>
              <a:t>6/18/2026</a:t>
            </a:fld>
            <a:endParaRPr lang="en-US"/>
          </a:p>
        </p:txBody>
      </p:sp>
      <p:sp>
        <p:nvSpPr>
          <p:cNvPr id="3" name="Footer Placeholder 2">
            <a:extLst>
              <a:ext uri="{FF2B5EF4-FFF2-40B4-BE49-F238E27FC236}">
                <a16:creationId xmlns:a16="http://schemas.microsoft.com/office/drawing/2014/main" id="{3A8838AF-C6F6-EC7A-9A0E-66A7FA4EAF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517712-B629-B8CA-1222-5E0263E2CF09}"/>
              </a:ext>
            </a:extLst>
          </p:cNvPr>
          <p:cNvSpPr>
            <a:spLocks noGrp="1"/>
          </p:cNvSpPr>
          <p:nvPr>
            <p:ph type="sldNum" sz="quarter" idx="12"/>
          </p:nvPr>
        </p:nvSpPr>
        <p:spPr/>
        <p:txBody>
          <a:bodyPr/>
          <a:lstStyle/>
          <a:p>
            <a:fld id="{2FA1D378-D090-450A-9FCF-5922637D68F3}" type="slidenum">
              <a:rPr lang="en-US" smtClean="0"/>
              <a:t>‹#›</a:t>
            </a:fld>
            <a:endParaRPr lang="en-US"/>
          </a:p>
        </p:txBody>
      </p:sp>
    </p:spTree>
    <p:extLst>
      <p:ext uri="{BB962C8B-B14F-4D97-AF65-F5344CB8AC3E}">
        <p14:creationId xmlns:p14="http://schemas.microsoft.com/office/powerpoint/2010/main" val="4222581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F6B9-039D-62D9-AD0B-80C6EE6DFDF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7A9B8A-A164-399E-89F8-4447B4ED657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A37B23-2AE7-209C-3592-3DD74EB475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C9411F-FBB5-876F-7E24-007668611888}"/>
              </a:ext>
            </a:extLst>
          </p:cNvPr>
          <p:cNvSpPr>
            <a:spLocks noGrp="1"/>
          </p:cNvSpPr>
          <p:nvPr>
            <p:ph type="dt" sz="half" idx="10"/>
          </p:nvPr>
        </p:nvSpPr>
        <p:spPr/>
        <p:txBody>
          <a:bodyPr/>
          <a:lstStyle/>
          <a:p>
            <a:fld id="{61DB9101-CE57-40D5-B62C-EEFC0D949DE4}" type="datetimeFigureOut">
              <a:rPr lang="en-US" smtClean="0"/>
              <a:t>6/18/2026</a:t>
            </a:fld>
            <a:endParaRPr lang="en-US"/>
          </a:p>
        </p:txBody>
      </p:sp>
      <p:sp>
        <p:nvSpPr>
          <p:cNvPr id="6" name="Footer Placeholder 5">
            <a:extLst>
              <a:ext uri="{FF2B5EF4-FFF2-40B4-BE49-F238E27FC236}">
                <a16:creationId xmlns:a16="http://schemas.microsoft.com/office/drawing/2014/main" id="{C84B564D-BB45-C781-0C83-049D236652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CC7DC-3FD2-4BCA-99B0-8EA4179CC326}"/>
              </a:ext>
            </a:extLst>
          </p:cNvPr>
          <p:cNvSpPr>
            <a:spLocks noGrp="1"/>
          </p:cNvSpPr>
          <p:nvPr>
            <p:ph type="sldNum" sz="quarter" idx="12"/>
          </p:nvPr>
        </p:nvSpPr>
        <p:spPr/>
        <p:txBody>
          <a:bodyPr/>
          <a:lstStyle/>
          <a:p>
            <a:fld id="{2FA1D378-D090-450A-9FCF-5922637D68F3}" type="slidenum">
              <a:rPr lang="en-US" smtClean="0"/>
              <a:t>‹#›</a:t>
            </a:fld>
            <a:endParaRPr lang="en-US"/>
          </a:p>
        </p:txBody>
      </p:sp>
    </p:spTree>
    <p:extLst>
      <p:ext uri="{BB962C8B-B14F-4D97-AF65-F5344CB8AC3E}">
        <p14:creationId xmlns:p14="http://schemas.microsoft.com/office/powerpoint/2010/main" val="4167469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B789B-F88A-15CC-AFB6-6B5E266394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C66720-19D9-6104-E4C1-31236366CD0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D7355F-7CE9-A993-57D1-902EF91955D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461BEF-3691-09C6-0AC5-6CD52CF792FD}"/>
              </a:ext>
            </a:extLst>
          </p:cNvPr>
          <p:cNvSpPr>
            <a:spLocks noGrp="1"/>
          </p:cNvSpPr>
          <p:nvPr>
            <p:ph type="dt" sz="half" idx="10"/>
          </p:nvPr>
        </p:nvSpPr>
        <p:spPr/>
        <p:txBody>
          <a:bodyPr/>
          <a:lstStyle/>
          <a:p>
            <a:fld id="{61DB9101-CE57-40D5-B62C-EEFC0D949DE4}" type="datetimeFigureOut">
              <a:rPr lang="en-US" smtClean="0"/>
              <a:t>6/18/2026</a:t>
            </a:fld>
            <a:endParaRPr lang="en-US"/>
          </a:p>
        </p:txBody>
      </p:sp>
      <p:sp>
        <p:nvSpPr>
          <p:cNvPr id="6" name="Footer Placeholder 5">
            <a:extLst>
              <a:ext uri="{FF2B5EF4-FFF2-40B4-BE49-F238E27FC236}">
                <a16:creationId xmlns:a16="http://schemas.microsoft.com/office/drawing/2014/main" id="{97999557-52A1-EDB5-3A7A-AF87C3804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FC823-03FC-0664-0DC9-E47B5F642899}"/>
              </a:ext>
            </a:extLst>
          </p:cNvPr>
          <p:cNvSpPr>
            <a:spLocks noGrp="1"/>
          </p:cNvSpPr>
          <p:nvPr>
            <p:ph type="sldNum" sz="quarter" idx="12"/>
          </p:nvPr>
        </p:nvSpPr>
        <p:spPr/>
        <p:txBody>
          <a:bodyPr/>
          <a:lstStyle/>
          <a:p>
            <a:fld id="{2FA1D378-D090-450A-9FCF-5922637D68F3}" type="slidenum">
              <a:rPr lang="en-US" smtClean="0"/>
              <a:t>‹#›</a:t>
            </a:fld>
            <a:endParaRPr lang="en-US"/>
          </a:p>
        </p:txBody>
      </p:sp>
    </p:spTree>
    <p:extLst>
      <p:ext uri="{BB962C8B-B14F-4D97-AF65-F5344CB8AC3E}">
        <p14:creationId xmlns:p14="http://schemas.microsoft.com/office/powerpoint/2010/main" val="1305435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F230-B225-B15E-DFE9-0018BDD6C2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9D2DCC-166C-F6CE-7A8B-F50E2CC8E0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89787-412E-EE01-26A3-3044196825E7}"/>
              </a:ext>
            </a:extLst>
          </p:cNvPr>
          <p:cNvSpPr>
            <a:spLocks noGrp="1"/>
          </p:cNvSpPr>
          <p:nvPr>
            <p:ph type="dt" sz="half" idx="10"/>
          </p:nvPr>
        </p:nvSpPr>
        <p:spPr/>
        <p:txBody>
          <a:bodyPr/>
          <a:lstStyle/>
          <a:p>
            <a:fld id="{61DB9101-CE57-40D5-B62C-EEFC0D949DE4}" type="datetimeFigureOut">
              <a:rPr lang="en-US" smtClean="0"/>
              <a:t>6/18/2026</a:t>
            </a:fld>
            <a:endParaRPr lang="en-US"/>
          </a:p>
        </p:txBody>
      </p:sp>
      <p:sp>
        <p:nvSpPr>
          <p:cNvPr id="5" name="Footer Placeholder 4">
            <a:extLst>
              <a:ext uri="{FF2B5EF4-FFF2-40B4-BE49-F238E27FC236}">
                <a16:creationId xmlns:a16="http://schemas.microsoft.com/office/drawing/2014/main" id="{0DA6D062-B419-1F5E-1515-F8E72F51D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BF58A-2738-37D4-931C-64BC86C29B33}"/>
              </a:ext>
            </a:extLst>
          </p:cNvPr>
          <p:cNvSpPr>
            <a:spLocks noGrp="1"/>
          </p:cNvSpPr>
          <p:nvPr>
            <p:ph type="sldNum" sz="quarter" idx="12"/>
          </p:nvPr>
        </p:nvSpPr>
        <p:spPr/>
        <p:txBody>
          <a:bodyPr/>
          <a:lstStyle/>
          <a:p>
            <a:fld id="{2FA1D378-D090-450A-9FCF-5922637D68F3}" type="slidenum">
              <a:rPr lang="en-US" smtClean="0"/>
              <a:t>‹#›</a:t>
            </a:fld>
            <a:endParaRPr lang="en-US"/>
          </a:p>
        </p:txBody>
      </p:sp>
    </p:spTree>
    <p:extLst>
      <p:ext uri="{BB962C8B-B14F-4D97-AF65-F5344CB8AC3E}">
        <p14:creationId xmlns:p14="http://schemas.microsoft.com/office/powerpoint/2010/main" val="3250833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87A3DB-E543-A373-4916-B7B86785BE5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F0F430-6B64-6526-D59D-AC1F9C20822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7A645F-4CF3-C982-D0E4-5228FB8D21CF}"/>
              </a:ext>
            </a:extLst>
          </p:cNvPr>
          <p:cNvSpPr>
            <a:spLocks noGrp="1"/>
          </p:cNvSpPr>
          <p:nvPr>
            <p:ph type="dt" sz="half" idx="10"/>
          </p:nvPr>
        </p:nvSpPr>
        <p:spPr/>
        <p:txBody>
          <a:bodyPr/>
          <a:lstStyle/>
          <a:p>
            <a:fld id="{61DB9101-CE57-40D5-B62C-EEFC0D949DE4}" type="datetimeFigureOut">
              <a:rPr lang="en-US" smtClean="0"/>
              <a:t>6/18/2026</a:t>
            </a:fld>
            <a:endParaRPr lang="en-US"/>
          </a:p>
        </p:txBody>
      </p:sp>
      <p:sp>
        <p:nvSpPr>
          <p:cNvPr id="5" name="Footer Placeholder 4">
            <a:extLst>
              <a:ext uri="{FF2B5EF4-FFF2-40B4-BE49-F238E27FC236}">
                <a16:creationId xmlns:a16="http://schemas.microsoft.com/office/drawing/2014/main" id="{87C88259-A83F-9866-2CC6-4AA312203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B2620-E6FD-1038-021D-840A3ECC04DA}"/>
              </a:ext>
            </a:extLst>
          </p:cNvPr>
          <p:cNvSpPr>
            <a:spLocks noGrp="1"/>
          </p:cNvSpPr>
          <p:nvPr>
            <p:ph type="sldNum" sz="quarter" idx="12"/>
          </p:nvPr>
        </p:nvSpPr>
        <p:spPr/>
        <p:txBody>
          <a:bodyPr/>
          <a:lstStyle/>
          <a:p>
            <a:fld id="{2FA1D378-D090-450A-9FCF-5922637D68F3}" type="slidenum">
              <a:rPr lang="en-US" smtClean="0"/>
              <a:t>‹#›</a:t>
            </a:fld>
            <a:endParaRPr lang="en-US"/>
          </a:p>
        </p:txBody>
      </p:sp>
    </p:spTree>
    <p:extLst>
      <p:ext uri="{BB962C8B-B14F-4D97-AF65-F5344CB8AC3E}">
        <p14:creationId xmlns:p14="http://schemas.microsoft.com/office/powerpoint/2010/main" val="3121827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Black Seal">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415E447-67CB-38F0-7F39-21009ED2BF7B}"/>
              </a:ext>
            </a:extLst>
          </p:cNvPr>
          <p:cNvGrpSpPr/>
          <p:nvPr userDrawn="1"/>
        </p:nvGrpSpPr>
        <p:grpSpPr>
          <a:xfrm>
            <a:off x="1" y="0"/>
            <a:ext cx="8615522" cy="6858000"/>
            <a:chOff x="0" y="817927"/>
            <a:chExt cx="8615522" cy="6040073"/>
          </a:xfrm>
        </p:grpSpPr>
        <p:pic>
          <p:nvPicPr>
            <p:cNvPr id="11" name="Picture 10">
              <a:extLst>
                <a:ext uri="{FF2B5EF4-FFF2-40B4-BE49-F238E27FC236}">
                  <a16:creationId xmlns:a16="http://schemas.microsoft.com/office/drawing/2014/main" id="{F731FD75-6796-2534-1AB6-2922C3F0A7DE}"/>
                </a:ext>
              </a:extLst>
            </p:cNvPr>
            <p:cNvPicPr>
              <a:picLocks noChangeAspect="1"/>
            </p:cNvPicPr>
            <p:nvPr userDrawn="1"/>
          </p:nvPicPr>
          <p:blipFill>
            <a:blip r:embed="rId2"/>
            <a:stretch>
              <a:fillRect/>
            </a:stretch>
          </p:blipFill>
          <p:spPr>
            <a:xfrm>
              <a:off x="7392203" y="817927"/>
              <a:ext cx="1223319" cy="6040073"/>
            </a:xfrm>
            <a:prstGeom prst="rect">
              <a:avLst/>
            </a:prstGeom>
          </p:spPr>
        </p:pic>
        <p:pic>
          <p:nvPicPr>
            <p:cNvPr id="13" name="Picture 12">
              <a:extLst>
                <a:ext uri="{FF2B5EF4-FFF2-40B4-BE49-F238E27FC236}">
                  <a16:creationId xmlns:a16="http://schemas.microsoft.com/office/drawing/2014/main" id="{1845B209-2A84-9255-E14A-7DAE28C35D18}"/>
                </a:ext>
              </a:extLst>
            </p:cNvPr>
            <p:cNvPicPr>
              <a:picLocks noChangeAspect="1"/>
            </p:cNvPicPr>
            <p:nvPr userDrawn="1"/>
          </p:nvPicPr>
          <p:blipFill>
            <a:blip r:embed="rId3"/>
            <a:stretch>
              <a:fillRect/>
            </a:stretch>
          </p:blipFill>
          <p:spPr>
            <a:xfrm>
              <a:off x="0" y="817927"/>
              <a:ext cx="7924132" cy="6040073"/>
            </a:xfrm>
            <a:prstGeom prst="rect">
              <a:avLst/>
            </a:prstGeom>
          </p:spPr>
        </p:pic>
      </p:grpSp>
      <p:sp>
        <p:nvSpPr>
          <p:cNvPr id="15" name="Text Placeholder 13"/>
          <p:cNvSpPr>
            <a:spLocks noGrp="1"/>
          </p:cNvSpPr>
          <p:nvPr userDrawn="1">
            <p:ph type="body" sz="quarter" idx="10" hasCustomPrompt="1"/>
          </p:nvPr>
        </p:nvSpPr>
        <p:spPr>
          <a:xfrm>
            <a:off x="625472" y="1508084"/>
            <a:ext cx="5774267" cy="2020824"/>
          </a:xfrm>
        </p:spPr>
        <p:txBody>
          <a:bodyPr anchor="t">
            <a:noAutofit/>
          </a:bodyPr>
          <a:lstStyle>
            <a:lvl1pPr marL="0" indent="0">
              <a:buNone/>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userDrawn="1">
            <p:ph type="body" sz="quarter" idx="11" hasCustomPrompt="1"/>
          </p:nvPr>
        </p:nvSpPr>
        <p:spPr>
          <a:xfrm>
            <a:off x="625472" y="4757633"/>
            <a:ext cx="5774267" cy="948752"/>
          </a:xfrm>
        </p:spPr>
        <p:txBody>
          <a:bodyPr anchor="ctr">
            <a:noAutofit/>
          </a:bodyPr>
          <a:lstStyle>
            <a:lvl1pPr marL="0" indent="0">
              <a:lnSpc>
                <a:spcPct val="100000"/>
              </a:lnSpc>
              <a:spcBef>
                <a:spcPts val="0"/>
              </a:spcBef>
              <a:buNone/>
              <a:defRPr sz="1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userDrawn="1">
            <p:ph type="body" sz="quarter" idx="12" hasCustomPrompt="1"/>
          </p:nvPr>
        </p:nvSpPr>
        <p:spPr>
          <a:xfrm>
            <a:off x="625472" y="5706385"/>
            <a:ext cx="5774267" cy="488226"/>
          </a:xfrm>
        </p:spPr>
        <p:txBody>
          <a:bodyPr anchor="ctr">
            <a:noAutofit/>
          </a:bodyPr>
          <a:lstStyle>
            <a:lvl1pPr marL="0" indent="0">
              <a:buNone/>
              <a:defRPr sz="15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4" name="TextBox 3"/>
          <p:cNvSpPr txBox="1"/>
          <p:nvPr userDrawn="1"/>
        </p:nvSpPr>
        <p:spPr>
          <a:xfrm>
            <a:off x="625472" y="490279"/>
            <a:ext cx="5837764" cy="300082"/>
          </a:xfrm>
          <a:prstGeom prst="rect">
            <a:avLst/>
          </a:prstGeom>
          <a:noFill/>
        </p:spPr>
        <p:txBody>
          <a:bodyPr wrap="square" rtlCol="0">
            <a:spAutoFit/>
          </a:bodyPr>
          <a:lstStyle/>
          <a:p>
            <a:pPr lvl="0"/>
            <a:r>
              <a:rPr lang="en-US" sz="1350" b="0" i="0" dirty="0">
                <a:solidFill>
                  <a:schemeClr val="bg1"/>
                </a:solidFill>
                <a:latin typeface="Arial" panose="020B0604020202020204" pitchFamily="34" charset="0"/>
                <a:ea typeface="Gotham Book" charset="0"/>
                <a:cs typeface="Arial" panose="020B0604020202020204" pitchFamily="34" charset="0"/>
              </a:rPr>
              <a:t>NC DEPARTMENT OOF HEALTH AND HUMAN SERVICES</a:t>
            </a:r>
          </a:p>
        </p:txBody>
      </p:sp>
      <p:pic>
        <p:nvPicPr>
          <p:cNvPr id="2" name="Picture 1">
            <a:extLst>
              <a:ext uri="{FF2B5EF4-FFF2-40B4-BE49-F238E27FC236}">
                <a16:creationId xmlns:a16="http://schemas.microsoft.com/office/drawing/2014/main" id="{0A312150-D23A-A682-527E-C0DD54FFDE5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110311" y="4822613"/>
            <a:ext cx="1901552" cy="1842348"/>
          </a:xfrm>
          <a:prstGeom prst="rect">
            <a:avLst/>
          </a:prstGeom>
        </p:spPr>
      </p:pic>
    </p:spTree>
    <p:extLst>
      <p:ext uri="{BB962C8B-B14F-4D97-AF65-F5344CB8AC3E}">
        <p14:creationId xmlns:p14="http://schemas.microsoft.com/office/powerpoint/2010/main" val="540457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2150" y="1913839"/>
            <a:ext cx="8563554" cy="4142629"/>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302150" y="6155643"/>
            <a:ext cx="8073990"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302150" y="1273757"/>
            <a:ext cx="8563554"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userDrawn="1"/>
        </p:nvPicPr>
        <p:blipFill rotWithShape="1">
          <a:blip r:embed="rId2"/>
          <a:srcRect t="26307"/>
          <a:stretch/>
        </p:blipFill>
        <p:spPr>
          <a:xfrm>
            <a:off x="0" y="0"/>
            <a:ext cx="9144000" cy="1119096"/>
          </a:xfrm>
          <a:prstGeom prst="rect">
            <a:avLst/>
          </a:prstGeom>
        </p:spPr>
      </p:pic>
      <p:sp>
        <p:nvSpPr>
          <p:cNvPr id="2" name="Text Placeholder 8">
            <a:extLst>
              <a:ext uri="{FF2B5EF4-FFF2-40B4-BE49-F238E27FC236}">
                <a16:creationId xmlns:a16="http://schemas.microsoft.com/office/drawing/2014/main" id="{79F43FCD-9DC9-3ECD-C557-3532E06B8DC6}"/>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of Public Health | Infection Prevention Education: Enhanced Barrier Precautions | March 2026</a:t>
            </a:r>
          </a:p>
        </p:txBody>
      </p:sp>
    </p:spTree>
    <p:extLst>
      <p:ext uri="{BB962C8B-B14F-4D97-AF65-F5344CB8AC3E}">
        <p14:creationId xmlns:p14="http://schemas.microsoft.com/office/powerpoint/2010/main" val="2555882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327868" y="1097280"/>
            <a:ext cx="7537836"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1327869"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1327869"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0" y="0"/>
            <a:ext cx="1223320" cy="6858000"/>
          </a:xfrm>
          <a:prstGeom prst="rect">
            <a:avLst/>
          </a:prstGeom>
        </p:spPr>
      </p:pic>
      <p:sp>
        <p:nvSpPr>
          <p:cNvPr id="2" name="Text Placeholder 8">
            <a:extLst>
              <a:ext uri="{FF2B5EF4-FFF2-40B4-BE49-F238E27FC236}">
                <a16:creationId xmlns:a16="http://schemas.microsoft.com/office/drawing/2014/main" id="{E1DEDAB2-C669-59D0-B536-55A705B1C32D}"/>
              </a:ext>
            </a:extLst>
          </p:cNvPr>
          <p:cNvSpPr txBox="1">
            <a:spLocks/>
          </p:cNvSpPr>
          <p:nvPr userDrawn="1"/>
        </p:nvSpPr>
        <p:spPr>
          <a:xfrm>
            <a:off x="1327868"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of Public Health | Infection Prevention Education: Enhanced Barrier Precautions | March 2026</a:t>
            </a:r>
          </a:p>
        </p:txBody>
      </p:sp>
    </p:spTree>
    <p:extLst>
      <p:ext uri="{BB962C8B-B14F-4D97-AF65-F5344CB8AC3E}">
        <p14:creationId xmlns:p14="http://schemas.microsoft.com/office/powerpoint/2010/main" val="342266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960917" y="1097280"/>
            <a:ext cx="3904787"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4753223" y="6155643"/>
            <a:ext cx="3681557"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4960918" y="457200"/>
            <a:ext cx="3904787"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3464626" y="0"/>
            <a:ext cx="1223320" cy="6858000"/>
          </a:xfrm>
          <a:prstGeom prst="rect">
            <a:avLst/>
          </a:prstGeom>
        </p:spPr>
      </p:pic>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0" y="0"/>
            <a:ext cx="3464626" cy="6858000"/>
          </a:xfrm>
          <a:prstGeom prst="rect">
            <a:avLst/>
          </a:prstGeom>
        </p:spPr>
      </p:pic>
      <p:sp>
        <p:nvSpPr>
          <p:cNvPr id="3" name="Text Placeholder 3">
            <a:extLst>
              <a:ext uri="{FF2B5EF4-FFF2-40B4-BE49-F238E27FC236}">
                <a16:creationId xmlns:a16="http://schemas.microsoft.com/office/drawing/2014/main" id="{6C72F141-0BC1-B771-D9EC-0F58A0971F0A}"/>
              </a:ext>
            </a:extLst>
          </p:cNvPr>
          <p:cNvSpPr>
            <a:spLocks noGrp="1"/>
          </p:cNvSpPr>
          <p:nvPr>
            <p:ph type="body" sz="quarter" idx="15" hasCustomPrompt="1"/>
          </p:nvPr>
        </p:nvSpPr>
        <p:spPr>
          <a:xfrm>
            <a:off x="320634" y="1097280"/>
            <a:ext cx="3464628"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10" name="Text Placeholder 9">
            <a:extLst>
              <a:ext uri="{FF2B5EF4-FFF2-40B4-BE49-F238E27FC236}">
                <a16:creationId xmlns:a16="http://schemas.microsoft.com/office/drawing/2014/main" id="{05B43131-B470-DCC0-7691-B817E8C45E71}"/>
              </a:ext>
            </a:extLst>
          </p:cNvPr>
          <p:cNvSpPr>
            <a:spLocks noGrp="1"/>
          </p:cNvSpPr>
          <p:nvPr>
            <p:ph type="body" sz="quarter" idx="16" hasCustomPrompt="1"/>
          </p:nvPr>
        </p:nvSpPr>
        <p:spPr>
          <a:xfrm>
            <a:off x="320675" y="457200"/>
            <a:ext cx="3463925" cy="549275"/>
          </a:xfrm>
        </p:spPr>
        <p:txBody>
          <a:bodyPr/>
          <a:lstStyle>
            <a:lvl1pPr marL="0" indent="0">
              <a:buNone/>
              <a:defRPr>
                <a:solidFill>
                  <a:schemeClr val="bg1"/>
                </a:solidFill>
              </a:defRPr>
            </a:lvl1pPr>
          </a:lstStyle>
          <a:p>
            <a:r>
              <a:rPr lang="en-US" sz="2000" dirty="0"/>
              <a:t>Click to add text</a:t>
            </a:r>
          </a:p>
        </p:txBody>
      </p:sp>
      <p:sp>
        <p:nvSpPr>
          <p:cNvPr id="7" name="Text Placeholder 8">
            <a:extLst>
              <a:ext uri="{FF2B5EF4-FFF2-40B4-BE49-F238E27FC236}">
                <a16:creationId xmlns:a16="http://schemas.microsoft.com/office/drawing/2014/main" id="{BE3D3590-51D3-F69F-8AEF-3095644D13E7}"/>
              </a:ext>
            </a:extLst>
          </p:cNvPr>
          <p:cNvSpPr txBox="1">
            <a:spLocks/>
          </p:cNvSpPr>
          <p:nvPr userDrawn="1"/>
        </p:nvSpPr>
        <p:spPr>
          <a:xfrm>
            <a:off x="4753223" y="6603332"/>
            <a:ext cx="3534637"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Tree>
    <p:extLst>
      <p:ext uri="{BB962C8B-B14F-4D97-AF65-F5344CB8AC3E}">
        <p14:creationId xmlns:p14="http://schemas.microsoft.com/office/powerpoint/2010/main" val="270485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3152900" cy="6858000"/>
          </a:xfrm>
          <a:prstGeom prst="rect">
            <a:avLst/>
          </a:prstGeom>
        </p:spPr>
      </p:pic>
      <p:sp>
        <p:nvSpPr>
          <p:cNvPr id="4" name="Text Placeholder 3"/>
          <p:cNvSpPr>
            <a:spLocks noGrp="1"/>
          </p:cNvSpPr>
          <p:nvPr>
            <p:ph type="body" sz="quarter" idx="10" hasCustomPrompt="1"/>
          </p:nvPr>
        </p:nvSpPr>
        <p:spPr>
          <a:xfrm>
            <a:off x="320634" y="1097280"/>
            <a:ext cx="2413661"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2369128" y="0"/>
            <a:ext cx="1223320" cy="6858000"/>
          </a:xfrm>
          <a:prstGeom prst="rect">
            <a:avLst/>
          </a:prstGeom>
        </p:spPr>
      </p:pic>
      <p:sp>
        <p:nvSpPr>
          <p:cNvPr id="23" name="Title 1"/>
          <p:cNvSpPr>
            <a:spLocks noGrp="1"/>
          </p:cNvSpPr>
          <p:nvPr>
            <p:ph type="title" hasCustomPrompt="1"/>
          </p:nvPr>
        </p:nvSpPr>
        <p:spPr>
          <a:xfrm>
            <a:off x="320635" y="457200"/>
            <a:ext cx="2591789"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3" name="Text Placeholder 3">
            <a:extLst>
              <a:ext uri="{FF2B5EF4-FFF2-40B4-BE49-F238E27FC236}">
                <a16:creationId xmlns:a16="http://schemas.microsoft.com/office/drawing/2014/main" id="{EB6DBAB4-676D-52D0-B288-5A4126010F42}"/>
              </a:ext>
            </a:extLst>
          </p:cNvPr>
          <p:cNvSpPr>
            <a:spLocks noGrp="1"/>
          </p:cNvSpPr>
          <p:nvPr>
            <p:ph type="body" sz="quarter" idx="15" hasCustomPrompt="1"/>
          </p:nvPr>
        </p:nvSpPr>
        <p:spPr>
          <a:xfrm>
            <a:off x="3867151" y="1097280"/>
            <a:ext cx="4998554"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9" name="Text Placeholder 8">
            <a:extLst>
              <a:ext uri="{FF2B5EF4-FFF2-40B4-BE49-F238E27FC236}">
                <a16:creationId xmlns:a16="http://schemas.microsoft.com/office/drawing/2014/main" id="{09F63C85-42E5-E3EC-9C26-982E8B3D1BE1}"/>
              </a:ext>
            </a:extLst>
          </p:cNvPr>
          <p:cNvSpPr>
            <a:spLocks noGrp="1"/>
          </p:cNvSpPr>
          <p:nvPr>
            <p:ph type="body" sz="quarter" idx="16" hasCustomPrompt="1"/>
          </p:nvPr>
        </p:nvSpPr>
        <p:spPr>
          <a:xfrm>
            <a:off x="3867150" y="337503"/>
            <a:ext cx="4999038" cy="668337"/>
          </a:xfrm>
        </p:spPr>
        <p:txBody>
          <a:bodyPr/>
          <a:lstStyle>
            <a:lvl1pPr marL="0" indent="0">
              <a:buNone/>
              <a:defRPr sz="2400">
                <a:solidFill>
                  <a:srgbClr val="5C93D5"/>
                </a:solidFill>
              </a:defRPr>
            </a:lvl1pPr>
          </a:lstStyle>
          <a:p>
            <a:r>
              <a:rPr lang="en-US" dirty="0"/>
              <a:t>Click to add title</a:t>
            </a:r>
          </a:p>
        </p:txBody>
      </p:sp>
      <p:sp>
        <p:nvSpPr>
          <p:cNvPr id="5" name="Text Placeholder 8">
            <a:extLst>
              <a:ext uri="{FF2B5EF4-FFF2-40B4-BE49-F238E27FC236}">
                <a16:creationId xmlns:a16="http://schemas.microsoft.com/office/drawing/2014/main" id="{938AF9FF-BDAC-0306-DA91-AB47AE0210B8}"/>
              </a:ext>
            </a:extLst>
          </p:cNvPr>
          <p:cNvSpPr txBox="1">
            <a:spLocks/>
          </p:cNvSpPr>
          <p:nvPr userDrawn="1"/>
        </p:nvSpPr>
        <p:spPr>
          <a:xfrm>
            <a:off x="3516248" y="6476454"/>
            <a:ext cx="5691252" cy="284692"/>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of Public Health | Infection Prevention Education: Enhanced Barrier Precautions | March 2026</a:t>
            </a:r>
          </a:p>
        </p:txBody>
      </p:sp>
    </p:spTree>
    <p:extLst>
      <p:ext uri="{BB962C8B-B14F-4D97-AF65-F5344CB8AC3E}">
        <p14:creationId xmlns:p14="http://schemas.microsoft.com/office/powerpoint/2010/main" val="2793648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1" y="0"/>
            <a:ext cx="3152900" cy="6858000"/>
          </a:xfrm>
          <a:prstGeom prst="rect">
            <a:avLst/>
          </a:prstGeom>
        </p:spPr>
      </p:pic>
      <p:sp>
        <p:nvSpPr>
          <p:cNvPr id="4" name="Text Placeholder 3"/>
          <p:cNvSpPr>
            <a:spLocks noGrp="1"/>
          </p:cNvSpPr>
          <p:nvPr>
            <p:ph type="body" sz="quarter" idx="10" hasCustomPrompt="1"/>
          </p:nvPr>
        </p:nvSpPr>
        <p:spPr>
          <a:xfrm>
            <a:off x="320634" y="1097280"/>
            <a:ext cx="2413661"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22" name="Slide Number Placeholder 21"/>
          <p:cNvSpPr>
            <a:spLocks noGrp="1"/>
          </p:cNvSpPr>
          <p:nvPr>
            <p:ph type="sldNum" sz="quarter" idx="14"/>
          </p:nvPr>
        </p:nvSpPr>
        <p:spPr>
          <a:xfrm>
            <a:off x="8305801"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2369128" y="0"/>
            <a:ext cx="1223320" cy="6858000"/>
          </a:xfrm>
          <a:prstGeom prst="rect">
            <a:avLst/>
          </a:prstGeom>
        </p:spPr>
      </p:pic>
      <p:sp>
        <p:nvSpPr>
          <p:cNvPr id="23" name="Title 1"/>
          <p:cNvSpPr>
            <a:spLocks noGrp="1"/>
          </p:cNvSpPr>
          <p:nvPr>
            <p:ph type="title" hasCustomPrompt="1"/>
          </p:nvPr>
        </p:nvSpPr>
        <p:spPr>
          <a:xfrm>
            <a:off x="320635" y="457200"/>
            <a:ext cx="2591789"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3" name="Text Placeholder 8">
            <a:extLst>
              <a:ext uri="{FF2B5EF4-FFF2-40B4-BE49-F238E27FC236}">
                <a16:creationId xmlns:a16="http://schemas.microsoft.com/office/drawing/2014/main" id="{BB5FD0A9-E4A1-C0DB-07E2-2EF95F25DA2A}"/>
              </a:ext>
            </a:extLst>
          </p:cNvPr>
          <p:cNvSpPr txBox="1">
            <a:spLocks/>
          </p:cNvSpPr>
          <p:nvPr userDrawn="1"/>
        </p:nvSpPr>
        <p:spPr>
          <a:xfrm>
            <a:off x="3528948" y="6470438"/>
            <a:ext cx="5664167" cy="284692"/>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of Public Health | Infection Prevention Education: Enhanced Barrier Precautions | March 2026</a:t>
            </a:r>
          </a:p>
        </p:txBody>
      </p:sp>
    </p:spTree>
    <p:extLst>
      <p:ext uri="{BB962C8B-B14F-4D97-AF65-F5344CB8AC3E}">
        <p14:creationId xmlns:p14="http://schemas.microsoft.com/office/powerpoint/2010/main" val="660350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18052" y="1097280"/>
            <a:ext cx="7537836"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318053" y="6155643"/>
            <a:ext cx="7106911"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22" name="Slide Number Placeholder 21"/>
          <p:cNvSpPr>
            <a:spLocks noGrp="1"/>
          </p:cNvSpPr>
          <p:nvPr>
            <p:ph type="sldNum" sz="quarter" idx="14"/>
          </p:nvPr>
        </p:nvSpPr>
        <p:spPr>
          <a:xfrm>
            <a:off x="7295985" y="6603788"/>
            <a:ext cx="564098"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318053" y="457200"/>
            <a:ext cx="7537836"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7920681" y="0"/>
            <a:ext cx="1223320" cy="6858000"/>
          </a:xfrm>
          <a:prstGeom prst="rect">
            <a:avLst/>
          </a:prstGeom>
        </p:spPr>
      </p:pic>
      <p:sp>
        <p:nvSpPr>
          <p:cNvPr id="2" name="Text Placeholder 8">
            <a:extLst>
              <a:ext uri="{FF2B5EF4-FFF2-40B4-BE49-F238E27FC236}">
                <a16:creationId xmlns:a16="http://schemas.microsoft.com/office/drawing/2014/main" id="{E492FC96-79E6-D669-44E2-090C072906B1}"/>
              </a:ext>
            </a:extLst>
          </p:cNvPr>
          <p:cNvSpPr txBox="1">
            <a:spLocks/>
          </p:cNvSpPr>
          <p:nvPr userDrawn="1"/>
        </p:nvSpPr>
        <p:spPr>
          <a:xfrm>
            <a:off x="293209"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of Public Health | Infection Prevention Education: Enhanced Barrier Precautions | March 2026</a:t>
            </a:r>
          </a:p>
        </p:txBody>
      </p:sp>
    </p:spTree>
    <p:extLst>
      <p:ext uri="{BB962C8B-B14F-4D97-AF65-F5344CB8AC3E}">
        <p14:creationId xmlns:p14="http://schemas.microsoft.com/office/powerpoint/2010/main" val="4245867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9572" y="365128"/>
            <a:ext cx="78867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99572" y="1825625"/>
            <a:ext cx="78867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5751832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hf hdr="0" dt="0"/>
  <p:txStyles>
    <p:titleStyle>
      <a:lvl1pPr algn="l" defTabSz="514350" rtl="0" eaLnBrk="1" latinLnBrk="0" hangingPunct="1">
        <a:lnSpc>
          <a:spcPct val="90000"/>
        </a:lnSpc>
        <a:spcBef>
          <a:spcPct val="0"/>
        </a:spcBef>
        <a:buNone/>
        <a:defRPr sz="2400" b="1" i="0" kern="1200">
          <a:solidFill>
            <a:srgbClr val="7CA3DD"/>
          </a:solidFill>
          <a:latin typeface="Arial" panose="020B0604020202020204" pitchFamily="34" charset="0"/>
          <a:ea typeface="Arial" panose="020B0604020202020204" pitchFamily="34" charset="0"/>
          <a:cs typeface="Arial" panose="020B0604020202020204" pitchFamily="34" charset="0"/>
        </a:defRPr>
      </a:lvl1pPr>
    </p:titleStyle>
    <p:body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93D0B2-E65F-7972-D7D7-B107510A42B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36E4D7-D59D-848E-24FE-D0011A7F961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DFE7D-4482-832C-7667-88C60F04319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DB9101-CE57-40D5-B62C-EEFC0D949DE4}" type="datetimeFigureOut">
              <a:rPr lang="en-US" smtClean="0"/>
              <a:t>6/18/2026</a:t>
            </a:fld>
            <a:endParaRPr lang="en-US"/>
          </a:p>
        </p:txBody>
      </p:sp>
      <p:sp>
        <p:nvSpPr>
          <p:cNvPr id="5" name="Footer Placeholder 4">
            <a:extLst>
              <a:ext uri="{FF2B5EF4-FFF2-40B4-BE49-F238E27FC236}">
                <a16:creationId xmlns:a16="http://schemas.microsoft.com/office/drawing/2014/main" id="{B8CD6E68-D8E2-342A-BC60-D17DCDACA4F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86F41DA-EBC1-2B77-491E-BD52994EF02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A1D378-D090-450A-9FCF-5922637D68F3}" type="slidenum">
              <a:rPr lang="en-US" smtClean="0"/>
              <a:t>‹#›</a:t>
            </a:fld>
            <a:endParaRPr lang="en-US"/>
          </a:p>
        </p:txBody>
      </p:sp>
    </p:spTree>
    <p:extLst>
      <p:ext uri="{BB962C8B-B14F-4D97-AF65-F5344CB8AC3E}">
        <p14:creationId xmlns:p14="http://schemas.microsoft.com/office/powerpoint/2010/main" val="367964264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hyperlink" Target="https://www.dph.ncdhhs.gov/programs/epidemiology/communicable-disease/information-health-departments-and-providers/infection-prevention-education"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hyperlink" Target="https://www.cdc.gov/long-term-care-facilities/hcp/prevent-mdro/ppe.html?CDC_AAref_Val=https://www.cdc.gov/hai/containment/PPE-Nursing-Homes.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erson wearing a white lab coat&#10;&#10;AI-generated content may be incorrect.">
            <a:extLst>
              <a:ext uri="{FF2B5EF4-FFF2-40B4-BE49-F238E27FC236}">
                <a16:creationId xmlns:a16="http://schemas.microsoft.com/office/drawing/2014/main" id="{B5972E30-BA4F-6207-81F5-C24FDCA5CF60}"/>
              </a:ext>
            </a:extLst>
          </p:cNvPr>
          <p:cNvPicPr>
            <a:picLocks noChangeAspect="1"/>
          </p:cNvPicPr>
          <p:nvPr/>
        </p:nvPicPr>
        <p:blipFill>
          <a:blip r:embed="rId3">
            <a:extLst>
              <a:ext uri="{28A0092B-C50C-407E-A947-70E740481C1C}">
                <a14:useLocalDpi xmlns:a14="http://schemas.microsoft.com/office/drawing/2010/main" val="0"/>
              </a:ext>
            </a:extLst>
          </a:blip>
          <a:srcRect l="12500" t="15730" r="12500"/>
          <a:stretch>
            <a:fillRect/>
          </a:stretch>
        </p:blipFill>
        <p:spPr>
          <a:xfrm>
            <a:off x="0" y="0"/>
            <a:ext cx="9144000" cy="6857999"/>
          </a:xfrm>
          <a:prstGeom prst="rect">
            <a:avLst/>
          </a:prstGeom>
        </p:spPr>
      </p:pic>
      <p:sp>
        <p:nvSpPr>
          <p:cNvPr id="3" name="Rectangle 2">
            <a:extLst>
              <a:ext uri="{FF2B5EF4-FFF2-40B4-BE49-F238E27FC236}">
                <a16:creationId xmlns:a16="http://schemas.microsoft.com/office/drawing/2014/main" id="{5F754115-12C8-843C-CE71-AB8AA85BD726}"/>
              </a:ext>
            </a:extLst>
          </p:cNvPr>
          <p:cNvSpPr/>
          <p:nvPr/>
        </p:nvSpPr>
        <p:spPr>
          <a:xfrm>
            <a:off x="1320800" y="2273300"/>
            <a:ext cx="6604000" cy="2616200"/>
          </a:xfrm>
          <a:prstGeom prst="rect">
            <a:avLst/>
          </a:prstGeom>
          <a:solidFill>
            <a:schemeClr val="bg1">
              <a:alpha val="66000"/>
            </a:schemeClr>
          </a:solidFill>
          <a:ln w="76200">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677B6-7F7A-0C41-EF8E-C85F84B571BD}"/>
              </a:ext>
            </a:extLst>
          </p:cNvPr>
          <p:cNvSpPr>
            <a:spLocks noGrp="1"/>
          </p:cNvSpPr>
          <p:nvPr>
            <p:ph type="title"/>
          </p:nvPr>
        </p:nvSpPr>
        <p:spPr>
          <a:xfrm>
            <a:off x="539353" y="2505076"/>
            <a:ext cx="8086724" cy="1704975"/>
          </a:xfrm>
        </p:spPr>
        <p:txBody>
          <a:bodyPr vert="horz" lIns="68580" tIns="34290" rIns="68580" bIns="34290" rtlCol="0" anchor="ctr">
            <a:normAutofit/>
          </a:bodyPr>
          <a:lstStyle/>
          <a:p>
            <a:pPr algn="ctr">
              <a:spcAft>
                <a:spcPts val="1350"/>
              </a:spcAft>
            </a:pPr>
            <a:r>
              <a:rPr lang="en-US" sz="4950" b="0" dirty="0">
                <a:solidFill>
                  <a:schemeClr val="tx1">
                    <a:lumMod val="95000"/>
                    <a:lumOff val="5000"/>
                  </a:schemeClr>
                </a:solidFill>
                <a:latin typeface="Poppins" panose="00000500000000000000" pitchFamily="2" charset="0"/>
                <a:cs typeface="Poppins" panose="00000500000000000000" pitchFamily="2" charset="0"/>
              </a:rPr>
              <a:t>Enhanced Barrier Precautions</a:t>
            </a:r>
          </a:p>
        </p:txBody>
      </p:sp>
      <p:pic>
        <p:nvPicPr>
          <p:cNvPr id="4" name="Picture 3" descr="Text&#10;&#10;AI-generated content may be incorrect.">
            <a:extLst>
              <a:ext uri="{FF2B5EF4-FFF2-40B4-BE49-F238E27FC236}">
                <a16:creationId xmlns:a16="http://schemas.microsoft.com/office/drawing/2014/main" id="{20E57899-37B2-D10A-FF5B-93AAAC616A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815" y="183015"/>
            <a:ext cx="2994666" cy="1069523"/>
          </a:xfrm>
          <a:prstGeom prst="rect">
            <a:avLst/>
          </a:prstGeom>
        </p:spPr>
      </p:pic>
      <p:sp>
        <p:nvSpPr>
          <p:cNvPr id="5" name="Title 1">
            <a:extLst>
              <a:ext uri="{FF2B5EF4-FFF2-40B4-BE49-F238E27FC236}">
                <a16:creationId xmlns:a16="http://schemas.microsoft.com/office/drawing/2014/main" id="{145E7CDE-4893-022D-408C-C79A4451BFFB}"/>
              </a:ext>
            </a:extLst>
          </p:cNvPr>
          <p:cNvSpPr txBox="1">
            <a:spLocks/>
          </p:cNvSpPr>
          <p:nvPr/>
        </p:nvSpPr>
        <p:spPr>
          <a:xfrm>
            <a:off x="2041326" y="4040637"/>
            <a:ext cx="5082777" cy="59951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350"/>
              </a:spcAft>
            </a:pPr>
            <a:r>
              <a:rPr lang="en-US" sz="2400" dirty="0">
                <a:solidFill>
                  <a:schemeClr val="tx1">
                    <a:lumMod val="75000"/>
                    <a:lumOff val="25000"/>
                  </a:schemeClr>
                </a:solidFill>
                <a:latin typeface="Poppins" panose="00000500000000000000" pitchFamily="2" charset="0"/>
                <a:cs typeface="Poppins" panose="00000500000000000000" pitchFamily="2" charset="0"/>
              </a:rPr>
              <a:t>Infection Prevention Education</a:t>
            </a:r>
          </a:p>
        </p:txBody>
      </p:sp>
    </p:spTree>
    <p:extLst>
      <p:ext uri="{BB962C8B-B14F-4D97-AF65-F5344CB8AC3E}">
        <p14:creationId xmlns:p14="http://schemas.microsoft.com/office/powerpoint/2010/main" val="3604953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839F9-7ECA-4DE3-BF55-3FDDBEF6D49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F2EB72-536D-6CA3-71EA-484AC9899246}"/>
              </a:ext>
            </a:extLst>
          </p:cNvPr>
          <p:cNvSpPr>
            <a:spLocks noGrp="1"/>
          </p:cNvSpPr>
          <p:nvPr>
            <p:ph type="sldNum" sz="quarter" idx="16"/>
          </p:nvPr>
        </p:nvSpPr>
        <p:spPr/>
        <p:txBody>
          <a:bodyPr/>
          <a:lstStyle/>
          <a:p>
            <a:fld id="{11F27F3A-B3E9-41ED-AF8F-A365F10BB65F}" type="slidenum">
              <a:rPr lang="en-US" smtClean="0"/>
              <a:pPr/>
              <a:t>10</a:t>
            </a:fld>
            <a:endParaRPr lang="en-US" dirty="0"/>
          </a:p>
        </p:txBody>
      </p:sp>
      <p:sp>
        <p:nvSpPr>
          <p:cNvPr id="6" name="Title 5">
            <a:extLst>
              <a:ext uri="{FF2B5EF4-FFF2-40B4-BE49-F238E27FC236}">
                <a16:creationId xmlns:a16="http://schemas.microsoft.com/office/drawing/2014/main" id="{5D785658-3BED-CABD-89BF-B8BDFF2512E2}"/>
              </a:ext>
            </a:extLst>
          </p:cNvPr>
          <p:cNvSpPr>
            <a:spLocks noGrp="1"/>
          </p:cNvSpPr>
          <p:nvPr>
            <p:ph type="title"/>
          </p:nvPr>
        </p:nvSpPr>
        <p:spPr/>
        <p:txBody>
          <a:bodyPr/>
          <a:lstStyle/>
          <a:p>
            <a:r>
              <a:rPr lang="en-US" sz="3200" b="0" dirty="0">
                <a:latin typeface="Poppins" panose="00000500000000000000" pitchFamily="2" charset="0"/>
                <a:cs typeface="Poppins" panose="00000500000000000000" pitchFamily="2" charset="0"/>
              </a:rPr>
              <a:t>What residents are at risk of being infected with a MDRO?</a:t>
            </a:r>
          </a:p>
        </p:txBody>
      </p:sp>
      <p:sp>
        <p:nvSpPr>
          <p:cNvPr id="10" name="Content Placeholder 7">
            <a:extLst>
              <a:ext uri="{FF2B5EF4-FFF2-40B4-BE49-F238E27FC236}">
                <a16:creationId xmlns:a16="http://schemas.microsoft.com/office/drawing/2014/main" id="{EC9A3812-27DA-47CA-2F86-5B8FE36F68E2}"/>
              </a:ext>
            </a:extLst>
          </p:cNvPr>
          <p:cNvSpPr>
            <a:spLocks noGrp="1"/>
          </p:cNvSpPr>
          <p:nvPr>
            <p:ph sz="quarter" idx="14"/>
          </p:nvPr>
        </p:nvSpPr>
        <p:spPr>
          <a:xfrm>
            <a:off x="302150" y="2517562"/>
            <a:ext cx="5781150" cy="4086226"/>
          </a:xfrm>
        </p:spPr>
        <p:txBody>
          <a:bodyPr/>
          <a:lstStyle/>
          <a:p>
            <a:pPr marL="285750" indent="-285750" algn="l">
              <a:buFont typeface="Arial" panose="020B0604020202020204" pitchFamily="34" charset="0"/>
              <a:buChar char="•"/>
            </a:pPr>
            <a:r>
              <a:rPr lang="en-US" sz="2000" b="0" dirty="0">
                <a:latin typeface="Nunito"/>
              </a:rPr>
              <a:t>Residents with </a:t>
            </a:r>
            <a:r>
              <a:rPr lang="en-US" sz="2000" dirty="0">
                <a:latin typeface="Nunito"/>
              </a:rPr>
              <a:t>wounds</a:t>
            </a:r>
          </a:p>
          <a:p>
            <a:pPr marL="285750" indent="-285750" algn="l">
              <a:buFont typeface="Arial" panose="020B0604020202020204" pitchFamily="34" charset="0"/>
              <a:buChar char="•"/>
            </a:pPr>
            <a:r>
              <a:rPr lang="en-US" sz="2000" b="0" dirty="0">
                <a:latin typeface="Nunito"/>
              </a:rPr>
              <a:t>Residents with </a:t>
            </a:r>
            <a:r>
              <a:rPr lang="en-US" sz="2000" dirty="0">
                <a:latin typeface="Nunito"/>
              </a:rPr>
              <a:t>indwelling medical devices</a:t>
            </a:r>
          </a:p>
          <a:p>
            <a:pPr marL="717947" lvl="1" indent="-285750">
              <a:buFont typeface="Arial" panose="020B0604020202020204" pitchFamily="34" charset="0"/>
              <a:buChar char="•"/>
            </a:pPr>
            <a:r>
              <a:rPr lang="en-US" sz="2000" b="0" dirty="0">
                <a:latin typeface="Nunito"/>
              </a:rPr>
              <a:t>Central Venous Catheters (CVC)</a:t>
            </a:r>
          </a:p>
          <a:p>
            <a:pPr marL="717947" lvl="1" indent="-285750">
              <a:buFont typeface="Arial" panose="020B0604020202020204" pitchFamily="34" charset="0"/>
              <a:buChar char="•"/>
            </a:pPr>
            <a:r>
              <a:rPr lang="en-US" sz="2000" b="0" dirty="0">
                <a:latin typeface="Nunito"/>
              </a:rPr>
              <a:t>Peripherally Inserted Central Catheters (PICC lines)</a:t>
            </a:r>
          </a:p>
          <a:p>
            <a:pPr marL="717947" lvl="1" indent="-285750">
              <a:buFont typeface="Arial" panose="020B0604020202020204" pitchFamily="34" charset="0"/>
              <a:buChar char="•"/>
            </a:pPr>
            <a:r>
              <a:rPr lang="en-US" sz="2000" b="0" dirty="0">
                <a:latin typeface="Nunito"/>
              </a:rPr>
              <a:t>Urinary catheters</a:t>
            </a:r>
          </a:p>
          <a:p>
            <a:pPr marL="717947" lvl="1" indent="-285750">
              <a:buFont typeface="Arial" panose="020B0604020202020204" pitchFamily="34" charset="0"/>
              <a:buChar char="•"/>
            </a:pPr>
            <a:r>
              <a:rPr lang="en-US" sz="2000" b="0" dirty="0">
                <a:latin typeface="Nunito"/>
              </a:rPr>
              <a:t>Foley catheters</a:t>
            </a:r>
          </a:p>
          <a:p>
            <a:pPr marL="717947" lvl="1" indent="-285750">
              <a:buFont typeface="Arial" panose="020B0604020202020204" pitchFamily="34" charset="0"/>
              <a:buChar char="•"/>
            </a:pPr>
            <a:r>
              <a:rPr lang="en-US" sz="2000" b="0" dirty="0">
                <a:latin typeface="Nunito"/>
              </a:rPr>
              <a:t>Feeding tubes</a:t>
            </a:r>
          </a:p>
          <a:p>
            <a:pPr marL="717947" lvl="1" indent="-285750">
              <a:buFont typeface="Arial" panose="020B0604020202020204" pitchFamily="34" charset="0"/>
              <a:buChar char="•"/>
            </a:pPr>
            <a:r>
              <a:rPr lang="en-US" sz="2000" b="0" dirty="0">
                <a:latin typeface="Nunito"/>
              </a:rPr>
              <a:t>Tracheostomy tubes</a:t>
            </a:r>
          </a:p>
          <a:p>
            <a:pPr marL="717947" lvl="1" indent="-285750">
              <a:buFont typeface="Arial" panose="020B0604020202020204" pitchFamily="34" charset="0"/>
              <a:buChar char="•"/>
            </a:pPr>
            <a:r>
              <a:rPr lang="en-US" sz="2000" b="0" dirty="0">
                <a:latin typeface="Nunito"/>
              </a:rPr>
              <a:t>Etc.</a:t>
            </a:r>
          </a:p>
        </p:txBody>
      </p:sp>
      <p:pic>
        <p:nvPicPr>
          <p:cNvPr id="3" name="Picture 2">
            <a:extLst>
              <a:ext uri="{FF2B5EF4-FFF2-40B4-BE49-F238E27FC236}">
                <a16:creationId xmlns:a16="http://schemas.microsoft.com/office/drawing/2014/main" id="{72C6BBA2-707C-74B8-1C74-35DCC4B79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9522" y="1485672"/>
            <a:ext cx="2840560" cy="2840560"/>
          </a:xfrm>
          <a:prstGeom prst="rect">
            <a:avLst/>
          </a:prstGeom>
        </p:spPr>
      </p:pic>
      <p:grpSp>
        <p:nvGrpSpPr>
          <p:cNvPr id="5" name="Group 4">
            <a:extLst>
              <a:ext uri="{FF2B5EF4-FFF2-40B4-BE49-F238E27FC236}">
                <a16:creationId xmlns:a16="http://schemas.microsoft.com/office/drawing/2014/main" id="{E27DE645-0A3D-6158-2086-128301B055C1}"/>
              </a:ext>
            </a:extLst>
          </p:cNvPr>
          <p:cNvGrpSpPr/>
          <p:nvPr/>
        </p:nvGrpSpPr>
        <p:grpSpPr>
          <a:xfrm>
            <a:off x="5382656" y="4252318"/>
            <a:ext cx="3370964" cy="2351470"/>
            <a:chOff x="7169189" y="3559553"/>
            <a:chExt cx="1471436" cy="1042889"/>
          </a:xfrm>
        </p:grpSpPr>
        <p:grpSp>
          <p:nvGrpSpPr>
            <p:cNvPr id="7" name="Group 6">
              <a:extLst>
                <a:ext uri="{FF2B5EF4-FFF2-40B4-BE49-F238E27FC236}">
                  <a16:creationId xmlns:a16="http://schemas.microsoft.com/office/drawing/2014/main" id="{8E5859E0-1E89-8A88-B726-FAF25978ACAE}"/>
                </a:ext>
              </a:extLst>
            </p:cNvPr>
            <p:cNvGrpSpPr/>
            <p:nvPr/>
          </p:nvGrpSpPr>
          <p:grpSpPr>
            <a:xfrm>
              <a:off x="7169189" y="3559553"/>
              <a:ext cx="1471436" cy="997147"/>
              <a:chOff x="958223" y="6691431"/>
              <a:chExt cx="1471436" cy="997147"/>
            </a:xfrm>
          </p:grpSpPr>
          <p:pic>
            <p:nvPicPr>
              <p:cNvPr id="14" name="Picture Placeholder 36">
                <a:extLst>
                  <a:ext uri="{FF2B5EF4-FFF2-40B4-BE49-F238E27FC236}">
                    <a16:creationId xmlns:a16="http://schemas.microsoft.com/office/drawing/2014/main" id="{9EDC0E9E-05F5-9546-1EFD-6184A1F42177}"/>
                  </a:ext>
                </a:extLst>
              </p:cNvPr>
              <p:cNvPicPr>
                <a:picLocks noChangeAspect="1"/>
              </p:cNvPicPr>
              <p:nvPr/>
            </p:nvPicPr>
            <p:blipFill>
              <a:blip r:embed="rId4"/>
              <a:srcRect l="60184" t="26097" r="-52" b="12254"/>
              <a:stretch>
                <a:fillRect/>
              </a:stretch>
            </p:blipFill>
            <p:spPr>
              <a:xfrm>
                <a:off x="1180413" y="6691431"/>
                <a:ext cx="1249246" cy="997147"/>
              </a:xfrm>
              <a:prstGeom prst="rect">
                <a:avLst/>
              </a:prstGeom>
            </p:spPr>
          </p:pic>
          <p:grpSp>
            <p:nvGrpSpPr>
              <p:cNvPr id="15" name="Group 14">
                <a:extLst>
                  <a:ext uri="{FF2B5EF4-FFF2-40B4-BE49-F238E27FC236}">
                    <a16:creationId xmlns:a16="http://schemas.microsoft.com/office/drawing/2014/main" id="{140705A8-BE66-D93D-F885-FE3D37B08D6B}"/>
                  </a:ext>
                </a:extLst>
              </p:cNvPr>
              <p:cNvGrpSpPr/>
              <p:nvPr/>
            </p:nvGrpSpPr>
            <p:grpSpPr>
              <a:xfrm>
                <a:off x="958223" y="6760865"/>
                <a:ext cx="1223994" cy="916345"/>
                <a:chOff x="958223" y="6760865"/>
                <a:chExt cx="1223994" cy="916345"/>
              </a:xfrm>
            </p:grpSpPr>
            <p:grpSp>
              <p:nvGrpSpPr>
                <p:cNvPr id="16" name="Group 15">
                  <a:extLst>
                    <a:ext uri="{FF2B5EF4-FFF2-40B4-BE49-F238E27FC236}">
                      <a16:creationId xmlns:a16="http://schemas.microsoft.com/office/drawing/2014/main" id="{8D820021-8D5A-1485-7CC4-069066C2229C}"/>
                    </a:ext>
                  </a:extLst>
                </p:cNvPr>
                <p:cNvGrpSpPr/>
                <p:nvPr/>
              </p:nvGrpSpPr>
              <p:grpSpPr>
                <a:xfrm>
                  <a:off x="1340747" y="6932511"/>
                  <a:ext cx="422523" cy="278235"/>
                  <a:chOff x="1340747" y="6932511"/>
                  <a:chExt cx="422523" cy="278235"/>
                </a:xfrm>
              </p:grpSpPr>
              <p:sp>
                <p:nvSpPr>
                  <p:cNvPr id="23" name="Rectangle 22">
                    <a:extLst>
                      <a:ext uri="{FF2B5EF4-FFF2-40B4-BE49-F238E27FC236}">
                        <a16:creationId xmlns:a16="http://schemas.microsoft.com/office/drawing/2014/main" id="{A58BD597-5B9A-22EA-3342-E9BBA7A80C42}"/>
                      </a:ext>
                    </a:extLst>
                  </p:cNvPr>
                  <p:cNvSpPr/>
                  <p:nvPr/>
                </p:nvSpPr>
                <p:spPr>
                  <a:xfrm>
                    <a:off x="1340747" y="7023048"/>
                    <a:ext cx="120493" cy="1753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B5D613F-101F-2470-FA34-E86BD65721BC}"/>
                      </a:ext>
                    </a:extLst>
                  </p:cNvPr>
                  <p:cNvSpPr/>
                  <p:nvPr/>
                </p:nvSpPr>
                <p:spPr>
                  <a:xfrm rot="902578">
                    <a:off x="1439314" y="6932511"/>
                    <a:ext cx="111967" cy="278235"/>
                  </a:xfrm>
                  <a:prstGeom prst="ellipse">
                    <a:avLst/>
                  </a:prstGeom>
                  <a:solidFill>
                    <a:srgbClr val="FFC0AA"/>
                  </a:solidFill>
                  <a:ln>
                    <a:solidFill>
                      <a:srgbClr val="FFC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59037C3-B359-7C91-2002-E214DC39A9DF}"/>
                      </a:ext>
                    </a:extLst>
                  </p:cNvPr>
                  <p:cNvSpPr/>
                  <p:nvPr/>
                </p:nvSpPr>
                <p:spPr>
                  <a:xfrm>
                    <a:off x="1467580" y="6974192"/>
                    <a:ext cx="295690" cy="206373"/>
                  </a:xfrm>
                  <a:prstGeom prst="rect">
                    <a:avLst/>
                  </a:prstGeom>
                  <a:solidFill>
                    <a:srgbClr val="FFC0AA"/>
                  </a:solidFill>
                  <a:ln>
                    <a:solidFill>
                      <a:srgbClr val="FFC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45BE57C5-AC3A-5C60-A407-D80CB1258FFA}"/>
                    </a:ext>
                  </a:extLst>
                </p:cNvPr>
                <p:cNvSpPr/>
                <p:nvPr/>
              </p:nvSpPr>
              <p:spPr>
                <a:xfrm>
                  <a:off x="1432839" y="7110746"/>
                  <a:ext cx="279950" cy="206373"/>
                </a:xfrm>
                <a:prstGeom prst="rect">
                  <a:avLst/>
                </a:prstGeom>
                <a:solidFill>
                  <a:srgbClr val="FFC0AA"/>
                </a:solidFill>
                <a:ln>
                  <a:solidFill>
                    <a:srgbClr val="FFC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D3A08E5-7648-6DE8-D862-6F4C184613E1}"/>
                    </a:ext>
                  </a:extLst>
                </p:cNvPr>
                <p:cNvSpPr/>
                <p:nvPr/>
              </p:nvSpPr>
              <p:spPr>
                <a:xfrm>
                  <a:off x="1529366" y="6919311"/>
                  <a:ext cx="180345" cy="54881"/>
                </a:xfrm>
                <a:prstGeom prst="rect">
                  <a:avLst/>
                </a:prstGeom>
                <a:solidFill>
                  <a:srgbClr val="FFC0AA"/>
                </a:solidFill>
                <a:ln>
                  <a:solidFill>
                    <a:srgbClr val="FFC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89F4AF6-28D6-ED40-F263-F6B21CD254C6}"/>
                    </a:ext>
                  </a:extLst>
                </p:cNvPr>
                <p:cNvSpPr/>
                <p:nvPr/>
              </p:nvSpPr>
              <p:spPr>
                <a:xfrm>
                  <a:off x="1805702" y="6760865"/>
                  <a:ext cx="376515" cy="65227"/>
                </a:xfrm>
                <a:prstGeom prst="rect">
                  <a:avLst/>
                </a:prstGeom>
                <a:solidFill>
                  <a:srgbClr val="FFC0AA"/>
                </a:solidFill>
                <a:ln>
                  <a:solidFill>
                    <a:srgbClr val="FFC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AED72F8-6FFE-3749-7E2A-2B732BC6AA93}"/>
                    </a:ext>
                  </a:extLst>
                </p:cNvPr>
                <p:cNvSpPr/>
                <p:nvPr/>
              </p:nvSpPr>
              <p:spPr>
                <a:xfrm rot="824603">
                  <a:off x="1535093" y="7315276"/>
                  <a:ext cx="166614" cy="361934"/>
                </a:xfrm>
                <a:prstGeom prst="rect">
                  <a:avLst/>
                </a:prstGeom>
                <a:solidFill>
                  <a:srgbClr val="FFC0AA"/>
                </a:solidFill>
                <a:ln>
                  <a:solidFill>
                    <a:srgbClr val="FFC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B66D027-F65B-7C8E-27B3-197E37505231}"/>
                    </a:ext>
                  </a:extLst>
                </p:cNvPr>
                <p:cNvSpPr txBox="1"/>
                <p:nvPr/>
              </p:nvSpPr>
              <p:spPr>
                <a:xfrm>
                  <a:off x="958223" y="6894399"/>
                  <a:ext cx="462991" cy="150420"/>
                </a:xfrm>
                <a:prstGeom prst="rect">
                  <a:avLst/>
                </a:prstGeom>
                <a:noFill/>
              </p:spPr>
              <p:txBody>
                <a:bodyPr wrap="square" rtlCol="0">
                  <a:spAutoFit/>
                </a:bodyPr>
                <a:lstStyle/>
                <a:p>
                  <a:pPr defTabSz="1312347">
                    <a:spcAft>
                      <a:spcPts val="414"/>
                    </a:spcAft>
                  </a:pPr>
                  <a:r>
                    <a:rPr lang="en-US" sz="1292" kern="1200">
                      <a:solidFill>
                        <a:schemeClr val="tx1"/>
                      </a:solidFill>
                      <a:latin typeface="Aptos" panose="020B0004020202020204" pitchFamily="34" charset="0"/>
                      <a:ea typeface="+mn-ea"/>
                      <a:cs typeface="Calibri" panose="020F0502020204030204" pitchFamily="34" charset="0"/>
                    </a:rPr>
                    <a:t>Catheter</a:t>
                  </a:r>
                  <a:endParaRPr lang="en-US" sz="900">
                    <a:latin typeface="Aptos" panose="020B0004020202020204" pitchFamily="34" charset="0"/>
                    <a:ea typeface="Calibri" panose="020F0502020204030204" pitchFamily="34" charset="0"/>
                    <a:cs typeface="Calibri" panose="020F0502020204030204" pitchFamily="34" charset="0"/>
                  </a:endParaRPr>
                </a:p>
              </p:txBody>
            </p:sp>
            <p:cxnSp>
              <p:nvCxnSpPr>
                <p:cNvPr id="22" name="Straight Connector 21">
                  <a:extLst>
                    <a:ext uri="{FF2B5EF4-FFF2-40B4-BE49-F238E27FC236}">
                      <a16:creationId xmlns:a16="http://schemas.microsoft.com/office/drawing/2014/main" id="{7DE04004-F825-BCC5-EBB0-769C1A3D5BEA}"/>
                    </a:ext>
                  </a:extLst>
                </p:cNvPr>
                <p:cNvCxnSpPr>
                  <a:cxnSpLocks/>
                </p:cNvCxnSpPr>
                <p:nvPr/>
              </p:nvCxnSpPr>
              <p:spPr>
                <a:xfrm flipH="1" flipV="1">
                  <a:off x="1306422" y="6959824"/>
                  <a:ext cx="623957" cy="995"/>
                </a:xfrm>
                <a:prstGeom prst="line">
                  <a:avLst/>
                </a:prstGeom>
                <a:ln w="28575"/>
              </p:spPr>
              <p:style>
                <a:lnRef idx="1">
                  <a:schemeClr val="dk1"/>
                </a:lnRef>
                <a:fillRef idx="0">
                  <a:schemeClr val="dk1"/>
                </a:fillRef>
                <a:effectRef idx="0">
                  <a:schemeClr val="dk1"/>
                </a:effectRef>
                <a:fontRef idx="minor">
                  <a:schemeClr val="tx1"/>
                </a:fontRef>
              </p:style>
            </p:cxnSp>
          </p:grpSp>
        </p:grpSp>
        <p:sp>
          <p:nvSpPr>
            <p:cNvPr id="8" name="Rectangle: Rounded Corners 7">
              <a:extLst>
                <a:ext uri="{FF2B5EF4-FFF2-40B4-BE49-F238E27FC236}">
                  <a16:creationId xmlns:a16="http://schemas.microsoft.com/office/drawing/2014/main" id="{A3971163-D49D-9C59-807C-A1EEF2353602}"/>
                </a:ext>
              </a:extLst>
            </p:cNvPr>
            <p:cNvSpPr/>
            <p:nvPr/>
          </p:nvSpPr>
          <p:spPr>
            <a:xfrm>
              <a:off x="7986938" y="3885297"/>
              <a:ext cx="62455" cy="138163"/>
            </a:xfrm>
            <a:prstGeom prst="roundRect">
              <a:avLst/>
            </a:prstGeom>
            <a:solidFill>
              <a:srgbClr val="F5D7CD"/>
            </a:solidFill>
            <a:ln>
              <a:solidFill>
                <a:srgbClr val="F5D7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3A45230-3C74-2EE2-7BA0-ABF1681599E5}"/>
                </a:ext>
              </a:extLst>
            </p:cNvPr>
            <p:cNvSpPr/>
            <p:nvPr/>
          </p:nvSpPr>
          <p:spPr>
            <a:xfrm>
              <a:off x="7932417" y="4133738"/>
              <a:ext cx="156991" cy="45719"/>
            </a:xfrm>
            <a:prstGeom prst="roundRect">
              <a:avLst/>
            </a:prstGeom>
            <a:solidFill>
              <a:srgbClr val="FFC0AA"/>
            </a:solidFill>
            <a:ln>
              <a:solidFill>
                <a:srgbClr val="FFC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586F588-D329-523E-420A-59F15C8AE26F}"/>
                </a:ext>
              </a:extLst>
            </p:cNvPr>
            <p:cNvSpPr/>
            <p:nvPr/>
          </p:nvSpPr>
          <p:spPr>
            <a:xfrm>
              <a:off x="7977908" y="4324462"/>
              <a:ext cx="75157" cy="45719"/>
            </a:xfrm>
            <a:prstGeom prst="roundRect">
              <a:avLst/>
            </a:prstGeom>
            <a:solidFill>
              <a:srgbClr val="F8B39B"/>
            </a:solidFill>
            <a:ln>
              <a:solidFill>
                <a:srgbClr val="F8B3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363AF793-8F38-B580-675C-F71F0E6A029A}"/>
                </a:ext>
              </a:extLst>
            </p:cNvPr>
            <p:cNvSpPr/>
            <p:nvPr/>
          </p:nvSpPr>
          <p:spPr>
            <a:xfrm rot="21196407">
              <a:off x="7925396" y="4307743"/>
              <a:ext cx="89627" cy="284592"/>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59E5A759-15B7-55A4-EC4D-67C25545CAA9}"/>
                </a:ext>
              </a:extLst>
            </p:cNvPr>
            <p:cNvSpPr/>
            <p:nvPr/>
          </p:nvSpPr>
          <p:spPr>
            <a:xfrm rot="378026">
              <a:off x="7877843" y="4317850"/>
              <a:ext cx="89627" cy="284592"/>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0693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12C79-5A27-CA07-7846-538BB6EDB5F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D444D4-2207-3DF4-2608-D03DB26BD774}"/>
              </a:ext>
            </a:extLst>
          </p:cNvPr>
          <p:cNvSpPr>
            <a:spLocks noGrp="1"/>
          </p:cNvSpPr>
          <p:nvPr>
            <p:ph type="sldNum" sz="quarter" idx="14"/>
          </p:nvPr>
        </p:nvSpPr>
        <p:spPr/>
        <p:txBody>
          <a:bodyPr/>
          <a:lstStyle/>
          <a:p>
            <a:fld id="{11F27F3A-B3E9-41ED-AF8F-A365F10BB65F}" type="slidenum">
              <a:rPr lang="en-US" smtClean="0"/>
              <a:pPr/>
              <a:t>11</a:t>
            </a:fld>
            <a:endParaRPr lang="en-US" dirty="0"/>
          </a:p>
        </p:txBody>
      </p:sp>
      <p:sp>
        <p:nvSpPr>
          <p:cNvPr id="6" name="Title 5">
            <a:extLst>
              <a:ext uri="{FF2B5EF4-FFF2-40B4-BE49-F238E27FC236}">
                <a16:creationId xmlns:a16="http://schemas.microsoft.com/office/drawing/2014/main" id="{D547A670-D890-E278-45C1-D3EEC2A9AC9B}"/>
              </a:ext>
            </a:extLst>
          </p:cNvPr>
          <p:cNvSpPr>
            <a:spLocks noGrp="1"/>
          </p:cNvSpPr>
          <p:nvPr>
            <p:ph type="title"/>
          </p:nvPr>
        </p:nvSpPr>
        <p:spPr>
          <a:xfrm>
            <a:off x="320635" y="2070100"/>
            <a:ext cx="2591789" cy="279400"/>
          </a:xfrm>
        </p:spPr>
        <p:txBody>
          <a:bodyPr/>
          <a:lstStyle/>
          <a:p>
            <a:r>
              <a:rPr lang="en-US" sz="3600" b="0" dirty="0">
                <a:latin typeface="Poppins" panose="00000500000000000000" pitchFamily="2" charset="0"/>
                <a:cs typeface="Poppins" panose="00000500000000000000" pitchFamily="2" charset="0"/>
              </a:rPr>
              <a:t>What are high-contact resident care activities?</a:t>
            </a:r>
          </a:p>
        </p:txBody>
      </p:sp>
      <p:sp>
        <p:nvSpPr>
          <p:cNvPr id="2" name="Content Placeholder 2">
            <a:extLst>
              <a:ext uri="{FF2B5EF4-FFF2-40B4-BE49-F238E27FC236}">
                <a16:creationId xmlns:a16="http://schemas.microsoft.com/office/drawing/2014/main" id="{FCD7217E-4F46-399A-3E23-16EA215B33E2}"/>
              </a:ext>
            </a:extLst>
          </p:cNvPr>
          <p:cNvSpPr txBox="1">
            <a:spLocks/>
          </p:cNvSpPr>
          <p:nvPr/>
        </p:nvSpPr>
        <p:spPr>
          <a:xfrm>
            <a:off x="3580559" y="1581039"/>
            <a:ext cx="5007291" cy="4351338"/>
          </a:xfrm>
          <a:prstGeom prst="rect">
            <a:avLst/>
          </a:prstGeom>
        </p:spPr>
        <p:txBody>
          <a:bodyPr vert="horz" lIns="91440" tIns="45720" rIns="91440" bIns="45720" rtlCol="0" anchor="t">
            <a:normAutofit lnSpcReduction="10000"/>
          </a:bodyPr>
          <a:lst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spcAft>
                <a:spcPts val="500"/>
              </a:spcAft>
            </a:pPr>
            <a:r>
              <a:rPr lang="en-US" b="0" dirty="0">
                <a:latin typeface="Nunito"/>
              </a:rPr>
              <a:t>Dressing</a:t>
            </a:r>
          </a:p>
          <a:p>
            <a:pPr>
              <a:spcAft>
                <a:spcPts val="500"/>
              </a:spcAft>
            </a:pPr>
            <a:r>
              <a:rPr lang="en-US" b="0" dirty="0">
                <a:latin typeface="Nunito"/>
              </a:rPr>
              <a:t>Bathing/showering</a:t>
            </a:r>
          </a:p>
          <a:p>
            <a:pPr>
              <a:spcAft>
                <a:spcPts val="500"/>
              </a:spcAft>
            </a:pPr>
            <a:r>
              <a:rPr lang="en-US" b="0" dirty="0">
                <a:latin typeface="Nunito"/>
              </a:rPr>
              <a:t>Transferring</a:t>
            </a:r>
          </a:p>
          <a:p>
            <a:pPr>
              <a:spcAft>
                <a:spcPts val="500"/>
              </a:spcAft>
            </a:pPr>
            <a:r>
              <a:rPr lang="en-US" b="0" dirty="0">
                <a:latin typeface="Nunito"/>
              </a:rPr>
              <a:t>Changing linens</a:t>
            </a:r>
          </a:p>
          <a:p>
            <a:pPr>
              <a:spcAft>
                <a:spcPts val="500"/>
              </a:spcAft>
            </a:pPr>
            <a:r>
              <a:rPr lang="en-US" b="0" dirty="0">
                <a:latin typeface="Nunito"/>
              </a:rPr>
              <a:t>Providing hygiene</a:t>
            </a:r>
          </a:p>
          <a:p>
            <a:pPr>
              <a:spcAft>
                <a:spcPts val="500"/>
              </a:spcAft>
            </a:pPr>
            <a:r>
              <a:rPr lang="en-US" b="0" dirty="0">
                <a:latin typeface="Nunito"/>
              </a:rPr>
              <a:t>Changing briefs or assisting with toileting</a:t>
            </a:r>
          </a:p>
          <a:p>
            <a:pPr>
              <a:spcAft>
                <a:spcPts val="500"/>
              </a:spcAft>
            </a:pPr>
            <a:r>
              <a:rPr lang="en-US" b="0" dirty="0">
                <a:latin typeface="Nunito"/>
              </a:rPr>
              <a:t>Device care or use:</a:t>
            </a:r>
          </a:p>
          <a:p>
            <a:pPr lvl="1">
              <a:spcAft>
                <a:spcPts val="500"/>
              </a:spcAft>
            </a:pPr>
            <a:r>
              <a:rPr lang="en-US" b="0" dirty="0">
                <a:latin typeface="Nunito"/>
              </a:rPr>
              <a:t>Central line, urinary catheter, feeding tube, tracheostomy</a:t>
            </a:r>
          </a:p>
          <a:p>
            <a:pPr>
              <a:spcAft>
                <a:spcPts val="500"/>
              </a:spcAft>
            </a:pPr>
            <a:r>
              <a:rPr lang="en-US" b="0" dirty="0">
                <a:latin typeface="Nunito"/>
              </a:rPr>
              <a:t>Wound care: any skin opening requiring a dressing</a:t>
            </a:r>
          </a:p>
        </p:txBody>
      </p:sp>
      <p:pic>
        <p:nvPicPr>
          <p:cNvPr id="27" name="Picture 26">
            <a:extLst>
              <a:ext uri="{FF2B5EF4-FFF2-40B4-BE49-F238E27FC236}">
                <a16:creationId xmlns:a16="http://schemas.microsoft.com/office/drawing/2014/main" id="{F9106F7B-794B-ADFA-ACA3-37F5619875EE}"/>
              </a:ext>
            </a:extLst>
          </p:cNvPr>
          <p:cNvPicPr>
            <a:picLocks noChangeAspect="1"/>
          </p:cNvPicPr>
          <p:nvPr/>
        </p:nvPicPr>
        <p:blipFill>
          <a:blip r:embed="rId3"/>
          <a:stretch>
            <a:fillRect/>
          </a:stretch>
        </p:blipFill>
        <p:spPr>
          <a:xfrm>
            <a:off x="6100933" y="-250433"/>
            <a:ext cx="3043067" cy="3265626"/>
          </a:xfrm>
          <a:prstGeom prst="rect">
            <a:avLst/>
          </a:prstGeom>
        </p:spPr>
      </p:pic>
    </p:spTree>
    <p:extLst>
      <p:ext uri="{BB962C8B-B14F-4D97-AF65-F5344CB8AC3E}">
        <p14:creationId xmlns:p14="http://schemas.microsoft.com/office/powerpoint/2010/main" val="393336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63CDA-B6D4-8794-5BF9-BA4187FC76F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5E9737-C3CA-035B-0091-31196B8B6E5A}"/>
              </a:ext>
            </a:extLst>
          </p:cNvPr>
          <p:cNvSpPr>
            <a:spLocks noGrp="1"/>
          </p:cNvSpPr>
          <p:nvPr>
            <p:ph type="sldNum" sz="quarter" idx="14"/>
          </p:nvPr>
        </p:nvSpPr>
        <p:spPr/>
        <p:txBody>
          <a:bodyPr/>
          <a:lstStyle/>
          <a:p>
            <a:fld id="{11F27F3A-B3E9-41ED-AF8F-A365F10BB65F}" type="slidenum">
              <a:rPr lang="en-US" smtClean="0"/>
              <a:pPr/>
              <a:t>12</a:t>
            </a:fld>
            <a:endParaRPr lang="en-US" dirty="0"/>
          </a:p>
        </p:txBody>
      </p:sp>
      <p:sp>
        <p:nvSpPr>
          <p:cNvPr id="6" name="Title 5">
            <a:extLst>
              <a:ext uri="{FF2B5EF4-FFF2-40B4-BE49-F238E27FC236}">
                <a16:creationId xmlns:a16="http://schemas.microsoft.com/office/drawing/2014/main" id="{2D2DD155-9512-BEC6-6D57-5085FC09913A}"/>
              </a:ext>
            </a:extLst>
          </p:cNvPr>
          <p:cNvSpPr>
            <a:spLocks noGrp="1"/>
          </p:cNvSpPr>
          <p:nvPr>
            <p:ph type="title"/>
          </p:nvPr>
        </p:nvSpPr>
        <p:spPr>
          <a:xfrm>
            <a:off x="320635" y="2070100"/>
            <a:ext cx="2591789" cy="279400"/>
          </a:xfrm>
        </p:spPr>
        <p:txBody>
          <a:bodyPr/>
          <a:lstStyle/>
          <a:p>
            <a:r>
              <a:rPr lang="en-US" sz="3600" b="0" dirty="0">
                <a:latin typeface="Poppins" panose="00000500000000000000" pitchFamily="2" charset="0"/>
                <a:cs typeface="Poppins" panose="00000500000000000000" pitchFamily="2" charset="0"/>
              </a:rPr>
              <a:t>What are </a:t>
            </a:r>
            <a:r>
              <a:rPr lang="en-US" sz="3600" dirty="0">
                <a:latin typeface="Poppins" panose="00000500000000000000" pitchFamily="2" charset="0"/>
                <a:cs typeface="Poppins" panose="00000500000000000000" pitchFamily="2" charset="0"/>
              </a:rPr>
              <a:t>not</a:t>
            </a:r>
            <a:r>
              <a:rPr lang="en-US" sz="3600" b="0" dirty="0">
                <a:latin typeface="Poppins" panose="00000500000000000000" pitchFamily="2" charset="0"/>
                <a:cs typeface="Poppins" panose="00000500000000000000" pitchFamily="2" charset="0"/>
              </a:rPr>
              <a:t> high-contact resident care activities?</a:t>
            </a:r>
          </a:p>
        </p:txBody>
      </p:sp>
      <p:sp>
        <p:nvSpPr>
          <p:cNvPr id="2" name="Content Placeholder 2">
            <a:extLst>
              <a:ext uri="{FF2B5EF4-FFF2-40B4-BE49-F238E27FC236}">
                <a16:creationId xmlns:a16="http://schemas.microsoft.com/office/drawing/2014/main" id="{E631E99D-55BC-D04C-FEEC-7B3BE5CFD580}"/>
              </a:ext>
            </a:extLst>
          </p:cNvPr>
          <p:cNvSpPr txBox="1">
            <a:spLocks/>
          </p:cNvSpPr>
          <p:nvPr/>
        </p:nvSpPr>
        <p:spPr>
          <a:xfrm>
            <a:off x="3862608" y="1177082"/>
            <a:ext cx="5007291" cy="3406347"/>
          </a:xfrm>
          <a:prstGeom prst="rect">
            <a:avLst/>
          </a:prstGeom>
        </p:spPr>
        <p:txBody>
          <a:bodyPr vert="horz" lIns="91440" tIns="45720" rIns="91440" bIns="45720" rtlCol="0" anchor="t">
            <a:normAutofit/>
          </a:bodyPr>
          <a:lst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spcAft>
                <a:spcPts val="500"/>
              </a:spcAft>
            </a:pPr>
            <a:r>
              <a:rPr lang="en-US" b="0" dirty="0">
                <a:latin typeface="Nunito"/>
              </a:rPr>
              <a:t>Changing the channel on the TV</a:t>
            </a:r>
          </a:p>
          <a:p>
            <a:pPr>
              <a:spcAft>
                <a:spcPts val="500"/>
              </a:spcAft>
            </a:pPr>
            <a:r>
              <a:rPr lang="en-US" b="0" dirty="0">
                <a:latin typeface="Nunito"/>
              </a:rPr>
              <a:t>Delivering a snack</a:t>
            </a:r>
          </a:p>
          <a:p>
            <a:pPr>
              <a:spcAft>
                <a:spcPts val="500"/>
              </a:spcAft>
            </a:pPr>
            <a:r>
              <a:rPr lang="en-US" b="0" dirty="0">
                <a:latin typeface="Nunito"/>
              </a:rPr>
              <a:t>Conversing</a:t>
            </a:r>
          </a:p>
          <a:p>
            <a:pPr>
              <a:spcAft>
                <a:spcPts val="500"/>
              </a:spcAft>
            </a:pPr>
            <a:r>
              <a:rPr lang="en-US" b="0" dirty="0">
                <a:latin typeface="Nunito"/>
              </a:rPr>
              <a:t>Adjusting pillows or moving furniture</a:t>
            </a:r>
          </a:p>
        </p:txBody>
      </p:sp>
      <p:pic>
        <p:nvPicPr>
          <p:cNvPr id="5" name="Picture 4">
            <a:extLst>
              <a:ext uri="{FF2B5EF4-FFF2-40B4-BE49-F238E27FC236}">
                <a16:creationId xmlns:a16="http://schemas.microsoft.com/office/drawing/2014/main" id="{C538D25C-3960-811A-5423-FBF3693D04C6}"/>
              </a:ext>
            </a:extLst>
          </p:cNvPr>
          <p:cNvPicPr>
            <a:picLocks noChangeAspect="1"/>
          </p:cNvPicPr>
          <p:nvPr/>
        </p:nvPicPr>
        <p:blipFill>
          <a:blip r:embed="rId3">
            <a:extLst>
              <a:ext uri="{28A0092B-C50C-407E-A947-70E740481C1C}">
                <a14:useLocalDpi xmlns:a14="http://schemas.microsoft.com/office/drawing/2010/main" val="0"/>
              </a:ext>
            </a:extLst>
          </a:blip>
          <a:srcRect l="32139" t="4687" r="36014" b="52187"/>
          <a:stretch>
            <a:fillRect/>
          </a:stretch>
        </p:blipFill>
        <p:spPr>
          <a:xfrm>
            <a:off x="4069080" y="2697479"/>
            <a:ext cx="4155314" cy="3497581"/>
          </a:xfrm>
          <a:prstGeom prst="rect">
            <a:avLst/>
          </a:prstGeom>
        </p:spPr>
      </p:pic>
    </p:spTree>
    <p:extLst>
      <p:ext uri="{BB962C8B-B14F-4D97-AF65-F5344CB8AC3E}">
        <p14:creationId xmlns:p14="http://schemas.microsoft.com/office/powerpoint/2010/main" val="2945413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90D82-9AF5-BBA8-B319-4819F505188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E863AE-4B80-F7A8-40B9-2B758C465D59}"/>
              </a:ext>
            </a:extLst>
          </p:cNvPr>
          <p:cNvSpPr>
            <a:spLocks noGrp="1"/>
          </p:cNvSpPr>
          <p:nvPr>
            <p:ph type="sldNum" sz="quarter" idx="14"/>
          </p:nvPr>
        </p:nvSpPr>
        <p:spPr/>
        <p:txBody>
          <a:bodyPr/>
          <a:lstStyle/>
          <a:p>
            <a:fld id="{11F27F3A-B3E9-41ED-AF8F-A365F10BB65F}" type="slidenum">
              <a:rPr lang="en-US" smtClean="0"/>
              <a:pPr/>
              <a:t>13</a:t>
            </a:fld>
            <a:endParaRPr lang="en-US" dirty="0"/>
          </a:p>
        </p:txBody>
      </p:sp>
      <p:sp>
        <p:nvSpPr>
          <p:cNvPr id="6" name="Title 5">
            <a:extLst>
              <a:ext uri="{FF2B5EF4-FFF2-40B4-BE49-F238E27FC236}">
                <a16:creationId xmlns:a16="http://schemas.microsoft.com/office/drawing/2014/main" id="{26496F6B-AB29-78E0-69ED-7358374117B8}"/>
              </a:ext>
            </a:extLst>
          </p:cNvPr>
          <p:cNvSpPr>
            <a:spLocks noGrp="1"/>
          </p:cNvSpPr>
          <p:nvPr>
            <p:ph type="title"/>
          </p:nvPr>
        </p:nvSpPr>
        <p:spPr>
          <a:xfrm>
            <a:off x="320635" y="2070100"/>
            <a:ext cx="2803565" cy="304800"/>
          </a:xfrm>
        </p:spPr>
        <p:txBody>
          <a:bodyPr/>
          <a:lstStyle/>
          <a:p>
            <a:r>
              <a:rPr lang="en-US" sz="3600" b="0" dirty="0">
                <a:latin typeface="Poppins" panose="00000500000000000000" pitchFamily="2" charset="0"/>
                <a:cs typeface="Poppins" panose="00000500000000000000" pitchFamily="2" charset="0"/>
              </a:rPr>
              <a:t>Personal Protective Equipment (PPE)for EBP</a:t>
            </a:r>
          </a:p>
        </p:txBody>
      </p:sp>
      <p:sp>
        <p:nvSpPr>
          <p:cNvPr id="2" name="Content Placeholder 2">
            <a:extLst>
              <a:ext uri="{FF2B5EF4-FFF2-40B4-BE49-F238E27FC236}">
                <a16:creationId xmlns:a16="http://schemas.microsoft.com/office/drawing/2014/main" id="{54078C47-D7A5-681B-6371-46EBACCBAD32}"/>
              </a:ext>
            </a:extLst>
          </p:cNvPr>
          <p:cNvSpPr txBox="1">
            <a:spLocks/>
          </p:cNvSpPr>
          <p:nvPr/>
        </p:nvSpPr>
        <p:spPr>
          <a:xfrm>
            <a:off x="3453224" y="1522728"/>
            <a:ext cx="5690776" cy="4284523"/>
          </a:xfrm>
          <a:prstGeom prst="rect">
            <a:avLst/>
          </a:prstGeom>
        </p:spPr>
        <p:txBody>
          <a:bodyPr vert="horz" lIns="91440" tIns="45720" rIns="91440" bIns="45720" rtlCol="0" anchor="t">
            <a:normAutofit/>
          </a:bodyPr>
          <a:lst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spcAft>
                <a:spcPts val="500"/>
              </a:spcAft>
            </a:pPr>
            <a:r>
              <a:rPr lang="en-US" b="0" dirty="0">
                <a:latin typeface="Nunito"/>
              </a:rPr>
              <a:t>Minimum: Gloves and gowns</a:t>
            </a:r>
          </a:p>
          <a:p>
            <a:pPr>
              <a:spcAft>
                <a:spcPts val="500"/>
              </a:spcAft>
            </a:pPr>
            <a:r>
              <a:rPr lang="en-US" b="0" dirty="0">
                <a:latin typeface="Nunito"/>
              </a:rPr>
              <a:t>Additional PPE may be required depending on the resident. </a:t>
            </a:r>
          </a:p>
          <a:p>
            <a:pPr lvl="1">
              <a:spcAft>
                <a:spcPts val="500"/>
              </a:spcAft>
            </a:pPr>
            <a:r>
              <a:rPr lang="en-US" b="0" dirty="0">
                <a:latin typeface="Nunito"/>
              </a:rPr>
              <a:t>Example: Face protection is needed for activities where splashes and sprays are likely </a:t>
            </a:r>
          </a:p>
        </p:txBody>
      </p:sp>
      <p:pic>
        <p:nvPicPr>
          <p:cNvPr id="3" name="Picture 2">
            <a:extLst>
              <a:ext uri="{FF2B5EF4-FFF2-40B4-BE49-F238E27FC236}">
                <a16:creationId xmlns:a16="http://schemas.microsoft.com/office/drawing/2014/main" id="{A9638F43-EED6-A56B-23C8-90BC816258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2488" y="3353897"/>
            <a:ext cx="2755362" cy="2755362"/>
          </a:xfrm>
          <a:prstGeom prst="rect">
            <a:avLst/>
          </a:prstGeom>
        </p:spPr>
      </p:pic>
      <p:pic>
        <p:nvPicPr>
          <p:cNvPr id="5" name="Picture 4" descr="Icon&#10;&#10;AI-generated content may be incorrect.">
            <a:extLst>
              <a:ext uri="{FF2B5EF4-FFF2-40B4-BE49-F238E27FC236}">
                <a16:creationId xmlns:a16="http://schemas.microsoft.com/office/drawing/2014/main" id="{818A1D51-9D95-D4E1-635F-57782D7B9B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5650" y="3664989"/>
            <a:ext cx="2133179" cy="2133179"/>
          </a:xfrm>
          <a:prstGeom prst="rect">
            <a:avLst/>
          </a:prstGeom>
        </p:spPr>
      </p:pic>
    </p:spTree>
    <p:extLst>
      <p:ext uri="{BB962C8B-B14F-4D97-AF65-F5344CB8AC3E}">
        <p14:creationId xmlns:p14="http://schemas.microsoft.com/office/powerpoint/2010/main" val="333521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D6DDB-ED93-A5A3-D628-A728B6831A6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30DCDF-4F75-7682-CE3A-EDCF40560884}"/>
              </a:ext>
            </a:extLst>
          </p:cNvPr>
          <p:cNvSpPr>
            <a:spLocks noGrp="1"/>
          </p:cNvSpPr>
          <p:nvPr>
            <p:ph type="sldNum" sz="quarter" idx="16"/>
          </p:nvPr>
        </p:nvSpPr>
        <p:spPr>
          <a:xfrm>
            <a:off x="8301606" y="6505638"/>
            <a:ext cx="564098" cy="284692"/>
          </a:xfrm>
        </p:spPr>
        <p:txBody>
          <a:bodyPr/>
          <a:lstStyle/>
          <a:p>
            <a:fld id="{11F27F3A-B3E9-41ED-AF8F-A365F10BB65F}" type="slidenum">
              <a:rPr lang="en-US" smtClean="0"/>
              <a:pPr/>
              <a:t>14</a:t>
            </a:fld>
            <a:endParaRPr lang="en-US" dirty="0"/>
          </a:p>
        </p:txBody>
      </p:sp>
      <p:sp>
        <p:nvSpPr>
          <p:cNvPr id="6" name="Title 5">
            <a:extLst>
              <a:ext uri="{FF2B5EF4-FFF2-40B4-BE49-F238E27FC236}">
                <a16:creationId xmlns:a16="http://schemas.microsoft.com/office/drawing/2014/main" id="{9EF3A300-D355-2610-2358-9FF7E6FC6AF2}"/>
              </a:ext>
            </a:extLst>
          </p:cNvPr>
          <p:cNvSpPr>
            <a:spLocks noGrp="1"/>
          </p:cNvSpPr>
          <p:nvPr>
            <p:ph type="title"/>
          </p:nvPr>
        </p:nvSpPr>
        <p:spPr/>
        <p:txBody>
          <a:bodyPr/>
          <a:lstStyle/>
          <a:p>
            <a:r>
              <a:rPr lang="en-US" sz="3200" b="0" dirty="0">
                <a:latin typeface="Poppins" panose="00000500000000000000" pitchFamily="2" charset="0"/>
                <a:cs typeface="Poppins" panose="00000500000000000000" pitchFamily="2" charset="0"/>
              </a:rPr>
              <a:t>Disposing of PPE</a:t>
            </a:r>
          </a:p>
        </p:txBody>
      </p:sp>
      <p:sp>
        <p:nvSpPr>
          <p:cNvPr id="10" name="Content Placeholder 7">
            <a:extLst>
              <a:ext uri="{FF2B5EF4-FFF2-40B4-BE49-F238E27FC236}">
                <a16:creationId xmlns:a16="http://schemas.microsoft.com/office/drawing/2014/main" id="{78642336-8B36-13E0-6EC8-33B42E95D1A6}"/>
              </a:ext>
            </a:extLst>
          </p:cNvPr>
          <p:cNvSpPr>
            <a:spLocks noGrp="1"/>
          </p:cNvSpPr>
          <p:nvPr>
            <p:ph sz="quarter" idx="14"/>
          </p:nvPr>
        </p:nvSpPr>
        <p:spPr>
          <a:xfrm>
            <a:off x="302150" y="1942104"/>
            <a:ext cx="7863296" cy="4086226"/>
          </a:xfrm>
        </p:spPr>
        <p:txBody>
          <a:bodyPr/>
          <a:lstStyle/>
          <a:p>
            <a:pPr marL="285750" indent="-285750" algn="l">
              <a:buFont typeface="Arial" panose="020B0604020202020204" pitchFamily="34" charset="0"/>
              <a:buChar char="•"/>
            </a:pPr>
            <a:r>
              <a:rPr lang="en-US" sz="2000" b="0" dirty="0">
                <a:latin typeface="Nunito"/>
              </a:rPr>
              <a:t>Throw away PPE in resident’s room in appropriate disposal container </a:t>
            </a:r>
          </a:p>
          <a:p>
            <a:pPr marL="285750" indent="-285750" algn="l">
              <a:buFont typeface="Arial" panose="020B0604020202020204" pitchFamily="34" charset="0"/>
              <a:buChar char="•"/>
            </a:pPr>
            <a:r>
              <a:rPr lang="en-US" sz="2000" dirty="0">
                <a:latin typeface="Nunito"/>
              </a:rPr>
              <a:t>Do not wear the same gown and gloves to care of more than one person</a:t>
            </a:r>
          </a:p>
        </p:txBody>
      </p:sp>
      <p:pic>
        <p:nvPicPr>
          <p:cNvPr id="2" name="Picture 1" descr="A picture containing silhouette&#10;&#10;AI-generated content may be incorrect.">
            <a:extLst>
              <a:ext uri="{FF2B5EF4-FFF2-40B4-BE49-F238E27FC236}">
                <a16:creationId xmlns:a16="http://schemas.microsoft.com/office/drawing/2014/main" id="{CF6C23A1-10BC-5A2C-8234-2127E785CF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7798">
            <a:off x="4191024" y="3196253"/>
            <a:ext cx="1743477" cy="1743477"/>
          </a:xfrm>
          <a:prstGeom prst="rect">
            <a:avLst/>
          </a:prstGeom>
        </p:spPr>
      </p:pic>
      <p:pic>
        <p:nvPicPr>
          <p:cNvPr id="26" name="Picture 25" descr="Icon&#10;&#10;AI-generated content may be incorrect.">
            <a:extLst>
              <a:ext uri="{FF2B5EF4-FFF2-40B4-BE49-F238E27FC236}">
                <a16:creationId xmlns:a16="http://schemas.microsoft.com/office/drawing/2014/main" id="{D366C9A8-6F6A-BD3E-C0B4-F417BCF18D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88826">
            <a:off x="3143064" y="3155984"/>
            <a:ext cx="1922740" cy="1922740"/>
          </a:xfrm>
          <a:prstGeom prst="rect">
            <a:avLst/>
          </a:prstGeom>
        </p:spPr>
      </p:pic>
      <p:pic>
        <p:nvPicPr>
          <p:cNvPr id="27" name="Picture 26">
            <a:extLst>
              <a:ext uri="{FF2B5EF4-FFF2-40B4-BE49-F238E27FC236}">
                <a16:creationId xmlns:a16="http://schemas.microsoft.com/office/drawing/2014/main" id="{B4982CD5-16DF-56B3-E3CF-467444EFB305}"/>
              </a:ext>
            </a:extLst>
          </p:cNvPr>
          <p:cNvPicPr>
            <a:picLocks noChangeAspect="1"/>
          </p:cNvPicPr>
          <p:nvPr/>
        </p:nvPicPr>
        <p:blipFill rotWithShape="1">
          <a:blip r:embed="rId5"/>
          <a:srcRect l="65418" t="35715" r="7342" b="15054"/>
          <a:stretch>
            <a:fillRect/>
          </a:stretch>
        </p:blipFill>
        <p:spPr>
          <a:xfrm>
            <a:off x="3203465" y="4181201"/>
            <a:ext cx="2971805" cy="2431574"/>
          </a:xfrm>
          <a:prstGeom prst="rect">
            <a:avLst/>
          </a:prstGeom>
        </p:spPr>
      </p:pic>
    </p:spTree>
    <p:extLst>
      <p:ext uri="{BB962C8B-B14F-4D97-AF65-F5344CB8AC3E}">
        <p14:creationId xmlns:p14="http://schemas.microsoft.com/office/powerpoint/2010/main" val="4115393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3520F-515A-61BD-7BFE-5DD704C6E08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2FD911-03CE-FA98-D846-08F232D1D708}"/>
              </a:ext>
            </a:extLst>
          </p:cNvPr>
          <p:cNvSpPr>
            <a:spLocks noGrp="1"/>
          </p:cNvSpPr>
          <p:nvPr>
            <p:ph type="sldNum" sz="quarter" idx="14"/>
          </p:nvPr>
        </p:nvSpPr>
        <p:spPr/>
        <p:txBody>
          <a:bodyPr/>
          <a:lstStyle/>
          <a:p>
            <a:fld id="{11F27F3A-B3E9-41ED-AF8F-A365F10BB65F}" type="slidenum">
              <a:rPr lang="en-US" smtClean="0"/>
              <a:pPr/>
              <a:t>15</a:t>
            </a:fld>
            <a:endParaRPr lang="en-US" dirty="0"/>
          </a:p>
        </p:txBody>
      </p:sp>
      <p:sp>
        <p:nvSpPr>
          <p:cNvPr id="6" name="Title 5">
            <a:extLst>
              <a:ext uri="{FF2B5EF4-FFF2-40B4-BE49-F238E27FC236}">
                <a16:creationId xmlns:a16="http://schemas.microsoft.com/office/drawing/2014/main" id="{C5BF66C8-989B-C58D-049D-37E95F98737A}"/>
              </a:ext>
            </a:extLst>
          </p:cNvPr>
          <p:cNvSpPr>
            <a:spLocks noGrp="1"/>
          </p:cNvSpPr>
          <p:nvPr>
            <p:ph type="title"/>
          </p:nvPr>
        </p:nvSpPr>
        <p:spPr>
          <a:xfrm>
            <a:off x="155535" y="2070100"/>
            <a:ext cx="3132589" cy="279400"/>
          </a:xfrm>
        </p:spPr>
        <p:txBody>
          <a:bodyPr/>
          <a:lstStyle/>
          <a:p>
            <a:r>
              <a:rPr lang="en-US" sz="2800" b="0" dirty="0">
                <a:latin typeface="Poppins" panose="00000500000000000000" pitchFamily="2" charset="0"/>
                <a:cs typeface="Poppins" panose="00000500000000000000" pitchFamily="2" charset="0"/>
              </a:rPr>
              <a:t>Is Physical or Occupational Therapy a “high-contact” resident care activity?</a:t>
            </a:r>
          </a:p>
        </p:txBody>
      </p:sp>
      <p:sp>
        <p:nvSpPr>
          <p:cNvPr id="2" name="Content Placeholder 2">
            <a:extLst>
              <a:ext uri="{FF2B5EF4-FFF2-40B4-BE49-F238E27FC236}">
                <a16:creationId xmlns:a16="http://schemas.microsoft.com/office/drawing/2014/main" id="{838E2B33-AEDB-DA32-1F31-2FBB9C3F4A7B}"/>
              </a:ext>
            </a:extLst>
          </p:cNvPr>
          <p:cNvSpPr txBox="1">
            <a:spLocks/>
          </p:cNvSpPr>
          <p:nvPr/>
        </p:nvSpPr>
        <p:spPr>
          <a:xfrm>
            <a:off x="3453224" y="1154188"/>
            <a:ext cx="5690776" cy="4284523"/>
          </a:xfrm>
          <a:prstGeom prst="rect">
            <a:avLst/>
          </a:prstGeom>
        </p:spPr>
        <p:txBody>
          <a:bodyPr vert="horz" lIns="91440" tIns="45720" rIns="91440" bIns="45720" rtlCol="0" anchor="t">
            <a:normAutofit/>
          </a:bodyPr>
          <a:lst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spcAft>
                <a:spcPts val="500"/>
              </a:spcAft>
            </a:pPr>
            <a:r>
              <a:rPr lang="en-US" b="0" dirty="0">
                <a:latin typeface="Nunito"/>
              </a:rPr>
              <a:t>Therapists should use gowns and gloves with residents on EBP in the therapy gym or in the resident’s room.</a:t>
            </a:r>
          </a:p>
          <a:p>
            <a:pPr>
              <a:spcAft>
                <a:spcPts val="500"/>
              </a:spcAft>
            </a:pPr>
            <a:r>
              <a:rPr lang="en-US" b="0" dirty="0">
                <a:latin typeface="Nunito"/>
              </a:rPr>
              <a:t>Remove gowns and gloves and perform hand hygiene before working with another resident.</a:t>
            </a:r>
          </a:p>
          <a:p>
            <a:pPr>
              <a:spcAft>
                <a:spcPts val="500"/>
              </a:spcAft>
            </a:pPr>
            <a:r>
              <a:rPr lang="en-US" b="0" dirty="0">
                <a:latin typeface="Nunito"/>
              </a:rPr>
              <a:t>Clean and disinfect reusable therapy equipment after each use.</a:t>
            </a:r>
          </a:p>
        </p:txBody>
      </p:sp>
      <p:grpSp>
        <p:nvGrpSpPr>
          <p:cNvPr id="8" name="Group 7">
            <a:extLst>
              <a:ext uri="{FF2B5EF4-FFF2-40B4-BE49-F238E27FC236}">
                <a16:creationId xmlns:a16="http://schemas.microsoft.com/office/drawing/2014/main" id="{86E8F733-794C-C962-943E-A05CEB305BDE}"/>
              </a:ext>
            </a:extLst>
          </p:cNvPr>
          <p:cNvGrpSpPr/>
          <p:nvPr/>
        </p:nvGrpSpPr>
        <p:grpSpPr>
          <a:xfrm>
            <a:off x="4690165" y="3767370"/>
            <a:ext cx="2929835" cy="2836418"/>
            <a:chOff x="8191160" y="1198418"/>
            <a:chExt cx="4083433" cy="4142242"/>
          </a:xfrm>
        </p:grpSpPr>
        <p:pic>
          <p:nvPicPr>
            <p:cNvPr id="9" name="Picture 8" descr="A picture containing text&#10;&#10;AI-generated content may be incorrect.">
              <a:extLst>
                <a:ext uri="{FF2B5EF4-FFF2-40B4-BE49-F238E27FC236}">
                  <a16:creationId xmlns:a16="http://schemas.microsoft.com/office/drawing/2014/main" id="{4A528B24-5AE8-32EF-029D-77BA92341B4F}"/>
                </a:ext>
              </a:extLst>
            </p:cNvPr>
            <p:cNvPicPr>
              <a:picLocks noChangeAspect="1"/>
            </p:cNvPicPr>
            <p:nvPr/>
          </p:nvPicPr>
          <p:blipFill>
            <a:blip r:embed="rId3" cstate="print">
              <a:extLst>
                <a:ext uri="{28A0092B-C50C-407E-A947-70E740481C1C}">
                  <a14:useLocalDpi xmlns:a14="http://schemas.microsoft.com/office/drawing/2010/main" val="0"/>
                </a:ext>
              </a:extLst>
            </a:blip>
            <a:srcRect l="66532" t="2998" r="-25" b="-2998"/>
            <a:stretch>
              <a:fillRect/>
            </a:stretch>
          </p:blipFill>
          <p:spPr>
            <a:xfrm>
              <a:off x="8191160" y="1198418"/>
              <a:ext cx="4083433" cy="4142242"/>
            </a:xfrm>
            <a:prstGeom prst="rect">
              <a:avLst/>
            </a:prstGeom>
          </p:spPr>
        </p:pic>
        <p:pic>
          <p:nvPicPr>
            <p:cNvPr id="10" name="Picture 9">
              <a:extLst>
                <a:ext uri="{FF2B5EF4-FFF2-40B4-BE49-F238E27FC236}">
                  <a16:creationId xmlns:a16="http://schemas.microsoft.com/office/drawing/2014/main" id="{2E97DBD5-E095-025D-A232-B9867D7E3784}"/>
                </a:ext>
              </a:extLst>
            </p:cNvPr>
            <p:cNvPicPr>
              <a:picLocks noChangeAspect="1"/>
            </p:cNvPicPr>
            <p:nvPr/>
          </p:nvPicPr>
          <p:blipFill>
            <a:blip r:embed="rId4" cstate="print">
              <a:extLst>
                <a:ext uri="{28A0092B-C50C-407E-A947-70E740481C1C}">
                  <a14:useLocalDpi xmlns:a14="http://schemas.microsoft.com/office/drawing/2010/main" val="0"/>
                </a:ext>
              </a:extLst>
            </a:blip>
            <a:srcRect l="49536" t="7373" r="10291" b="24012"/>
            <a:stretch>
              <a:fillRect/>
            </a:stretch>
          </p:blipFill>
          <p:spPr>
            <a:xfrm rot="6757081">
              <a:off x="9719721" y="2950323"/>
              <a:ext cx="291625" cy="478523"/>
            </a:xfrm>
            <a:prstGeom prst="rect">
              <a:avLst/>
            </a:prstGeom>
          </p:spPr>
        </p:pic>
      </p:grpSp>
    </p:spTree>
    <p:extLst>
      <p:ext uri="{BB962C8B-B14F-4D97-AF65-F5344CB8AC3E}">
        <p14:creationId xmlns:p14="http://schemas.microsoft.com/office/powerpoint/2010/main" val="4242972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1DC97-C413-A963-700C-2C0DB59CEEA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F48212-B25F-D1DF-49CF-F815FE751CE4}"/>
              </a:ext>
            </a:extLst>
          </p:cNvPr>
          <p:cNvSpPr>
            <a:spLocks noGrp="1"/>
          </p:cNvSpPr>
          <p:nvPr>
            <p:ph type="sldNum" sz="quarter" idx="14"/>
          </p:nvPr>
        </p:nvSpPr>
        <p:spPr/>
        <p:txBody>
          <a:bodyPr/>
          <a:lstStyle/>
          <a:p>
            <a:fld id="{11F27F3A-B3E9-41ED-AF8F-A365F10BB65F}" type="slidenum">
              <a:rPr lang="en-US" smtClean="0"/>
              <a:pPr/>
              <a:t>16</a:t>
            </a:fld>
            <a:endParaRPr lang="en-US" dirty="0"/>
          </a:p>
        </p:txBody>
      </p:sp>
      <p:sp>
        <p:nvSpPr>
          <p:cNvPr id="6" name="Title 5">
            <a:extLst>
              <a:ext uri="{FF2B5EF4-FFF2-40B4-BE49-F238E27FC236}">
                <a16:creationId xmlns:a16="http://schemas.microsoft.com/office/drawing/2014/main" id="{188046F5-2546-9EDC-ED0F-86EF8C680FE4}"/>
              </a:ext>
            </a:extLst>
          </p:cNvPr>
          <p:cNvSpPr>
            <a:spLocks noGrp="1"/>
          </p:cNvSpPr>
          <p:nvPr>
            <p:ph type="title"/>
          </p:nvPr>
        </p:nvSpPr>
        <p:spPr>
          <a:xfrm>
            <a:off x="193635" y="2808128"/>
            <a:ext cx="3132589" cy="279400"/>
          </a:xfrm>
        </p:spPr>
        <p:txBody>
          <a:bodyPr/>
          <a:lstStyle/>
          <a:p>
            <a:r>
              <a:rPr lang="en-US" sz="2800" b="0" dirty="0">
                <a:latin typeface="Poppins" panose="00000500000000000000" pitchFamily="2" charset="0"/>
                <a:cs typeface="Poppins" panose="00000500000000000000" pitchFamily="2" charset="0"/>
              </a:rPr>
              <a:t>PPE in hallways during therapy</a:t>
            </a:r>
          </a:p>
        </p:txBody>
      </p:sp>
      <p:sp>
        <p:nvSpPr>
          <p:cNvPr id="2" name="Content Placeholder 2">
            <a:extLst>
              <a:ext uri="{FF2B5EF4-FFF2-40B4-BE49-F238E27FC236}">
                <a16:creationId xmlns:a16="http://schemas.microsoft.com/office/drawing/2014/main" id="{D460203F-C0D9-0465-52DF-DE1E07824521}"/>
              </a:ext>
            </a:extLst>
          </p:cNvPr>
          <p:cNvSpPr txBox="1">
            <a:spLocks/>
          </p:cNvSpPr>
          <p:nvPr/>
        </p:nvSpPr>
        <p:spPr>
          <a:xfrm>
            <a:off x="3453224" y="1889189"/>
            <a:ext cx="5690776" cy="4284523"/>
          </a:xfrm>
          <a:prstGeom prst="rect">
            <a:avLst/>
          </a:prstGeom>
        </p:spPr>
        <p:txBody>
          <a:bodyPr vert="horz" lIns="91440" tIns="45720" rIns="91440" bIns="45720" rtlCol="0" anchor="t">
            <a:normAutofit/>
          </a:bodyPr>
          <a:lst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spcAft>
                <a:spcPts val="500"/>
              </a:spcAft>
            </a:pPr>
            <a:r>
              <a:rPr lang="en-US" b="0" dirty="0">
                <a:latin typeface="Nunito"/>
              </a:rPr>
              <a:t>If therapy must occur outside of a resident’s room or therapy gym, gown and gloves can be used outside of the room or gym</a:t>
            </a:r>
          </a:p>
        </p:txBody>
      </p:sp>
      <p:grpSp>
        <p:nvGrpSpPr>
          <p:cNvPr id="8" name="Group 7">
            <a:extLst>
              <a:ext uri="{FF2B5EF4-FFF2-40B4-BE49-F238E27FC236}">
                <a16:creationId xmlns:a16="http://schemas.microsoft.com/office/drawing/2014/main" id="{6AAC2EA7-E657-28BA-8F0D-0493F8545CCF}"/>
              </a:ext>
            </a:extLst>
          </p:cNvPr>
          <p:cNvGrpSpPr/>
          <p:nvPr/>
        </p:nvGrpSpPr>
        <p:grpSpPr>
          <a:xfrm>
            <a:off x="4702865" y="2947828"/>
            <a:ext cx="2929835" cy="2836418"/>
            <a:chOff x="8191160" y="1198418"/>
            <a:chExt cx="4083433" cy="4142242"/>
          </a:xfrm>
        </p:grpSpPr>
        <p:pic>
          <p:nvPicPr>
            <p:cNvPr id="9" name="Picture 8" descr="A picture containing text&#10;&#10;AI-generated content may be incorrect.">
              <a:extLst>
                <a:ext uri="{FF2B5EF4-FFF2-40B4-BE49-F238E27FC236}">
                  <a16:creationId xmlns:a16="http://schemas.microsoft.com/office/drawing/2014/main" id="{882CF6E9-A749-9C7C-D95E-6291A05D0E56}"/>
                </a:ext>
              </a:extLst>
            </p:cNvPr>
            <p:cNvPicPr>
              <a:picLocks noChangeAspect="1"/>
            </p:cNvPicPr>
            <p:nvPr/>
          </p:nvPicPr>
          <p:blipFill>
            <a:blip r:embed="rId3" cstate="print">
              <a:extLst>
                <a:ext uri="{28A0092B-C50C-407E-A947-70E740481C1C}">
                  <a14:useLocalDpi xmlns:a14="http://schemas.microsoft.com/office/drawing/2010/main" val="0"/>
                </a:ext>
              </a:extLst>
            </a:blip>
            <a:srcRect l="66532" t="2998" r="-25" b="-2998"/>
            <a:stretch>
              <a:fillRect/>
            </a:stretch>
          </p:blipFill>
          <p:spPr>
            <a:xfrm>
              <a:off x="8191160" y="1198418"/>
              <a:ext cx="4083433" cy="4142242"/>
            </a:xfrm>
            <a:prstGeom prst="rect">
              <a:avLst/>
            </a:prstGeom>
          </p:spPr>
        </p:pic>
        <p:pic>
          <p:nvPicPr>
            <p:cNvPr id="10" name="Picture 9">
              <a:extLst>
                <a:ext uri="{FF2B5EF4-FFF2-40B4-BE49-F238E27FC236}">
                  <a16:creationId xmlns:a16="http://schemas.microsoft.com/office/drawing/2014/main" id="{ED97ED61-108E-79C2-6128-D6BD2BF40539}"/>
                </a:ext>
              </a:extLst>
            </p:cNvPr>
            <p:cNvPicPr>
              <a:picLocks noChangeAspect="1"/>
            </p:cNvPicPr>
            <p:nvPr/>
          </p:nvPicPr>
          <p:blipFill>
            <a:blip r:embed="rId4" cstate="print">
              <a:extLst>
                <a:ext uri="{28A0092B-C50C-407E-A947-70E740481C1C}">
                  <a14:useLocalDpi xmlns:a14="http://schemas.microsoft.com/office/drawing/2010/main" val="0"/>
                </a:ext>
              </a:extLst>
            </a:blip>
            <a:srcRect l="49536" t="7373" r="10291" b="24012"/>
            <a:stretch>
              <a:fillRect/>
            </a:stretch>
          </p:blipFill>
          <p:spPr>
            <a:xfrm rot="6757081">
              <a:off x="9719721" y="2950323"/>
              <a:ext cx="291625" cy="478523"/>
            </a:xfrm>
            <a:prstGeom prst="rect">
              <a:avLst/>
            </a:prstGeom>
          </p:spPr>
        </p:pic>
      </p:grpSp>
    </p:spTree>
    <p:extLst>
      <p:ext uri="{BB962C8B-B14F-4D97-AF65-F5344CB8AC3E}">
        <p14:creationId xmlns:p14="http://schemas.microsoft.com/office/powerpoint/2010/main" val="4228591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EF404-AE31-9D4E-B92D-AF0B61F1BF8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8D0AEA-FCD5-9114-331F-413653B80552}"/>
              </a:ext>
            </a:extLst>
          </p:cNvPr>
          <p:cNvSpPr>
            <a:spLocks noGrp="1"/>
          </p:cNvSpPr>
          <p:nvPr>
            <p:ph type="sldNum" sz="quarter" idx="14"/>
          </p:nvPr>
        </p:nvSpPr>
        <p:spPr/>
        <p:txBody>
          <a:bodyPr/>
          <a:lstStyle/>
          <a:p>
            <a:fld id="{11F27F3A-B3E9-41ED-AF8F-A365F10BB65F}" type="slidenum">
              <a:rPr lang="en-US" smtClean="0"/>
              <a:pPr/>
              <a:t>17</a:t>
            </a:fld>
            <a:endParaRPr lang="en-US" dirty="0"/>
          </a:p>
        </p:txBody>
      </p:sp>
      <p:sp>
        <p:nvSpPr>
          <p:cNvPr id="6" name="Title 5">
            <a:extLst>
              <a:ext uri="{FF2B5EF4-FFF2-40B4-BE49-F238E27FC236}">
                <a16:creationId xmlns:a16="http://schemas.microsoft.com/office/drawing/2014/main" id="{FC466353-50C8-4666-C4A2-850846D5BEDF}"/>
              </a:ext>
            </a:extLst>
          </p:cNvPr>
          <p:cNvSpPr>
            <a:spLocks noGrp="1"/>
          </p:cNvSpPr>
          <p:nvPr>
            <p:ph type="title"/>
          </p:nvPr>
        </p:nvSpPr>
        <p:spPr>
          <a:xfrm>
            <a:off x="117435" y="2223928"/>
            <a:ext cx="3132589" cy="279400"/>
          </a:xfrm>
        </p:spPr>
        <p:txBody>
          <a:bodyPr/>
          <a:lstStyle/>
          <a:p>
            <a:r>
              <a:rPr lang="en-US" sz="2800" b="0" dirty="0">
                <a:latin typeface="Poppins" panose="00000500000000000000" pitchFamily="2" charset="0"/>
                <a:cs typeface="Poppins" panose="00000500000000000000" pitchFamily="2" charset="0"/>
              </a:rPr>
              <a:t>How long should a resident be on Enhanced Barrier Precautions?</a:t>
            </a:r>
          </a:p>
        </p:txBody>
      </p:sp>
      <p:sp>
        <p:nvSpPr>
          <p:cNvPr id="2" name="Content Placeholder 2">
            <a:extLst>
              <a:ext uri="{FF2B5EF4-FFF2-40B4-BE49-F238E27FC236}">
                <a16:creationId xmlns:a16="http://schemas.microsoft.com/office/drawing/2014/main" id="{D8C83636-4360-9A40-AE54-790F49BE6763}"/>
              </a:ext>
            </a:extLst>
          </p:cNvPr>
          <p:cNvSpPr txBox="1">
            <a:spLocks/>
          </p:cNvSpPr>
          <p:nvPr/>
        </p:nvSpPr>
        <p:spPr>
          <a:xfrm>
            <a:off x="3453224" y="1889189"/>
            <a:ext cx="5690776" cy="4284523"/>
          </a:xfrm>
          <a:prstGeom prst="rect">
            <a:avLst/>
          </a:prstGeom>
        </p:spPr>
        <p:txBody>
          <a:bodyPr vert="horz" lIns="91440" tIns="45720" rIns="91440" bIns="45720" rtlCol="0" anchor="t">
            <a:normAutofit/>
          </a:bodyPr>
          <a:lst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spcAft>
                <a:spcPts val="500"/>
              </a:spcAft>
            </a:pPr>
            <a:r>
              <a:rPr lang="en-US" b="0" dirty="0">
                <a:latin typeface="Nunito"/>
              </a:rPr>
              <a:t>Residents on EBP will have a sign hanging outside their room</a:t>
            </a:r>
          </a:p>
          <a:p>
            <a:pPr>
              <a:spcAft>
                <a:spcPts val="500"/>
              </a:spcAft>
            </a:pPr>
            <a:r>
              <a:rPr lang="en-US" b="0" dirty="0">
                <a:latin typeface="Nunito"/>
              </a:rPr>
              <a:t>EBP should be used until leadership at your facility removes the sign</a:t>
            </a:r>
          </a:p>
        </p:txBody>
      </p:sp>
      <p:pic>
        <p:nvPicPr>
          <p:cNvPr id="3" name="Picture 2" descr="A group of people wearing clothing&#10;&#10;AI-generated content may be incorrect.">
            <a:extLst>
              <a:ext uri="{FF2B5EF4-FFF2-40B4-BE49-F238E27FC236}">
                <a16:creationId xmlns:a16="http://schemas.microsoft.com/office/drawing/2014/main" id="{57FA425C-CFBA-C89F-DBD9-53701BB6F294}"/>
              </a:ext>
            </a:extLst>
          </p:cNvPr>
          <p:cNvPicPr>
            <a:picLocks noChangeAspect="1"/>
          </p:cNvPicPr>
          <p:nvPr/>
        </p:nvPicPr>
        <p:blipFill>
          <a:blip r:embed="rId3" cstate="print">
            <a:extLst>
              <a:ext uri="{28A0092B-C50C-407E-A947-70E740481C1C}">
                <a14:useLocalDpi xmlns:a14="http://schemas.microsoft.com/office/drawing/2010/main" val="0"/>
              </a:ext>
            </a:extLst>
          </a:blip>
          <a:srcRect l="5856" t="23949" r="73750" b="25097"/>
          <a:stretch>
            <a:fillRect/>
          </a:stretch>
        </p:blipFill>
        <p:spPr>
          <a:xfrm flipH="1">
            <a:off x="6556924" y="3257336"/>
            <a:ext cx="2587076" cy="3106360"/>
          </a:xfrm>
          <a:prstGeom prst="rect">
            <a:avLst/>
          </a:prstGeom>
        </p:spPr>
      </p:pic>
      <p:pic>
        <p:nvPicPr>
          <p:cNvPr id="5" name="Picture 4" descr="Graphical user interface&#10;&#10;AI-generated content may be incorrect.">
            <a:extLst>
              <a:ext uri="{FF2B5EF4-FFF2-40B4-BE49-F238E27FC236}">
                <a16:creationId xmlns:a16="http://schemas.microsoft.com/office/drawing/2014/main" id="{61F74C6A-F35E-9A9F-9CFF-D375A64FCA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71607">
            <a:off x="4479199" y="3698468"/>
            <a:ext cx="1948447" cy="2501983"/>
          </a:xfrm>
          <a:prstGeom prst="rect">
            <a:avLst/>
          </a:prstGeom>
        </p:spPr>
      </p:pic>
    </p:spTree>
    <p:extLst>
      <p:ext uri="{BB962C8B-B14F-4D97-AF65-F5344CB8AC3E}">
        <p14:creationId xmlns:p14="http://schemas.microsoft.com/office/powerpoint/2010/main" val="16346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57EF2-2D5F-EE52-AFA8-C79032A7C17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470D12-7871-93A8-EA96-C2DFAF07C79B}"/>
              </a:ext>
            </a:extLst>
          </p:cNvPr>
          <p:cNvSpPr>
            <a:spLocks noGrp="1"/>
          </p:cNvSpPr>
          <p:nvPr>
            <p:ph type="sldNum" sz="quarter" idx="16"/>
          </p:nvPr>
        </p:nvSpPr>
        <p:spPr/>
        <p:txBody>
          <a:bodyPr/>
          <a:lstStyle/>
          <a:p>
            <a:fld id="{11F27F3A-B3E9-41ED-AF8F-A365F10BB65F}" type="slidenum">
              <a:rPr lang="en-US" smtClean="0"/>
              <a:pPr/>
              <a:t>18</a:t>
            </a:fld>
            <a:endParaRPr lang="en-US" dirty="0"/>
          </a:p>
        </p:txBody>
      </p:sp>
      <p:sp>
        <p:nvSpPr>
          <p:cNvPr id="6" name="Title 5">
            <a:extLst>
              <a:ext uri="{FF2B5EF4-FFF2-40B4-BE49-F238E27FC236}">
                <a16:creationId xmlns:a16="http://schemas.microsoft.com/office/drawing/2014/main" id="{D6958F65-652B-FDDF-8F7F-DF0892289633}"/>
              </a:ext>
            </a:extLst>
          </p:cNvPr>
          <p:cNvSpPr>
            <a:spLocks noGrp="1"/>
          </p:cNvSpPr>
          <p:nvPr>
            <p:ph type="title"/>
          </p:nvPr>
        </p:nvSpPr>
        <p:spPr/>
        <p:txBody>
          <a:bodyPr/>
          <a:lstStyle/>
          <a:p>
            <a:r>
              <a:rPr lang="en-US" sz="3200" b="0" dirty="0">
                <a:latin typeface="Poppins" panose="00000500000000000000" pitchFamily="2" charset="0"/>
                <a:cs typeface="Poppins" panose="00000500000000000000" pitchFamily="2" charset="0"/>
              </a:rPr>
              <a:t>Practicing EBP</a:t>
            </a:r>
          </a:p>
        </p:txBody>
      </p:sp>
      <p:pic>
        <p:nvPicPr>
          <p:cNvPr id="7" name="Picture 6" descr="Graphical user interface&#10;&#10;AI-generated content may be incorrect.">
            <a:extLst>
              <a:ext uri="{FF2B5EF4-FFF2-40B4-BE49-F238E27FC236}">
                <a16:creationId xmlns:a16="http://schemas.microsoft.com/office/drawing/2014/main" id="{D1DC4FA0-ABDE-7D63-023C-05ABA49BD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766" y="1897022"/>
            <a:ext cx="3529110" cy="4531698"/>
          </a:xfrm>
          <a:prstGeom prst="rect">
            <a:avLst/>
          </a:prstGeom>
        </p:spPr>
      </p:pic>
      <p:pic>
        <p:nvPicPr>
          <p:cNvPr id="8" name="Picture 7" descr="Timeline&#10;&#10;AI-generated content may be incorrect.">
            <a:extLst>
              <a:ext uri="{FF2B5EF4-FFF2-40B4-BE49-F238E27FC236}">
                <a16:creationId xmlns:a16="http://schemas.microsoft.com/office/drawing/2014/main" id="{E58AE5C5-9791-80A8-890F-7B74A961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8038" y="1897022"/>
            <a:ext cx="3428196" cy="4471805"/>
          </a:xfrm>
          <a:prstGeom prst="rect">
            <a:avLst/>
          </a:prstGeom>
        </p:spPr>
      </p:pic>
    </p:spTree>
    <p:extLst>
      <p:ext uri="{BB962C8B-B14F-4D97-AF65-F5344CB8AC3E}">
        <p14:creationId xmlns:p14="http://schemas.microsoft.com/office/powerpoint/2010/main" val="1535476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786DC-5412-33C9-02E5-42B50BB9F20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D23BAA-8F38-E607-FC34-D2BB83B936B0}"/>
              </a:ext>
            </a:extLst>
          </p:cNvPr>
          <p:cNvSpPr>
            <a:spLocks noGrp="1"/>
          </p:cNvSpPr>
          <p:nvPr>
            <p:ph type="sldNum" sz="quarter" idx="16"/>
          </p:nvPr>
        </p:nvSpPr>
        <p:spPr/>
        <p:txBody>
          <a:bodyPr/>
          <a:lstStyle/>
          <a:p>
            <a:fld id="{11F27F3A-B3E9-41ED-AF8F-A365F10BB65F}" type="slidenum">
              <a:rPr lang="en-US" smtClean="0"/>
              <a:pPr/>
              <a:t>19</a:t>
            </a:fld>
            <a:endParaRPr lang="en-US" dirty="0"/>
          </a:p>
        </p:txBody>
      </p:sp>
      <p:sp>
        <p:nvSpPr>
          <p:cNvPr id="6" name="Title 5">
            <a:extLst>
              <a:ext uri="{FF2B5EF4-FFF2-40B4-BE49-F238E27FC236}">
                <a16:creationId xmlns:a16="http://schemas.microsoft.com/office/drawing/2014/main" id="{44840F11-7A8E-2AED-470D-A73F9BFB71A8}"/>
              </a:ext>
            </a:extLst>
          </p:cNvPr>
          <p:cNvSpPr>
            <a:spLocks noGrp="1"/>
          </p:cNvSpPr>
          <p:nvPr>
            <p:ph type="title"/>
          </p:nvPr>
        </p:nvSpPr>
        <p:spPr>
          <a:xfrm>
            <a:off x="306345" y="1472869"/>
            <a:ext cx="8563554" cy="548640"/>
          </a:xfrm>
        </p:spPr>
        <p:txBody>
          <a:bodyPr/>
          <a:lstStyle/>
          <a:p>
            <a:r>
              <a:rPr lang="en-US" sz="3200" b="0" dirty="0">
                <a:latin typeface="Poppins" panose="00000500000000000000" pitchFamily="2" charset="0"/>
                <a:cs typeface="Poppins" panose="00000500000000000000" pitchFamily="2" charset="0"/>
              </a:rPr>
              <a:t>With or without EBP…</a:t>
            </a:r>
          </a:p>
        </p:txBody>
      </p:sp>
      <p:sp>
        <p:nvSpPr>
          <p:cNvPr id="10" name="Content Placeholder 7">
            <a:extLst>
              <a:ext uri="{FF2B5EF4-FFF2-40B4-BE49-F238E27FC236}">
                <a16:creationId xmlns:a16="http://schemas.microsoft.com/office/drawing/2014/main" id="{AD2C2C26-FD06-300E-3078-6BA2485676BA}"/>
              </a:ext>
            </a:extLst>
          </p:cNvPr>
          <p:cNvSpPr>
            <a:spLocks noGrp="1"/>
          </p:cNvSpPr>
          <p:nvPr>
            <p:ph sz="quarter" idx="14"/>
          </p:nvPr>
        </p:nvSpPr>
        <p:spPr>
          <a:xfrm>
            <a:off x="306345" y="2517562"/>
            <a:ext cx="4371960" cy="4086226"/>
          </a:xfrm>
        </p:spPr>
        <p:txBody>
          <a:bodyPr/>
          <a:lstStyle/>
          <a:p>
            <a:pPr marL="285750" indent="-285750" algn="l">
              <a:buFont typeface="Arial" panose="020B0604020202020204" pitchFamily="34" charset="0"/>
              <a:buChar char="•"/>
            </a:pPr>
            <a:r>
              <a:rPr lang="en-US" sz="2400" dirty="0">
                <a:latin typeface="Nunito"/>
              </a:rPr>
              <a:t>Everyone must: </a:t>
            </a:r>
            <a:r>
              <a:rPr lang="en-US" sz="2400" b="0" dirty="0">
                <a:latin typeface="Nunito"/>
              </a:rPr>
              <a:t>Clean their hands before entering and leaving the room</a:t>
            </a:r>
          </a:p>
        </p:txBody>
      </p:sp>
      <p:pic>
        <p:nvPicPr>
          <p:cNvPr id="5" name="Content Placeholder 3" descr="A picture containing person, indoor, hand&#10;&#10;AI-generated content may be incorrect.">
            <a:extLst>
              <a:ext uri="{FF2B5EF4-FFF2-40B4-BE49-F238E27FC236}">
                <a16:creationId xmlns:a16="http://schemas.microsoft.com/office/drawing/2014/main" id="{9F9D9196-897D-9AC2-C21D-B0E2990CEFB0}"/>
              </a:ext>
            </a:extLst>
          </p:cNvPr>
          <p:cNvPicPr>
            <a:picLocks noChangeAspect="1"/>
          </p:cNvPicPr>
          <p:nvPr/>
        </p:nvPicPr>
        <p:blipFill>
          <a:blip r:embed="rId3" cstate="print">
            <a:extLst>
              <a:ext uri="{28A0092B-C50C-407E-A947-70E740481C1C}">
                <a14:useLocalDpi xmlns:a14="http://schemas.microsoft.com/office/drawing/2010/main" val="0"/>
              </a:ext>
            </a:extLst>
          </a:blip>
          <a:srcRect l="5638" t="548" r="23014" b="2593"/>
          <a:stretch>
            <a:fillRect/>
          </a:stretch>
        </p:blipFill>
        <p:spPr>
          <a:xfrm>
            <a:off x="5250824" y="1602703"/>
            <a:ext cx="3586831" cy="2474291"/>
          </a:xfrm>
          <a:prstGeom prst="rect">
            <a:avLst/>
          </a:prstGeom>
        </p:spPr>
      </p:pic>
    </p:spTree>
    <p:extLst>
      <p:ext uri="{BB962C8B-B14F-4D97-AF65-F5344CB8AC3E}">
        <p14:creationId xmlns:p14="http://schemas.microsoft.com/office/powerpoint/2010/main" val="177161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1"/>
          <p:cNvSpPr>
            <a:spLocks noGrp="1"/>
          </p:cNvSpPr>
          <p:nvPr>
            <p:ph type="sldNum" sz="quarter" idx="14"/>
          </p:nvPr>
        </p:nvSpPr>
        <p:spPr>
          <a:prstGeom prst="rect">
            <a:avLst/>
          </a:prstGeom>
        </p:spPr>
        <p:txBody>
          <a:bodyPr/>
          <a:lstStyle/>
          <a:p>
            <a:fld id="{11F27F3A-B3E9-41ED-AF8F-A365F10BB65F}" type="slidenum">
              <a:rPr lang="en-US" smtClean="0"/>
              <a:pPr/>
              <a:t>2</a:t>
            </a:fld>
            <a:endParaRPr lang="en-US" dirty="0"/>
          </a:p>
        </p:txBody>
      </p:sp>
      <p:sp>
        <p:nvSpPr>
          <p:cNvPr id="7" name="Title 6"/>
          <p:cNvSpPr>
            <a:spLocks noGrp="1"/>
          </p:cNvSpPr>
          <p:nvPr>
            <p:ph type="title"/>
          </p:nvPr>
        </p:nvSpPr>
        <p:spPr>
          <a:xfrm>
            <a:off x="1327869" y="726079"/>
            <a:ext cx="7537836" cy="548640"/>
          </a:xfrm>
        </p:spPr>
        <p:txBody>
          <a:bodyPr/>
          <a:lstStyle/>
          <a:p>
            <a:r>
              <a:rPr lang="en-US" sz="4000" b="0" dirty="0">
                <a:latin typeface="Poppins"/>
                <a:cs typeface="Poppins"/>
              </a:rPr>
              <a:t>Pre-assessment</a:t>
            </a:r>
            <a:br>
              <a:rPr lang="en-US" sz="4000" b="0" dirty="0">
                <a:latin typeface="Poppins"/>
                <a:cs typeface="Poppins"/>
              </a:rPr>
            </a:br>
            <a:r>
              <a:rPr lang="en-US" sz="1800" dirty="0">
                <a:latin typeface="Arial"/>
                <a:cs typeface="Arial"/>
              </a:rPr>
              <a:t>https://forms.office.com/g/swQ9i2PAJK</a:t>
            </a:r>
            <a:endParaRPr lang="en-US" dirty="0"/>
          </a:p>
        </p:txBody>
      </p:sp>
      <p:pic>
        <p:nvPicPr>
          <p:cNvPr id="4" name="Picture 3">
            <a:extLst>
              <a:ext uri="{FF2B5EF4-FFF2-40B4-BE49-F238E27FC236}">
                <a16:creationId xmlns:a16="http://schemas.microsoft.com/office/drawing/2014/main" id="{7BA3B560-3C67-B8C4-E89A-FB1ACA18E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323" y="1402576"/>
            <a:ext cx="5073354" cy="5073354"/>
          </a:xfrm>
          <a:prstGeom prst="rect">
            <a:avLst/>
          </a:prstGeom>
        </p:spPr>
      </p:pic>
    </p:spTree>
    <p:extLst>
      <p:ext uri="{BB962C8B-B14F-4D97-AF65-F5344CB8AC3E}">
        <p14:creationId xmlns:p14="http://schemas.microsoft.com/office/powerpoint/2010/main" val="938100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083F9-FCAB-D5FA-2DA2-AF2E1C45361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6CF5B7-C0E6-03EB-6EB2-3387C779E4C8}"/>
              </a:ext>
            </a:extLst>
          </p:cNvPr>
          <p:cNvSpPr>
            <a:spLocks noGrp="1"/>
          </p:cNvSpPr>
          <p:nvPr>
            <p:ph type="sldNum" sz="quarter" idx="16"/>
          </p:nvPr>
        </p:nvSpPr>
        <p:spPr/>
        <p:txBody>
          <a:bodyPr/>
          <a:lstStyle/>
          <a:p>
            <a:fld id="{11F27F3A-B3E9-41ED-AF8F-A365F10BB65F}" type="slidenum">
              <a:rPr lang="en-US" smtClean="0"/>
              <a:pPr/>
              <a:t>20</a:t>
            </a:fld>
            <a:endParaRPr lang="en-US" dirty="0"/>
          </a:p>
        </p:txBody>
      </p:sp>
      <p:sp>
        <p:nvSpPr>
          <p:cNvPr id="6" name="Title 5">
            <a:extLst>
              <a:ext uri="{FF2B5EF4-FFF2-40B4-BE49-F238E27FC236}">
                <a16:creationId xmlns:a16="http://schemas.microsoft.com/office/drawing/2014/main" id="{27C0FE7C-5077-0A5D-58E5-AC2EC8E1ACB9}"/>
              </a:ext>
            </a:extLst>
          </p:cNvPr>
          <p:cNvSpPr>
            <a:spLocks noGrp="1"/>
          </p:cNvSpPr>
          <p:nvPr>
            <p:ph type="title"/>
          </p:nvPr>
        </p:nvSpPr>
        <p:spPr>
          <a:xfrm>
            <a:off x="306345" y="1472869"/>
            <a:ext cx="8563554" cy="548640"/>
          </a:xfrm>
        </p:spPr>
        <p:txBody>
          <a:bodyPr/>
          <a:lstStyle/>
          <a:p>
            <a:r>
              <a:rPr lang="en-US" sz="3200" b="0" dirty="0">
                <a:latin typeface="Poppins" panose="00000500000000000000" pitchFamily="2" charset="0"/>
                <a:cs typeface="Poppins" panose="00000500000000000000" pitchFamily="2" charset="0"/>
              </a:rPr>
              <a:t>With EBP…</a:t>
            </a:r>
          </a:p>
        </p:txBody>
      </p:sp>
      <p:sp>
        <p:nvSpPr>
          <p:cNvPr id="10" name="Content Placeholder 7">
            <a:extLst>
              <a:ext uri="{FF2B5EF4-FFF2-40B4-BE49-F238E27FC236}">
                <a16:creationId xmlns:a16="http://schemas.microsoft.com/office/drawing/2014/main" id="{BF39F19B-DA57-E072-1022-357D13465E80}"/>
              </a:ext>
            </a:extLst>
          </p:cNvPr>
          <p:cNvSpPr>
            <a:spLocks noGrp="1"/>
          </p:cNvSpPr>
          <p:nvPr>
            <p:ph sz="quarter" idx="14"/>
          </p:nvPr>
        </p:nvSpPr>
        <p:spPr>
          <a:xfrm>
            <a:off x="306344" y="2517562"/>
            <a:ext cx="4837155" cy="4086226"/>
          </a:xfrm>
        </p:spPr>
        <p:txBody>
          <a:bodyPr/>
          <a:lstStyle/>
          <a:p>
            <a:pPr marL="285750" indent="-285750" algn="l">
              <a:spcAft>
                <a:spcPts val="1800"/>
              </a:spcAft>
              <a:buFont typeface="Arial" panose="020B0604020202020204" pitchFamily="34" charset="0"/>
              <a:buChar char="•"/>
            </a:pPr>
            <a:r>
              <a:rPr lang="en-US" sz="2400" dirty="0">
                <a:latin typeface="Nunito"/>
              </a:rPr>
              <a:t>Everyone must: </a:t>
            </a:r>
            <a:r>
              <a:rPr lang="en-US" sz="2400" b="0" dirty="0">
                <a:latin typeface="Nunito"/>
              </a:rPr>
              <a:t>Clean their hands before entering and leaving the room</a:t>
            </a:r>
          </a:p>
          <a:p>
            <a:pPr marL="285750" indent="-285750" algn="l">
              <a:spcAft>
                <a:spcPts val="1800"/>
              </a:spcAft>
              <a:buFont typeface="Arial" panose="020B0604020202020204" pitchFamily="34" charset="0"/>
              <a:buChar char="•"/>
            </a:pPr>
            <a:r>
              <a:rPr lang="en-US" sz="2400" dirty="0">
                <a:latin typeface="Nunito" pitchFamily="2" charset="0"/>
              </a:rPr>
              <a:t>Providers and staff must </a:t>
            </a:r>
            <a:r>
              <a:rPr lang="en-US" sz="2400" u="sng" dirty="0">
                <a:latin typeface="Nunito" pitchFamily="2" charset="0"/>
              </a:rPr>
              <a:t>also</a:t>
            </a:r>
            <a:r>
              <a:rPr lang="en-US" sz="2400" dirty="0">
                <a:latin typeface="Nunito" pitchFamily="2" charset="0"/>
              </a:rPr>
              <a:t>: </a:t>
            </a:r>
            <a:r>
              <a:rPr lang="en-US" sz="2400" b="0" dirty="0">
                <a:latin typeface="Nunito" pitchFamily="2" charset="0"/>
              </a:rPr>
              <a:t>Wear gloves and gown for high-contact care activities</a:t>
            </a:r>
          </a:p>
          <a:p>
            <a:pPr marL="285750" indent="-285750" algn="l">
              <a:buFont typeface="Arial" panose="020B0604020202020204" pitchFamily="34" charset="0"/>
              <a:buChar char="•"/>
            </a:pPr>
            <a:endParaRPr lang="en-US" sz="2400" b="0" dirty="0">
              <a:latin typeface="Nunito"/>
            </a:endParaRPr>
          </a:p>
        </p:txBody>
      </p:sp>
      <p:pic>
        <p:nvPicPr>
          <p:cNvPr id="3" name="Content Placeholder 3" descr="A picture containing person, indoor, hand&#10;&#10;AI-generated content may be incorrect.">
            <a:extLst>
              <a:ext uri="{FF2B5EF4-FFF2-40B4-BE49-F238E27FC236}">
                <a16:creationId xmlns:a16="http://schemas.microsoft.com/office/drawing/2014/main" id="{1E21C691-6D61-7F55-A036-7F50D44BE065}"/>
              </a:ext>
            </a:extLst>
          </p:cNvPr>
          <p:cNvPicPr>
            <a:picLocks noChangeAspect="1"/>
          </p:cNvPicPr>
          <p:nvPr/>
        </p:nvPicPr>
        <p:blipFill>
          <a:blip r:embed="rId3" cstate="print">
            <a:extLst>
              <a:ext uri="{28A0092B-C50C-407E-A947-70E740481C1C}">
                <a14:useLocalDpi xmlns:a14="http://schemas.microsoft.com/office/drawing/2010/main" val="0"/>
              </a:ext>
            </a:extLst>
          </a:blip>
          <a:srcRect l="5638" t="548" r="23014" b="2593"/>
          <a:stretch>
            <a:fillRect/>
          </a:stretch>
        </p:blipFill>
        <p:spPr>
          <a:xfrm>
            <a:off x="5250824" y="1602703"/>
            <a:ext cx="3586831" cy="2474291"/>
          </a:xfrm>
          <a:prstGeom prst="rect">
            <a:avLst/>
          </a:prstGeom>
        </p:spPr>
      </p:pic>
      <p:pic>
        <p:nvPicPr>
          <p:cNvPr id="2" name="Picture 1" descr="A picture containing person, hospital room&#10;&#10;AI-generated content may be incorrect.">
            <a:extLst>
              <a:ext uri="{FF2B5EF4-FFF2-40B4-BE49-F238E27FC236}">
                <a16:creationId xmlns:a16="http://schemas.microsoft.com/office/drawing/2014/main" id="{3FEB579A-E5CD-CA6E-3661-0EA805FB63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0824" y="4018151"/>
            <a:ext cx="3586831" cy="2496735"/>
          </a:xfrm>
          <a:prstGeom prst="rect">
            <a:avLst/>
          </a:prstGeom>
        </p:spPr>
      </p:pic>
    </p:spTree>
    <p:extLst>
      <p:ext uri="{BB962C8B-B14F-4D97-AF65-F5344CB8AC3E}">
        <p14:creationId xmlns:p14="http://schemas.microsoft.com/office/powerpoint/2010/main" val="3124725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B5FB9-2AF0-B703-EEE5-FD35474A3CF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5B91C1-301C-3089-91FF-19FDA79E36FE}"/>
              </a:ext>
            </a:extLst>
          </p:cNvPr>
          <p:cNvSpPr>
            <a:spLocks noGrp="1"/>
          </p:cNvSpPr>
          <p:nvPr>
            <p:ph type="sldNum" sz="quarter" idx="16"/>
          </p:nvPr>
        </p:nvSpPr>
        <p:spPr/>
        <p:txBody>
          <a:bodyPr/>
          <a:lstStyle/>
          <a:p>
            <a:fld id="{11F27F3A-B3E9-41ED-AF8F-A365F10BB65F}" type="slidenum">
              <a:rPr lang="en-US" smtClean="0"/>
              <a:pPr/>
              <a:t>21</a:t>
            </a:fld>
            <a:endParaRPr lang="en-US" dirty="0"/>
          </a:p>
        </p:txBody>
      </p:sp>
      <p:sp>
        <p:nvSpPr>
          <p:cNvPr id="6" name="Title 5">
            <a:extLst>
              <a:ext uri="{FF2B5EF4-FFF2-40B4-BE49-F238E27FC236}">
                <a16:creationId xmlns:a16="http://schemas.microsoft.com/office/drawing/2014/main" id="{CE94AA40-2036-5BB1-6724-B93FE8BE8831}"/>
              </a:ext>
            </a:extLst>
          </p:cNvPr>
          <p:cNvSpPr>
            <a:spLocks noGrp="1"/>
          </p:cNvSpPr>
          <p:nvPr>
            <p:ph type="title"/>
          </p:nvPr>
        </p:nvSpPr>
        <p:spPr>
          <a:xfrm>
            <a:off x="306345" y="1472869"/>
            <a:ext cx="8563554" cy="548640"/>
          </a:xfrm>
        </p:spPr>
        <p:txBody>
          <a:bodyPr/>
          <a:lstStyle/>
          <a:p>
            <a:r>
              <a:rPr lang="en-US" sz="3200" b="0" dirty="0">
                <a:latin typeface="Poppins" panose="00000500000000000000" pitchFamily="2" charset="0"/>
                <a:cs typeface="Poppins" panose="00000500000000000000" pitchFamily="2" charset="0"/>
              </a:rPr>
              <a:t>With EBP…</a:t>
            </a:r>
          </a:p>
        </p:txBody>
      </p:sp>
      <p:sp>
        <p:nvSpPr>
          <p:cNvPr id="10" name="Content Placeholder 7">
            <a:extLst>
              <a:ext uri="{FF2B5EF4-FFF2-40B4-BE49-F238E27FC236}">
                <a16:creationId xmlns:a16="http://schemas.microsoft.com/office/drawing/2014/main" id="{10EFFEA6-0D90-2077-287F-8CBBBF302807}"/>
              </a:ext>
            </a:extLst>
          </p:cNvPr>
          <p:cNvSpPr>
            <a:spLocks noGrp="1"/>
          </p:cNvSpPr>
          <p:nvPr>
            <p:ph sz="quarter" idx="14"/>
          </p:nvPr>
        </p:nvSpPr>
        <p:spPr>
          <a:xfrm>
            <a:off x="306344" y="2517562"/>
            <a:ext cx="4837155" cy="4086226"/>
          </a:xfrm>
        </p:spPr>
        <p:txBody>
          <a:bodyPr/>
          <a:lstStyle/>
          <a:p>
            <a:pPr marL="285750" indent="-285750" algn="l">
              <a:spcAft>
                <a:spcPts val="1800"/>
              </a:spcAft>
              <a:buFont typeface="Arial" panose="020B0604020202020204" pitchFamily="34" charset="0"/>
              <a:buChar char="•"/>
            </a:pPr>
            <a:r>
              <a:rPr lang="en-US" sz="2400" dirty="0">
                <a:latin typeface="Nunito"/>
              </a:rPr>
              <a:t>Everyone must: </a:t>
            </a:r>
            <a:r>
              <a:rPr lang="en-US" sz="2400" b="0" dirty="0">
                <a:latin typeface="Nunito"/>
              </a:rPr>
              <a:t>Clean their hands before entering and leaving the room</a:t>
            </a:r>
          </a:p>
          <a:p>
            <a:pPr marL="285750" indent="-285750" algn="l">
              <a:spcAft>
                <a:spcPts val="1800"/>
              </a:spcAft>
              <a:buFont typeface="Arial" panose="020B0604020202020204" pitchFamily="34" charset="0"/>
              <a:buChar char="•"/>
            </a:pPr>
            <a:r>
              <a:rPr lang="en-US" sz="2400" dirty="0">
                <a:latin typeface="Nunito" pitchFamily="2" charset="0"/>
              </a:rPr>
              <a:t>Providers and staff must </a:t>
            </a:r>
            <a:r>
              <a:rPr lang="en-US" sz="2400" u="sng" dirty="0">
                <a:latin typeface="Nunito" pitchFamily="2" charset="0"/>
              </a:rPr>
              <a:t>also</a:t>
            </a:r>
            <a:r>
              <a:rPr lang="en-US" sz="2400" dirty="0">
                <a:latin typeface="Nunito" pitchFamily="2" charset="0"/>
              </a:rPr>
              <a:t>: </a:t>
            </a:r>
            <a:r>
              <a:rPr lang="en-US" sz="2400" b="0" dirty="0">
                <a:latin typeface="Nunito" pitchFamily="2" charset="0"/>
              </a:rPr>
              <a:t>Wear gloves and gown for high-contact care activities</a:t>
            </a:r>
          </a:p>
          <a:p>
            <a:pPr marL="285750" indent="-285750" algn="l">
              <a:spcAft>
                <a:spcPts val="1800"/>
              </a:spcAft>
              <a:buFont typeface="Arial" panose="020B0604020202020204" pitchFamily="34" charset="0"/>
              <a:buChar char="•"/>
            </a:pPr>
            <a:r>
              <a:rPr lang="en-US" sz="2400" b="0" dirty="0">
                <a:latin typeface="Nunito" pitchFamily="2" charset="0"/>
              </a:rPr>
              <a:t>Do not wear the same PPE to care for more than one resident</a:t>
            </a:r>
          </a:p>
          <a:p>
            <a:pPr algn="l">
              <a:spcAft>
                <a:spcPts val="1800"/>
              </a:spcAft>
            </a:pPr>
            <a:endParaRPr lang="en-US" sz="2400" b="0" dirty="0">
              <a:solidFill>
                <a:schemeClr val="accent5">
                  <a:lumMod val="50000"/>
                </a:schemeClr>
              </a:solidFill>
              <a:latin typeface="Nunito" pitchFamily="2" charset="0"/>
            </a:endParaRPr>
          </a:p>
          <a:p>
            <a:pPr marL="285750" indent="-285750" algn="l">
              <a:buFont typeface="Arial" panose="020B0604020202020204" pitchFamily="34" charset="0"/>
              <a:buChar char="•"/>
            </a:pPr>
            <a:endParaRPr lang="en-US" sz="2400" b="0" dirty="0">
              <a:latin typeface="Nunito"/>
            </a:endParaRPr>
          </a:p>
        </p:txBody>
      </p:sp>
      <p:pic>
        <p:nvPicPr>
          <p:cNvPr id="3" name="Content Placeholder 3" descr="A picture containing person, indoor, hand&#10;&#10;AI-generated content may be incorrect.">
            <a:extLst>
              <a:ext uri="{FF2B5EF4-FFF2-40B4-BE49-F238E27FC236}">
                <a16:creationId xmlns:a16="http://schemas.microsoft.com/office/drawing/2014/main" id="{E5424A31-08D9-E909-7984-2C372D92571E}"/>
              </a:ext>
            </a:extLst>
          </p:cNvPr>
          <p:cNvPicPr>
            <a:picLocks noChangeAspect="1"/>
          </p:cNvPicPr>
          <p:nvPr/>
        </p:nvPicPr>
        <p:blipFill>
          <a:blip r:embed="rId3" cstate="print">
            <a:extLst>
              <a:ext uri="{28A0092B-C50C-407E-A947-70E740481C1C}">
                <a14:useLocalDpi xmlns:a14="http://schemas.microsoft.com/office/drawing/2010/main" val="0"/>
              </a:ext>
            </a:extLst>
          </a:blip>
          <a:srcRect l="5638" t="548" r="23014" b="2593"/>
          <a:stretch>
            <a:fillRect/>
          </a:stretch>
        </p:blipFill>
        <p:spPr>
          <a:xfrm>
            <a:off x="5250824" y="1602703"/>
            <a:ext cx="3586831" cy="2474291"/>
          </a:xfrm>
          <a:prstGeom prst="rect">
            <a:avLst/>
          </a:prstGeom>
        </p:spPr>
      </p:pic>
      <p:pic>
        <p:nvPicPr>
          <p:cNvPr id="2" name="Picture 1" descr="A picture containing person, hospital room&#10;&#10;AI-generated content may be incorrect.">
            <a:extLst>
              <a:ext uri="{FF2B5EF4-FFF2-40B4-BE49-F238E27FC236}">
                <a16:creationId xmlns:a16="http://schemas.microsoft.com/office/drawing/2014/main" id="{A168E56E-0FDA-EE69-887C-16F4477290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0824" y="4018151"/>
            <a:ext cx="3586831" cy="2496735"/>
          </a:xfrm>
          <a:prstGeom prst="rect">
            <a:avLst/>
          </a:prstGeom>
        </p:spPr>
      </p:pic>
    </p:spTree>
    <p:extLst>
      <p:ext uri="{BB962C8B-B14F-4D97-AF65-F5344CB8AC3E}">
        <p14:creationId xmlns:p14="http://schemas.microsoft.com/office/powerpoint/2010/main" val="697994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500FB-18AD-EB41-8F72-EE3E1A5BD206}"/>
            </a:ext>
          </a:extLst>
        </p:cNvPr>
        <p:cNvGrpSpPr/>
        <p:nvPr/>
      </p:nvGrpSpPr>
      <p:grpSpPr>
        <a:xfrm>
          <a:off x="0" y="0"/>
          <a:ext cx="0" cy="0"/>
          <a:chOff x="0" y="0"/>
          <a:chExt cx="0" cy="0"/>
        </a:xfrm>
      </p:grpSpPr>
      <p:pic>
        <p:nvPicPr>
          <p:cNvPr id="6" name="Picture 5" descr="A picture containing person, hospital room&#10;&#10;AI-generated content may be incorrect.">
            <a:extLst>
              <a:ext uri="{FF2B5EF4-FFF2-40B4-BE49-F238E27FC236}">
                <a16:creationId xmlns:a16="http://schemas.microsoft.com/office/drawing/2014/main" id="{7FF4BE4D-811A-A850-6DB7-86FBCE213E0B}"/>
              </a:ext>
            </a:extLst>
          </p:cNvPr>
          <p:cNvPicPr>
            <a:picLocks noChangeAspect="1"/>
          </p:cNvPicPr>
          <p:nvPr/>
        </p:nvPicPr>
        <p:blipFill>
          <a:blip r:embed="rId3">
            <a:extLst>
              <a:ext uri="{28A0092B-C50C-407E-A947-70E740481C1C}">
                <a14:useLocalDpi xmlns:a14="http://schemas.microsoft.com/office/drawing/2010/main" val="0"/>
              </a:ext>
            </a:extLst>
          </a:blip>
          <a:srcRect l="-1" r="25001" b="19191"/>
          <a:stretch>
            <a:fillRect/>
          </a:stretch>
        </p:blipFill>
        <p:spPr>
          <a:xfrm>
            <a:off x="0" y="0"/>
            <a:ext cx="9143999" cy="6858000"/>
          </a:xfrm>
          <a:prstGeom prst="rect">
            <a:avLst/>
          </a:prstGeom>
        </p:spPr>
      </p:pic>
      <p:sp>
        <p:nvSpPr>
          <p:cNvPr id="3" name="Rectangle 2">
            <a:extLst>
              <a:ext uri="{FF2B5EF4-FFF2-40B4-BE49-F238E27FC236}">
                <a16:creationId xmlns:a16="http://schemas.microsoft.com/office/drawing/2014/main" id="{8F3CA77A-3299-0F3E-47DA-F4554A67A359}"/>
              </a:ext>
            </a:extLst>
          </p:cNvPr>
          <p:cNvSpPr/>
          <p:nvPr/>
        </p:nvSpPr>
        <p:spPr>
          <a:xfrm>
            <a:off x="1270000" y="2273299"/>
            <a:ext cx="6604000" cy="2616200"/>
          </a:xfrm>
          <a:prstGeom prst="rect">
            <a:avLst/>
          </a:prstGeom>
          <a:solidFill>
            <a:schemeClr val="bg1">
              <a:alpha val="66000"/>
            </a:schemeClr>
          </a:solidFill>
          <a:ln w="76200">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4C07A-9E13-D673-06C1-40D46C397B11}"/>
              </a:ext>
            </a:extLst>
          </p:cNvPr>
          <p:cNvSpPr>
            <a:spLocks noGrp="1"/>
          </p:cNvSpPr>
          <p:nvPr>
            <p:ph type="title"/>
          </p:nvPr>
        </p:nvSpPr>
        <p:spPr>
          <a:xfrm>
            <a:off x="528638" y="2805111"/>
            <a:ext cx="8086724" cy="1704975"/>
          </a:xfrm>
        </p:spPr>
        <p:txBody>
          <a:bodyPr vert="horz" lIns="68580" tIns="34290" rIns="68580" bIns="34290" rtlCol="0" anchor="ctr">
            <a:normAutofit/>
          </a:bodyPr>
          <a:lstStyle/>
          <a:p>
            <a:pPr algn="ctr">
              <a:spcAft>
                <a:spcPts val="1350"/>
              </a:spcAft>
            </a:pPr>
            <a:r>
              <a:rPr lang="en-US" sz="4950" b="0">
                <a:solidFill>
                  <a:schemeClr val="tx1">
                    <a:lumMod val="95000"/>
                    <a:lumOff val="5000"/>
                  </a:schemeClr>
                </a:solidFill>
                <a:latin typeface="Poppins"/>
                <a:cs typeface="Poppins"/>
              </a:rPr>
              <a:t>Scenarios</a:t>
            </a:r>
            <a:endParaRPr lang="en-US" sz="4950" b="0" dirty="0">
              <a:solidFill>
                <a:schemeClr val="tx1">
                  <a:lumMod val="95000"/>
                  <a:lumOff val="5000"/>
                </a:schemeClr>
              </a:solidFill>
              <a:latin typeface="Poppins" panose="00000500000000000000" pitchFamily="2" charset="0"/>
              <a:cs typeface="Poppins" panose="00000500000000000000" pitchFamily="2" charset="0"/>
            </a:endParaRPr>
          </a:p>
        </p:txBody>
      </p:sp>
      <p:pic>
        <p:nvPicPr>
          <p:cNvPr id="4" name="Picture 3" descr="Text&#10;&#10;AI-generated content may be incorrect.">
            <a:extLst>
              <a:ext uri="{FF2B5EF4-FFF2-40B4-BE49-F238E27FC236}">
                <a16:creationId xmlns:a16="http://schemas.microsoft.com/office/drawing/2014/main" id="{10BB28CE-EB80-6F3B-4F1F-E959ACDD1F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815" y="183015"/>
            <a:ext cx="2994666" cy="1069523"/>
          </a:xfrm>
          <a:prstGeom prst="rect">
            <a:avLst/>
          </a:prstGeom>
        </p:spPr>
      </p:pic>
    </p:spTree>
    <p:extLst>
      <p:ext uri="{BB962C8B-B14F-4D97-AF65-F5344CB8AC3E}">
        <p14:creationId xmlns:p14="http://schemas.microsoft.com/office/powerpoint/2010/main" val="338055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1C81D-35FE-9163-D0C7-980904AB6308}"/>
            </a:ext>
          </a:extLst>
        </p:cNvPr>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16B1AB35-91E9-ECE5-5880-FFB264D5DE9C}"/>
              </a:ext>
            </a:extLst>
          </p:cNvPr>
          <p:cNvSpPr>
            <a:spLocks noGrp="1"/>
          </p:cNvSpPr>
          <p:nvPr>
            <p:ph type="sldNum" sz="quarter" idx="14"/>
          </p:nvPr>
        </p:nvSpPr>
        <p:spPr/>
        <p:txBody>
          <a:bodyPr/>
          <a:lstStyle/>
          <a:p>
            <a:fld id="{11F27F3A-B3E9-41ED-AF8F-A365F10BB65F}" type="slidenum">
              <a:rPr lang="en-US" b="0" smtClean="0"/>
              <a:pPr/>
              <a:t>23</a:t>
            </a:fld>
            <a:endParaRPr lang="en-US" b="0" dirty="0"/>
          </a:p>
        </p:txBody>
      </p:sp>
      <p:sp>
        <p:nvSpPr>
          <p:cNvPr id="2" name="Title 1">
            <a:extLst>
              <a:ext uri="{FF2B5EF4-FFF2-40B4-BE49-F238E27FC236}">
                <a16:creationId xmlns:a16="http://schemas.microsoft.com/office/drawing/2014/main" id="{FCF04608-1949-D160-9A01-CBCAB7574E74}"/>
              </a:ext>
            </a:extLst>
          </p:cNvPr>
          <p:cNvSpPr>
            <a:spLocks noGrp="1"/>
          </p:cNvSpPr>
          <p:nvPr>
            <p:ph type="title"/>
          </p:nvPr>
        </p:nvSpPr>
        <p:spPr/>
        <p:txBody>
          <a:bodyPr/>
          <a:lstStyle/>
          <a:p>
            <a:r>
              <a:rPr lang="en-US" sz="2800" b="0" dirty="0">
                <a:latin typeface="Poppins" panose="00000500000000000000" pitchFamily="2" charset="0"/>
                <a:cs typeface="Poppins" panose="00000500000000000000" pitchFamily="2" charset="0"/>
              </a:rPr>
              <a:t>Know, Want to Know, Learned (KWL) Chart</a:t>
            </a:r>
          </a:p>
        </p:txBody>
      </p:sp>
      <p:cxnSp>
        <p:nvCxnSpPr>
          <p:cNvPr id="3" name="Straight Connector 2">
            <a:extLst>
              <a:ext uri="{FF2B5EF4-FFF2-40B4-BE49-F238E27FC236}">
                <a16:creationId xmlns:a16="http://schemas.microsoft.com/office/drawing/2014/main" id="{4A21EAF6-FFBC-0C70-9438-A41DF23A352B}"/>
              </a:ext>
            </a:extLst>
          </p:cNvPr>
          <p:cNvCxnSpPr>
            <a:cxnSpLocks/>
          </p:cNvCxnSpPr>
          <p:nvPr/>
        </p:nvCxnSpPr>
        <p:spPr>
          <a:xfrm flipV="1">
            <a:off x="2578712" y="2570624"/>
            <a:ext cx="3964364" cy="1377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D6E031C8-B8C0-A67A-12B1-3C7555525D2A}"/>
              </a:ext>
            </a:extLst>
          </p:cNvPr>
          <p:cNvCxnSpPr>
            <a:cxnSpLocks/>
          </p:cNvCxnSpPr>
          <p:nvPr/>
        </p:nvCxnSpPr>
        <p:spPr>
          <a:xfrm>
            <a:off x="3810994" y="1930956"/>
            <a:ext cx="0" cy="41161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5E448820-3465-F3C9-E029-DB920FF19B7F}"/>
              </a:ext>
            </a:extLst>
          </p:cNvPr>
          <p:cNvCxnSpPr>
            <a:cxnSpLocks/>
          </p:cNvCxnSpPr>
          <p:nvPr/>
        </p:nvCxnSpPr>
        <p:spPr>
          <a:xfrm flipH="1">
            <a:off x="5311980" y="1938063"/>
            <a:ext cx="3" cy="41161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06B5A4C9-14AE-70D1-42F9-E3B2B712DEC6}"/>
              </a:ext>
            </a:extLst>
          </p:cNvPr>
          <p:cNvSpPr txBox="1"/>
          <p:nvPr/>
        </p:nvSpPr>
        <p:spPr>
          <a:xfrm>
            <a:off x="2578712" y="2080914"/>
            <a:ext cx="1154466" cy="369332"/>
          </a:xfrm>
          <a:prstGeom prst="rect">
            <a:avLst/>
          </a:prstGeom>
          <a:noFill/>
        </p:spPr>
        <p:txBody>
          <a:bodyPr wrap="square" rtlCol="0">
            <a:spAutoFit/>
          </a:bodyPr>
          <a:lstStyle/>
          <a:p>
            <a:pPr algn="ctr"/>
            <a:r>
              <a:rPr lang="en-US" dirty="0">
                <a:latin typeface="Abadi" panose="020B0604020104020204" pitchFamily="34" charset="0"/>
              </a:rPr>
              <a:t>Know</a:t>
            </a:r>
          </a:p>
        </p:txBody>
      </p:sp>
      <p:sp>
        <p:nvSpPr>
          <p:cNvPr id="9" name="TextBox 8">
            <a:extLst>
              <a:ext uri="{FF2B5EF4-FFF2-40B4-BE49-F238E27FC236}">
                <a16:creationId xmlns:a16="http://schemas.microsoft.com/office/drawing/2014/main" id="{6114A225-AFAB-7518-9D40-C707B6DEF4DD}"/>
              </a:ext>
            </a:extLst>
          </p:cNvPr>
          <p:cNvSpPr txBox="1"/>
          <p:nvPr/>
        </p:nvSpPr>
        <p:spPr>
          <a:xfrm>
            <a:off x="3890680" y="1938063"/>
            <a:ext cx="1316135" cy="646331"/>
          </a:xfrm>
          <a:prstGeom prst="rect">
            <a:avLst/>
          </a:prstGeom>
          <a:noFill/>
        </p:spPr>
        <p:txBody>
          <a:bodyPr wrap="square" rtlCol="0">
            <a:spAutoFit/>
          </a:bodyPr>
          <a:lstStyle/>
          <a:p>
            <a:pPr algn="ctr"/>
            <a:r>
              <a:rPr lang="en-US" dirty="0">
                <a:latin typeface="Abadi" panose="020B0604020104020204" pitchFamily="34" charset="0"/>
              </a:rPr>
              <a:t>Want to Know</a:t>
            </a:r>
          </a:p>
        </p:txBody>
      </p:sp>
      <p:sp>
        <p:nvSpPr>
          <p:cNvPr id="10" name="TextBox 9">
            <a:extLst>
              <a:ext uri="{FF2B5EF4-FFF2-40B4-BE49-F238E27FC236}">
                <a16:creationId xmlns:a16="http://schemas.microsoft.com/office/drawing/2014/main" id="{ED1C71A0-9D8C-25E1-C1A5-2D9CBCA68C2E}"/>
              </a:ext>
            </a:extLst>
          </p:cNvPr>
          <p:cNvSpPr txBox="1"/>
          <p:nvPr/>
        </p:nvSpPr>
        <p:spPr>
          <a:xfrm>
            <a:off x="5270602" y="2103679"/>
            <a:ext cx="1422363" cy="369332"/>
          </a:xfrm>
          <a:prstGeom prst="rect">
            <a:avLst/>
          </a:prstGeom>
          <a:noFill/>
        </p:spPr>
        <p:txBody>
          <a:bodyPr wrap="square" rtlCol="0">
            <a:spAutoFit/>
          </a:bodyPr>
          <a:lstStyle/>
          <a:p>
            <a:pPr algn="ctr"/>
            <a:r>
              <a:rPr lang="en-US" dirty="0">
                <a:latin typeface="Abadi" panose="020B0604020104020204" pitchFamily="34" charset="0"/>
              </a:rPr>
              <a:t>Learned</a:t>
            </a:r>
          </a:p>
        </p:txBody>
      </p:sp>
      <p:sp>
        <p:nvSpPr>
          <p:cNvPr id="11" name="Rectangle 10">
            <a:extLst>
              <a:ext uri="{FF2B5EF4-FFF2-40B4-BE49-F238E27FC236}">
                <a16:creationId xmlns:a16="http://schemas.microsoft.com/office/drawing/2014/main" id="{41D61FAD-6959-5B6B-B411-79A5CC6FFF70}"/>
              </a:ext>
            </a:extLst>
          </p:cNvPr>
          <p:cNvSpPr/>
          <p:nvPr/>
        </p:nvSpPr>
        <p:spPr>
          <a:xfrm rot="20950107">
            <a:off x="2528144" y="2863636"/>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557C99-E19A-A3E2-74C4-7F15899CECCE}"/>
              </a:ext>
            </a:extLst>
          </p:cNvPr>
          <p:cNvSpPr/>
          <p:nvPr/>
        </p:nvSpPr>
        <p:spPr>
          <a:xfrm rot="493411">
            <a:off x="2974965" y="3656075"/>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53859CC-33BA-27F1-0FBE-2D741325DCA2}"/>
              </a:ext>
            </a:extLst>
          </p:cNvPr>
          <p:cNvSpPr/>
          <p:nvPr/>
        </p:nvSpPr>
        <p:spPr>
          <a:xfrm rot="21448196">
            <a:off x="2646792" y="4414135"/>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61B62B-D0A4-F47A-C472-A8086143E4BF}"/>
              </a:ext>
            </a:extLst>
          </p:cNvPr>
          <p:cNvSpPr/>
          <p:nvPr/>
        </p:nvSpPr>
        <p:spPr>
          <a:xfrm rot="20950107">
            <a:off x="4056112" y="2799736"/>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972559-085C-CE86-FACB-898314BA7369}"/>
              </a:ext>
            </a:extLst>
          </p:cNvPr>
          <p:cNvSpPr/>
          <p:nvPr/>
        </p:nvSpPr>
        <p:spPr>
          <a:xfrm rot="493411">
            <a:off x="4661545" y="3610545"/>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8ABFB36-80B5-F2DE-0FFE-015EA3BC41E3}"/>
              </a:ext>
            </a:extLst>
          </p:cNvPr>
          <p:cNvSpPr/>
          <p:nvPr/>
        </p:nvSpPr>
        <p:spPr>
          <a:xfrm rot="21448196">
            <a:off x="4070702" y="4187919"/>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5A448B1-59F7-7317-AA72-8CADE0AD9DB8}"/>
              </a:ext>
            </a:extLst>
          </p:cNvPr>
          <p:cNvSpPr/>
          <p:nvPr/>
        </p:nvSpPr>
        <p:spPr>
          <a:xfrm rot="20950107">
            <a:off x="3926803" y="3403173"/>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591A0CF-17D6-D2B4-F640-4C72C9DF0F3F}"/>
              </a:ext>
            </a:extLst>
          </p:cNvPr>
          <p:cNvSpPr/>
          <p:nvPr/>
        </p:nvSpPr>
        <p:spPr>
          <a:xfrm rot="21448196">
            <a:off x="3941393" y="4855294"/>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26D4C7-550C-AAA9-9CE5-0BF494703103}"/>
              </a:ext>
            </a:extLst>
          </p:cNvPr>
          <p:cNvSpPr/>
          <p:nvPr/>
        </p:nvSpPr>
        <p:spPr>
          <a:xfrm>
            <a:off x="2429628" y="1881369"/>
            <a:ext cx="4284743" cy="421530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53EFD2-AF73-26CE-AA14-C7DD77764BCD}"/>
              </a:ext>
            </a:extLst>
          </p:cNvPr>
          <p:cNvSpPr/>
          <p:nvPr/>
        </p:nvSpPr>
        <p:spPr>
          <a:xfrm rot="493411">
            <a:off x="5891209" y="2988783"/>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EA2B9B4-D4EA-F558-5438-4468D4F52478}"/>
              </a:ext>
            </a:extLst>
          </p:cNvPr>
          <p:cNvSpPr/>
          <p:nvPr/>
        </p:nvSpPr>
        <p:spPr>
          <a:xfrm rot="21448196">
            <a:off x="5867351" y="3702404"/>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1F2E360-9A47-C8C3-5F1B-6F525F1278ED}"/>
              </a:ext>
            </a:extLst>
          </p:cNvPr>
          <p:cNvSpPr/>
          <p:nvPr/>
        </p:nvSpPr>
        <p:spPr>
          <a:xfrm rot="21448196">
            <a:off x="6024136" y="4593416"/>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23F39ED-770C-F9E4-CE03-6BC604122A6C}"/>
              </a:ext>
            </a:extLst>
          </p:cNvPr>
          <p:cNvSpPr/>
          <p:nvPr/>
        </p:nvSpPr>
        <p:spPr>
          <a:xfrm rot="20950107">
            <a:off x="5540945" y="4302603"/>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7B2D263-48E5-D804-2F52-8E443B9F1CD2}"/>
              </a:ext>
            </a:extLst>
          </p:cNvPr>
          <p:cNvSpPr/>
          <p:nvPr/>
        </p:nvSpPr>
        <p:spPr>
          <a:xfrm rot="20950107">
            <a:off x="5411636" y="4906040"/>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6AAF81F-C840-B2D2-2BA4-215C37E8AAC6}"/>
              </a:ext>
            </a:extLst>
          </p:cNvPr>
          <p:cNvSpPr/>
          <p:nvPr/>
        </p:nvSpPr>
        <p:spPr>
          <a:xfrm rot="1198080">
            <a:off x="6107140" y="4945161"/>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2AD4FD0-599D-E949-F705-27C8D4ACBABF}"/>
              </a:ext>
            </a:extLst>
          </p:cNvPr>
          <p:cNvSpPr/>
          <p:nvPr/>
        </p:nvSpPr>
        <p:spPr>
          <a:xfrm rot="1198080">
            <a:off x="5977831" y="5548598"/>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492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22B02-848F-2B00-B4E4-56175926B611}"/>
            </a:ext>
          </a:extLst>
        </p:cNvPr>
        <p:cNvGrpSpPr/>
        <p:nvPr/>
      </p:nvGrpSpPr>
      <p:grpSpPr>
        <a:xfrm>
          <a:off x="0" y="0"/>
          <a:ext cx="0" cy="0"/>
          <a:chOff x="0" y="0"/>
          <a:chExt cx="0" cy="0"/>
        </a:xfrm>
      </p:grpSpPr>
      <p:sp>
        <p:nvSpPr>
          <p:cNvPr id="32" name="Slide Number Placeholder 31">
            <a:extLst>
              <a:ext uri="{FF2B5EF4-FFF2-40B4-BE49-F238E27FC236}">
                <a16:creationId xmlns:a16="http://schemas.microsoft.com/office/drawing/2014/main" id="{125C38B5-B15E-92F8-A07C-43DD250EE51F}"/>
              </a:ext>
            </a:extLst>
          </p:cNvPr>
          <p:cNvSpPr>
            <a:spLocks noGrp="1"/>
          </p:cNvSpPr>
          <p:nvPr>
            <p:ph type="sldNum" sz="quarter" idx="14"/>
          </p:nvPr>
        </p:nvSpPr>
        <p:spPr>
          <a:prstGeom prst="rect">
            <a:avLst/>
          </a:prstGeom>
        </p:spPr>
        <p:txBody>
          <a:bodyPr/>
          <a:lstStyle/>
          <a:p>
            <a:fld id="{11F27F3A-B3E9-41ED-AF8F-A365F10BB65F}" type="slidenum">
              <a:rPr lang="en-US" smtClean="0"/>
              <a:pPr/>
              <a:t>24</a:t>
            </a:fld>
            <a:endParaRPr lang="en-US" dirty="0"/>
          </a:p>
        </p:txBody>
      </p:sp>
      <p:sp>
        <p:nvSpPr>
          <p:cNvPr id="7" name="Title 6">
            <a:extLst>
              <a:ext uri="{FF2B5EF4-FFF2-40B4-BE49-F238E27FC236}">
                <a16:creationId xmlns:a16="http://schemas.microsoft.com/office/drawing/2014/main" id="{EF68886A-92DB-4330-4084-61A632C0BB17}"/>
              </a:ext>
            </a:extLst>
          </p:cNvPr>
          <p:cNvSpPr>
            <a:spLocks noGrp="1"/>
          </p:cNvSpPr>
          <p:nvPr>
            <p:ph type="title"/>
          </p:nvPr>
        </p:nvSpPr>
        <p:spPr/>
        <p:txBody>
          <a:bodyPr/>
          <a:lstStyle/>
          <a:p>
            <a:r>
              <a:rPr lang="en-US" sz="4000" b="0" dirty="0">
                <a:latin typeface="Poppins" panose="00000500000000000000" pitchFamily="2" charset="0"/>
                <a:cs typeface="Poppins" panose="00000500000000000000" pitchFamily="2" charset="0"/>
              </a:rPr>
              <a:t>Post-assessment</a:t>
            </a:r>
            <a:r>
              <a:rPr lang="en-US" dirty="0"/>
              <a:t> </a:t>
            </a:r>
            <a:br>
              <a:rPr lang="en-US" dirty="0"/>
            </a:br>
            <a:r>
              <a:rPr lang="en-US" dirty="0"/>
              <a:t>https://forms.office.com/g/VfQ8S5z5vW</a:t>
            </a:r>
          </a:p>
        </p:txBody>
      </p:sp>
      <p:pic>
        <p:nvPicPr>
          <p:cNvPr id="4" name="Picture 3">
            <a:extLst>
              <a:ext uri="{FF2B5EF4-FFF2-40B4-BE49-F238E27FC236}">
                <a16:creationId xmlns:a16="http://schemas.microsoft.com/office/drawing/2014/main" id="{6310AAAF-7B25-7326-E23F-D38F00414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975" y="1150750"/>
            <a:ext cx="5250050" cy="5250050"/>
          </a:xfrm>
          <a:prstGeom prst="rect">
            <a:avLst/>
          </a:prstGeom>
        </p:spPr>
      </p:pic>
    </p:spTree>
    <p:extLst>
      <p:ext uri="{BB962C8B-B14F-4D97-AF65-F5344CB8AC3E}">
        <p14:creationId xmlns:p14="http://schemas.microsoft.com/office/powerpoint/2010/main" val="402983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5E153-130D-B6B8-99CD-3E87C1FB45FE}"/>
            </a:ext>
          </a:extLst>
        </p:cNvPr>
        <p:cNvGrpSpPr/>
        <p:nvPr/>
      </p:nvGrpSpPr>
      <p:grpSpPr>
        <a:xfrm>
          <a:off x="0" y="0"/>
          <a:ext cx="0" cy="0"/>
          <a:chOff x="0" y="0"/>
          <a:chExt cx="0" cy="0"/>
        </a:xfrm>
      </p:grpSpPr>
      <p:pic>
        <p:nvPicPr>
          <p:cNvPr id="23" name="Picture 22" descr="A person wearing a white lab coat&#10;&#10;AI-generated content may be incorrect.">
            <a:extLst>
              <a:ext uri="{FF2B5EF4-FFF2-40B4-BE49-F238E27FC236}">
                <a16:creationId xmlns:a16="http://schemas.microsoft.com/office/drawing/2014/main" id="{EB6F8082-8236-E187-4801-C7ACAD2793B0}"/>
              </a:ext>
            </a:extLst>
          </p:cNvPr>
          <p:cNvPicPr>
            <a:picLocks noChangeAspect="1"/>
          </p:cNvPicPr>
          <p:nvPr/>
        </p:nvPicPr>
        <p:blipFill>
          <a:blip r:embed="rId3">
            <a:extLst>
              <a:ext uri="{28A0092B-C50C-407E-A947-70E740481C1C}">
                <a14:useLocalDpi xmlns:a14="http://schemas.microsoft.com/office/drawing/2010/main" val="0"/>
              </a:ext>
            </a:extLst>
          </a:blip>
          <a:srcRect l="12500" t="15730" r="12500"/>
          <a:stretch>
            <a:fillRect/>
          </a:stretch>
        </p:blipFill>
        <p:spPr>
          <a:xfrm>
            <a:off x="0" y="0"/>
            <a:ext cx="9144000" cy="6857999"/>
          </a:xfrm>
          <a:prstGeom prst="rect">
            <a:avLst/>
          </a:prstGeom>
        </p:spPr>
      </p:pic>
      <p:sp>
        <p:nvSpPr>
          <p:cNvPr id="3" name="Rectangle 2">
            <a:extLst>
              <a:ext uri="{FF2B5EF4-FFF2-40B4-BE49-F238E27FC236}">
                <a16:creationId xmlns:a16="http://schemas.microsoft.com/office/drawing/2014/main" id="{9A457F10-CB95-9374-FCD6-F9898886911E}"/>
              </a:ext>
            </a:extLst>
          </p:cNvPr>
          <p:cNvSpPr/>
          <p:nvPr/>
        </p:nvSpPr>
        <p:spPr>
          <a:xfrm>
            <a:off x="1320800" y="2273300"/>
            <a:ext cx="6604000" cy="2616200"/>
          </a:xfrm>
          <a:prstGeom prst="rect">
            <a:avLst/>
          </a:prstGeom>
          <a:solidFill>
            <a:schemeClr val="bg1">
              <a:alpha val="66000"/>
            </a:schemeClr>
          </a:solidFill>
          <a:ln w="76200">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51B5C0-40CE-C325-A6FA-4C6603A95A3E}"/>
              </a:ext>
            </a:extLst>
          </p:cNvPr>
          <p:cNvSpPr>
            <a:spLocks noGrp="1"/>
          </p:cNvSpPr>
          <p:nvPr>
            <p:ph type="title"/>
          </p:nvPr>
        </p:nvSpPr>
        <p:spPr>
          <a:xfrm>
            <a:off x="539352" y="2728912"/>
            <a:ext cx="8086724" cy="1704975"/>
          </a:xfrm>
        </p:spPr>
        <p:txBody>
          <a:bodyPr vert="horz" lIns="68580" tIns="34290" rIns="68580" bIns="34290" rtlCol="0" anchor="ctr">
            <a:normAutofit/>
          </a:bodyPr>
          <a:lstStyle/>
          <a:p>
            <a:pPr algn="ctr">
              <a:spcAft>
                <a:spcPts val="1350"/>
              </a:spcAft>
            </a:pPr>
            <a:r>
              <a:rPr lang="en-US" sz="4950" b="0" dirty="0">
                <a:solidFill>
                  <a:schemeClr val="tx1">
                    <a:lumMod val="95000"/>
                    <a:lumOff val="5000"/>
                  </a:schemeClr>
                </a:solidFill>
                <a:latin typeface="Poppins" panose="00000500000000000000" pitchFamily="2" charset="0"/>
                <a:cs typeface="Poppins" panose="00000500000000000000" pitchFamily="2" charset="0"/>
              </a:rPr>
              <a:t>Thank you!</a:t>
            </a:r>
          </a:p>
        </p:txBody>
      </p:sp>
      <p:pic>
        <p:nvPicPr>
          <p:cNvPr id="4" name="Picture 3" descr="Text&#10;&#10;AI-generated content may be incorrect.">
            <a:extLst>
              <a:ext uri="{FF2B5EF4-FFF2-40B4-BE49-F238E27FC236}">
                <a16:creationId xmlns:a16="http://schemas.microsoft.com/office/drawing/2014/main" id="{3F984876-718E-BA90-1CAD-5400DE8597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815" y="183015"/>
            <a:ext cx="2994666" cy="1069523"/>
          </a:xfrm>
          <a:prstGeom prst="rect">
            <a:avLst/>
          </a:prstGeom>
        </p:spPr>
      </p:pic>
      <p:sp>
        <p:nvSpPr>
          <p:cNvPr id="5" name="Title 1">
            <a:extLst>
              <a:ext uri="{FF2B5EF4-FFF2-40B4-BE49-F238E27FC236}">
                <a16:creationId xmlns:a16="http://schemas.microsoft.com/office/drawing/2014/main" id="{21D254B7-B424-2AF4-8361-C37F9EDF19E6}"/>
              </a:ext>
            </a:extLst>
          </p:cNvPr>
          <p:cNvSpPr txBox="1">
            <a:spLocks/>
          </p:cNvSpPr>
          <p:nvPr/>
        </p:nvSpPr>
        <p:spPr>
          <a:xfrm>
            <a:off x="2041326" y="4040637"/>
            <a:ext cx="5082777" cy="599512"/>
          </a:xfrm>
          <a:prstGeom prst="rect">
            <a:avLst/>
          </a:prstGeom>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350"/>
              </a:spcAft>
            </a:pPr>
            <a:r>
              <a:rPr lang="en-US" sz="2400" dirty="0">
                <a:solidFill>
                  <a:schemeClr val="tx1">
                    <a:lumMod val="75000"/>
                    <a:lumOff val="25000"/>
                  </a:schemeClr>
                </a:solidFill>
                <a:latin typeface="Poppins" panose="00000500000000000000" pitchFamily="2" charset="0"/>
                <a:cs typeface="Poppins" panose="00000500000000000000" pitchFamily="2" charset="0"/>
              </a:rPr>
              <a:t>infectionprevention@dhhs.nc.gov</a:t>
            </a:r>
          </a:p>
        </p:txBody>
      </p:sp>
    </p:spTree>
    <p:extLst>
      <p:ext uri="{BB962C8B-B14F-4D97-AF65-F5344CB8AC3E}">
        <p14:creationId xmlns:p14="http://schemas.microsoft.com/office/powerpoint/2010/main" val="3685732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D1942D-35BD-E739-1CC4-25AFFEDD5E27}"/>
              </a:ext>
            </a:extLst>
          </p:cNvPr>
          <p:cNvSpPr>
            <a:spLocks noGrp="1"/>
          </p:cNvSpPr>
          <p:nvPr>
            <p:ph type="sldNum" sz="quarter" idx="15"/>
          </p:nvPr>
        </p:nvSpPr>
        <p:spPr/>
        <p:txBody>
          <a:bodyPr/>
          <a:lstStyle/>
          <a:p>
            <a:fld id="{11F27F3A-B3E9-41ED-AF8F-A365F10BB65F}" type="slidenum">
              <a:rPr lang="en-US" smtClean="0"/>
              <a:pPr/>
              <a:t>26</a:t>
            </a:fld>
            <a:endParaRPr lang="en-US" dirty="0"/>
          </a:p>
        </p:txBody>
      </p:sp>
      <p:sp>
        <p:nvSpPr>
          <p:cNvPr id="6" name="Title 5">
            <a:extLst>
              <a:ext uri="{FF2B5EF4-FFF2-40B4-BE49-F238E27FC236}">
                <a16:creationId xmlns:a16="http://schemas.microsoft.com/office/drawing/2014/main" id="{5FFF3FD6-2CBA-B53A-0A7E-6811189A1BF8}"/>
              </a:ext>
            </a:extLst>
          </p:cNvPr>
          <p:cNvSpPr>
            <a:spLocks noGrp="1"/>
          </p:cNvSpPr>
          <p:nvPr>
            <p:ph type="title"/>
          </p:nvPr>
        </p:nvSpPr>
        <p:spPr/>
        <p:txBody>
          <a:bodyPr/>
          <a:lstStyle/>
          <a:p>
            <a:r>
              <a:rPr lang="en-US" sz="4000" b="0" dirty="0">
                <a:latin typeface="Poppins" panose="00000500000000000000" pitchFamily="2" charset="0"/>
                <a:cs typeface="Poppins" panose="00000500000000000000" pitchFamily="2" charset="0"/>
              </a:rPr>
              <a:t>Additional Resources</a:t>
            </a:r>
          </a:p>
        </p:txBody>
      </p:sp>
      <p:sp>
        <p:nvSpPr>
          <p:cNvPr id="2" name="Content Placeholder 2">
            <a:extLst>
              <a:ext uri="{FF2B5EF4-FFF2-40B4-BE49-F238E27FC236}">
                <a16:creationId xmlns:a16="http://schemas.microsoft.com/office/drawing/2014/main" id="{47C01FF3-8F7A-691D-34C1-DDB4A61099FC}"/>
              </a:ext>
            </a:extLst>
          </p:cNvPr>
          <p:cNvSpPr txBox="1">
            <a:spLocks/>
          </p:cNvSpPr>
          <p:nvPr/>
        </p:nvSpPr>
        <p:spPr>
          <a:xfrm>
            <a:off x="1452317" y="1594074"/>
            <a:ext cx="7413388" cy="3238051"/>
          </a:xfrm>
          <a:prstGeom prst="rect">
            <a:avLst/>
          </a:prstGeom>
        </p:spPr>
        <p:txBody>
          <a:bodyPr>
            <a:normAutofit/>
          </a:bodyPr>
          <a:lst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1800" dirty="0">
                <a:latin typeface="Nunito" pitchFamily="2" charset="0"/>
                <a:hlinkClick r:id="rId3"/>
              </a:rPr>
              <a:t>NCDHHS: Infection Prevention Education | Division of Public Health</a:t>
            </a:r>
            <a:endParaRPr lang="en-US" sz="1800" dirty="0">
              <a:latin typeface="Nunito" pitchFamily="2" charset="0"/>
            </a:endParaRPr>
          </a:p>
          <a:p>
            <a:pPr marL="0" indent="0">
              <a:lnSpc>
                <a:spcPct val="120000"/>
              </a:lnSpc>
              <a:buFont typeface="Arial" panose="020B0604020202020204" pitchFamily="34" charset="0"/>
              <a:buNone/>
            </a:pPr>
            <a:endParaRPr lang="en-US" sz="1800" dirty="0">
              <a:latin typeface="Nunito" pitchFamily="2" charset="0"/>
            </a:endParaRPr>
          </a:p>
          <a:p>
            <a:pPr marL="0" indent="0">
              <a:lnSpc>
                <a:spcPct val="120000"/>
              </a:lnSpc>
              <a:buFont typeface="Arial" panose="020B0604020202020204" pitchFamily="34" charset="0"/>
              <a:buNone/>
            </a:pPr>
            <a:r>
              <a:rPr lang="en-US" sz="1800" dirty="0">
                <a:latin typeface="Nunito" pitchFamily="2" charset="0"/>
                <a:hlinkClick r:id="rId4"/>
              </a:rPr>
              <a:t>CDC: Implementation of Personal Protective Equipment (PPE) Use in Nursing Homes to Prevent Spread of Multidrug-resistant Organisms (MDROs) | LTCFs</a:t>
            </a:r>
            <a:endParaRPr lang="en-US" sz="1800" dirty="0">
              <a:latin typeface="Nunito" pitchFamily="2" charset="0"/>
            </a:endParaRPr>
          </a:p>
        </p:txBody>
      </p:sp>
    </p:spTree>
    <p:extLst>
      <p:ext uri="{BB962C8B-B14F-4D97-AF65-F5344CB8AC3E}">
        <p14:creationId xmlns:p14="http://schemas.microsoft.com/office/powerpoint/2010/main" val="2298148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a:t>SOURCE:</a:t>
            </a:r>
          </a:p>
        </p:txBody>
      </p:sp>
      <p:sp>
        <p:nvSpPr>
          <p:cNvPr id="17" name="Slide Number Placeholder 16"/>
          <p:cNvSpPr>
            <a:spLocks noGrp="1"/>
          </p:cNvSpPr>
          <p:nvPr>
            <p:ph type="sldNum" sz="quarter" idx="14"/>
          </p:nvPr>
        </p:nvSpPr>
        <p:spPr/>
        <p:txBody>
          <a:bodyPr/>
          <a:lstStyle/>
          <a:p>
            <a:fld id="{11F27F3A-B3E9-41ED-AF8F-A365F10BB65F}" type="slidenum">
              <a:rPr lang="en-US" b="0" smtClean="0"/>
              <a:pPr/>
              <a:t>3</a:t>
            </a:fld>
            <a:endParaRPr lang="en-US" b="0" dirty="0"/>
          </a:p>
        </p:txBody>
      </p:sp>
      <p:sp>
        <p:nvSpPr>
          <p:cNvPr id="2" name="Title 1"/>
          <p:cNvSpPr>
            <a:spLocks noGrp="1"/>
          </p:cNvSpPr>
          <p:nvPr>
            <p:ph type="title"/>
          </p:nvPr>
        </p:nvSpPr>
        <p:spPr/>
        <p:txBody>
          <a:bodyPr/>
          <a:lstStyle/>
          <a:p>
            <a:r>
              <a:rPr lang="en-US" sz="2800" b="0" dirty="0">
                <a:latin typeface="Poppins" panose="00000500000000000000" pitchFamily="2" charset="0"/>
                <a:cs typeface="Poppins" panose="00000500000000000000" pitchFamily="2" charset="0"/>
              </a:rPr>
              <a:t>Know, Want to Know, Learned (KWL) Chart</a:t>
            </a:r>
          </a:p>
        </p:txBody>
      </p:sp>
      <p:cxnSp>
        <p:nvCxnSpPr>
          <p:cNvPr id="3" name="Straight Connector 2">
            <a:extLst>
              <a:ext uri="{FF2B5EF4-FFF2-40B4-BE49-F238E27FC236}">
                <a16:creationId xmlns:a16="http://schemas.microsoft.com/office/drawing/2014/main" id="{5428C714-D825-845C-5B96-65308E0130DB}"/>
              </a:ext>
            </a:extLst>
          </p:cNvPr>
          <p:cNvCxnSpPr>
            <a:cxnSpLocks/>
          </p:cNvCxnSpPr>
          <p:nvPr/>
        </p:nvCxnSpPr>
        <p:spPr>
          <a:xfrm flipV="1">
            <a:off x="2578712" y="2570624"/>
            <a:ext cx="3964364" cy="1377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EFDFCC5E-F614-76C6-4093-54C65A63D26F}"/>
              </a:ext>
            </a:extLst>
          </p:cNvPr>
          <p:cNvCxnSpPr>
            <a:cxnSpLocks/>
          </p:cNvCxnSpPr>
          <p:nvPr/>
        </p:nvCxnSpPr>
        <p:spPr>
          <a:xfrm>
            <a:off x="3810994" y="1930956"/>
            <a:ext cx="0" cy="41161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A7BDA03D-C59A-8361-3EB9-7C43386AF8F5}"/>
              </a:ext>
            </a:extLst>
          </p:cNvPr>
          <p:cNvCxnSpPr>
            <a:cxnSpLocks/>
          </p:cNvCxnSpPr>
          <p:nvPr/>
        </p:nvCxnSpPr>
        <p:spPr>
          <a:xfrm flipH="1">
            <a:off x="5311980" y="1938063"/>
            <a:ext cx="3" cy="41161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76FFE76-DAA4-3834-B611-F2072E581FB4}"/>
              </a:ext>
            </a:extLst>
          </p:cNvPr>
          <p:cNvSpPr txBox="1"/>
          <p:nvPr/>
        </p:nvSpPr>
        <p:spPr>
          <a:xfrm>
            <a:off x="2578712" y="2080914"/>
            <a:ext cx="1154466" cy="369332"/>
          </a:xfrm>
          <a:prstGeom prst="rect">
            <a:avLst/>
          </a:prstGeom>
          <a:noFill/>
        </p:spPr>
        <p:txBody>
          <a:bodyPr wrap="square" rtlCol="0">
            <a:spAutoFit/>
          </a:bodyPr>
          <a:lstStyle/>
          <a:p>
            <a:pPr algn="ctr"/>
            <a:r>
              <a:rPr lang="en-US" dirty="0">
                <a:latin typeface="Abadi" panose="020B0604020104020204" pitchFamily="34" charset="0"/>
              </a:rPr>
              <a:t>Know</a:t>
            </a:r>
          </a:p>
        </p:txBody>
      </p:sp>
      <p:sp>
        <p:nvSpPr>
          <p:cNvPr id="9" name="TextBox 8">
            <a:extLst>
              <a:ext uri="{FF2B5EF4-FFF2-40B4-BE49-F238E27FC236}">
                <a16:creationId xmlns:a16="http://schemas.microsoft.com/office/drawing/2014/main" id="{6A501B11-23FA-E37F-71C3-93E5A0B039FB}"/>
              </a:ext>
            </a:extLst>
          </p:cNvPr>
          <p:cNvSpPr txBox="1"/>
          <p:nvPr/>
        </p:nvSpPr>
        <p:spPr>
          <a:xfrm>
            <a:off x="3890680" y="1938063"/>
            <a:ext cx="1316135" cy="646331"/>
          </a:xfrm>
          <a:prstGeom prst="rect">
            <a:avLst/>
          </a:prstGeom>
          <a:noFill/>
        </p:spPr>
        <p:txBody>
          <a:bodyPr wrap="square" rtlCol="0">
            <a:spAutoFit/>
          </a:bodyPr>
          <a:lstStyle/>
          <a:p>
            <a:pPr algn="ctr"/>
            <a:r>
              <a:rPr lang="en-US" dirty="0">
                <a:latin typeface="Abadi" panose="020B0604020104020204" pitchFamily="34" charset="0"/>
              </a:rPr>
              <a:t>Want to Know</a:t>
            </a:r>
          </a:p>
        </p:txBody>
      </p:sp>
      <p:sp>
        <p:nvSpPr>
          <p:cNvPr id="10" name="TextBox 9">
            <a:extLst>
              <a:ext uri="{FF2B5EF4-FFF2-40B4-BE49-F238E27FC236}">
                <a16:creationId xmlns:a16="http://schemas.microsoft.com/office/drawing/2014/main" id="{BB112791-7C1C-5943-E2BE-28A1A2CB18BB}"/>
              </a:ext>
            </a:extLst>
          </p:cNvPr>
          <p:cNvSpPr txBox="1"/>
          <p:nvPr/>
        </p:nvSpPr>
        <p:spPr>
          <a:xfrm>
            <a:off x="5270602" y="2103679"/>
            <a:ext cx="1422363" cy="369332"/>
          </a:xfrm>
          <a:prstGeom prst="rect">
            <a:avLst/>
          </a:prstGeom>
          <a:noFill/>
        </p:spPr>
        <p:txBody>
          <a:bodyPr wrap="square" rtlCol="0">
            <a:spAutoFit/>
          </a:bodyPr>
          <a:lstStyle/>
          <a:p>
            <a:pPr algn="ctr"/>
            <a:r>
              <a:rPr lang="en-US" dirty="0">
                <a:latin typeface="Abadi" panose="020B0604020104020204" pitchFamily="34" charset="0"/>
              </a:rPr>
              <a:t>Learned</a:t>
            </a:r>
          </a:p>
        </p:txBody>
      </p:sp>
      <p:sp>
        <p:nvSpPr>
          <p:cNvPr id="11" name="Rectangle 10">
            <a:extLst>
              <a:ext uri="{FF2B5EF4-FFF2-40B4-BE49-F238E27FC236}">
                <a16:creationId xmlns:a16="http://schemas.microsoft.com/office/drawing/2014/main" id="{4D6469CA-5902-1905-5A18-FFC68FEBBE57}"/>
              </a:ext>
            </a:extLst>
          </p:cNvPr>
          <p:cNvSpPr/>
          <p:nvPr/>
        </p:nvSpPr>
        <p:spPr>
          <a:xfrm rot="20950107">
            <a:off x="2528144" y="2863636"/>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28284D5-A3C1-FF68-3C0A-3A3BA88F1B3C}"/>
              </a:ext>
            </a:extLst>
          </p:cNvPr>
          <p:cNvSpPr/>
          <p:nvPr/>
        </p:nvSpPr>
        <p:spPr>
          <a:xfrm rot="493411">
            <a:off x="2974965" y="3656075"/>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D155DA-C78B-F68B-D860-9F35B7723633}"/>
              </a:ext>
            </a:extLst>
          </p:cNvPr>
          <p:cNvSpPr/>
          <p:nvPr/>
        </p:nvSpPr>
        <p:spPr>
          <a:xfrm rot="21448196">
            <a:off x="2646792" y="4414135"/>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6254D53-17F9-B176-447F-EC015AD6D65A}"/>
              </a:ext>
            </a:extLst>
          </p:cNvPr>
          <p:cNvSpPr/>
          <p:nvPr/>
        </p:nvSpPr>
        <p:spPr>
          <a:xfrm rot="20950107">
            <a:off x="4056112" y="2799736"/>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E637C2B-46C3-7A75-B0AE-8D027DF7F148}"/>
              </a:ext>
            </a:extLst>
          </p:cNvPr>
          <p:cNvSpPr/>
          <p:nvPr/>
        </p:nvSpPr>
        <p:spPr>
          <a:xfrm rot="493411">
            <a:off x="4661545" y="3610545"/>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59F5DA-6C7E-F5E3-EA90-E01B555E8045}"/>
              </a:ext>
            </a:extLst>
          </p:cNvPr>
          <p:cNvSpPr/>
          <p:nvPr/>
        </p:nvSpPr>
        <p:spPr>
          <a:xfrm rot="21448196">
            <a:off x="4070702" y="4187919"/>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1A0A96-7879-A156-D11F-F2848F74554E}"/>
              </a:ext>
            </a:extLst>
          </p:cNvPr>
          <p:cNvSpPr/>
          <p:nvPr/>
        </p:nvSpPr>
        <p:spPr>
          <a:xfrm rot="20950107">
            <a:off x="3926803" y="3403173"/>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D5D41F-245A-D76F-84E9-60A0A904C10B}"/>
              </a:ext>
            </a:extLst>
          </p:cNvPr>
          <p:cNvSpPr/>
          <p:nvPr/>
        </p:nvSpPr>
        <p:spPr>
          <a:xfrm rot="21448196">
            <a:off x="3941393" y="4855294"/>
            <a:ext cx="529125" cy="434592"/>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39239A-B0F0-9344-33C6-EF33CB2F07E3}"/>
              </a:ext>
            </a:extLst>
          </p:cNvPr>
          <p:cNvSpPr/>
          <p:nvPr/>
        </p:nvSpPr>
        <p:spPr>
          <a:xfrm>
            <a:off x="2429628" y="1881369"/>
            <a:ext cx="4284743" cy="421530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995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F7D62F-70A7-07BF-31AB-A134C4B13A74}"/>
              </a:ext>
            </a:extLst>
          </p:cNvPr>
          <p:cNvSpPr>
            <a:spLocks noGrp="1"/>
          </p:cNvSpPr>
          <p:nvPr>
            <p:ph type="sldNum" sz="quarter" idx="14"/>
          </p:nvPr>
        </p:nvSpPr>
        <p:spPr/>
        <p:txBody>
          <a:bodyPr/>
          <a:lstStyle/>
          <a:p>
            <a:fld id="{11F27F3A-B3E9-41ED-AF8F-A365F10BB65F}" type="slidenum">
              <a:rPr lang="en-US" smtClean="0"/>
              <a:pPr/>
              <a:t>4</a:t>
            </a:fld>
            <a:endParaRPr lang="en-US" dirty="0"/>
          </a:p>
        </p:txBody>
      </p:sp>
      <p:sp>
        <p:nvSpPr>
          <p:cNvPr id="2" name="Title 1">
            <a:extLst>
              <a:ext uri="{FF2B5EF4-FFF2-40B4-BE49-F238E27FC236}">
                <a16:creationId xmlns:a16="http://schemas.microsoft.com/office/drawing/2014/main" id="{B75A9D46-82ED-7C3D-FB02-D7AF6C01B064}"/>
              </a:ext>
            </a:extLst>
          </p:cNvPr>
          <p:cNvSpPr>
            <a:spLocks noGrp="1"/>
          </p:cNvSpPr>
          <p:nvPr>
            <p:ph type="title"/>
          </p:nvPr>
        </p:nvSpPr>
        <p:spPr>
          <a:xfrm>
            <a:off x="278295" y="2247900"/>
            <a:ext cx="2591789" cy="548640"/>
          </a:xfrm>
        </p:spPr>
        <p:txBody>
          <a:bodyPr/>
          <a:lstStyle/>
          <a:p>
            <a:r>
              <a:rPr lang="en-US" sz="4000" b="0" dirty="0">
                <a:latin typeface="Poppins" panose="00000500000000000000" pitchFamily="2" charset="0"/>
                <a:cs typeface="Poppins" panose="00000500000000000000" pitchFamily="2" charset="0"/>
              </a:rPr>
              <a:t>Overview</a:t>
            </a:r>
          </a:p>
        </p:txBody>
      </p:sp>
      <p:sp>
        <p:nvSpPr>
          <p:cNvPr id="5" name="Text Placeholder 4">
            <a:extLst>
              <a:ext uri="{FF2B5EF4-FFF2-40B4-BE49-F238E27FC236}">
                <a16:creationId xmlns:a16="http://schemas.microsoft.com/office/drawing/2014/main" id="{D9AA27A4-E4C8-EE2B-0D88-9D19A39C9319}"/>
              </a:ext>
            </a:extLst>
          </p:cNvPr>
          <p:cNvSpPr>
            <a:spLocks noGrp="1"/>
          </p:cNvSpPr>
          <p:nvPr>
            <p:ph type="body" sz="quarter" idx="15"/>
          </p:nvPr>
        </p:nvSpPr>
        <p:spPr>
          <a:xfrm>
            <a:off x="3981451" y="1748790"/>
            <a:ext cx="4998554" cy="3360420"/>
          </a:xfrm>
        </p:spPr>
        <p:txBody>
          <a:bodyPr/>
          <a:lstStyle/>
          <a:p>
            <a:r>
              <a:rPr lang="en-US" sz="2800" b="0" dirty="0">
                <a:latin typeface="Nunito" pitchFamily="2" charset="0"/>
              </a:rPr>
              <a:t>Pre-assessment </a:t>
            </a:r>
          </a:p>
          <a:p>
            <a:r>
              <a:rPr lang="en-US" sz="2800" b="0" dirty="0">
                <a:latin typeface="Nunito" pitchFamily="2" charset="0"/>
              </a:rPr>
              <a:t>KWL Chart</a:t>
            </a:r>
          </a:p>
          <a:p>
            <a:r>
              <a:rPr lang="en-US" sz="2800" b="0" dirty="0">
                <a:latin typeface="Nunito" pitchFamily="2" charset="0"/>
              </a:rPr>
              <a:t>EBP Presentation</a:t>
            </a:r>
          </a:p>
          <a:p>
            <a:r>
              <a:rPr lang="en-US" sz="2800" b="0" dirty="0">
                <a:latin typeface="Nunito" pitchFamily="2" charset="0"/>
              </a:rPr>
              <a:t>Real Life Scenarios</a:t>
            </a:r>
          </a:p>
          <a:p>
            <a:r>
              <a:rPr lang="en-US" sz="2800" b="0" dirty="0">
                <a:latin typeface="Nunito" pitchFamily="2" charset="0"/>
              </a:rPr>
              <a:t>KWL Chart</a:t>
            </a:r>
          </a:p>
          <a:p>
            <a:r>
              <a:rPr lang="en-US" sz="2800" b="0" dirty="0">
                <a:latin typeface="Nunito" pitchFamily="2" charset="0"/>
              </a:rPr>
              <a:t>Post-assessment</a:t>
            </a:r>
          </a:p>
          <a:p>
            <a:pPr marL="0" indent="0">
              <a:buNone/>
            </a:pPr>
            <a:endParaRPr lang="en-US" dirty="0"/>
          </a:p>
        </p:txBody>
      </p:sp>
    </p:spTree>
    <p:extLst>
      <p:ext uri="{BB962C8B-B14F-4D97-AF65-F5344CB8AC3E}">
        <p14:creationId xmlns:p14="http://schemas.microsoft.com/office/powerpoint/2010/main" val="2810318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iagram&#10;&#10;AI-generated content may be incorrect.">
            <a:extLst>
              <a:ext uri="{FF2B5EF4-FFF2-40B4-BE49-F238E27FC236}">
                <a16:creationId xmlns:a16="http://schemas.microsoft.com/office/drawing/2014/main" id="{BB54505B-85BE-6D5F-BE40-0E25EC113CC7}"/>
              </a:ext>
            </a:extLst>
          </p:cNvPr>
          <p:cNvPicPr>
            <a:picLocks noChangeAspect="1"/>
          </p:cNvPicPr>
          <p:nvPr/>
        </p:nvPicPr>
        <p:blipFill>
          <a:blip r:embed="rId3">
            <a:extLst>
              <a:ext uri="{28A0092B-C50C-407E-A947-70E740481C1C}">
                <a14:useLocalDpi xmlns:a14="http://schemas.microsoft.com/office/drawing/2010/main" val="0"/>
              </a:ext>
            </a:extLst>
          </a:blip>
          <a:srcRect l="24879" t="-1" r="-15" b="-1"/>
          <a:stretch>
            <a:fillRect/>
          </a:stretch>
        </p:blipFill>
        <p:spPr>
          <a:xfrm>
            <a:off x="4318878" y="2023289"/>
            <a:ext cx="4825122" cy="4286618"/>
          </a:xfrm>
          <a:prstGeom prst="rect">
            <a:avLst/>
          </a:prstGeom>
        </p:spPr>
      </p:pic>
      <p:sp>
        <p:nvSpPr>
          <p:cNvPr id="4" name="Slide Number Placeholder 3">
            <a:extLst>
              <a:ext uri="{FF2B5EF4-FFF2-40B4-BE49-F238E27FC236}">
                <a16:creationId xmlns:a16="http://schemas.microsoft.com/office/drawing/2014/main" id="{CECDAC5E-6457-0CE5-AA39-62D4B4792581}"/>
              </a:ext>
            </a:extLst>
          </p:cNvPr>
          <p:cNvSpPr>
            <a:spLocks noGrp="1"/>
          </p:cNvSpPr>
          <p:nvPr>
            <p:ph type="sldNum" sz="quarter" idx="16"/>
          </p:nvPr>
        </p:nvSpPr>
        <p:spPr/>
        <p:txBody>
          <a:bodyPr/>
          <a:lstStyle/>
          <a:p>
            <a:fld id="{11F27F3A-B3E9-41ED-AF8F-A365F10BB65F}" type="slidenum">
              <a:rPr lang="en-US" smtClean="0"/>
              <a:pPr/>
              <a:t>5</a:t>
            </a:fld>
            <a:endParaRPr lang="en-US" dirty="0"/>
          </a:p>
        </p:txBody>
      </p:sp>
      <p:sp>
        <p:nvSpPr>
          <p:cNvPr id="6" name="Title 5">
            <a:extLst>
              <a:ext uri="{FF2B5EF4-FFF2-40B4-BE49-F238E27FC236}">
                <a16:creationId xmlns:a16="http://schemas.microsoft.com/office/drawing/2014/main" id="{CC07BC17-DB0C-B027-0593-9B2DFE7A5B0E}"/>
              </a:ext>
            </a:extLst>
          </p:cNvPr>
          <p:cNvSpPr>
            <a:spLocks noGrp="1"/>
          </p:cNvSpPr>
          <p:nvPr>
            <p:ph type="title"/>
          </p:nvPr>
        </p:nvSpPr>
        <p:spPr/>
        <p:txBody>
          <a:bodyPr/>
          <a:lstStyle/>
          <a:p>
            <a:r>
              <a:rPr lang="en-US" sz="3200" b="0" dirty="0">
                <a:latin typeface="Poppins" panose="00000500000000000000" pitchFamily="2" charset="0"/>
                <a:cs typeface="Poppins" panose="00000500000000000000" pitchFamily="2" charset="0"/>
              </a:rPr>
              <a:t>What are Enhanced Barrier Precautions?</a:t>
            </a:r>
          </a:p>
        </p:txBody>
      </p:sp>
      <p:sp>
        <p:nvSpPr>
          <p:cNvPr id="10" name="Content Placeholder 7">
            <a:extLst>
              <a:ext uri="{FF2B5EF4-FFF2-40B4-BE49-F238E27FC236}">
                <a16:creationId xmlns:a16="http://schemas.microsoft.com/office/drawing/2014/main" id="{470ADF7F-50C7-CD0D-E73E-58CB350B3C1A}"/>
              </a:ext>
            </a:extLst>
          </p:cNvPr>
          <p:cNvSpPr>
            <a:spLocks noGrp="1"/>
          </p:cNvSpPr>
          <p:nvPr>
            <p:ph sz="quarter" idx="14"/>
          </p:nvPr>
        </p:nvSpPr>
        <p:spPr>
          <a:xfrm>
            <a:off x="302150" y="2029569"/>
            <a:ext cx="3840480" cy="4086226"/>
          </a:xfrm>
        </p:spPr>
        <p:txBody>
          <a:bodyPr/>
          <a:lstStyle/>
          <a:p>
            <a:pPr marL="285750" indent="-285750" algn="l">
              <a:spcAft>
                <a:spcPts val="600"/>
              </a:spcAft>
              <a:buFont typeface="Arial" panose="020B0604020202020204" pitchFamily="34" charset="0"/>
              <a:buChar char="•"/>
            </a:pPr>
            <a:r>
              <a:rPr lang="en-US" sz="1800" b="0" dirty="0">
                <a:latin typeface="Nunito"/>
              </a:rPr>
              <a:t>A way to help stop the spread of infections, such as multidrug-resistant organisms (MDROs)</a:t>
            </a:r>
          </a:p>
        </p:txBody>
      </p:sp>
    </p:spTree>
    <p:extLst>
      <p:ext uri="{BB962C8B-B14F-4D97-AF65-F5344CB8AC3E}">
        <p14:creationId xmlns:p14="http://schemas.microsoft.com/office/powerpoint/2010/main" val="2010530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797D5-660D-238B-3D97-E0E0E6D23CC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449D89-7E08-75E5-3B62-1323ED4460A8}"/>
              </a:ext>
            </a:extLst>
          </p:cNvPr>
          <p:cNvSpPr>
            <a:spLocks noGrp="1"/>
          </p:cNvSpPr>
          <p:nvPr>
            <p:ph type="sldNum" sz="quarter" idx="16"/>
          </p:nvPr>
        </p:nvSpPr>
        <p:spPr/>
        <p:txBody>
          <a:bodyPr/>
          <a:lstStyle/>
          <a:p>
            <a:fld id="{11F27F3A-B3E9-41ED-AF8F-A365F10BB65F}" type="slidenum">
              <a:rPr lang="en-US" smtClean="0"/>
              <a:pPr/>
              <a:t>6</a:t>
            </a:fld>
            <a:endParaRPr lang="en-US" dirty="0"/>
          </a:p>
        </p:txBody>
      </p:sp>
      <p:sp>
        <p:nvSpPr>
          <p:cNvPr id="6" name="Title 5">
            <a:extLst>
              <a:ext uri="{FF2B5EF4-FFF2-40B4-BE49-F238E27FC236}">
                <a16:creationId xmlns:a16="http://schemas.microsoft.com/office/drawing/2014/main" id="{66806F7C-0569-9178-75C2-C93B8CA33981}"/>
              </a:ext>
            </a:extLst>
          </p:cNvPr>
          <p:cNvSpPr>
            <a:spLocks noGrp="1"/>
          </p:cNvSpPr>
          <p:nvPr>
            <p:ph type="title"/>
          </p:nvPr>
        </p:nvSpPr>
        <p:spPr/>
        <p:txBody>
          <a:bodyPr/>
          <a:lstStyle/>
          <a:p>
            <a:r>
              <a:rPr lang="en-US" sz="3200" b="0" dirty="0">
                <a:latin typeface="Poppins" panose="00000500000000000000" pitchFamily="2" charset="0"/>
                <a:cs typeface="Poppins" panose="00000500000000000000" pitchFamily="2" charset="0"/>
              </a:rPr>
              <a:t>What are Enhanced Barrier Precautions?</a:t>
            </a:r>
          </a:p>
        </p:txBody>
      </p:sp>
      <p:pic>
        <p:nvPicPr>
          <p:cNvPr id="3" name="Picture 2" descr="A picture containing diagram&#10;&#10;AI-generated content may be incorrect.">
            <a:extLst>
              <a:ext uri="{FF2B5EF4-FFF2-40B4-BE49-F238E27FC236}">
                <a16:creationId xmlns:a16="http://schemas.microsoft.com/office/drawing/2014/main" id="{7DD9ABC3-09A6-B2B3-6F66-7B1F9D18F55F}"/>
              </a:ext>
            </a:extLst>
          </p:cNvPr>
          <p:cNvPicPr>
            <a:picLocks noChangeAspect="1"/>
          </p:cNvPicPr>
          <p:nvPr/>
        </p:nvPicPr>
        <p:blipFill>
          <a:blip r:embed="rId3" cstate="print">
            <a:extLst>
              <a:ext uri="{28A0092B-C50C-407E-A947-70E740481C1C}">
                <a14:useLocalDpi xmlns:a14="http://schemas.microsoft.com/office/drawing/2010/main" val="0"/>
              </a:ext>
            </a:extLst>
          </a:blip>
          <a:srcRect l="250" t="-1" r="254" b="-1"/>
          <a:stretch>
            <a:fillRect/>
          </a:stretch>
        </p:blipFill>
        <p:spPr>
          <a:xfrm>
            <a:off x="5562587" y="1744877"/>
            <a:ext cx="3581413" cy="2402731"/>
          </a:xfrm>
          <a:prstGeom prst="rect">
            <a:avLst/>
          </a:prstGeom>
        </p:spPr>
      </p:pic>
      <p:pic>
        <p:nvPicPr>
          <p:cNvPr id="5" name="Picture 4" descr="An old person sitting in a chair&#10;&#10;AI-generated content may be incorrect.">
            <a:extLst>
              <a:ext uri="{FF2B5EF4-FFF2-40B4-BE49-F238E27FC236}">
                <a16:creationId xmlns:a16="http://schemas.microsoft.com/office/drawing/2014/main" id="{5620A330-09CF-967E-6BD3-726620E0FED5}"/>
              </a:ext>
            </a:extLst>
          </p:cNvPr>
          <p:cNvPicPr>
            <a:picLocks noChangeAspect="1"/>
          </p:cNvPicPr>
          <p:nvPr/>
        </p:nvPicPr>
        <p:blipFill>
          <a:blip r:embed="rId4" cstate="print">
            <a:extLst>
              <a:ext uri="{28A0092B-C50C-407E-A947-70E740481C1C}">
                <a14:useLocalDpi xmlns:a14="http://schemas.microsoft.com/office/drawing/2010/main" val="0"/>
              </a:ext>
            </a:extLst>
          </a:blip>
          <a:srcRect l="7082" r="641" b="2"/>
          <a:stretch>
            <a:fillRect/>
          </a:stretch>
        </p:blipFill>
        <p:spPr>
          <a:xfrm>
            <a:off x="5581496" y="4147608"/>
            <a:ext cx="3562504" cy="2171488"/>
          </a:xfrm>
          <a:prstGeom prst="rect">
            <a:avLst/>
          </a:prstGeom>
        </p:spPr>
      </p:pic>
      <p:sp>
        <p:nvSpPr>
          <p:cNvPr id="10" name="Content Placeholder 7">
            <a:extLst>
              <a:ext uri="{FF2B5EF4-FFF2-40B4-BE49-F238E27FC236}">
                <a16:creationId xmlns:a16="http://schemas.microsoft.com/office/drawing/2014/main" id="{D63CFDFB-A2C7-880F-EE48-1007C215E793}"/>
              </a:ext>
            </a:extLst>
          </p:cNvPr>
          <p:cNvSpPr>
            <a:spLocks noGrp="1"/>
          </p:cNvSpPr>
          <p:nvPr>
            <p:ph sz="quarter" idx="14"/>
          </p:nvPr>
        </p:nvSpPr>
        <p:spPr>
          <a:xfrm>
            <a:off x="302150" y="2029569"/>
            <a:ext cx="3840480" cy="4086226"/>
          </a:xfrm>
        </p:spPr>
        <p:txBody>
          <a:bodyPr/>
          <a:lstStyle/>
          <a:p>
            <a:pPr marL="285750" indent="-285750" algn="l">
              <a:spcAft>
                <a:spcPts val="600"/>
              </a:spcAft>
              <a:buFont typeface="Arial" panose="020B0604020202020204" pitchFamily="34" charset="0"/>
              <a:buChar char="•"/>
            </a:pPr>
            <a:r>
              <a:rPr lang="en-US" sz="1800" b="0" dirty="0">
                <a:latin typeface="Nunito"/>
              </a:rPr>
              <a:t>A way to help stop the spread of infections, such as multidrug-resistant organisms (MDROs)</a:t>
            </a:r>
          </a:p>
          <a:p>
            <a:pPr marL="285750" indent="-285750" algn="l">
              <a:spcAft>
                <a:spcPts val="600"/>
              </a:spcAft>
              <a:buFont typeface="Arial" panose="020B0604020202020204" pitchFamily="34" charset="0"/>
              <a:buChar char="•"/>
            </a:pPr>
            <a:r>
              <a:rPr lang="en-US" sz="1800" b="0" dirty="0">
                <a:latin typeface="Nunito"/>
              </a:rPr>
              <a:t>Specific to nursing homes</a:t>
            </a:r>
          </a:p>
        </p:txBody>
      </p:sp>
    </p:spTree>
    <p:extLst>
      <p:ext uri="{BB962C8B-B14F-4D97-AF65-F5344CB8AC3E}">
        <p14:creationId xmlns:p14="http://schemas.microsoft.com/office/powerpoint/2010/main" val="3933113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F84D2-00C4-C3F9-4EBA-3E747CD3A14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14C862-61FC-EA32-2F46-72EA09C16393}"/>
              </a:ext>
            </a:extLst>
          </p:cNvPr>
          <p:cNvSpPr>
            <a:spLocks noGrp="1"/>
          </p:cNvSpPr>
          <p:nvPr>
            <p:ph type="sldNum" sz="quarter" idx="16"/>
          </p:nvPr>
        </p:nvSpPr>
        <p:spPr/>
        <p:txBody>
          <a:bodyPr/>
          <a:lstStyle/>
          <a:p>
            <a:fld id="{11F27F3A-B3E9-41ED-AF8F-A365F10BB65F}" type="slidenum">
              <a:rPr lang="en-US" smtClean="0"/>
              <a:pPr/>
              <a:t>7</a:t>
            </a:fld>
            <a:endParaRPr lang="en-US" dirty="0"/>
          </a:p>
        </p:txBody>
      </p:sp>
      <p:sp>
        <p:nvSpPr>
          <p:cNvPr id="6" name="Title 5">
            <a:extLst>
              <a:ext uri="{FF2B5EF4-FFF2-40B4-BE49-F238E27FC236}">
                <a16:creationId xmlns:a16="http://schemas.microsoft.com/office/drawing/2014/main" id="{D4DF6EF4-A356-7267-0C3E-3CFFBAD7A0EE}"/>
              </a:ext>
            </a:extLst>
          </p:cNvPr>
          <p:cNvSpPr>
            <a:spLocks noGrp="1"/>
          </p:cNvSpPr>
          <p:nvPr>
            <p:ph type="title"/>
          </p:nvPr>
        </p:nvSpPr>
        <p:spPr/>
        <p:txBody>
          <a:bodyPr/>
          <a:lstStyle/>
          <a:p>
            <a:r>
              <a:rPr lang="en-US" sz="3200" b="0" dirty="0">
                <a:latin typeface="Poppins" panose="00000500000000000000" pitchFamily="2" charset="0"/>
                <a:cs typeface="Poppins" panose="00000500000000000000" pitchFamily="2" charset="0"/>
              </a:rPr>
              <a:t>What are Enhanced Barrier Precautions?</a:t>
            </a:r>
          </a:p>
        </p:txBody>
      </p:sp>
      <p:pic>
        <p:nvPicPr>
          <p:cNvPr id="3" name="Picture 2" descr="A picture containing diagram&#10;&#10;AI-generated content may be incorrect.">
            <a:extLst>
              <a:ext uri="{FF2B5EF4-FFF2-40B4-BE49-F238E27FC236}">
                <a16:creationId xmlns:a16="http://schemas.microsoft.com/office/drawing/2014/main" id="{21E86CEF-6E78-31DA-31C0-1CCC8B3D2D68}"/>
              </a:ext>
            </a:extLst>
          </p:cNvPr>
          <p:cNvPicPr>
            <a:picLocks noChangeAspect="1"/>
          </p:cNvPicPr>
          <p:nvPr/>
        </p:nvPicPr>
        <p:blipFill>
          <a:blip r:embed="rId3" cstate="print">
            <a:extLst>
              <a:ext uri="{28A0092B-C50C-407E-A947-70E740481C1C}">
                <a14:useLocalDpi xmlns:a14="http://schemas.microsoft.com/office/drawing/2010/main" val="0"/>
              </a:ext>
            </a:extLst>
          </a:blip>
          <a:srcRect l="250" t="-1" r="254" b="-1"/>
          <a:stretch>
            <a:fillRect/>
          </a:stretch>
        </p:blipFill>
        <p:spPr>
          <a:xfrm>
            <a:off x="5806974" y="2030246"/>
            <a:ext cx="3337026" cy="2238774"/>
          </a:xfrm>
          <a:prstGeom prst="rect">
            <a:avLst/>
          </a:prstGeom>
        </p:spPr>
      </p:pic>
      <p:pic>
        <p:nvPicPr>
          <p:cNvPr id="2" name="Picture 1" descr="A picture containing silhouette&#10;&#10;AI-generated content may be incorrect.">
            <a:extLst>
              <a:ext uri="{FF2B5EF4-FFF2-40B4-BE49-F238E27FC236}">
                <a16:creationId xmlns:a16="http://schemas.microsoft.com/office/drawing/2014/main" id="{E23668B2-ECBE-6FF2-921F-DEC7CB9B14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0080" y="1744479"/>
            <a:ext cx="1363196" cy="1363196"/>
          </a:xfrm>
          <a:prstGeom prst="rect">
            <a:avLst/>
          </a:prstGeom>
        </p:spPr>
      </p:pic>
      <p:pic>
        <p:nvPicPr>
          <p:cNvPr id="7" name="Picture 6" descr="Icon&#10;&#10;AI-generated content may be incorrect.">
            <a:extLst>
              <a:ext uri="{FF2B5EF4-FFF2-40B4-BE49-F238E27FC236}">
                <a16:creationId xmlns:a16="http://schemas.microsoft.com/office/drawing/2014/main" id="{195C94FE-47D7-6869-89CA-725C86A3FD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9476" y="2354364"/>
            <a:ext cx="1575452" cy="1575452"/>
          </a:xfrm>
          <a:prstGeom prst="rect">
            <a:avLst/>
          </a:prstGeom>
        </p:spPr>
      </p:pic>
      <p:sp>
        <p:nvSpPr>
          <p:cNvPr id="12" name="Content Placeholder 7">
            <a:extLst>
              <a:ext uri="{FF2B5EF4-FFF2-40B4-BE49-F238E27FC236}">
                <a16:creationId xmlns:a16="http://schemas.microsoft.com/office/drawing/2014/main" id="{7DC058C0-6A19-34A4-1940-26CA6DAE7DB7}"/>
              </a:ext>
            </a:extLst>
          </p:cNvPr>
          <p:cNvSpPr>
            <a:spLocks noGrp="1"/>
          </p:cNvSpPr>
          <p:nvPr>
            <p:ph sz="quarter" idx="14"/>
          </p:nvPr>
        </p:nvSpPr>
        <p:spPr>
          <a:xfrm>
            <a:off x="302150" y="2029569"/>
            <a:ext cx="3840480" cy="4086226"/>
          </a:xfrm>
        </p:spPr>
        <p:txBody>
          <a:bodyPr/>
          <a:lstStyle/>
          <a:p>
            <a:pPr marL="285750" indent="-285750" algn="l">
              <a:spcAft>
                <a:spcPts val="600"/>
              </a:spcAft>
              <a:buFont typeface="Arial" panose="020B0604020202020204" pitchFamily="34" charset="0"/>
              <a:buChar char="•"/>
            </a:pPr>
            <a:r>
              <a:rPr lang="en-US" sz="1800" b="0" dirty="0">
                <a:latin typeface="Nunito"/>
              </a:rPr>
              <a:t>A way to help stop the spread of infections, such as multidrug-resistant organisms (MDROs)</a:t>
            </a:r>
          </a:p>
          <a:p>
            <a:pPr marL="285750" indent="-285750" algn="l">
              <a:spcAft>
                <a:spcPts val="600"/>
              </a:spcAft>
              <a:buFont typeface="Arial" panose="020B0604020202020204" pitchFamily="34" charset="0"/>
              <a:buChar char="•"/>
            </a:pPr>
            <a:r>
              <a:rPr lang="en-US" sz="1800" b="0" dirty="0">
                <a:latin typeface="Nunito"/>
              </a:rPr>
              <a:t>Specific to nursing homes</a:t>
            </a:r>
          </a:p>
          <a:p>
            <a:pPr marL="285750" indent="-285750" algn="l">
              <a:spcAft>
                <a:spcPts val="600"/>
              </a:spcAft>
              <a:buFont typeface="Arial" panose="020B0604020202020204" pitchFamily="34" charset="0"/>
              <a:buChar char="•"/>
            </a:pPr>
            <a:r>
              <a:rPr lang="en-US" sz="1800" b="0" dirty="0">
                <a:latin typeface="Nunito"/>
              </a:rPr>
              <a:t>Require gown and glove use during high-contact resident care activities</a:t>
            </a:r>
          </a:p>
        </p:txBody>
      </p:sp>
      <p:pic>
        <p:nvPicPr>
          <p:cNvPr id="13" name="Picture 12" descr="An old person sitting in a chair&#10;&#10;AI-generated content may be incorrect.">
            <a:extLst>
              <a:ext uri="{FF2B5EF4-FFF2-40B4-BE49-F238E27FC236}">
                <a16:creationId xmlns:a16="http://schemas.microsoft.com/office/drawing/2014/main" id="{92269625-318B-5C89-EBB7-6AFF69612296}"/>
              </a:ext>
            </a:extLst>
          </p:cNvPr>
          <p:cNvPicPr>
            <a:picLocks noChangeAspect="1"/>
          </p:cNvPicPr>
          <p:nvPr/>
        </p:nvPicPr>
        <p:blipFill>
          <a:blip r:embed="rId6" cstate="print">
            <a:extLst>
              <a:ext uri="{28A0092B-C50C-407E-A947-70E740481C1C}">
                <a14:useLocalDpi xmlns:a14="http://schemas.microsoft.com/office/drawing/2010/main" val="0"/>
              </a:ext>
            </a:extLst>
          </a:blip>
          <a:srcRect l="24135" r="12625" b="2"/>
          <a:stretch>
            <a:fillRect/>
          </a:stretch>
        </p:blipFill>
        <p:spPr>
          <a:xfrm>
            <a:off x="4277446" y="4229976"/>
            <a:ext cx="2517095" cy="2238774"/>
          </a:xfrm>
          <a:prstGeom prst="rect">
            <a:avLst/>
          </a:prstGeom>
        </p:spPr>
      </p:pic>
    </p:spTree>
    <p:extLst>
      <p:ext uri="{BB962C8B-B14F-4D97-AF65-F5344CB8AC3E}">
        <p14:creationId xmlns:p14="http://schemas.microsoft.com/office/powerpoint/2010/main" val="90267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E0CEB-A14C-9DFF-C093-56FC7A2C00D0}"/>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69C7A01-DB20-3A69-7D57-BBA5EF228D65}"/>
              </a:ext>
            </a:extLst>
          </p:cNvPr>
          <p:cNvSpPr>
            <a:spLocks noGrp="1"/>
          </p:cNvSpPr>
          <p:nvPr>
            <p:ph sz="quarter" idx="14"/>
          </p:nvPr>
        </p:nvSpPr>
        <p:spPr>
          <a:xfrm>
            <a:off x="302150" y="2029569"/>
            <a:ext cx="3840480" cy="4086226"/>
          </a:xfrm>
        </p:spPr>
        <p:txBody>
          <a:bodyPr/>
          <a:lstStyle/>
          <a:p>
            <a:pPr marL="285750" indent="-285750" algn="l">
              <a:spcAft>
                <a:spcPts val="600"/>
              </a:spcAft>
              <a:buFont typeface="Arial" panose="020B0604020202020204" pitchFamily="34" charset="0"/>
              <a:buChar char="•"/>
            </a:pPr>
            <a:r>
              <a:rPr lang="en-US" sz="1800" b="0" dirty="0">
                <a:latin typeface="Nunito"/>
              </a:rPr>
              <a:t>A way to help stop the spread of infections, such as multidrug-resistant organisms (MDROs)</a:t>
            </a:r>
          </a:p>
          <a:p>
            <a:pPr marL="285750" indent="-285750" algn="l">
              <a:spcAft>
                <a:spcPts val="600"/>
              </a:spcAft>
              <a:buFont typeface="Arial" panose="020B0604020202020204" pitchFamily="34" charset="0"/>
              <a:buChar char="•"/>
            </a:pPr>
            <a:r>
              <a:rPr lang="en-US" sz="1800" b="0" dirty="0">
                <a:latin typeface="Nunito"/>
              </a:rPr>
              <a:t>Specific to nursing homes</a:t>
            </a:r>
          </a:p>
          <a:p>
            <a:pPr marL="285750" indent="-285750" algn="l">
              <a:spcAft>
                <a:spcPts val="600"/>
              </a:spcAft>
              <a:buFont typeface="Arial" panose="020B0604020202020204" pitchFamily="34" charset="0"/>
              <a:buChar char="•"/>
            </a:pPr>
            <a:r>
              <a:rPr lang="en-US" sz="1800" b="0" dirty="0">
                <a:latin typeface="Nunito"/>
              </a:rPr>
              <a:t>Require gown and glove use during high-contact resident care activities</a:t>
            </a:r>
          </a:p>
          <a:p>
            <a:pPr marL="285750" indent="-285750" algn="l">
              <a:spcAft>
                <a:spcPts val="600"/>
              </a:spcAft>
              <a:buFont typeface="Arial" panose="020B0604020202020204" pitchFamily="34" charset="0"/>
              <a:buChar char="•"/>
            </a:pPr>
            <a:r>
              <a:rPr lang="en-US" sz="1800" b="0" dirty="0">
                <a:latin typeface="Nunito"/>
              </a:rPr>
              <a:t>Specifically for residents known to have a MDRO or at risk of becoming infected with a MDRO</a:t>
            </a:r>
          </a:p>
          <a:p>
            <a:endParaRPr lang="en-US" dirty="0"/>
          </a:p>
        </p:txBody>
      </p:sp>
      <p:sp>
        <p:nvSpPr>
          <p:cNvPr id="4" name="Slide Number Placeholder 3">
            <a:extLst>
              <a:ext uri="{FF2B5EF4-FFF2-40B4-BE49-F238E27FC236}">
                <a16:creationId xmlns:a16="http://schemas.microsoft.com/office/drawing/2014/main" id="{ECCF713E-C1A5-C7DF-1407-E9411A819D1E}"/>
              </a:ext>
            </a:extLst>
          </p:cNvPr>
          <p:cNvSpPr>
            <a:spLocks noGrp="1"/>
          </p:cNvSpPr>
          <p:nvPr>
            <p:ph type="sldNum" sz="quarter" idx="16"/>
          </p:nvPr>
        </p:nvSpPr>
        <p:spPr/>
        <p:txBody>
          <a:bodyPr/>
          <a:lstStyle/>
          <a:p>
            <a:fld id="{11F27F3A-B3E9-41ED-AF8F-A365F10BB65F}" type="slidenum">
              <a:rPr lang="en-US" smtClean="0"/>
              <a:pPr/>
              <a:t>8</a:t>
            </a:fld>
            <a:endParaRPr lang="en-US" dirty="0"/>
          </a:p>
        </p:txBody>
      </p:sp>
      <p:sp>
        <p:nvSpPr>
          <p:cNvPr id="6" name="Title 5">
            <a:extLst>
              <a:ext uri="{FF2B5EF4-FFF2-40B4-BE49-F238E27FC236}">
                <a16:creationId xmlns:a16="http://schemas.microsoft.com/office/drawing/2014/main" id="{4312124A-4C4F-DE5F-E88D-B6FC1C627310}"/>
              </a:ext>
            </a:extLst>
          </p:cNvPr>
          <p:cNvSpPr>
            <a:spLocks noGrp="1"/>
          </p:cNvSpPr>
          <p:nvPr>
            <p:ph type="title"/>
          </p:nvPr>
        </p:nvSpPr>
        <p:spPr/>
        <p:txBody>
          <a:bodyPr/>
          <a:lstStyle/>
          <a:p>
            <a:r>
              <a:rPr lang="en-US" sz="3200" b="0" dirty="0">
                <a:latin typeface="Poppins" panose="00000500000000000000" pitchFamily="2" charset="0"/>
                <a:cs typeface="Poppins" panose="00000500000000000000" pitchFamily="2" charset="0"/>
              </a:rPr>
              <a:t>What are Enhanced Barrier Precautions?</a:t>
            </a:r>
          </a:p>
        </p:txBody>
      </p:sp>
      <p:pic>
        <p:nvPicPr>
          <p:cNvPr id="3" name="Picture 2" descr="A picture containing diagram&#10;&#10;AI-generated content may be incorrect.">
            <a:extLst>
              <a:ext uri="{FF2B5EF4-FFF2-40B4-BE49-F238E27FC236}">
                <a16:creationId xmlns:a16="http://schemas.microsoft.com/office/drawing/2014/main" id="{25B18167-D1CF-5051-5CC1-0FC52759798D}"/>
              </a:ext>
            </a:extLst>
          </p:cNvPr>
          <p:cNvPicPr>
            <a:picLocks noChangeAspect="1"/>
          </p:cNvPicPr>
          <p:nvPr/>
        </p:nvPicPr>
        <p:blipFill>
          <a:blip r:embed="rId3" cstate="print">
            <a:extLst>
              <a:ext uri="{28A0092B-C50C-407E-A947-70E740481C1C}">
                <a14:useLocalDpi xmlns:a14="http://schemas.microsoft.com/office/drawing/2010/main" val="0"/>
              </a:ext>
            </a:extLst>
          </a:blip>
          <a:srcRect l="250" t="-1" r="254" b="-1"/>
          <a:stretch>
            <a:fillRect/>
          </a:stretch>
        </p:blipFill>
        <p:spPr>
          <a:xfrm>
            <a:off x="5806974" y="2030246"/>
            <a:ext cx="3337026" cy="2238774"/>
          </a:xfrm>
          <a:prstGeom prst="rect">
            <a:avLst/>
          </a:prstGeom>
        </p:spPr>
      </p:pic>
      <p:pic>
        <p:nvPicPr>
          <p:cNvPr id="2" name="Picture 1" descr="A picture containing silhouette&#10;&#10;AI-generated content may be incorrect.">
            <a:extLst>
              <a:ext uri="{FF2B5EF4-FFF2-40B4-BE49-F238E27FC236}">
                <a16:creationId xmlns:a16="http://schemas.microsoft.com/office/drawing/2014/main" id="{EECA5760-A1F6-5CFA-BCF5-CFC4BE725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0080" y="1744479"/>
            <a:ext cx="1363196" cy="1363196"/>
          </a:xfrm>
          <a:prstGeom prst="rect">
            <a:avLst/>
          </a:prstGeom>
        </p:spPr>
      </p:pic>
      <p:pic>
        <p:nvPicPr>
          <p:cNvPr id="7" name="Picture 6" descr="Icon&#10;&#10;AI-generated content may be incorrect.">
            <a:extLst>
              <a:ext uri="{FF2B5EF4-FFF2-40B4-BE49-F238E27FC236}">
                <a16:creationId xmlns:a16="http://schemas.microsoft.com/office/drawing/2014/main" id="{1AABC6FB-20C4-CB54-0120-BE7EF5091A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9476" y="2354364"/>
            <a:ext cx="1575452" cy="1575452"/>
          </a:xfrm>
          <a:prstGeom prst="rect">
            <a:avLst/>
          </a:prstGeom>
        </p:spPr>
      </p:pic>
      <p:pic>
        <p:nvPicPr>
          <p:cNvPr id="9" name="Picture 8" descr="An old person sitting in a chair&#10;&#10;AI-generated content may be incorrect.">
            <a:extLst>
              <a:ext uri="{FF2B5EF4-FFF2-40B4-BE49-F238E27FC236}">
                <a16:creationId xmlns:a16="http://schemas.microsoft.com/office/drawing/2014/main" id="{77E21075-2739-E0D1-16D3-D1D51DA1F6DD}"/>
              </a:ext>
            </a:extLst>
          </p:cNvPr>
          <p:cNvPicPr>
            <a:picLocks noChangeAspect="1"/>
          </p:cNvPicPr>
          <p:nvPr/>
        </p:nvPicPr>
        <p:blipFill>
          <a:blip r:embed="rId6" cstate="print">
            <a:extLst>
              <a:ext uri="{28A0092B-C50C-407E-A947-70E740481C1C}">
                <a14:useLocalDpi xmlns:a14="http://schemas.microsoft.com/office/drawing/2010/main" val="0"/>
              </a:ext>
            </a:extLst>
          </a:blip>
          <a:srcRect l="24135" r="12625" b="2"/>
          <a:stretch>
            <a:fillRect/>
          </a:stretch>
        </p:blipFill>
        <p:spPr>
          <a:xfrm>
            <a:off x="4277446" y="4229976"/>
            <a:ext cx="2517095" cy="2238774"/>
          </a:xfrm>
          <a:prstGeom prst="rect">
            <a:avLst/>
          </a:prstGeom>
        </p:spPr>
      </p:pic>
      <p:pic>
        <p:nvPicPr>
          <p:cNvPr id="10" name="Picture 9">
            <a:extLst>
              <a:ext uri="{FF2B5EF4-FFF2-40B4-BE49-F238E27FC236}">
                <a16:creationId xmlns:a16="http://schemas.microsoft.com/office/drawing/2014/main" id="{F4A76BF3-C5A3-380A-0498-1819CA0B02B8}"/>
              </a:ext>
            </a:extLst>
          </p:cNvPr>
          <p:cNvPicPr>
            <a:picLocks noChangeAspect="1"/>
          </p:cNvPicPr>
          <p:nvPr/>
        </p:nvPicPr>
        <p:blipFill>
          <a:blip r:embed="rId7" cstate="print">
            <a:extLst>
              <a:ext uri="{28A0092B-C50C-407E-A947-70E740481C1C}">
                <a14:useLocalDpi xmlns:a14="http://schemas.microsoft.com/office/drawing/2010/main" val="0"/>
              </a:ext>
            </a:extLst>
          </a:blip>
          <a:srcRect l="20834" r="1833" b="2"/>
          <a:stretch>
            <a:fillRect/>
          </a:stretch>
        </p:blipFill>
        <p:spPr>
          <a:xfrm>
            <a:off x="7167566" y="4324309"/>
            <a:ext cx="1872908" cy="2421825"/>
          </a:xfrm>
          <a:prstGeom prst="rect">
            <a:avLst/>
          </a:prstGeom>
        </p:spPr>
      </p:pic>
    </p:spTree>
    <p:extLst>
      <p:ext uri="{BB962C8B-B14F-4D97-AF65-F5344CB8AC3E}">
        <p14:creationId xmlns:p14="http://schemas.microsoft.com/office/powerpoint/2010/main" val="306887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844E2C6-3E29-40A2-08DE-20C56DF48670}"/>
              </a:ext>
            </a:extLst>
          </p:cNvPr>
          <p:cNvSpPr>
            <a:spLocks noGrp="1"/>
          </p:cNvSpPr>
          <p:nvPr>
            <p:ph type="body" sz="quarter" idx="10"/>
          </p:nvPr>
        </p:nvSpPr>
        <p:spPr>
          <a:xfrm>
            <a:off x="320635" y="3284220"/>
            <a:ext cx="2795666" cy="4937760"/>
          </a:xfrm>
        </p:spPr>
        <p:txBody>
          <a:bodyPr/>
          <a:lstStyle/>
          <a:p>
            <a:pPr marL="0" indent="0">
              <a:buNone/>
            </a:pPr>
            <a:r>
              <a:rPr lang="en-US" b="0" dirty="0">
                <a:latin typeface="Poppins" panose="00000500000000000000" pitchFamily="2" charset="0"/>
                <a:cs typeface="Poppins" panose="00000500000000000000" pitchFamily="2" charset="0"/>
              </a:rPr>
              <a:t>Multidrug-resistant organism</a:t>
            </a:r>
          </a:p>
        </p:txBody>
      </p:sp>
      <p:sp>
        <p:nvSpPr>
          <p:cNvPr id="4" name="Slide Number Placeholder 3">
            <a:extLst>
              <a:ext uri="{FF2B5EF4-FFF2-40B4-BE49-F238E27FC236}">
                <a16:creationId xmlns:a16="http://schemas.microsoft.com/office/drawing/2014/main" id="{87EEE2A9-E97E-1E9F-CF0E-AD6400D5D243}"/>
              </a:ext>
            </a:extLst>
          </p:cNvPr>
          <p:cNvSpPr>
            <a:spLocks noGrp="1"/>
          </p:cNvSpPr>
          <p:nvPr>
            <p:ph type="sldNum" sz="quarter" idx="14"/>
          </p:nvPr>
        </p:nvSpPr>
        <p:spPr/>
        <p:txBody>
          <a:bodyPr/>
          <a:lstStyle/>
          <a:p>
            <a:fld id="{11F27F3A-B3E9-41ED-AF8F-A365F10BB65F}" type="slidenum">
              <a:rPr lang="en-US" smtClean="0"/>
              <a:pPr/>
              <a:t>9</a:t>
            </a:fld>
            <a:endParaRPr lang="en-US" dirty="0"/>
          </a:p>
        </p:txBody>
      </p:sp>
      <p:sp>
        <p:nvSpPr>
          <p:cNvPr id="6" name="Title 5">
            <a:extLst>
              <a:ext uri="{FF2B5EF4-FFF2-40B4-BE49-F238E27FC236}">
                <a16:creationId xmlns:a16="http://schemas.microsoft.com/office/drawing/2014/main" id="{9CBA3318-FBFE-EFF7-D5B1-9AFD0BF2FD33}"/>
              </a:ext>
            </a:extLst>
          </p:cNvPr>
          <p:cNvSpPr>
            <a:spLocks noGrp="1"/>
          </p:cNvSpPr>
          <p:nvPr>
            <p:ph type="title"/>
          </p:nvPr>
        </p:nvSpPr>
        <p:spPr>
          <a:xfrm>
            <a:off x="320635" y="2070100"/>
            <a:ext cx="2591789" cy="279400"/>
          </a:xfrm>
        </p:spPr>
        <p:txBody>
          <a:bodyPr/>
          <a:lstStyle/>
          <a:p>
            <a:r>
              <a:rPr lang="en-US" sz="3600" b="0" dirty="0">
                <a:latin typeface="Poppins" panose="00000500000000000000" pitchFamily="2" charset="0"/>
                <a:cs typeface="Poppins" panose="00000500000000000000" pitchFamily="2" charset="0"/>
              </a:rPr>
              <a:t>What is a MDRO?</a:t>
            </a:r>
          </a:p>
        </p:txBody>
      </p:sp>
      <p:sp>
        <p:nvSpPr>
          <p:cNvPr id="2" name="Content Placeholder 2">
            <a:extLst>
              <a:ext uri="{FF2B5EF4-FFF2-40B4-BE49-F238E27FC236}">
                <a16:creationId xmlns:a16="http://schemas.microsoft.com/office/drawing/2014/main" id="{153A4658-1B71-DA56-B1C7-B55BDBEAF119}"/>
              </a:ext>
            </a:extLst>
          </p:cNvPr>
          <p:cNvSpPr txBox="1">
            <a:spLocks/>
          </p:cNvSpPr>
          <p:nvPr/>
        </p:nvSpPr>
        <p:spPr>
          <a:xfrm>
            <a:off x="3727932" y="1364874"/>
            <a:ext cx="5007291" cy="4351338"/>
          </a:xfrm>
          <a:prstGeom prst="rect">
            <a:avLst/>
          </a:prstGeom>
        </p:spPr>
        <p:txBody>
          <a:bodyPr vert="horz" lIns="91440" tIns="45720" rIns="91440" bIns="45720" rtlCol="0" anchor="t">
            <a:normAutofit/>
          </a:bodyPr>
          <a:lstStyle>
            <a:lvl1pPr marL="171450" indent="-171450" algn="l" defTabSz="514350" rtl="0" eaLnBrk="1" latinLnBrk="0" hangingPunct="1">
              <a:lnSpc>
                <a:spcPct val="90000"/>
              </a:lnSpc>
              <a:spcBef>
                <a:spcPts val="563"/>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b="0" dirty="0">
                <a:latin typeface="Nunito"/>
              </a:rPr>
              <a:t>Microorganisms, usually bacteria, that don’t respond to many types of medication</a:t>
            </a:r>
          </a:p>
          <a:p>
            <a:r>
              <a:rPr lang="en-US" b="0" dirty="0">
                <a:latin typeface="Nunito"/>
              </a:rPr>
              <a:t>This makes them very hard to treat</a:t>
            </a:r>
          </a:p>
        </p:txBody>
      </p:sp>
      <p:pic>
        <p:nvPicPr>
          <p:cNvPr id="3" name="Picture 2">
            <a:extLst>
              <a:ext uri="{FF2B5EF4-FFF2-40B4-BE49-F238E27FC236}">
                <a16:creationId xmlns:a16="http://schemas.microsoft.com/office/drawing/2014/main" id="{2A67A0A5-E54B-8D45-B1FE-7461537B5839}"/>
              </a:ext>
            </a:extLst>
          </p:cNvPr>
          <p:cNvPicPr>
            <a:picLocks noChangeAspect="1"/>
          </p:cNvPicPr>
          <p:nvPr/>
        </p:nvPicPr>
        <p:blipFill>
          <a:blip r:embed="rId3" cstate="print">
            <a:extLst>
              <a:ext uri="{28A0092B-C50C-407E-A947-70E740481C1C}">
                <a14:useLocalDpi xmlns:a14="http://schemas.microsoft.com/office/drawing/2010/main" val="0"/>
              </a:ext>
            </a:extLst>
          </a:blip>
          <a:srcRect l="8781" t="25787" r="63419" b="18657"/>
          <a:stretch>
            <a:fillRect/>
          </a:stretch>
        </p:blipFill>
        <p:spPr>
          <a:xfrm rot="1087334">
            <a:off x="7731943" y="3513481"/>
            <a:ext cx="1024968" cy="1575630"/>
          </a:xfrm>
          <a:prstGeom prst="rect">
            <a:avLst/>
          </a:prstGeom>
        </p:spPr>
      </p:pic>
      <p:pic>
        <p:nvPicPr>
          <p:cNvPr id="5" name="Picture 4">
            <a:extLst>
              <a:ext uri="{FF2B5EF4-FFF2-40B4-BE49-F238E27FC236}">
                <a16:creationId xmlns:a16="http://schemas.microsoft.com/office/drawing/2014/main" id="{35744134-A958-2472-E8AB-815ED7A21BAA}"/>
              </a:ext>
            </a:extLst>
          </p:cNvPr>
          <p:cNvPicPr>
            <a:picLocks noChangeAspect="1"/>
          </p:cNvPicPr>
          <p:nvPr/>
        </p:nvPicPr>
        <p:blipFill>
          <a:blip r:embed="rId4" cstate="print">
            <a:extLst>
              <a:ext uri="{28A0092B-C50C-407E-A947-70E740481C1C}">
                <a14:useLocalDpi xmlns:a14="http://schemas.microsoft.com/office/drawing/2010/main" val="0"/>
              </a:ext>
            </a:extLst>
          </a:blip>
          <a:srcRect l="34939" r="31736" b="66875"/>
          <a:stretch>
            <a:fillRect/>
          </a:stretch>
        </p:blipFill>
        <p:spPr>
          <a:xfrm>
            <a:off x="3173636" y="3753602"/>
            <a:ext cx="1770093" cy="1759030"/>
          </a:xfrm>
          <a:prstGeom prst="rect">
            <a:avLst/>
          </a:prstGeom>
        </p:spPr>
      </p:pic>
      <p:pic>
        <p:nvPicPr>
          <p:cNvPr id="8" name="Picture 7">
            <a:extLst>
              <a:ext uri="{FF2B5EF4-FFF2-40B4-BE49-F238E27FC236}">
                <a16:creationId xmlns:a16="http://schemas.microsoft.com/office/drawing/2014/main" id="{EB44EF35-9F8A-49A1-708F-D9BA15ECE558}"/>
              </a:ext>
            </a:extLst>
          </p:cNvPr>
          <p:cNvPicPr>
            <a:picLocks noChangeAspect="1"/>
          </p:cNvPicPr>
          <p:nvPr/>
        </p:nvPicPr>
        <p:blipFill>
          <a:blip r:embed="rId4" cstate="print">
            <a:extLst>
              <a:ext uri="{28A0092B-C50C-407E-A947-70E740481C1C}">
                <a14:useLocalDpi xmlns:a14="http://schemas.microsoft.com/office/drawing/2010/main" val="0"/>
              </a:ext>
            </a:extLst>
          </a:blip>
          <a:srcRect l="66096" t="2211" r="579" b="64664"/>
          <a:stretch>
            <a:fillRect/>
          </a:stretch>
        </p:blipFill>
        <p:spPr>
          <a:xfrm>
            <a:off x="3845784" y="3146920"/>
            <a:ext cx="1770093" cy="1759030"/>
          </a:xfrm>
          <a:prstGeom prst="rect">
            <a:avLst/>
          </a:prstGeom>
        </p:spPr>
      </p:pic>
      <p:pic>
        <p:nvPicPr>
          <p:cNvPr id="9" name="Picture 8">
            <a:extLst>
              <a:ext uri="{FF2B5EF4-FFF2-40B4-BE49-F238E27FC236}">
                <a16:creationId xmlns:a16="http://schemas.microsoft.com/office/drawing/2014/main" id="{BF0A6E4A-CE04-66AF-1965-8250833AC10C}"/>
              </a:ext>
            </a:extLst>
          </p:cNvPr>
          <p:cNvPicPr>
            <a:picLocks noChangeAspect="1"/>
          </p:cNvPicPr>
          <p:nvPr/>
        </p:nvPicPr>
        <p:blipFill>
          <a:blip r:embed="rId5" cstate="print">
            <a:extLst>
              <a:ext uri="{28A0092B-C50C-407E-A947-70E740481C1C}">
                <a14:useLocalDpi xmlns:a14="http://schemas.microsoft.com/office/drawing/2010/main" val="0"/>
              </a:ext>
            </a:extLst>
          </a:blip>
          <a:srcRect l="35559" t="63773" r="31116" b="3102"/>
          <a:stretch>
            <a:fillRect/>
          </a:stretch>
        </p:blipFill>
        <p:spPr>
          <a:xfrm rot="5858153">
            <a:off x="4795362" y="4255197"/>
            <a:ext cx="1095460" cy="1088613"/>
          </a:xfrm>
          <a:prstGeom prst="rect">
            <a:avLst/>
          </a:prstGeom>
        </p:spPr>
      </p:pic>
      <p:pic>
        <p:nvPicPr>
          <p:cNvPr id="10" name="Picture 9">
            <a:extLst>
              <a:ext uri="{FF2B5EF4-FFF2-40B4-BE49-F238E27FC236}">
                <a16:creationId xmlns:a16="http://schemas.microsoft.com/office/drawing/2014/main" id="{1604B453-A1E4-5FBB-9391-34833CA7044B}"/>
              </a:ext>
            </a:extLst>
          </p:cNvPr>
          <p:cNvPicPr>
            <a:picLocks noChangeAspect="1"/>
          </p:cNvPicPr>
          <p:nvPr/>
        </p:nvPicPr>
        <p:blipFill>
          <a:blip r:embed="rId6" cstate="print">
            <a:extLst>
              <a:ext uri="{28A0092B-C50C-407E-A947-70E740481C1C}">
                <a14:useLocalDpi xmlns:a14="http://schemas.microsoft.com/office/drawing/2010/main" val="0"/>
              </a:ext>
            </a:extLst>
          </a:blip>
          <a:srcRect l="35694" t="26232" r="36506" b="18212"/>
          <a:stretch>
            <a:fillRect/>
          </a:stretch>
        </p:blipFill>
        <p:spPr>
          <a:xfrm rot="20255028">
            <a:off x="6445018" y="3779095"/>
            <a:ext cx="1026467" cy="1577935"/>
          </a:xfrm>
          <a:prstGeom prst="rect">
            <a:avLst/>
          </a:prstGeom>
        </p:spPr>
      </p:pic>
      <p:pic>
        <p:nvPicPr>
          <p:cNvPr id="11" name="Graphic 10" descr="Close outline">
            <a:extLst>
              <a:ext uri="{FF2B5EF4-FFF2-40B4-BE49-F238E27FC236}">
                <a16:creationId xmlns:a16="http://schemas.microsoft.com/office/drawing/2014/main" id="{3911AD39-BC07-1136-35FB-FEC0B2170AA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990765" y="3049071"/>
            <a:ext cx="3043106" cy="3043106"/>
          </a:xfrm>
          <a:prstGeom prst="rect">
            <a:avLst/>
          </a:prstGeom>
        </p:spPr>
      </p:pic>
    </p:spTree>
    <p:extLst>
      <p:ext uri="{BB962C8B-B14F-4D97-AF65-F5344CB8AC3E}">
        <p14:creationId xmlns:p14="http://schemas.microsoft.com/office/powerpoint/2010/main" val="1104117497"/>
      </p:ext>
    </p:extLst>
  </p:cSld>
  <p:clrMapOvr>
    <a:masterClrMapping/>
  </p:clrMapOvr>
</p:sld>
</file>

<file path=ppt/theme/theme1.xml><?xml version="1.0" encoding="utf-8"?>
<a:theme xmlns:a="http://schemas.openxmlformats.org/drawingml/2006/main" name="6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81DC2D9AFD80479D08D7A061E1CECD" ma:contentTypeVersion="18" ma:contentTypeDescription="Create a new document." ma:contentTypeScope="" ma:versionID="4253c74389f9f8a1f7f22b19d064f4af">
  <xsd:schema xmlns:xsd="http://www.w3.org/2001/XMLSchema" xmlns:xs="http://www.w3.org/2001/XMLSchema" xmlns:p="http://schemas.microsoft.com/office/2006/metadata/properties" xmlns:ns2="74a3ceb1-6c66-4124-b9a0-8b445388b8a4" xmlns:ns3="e90556b4-525d-4530-90bf-0d4c6b1115ec" targetNamespace="http://schemas.microsoft.com/office/2006/metadata/properties" ma:root="true" ma:fieldsID="4ecb3da76898b96256112bfd75caf104" ns2:_="" ns3:_="">
    <xsd:import namespace="74a3ceb1-6c66-4124-b9a0-8b445388b8a4"/>
    <xsd:import namespace="e90556b4-525d-4530-90bf-0d4c6b1115ec"/>
    <xsd:element name="properties">
      <xsd:complexType>
        <xsd:sequence>
          <xsd:element name="documentManagement">
            <xsd:complexType>
              <xsd:all>
                <xsd:element ref="ns2:Person" minOccurs="0"/>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a3ceb1-6c66-4124-b9a0-8b445388b8a4" elementFormDefault="qualified">
    <xsd:import namespace="http://schemas.microsoft.com/office/2006/documentManagement/types"/>
    <xsd:import namespace="http://schemas.microsoft.com/office/infopath/2007/PartnerControls"/>
    <xsd:element name="Person" ma:index="8"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0556b4-525d-4530-90bf-0d4c6b1115e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f1a74a7-cfd2-4e02-b3c0-da260bd4cce6}" ma:internalName="TaxCatchAll" ma:showField="CatchAllData" ma:web="e90556b4-525d-4530-90bf-0d4c6b1115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4a3ceb1-6c66-4124-b9a0-8b445388b8a4">
      <Terms xmlns="http://schemas.microsoft.com/office/infopath/2007/PartnerControls"/>
    </lcf76f155ced4ddcb4097134ff3c332f>
    <TaxCatchAll xmlns="e90556b4-525d-4530-90bf-0d4c6b1115ec" xsi:nil="true"/>
    <Person xmlns="74a3ceb1-6c66-4124-b9a0-8b445388b8a4">
      <UserInfo>
        <DisplayName/>
        <AccountId xsi:nil="true"/>
        <AccountType/>
      </UserInfo>
    </Perso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5E8C48-8770-4EBB-8956-FB237C9A57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a3ceb1-6c66-4124-b9a0-8b445388b8a4"/>
    <ds:schemaRef ds:uri="e90556b4-525d-4530-90bf-0d4c6b1115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93D88C-3348-45EB-B075-20445B0EED91}">
  <ds:schemaRefs>
    <ds:schemaRef ds:uri="74a3ceb1-6c66-4124-b9a0-8b445388b8a4"/>
    <ds:schemaRef ds:uri="e90556b4-525d-4530-90bf-0d4c6b1115ec"/>
    <ds:schemaRef ds:uri="http://purl.org/dc/elements/1.1/"/>
    <ds:schemaRef ds:uri="http://schemas.microsoft.com/office/2006/metadata/properties"/>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73281F3B-BF70-4553-B5B6-51CCDF4704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7074</TotalTime>
  <Words>2006</Words>
  <Application>Microsoft Office PowerPoint</Application>
  <PresentationFormat>On-screen Show (4:3)</PresentationFormat>
  <Paragraphs>174</Paragraphs>
  <Slides>26</Slides>
  <Notes>26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Abadi</vt:lpstr>
      <vt:lpstr>Aptos</vt:lpstr>
      <vt:lpstr>Aptos Display</vt:lpstr>
      <vt:lpstr>Arial</vt:lpstr>
      <vt:lpstr>Calibri</vt:lpstr>
      <vt:lpstr>Franklin Gothic Demi Cond</vt:lpstr>
      <vt:lpstr>Franklin Gothic Medium</vt:lpstr>
      <vt:lpstr>Nunito</vt:lpstr>
      <vt:lpstr>Poppins</vt:lpstr>
      <vt:lpstr>6_Office Theme</vt:lpstr>
      <vt:lpstr>Custom Design</vt:lpstr>
      <vt:lpstr>Enhanced Barrier Precautions</vt:lpstr>
      <vt:lpstr>Pre-assessment https://forms.office.com/g/swQ9i2PAJK</vt:lpstr>
      <vt:lpstr>Know, Want to Know, Learned (KWL) Chart</vt:lpstr>
      <vt:lpstr>Overview</vt:lpstr>
      <vt:lpstr>What are Enhanced Barrier Precautions?</vt:lpstr>
      <vt:lpstr>What are Enhanced Barrier Precautions?</vt:lpstr>
      <vt:lpstr>What are Enhanced Barrier Precautions?</vt:lpstr>
      <vt:lpstr>What are Enhanced Barrier Precautions?</vt:lpstr>
      <vt:lpstr>What is a MDRO?</vt:lpstr>
      <vt:lpstr>What residents are at risk of being infected with a MDRO?</vt:lpstr>
      <vt:lpstr>What are high-contact resident care activities?</vt:lpstr>
      <vt:lpstr>What are not high-contact resident care activities?</vt:lpstr>
      <vt:lpstr>Personal Protective Equipment (PPE)for EBP</vt:lpstr>
      <vt:lpstr>Disposing of PPE</vt:lpstr>
      <vt:lpstr>Is Physical or Occupational Therapy a “high-contact” resident care activity?</vt:lpstr>
      <vt:lpstr>PPE in hallways during therapy</vt:lpstr>
      <vt:lpstr>How long should a resident be on Enhanced Barrier Precautions?</vt:lpstr>
      <vt:lpstr>Practicing EBP</vt:lpstr>
      <vt:lpstr>With or without EBP…</vt:lpstr>
      <vt:lpstr>With EBP…</vt:lpstr>
      <vt:lpstr>With EBP…</vt:lpstr>
      <vt:lpstr>Scenarios</vt:lpstr>
      <vt:lpstr>Know, Want to Know, Learned (KWL) Chart</vt:lpstr>
      <vt:lpstr>Post-assessment  https://forms.office.com/g/VfQ8S5z5vW</vt:lpstr>
      <vt:lpstr>Thank you!</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Farr, Caralee</cp:lastModifiedBy>
  <cp:revision>451</cp:revision>
  <cp:lastPrinted>2017-07-14T22:50:57Z</cp:lastPrinted>
  <dcterms:created xsi:type="dcterms:W3CDTF">2015-07-07T20:02:11Z</dcterms:created>
  <dcterms:modified xsi:type="dcterms:W3CDTF">2026-06-18T19:13:05Z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0x010100B781DC2D9AFD80479D08D7A061E1CECD</vt:lpwstr>
  </property>
  <property fmtid="{D5CDD505-2E9C-101B-9397-08002B2CF9AE}" pid="3" name="MediaServiceImageTags">
    <vt:lpwstr/>
  </property>
</Properties>
</file>