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3.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4.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4"/>
  </p:sldMasterIdLst>
  <p:notesMasterIdLst>
    <p:notesMasterId r:id="rId43"/>
  </p:notesMasterIdLst>
  <p:sldIdLst>
    <p:sldId id="257" r:id="rId5"/>
    <p:sldId id="258" r:id="rId6"/>
    <p:sldId id="266" r:id="rId7"/>
    <p:sldId id="312" r:id="rId8"/>
    <p:sldId id="278" r:id="rId9"/>
    <p:sldId id="279" r:id="rId10"/>
    <p:sldId id="280" r:id="rId11"/>
    <p:sldId id="293" r:id="rId12"/>
    <p:sldId id="276" r:id="rId13"/>
    <p:sldId id="274" r:id="rId14"/>
    <p:sldId id="314" r:id="rId15"/>
    <p:sldId id="294" r:id="rId16"/>
    <p:sldId id="282" r:id="rId17"/>
    <p:sldId id="307" r:id="rId18"/>
    <p:sldId id="283" r:id="rId19"/>
    <p:sldId id="308" r:id="rId20"/>
    <p:sldId id="284" r:id="rId21"/>
    <p:sldId id="285" r:id="rId22"/>
    <p:sldId id="286" r:id="rId23"/>
    <p:sldId id="287" r:id="rId24"/>
    <p:sldId id="298" r:id="rId25"/>
    <p:sldId id="297" r:id="rId26"/>
    <p:sldId id="289" r:id="rId27"/>
    <p:sldId id="290" r:id="rId28"/>
    <p:sldId id="304" r:id="rId29"/>
    <p:sldId id="313" r:id="rId30"/>
    <p:sldId id="295" r:id="rId31"/>
    <p:sldId id="300" r:id="rId32"/>
    <p:sldId id="301" r:id="rId33"/>
    <p:sldId id="311" r:id="rId34"/>
    <p:sldId id="303" r:id="rId35"/>
    <p:sldId id="310" r:id="rId36"/>
    <p:sldId id="296" r:id="rId37"/>
    <p:sldId id="292" r:id="rId38"/>
    <p:sldId id="305" r:id="rId39"/>
    <p:sldId id="277" r:id="rId40"/>
    <p:sldId id="315" r:id="rId41"/>
    <p:sldId id="306" r:id="rId42"/>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FE329B86-01A3-4306-8488-4C2EE5AC65EE}">
          <p14:sldIdLst>
            <p14:sldId id="257"/>
            <p14:sldId id="258"/>
          </p14:sldIdLst>
        </p14:section>
        <p14:section name="Review the NC rules and regulations pertaining to RN dispensing" id="{59F27C7E-A1B3-42C6-8770-C34109450A49}">
          <p14:sldIdLst>
            <p14:sldId id="266"/>
            <p14:sldId id="312"/>
            <p14:sldId id="278"/>
            <p14:sldId id="279"/>
            <p14:sldId id="280"/>
          </p14:sldIdLst>
        </p14:section>
        <p14:section name="Review definitions related to dispensing, packaging, labeling and dispensing of medications" id="{2CCAD731-4BE6-498F-9B04-E8D12FAF6DD2}">
          <p14:sldIdLst>
            <p14:sldId id="293"/>
            <p14:sldId id="276"/>
            <p14:sldId id="274"/>
          </p14:sldIdLst>
        </p14:section>
        <p14:section name="Review legal requirements for prescribing, dispensing, record keeping and permits; process for RN dispensing and administration of medications." id="{264EF2CF-5876-4322-86DA-D80293B2965D}">
          <p14:sldIdLst>
            <p14:sldId id="314"/>
            <p14:sldId id="294"/>
            <p14:sldId id="282"/>
            <p14:sldId id="307"/>
            <p14:sldId id="283"/>
            <p14:sldId id="308"/>
            <p14:sldId id="284"/>
            <p14:sldId id="285"/>
            <p14:sldId id="286"/>
            <p14:sldId id="287"/>
            <p14:sldId id="298"/>
            <p14:sldId id="297"/>
          </p14:sldIdLst>
        </p14:section>
        <p14:section name="Discuss the relationship between the pharmacist-manager, the local health department nurses, health department administration, and the North Carolina Board of Pharmacy" id="{026CD48F-7CF9-43B5-B15B-3D296AA57EE0}">
          <p14:sldIdLst>
            <p14:sldId id="289"/>
            <p14:sldId id="290"/>
            <p14:sldId id="304"/>
          </p14:sldIdLst>
        </p14:section>
        <p14:section name="Review the process of dispensing/distribution of Epi-pens and naloxone" id="{B5D47170-ADAE-46F3-8F9E-F6079462E5E5}">
          <p14:sldIdLst>
            <p14:sldId id="313"/>
            <p14:sldId id="295"/>
            <p14:sldId id="300"/>
            <p14:sldId id="301"/>
            <p14:sldId id="311"/>
            <p14:sldId id="303"/>
            <p14:sldId id="310"/>
            <p14:sldId id="296"/>
          </p14:sldIdLst>
        </p14:section>
        <p14:section name="Overview of 340B program and its requirements" id="{A6BB27E9-4299-4EC3-9DB4-4F5A98C99309}">
          <p14:sldIdLst>
            <p14:sldId id="292"/>
            <p14:sldId id="305"/>
            <p14:sldId id="277"/>
            <p14:sldId id="315"/>
          </p14:sldIdLst>
        </p14:section>
        <p14:section name="Conclusion" id="{758BDCAC-34F8-443C-B3C0-9C2255294715}">
          <p14:sldIdLst>
            <p14:sldId id="306"/>
          </p14:sldIdLst>
        </p14:section>
      </p14:sectionLst>
    </p:ex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6EBBA74-8021-12BE-CCDA-95EBCCA1C943}" name="Abby Block" initials="AB" userId="S::abby.block@buncombecounty.org::e176832f-7135-4153-ab53-142b58545aad"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887B3"/>
    <a:srgbClr val="264457"/>
    <a:srgbClr val="003147"/>
    <a:srgbClr val="24565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353" autoAdjust="0"/>
    <p:restoredTop sz="89777" autoAdjust="0"/>
  </p:normalViewPr>
  <p:slideViewPr>
    <p:cSldViewPr snapToGrid="0">
      <p:cViewPr varScale="1">
        <p:scale>
          <a:sx n="59" d="100"/>
          <a:sy n="59" d="100"/>
        </p:scale>
        <p:origin x="196"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notesMaster" Target="notesMasters/notesMaster1.xml"/><Relationship Id="rId48" Type="http://schemas.microsoft.com/office/2018/10/relationships/authors" Target="authors.xml"/></Relationships>
</file>

<file path=ppt/diagrams/_rels/data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_rels/data6.xml.rels><?xml version="1.0" encoding="UTF-8" standalone="yes"?>
<Relationships xmlns="http://schemas.openxmlformats.org/package/2006/relationships"><Relationship Id="rId8" Type="http://schemas.openxmlformats.org/officeDocument/2006/relationships/image" Target="../media/image35.svg"/><Relationship Id="rId3" Type="http://schemas.openxmlformats.org/officeDocument/2006/relationships/image" Target="../media/image30.png"/><Relationship Id="rId7" Type="http://schemas.openxmlformats.org/officeDocument/2006/relationships/image" Target="../media/image34.png"/><Relationship Id="rId2" Type="http://schemas.openxmlformats.org/officeDocument/2006/relationships/image" Target="../media/image29.svg"/><Relationship Id="rId1" Type="http://schemas.openxmlformats.org/officeDocument/2006/relationships/image" Target="../media/image28.png"/><Relationship Id="rId6" Type="http://schemas.openxmlformats.org/officeDocument/2006/relationships/image" Target="../media/image33.svg"/><Relationship Id="rId5" Type="http://schemas.openxmlformats.org/officeDocument/2006/relationships/image" Target="../media/image32.png"/><Relationship Id="rId10" Type="http://schemas.openxmlformats.org/officeDocument/2006/relationships/image" Target="../media/image37.svg"/><Relationship Id="rId4" Type="http://schemas.openxmlformats.org/officeDocument/2006/relationships/image" Target="../media/image31.svg"/><Relationship Id="rId9" Type="http://schemas.openxmlformats.org/officeDocument/2006/relationships/image" Target="../media/image36.png"/></Relationships>
</file>

<file path=ppt/diagrams/_rels/data7.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image" Target="../media/image39.svg"/><Relationship Id="rId1" Type="http://schemas.openxmlformats.org/officeDocument/2006/relationships/image" Target="../media/image38.png"/><Relationship Id="rId6" Type="http://schemas.openxmlformats.org/officeDocument/2006/relationships/image" Target="../media/image31.svg"/><Relationship Id="rId5" Type="http://schemas.openxmlformats.org/officeDocument/2006/relationships/image" Target="../media/image30.png"/><Relationship Id="rId4" Type="http://schemas.openxmlformats.org/officeDocument/2006/relationships/image" Target="../media/image29.svg"/></Relationships>
</file>

<file path=ppt/diagrams/_rels/data8.xml.rels><?xml version="1.0" encoding="UTF-8" standalone="yes"?>
<Relationships xmlns="http://schemas.openxmlformats.org/package/2006/relationships"><Relationship Id="rId3" Type="http://schemas.openxmlformats.org/officeDocument/2006/relationships/image" Target="../media/image40.png"/><Relationship Id="rId2" Type="http://schemas.openxmlformats.org/officeDocument/2006/relationships/image" Target="../media/image29.svg"/><Relationship Id="rId1" Type="http://schemas.openxmlformats.org/officeDocument/2006/relationships/image" Target="../media/image28.png"/><Relationship Id="rId4" Type="http://schemas.openxmlformats.org/officeDocument/2006/relationships/image" Target="../media/image41.svg"/></Relationships>
</file>

<file path=ppt/diagrams/_rels/drawing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_rels/drawing6.xml.rels><?xml version="1.0" encoding="UTF-8" standalone="yes"?>
<Relationships xmlns="http://schemas.openxmlformats.org/package/2006/relationships"><Relationship Id="rId8" Type="http://schemas.openxmlformats.org/officeDocument/2006/relationships/image" Target="../media/image35.svg"/><Relationship Id="rId3" Type="http://schemas.openxmlformats.org/officeDocument/2006/relationships/image" Target="../media/image30.png"/><Relationship Id="rId7" Type="http://schemas.openxmlformats.org/officeDocument/2006/relationships/image" Target="../media/image34.png"/><Relationship Id="rId2" Type="http://schemas.openxmlformats.org/officeDocument/2006/relationships/image" Target="../media/image29.svg"/><Relationship Id="rId1" Type="http://schemas.openxmlformats.org/officeDocument/2006/relationships/image" Target="../media/image28.png"/><Relationship Id="rId6" Type="http://schemas.openxmlformats.org/officeDocument/2006/relationships/image" Target="../media/image33.svg"/><Relationship Id="rId5" Type="http://schemas.openxmlformats.org/officeDocument/2006/relationships/image" Target="../media/image32.png"/><Relationship Id="rId10" Type="http://schemas.openxmlformats.org/officeDocument/2006/relationships/image" Target="../media/image37.svg"/><Relationship Id="rId4" Type="http://schemas.openxmlformats.org/officeDocument/2006/relationships/image" Target="../media/image31.svg"/><Relationship Id="rId9" Type="http://schemas.openxmlformats.org/officeDocument/2006/relationships/image" Target="../media/image36.png"/></Relationships>
</file>

<file path=ppt/diagrams/_rels/drawing7.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image" Target="../media/image39.svg"/><Relationship Id="rId1" Type="http://schemas.openxmlformats.org/officeDocument/2006/relationships/image" Target="../media/image38.png"/><Relationship Id="rId6" Type="http://schemas.openxmlformats.org/officeDocument/2006/relationships/image" Target="../media/image31.svg"/><Relationship Id="rId5" Type="http://schemas.openxmlformats.org/officeDocument/2006/relationships/image" Target="../media/image30.png"/><Relationship Id="rId4" Type="http://schemas.openxmlformats.org/officeDocument/2006/relationships/image" Target="../media/image29.svg"/></Relationships>
</file>

<file path=ppt/diagrams/_rels/drawing8.xml.rels><?xml version="1.0" encoding="UTF-8" standalone="yes"?>
<Relationships xmlns="http://schemas.openxmlformats.org/package/2006/relationships"><Relationship Id="rId3" Type="http://schemas.openxmlformats.org/officeDocument/2006/relationships/image" Target="../media/image40.png"/><Relationship Id="rId2" Type="http://schemas.openxmlformats.org/officeDocument/2006/relationships/image" Target="../media/image29.svg"/><Relationship Id="rId1" Type="http://schemas.openxmlformats.org/officeDocument/2006/relationships/image" Target="../media/image28.png"/><Relationship Id="rId4" Type="http://schemas.openxmlformats.org/officeDocument/2006/relationships/image" Target="../media/image41.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EA1AC27-4349-4535-A55F-8A363AD0C895}" type="doc">
      <dgm:prSet loTypeId="urn:microsoft.com/office/officeart/2009/3/layout/IncreasingArrowsProcess" loCatId="process" qsTypeId="urn:microsoft.com/office/officeart/2005/8/quickstyle/simple1" qsCatId="simple" csTypeId="urn:microsoft.com/office/officeart/2005/8/colors/accent1_2" csCatId="accent1" phldr="1"/>
      <dgm:spPr/>
      <dgm:t>
        <a:bodyPr/>
        <a:lstStyle/>
        <a:p>
          <a:endParaRPr lang="en-US"/>
        </a:p>
      </dgm:t>
    </dgm:pt>
    <dgm:pt modelId="{7B3D6022-3CE2-4B4B-8C63-C5D61D6E555A}">
      <dgm:prSet phldrT="[Text]" custT="1"/>
      <dgm:spPr>
        <a:solidFill>
          <a:srgbClr val="003147"/>
        </a:solidFill>
      </dgm:spPr>
      <dgm:t>
        <a:bodyPr/>
        <a:lstStyle/>
        <a:p>
          <a:r>
            <a:rPr lang="en-US" sz="2000" b="1" dirty="0">
              <a:latin typeface="+mj-lt"/>
            </a:rPr>
            <a:t>1985: G.S. 90-85.34A</a:t>
          </a:r>
        </a:p>
      </dgm:t>
    </dgm:pt>
    <dgm:pt modelId="{1142D784-15AA-442C-876D-18BA56981115}" type="parTrans" cxnId="{8C1DFCEF-6170-429C-BF37-9D240A94D2D5}">
      <dgm:prSet/>
      <dgm:spPr/>
      <dgm:t>
        <a:bodyPr/>
        <a:lstStyle/>
        <a:p>
          <a:endParaRPr lang="en-US" sz="2000">
            <a:latin typeface="+mj-lt"/>
          </a:endParaRPr>
        </a:p>
      </dgm:t>
    </dgm:pt>
    <dgm:pt modelId="{7EA86A5B-86AA-45A4-B055-FBEBE6440766}" type="sibTrans" cxnId="{8C1DFCEF-6170-429C-BF37-9D240A94D2D5}">
      <dgm:prSet/>
      <dgm:spPr/>
      <dgm:t>
        <a:bodyPr/>
        <a:lstStyle/>
        <a:p>
          <a:endParaRPr lang="en-US" sz="2000">
            <a:latin typeface="+mj-lt"/>
          </a:endParaRPr>
        </a:p>
      </dgm:t>
    </dgm:pt>
    <dgm:pt modelId="{A3E8CB4A-7AFD-4327-8FC8-C6F751F6C58F}">
      <dgm:prSet phldrT="[Text]" custT="1"/>
      <dgm:spPr>
        <a:ln>
          <a:solidFill>
            <a:srgbClr val="6887B3"/>
          </a:solidFill>
        </a:ln>
      </dgm:spPr>
      <dgm:t>
        <a:bodyPr/>
        <a:lstStyle/>
        <a:p>
          <a:r>
            <a:rPr lang="en-US" sz="1600" dirty="0">
              <a:latin typeface="+mj-lt"/>
            </a:rPr>
            <a:t>Granted registered nurses in local health department clinics limited authority to dispense drugs and devices</a:t>
          </a:r>
        </a:p>
      </dgm:t>
    </dgm:pt>
    <dgm:pt modelId="{50796228-AFA5-4EF3-8588-3A21CB4E15A1}" type="parTrans" cxnId="{78F60027-D2A6-43BA-80B1-C99A9A69CA52}">
      <dgm:prSet/>
      <dgm:spPr/>
      <dgm:t>
        <a:bodyPr/>
        <a:lstStyle/>
        <a:p>
          <a:endParaRPr lang="en-US" sz="2000">
            <a:latin typeface="+mj-lt"/>
          </a:endParaRPr>
        </a:p>
      </dgm:t>
    </dgm:pt>
    <dgm:pt modelId="{15D10046-7CC2-4473-BA34-7B855AD8F1B7}" type="sibTrans" cxnId="{78F60027-D2A6-43BA-80B1-C99A9A69CA52}">
      <dgm:prSet/>
      <dgm:spPr/>
      <dgm:t>
        <a:bodyPr/>
        <a:lstStyle/>
        <a:p>
          <a:endParaRPr lang="en-US" sz="2000">
            <a:latin typeface="+mj-lt"/>
          </a:endParaRPr>
        </a:p>
      </dgm:t>
    </dgm:pt>
    <dgm:pt modelId="{8DF517C2-3334-4869-BC47-4E1D55A72432}">
      <dgm:prSet phldrT="[Text]" custT="1"/>
      <dgm:spPr>
        <a:solidFill>
          <a:srgbClr val="003147"/>
        </a:solidFill>
      </dgm:spPr>
      <dgm:t>
        <a:bodyPr/>
        <a:lstStyle/>
        <a:p>
          <a:r>
            <a:rPr lang="en-US" sz="2000" b="1" dirty="0">
              <a:latin typeface="+mj-lt"/>
            </a:rPr>
            <a:t>1987: NCAC 46.2400</a:t>
          </a:r>
        </a:p>
      </dgm:t>
    </dgm:pt>
    <dgm:pt modelId="{FE1BB91A-F9B4-4D54-B480-E1816EA816B1}" type="parTrans" cxnId="{73119BFD-8454-4075-A738-F0503181608B}">
      <dgm:prSet/>
      <dgm:spPr/>
      <dgm:t>
        <a:bodyPr/>
        <a:lstStyle/>
        <a:p>
          <a:endParaRPr lang="en-US" sz="2000">
            <a:latin typeface="+mj-lt"/>
          </a:endParaRPr>
        </a:p>
      </dgm:t>
    </dgm:pt>
    <dgm:pt modelId="{3DC74152-A778-4ECA-8F1B-340D8CC81D64}" type="sibTrans" cxnId="{73119BFD-8454-4075-A738-F0503181608B}">
      <dgm:prSet/>
      <dgm:spPr/>
      <dgm:t>
        <a:bodyPr/>
        <a:lstStyle/>
        <a:p>
          <a:endParaRPr lang="en-US" sz="2000">
            <a:latin typeface="+mj-lt"/>
          </a:endParaRPr>
        </a:p>
      </dgm:t>
    </dgm:pt>
    <dgm:pt modelId="{EB9B8A9B-CBCF-477F-8458-464D728585AF}">
      <dgm:prSet phldrT="[Text]" custT="1"/>
      <dgm:spPr>
        <a:ln>
          <a:solidFill>
            <a:srgbClr val="6887B3"/>
          </a:solidFill>
        </a:ln>
      </dgm:spPr>
      <dgm:t>
        <a:bodyPr/>
        <a:lstStyle/>
        <a:p>
          <a:r>
            <a:rPr lang="en-US" sz="1600" dirty="0">
              <a:latin typeface="+mj-lt"/>
            </a:rPr>
            <a:t>Rules passed to further explain statute provisions</a:t>
          </a:r>
        </a:p>
      </dgm:t>
    </dgm:pt>
    <dgm:pt modelId="{A38D0A1F-5D1F-45EA-8F01-327398FE3C67}" type="parTrans" cxnId="{31BEF34A-F8C3-4BED-9E86-883CC916CCF0}">
      <dgm:prSet/>
      <dgm:spPr/>
      <dgm:t>
        <a:bodyPr/>
        <a:lstStyle/>
        <a:p>
          <a:endParaRPr lang="en-US" sz="2000">
            <a:latin typeface="+mj-lt"/>
          </a:endParaRPr>
        </a:p>
      </dgm:t>
    </dgm:pt>
    <dgm:pt modelId="{E2DB149C-BF0D-467D-8420-70FA013C984D}" type="sibTrans" cxnId="{31BEF34A-F8C3-4BED-9E86-883CC916CCF0}">
      <dgm:prSet/>
      <dgm:spPr/>
      <dgm:t>
        <a:bodyPr/>
        <a:lstStyle/>
        <a:p>
          <a:endParaRPr lang="en-US" sz="2000">
            <a:latin typeface="+mj-lt"/>
          </a:endParaRPr>
        </a:p>
      </dgm:t>
    </dgm:pt>
    <dgm:pt modelId="{3007B812-7755-4A51-8F53-BC02CDE11A21}">
      <dgm:prSet phldrT="[Text]" custT="1"/>
      <dgm:spPr>
        <a:solidFill>
          <a:srgbClr val="003147"/>
        </a:solidFill>
      </dgm:spPr>
      <dgm:t>
        <a:bodyPr/>
        <a:lstStyle/>
        <a:p>
          <a:r>
            <a:rPr lang="en-US" sz="2000" b="1" dirty="0">
              <a:latin typeface="+mj-lt"/>
            </a:rPr>
            <a:t>2008</a:t>
          </a:r>
          <a:endParaRPr lang="en-US" sz="1600" b="1" dirty="0">
            <a:latin typeface="+mj-lt"/>
          </a:endParaRPr>
        </a:p>
      </dgm:t>
    </dgm:pt>
    <dgm:pt modelId="{D0953D51-A0CA-4835-A2CB-B61ADBE23385}" type="parTrans" cxnId="{4693E18A-1731-46D2-83A3-F57A016A4B1D}">
      <dgm:prSet/>
      <dgm:spPr/>
      <dgm:t>
        <a:bodyPr/>
        <a:lstStyle/>
        <a:p>
          <a:endParaRPr lang="en-US" sz="2000">
            <a:latin typeface="+mj-lt"/>
          </a:endParaRPr>
        </a:p>
      </dgm:t>
    </dgm:pt>
    <dgm:pt modelId="{05262D62-DD8A-4E10-8617-F04C22AB715D}" type="sibTrans" cxnId="{4693E18A-1731-46D2-83A3-F57A016A4B1D}">
      <dgm:prSet/>
      <dgm:spPr/>
      <dgm:t>
        <a:bodyPr/>
        <a:lstStyle/>
        <a:p>
          <a:endParaRPr lang="en-US" sz="2000">
            <a:latin typeface="+mj-lt"/>
          </a:endParaRPr>
        </a:p>
      </dgm:t>
    </dgm:pt>
    <dgm:pt modelId="{53F5A6F6-3489-4246-8516-A480D62E175D}">
      <dgm:prSet phldrT="[Text]" custT="1"/>
      <dgm:spPr>
        <a:ln>
          <a:solidFill>
            <a:srgbClr val="6887B3"/>
          </a:solidFill>
        </a:ln>
      </dgm:spPr>
      <dgm:t>
        <a:bodyPr/>
        <a:lstStyle/>
        <a:p>
          <a:r>
            <a:rPr lang="en-US" sz="1600" dirty="0">
              <a:latin typeface="+mj-lt"/>
            </a:rPr>
            <a:t>The required language for dispensing a prescription includes referral to FDA</a:t>
          </a:r>
          <a:br>
            <a:rPr lang="en-US" sz="1600" dirty="0">
              <a:latin typeface="+mj-lt"/>
            </a:rPr>
          </a:br>
          <a:endParaRPr lang="en-US" sz="1600" b="0" i="1" dirty="0">
            <a:latin typeface="+mj-lt"/>
          </a:endParaRPr>
        </a:p>
      </dgm:t>
    </dgm:pt>
    <dgm:pt modelId="{A7CAD034-0926-4B80-90F4-1B69D265F07B}" type="parTrans" cxnId="{73AAA171-5314-4EDA-8D29-79C7707E69DF}">
      <dgm:prSet/>
      <dgm:spPr/>
      <dgm:t>
        <a:bodyPr/>
        <a:lstStyle/>
        <a:p>
          <a:endParaRPr lang="en-US" sz="2000">
            <a:latin typeface="+mj-lt"/>
          </a:endParaRPr>
        </a:p>
      </dgm:t>
    </dgm:pt>
    <dgm:pt modelId="{9BEAC764-3555-4814-A401-741D4FD92E94}" type="sibTrans" cxnId="{73AAA171-5314-4EDA-8D29-79C7707E69DF}">
      <dgm:prSet/>
      <dgm:spPr/>
      <dgm:t>
        <a:bodyPr/>
        <a:lstStyle/>
        <a:p>
          <a:endParaRPr lang="en-US" sz="2000">
            <a:latin typeface="+mj-lt"/>
          </a:endParaRPr>
        </a:p>
      </dgm:t>
    </dgm:pt>
    <dgm:pt modelId="{A7F9763E-32C4-411E-9F5A-5114474A758A}">
      <dgm:prSet phldrT="[Text]" custT="1"/>
      <dgm:spPr>
        <a:solidFill>
          <a:srgbClr val="003147"/>
        </a:solidFill>
      </dgm:spPr>
      <dgm:t>
        <a:bodyPr/>
        <a:lstStyle/>
        <a:p>
          <a:r>
            <a:rPr lang="en-US" sz="2000" b="1" dirty="0">
              <a:latin typeface="+mj-lt"/>
            </a:rPr>
            <a:t>2015: NCAC 46.2401-2403</a:t>
          </a:r>
        </a:p>
      </dgm:t>
    </dgm:pt>
    <dgm:pt modelId="{1EAF27F1-D148-4F3A-A10B-1280F90A80F4}" type="parTrans" cxnId="{F6C42B70-5A66-4537-9083-289F82B5222E}">
      <dgm:prSet/>
      <dgm:spPr/>
      <dgm:t>
        <a:bodyPr/>
        <a:lstStyle/>
        <a:p>
          <a:endParaRPr lang="en-US" sz="2000">
            <a:latin typeface="+mj-lt"/>
          </a:endParaRPr>
        </a:p>
      </dgm:t>
    </dgm:pt>
    <dgm:pt modelId="{C27FD5BB-4085-4FDA-9586-D2B142A0A2DB}" type="sibTrans" cxnId="{F6C42B70-5A66-4537-9083-289F82B5222E}">
      <dgm:prSet/>
      <dgm:spPr/>
      <dgm:t>
        <a:bodyPr/>
        <a:lstStyle/>
        <a:p>
          <a:endParaRPr lang="en-US" sz="2000">
            <a:latin typeface="+mj-lt"/>
          </a:endParaRPr>
        </a:p>
      </dgm:t>
    </dgm:pt>
    <dgm:pt modelId="{CC0F5FAD-209C-4ADA-8BC5-F8913BB27B7B}">
      <dgm:prSet phldrT="[Text]" custT="1"/>
      <dgm:spPr>
        <a:ln>
          <a:solidFill>
            <a:srgbClr val="6887B3"/>
          </a:solidFill>
        </a:ln>
      </dgm:spPr>
      <dgm:t>
        <a:bodyPr/>
        <a:lstStyle/>
        <a:p>
          <a:r>
            <a:rPr lang="en-US" sz="1600" dirty="0">
              <a:latin typeface="+mj-lt"/>
            </a:rPr>
            <a:t>Allows dispensing of opioid antagonists and epinephrine auto-injectors to health department patients or others.</a:t>
          </a:r>
        </a:p>
      </dgm:t>
    </dgm:pt>
    <dgm:pt modelId="{EB35B498-9E4E-4E80-B525-8B739A4217E2}" type="parTrans" cxnId="{930E82F1-98CB-4EC4-9090-89FAE7C21BA5}">
      <dgm:prSet/>
      <dgm:spPr/>
      <dgm:t>
        <a:bodyPr/>
        <a:lstStyle/>
        <a:p>
          <a:endParaRPr lang="en-US" sz="2000">
            <a:latin typeface="+mj-lt"/>
          </a:endParaRPr>
        </a:p>
      </dgm:t>
    </dgm:pt>
    <dgm:pt modelId="{6DEECC7C-8EA9-4415-A878-4C5516072B0F}" type="sibTrans" cxnId="{930E82F1-98CB-4EC4-9090-89FAE7C21BA5}">
      <dgm:prSet/>
      <dgm:spPr/>
      <dgm:t>
        <a:bodyPr/>
        <a:lstStyle/>
        <a:p>
          <a:endParaRPr lang="en-US" sz="2000">
            <a:latin typeface="+mj-lt"/>
          </a:endParaRPr>
        </a:p>
      </dgm:t>
    </dgm:pt>
    <dgm:pt modelId="{BDCD8818-B7BC-4D5F-B23F-C5060D1781F5}" type="pres">
      <dgm:prSet presAssocID="{BEA1AC27-4349-4535-A55F-8A363AD0C895}" presName="Name0" presStyleCnt="0">
        <dgm:presLayoutVars>
          <dgm:chMax val="5"/>
          <dgm:chPref val="5"/>
          <dgm:dir/>
          <dgm:animLvl val="lvl"/>
        </dgm:presLayoutVars>
      </dgm:prSet>
      <dgm:spPr/>
    </dgm:pt>
    <dgm:pt modelId="{49D5D729-BA5A-433A-8590-2638271D7FA9}" type="pres">
      <dgm:prSet presAssocID="{7B3D6022-3CE2-4B4B-8C63-C5D61D6E555A}" presName="parentText1" presStyleLbl="node1" presStyleIdx="0" presStyleCnt="4">
        <dgm:presLayoutVars>
          <dgm:chMax/>
          <dgm:chPref val="3"/>
          <dgm:bulletEnabled val="1"/>
        </dgm:presLayoutVars>
      </dgm:prSet>
      <dgm:spPr/>
    </dgm:pt>
    <dgm:pt modelId="{33D81DE8-4D7A-4DBA-AAAA-DDE34B20E750}" type="pres">
      <dgm:prSet presAssocID="{7B3D6022-3CE2-4B4B-8C63-C5D61D6E555A}" presName="childText1" presStyleLbl="solidAlignAcc1" presStyleIdx="0" presStyleCnt="4" custScaleY="79913" custLinFactNeighborY="-13105">
        <dgm:presLayoutVars>
          <dgm:chMax val="0"/>
          <dgm:chPref val="0"/>
          <dgm:bulletEnabled val="1"/>
        </dgm:presLayoutVars>
      </dgm:prSet>
      <dgm:spPr/>
    </dgm:pt>
    <dgm:pt modelId="{D494C8AF-4F56-40E0-B02B-09C5BAEAF8D4}" type="pres">
      <dgm:prSet presAssocID="{8DF517C2-3334-4869-BC47-4E1D55A72432}" presName="parentText2" presStyleLbl="node1" presStyleIdx="1" presStyleCnt="4">
        <dgm:presLayoutVars>
          <dgm:chMax/>
          <dgm:chPref val="3"/>
          <dgm:bulletEnabled val="1"/>
        </dgm:presLayoutVars>
      </dgm:prSet>
      <dgm:spPr/>
    </dgm:pt>
    <dgm:pt modelId="{705470E7-B145-4428-974C-9E46997FCC63}" type="pres">
      <dgm:prSet presAssocID="{8DF517C2-3334-4869-BC47-4E1D55A72432}" presName="childText2" presStyleLbl="solidAlignAcc1" presStyleIdx="1" presStyleCnt="4" custScaleY="80998" custLinFactNeighborY="-17348">
        <dgm:presLayoutVars>
          <dgm:chMax val="0"/>
          <dgm:chPref val="0"/>
          <dgm:bulletEnabled val="1"/>
        </dgm:presLayoutVars>
      </dgm:prSet>
      <dgm:spPr/>
    </dgm:pt>
    <dgm:pt modelId="{6CC4AB44-2096-45BA-8491-4CD9C44FEA43}" type="pres">
      <dgm:prSet presAssocID="{3007B812-7755-4A51-8F53-BC02CDE11A21}" presName="parentText3" presStyleLbl="node1" presStyleIdx="2" presStyleCnt="4">
        <dgm:presLayoutVars>
          <dgm:chMax/>
          <dgm:chPref val="3"/>
          <dgm:bulletEnabled val="1"/>
        </dgm:presLayoutVars>
      </dgm:prSet>
      <dgm:spPr/>
    </dgm:pt>
    <dgm:pt modelId="{46DB2DC1-FA87-4B4B-A6E4-373CDEE4B299}" type="pres">
      <dgm:prSet presAssocID="{3007B812-7755-4A51-8F53-BC02CDE11A21}" presName="childText3" presStyleLbl="solidAlignAcc1" presStyleIdx="2" presStyleCnt="4" custScaleY="81831" custLinFactNeighborY="-15937">
        <dgm:presLayoutVars>
          <dgm:chMax val="0"/>
          <dgm:chPref val="0"/>
          <dgm:bulletEnabled val="1"/>
        </dgm:presLayoutVars>
      </dgm:prSet>
      <dgm:spPr/>
    </dgm:pt>
    <dgm:pt modelId="{180B9734-0526-4DB7-B8E8-1ED753969430}" type="pres">
      <dgm:prSet presAssocID="{A7F9763E-32C4-411E-9F5A-5114474A758A}" presName="parentText4" presStyleLbl="node1" presStyleIdx="3" presStyleCnt="4">
        <dgm:presLayoutVars>
          <dgm:chMax/>
          <dgm:chPref val="3"/>
          <dgm:bulletEnabled val="1"/>
        </dgm:presLayoutVars>
      </dgm:prSet>
      <dgm:spPr/>
    </dgm:pt>
    <dgm:pt modelId="{702446FF-146C-4477-B883-DBD1332F98CD}" type="pres">
      <dgm:prSet presAssocID="{A7F9763E-32C4-411E-9F5A-5114474A758A}" presName="childText4" presStyleLbl="solidAlignAcc1" presStyleIdx="3" presStyleCnt="4" custScaleY="78052" custLinFactNeighborX="1622" custLinFactNeighborY="-15426">
        <dgm:presLayoutVars>
          <dgm:chMax val="0"/>
          <dgm:chPref val="0"/>
          <dgm:bulletEnabled val="1"/>
        </dgm:presLayoutVars>
      </dgm:prSet>
      <dgm:spPr/>
    </dgm:pt>
  </dgm:ptLst>
  <dgm:cxnLst>
    <dgm:cxn modelId="{78F60027-D2A6-43BA-80B1-C99A9A69CA52}" srcId="{7B3D6022-3CE2-4B4B-8C63-C5D61D6E555A}" destId="{A3E8CB4A-7AFD-4327-8FC8-C6F751F6C58F}" srcOrd="0" destOrd="0" parTransId="{50796228-AFA5-4EF3-8588-3A21CB4E15A1}" sibTransId="{15D10046-7CC2-4473-BA34-7B855AD8F1B7}"/>
    <dgm:cxn modelId="{31BEF34A-F8C3-4BED-9E86-883CC916CCF0}" srcId="{8DF517C2-3334-4869-BC47-4E1D55A72432}" destId="{EB9B8A9B-CBCF-477F-8458-464D728585AF}" srcOrd="0" destOrd="0" parTransId="{A38D0A1F-5D1F-45EA-8F01-327398FE3C67}" sibTransId="{E2DB149C-BF0D-467D-8420-70FA013C984D}"/>
    <dgm:cxn modelId="{94D5316F-6B36-4FD2-9279-AF74FFE2AF29}" type="presOf" srcId="{3007B812-7755-4A51-8F53-BC02CDE11A21}" destId="{6CC4AB44-2096-45BA-8491-4CD9C44FEA43}" srcOrd="0" destOrd="0" presId="urn:microsoft.com/office/officeart/2009/3/layout/IncreasingArrowsProcess"/>
    <dgm:cxn modelId="{F6C42B70-5A66-4537-9083-289F82B5222E}" srcId="{BEA1AC27-4349-4535-A55F-8A363AD0C895}" destId="{A7F9763E-32C4-411E-9F5A-5114474A758A}" srcOrd="3" destOrd="0" parTransId="{1EAF27F1-D148-4F3A-A10B-1280F90A80F4}" sibTransId="{C27FD5BB-4085-4FDA-9586-D2B142A0A2DB}"/>
    <dgm:cxn modelId="{2D68C450-516C-4AC1-A3D7-784EC0134EDA}" type="presOf" srcId="{A7F9763E-32C4-411E-9F5A-5114474A758A}" destId="{180B9734-0526-4DB7-B8E8-1ED753969430}" srcOrd="0" destOrd="0" presId="urn:microsoft.com/office/officeart/2009/3/layout/IncreasingArrowsProcess"/>
    <dgm:cxn modelId="{73AAA171-5314-4EDA-8D29-79C7707E69DF}" srcId="{3007B812-7755-4A51-8F53-BC02CDE11A21}" destId="{53F5A6F6-3489-4246-8516-A480D62E175D}" srcOrd="0" destOrd="0" parTransId="{A7CAD034-0926-4B80-90F4-1B69D265F07B}" sibTransId="{9BEAC764-3555-4814-A401-741D4FD92E94}"/>
    <dgm:cxn modelId="{F98F0785-9303-4154-BC78-2271CE653FBA}" type="presOf" srcId="{CC0F5FAD-209C-4ADA-8BC5-F8913BB27B7B}" destId="{702446FF-146C-4477-B883-DBD1332F98CD}" srcOrd="0" destOrd="0" presId="urn:microsoft.com/office/officeart/2009/3/layout/IncreasingArrowsProcess"/>
    <dgm:cxn modelId="{4693E18A-1731-46D2-83A3-F57A016A4B1D}" srcId="{BEA1AC27-4349-4535-A55F-8A363AD0C895}" destId="{3007B812-7755-4A51-8F53-BC02CDE11A21}" srcOrd="2" destOrd="0" parTransId="{D0953D51-A0CA-4835-A2CB-B61ADBE23385}" sibTransId="{05262D62-DD8A-4E10-8617-F04C22AB715D}"/>
    <dgm:cxn modelId="{823BD2B7-DCBC-4714-818A-C155C6826403}" type="presOf" srcId="{7B3D6022-3CE2-4B4B-8C63-C5D61D6E555A}" destId="{49D5D729-BA5A-433A-8590-2638271D7FA9}" srcOrd="0" destOrd="0" presId="urn:microsoft.com/office/officeart/2009/3/layout/IncreasingArrowsProcess"/>
    <dgm:cxn modelId="{AB8E68BE-FD23-4046-99C5-02C84A6DA706}" type="presOf" srcId="{BEA1AC27-4349-4535-A55F-8A363AD0C895}" destId="{BDCD8818-B7BC-4D5F-B23F-C5060D1781F5}" srcOrd="0" destOrd="0" presId="urn:microsoft.com/office/officeart/2009/3/layout/IncreasingArrowsProcess"/>
    <dgm:cxn modelId="{388A36BF-5355-47D7-881D-E803A27FF7F0}" type="presOf" srcId="{A3E8CB4A-7AFD-4327-8FC8-C6F751F6C58F}" destId="{33D81DE8-4D7A-4DBA-AAAA-DDE34B20E750}" srcOrd="0" destOrd="0" presId="urn:microsoft.com/office/officeart/2009/3/layout/IncreasingArrowsProcess"/>
    <dgm:cxn modelId="{A6EFE7C7-6C40-4C25-8FB5-5EE0826CAA1D}" type="presOf" srcId="{8DF517C2-3334-4869-BC47-4E1D55A72432}" destId="{D494C8AF-4F56-40E0-B02B-09C5BAEAF8D4}" srcOrd="0" destOrd="0" presId="urn:microsoft.com/office/officeart/2009/3/layout/IncreasingArrowsProcess"/>
    <dgm:cxn modelId="{84B165E5-B2CB-4E8E-BB4F-3016DD4BEBDF}" type="presOf" srcId="{EB9B8A9B-CBCF-477F-8458-464D728585AF}" destId="{705470E7-B145-4428-974C-9E46997FCC63}" srcOrd="0" destOrd="0" presId="urn:microsoft.com/office/officeart/2009/3/layout/IncreasingArrowsProcess"/>
    <dgm:cxn modelId="{8C1DFCEF-6170-429C-BF37-9D240A94D2D5}" srcId="{BEA1AC27-4349-4535-A55F-8A363AD0C895}" destId="{7B3D6022-3CE2-4B4B-8C63-C5D61D6E555A}" srcOrd="0" destOrd="0" parTransId="{1142D784-15AA-442C-876D-18BA56981115}" sibTransId="{7EA86A5B-86AA-45A4-B055-FBEBE6440766}"/>
    <dgm:cxn modelId="{930E82F1-98CB-4EC4-9090-89FAE7C21BA5}" srcId="{A7F9763E-32C4-411E-9F5A-5114474A758A}" destId="{CC0F5FAD-209C-4ADA-8BC5-F8913BB27B7B}" srcOrd="0" destOrd="0" parTransId="{EB35B498-9E4E-4E80-B525-8B739A4217E2}" sibTransId="{6DEECC7C-8EA9-4415-A878-4C5516072B0F}"/>
    <dgm:cxn modelId="{473018F4-1757-440A-B411-B048CC62A72C}" type="presOf" srcId="{53F5A6F6-3489-4246-8516-A480D62E175D}" destId="{46DB2DC1-FA87-4B4B-A6E4-373CDEE4B299}" srcOrd="0" destOrd="0" presId="urn:microsoft.com/office/officeart/2009/3/layout/IncreasingArrowsProcess"/>
    <dgm:cxn modelId="{73119BFD-8454-4075-A738-F0503181608B}" srcId="{BEA1AC27-4349-4535-A55F-8A363AD0C895}" destId="{8DF517C2-3334-4869-BC47-4E1D55A72432}" srcOrd="1" destOrd="0" parTransId="{FE1BB91A-F9B4-4D54-B480-E1816EA816B1}" sibTransId="{3DC74152-A778-4ECA-8F1B-340D8CC81D64}"/>
    <dgm:cxn modelId="{069236E3-4DDE-4810-BE16-C88B8A9DEF75}" type="presParOf" srcId="{BDCD8818-B7BC-4D5F-B23F-C5060D1781F5}" destId="{49D5D729-BA5A-433A-8590-2638271D7FA9}" srcOrd="0" destOrd="0" presId="urn:microsoft.com/office/officeart/2009/3/layout/IncreasingArrowsProcess"/>
    <dgm:cxn modelId="{CDB0C320-0404-4BA6-9D17-70EF123C309D}" type="presParOf" srcId="{BDCD8818-B7BC-4D5F-B23F-C5060D1781F5}" destId="{33D81DE8-4D7A-4DBA-AAAA-DDE34B20E750}" srcOrd="1" destOrd="0" presId="urn:microsoft.com/office/officeart/2009/3/layout/IncreasingArrowsProcess"/>
    <dgm:cxn modelId="{F5154649-9FA6-4535-8134-EEAAAAC01E0E}" type="presParOf" srcId="{BDCD8818-B7BC-4D5F-B23F-C5060D1781F5}" destId="{D494C8AF-4F56-40E0-B02B-09C5BAEAF8D4}" srcOrd="2" destOrd="0" presId="urn:microsoft.com/office/officeart/2009/3/layout/IncreasingArrowsProcess"/>
    <dgm:cxn modelId="{F0367B77-23BD-4E78-8564-8A4272071264}" type="presParOf" srcId="{BDCD8818-B7BC-4D5F-B23F-C5060D1781F5}" destId="{705470E7-B145-4428-974C-9E46997FCC63}" srcOrd="3" destOrd="0" presId="urn:microsoft.com/office/officeart/2009/3/layout/IncreasingArrowsProcess"/>
    <dgm:cxn modelId="{48BBD1A6-12DC-47F0-9800-A0A03A642C69}" type="presParOf" srcId="{BDCD8818-B7BC-4D5F-B23F-C5060D1781F5}" destId="{6CC4AB44-2096-45BA-8491-4CD9C44FEA43}" srcOrd="4" destOrd="0" presId="urn:microsoft.com/office/officeart/2009/3/layout/IncreasingArrowsProcess"/>
    <dgm:cxn modelId="{5988C343-27CD-4CF0-869C-5559FDB86DA3}" type="presParOf" srcId="{BDCD8818-B7BC-4D5F-B23F-C5060D1781F5}" destId="{46DB2DC1-FA87-4B4B-A6E4-373CDEE4B299}" srcOrd="5" destOrd="0" presId="urn:microsoft.com/office/officeart/2009/3/layout/IncreasingArrowsProcess"/>
    <dgm:cxn modelId="{BE0B5BAA-2890-4BD4-A7CB-D63F2C07C23D}" type="presParOf" srcId="{BDCD8818-B7BC-4D5F-B23F-C5060D1781F5}" destId="{180B9734-0526-4DB7-B8E8-1ED753969430}" srcOrd="6" destOrd="0" presId="urn:microsoft.com/office/officeart/2009/3/layout/IncreasingArrowsProcess"/>
    <dgm:cxn modelId="{A2B742DE-2ADF-42EB-A504-9B136F9BF43E}" type="presParOf" srcId="{BDCD8818-B7BC-4D5F-B23F-C5060D1781F5}" destId="{702446FF-146C-4477-B883-DBD1332F98CD}" srcOrd="7" destOrd="0" presId="urn:microsoft.com/office/officeart/2009/3/layout/IncreasingArrows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CC195B35-1C94-4AAD-A9F2-9B2B0F474402}" type="doc">
      <dgm:prSet loTypeId="urn:microsoft.com/office/officeart/2005/8/layout/matrix3" loCatId="matrix" qsTypeId="urn:microsoft.com/office/officeart/2005/8/quickstyle/simple4" qsCatId="simple" csTypeId="urn:microsoft.com/office/officeart/2005/8/colors/accent2_2" csCatId="accent2" phldr="1"/>
      <dgm:spPr/>
      <dgm:t>
        <a:bodyPr/>
        <a:lstStyle/>
        <a:p>
          <a:endParaRPr lang="en-US"/>
        </a:p>
      </dgm:t>
    </dgm:pt>
    <dgm:pt modelId="{908EBFFD-CC26-40A2-A99D-09BF8E3FEB84}">
      <dgm:prSet custT="1"/>
      <dgm:spPr/>
      <dgm:t>
        <a:bodyPr/>
        <a:lstStyle/>
        <a:p>
          <a:r>
            <a:rPr lang="en-US" sz="1800"/>
            <a:t>Naloxone works by binding to opioid receptors in the brain and blocking the effects of the opioid drug for 30-90 minutes, reversing the respiratory depression that occurs as a result of overdose. </a:t>
          </a:r>
        </a:p>
      </dgm:t>
    </dgm:pt>
    <dgm:pt modelId="{6E5F5B1C-184C-467D-8927-86ADC9D33A6A}" type="parTrans" cxnId="{120BE548-FBAE-4A0D-B020-1BCF765957E3}">
      <dgm:prSet/>
      <dgm:spPr/>
      <dgm:t>
        <a:bodyPr/>
        <a:lstStyle/>
        <a:p>
          <a:endParaRPr lang="en-US" sz="2000"/>
        </a:p>
      </dgm:t>
    </dgm:pt>
    <dgm:pt modelId="{90EC8D03-F2A6-4BDB-9630-B2D14E5CE51D}" type="sibTrans" cxnId="{120BE548-FBAE-4A0D-B020-1BCF765957E3}">
      <dgm:prSet/>
      <dgm:spPr/>
      <dgm:t>
        <a:bodyPr/>
        <a:lstStyle/>
        <a:p>
          <a:endParaRPr lang="en-US" sz="2000"/>
        </a:p>
      </dgm:t>
    </dgm:pt>
    <dgm:pt modelId="{60DF36B9-E201-4212-B5C5-A9C491B88706}">
      <dgm:prSet custT="1"/>
      <dgm:spPr/>
      <dgm:t>
        <a:bodyPr/>
        <a:lstStyle/>
        <a:p>
          <a:r>
            <a:rPr lang="en-US" sz="1600"/>
            <a:t>Naloxone will only work if an opioid is present in the body.  It will not reverse </a:t>
          </a:r>
          <a:r>
            <a:rPr lang="en-US" sz="1800"/>
            <a:t>the</a:t>
          </a:r>
          <a:r>
            <a:rPr lang="en-US" sz="1600"/>
            <a:t> effects of other drugs such as benzodiazepines, cocaine, alcohol or amphetamines</a:t>
          </a:r>
        </a:p>
      </dgm:t>
    </dgm:pt>
    <dgm:pt modelId="{1772CC79-FAE3-4BBF-BCDD-5E4A53328112}" type="parTrans" cxnId="{296206B3-2073-4992-BCF0-9D3F283CD8B8}">
      <dgm:prSet/>
      <dgm:spPr/>
      <dgm:t>
        <a:bodyPr/>
        <a:lstStyle/>
        <a:p>
          <a:endParaRPr lang="en-US" sz="2000"/>
        </a:p>
      </dgm:t>
    </dgm:pt>
    <dgm:pt modelId="{4B96844A-C7DF-490A-9D04-6D05A5E57935}" type="sibTrans" cxnId="{296206B3-2073-4992-BCF0-9D3F283CD8B8}">
      <dgm:prSet/>
      <dgm:spPr/>
      <dgm:t>
        <a:bodyPr/>
        <a:lstStyle/>
        <a:p>
          <a:endParaRPr lang="en-US" sz="2000"/>
        </a:p>
      </dgm:t>
    </dgm:pt>
    <dgm:pt modelId="{429CC413-62B1-4BDE-830C-B7B9C248E08D}">
      <dgm:prSet custT="1"/>
      <dgm:spPr/>
      <dgm:t>
        <a:bodyPr/>
        <a:lstStyle/>
        <a:p>
          <a:r>
            <a:rPr lang="en-US" sz="1800"/>
            <a:t>It is safe to use, non addictive, and has minimal side effects or contraindications</a:t>
          </a:r>
        </a:p>
      </dgm:t>
    </dgm:pt>
    <dgm:pt modelId="{C7D78A90-92C5-4737-9407-DC5F2784DA4C}" type="parTrans" cxnId="{2CDD9CCF-50C7-4E3C-8120-F898D99D0870}">
      <dgm:prSet/>
      <dgm:spPr/>
      <dgm:t>
        <a:bodyPr/>
        <a:lstStyle/>
        <a:p>
          <a:endParaRPr lang="en-US" sz="2000"/>
        </a:p>
      </dgm:t>
    </dgm:pt>
    <dgm:pt modelId="{01642A1E-973B-4BD7-8477-8905D1EEFE5E}" type="sibTrans" cxnId="{2CDD9CCF-50C7-4E3C-8120-F898D99D0870}">
      <dgm:prSet/>
      <dgm:spPr/>
      <dgm:t>
        <a:bodyPr/>
        <a:lstStyle/>
        <a:p>
          <a:endParaRPr lang="en-US" sz="2000"/>
        </a:p>
      </dgm:t>
    </dgm:pt>
    <dgm:pt modelId="{2BC59FC1-E758-4A06-B4EF-ECCB36D54D09}">
      <dgm:prSet custT="1"/>
      <dgm:spPr/>
      <dgm:t>
        <a:bodyPr/>
        <a:lstStyle/>
        <a:p>
          <a:r>
            <a:rPr lang="en-US" sz="1800"/>
            <a:t>IV, IM, and intranasal formulations</a:t>
          </a:r>
        </a:p>
      </dgm:t>
    </dgm:pt>
    <dgm:pt modelId="{99ADC97E-5CC0-43FF-9D8A-03E7BD3500D6}" type="parTrans" cxnId="{9B0BC4AB-543F-4B87-B7DA-FC34695385C1}">
      <dgm:prSet/>
      <dgm:spPr/>
      <dgm:t>
        <a:bodyPr/>
        <a:lstStyle/>
        <a:p>
          <a:endParaRPr lang="en-US" sz="2000"/>
        </a:p>
      </dgm:t>
    </dgm:pt>
    <dgm:pt modelId="{AB9EA46B-E20A-4DB9-9283-44238B042432}" type="sibTrans" cxnId="{9B0BC4AB-543F-4B87-B7DA-FC34695385C1}">
      <dgm:prSet/>
      <dgm:spPr/>
      <dgm:t>
        <a:bodyPr/>
        <a:lstStyle/>
        <a:p>
          <a:endParaRPr lang="en-US" sz="2000"/>
        </a:p>
      </dgm:t>
    </dgm:pt>
    <dgm:pt modelId="{E61018E9-934D-4D16-8070-E38DEE3D64AE}" type="pres">
      <dgm:prSet presAssocID="{CC195B35-1C94-4AAD-A9F2-9B2B0F474402}" presName="matrix" presStyleCnt="0">
        <dgm:presLayoutVars>
          <dgm:chMax val="1"/>
          <dgm:dir/>
          <dgm:resizeHandles val="exact"/>
        </dgm:presLayoutVars>
      </dgm:prSet>
      <dgm:spPr/>
    </dgm:pt>
    <dgm:pt modelId="{350F9915-2A5C-4A01-8A93-CCE7DA113E0A}" type="pres">
      <dgm:prSet presAssocID="{CC195B35-1C94-4AAD-A9F2-9B2B0F474402}" presName="diamond" presStyleLbl="bgShp" presStyleIdx="0" presStyleCnt="1" custScaleX="101112"/>
      <dgm:spPr/>
    </dgm:pt>
    <dgm:pt modelId="{0DE2B42F-77E0-4356-8388-8CFF58C46BCA}" type="pres">
      <dgm:prSet presAssocID="{CC195B35-1C94-4AAD-A9F2-9B2B0F474402}" presName="quad1" presStyleLbl="node1" presStyleIdx="0" presStyleCnt="4" custScaleX="194858" custLinFactNeighborX="-50162" custLinFactNeighborY="-4211">
        <dgm:presLayoutVars>
          <dgm:chMax val="0"/>
          <dgm:chPref val="0"/>
          <dgm:bulletEnabled val="1"/>
        </dgm:presLayoutVars>
      </dgm:prSet>
      <dgm:spPr/>
    </dgm:pt>
    <dgm:pt modelId="{92A49B71-9112-40B7-BD53-A7296D5AB7A5}" type="pres">
      <dgm:prSet presAssocID="{CC195B35-1C94-4AAD-A9F2-9B2B0F474402}" presName="quad2" presStyleLbl="node1" presStyleIdx="1" presStyleCnt="4" custScaleX="170418" custLinFactNeighborX="42613" custLinFactNeighborY="-4211">
        <dgm:presLayoutVars>
          <dgm:chMax val="0"/>
          <dgm:chPref val="0"/>
          <dgm:bulletEnabled val="1"/>
        </dgm:presLayoutVars>
      </dgm:prSet>
      <dgm:spPr/>
    </dgm:pt>
    <dgm:pt modelId="{9D73B3DE-4610-4E5D-B487-1C6D8C0EF79A}" type="pres">
      <dgm:prSet presAssocID="{CC195B35-1C94-4AAD-A9F2-9B2B0F474402}" presName="quad3" presStyleLbl="node1" presStyleIdx="2" presStyleCnt="4" custScaleX="110907">
        <dgm:presLayoutVars>
          <dgm:chMax val="0"/>
          <dgm:chPref val="0"/>
          <dgm:bulletEnabled val="1"/>
        </dgm:presLayoutVars>
      </dgm:prSet>
      <dgm:spPr/>
    </dgm:pt>
    <dgm:pt modelId="{FB9C0ED2-6975-4C75-9304-A7AB9BF77AC7}" type="pres">
      <dgm:prSet presAssocID="{CC195B35-1C94-4AAD-A9F2-9B2B0F474402}" presName="quad4" presStyleLbl="node1" presStyleIdx="3" presStyleCnt="4" custLinFactNeighborX="9459">
        <dgm:presLayoutVars>
          <dgm:chMax val="0"/>
          <dgm:chPref val="0"/>
          <dgm:bulletEnabled val="1"/>
        </dgm:presLayoutVars>
      </dgm:prSet>
      <dgm:spPr/>
    </dgm:pt>
  </dgm:ptLst>
  <dgm:cxnLst>
    <dgm:cxn modelId="{ACB6CC1B-A5B8-4BA2-81F0-E13064E0ADC8}" type="presOf" srcId="{2BC59FC1-E758-4A06-B4EF-ECCB36D54D09}" destId="{FB9C0ED2-6975-4C75-9304-A7AB9BF77AC7}" srcOrd="0" destOrd="0" presId="urn:microsoft.com/office/officeart/2005/8/layout/matrix3"/>
    <dgm:cxn modelId="{EEB8A464-C02C-4C08-A1E4-64333665CE65}" type="presOf" srcId="{908EBFFD-CC26-40A2-A99D-09BF8E3FEB84}" destId="{0DE2B42F-77E0-4356-8388-8CFF58C46BCA}" srcOrd="0" destOrd="0" presId="urn:microsoft.com/office/officeart/2005/8/layout/matrix3"/>
    <dgm:cxn modelId="{120BE548-FBAE-4A0D-B020-1BCF765957E3}" srcId="{CC195B35-1C94-4AAD-A9F2-9B2B0F474402}" destId="{908EBFFD-CC26-40A2-A99D-09BF8E3FEB84}" srcOrd="0" destOrd="0" parTransId="{6E5F5B1C-184C-467D-8927-86ADC9D33A6A}" sibTransId="{90EC8D03-F2A6-4BDB-9630-B2D14E5CE51D}"/>
    <dgm:cxn modelId="{0058464D-533B-4DAA-A29A-6607876115F6}" type="presOf" srcId="{60DF36B9-E201-4212-B5C5-A9C491B88706}" destId="{92A49B71-9112-40B7-BD53-A7296D5AB7A5}" srcOrd="0" destOrd="0" presId="urn:microsoft.com/office/officeart/2005/8/layout/matrix3"/>
    <dgm:cxn modelId="{9B0BC4AB-543F-4B87-B7DA-FC34695385C1}" srcId="{CC195B35-1C94-4AAD-A9F2-9B2B0F474402}" destId="{2BC59FC1-E758-4A06-B4EF-ECCB36D54D09}" srcOrd="3" destOrd="0" parTransId="{99ADC97E-5CC0-43FF-9D8A-03E7BD3500D6}" sibTransId="{AB9EA46B-E20A-4DB9-9283-44238B042432}"/>
    <dgm:cxn modelId="{296206B3-2073-4992-BCF0-9D3F283CD8B8}" srcId="{CC195B35-1C94-4AAD-A9F2-9B2B0F474402}" destId="{60DF36B9-E201-4212-B5C5-A9C491B88706}" srcOrd="1" destOrd="0" parTransId="{1772CC79-FAE3-4BBF-BCDD-5E4A53328112}" sibTransId="{4B96844A-C7DF-490A-9D04-6D05A5E57935}"/>
    <dgm:cxn modelId="{2CDD9CCF-50C7-4E3C-8120-F898D99D0870}" srcId="{CC195B35-1C94-4AAD-A9F2-9B2B0F474402}" destId="{429CC413-62B1-4BDE-830C-B7B9C248E08D}" srcOrd="2" destOrd="0" parTransId="{C7D78A90-92C5-4737-9407-DC5F2784DA4C}" sibTransId="{01642A1E-973B-4BD7-8477-8905D1EEFE5E}"/>
    <dgm:cxn modelId="{26D7B3D8-C771-4EDA-B097-9D9BE114ECC3}" type="presOf" srcId="{429CC413-62B1-4BDE-830C-B7B9C248E08D}" destId="{9D73B3DE-4610-4E5D-B487-1C6D8C0EF79A}" srcOrd="0" destOrd="0" presId="urn:microsoft.com/office/officeart/2005/8/layout/matrix3"/>
    <dgm:cxn modelId="{1767F6EF-C0BE-486A-9CC7-C63B071AEB15}" type="presOf" srcId="{CC195B35-1C94-4AAD-A9F2-9B2B0F474402}" destId="{E61018E9-934D-4D16-8070-E38DEE3D64AE}" srcOrd="0" destOrd="0" presId="urn:microsoft.com/office/officeart/2005/8/layout/matrix3"/>
    <dgm:cxn modelId="{B9F56A2A-5728-46A9-9D7A-72462A270EF9}" type="presParOf" srcId="{E61018E9-934D-4D16-8070-E38DEE3D64AE}" destId="{350F9915-2A5C-4A01-8A93-CCE7DA113E0A}" srcOrd="0" destOrd="0" presId="urn:microsoft.com/office/officeart/2005/8/layout/matrix3"/>
    <dgm:cxn modelId="{D6650EB2-59B2-4EAE-AACF-DA3AABDE2F4C}" type="presParOf" srcId="{E61018E9-934D-4D16-8070-E38DEE3D64AE}" destId="{0DE2B42F-77E0-4356-8388-8CFF58C46BCA}" srcOrd="1" destOrd="0" presId="urn:microsoft.com/office/officeart/2005/8/layout/matrix3"/>
    <dgm:cxn modelId="{6D1EC878-DA69-4DB3-BAF4-432A543F1AD0}" type="presParOf" srcId="{E61018E9-934D-4D16-8070-E38DEE3D64AE}" destId="{92A49B71-9112-40B7-BD53-A7296D5AB7A5}" srcOrd="2" destOrd="0" presId="urn:microsoft.com/office/officeart/2005/8/layout/matrix3"/>
    <dgm:cxn modelId="{9A8F89A4-894F-4765-B0FF-F893B6DAC72B}" type="presParOf" srcId="{E61018E9-934D-4D16-8070-E38DEE3D64AE}" destId="{9D73B3DE-4610-4E5D-B487-1C6D8C0EF79A}" srcOrd="3" destOrd="0" presId="urn:microsoft.com/office/officeart/2005/8/layout/matrix3"/>
    <dgm:cxn modelId="{806F183B-DCBE-451B-987D-F8A159FB3E91}" type="presParOf" srcId="{E61018E9-934D-4D16-8070-E38DEE3D64AE}" destId="{FB9C0ED2-6975-4C75-9304-A7AB9BF77AC7}" srcOrd="4" destOrd="0" presId="urn:microsoft.com/office/officeart/2005/8/layout/matrix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5844F19-863F-49AD-9F50-C5D1E257B025}" type="doc">
      <dgm:prSet loTypeId="urn:microsoft.com/office/officeart/2008/layout/PictureStrips" loCatId="list" qsTypeId="urn:microsoft.com/office/officeart/2005/8/quickstyle/simple1" qsCatId="simple" csTypeId="urn:microsoft.com/office/officeart/2005/8/colors/accent2_1" csCatId="accent2" phldr="1"/>
      <dgm:spPr/>
      <dgm:t>
        <a:bodyPr/>
        <a:lstStyle/>
        <a:p>
          <a:endParaRPr lang="en-US"/>
        </a:p>
      </dgm:t>
    </dgm:pt>
    <dgm:pt modelId="{C6520191-B79B-4D98-A971-C51AE91D89E3}">
      <dgm:prSet/>
      <dgm:spPr/>
      <dgm:t>
        <a:bodyPr/>
        <a:lstStyle/>
        <a:p>
          <a:r>
            <a:rPr lang="en-US" dirty="0"/>
            <a:t>This document is meant to serve as guidance and training for public health nurses to understand pharmacy law</a:t>
          </a:r>
        </a:p>
      </dgm:t>
    </dgm:pt>
    <dgm:pt modelId="{8B9D76F8-846E-493A-8A41-91F00CEDA38D}" type="parTrans" cxnId="{80CE809C-B267-471E-A32C-74758D999CC5}">
      <dgm:prSet/>
      <dgm:spPr/>
      <dgm:t>
        <a:bodyPr/>
        <a:lstStyle/>
        <a:p>
          <a:endParaRPr lang="en-US"/>
        </a:p>
      </dgm:t>
    </dgm:pt>
    <dgm:pt modelId="{6FA8C992-F157-4EAE-A707-523328322202}" type="sibTrans" cxnId="{80CE809C-B267-471E-A32C-74758D999CC5}">
      <dgm:prSet/>
      <dgm:spPr/>
      <dgm:t>
        <a:bodyPr/>
        <a:lstStyle/>
        <a:p>
          <a:endParaRPr lang="en-US"/>
        </a:p>
      </dgm:t>
    </dgm:pt>
    <dgm:pt modelId="{00CE8DBD-DE80-43F1-ABB5-0C8A2059B049}">
      <dgm:prSet custT="1"/>
      <dgm:spPr/>
      <dgm:t>
        <a:bodyPr/>
        <a:lstStyle/>
        <a:p>
          <a:r>
            <a:rPr lang="en-US" sz="2100" dirty="0"/>
            <a:t>The manual contains:</a:t>
          </a:r>
        </a:p>
      </dgm:t>
    </dgm:pt>
    <dgm:pt modelId="{1213F664-C817-4449-86A7-00B7A1DB35C4}" type="parTrans" cxnId="{BB638B30-84FE-482F-9E14-E1A7F913982D}">
      <dgm:prSet/>
      <dgm:spPr/>
      <dgm:t>
        <a:bodyPr/>
        <a:lstStyle/>
        <a:p>
          <a:endParaRPr lang="en-US"/>
        </a:p>
      </dgm:t>
    </dgm:pt>
    <dgm:pt modelId="{429D8A93-220D-4369-823F-B35825A1923C}" type="sibTrans" cxnId="{BB638B30-84FE-482F-9E14-E1A7F913982D}">
      <dgm:prSet/>
      <dgm:spPr/>
      <dgm:t>
        <a:bodyPr/>
        <a:lstStyle/>
        <a:p>
          <a:endParaRPr lang="en-US"/>
        </a:p>
      </dgm:t>
    </dgm:pt>
    <dgm:pt modelId="{D531E3E3-665C-47A4-B6E3-B0316C3E3B6C}">
      <dgm:prSet custT="1"/>
      <dgm:spPr/>
      <dgm:t>
        <a:bodyPr/>
        <a:lstStyle/>
        <a:p>
          <a:r>
            <a:rPr lang="en-US" sz="1800" dirty="0"/>
            <a:t>Definitions, review of legislation, requirements for prescription orders, labels, packaging, and records, patient counseling requirements, responsibilities of the pharmacist, etc.</a:t>
          </a:r>
        </a:p>
      </dgm:t>
    </dgm:pt>
    <dgm:pt modelId="{1365F0E6-5CFA-4536-99B3-ADE7C26D50CB}" type="parTrans" cxnId="{A8C98A50-B102-4014-9651-CF0FBC8E0ADF}">
      <dgm:prSet/>
      <dgm:spPr/>
      <dgm:t>
        <a:bodyPr/>
        <a:lstStyle/>
        <a:p>
          <a:endParaRPr lang="en-US"/>
        </a:p>
      </dgm:t>
    </dgm:pt>
    <dgm:pt modelId="{27CE40A0-3730-4F73-8F78-DFC450FF1420}" type="sibTrans" cxnId="{A8C98A50-B102-4014-9651-CF0FBC8E0ADF}">
      <dgm:prSet/>
      <dgm:spPr/>
      <dgm:t>
        <a:bodyPr/>
        <a:lstStyle/>
        <a:p>
          <a:endParaRPr lang="en-US"/>
        </a:p>
      </dgm:t>
    </dgm:pt>
    <dgm:pt modelId="{EB9A0B92-AB7B-41EF-9398-FB4AB7D0FD1D}">
      <dgm:prSet/>
      <dgm:spPr/>
      <dgm:t>
        <a:bodyPr/>
        <a:lstStyle/>
        <a:p>
          <a:r>
            <a:rPr lang="en-US" b="1" i="1" dirty="0"/>
            <a:t>The General Statues, Administrative Code, and NC Board of Pharmacy are the most accurate and up-to-date reflection of pharmacy law</a:t>
          </a:r>
          <a:endParaRPr lang="en-US" dirty="0"/>
        </a:p>
      </dgm:t>
    </dgm:pt>
    <dgm:pt modelId="{EDB94822-5E19-42E4-AB66-8D6C5CE781EB}" type="parTrans" cxnId="{F5D8B6BC-74F9-49E0-A941-D5A59B2E2BED}">
      <dgm:prSet/>
      <dgm:spPr/>
      <dgm:t>
        <a:bodyPr/>
        <a:lstStyle/>
        <a:p>
          <a:endParaRPr lang="en-US"/>
        </a:p>
      </dgm:t>
    </dgm:pt>
    <dgm:pt modelId="{D24A0592-3037-4093-9A29-D518E0E2C24E}" type="sibTrans" cxnId="{F5D8B6BC-74F9-49E0-A941-D5A59B2E2BED}">
      <dgm:prSet/>
      <dgm:spPr/>
      <dgm:t>
        <a:bodyPr/>
        <a:lstStyle/>
        <a:p>
          <a:endParaRPr lang="en-US"/>
        </a:p>
      </dgm:t>
    </dgm:pt>
    <dgm:pt modelId="{6FF2F03F-0688-423F-B170-1D644B752115}" type="pres">
      <dgm:prSet presAssocID="{95844F19-863F-49AD-9F50-C5D1E257B025}" presName="Name0" presStyleCnt="0">
        <dgm:presLayoutVars>
          <dgm:dir/>
          <dgm:resizeHandles val="exact"/>
        </dgm:presLayoutVars>
      </dgm:prSet>
      <dgm:spPr/>
    </dgm:pt>
    <dgm:pt modelId="{EC42661F-4063-4751-A6E3-BC6F55B34CF9}" type="pres">
      <dgm:prSet presAssocID="{C6520191-B79B-4D98-A971-C51AE91D89E3}" presName="composite" presStyleCnt="0"/>
      <dgm:spPr/>
    </dgm:pt>
    <dgm:pt modelId="{2863C520-7261-401A-830F-A7350EC47E71}" type="pres">
      <dgm:prSet presAssocID="{C6520191-B79B-4D98-A971-C51AE91D89E3}" presName="rect1" presStyleLbl="trAlignAcc1" presStyleIdx="0" presStyleCnt="3">
        <dgm:presLayoutVars>
          <dgm:bulletEnabled val="1"/>
        </dgm:presLayoutVars>
      </dgm:prSet>
      <dgm:spPr/>
    </dgm:pt>
    <dgm:pt modelId="{163225A4-3B36-4B8A-9D99-A574D4A8DDC0}" type="pres">
      <dgm:prSet presAssocID="{C6520191-B79B-4D98-A971-C51AE91D89E3}" presName="rect2" presStyleLbl="fgImgPlac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l="-25000" r="-25000"/>
          </a:stretch>
        </a:blipFill>
        <a:ln>
          <a:noFill/>
        </a:ln>
      </dgm:spPr>
      <dgm:extLst>
        <a:ext uri="{E40237B7-FDA0-4F09-8148-C483321AD2D9}">
          <dgm14:cNvPr xmlns:dgm14="http://schemas.microsoft.com/office/drawing/2010/diagram" id="0" name="" descr="Compass with solid fill"/>
        </a:ext>
      </dgm:extLst>
    </dgm:pt>
    <dgm:pt modelId="{D223C78F-0451-49B1-964A-F62BC0CF4C76}" type="pres">
      <dgm:prSet presAssocID="{6FA8C992-F157-4EAE-A707-523328322202}" presName="sibTrans" presStyleCnt="0"/>
      <dgm:spPr/>
    </dgm:pt>
    <dgm:pt modelId="{4EDA7EFD-2D84-41DC-8D42-2F7B4297144C}" type="pres">
      <dgm:prSet presAssocID="{00CE8DBD-DE80-43F1-ABB5-0C8A2059B049}" presName="composite" presStyleCnt="0"/>
      <dgm:spPr/>
    </dgm:pt>
    <dgm:pt modelId="{BE926E89-D189-4B2F-A5CE-3E3CCEFC70B8}" type="pres">
      <dgm:prSet presAssocID="{00CE8DBD-DE80-43F1-ABB5-0C8A2059B049}" presName="rect1" presStyleLbl="trAlignAcc1" presStyleIdx="1" presStyleCnt="3" custScaleY="119150">
        <dgm:presLayoutVars>
          <dgm:bulletEnabled val="1"/>
        </dgm:presLayoutVars>
      </dgm:prSet>
      <dgm:spPr/>
    </dgm:pt>
    <dgm:pt modelId="{3ACDEA35-FB99-4A45-B49C-F853A838CA6C}" type="pres">
      <dgm:prSet presAssocID="{00CE8DBD-DE80-43F1-ABB5-0C8A2059B049}" presName="rect2" presStyleLbl="fgImgPlac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l="-25000" r="-25000"/>
          </a:stretch>
        </a:blipFill>
        <a:ln>
          <a:noFill/>
        </a:ln>
      </dgm:spPr>
      <dgm:extLst>
        <a:ext uri="{E40237B7-FDA0-4F09-8148-C483321AD2D9}">
          <dgm14:cNvPr xmlns:dgm14="http://schemas.microsoft.com/office/drawing/2010/diagram" id="0" name="" descr="Storytelling with solid fill"/>
        </a:ext>
      </dgm:extLst>
    </dgm:pt>
    <dgm:pt modelId="{E6BF178F-4BB0-4645-BC99-A3982CB98B6A}" type="pres">
      <dgm:prSet presAssocID="{429D8A93-220D-4369-823F-B35825A1923C}" presName="sibTrans" presStyleCnt="0"/>
      <dgm:spPr/>
    </dgm:pt>
    <dgm:pt modelId="{D0F83434-795A-4312-BD7B-F1F4D60175F3}" type="pres">
      <dgm:prSet presAssocID="{EB9A0B92-AB7B-41EF-9398-FB4AB7D0FD1D}" presName="composite" presStyleCnt="0"/>
      <dgm:spPr/>
    </dgm:pt>
    <dgm:pt modelId="{B35D4788-069D-4B4E-9FD3-E40248AFC375}" type="pres">
      <dgm:prSet presAssocID="{EB9A0B92-AB7B-41EF-9398-FB4AB7D0FD1D}" presName="rect1" presStyleLbl="trAlignAcc1" presStyleIdx="2" presStyleCnt="3">
        <dgm:presLayoutVars>
          <dgm:bulletEnabled val="1"/>
        </dgm:presLayoutVars>
      </dgm:prSet>
      <dgm:spPr/>
    </dgm:pt>
    <dgm:pt modelId="{F3229BD1-4772-4750-B407-9604508F6E0B}" type="pres">
      <dgm:prSet presAssocID="{EB9A0B92-AB7B-41EF-9398-FB4AB7D0FD1D}" presName="rect2" presStyleLbl="fgImgPlac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l="-25000" r="-25000"/>
          </a:stretch>
        </a:blipFill>
        <a:ln>
          <a:noFill/>
        </a:ln>
      </dgm:spPr>
      <dgm:extLst>
        <a:ext uri="{E40237B7-FDA0-4F09-8148-C483321AD2D9}">
          <dgm14:cNvPr xmlns:dgm14="http://schemas.microsoft.com/office/drawing/2010/diagram" id="0" name="" descr="Court outline"/>
        </a:ext>
      </dgm:extLst>
    </dgm:pt>
  </dgm:ptLst>
  <dgm:cxnLst>
    <dgm:cxn modelId="{5830EA05-A196-4B79-BA72-532602CAEFB8}" type="presOf" srcId="{EB9A0B92-AB7B-41EF-9398-FB4AB7D0FD1D}" destId="{B35D4788-069D-4B4E-9FD3-E40248AFC375}" srcOrd="0" destOrd="0" presId="urn:microsoft.com/office/officeart/2008/layout/PictureStrips"/>
    <dgm:cxn modelId="{96E0450A-041C-4E91-8885-02B89237286C}" type="presOf" srcId="{C6520191-B79B-4D98-A971-C51AE91D89E3}" destId="{2863C520-7261-401A-830F-A7350EC47E71}" srcOrd="0" destOrd="0" presId="urn:microsoft.com/office/officeart/2008/layout/PictureStrips"/>
    <dgm:cxn modelId="{BB638B30-84FE-482F-9E14-E1A7F913982D}" srcId="{95844F19-863F-49AD-9F50-C5D1E257B025}" destId="{00CE8DBD-DE80-43F1-ABB5-0C8A2059B049}" srcOrd="1" destOrd="0" parTransId="{1213F664-C817-4449-86A7-00B7A1DB35C4}" sibTransId="{429D8A93-220D-4369-823F-B35825A1923C}"/>
    <dgm:cxn modelId="{D2D8165F-4304-4446-A80C-37095C8EF9BF}" type="presOf" srcId="{95844F19-863F-49AD-9F50-C5D1E257B025}" destId="{6FF2F03F-0688-423F-B170-1D644B752115}" srcOrd="0" destOrd="0" presId="urn:microsoft.com/office/officeart/2008/layout/PictureStrips"/>
    <dgm:cxn modelId="{A8C98A50-B102-4014-9651-CF0FBC8E0ADF}" srcId="{00CE8DBD-DE80-43F1-ABB5-0C8A2059B049}" destId="{D531E3E3-665C-47A4-B6E3-B0316C3E3B6C}" srcOrd="0" destOrd="0" parTransId="{1365F0E6-5CFA-4536-99B3-ADE7C26D50CB}" sibTransId="{27CE40A0-3730-4F73-8F78-DFC450FF1420}"/>
    <dgm:cxn modelId="{9F6C2658-D53E-4A41-B3FB-965A7BF38F60}" type="presOf" srcId="{D531E3E3-665C-47A4-B6E3-B0316C3E3B6C}" destId="{BE926E89-D189-4B2F-A5CE-3E3CCEFC70B8}" srcOrd="0" destOrd="1" presId="urn:microsoft.com/office/officeart/2008/layout/PictureStrips"/>
    <dgm:cxn modelId="{80CE809C-B267-471E-A32C-74758D999CC5}" srcId="{95844F19-863F-49AD-9F50-C5D1E257B025}" destId="{C6520191-B79B-4D98-A971-C51AE91D89E3}" srcOrd="0" destOrd="0" parTransId="{8B9D76F8-846E-493A-8A41-91F00CEDA38D}" sibTransId="{6FA8C992-F157-4EAE-A707-523328322202}"/>
    <dgm:cxn modelId="{ACFFE1AC-2C79-44B9-8187-68ED0A449E5C}" type="presOf" srcId="{00CE8DBD-DE80-43F1-ABB5-0C8A2059B049}" destId="{BE926E89-D189-4B2F-A5CE-3E3CCEFC70B8}" srcOrd="0" destOrd="0" presId="urn:microsoft.com/office/officeart/2008/layout/PictureStrips"/>
    <dgm:cxn modelId="{F5D8B6BC-74F9-49E0-A941-D5A59B2E2BED}" srcId="{95844F19-863F-49AD-9F50-C5D1E257B025}" destId="{EB9A0B92-AB7B-41EF-9398-FB4AB7D0FD1D}" srcOrd="2" destOrd="0" parTransId="{EDB94822-5E19-42E4-AB66-8D6C5CE781EB}" sibTransId="{D24A0592-3037-4093-9A29-D518E0E2C24E}"/>
    <dgm:cxn modelId="{08B99714-83D9-46A9-8B98-FED5CF7422C6}" type="presParOf" srcId="{6FF2F03F-0688-423F-B170-1D644B752115}" destId="{EC42661F-4063-4751-A6E3-BC6F55B34CF9}" srcOrd="0" destOrd="0" presId="urn:microsoft.com/office/officeart/2008/layout/PictureStrips"/>
    <dgm:cxn modelId="{6D3CEB0A-2C71-45A8-A748-0570BEC86C62}" type="presParOf" srcId="{EC42661F-4063-4751-A6E3-BC6F55B34CF9}" destId="{2863C520-7261-401A-830F-A7350EC47E71}" srcOrd="0" destOrd="0" presId="urn:microsoft.com/office/officeart/2008/layout/PictureStrips"/>
    <dgm:cxn modelId="{95873420-591A-4618-8323-809044B863EF}" type="presParOf" srcId="{EC42661F-4063-4751-A6E3-BC6F55B34CF9}" destId="{163225A4-3B36-4B8A-9D99-A574D4A8DDC0}" srcOrd="1" destOrd="0" presId="urn:microsoft.com/office/officeart/2008/layout/PictureStrips"/>
    <dgm:cxn modelId="{A618995C-2A95-4AE8-8CE3-FF04120E81C2}" type="presParOf" srcId="{6FF2F03F-0688-423F-B170-1D644B752115}" destId="{D223C78F-0451-49B1-964A-F62BC0CF4C76}" srcOrd="1" destOrd="0" presId="urn:microsoft.com/office/officeart/2008/layout/PictureStrips"/>
    <dgm:cxn modelId="{1BE590CB-AD25-4459-B1F1-011BD987AA68}" type="presParOf" srcId="{6FF2F03F-0688-423F-B170-1D644B752115}" destId="{4EDA7EFD-2D84-41DC-8D42-2F7B4297144C}" srcOrd="2" destOrd="0" presId="urn:microsoft.com/office/officeart/2008/layout/PictureStrips"/>
    <dgm:cxn modelId="{39850EFF-CA17-4958-B1F4-058BCBC1CA35}" type="presParOf" srcId="{4EDA7EFD-2D84-41DC-8D42-2F7B4297144C}" destId="{BE926E89-D189-4B2F-A5CE-3E3CCEFC70B8}" srcOrd="0" destOrd="0" presId="urn:microsoft.com/office/officeart/2008/layout/PictureStrips"/>
    <dgm:cxn modelId="{A7260406-413F-4BF9-8FDA-D4BDE5332538}" type="presParOf" srcId="{4EDA7EFD-2D84-41DC-8D42-2F7B4297144C}" destId="{3ACDEA35-FB99-4A45-B49C-F853A838CA6C}" srcOrd="1" destOrd="0" presId="urn:microsoft.com/office/officeart/2008/layout/PictureStrips"/>
    <dgm:cxn modelId="{A40DBB58-E357-4239-8900-8105BD61C68B}" type="presParOf" srcId="{6FF2F03F-0688-423F-B170-1D644B752115}" destId="{E6BF178F-4BB0-4645-BC99-A3982CB98B6A}" srcOrd="3" destOrd="0" presId="urn:microsoft.com/office/officeart/2008/layout/PictureStrips"/>
    <dgm:cxn modelId="{6C366AE3-E119-4F52-A5A9-0ECCEB1C88AB}" type="presParOf" srcId="{6FF2F03F-0688-423F-B170-1D644B752115}" destId="{D0F83434-795A-4312-BD7B-F1F4D60175F3}" srcOrd="4" destOrd="0" presId="urn:microsoft.com/office/officeart/2008/layout/PictureStrips"/>
    <dgm:cxn modelId="{3617D932-5863-47F5-9FD9-0FB691BD89D9}" type="presParOf" srcId="{D0F83434-795A-4312-BD7B-F1F4D60175F3}" destId="{B35D4788-069D-4B4E-9FD3-E40248AFC375}" srcOrd="0" destOrd="0" presId="urn:microsoft.com/office/officeart/2008/layout/PictureStrips"/>
    <dgm:cxn modelId="{C9A4BEF3-28EB-48CB-BE3B-7900234FF43B}" type="presParOf" srcId="{D0F83434-795A-4312-BD7B-F1F4D60175F3}" destId="{F3229BD1-4772-4750-B407-9604508F6E0B}" srcOrd="1" destOrd="0" presId="urn:microsoft.com/office/officeart/2008/layout/PictureStrip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80A91F0-0EE6-4526-BF08-1114AC4485C6}" type="doc">
      <dgm:prSet loTypeId="urn:microsoft.com/office/officeart/2008/layout/LinedList" loCatId="list" qsTypeId="urn:microsoft.com/office/officeart/2005/8/quickstyle/simple1" qsCatId="simple" csTypeId="urn:microsoft.com/office/officeart/2005/8/colors/accent2_2" csCatId="accent2" phldr="1"/>
      <dgm:spPr/>
      <dgm:t>
        <a:bodyPr/>
        <a:lstStyle/>
        <a:p>
          <a:endParaRPr lang="en-US"/>
        </a:p>
      </dgm:t>
    </dgm:pt>
    <dgm:pt modelId="{0B10BB30-081A-4DBC-8B87-A30E3D2A2103}">
      <dgm:prSet custT="1"/>
      <dgm:spPr/>
      <dgm:t>
        <a:bodyPr/>
        <a:lstStyle/>
        <a:p>
          <a:r>
            <a:rPr lang="en-US" sz="1600" dirty="0"/>
            <a:t>"</a:t>
          </a:r>
          <a:r>
            <a:rPr lang="en-US" sz="1600" b="1" dirty="0"/>
            <a:t>Label</a:t>
          </a:r>
          <a:r>
            <a:rPr lang="en-US" sz="1600" dirty="0"/>
            <a:t>"</a:t>
          </a:r>
        </a:p>
      </dgm:t>
    </dgm:pt>
    <dgm:pt modelId="{8C82C00F-45F6-40AD-95C8-2EBFE0DAA764}" type="parTrans" cxnId="{4A011ECF-71B3-4D2F-A4DA-5374D4246113}">
      <dgm:prSet/>
      <dgm:spPr/>
      <dgm:t>
        <a:bodyPr/>
        <a:lstStyle/>
        <a:p>
          <a:endParaRPr lang="en-US" sz="1600"/>
        </a:p>
      </dgm:t>
    </dgm:pt>
    <dgm:pt modelId="{A824C33E-F201-45C4-8A2A-195008615332}" type="sibTrans" cxnId="{4A011ECF-71B3-4D2F-A4DA-5374D4246113}">
      <dgm:prSet/>
      <dgm:spPr/>
      <dgm:t>
        <a:bodyPr/>
        <a:lstStyle/>
        <a:p>
          <a:endParaRPr lang="en-US" sz="1600"/>
        </a:p>
      </dgm:t>
    </dgm:pt>
    <dgm:pt modelId="{127755C8-E750-44B7-9111-E7541442EBDC}">
      <dgm:prSet custT="1"/>
      <dgm:spPr/>
      <dgm:t>
        <a:bodyPr/>
        <a:lstStyle/>
        <a:p>
          <a:r>
            <a:rPr lang="en-US" sz="1600" dirty="0"/>
            <a:t>"</a:t>
          </a:r>
          <a:r>
            <a:rPr lang="en-US" sz="1600" b="1" dirty="0"/>
            <a:t>Labeling</a:t>
          </a:r>
          <a:r>
            <a:rPr lang="en-US" sz="1600" dirty="0"/>
            <a:t>"</a:t>
          </a:r>
        </a:p>
      </dgm:t>
    </dgm:pt>
    <dgm:pt modelId="{767A9262-EC64-4066-BCD9-B67C469C2676}" type="parTrans" cxnId="{7828D921-457B-4AD1-AF44-5B45E97FA083}">
      <dgm:prSet/>
      <dgm:spPr/>
      <dgm:t>
        <a:bodyPr/>
        <a:lstStyle/>
        <a:p>
          <a:endParaRPr lang="en-US" sz="1600"/>
        </a:p>
      </dgm:t>
    </dgm:pt>
    <dgm:pt modelId="{47A0F7E2-3AA1-460C-8801-56CAA1938FAE}" type="sibTrans" cxnId="{7828D921-457B-4AD1-AF44-5B45E97FA083}">
      <dgm:prSet/>
      <dgm:spPr/>
      <dgm:t>
        <a:bodyPr/>
        <a:lstStyle/>
        <a:p>
          <a:endParaRPr lang="en-US" sz="1600"/>
        </a:p>
      </dgm:t>
    </dgm:pt>
    <dgm:pt modelId="{6EABFD8C-1F4E-4928-B4DD-99C9E75ED882}">
      <dgm:prSet custT="1"/>
      <dgm:spPr/>
      <dgm:t>
        <a:bodyPr/>
        <a:lstStyle/>
        <a:p>
          <a:r>
            <a:rPr lang="en-US" sz="1600" dirty="0"/>
            <a:t>“</a:t>
          </a:r>
          <a:r>
            <a:rPr lang="en-US" sz="1600" b="1" dirty="0"/>
            <a:t>Prescription order</a:t>
          </a:r>
          <a:r>
            <a:rPr lang="en-US" sz="1600" dirty="0"/>
            <a:t>”</a:t>
          </a:r>
        </a:p>
      </dgm:t>
    </dgm:pt>
    <dgm:pt modelId="{8D34ECBE-E9DE-4303-ADC6-8D5306DE5274}" type="parTrans" cxnId="{42A28F99-7541-4405-AD7A-CA39399A9D7D}">
      <dgm:prSet/>
      <dgm:spPr/>
      <dgm:t>
        <a:bodyPr/>
        <a:lstStyle/>
        <a:p>
          <a:endParaRPr lang="en-US" sz="1600"/>
        </a:p>
      </dgm:t>
    </dgm:pt>
    <dgm:pt modelId="{88241280-F0E5-4698-8CB9-347256AE670B}" type="sibTrans" cxnId="{42A28F99-7541-4405-AD7A-CA39399A9D7D}">
      <dgm:prSet/>
      <dgm:spPr/>
      <dgm:t>
        <a:bodyPr/>
        <a:lstStyle/>
        <a:p>
          <a:endParaRPr lang="en-US" sz="1600"/>
        </a:p>
      </dgm:t>
    </dgm:pt>
    <dgm:pt modelId="{71C09D62-21ED-4E34-BF9B-94E685C29D5A}">
      <dgm:prSet custT="1"/>
      <dgm:spPr/>
      <dgm:t>
        <a:bodyPr/>
        <a:lstStyle/>
        <a:p>
          <a:r>
            <a:rPr lang="en-US" sz="1600" b="1" dirty="0"/>
            <a:t>“Prescription</a:t>
          </a:r>
          <a:r>
            <a:rPr lang="en-US" sz="1600" b="0" dirty="0"/>
            <a:t>” or </a:t>
          </a:r>
          <a:r>
            <a:rPr lang="en-US" sz="1600" b="1" dirty="0"/>
            <a:t>“Legend</a:t>
          </a:r>
          <a:r>
            <a:rPr lang="en-US" sz="1600" b="0" dirty="0"/>
            <a:t>” drug</a:t>
          </a:r>
        </a:p>
      </dgm:t>
    </dgm:pt>
    <dgm:pt modelId="{4993C6C1-5C91-4E41-B21E-208CDB3ED138}" type="parTrans" cxnId="{7BFEE03F-E19E-480E-996B-5ACA9D327C0A}">
      <dgm:prSet/>
      <dgm:spPr/>
      <dgm:t>
        <a:bodyPr/>
        <a:lstStyle/>
        <a:p>
          <a:endParaRPr lang="en-US" sz="1600"/>
        </a:p>
      </dgm:t>
    </dgm:pt>
    <dgm:pt modelId="{9C41E6D3-5659-457E-9A08-098EED024B41}" type="sibTrans" cxnId="{7BFEE03F-E19E-480E-996B-5ACA9D327C0A}">
      <dgm:prSet/>
      <dgm:spPr/>
      <dgm:t>
        <a:bodyPr/>
        <a:lstStyle/>
        <a:p>
          <a:endParaRPr lang="en-US" sz="1600"/>
        </a:p>
      </dgm:t>
    </dgm:pt>
    <dgm:pt modelId="{5166FB86-2E00-4551-BC8B-DDDE211521BC}">
      <dgm:prSet custT="1"/>
      <dgm:spPr/>
      <dgm:t>
        <a:bodyPr/>
        <a:lstStyle/>
        <a:p>
          <a:r>
            <a:rPr lang="en-US" sz="1600" dirty="0"/>
            <a:t>Written or verbal order for a prescription drug, prescription device, or pharmaceutical service from a person authorized by law to prescribe such drug, device, or service. A prescription order includes an order entered in a chart or other medical record of a patient. [§ G.S. 90-85.3t]</a:t>
          </a:r>
          <a:br>
            <a:rPr lang="en-US" sz="1600" dirty="0"/>
          </a:br>
          <a:endParaRPr lang="en-US" sz="1600" dirty="0"/>
        </a:p>
      </dgm:t>
    </dgm:pt>
    <dgm:pt modelId="{5DE90FF9-4946-4C7F-B8A9-7C9FE1E12D02}" type="parTrans" cxnId="{99F4EBAD-5660-4E9F-A25B-31F5714A43BC}">
      <dgm:prSet/>
      <dgm:spPr/>
      <dgm:t>
        <a:bodyPr/>
        <a:lstStyle/>
        <a:p>
          <a:endParaRPr lang="en-US" sz="1600"/>
        </a:p>
      </dgm:t>
    </dgm:pt>
    <dgm:pt modelId="{A1B9EB75-F55E-40B5-94B5-4BDBBA7EFD9C}" type="sibTrans" cxnId="{99F4EBAD-5660-4E9F-A25B-31F5714A43BC}">
      <dgm:prSet/>
      <dgm:spPr/>
      <dgm:t>
        <a:bodyPr/>
        <a:lstStyle/>
        <a:p>
          <a:endParaRPr lang="en-US" sz="1600"/>
        </a:p>
      </dgm:t>
    </dgm:pt>
    <dgm:pt modelId="{1FB3C5FB-89B5-4650-B1E0-B1B1D180607C}">
      <dgm:prSet custT="1"/>
      <dgm:spPr/>
      <dgm:t>
        <a:bodyPr/>
        <a:lstStyle/>
        <a:p>
          <a:r>
            <a:rPr lang="en-US" sz="1600" dirty="0"/>
            <a:t>Display of written, printed or graphic matter upon the immediate or outside container of any drug. [§ G.S. 90-85.3j] </a:t>
          </a:r>
        </a:p>
      </dgm:t>
    </dgm:pt>
    <dgm:pt modelId="{0E724687-9E1B-4A86-A332-B670D34A41D5}" type="parTrans" cxnId="{08503E18-BF52-4FED-90B0-C29920E2E928}">
      <dgm:prSet/>
      <dgm:spPr/>
      <dgm:t>
        <a:bodyPr/>
        <a:lstStyle/>
        <a:p>
          <a:endParaRPr lang="en-US" sz="1600"/>
        </a:p>
      </dgm:t>
    </dgm:pt>
    <dgm:pt modelId="{B3BCA4B5-DC29-4DC5-B66F-5323A0247F19}" type="sibTrans" cxnId="{08503E18-BF52-4FED-90B0-C29920E2E928}">
      <dgm:prSet/>
      <dgm:spPr/>
      <dgm:t>
        <a:bodyPr/>
        <a:lstStyle/>
        <a:p>
          <a:endParaRPr lang="en-US" sz="1600"/>
        </a:p>
      </dgm:t>
    </dgm:pt>
    <dgm:pt modelId="{542F7A24-121C-4610-B2AB-25C1CCA284C1}">
      <dgm:prSet custT="1"/>
      <dgm:spPr/>
      <dgm:t>
        <a:bodyPr/>
        <a:lstStyle/>
        <a:p>
          <a:r>
            <a:rPr lang="en-US" sz="1600" dirty="0"/>
            <a:t>Preparing and affixing a label to any drug container, exclusive of labeling by a manufacturer, packer or distributor of a nonprescription drug or a commercially packaged prescription drug or device. [§ G.S. 90-85.3k] </a:t>
          </a:r>
        </a:p>
      </dgm:t>
    </dgm:pt>
    <dgm:pt modelId="{43F54496-380F-420F-AF00-6DA1392269F1}" type="parTrans" cxnId="{3E0557AD-0557-4481-AE62-AE33D44A6D0C}">
      <dgm:prSet/>
      <dgm:spPr/>
      <dgm:t>
        <a:bodyPr/>
        <a:lstStyle/>
        <a:p>
          <a:endParaRPr lang="en-US" sz="1600"/>
        </a:p>
      </dgm:t>
    </dgm:pt>
    <dgm:pt modelId="{395366CF-AD7D-4B92-BA4B-6C30B85CF698}" type="sibTrans" cxnId="{3E0557AD-0557-4481-AE62-AE33D44A6D0C}">
      <dgm:prSet/>
      <dgm:spPr/>
      <dgm:t>
        <a:bodyPr/>
        <a:lstStyle/>
        <a:p>
          <a:endParaRPr lang="en-US" sz="1600"/>
        </a:p>
      </dgm:t>
    </dgm:pt>
    <dgm:pt modelId="{8E6AADE0-0354-4262-A139-290EC14D03AE}">
      <dgm:prSet custT="1"/>
      <dgm:spPr/>
      <dgm:t>
        <a:bodyPr/>
        <a:lstStyle/>
        <a:p>
          <a:r>
            <a:rPr lang="en-US" sz="1600" b="0" dirty="0"/>
            <a:t>Defined as one that bears the statement “CAUTION: Federal Law prohibits dispensing without prescription” on the label of the manufacturer’s original package. </a:t>
          </a:r>
        </a:p>
      </dgm:t>
    </dgm:pt>
    <dgm:pt modelId="{0C1FD0FD-6156-4723-8FB1-3E9032DA9866}" type="parTrans" cxnId="{14FCAB2E-02E1-4030-886B-29B9DDCF82A0}">
      <dgm:prSet/>
      <dgm:spPr/>
      <dgm:t>
        <a:bodyPr/>
        <a:lstStyle/>
        <a:p>
          <a:endParaRPr lang="en-US" sz="1600"/>
        </a:p>
      </dgm:t>
    </dgm:pt>
    <dgm:pt modelId="{051B7FAE-13BC-42BE-88FC-D99B096DB1CB}" type="sibTrans" cxnId="{14FCAB2E-02E1-4030-886B-29B9DDCF82A0}">
      <dgm:prSet/>
      <dgm:spPr/>
      <dgm:t>
        <a:bodyPr/>
        <a:lstStyle/>
        <a:p>
          <a:endParaRPr lang="en-US" sz="1600"/>
        </a:p>
      </dgm:t>
    </dgm:pt>
    <dgm:pt modelId="{89A34AA8-60F2-488A-86CF-2483FC8649F4}" type="pres">
      <dgm:prSet presAssocID="{D80A91F0-0EE6-4526-BF08-1114AC4485C6}" presName="vert0" presStyleCnt="0">
        <dgm:presLayoutVars>
          <dgm:dir/>
          <dgm:animOne val="branch"/>
          <dgm:animLvl val="lvl"/>
        </dgm:presLayoutVars>
      </dgm:prSet>
      <dgm:spPr/>
    </dgm:pt>
    <dgm:pt modelId="{0BD1F005-6056-4B51-8FE7-1043502823F5}" type="pres">
      <dgm:prSet presAssocID="{6EABFD8C-1F4E-4928-B4DD-99C9E75ED882}" presName="thickLine" presStyleLbl="alignNode1" presStyleIdx="0" presStyleCnt="4"/>
      <dgm:spPr/>
    </dgm:pt>
    <dgm:pt modelId="{FD9BD320-4FE8-40AE-BD15-B0303A43C41C}" type="pres">
      <dgm:prSet presAssocID="{6EABFD8C-1F4E-4928-B4DD-99C9E75ED882}" presName="horz1" presStyleCnt="0"/>
      <dgm:spPr/>
    </dgm:pt>
    <dgm:pt modelId="{4C669274-20DE-4A71-832A-75416DA73000}" type="pres">
      <dgm:prSet presAssocID="{6EABFD8C-1F4E-4928-B4DD-99C9E75ED882}" presName="tx1" presStyleLbl="revTx" presStyleIdx="0" presStyleCnt="8"/>
      <dgm:spPr/>
    </dgm:pt>
    <dgm:pt modelId="{CB1D94CA-C5E0-4E15-9F37-75A5E48250F9}" type="pres">
      <dgm:prSet presAssocID="{6EABFD8C-1F4E-4928-B4DD-99C9E75ED882}" presName="vert1" presStyleCnt="0"/>
      <dgm:spPr/>
    </dgm:pt>
    <dgm:pt modelId="{7AC189CC-1EA6-4A5F-8E01-315EB1FEDE84}" type="pres">
      <dgm:prSet presAssocID="{5166FB86-2E00-4551-BC8B-DDDE211521BC}" presName="vertSpace2a" presStyleCnt="0"/>
      <dgm:spPr/>
    </dgm:pt>
    <dgm:pt modelId="{02EBDD19-9D67-4110-B768-00FB7A47C8DE}" type="pres">
      <dgm:prSet presAssocID="{5166FB86-2E00-4551-BC8B-DDDE211521BC}" presName="horz2" presStyleCnt="0"/>
      <dgm:spPr/>
    </dgm:pt>
    <dgm:pt modelId="{0EA3DAE3-69D8-432A-9D53-EBB785508208}" type="pres">
      <dgm:prSet presAssocID="{5166FB86-2E00-4551-BC8B-DDDE211521BC}" presName="horzSpace2" presStyleCnt="0"/>
      <dgm:spPr/>
    </dgm:pt>
    <dgm:pt modelId="{90218B21-55F8-47D8-9D2A-BC6EA628734D}" type="pres">
      <dgm:prSet presAssocID="{5166FB86-2E00-4551-BC8B-DDDE211521BC}" presName="tx2" presStyleLbl="revTx" presStyleIdx="1" presStyleCnt="8" custScaleY="131544" custLinFactNeighborX="0" custLinFactNeighborY="-68605"/>
      <dgm:spPr/>
    </dgm:pt>
    <dgm:pt modelId="{38DE2821-E278-42BA-9C2E-6FB58FE42643}" type="pres">
      <dgm:prSet presAssocID="{5166FB86-2E00-4551-BC8B-DDDE211521BC}" presName="vert2" presStyleCnt="0"/>
      <dgm:spPr/>
    </dgm:pt>
    <dgm:pt modelId="{2693FCA3-AC9B-42F2-9B42-059E3FC4115F}" type="pres">
      <dgm:prSet presAssocID="{5166FB86-2E00-4551-BC8B-DDDE211521BC}" presName="thinLine2b" presStyleLbl="callout" presStyleIdx="0" presStyleCnt="4" custLinFactY="200000" custLinFactNeighborY="237914"/>
      <dgm:spPr/>
    </dgm:pt>
    <dgm:pt modelId="{404D207F-2628-456A-A876-0E20ED102C64}" type="pres">
      <dgm:prSet presAssocID="{5166FB86-2E00-4551-BC8B-DDDE211521BC}" presName="vertSpace2b" presStyleCnt="0"/>
      <dgm:spPr/>
    </dgm:pt>
    <dgm:pt modelId="{610311E7-6683-4FFE-924E-B3E9B50E0CD9}" type="pres">
      <dgm:prSet presAssocID="{0B10BB30-081A-4DBC-8B87-A30E3D2A2103}" presName="thickLine" presStyleLbl="alignNode1" presStyleIdx="1" presStyleCnt="4" custLinFactNeighborY="16197"/>
      <dgm:spPr/>
    </dgm:pt>
    <dgm:pt modelId="{5F11A880-41F8-4A14-94D8-2CC6A35A81CA}" type="pres">
      <dgm:prSet presAssocID="{0B10BB30-081A-4DBC-8B87-A30E3D2A2103}" presName="horz1" presStyleCnt="0"/>
      <dgm:spPr/>
    </dgm:pt>
    <dgm:pt modelId="{2354C098-6319-4962-AC1E-A75806003BE8}" type="pres">
      <dgm:prSet presAssocID="{0B10BB30-081A-4DBC-8B87-A30E3D2A2103}" presName="tx1" presStyleLbl="revTx" presStyleIdx="2" presStyleCnt="8" custLinFactNeighborX="337" custLinFactNeighborY="25454"/>
      <dgm:spPr/>
    </dgm:pt>
    <dgm:pt modelId="{0B74FAE7-4389-4457-A461-BB17D718236B}" type="pres">
      <dgm:prSet presAssocID="{0B10BB30-081A-4DBC-8B87-A30E3D2A2103}" presName="vert1" presStyleCnt="0"/>
      <dgm:spPr/>
    </dgm:pt>
    <dgm:pt modelId="{FE5EBF67-74FC-4ABB-9645-83D0EDCF18E3}" type="pres">
      <dgm:prSet presAssocID="{1FB3C5FB-89B5-4650-B1E0-B1B1D180607C}" presName="vertSpace2a" presStyleCnt="0"/>
      <dgm:spPr/>
    </dgm:pt>
    <dgm:pt modelId="{DE2B51EA-5817-450A-97DC-C368A20839DB}" type="pres">
      <dgm:prSet presAssocID="{1FB3C5FB-89B5-4650-B1E0-B1B1D180607C}" presName="horz2" presStyleCnt="0"/>
      <dgm:spPr/>
    </dgm:pt>
    <dgm:pt modelId="{DBF403D1-58AE-447B-987B-D080E08A0844}" type="pres">
      <dgm:prSet presAssocID="{1FB3C5FB-89B5-4650-B1E0-B1B1D180607C}" presName="horzSpace2" presStyleCnt="0"/>
      <dgm:spPr/>
    </dgm:pt>
    <dgm:pt modelId="{CF74EF37-E3DD-4513-9CCA-F868111EBE0D}" type="pres">
      <dgm:prSet presAssocID="{1FB3C5FB-89B5-4650-B1E0-B1B1D180607C}" presName="tx2" presStyleLbl="revTx" presStyleIdx="3" presStyleCnt="8" custScaleY="104843" custLinFactNeighborX="0" custLinFactNeighborY="16843"/>
      <dgm:spPr/>
    </dgm:pt>
    <dgm:pt modelId="{C519063F-EF31-4DAE-A616-D8D8737AA051}" type="pres">
      <dgm:prSet presAssocID="{1FB3C5FB-89B5-4650-B1E0-B1B1D180607C}" presName="vert2" presStyleCnt="0"/>
      <dgm:spPr/>
    </dgm:pt>
    <dgm:pt modelId="{B099AB32-A3FF-4824-9CF2-BED67467E7E6}" type="pres">
      <dgm:prSet presAssocID="{1FB3C5FB-89B5-4650-B1E0-B1B1D180607C}" presName="thinLine2b" presStyleLbl="callout" presStyleIdx="1" presStyleCnt="4"/>
      <dgm:spPr/>
    </dgm:pt>
    <dgm:pt modelId="{A23AC302-98FF-46E9-BBD5-E292E3BC15E5}" type="pres">
      <dgm:prSet presAssocID="{1FB3C5FB-89B5-4650-B1E0-B1B1D180607C}" presName="vertSpace2b" presStyleCnt="0"/>
      <dgm:spPr/>
    </dgm:pt>
    <dgm:pt modelId="{1C3ED134-70B6-42E9-8726-7D071ED227D6}" type="pres">
      <dgm:prSet presAssocID="{127755C8-E750-44B7-9111-E7541442EBDC}" presName="thickLine" presStyleLbl="alignNode1" presStyleIdx="2" presStyleCnt="4"/>
      <dgm:spPr/>
    </dgm:pt>
    <dgm:pt modelId="{8FA2E49D-A224-4D8E-A9C5-DF18388AF667}" type="pres">
      <dgm:prSet presAssocID="{127755C8-E750-44B7-9111-E7541442EBDC}" presName="horz1" presStyleCnt="0"/>
      <dgm:spPr/>
    </dgm:pt>
    <dgm:pt modelId="{85A03A49-7658-465E-82DB-A5A02461EF13}" type="pres">
      <dgm:prSet presAssocID="{127755C8-E750-44B7-9111-E7541442EBDC}" presName="tx1" presStyleLbl="revTx" presStyleIdx="4" presStyleCnt="8"/>
      <dgm:spPr/>
    </dgm:pt>
    <dgm:pt modelId="{A279C04C-C99C-459B-BD79-C60C3847FB35}" type="pres">
      <dgm:prSet presAssocID="{127755C8-E750-44B7-9111-E7541442EBDC}" presName="vert1" presStyleCnt="0"/>
      <dgm:spPr/>
    </dgm:pt>
    <dgm:pt modelId="{F4226B42-FDA4-40DE-AD38-F1B29ED5DFC7}" type="pres">
      <dgm:prSet presAssocID="{542F7A24-121C-4610-B2AB-25C1CCA284C1}" presName="vertSpace2a" presStyleCnt="0"/>
      <dgm:spPr/>
    </dgm:pt>
    <dgm:pt modelId="{59D72C81-A549-4DD1-885D-05E31CAC5940}" type="pres">
      <dgm:prSet presAssocID="{542F7A24-121C-4610-B2AB-25C1CCA284C1}" presName="horz2" presStyleCnt="0"/>
      <dgm:spPr/>
    </dgm:pt>
    <dgm:pt modelId="{78100009-0270-4DB0-A0EA-1B3E48212625}" type="pres">
      <dgm:prSet presAssocID="{542F7A24-121C-4610-B2AB-25C1CCA284C1}" presName="horzSpace2" presStyleCnt="0"/>
      <dgm:spPr/>
    </dgm:pt>
    <dgm:pt modelId="{94F674E0-BDC9-4DEC-A5DB-4E51AE24B6F2}" type="pres">
      <dgm:prSet presAssocID="{542F7A24-121C-4610-B2AB-25C1CCA284C1}" presName="tx2" presStyleLbl="revTx" presStyleIdx="5" presStyleCnt="8"/>
      <dgm:spPr/>
    </dgm:pt>
    <dgm:pt modelId="{656F6B31-A102-4BB4-862D-84D7AA7EBCA5}" type="pres">
      <dgm:prSet presAssocID="{542F7A24-121C-4610-B2AB-25C1CCA284C1}" presName="vert2" presStyleCnt="0"/>
      <dgm:spPr/>
    </dgm:pt>
    <dgm:pt modelId="{7FE8BC5F-D1CF-43DA-923A-01962FA12A16}" type="pres">
      <dgm:prSet presAssocID="{542F7A24-121C-4610-B2AB-25C1CCA284C1}" presName="thinLine2b" presStyleLbl="callout" presStyleIdx="2" presStyleCnt="4"/>
      <dgm:spPr/>
    </dgm:pt>
    <dgm:pt modelId="{199C2FF2-C59B-497D-86D2-EE2609B476A4}" type="pres">
      <dgm:prSet presAssocID="{542F7A24-121C-4610-B2AB-25C1CCA284C1}" presName="vertSpace2b" presStyleCnt="0"/>
      <dgm:spPr/>
    </dgm:pt>
    <dgm:pt modelId="{9920A148-E1F6-430C-B1C0-58C7AB05E23C}" type="pres">
      <dgm:prSet presAssocID="{71C09D62-21ED-4E34-BF9B-94E685C29D5A}" presName="thickLine" presStyleLbl="alignNode1" presStyleIdx="3" presStyleCnt="4"/>
      <dgm:spPr/>
    </dgm:pt>
    <dgm:pt modelId="{BBB79EB8-8A37-4C15-9699-2C0930C2FEE9}" type="pres">
      <dgm:prSet presAssocID="{71C09D62-21ED-4E34-BF9B-94E685C29D5A}" presName="horz1" presStyleCnt="0"/>
      <dgm:spPr/>
    </dgm:pt>
    <dgm:pt modelId="{9A8CBB6C-5C23-4C04-A047-8DD5CC7D26C9}" type="pres">
      <dgm:prSet presAssocID="{71C09D62-21ED-4E34-BF9B-94E685C29D5A}" presName="tx1" presStyleLbl="revTx" presStyleIdx="6" presStyleCnt="8"/>
      <dgm:spPr/>
    </dgm:pt>
    <dgm:pt modelId="{B22DE2E4-4418-46A7-AF31-6932855B98B3}" type="pres">
      <dgm:prSet presAssocID="{71C09D62-21ED-4E34-BF9B-94E685C29D5A}" presName="vert1" presStyleCnt="0"/>
      <dgm:spPr/>
    </dgm:pt>
    <dgm:pt modelId="{539DA4E2-6E30-432E-A539-867705E5BAA9}" type="pres">
      <dgm:prSet presAssocID="{8E6AADE0-0354-4262-A139-290EC14D03AE}" presName="vertSpace2a" presStyleCnt="0"/>
      <dgm:spPr/>
    </dgm:pt>
    <dgm:pt modelId="{0C10941D-BC3D-4602-A963-18004FF41E32}" type="pres">
      <dgm:prSet presAssocID="{8E6AADE0-0354-4262-A139-290EC14D03AE}" presName="horz2" presStyleCnt="0"/>
      <dgm:spPr/>
    </dgm:pt>
    <dgm:pt modelId="{B2BCB353-9CD5-45A2-B7EC-2183F8ED5A6C}" type="pres">
      <dgm:prSet presAssocID="{8E6AADE0-0354-4262-A139-290EC14D03AE}" presName="horzSpace2" presStyleCnt="0"/>
      <dgm:spPr/>
    </dgm:pt>
    <dgm:pt modelId="{35371FAB-ADC1-40D6-BEAD-E6879109C5D5}" type="pres">
      <dgm:prSet presAssocID="{8E6AADE0-0354-4262-A139-290EC14D03AE}" presName="tx2" presStyleLbl="revTx" presStyleIdx="7" presStyleCnt="8"/>
      <dgm:spPr/>
    </dgm:pt>
    <dgm:pt modelId="{BD29A03F-4E93-490C-9B82-EC59B06DEE9C}" type="pres">
      <dgm:prSet presAssocID="{8E6AADE0-0354-4262-A139-290EC14D03AE}" presName="vert2" presStyleCnt="0"/>
      <dgm:spPr/>
    </dgm:pt>
    <dgm:pt modelId="{76B1F4E6-84ED-418E-8BBA-732F0826ABF9}" type="pres">
      <dgm:prSet presAssocID="{8E6AADE0-0354-4262-A139-290EC14D03AE}" presName="thinLine2b" presStyleLbl="callout" presStyleIdx="3" presStyleCnt="4"/>
      <dgm:spPr/>
    </dgm:pt>
    <dgm:pt modelId="{66AB7528-F43C-4449-B07F-83AE3566EB58}" type="pres">
      <dgm:prSet presAssocID="{8E6AADE0-0354-4262-A139-290EC14D03AE}" presName="vertSpace2b" presStyleCnt="0"/>
      <dgm:spPr/>
    </dgm:pt>
  </dgm:ptLst>
  <dgm:cxnLst>
    <dgm:cxn modelId="{08503E18-BF52-4FED-90B0-C29920E2E928}" srcId="{0B10BB30-081A-4DBC-8B87-A30E3D2A2103}" destId="{1FB3C5FB-89B5-4650-B1E0-B1B1D180607C}" srcOrd="0" destOrd="0" parTransId="{0E724687-9E1B-4A86-A332-B670D34A41D5}" sibTransId="{B3BCA4B5-DC29-4DC5-B66F-5323A0247F19}"/>
    <dgm:cxn modelId="{7828D921-457B-4AD1-AF44-5B45E97FA083}" srcId="{D80A91F0-0EE6-4526-BF08-1114AC4485C6}" destId="{127755C8-E750-44B7-9111-E7541442EBDC}" srcOrd="2" destOrd="0" parTransId="{767A9262-EC64-4066-BCD9-B67C469C2676}" sibTransId="{47A0F7E2-3AA1-460C-8801-56CAA1938FAE}"/>
    <dgm:cxn modelId="{733C5223-1125-42DD-93D1-B1612070E089}" type="presOf" srcId="{542F7A24-121C-4610-B2AB-25C1CCA284C1}" destId="{94F674E0-BDC9-4DEC-A5DB-4E51AE24B6F2}" srcOrd="0" destOrd="0" presId="urn:microsoft.com/office/officeart/2008/layout/LinedList"/>
    <dgm:cxn modelId="{14FCAB2E-02E1-4030-886B-29B9DDCF82A0}" srcId="{71C09D62-21ED-4E34-BF9B-94E685C29D5A}" destId="{8E6AADE0-0354-4262-A139-290EC14D03AE}" srcOrd="0" destOrd="0" parTransId="{0C1FD0FD-6156-4723-8FB1-3E9032DA9866}" sibTransId="{051B7FAE-13BC-42BE-88FC-D99B096DB1CB}"/>
    <dgm:cxn modelId="{64A58034-336E-4347-9ED5-02B7C7B834F8}" type="presOf" srcId="{71C09D62-21ED-4E34-BF9B-94E685C29D5A}" destId="{9A8CBB6C-5C23-4C04-A047-8DD5CC7D26C9}" srcOrd="0" destOrd="0" presId="urn:microsoft.com/office/officeart/2008/layout/LinedList"/>
    <dgm:cxn modelId="{7BFEE03F-E19E-480E-996B-5ACA9D327C0A}" srcId="{D80A91F0-0EE6-4526-BF08-1114AC4485C6}" destId="{71C09D62-21ED-4E34-BF9B-94E685C29D5A}" srcOrd="3" destOrd="0" parTransId="{4993C6C1-5C91-4E41-B21E-208CDB3ED138}" sibTransId="{9C41E6D3-5659-457E-9A08-098EED024B41}"/>
    <dgm:cxn modelId="{DE8ED85D-EC6F-4AFC-A498-34C95C095E5C}" type="presOf" srcId="{5166FB86-2E00-4551-BC8B-DDDE211521BC}" destId="{90218B21-55F8-47D8-9D2A-BC6EA628734D}" srcOrd="0" destOrd="0" presId="urn:microsoft.com/office/officeart/2008/layout/LinedList"/>
    <dgm:cxn modelId="{37D14E60-5EAA-4301-A30E-4EB452A866D8}" type="presOf" srcId="{6EABFD8C-1F4E-4928-B4DD-99C9E75ED882}" destId="{4C669274-20DE-4A71-832A-75416DA73000}" srcOrd="0" destOrd="0" presId="urn:microsoft.com/office/officeart/2008/layout/LinedList"/>
    <dgm:cxn modelId="{B8D8A967-1783-4D65-9115-4636640F2493}" type="presOf" srcId="{1FB3C5FB-89B5-4650-B1E0-B1B1D180607C}" destId="{CF74EF37-E3DD-4513-9CCA-F868111EBE0D}" srcOrd="0" destOrd="0" presId="urn:microsoft.com/office/officeart/2008/layout/LinedList"/>
    <dgm:cxn modelId="{90A6CF83-3F54-4841-9EEF-F02EC29AA6CF}" type="presOf" srcId="{0B10BB30-081A-4DBC-8B87-A30E3D2A2103}" destId="{2354C098-6319-4962-AC1E-A75806003BE8}" srcOrd="0" destOrd="0" presId="urn:microsoft.com/office/officeart/2008/layout/LinedList"/>
    <dgm:cxn modelId="{42A28F99-7541-4405-AD7A-CA39399A9D7D}" srcId="{D80A91F0-0EE6-4526-BF08-1114AC4485C6}" destId="{6EABFD8C-1F4E-4928-B4DD-99C9E75ED882}" srcOrd="0" destOrd="0" parTransId="{8D34ECBE-E9DE-4303-ADC6-8D5306DE5274}" sibTransId="{88241280-F0E5-4698-8CB9-347256AE670B}"/>
    <dgm:cxn modelId="{3E0557AD-0557-4481-AE62-AE33D44A6D0C}" srcId="{127755C8-E750-44B7-9111-E7541442EBDC}" destId="{542F7A24-121C-4610-B2AB-25C1CCA284C1}" srcOrd="0" destOrd="0" parTransId="{43F54496-380F-420F-AF00-6DA1392269F1}" sibTransId="{395366CF-AD7D-4B92-BA4B-6C30B85CF698}"/>
    <dgm:cxn modelId="{99F4EBAD-5660-4E9F-A25B-31F5714A43BC}" srcId="{6EABFD8C-1F4E-4928-B4DD-99C9E75ED882}" destId="{5166FB86-2E00-4551-BC8B-DDDE211521BC}" srcOrd="0" destOrd="0" parTransId="{5DE90FF9-4946-4C7F-B8A9-7C9FE1E12D02}" sibTransId="{A1B9EB75-F55E-40B5-94B5-4BDBBA7EFD9C}"/>
    <dgm:cxn modelId="{08EAA7AE-9EF5-4FFF-B9A4-C7F79A442EE4}" type="presOf" srcId="{D80A91F0-0EE6-4526-BF08-1114AC4485C6}" destId="{89A34AA8-60F2-488A-86CF-2483FC8649F4}" srcOrd="0" destOrd="0" presId="urn:microsoft.com/office/officeart/2008/layout/LinedList"/>
    <dgm:cxn modelId="{4A011ECF-71B3-4D2F-A4DA-5374D4246113}" srcId="{D80A91F0-0EE6-4526-BF08-1114AC4485C6}" destId="{0B10BB30-081A-4DBC-8B87-A30E3D2A2103}" srcOrd="1" destOrd="0" parTransId="{8C82C00F-45F6-40AD-95C8-2EBFE0DAA764}" sibTransId="{A824C33E-F201-45C4-8A2A-195008615332}"/>
    <dgm:cxn modelId="{9ABBE0F0-84C3-4C9A-BBE6-E162BAA13355}" type="presOf" srcId="{8E6AADE0-0354-4262-A139-290EC14D03AE}" destId="{35371FAB-ADC1-40D6-BEAD-E6879109C5D5}" srcOrd="0" destOrd="0" presId="urn:microsoft.com/office/officeart/2008/layout/LinedList"/>
    <dgm:cxn modelId="{3366A1FC-07D4-4E6E-BE52-06C047FF82DC}" type="presOf" srcId="{127755C8-E750-44B7-9111-E7541442EBDC}" destId="{85A03A49-7658-465E-82DB-A5A02461EF13}" srcOrd="0" destOrd="0" presId="urn:microsoft.com/office/officeart/2008/layout/LinedList"/>
    <dgm:cxn modelId="{E12EA92E-9358-47A4-8FE8-1F4EB0F1D6C1}" type="presParOf" srcId="{89A34AA8-60F2-488A-86CF-2483FC8649F4}" destId="{0BD1F005-6056-4B51-8FE7-1043502823F5}" srcOrd="0" destOrd="0" presId="urn:microsoft.com/office/officeart/2008/layout/LinedList"/>
    <dgm:cxn modelId="{71D079A9-C63A-485E-AA94-78D31AEA03E3}" type="presParOf" srcId="{89A34AA8-60F2-488A-86CF-2483FC8649F4}" destId="{FD9BD320-4FE8-40AE-BD15-B0303A43C41C}" srcOrd="1" destOrd="0" presId="urn:microsoft.com/office/officeart/2008/layout/LinedList"/>
    <dgm:cxn modelId="{020E253F-892D-4E1C-B1D1-202D01459D04}" type="presParOf" srcId="{FD9BD320-4FE8-40AE-BD15-B0303A43C41C}" destId="{4C669274-20DE-4A71-832A-75416DA73000}" srcOrd="0" destOrd="0" presId="urn:microsoft.com/office/officeart/2008/layout/LinedList"/>
    <dgm:cxn modelId="{4EF3FED7-490F-4CED-A4F5-78D48993CEDF}" type="presParOf" srcId="{FD9BD320-4FE8-40AE-BD15-B0303A43C41C}" destId="{CB1D94CA-C5E0-4E15-9F37-75A5E48250F9}" srcOrd="1" destOrd="0" presId="urn:microsoft.com/office/officeart/2008/layout/LinedList"/>
    <dgm:cxn modelId="{5483EFFF-ACB9-47F6-A483-DD2E449A1BD1}" type="presParOf" srcId="{CB1D94CA-C5E0-4E15-9F37-75A5E48250F9}" destId="{7AC189CC-1EA6-4A5F-8E01-315EB1FEDE84}" srcOrd="0" destOrd="0" presId="urn:microsoft.com/office/officeart/2008/layout/LinedList"/>
    <dgm:cxn modelId="{8B808ED3-D0B7-4832-82ED-B9E4C04773B8}" type="presParOf" srcId="{CB1D94CA-C5E0-4E15-9F37-75A5E48250F9}" destId="{02EBDD19-9D67-4110-B768-00FB7A47C8DE}" srcOrd="1" destOrd="0" presId="urn:microsoft.com/office/officeart/2008/layout/LinedList"/>
    <dgm:cxn modelId="{9D33187D-DE66-4E31-85AD-D88B46DCE51C}" type="presParOf" srcId="{02EBDD19-9D67-4110-B768-00FB7A47C8DE}" destId="{0EA3DAE3-69D8-432A-9D53-EBB785508208}" srcOrd="0" destOrd="0" presId="urn:microsoft.com/office/officeart/2008/layout/LinedList"/>
    <dgm:cxn modelId="{176271ED-B8F9-43C1-8663-4D13F9EEA044}" type="presParOf" srcId="{02EBDD19-9D67-4110-B768-00FB7A47C8DE}" destId="{90218B21-55F8-47D8-9D2A-BC6EA628734D}" srcOrd="1" destOrd="0" presId="urn:microsoft.com/office/officeart/2008/layout/LinedList"/>
    <dgm:cxn modelId="{6547EE06-5E74-4218-83BA-9CDB74706542}" type="presParOf" srcId="{02EBDD19-9D67-4110-B768-00FB7A47C8DE}" destId="{38DE2821-E278-42BA-9C2E-6FB58FE42643}" srcOrd="2" destOrd="0" presId="urn:microsoft.com/office/officeart/2008/layout/LinedList"/>
    <dgm:cxn modelId="{A21E613D-7785-45F2-92DC-4D3A2D345E95}" type="presParOf" srcId="{CB1D94CA-C5E0-4E15-9F37-75A5E48250F9}" destId="{2693FCA3-AC9B-42F2-9B42-059E3FC4115F}" srcOrd="2" destOrd="0" presId="urn:microsoft.com/office/officeart/2008/layout/LinedList"/>
    <dgm:cxn modelId="{08F41CC2-E6D7-4245-A890-5D561F0DB00B}" type="presParOf" srcId="{CB1D94CA-C5E0-4E15-9F37-75A5E48250F9}" destId="{404D207F-2628-456A-A876-0E20ED102C64}" srcOrd="3" destOrd="0" presId="urn:microsoft.com/office/officeart/2008/layout/LinedList"/>
    <dgm:cxn modelId="{A86FA7FB-1735-4B50-BF50-69B0871D2DD3}" type="presParOf" srcId="{89A34AA8-60F2-488A-86CF-2483FC8649F4}" destId="{610311E7-6683-4FFE-924E-B3E9B50E0CD9}" srcOrd="2" destOrd="0" presId="urn:microsoft.com/office/officeart/2008/layout/LinedList"/>
    <dgm:cxn modelId="{7F1BF95B-EA93-4F32-99CD-FF26AB76AC36}" type="presParOf" srcId="{89A34AA8-60F2-488A-86CF-2483FC8649F4}" destId="{5F11A880-41F8-4A14-94D8-2CC6A35A81CA}" srcOrd="3" destOrd="0" presId="urn:microsoft.com/office/officeart/2008/layout/LinedList"/>
    <dgm:cxn modelId="{79361FDC-CB80-4D49-9B9E-038352CF8C96}" type="presParOf" srcId="{5F11A880-41F8-4A14-94D8-2CC6A35A81CA}" destId="{2354C098-6319-4962-AC1E-A75806003BE8}" srcOrd="0" destOrd="0" presId="urn:microsoft.com/office/officeart/2008/layout/LinedList"/>
    <dgm:cxn modelId="{6E1078DF-5D0C-48CC-9363-6FD4E54F0D7E}" type="presParOf" srcId="{5F11A880-41F8-4A14-94D8-2CC6A35A81CA}" destId="{0B74FAE7-4389-4457-A461-BB17D718236B}" srcOrd="1" destOrd="0" presId="urn:microsoft.com/office/officeart/2008/layout/LinedList"/>
    <dgm:cxn modelId="{BFAE80FA-3A15-49E7-8E7A-342C35AE4F94}" type="presParOf" srcId="{0B74FAE7-4389-4457-A461-BB17D718236B}" destId="{FE5EBF67-74FC-4ABB-9645-83D0EDCF18E3}" srcOrd="0" destOrd="0" presId="urn:microsoft.com/office/officeart/2008/layout/LinedList"/>
    <dgm:cxn modelId="{2C5E0D0A-FCAF-4111-96C3-49E9A8A573AC}" type="presParOf" srcId="{0B74FAE7-4389-4457-A461-BB17D718236B}" destId="{DE2B51EA-5817-450A-97DC-C368A20839DB}" srcOrd="1" destOrd="0" presId="urn:microsoft.com/office/officeart/2008/layout/LinedList"/>
    <dgm:cxn modelId="{55F96AC6-1F79-4900-910D-162B39B66F5B}" type="presParOf" srcId="{DE2B51EA-5817-450A-97DC-C368A20839DB}" destId="{DBF403D1-58AE-447B-987B-D080E08A0844}" srcOrd="0" destOrd="0" presId="urn:microsoft.com/office/officeart/2008/layout/LinedList"/>
    <dgm:cxn modelId="{51431240-71B0-498D-AC2B-67EAB551911B}" type="presParOf" srcId="{DE2B51EA-5817-450A-97DC-C368A20839DB}" destId="{CF74EF37-E3DD-4513-9CCA-F868111EBE0D}" srcOrd="1" destOrd="0" presId="urn:microsoft.com/office/officeart/2008/layout/LinedList"/>
    <dgm:cxn modelId="{C3C9C7E4-49E8-4E88-9821-14027EE33FC0}" type="presParOf" srcId="{DE2B51EA-5817-450A-97DC-C368A20839DB}" destId="{C519063F-EF31-4DAE-A616-D8D8737AA051}" srcOrd="2" destOrd="0" presId="urn:microsoft.com/office/officeart/2008/layout/LinedList"/>
    <dgm:cxn modelId="{39D9969C-253D-424E-BD6F-5AC160D9C1C0}" type="presParOf" srcId="{0B74FAE7-4389-4457-A461-BB17D718236B}" destId="{B099AB32-A3FF-4824-9CF2-BED67467E7E6}" srcOrd="2" destOrd="0" presId="urn:microsoft.com/office/officeart/2008/layout/LinedList"/>
    <dgm:cxn modelId="{F7953375-95F6-4C64-8787-C81D9C472AB4}" type="presParOf" srcId="{0B74FAE7-4389-4457-A461-BB17D718236B}" destId="{A23AC302-98FF-46E9-BBD5-E292E3BC15E5}" srcOrd="3" destOrd="0" presId="urn:microsoft.com/office/officeart/2008/layout/LinedList"/>
    <dgm:cxn modelId="{783FD852-AADC-4EAE-B7A5-C9E19A641C4F}" type="presParOf" srcId="{89A34AA8-60F2-488A-86CF-2483FC8649F4}" destId="{1C3ED134-70B6-42E9-8726-7D071ED227D6}" srcOrd="4" destOrd="0" presId="urn:microsoft.com/office/officeart/2008/layout/LinedList"/>
    <dgm:cxn modelId="{AB077A5D-C904-40EB-BE79-F5EF28D42E95}" type="presParOf" srcId="{89A34AA8-60F2-488A-86CF-2483FC8649F4}" destId="{8FA2E49D-A224-4D8E-A9C5-DF18388AF667}" srcOrd="5" destOrd="0" presId="urn:microsoft.com/office/officeart/2008/layout/LinedList"/>
    <dgm:cxn modelId="{65554923-B030-4694-924A-E143D983E24B}" type="presParOf" srcId="{8FA2E49D-A224-4D8E-A9C5-DF18388AF667}" destId="{85A03A49-7658-465E-82DB-A5A02461EF13}" srcOrd="0" destOrd="0" presId="urn:microsoft.com/office/officeart/2008/layout/LinedList"/>
    <dgm:cxn modelId="{FC322D91-8EDB-4B7D-93B5-A5E84787AA5E}" type="presParOf" srcId="{8FA2E49D-A224-4D8E-A9C5-DF18388AF667}" destId="{A279C04C-C99C-459B-BD79-C60C3847FB35}" srcOrd="1" destOrd="0" presId="urn:microsoft.com/office/officeart/2008/layout/LinedList"/>
    <dgm:cxn modelId="{F203084E-DB08-4B68-AC92-6C7E9DF7C8C5}" type="presParOf" srcId="{A279C04C-C99C-459B-BD79-C60C3847FB35}" destId="{F4226B42-FDA4-40DE-AD38-F1B29ED5DFC7}" srcOrd="0" destOrd="0" presId="urn:microsoft.com/office/officeart/2008/layout/LinedList"/>
    <dgm:cxn modelId="{AC2B2B35-20DA-49A1-BD17-0A368E14138C}" type="presParOf" srcId="{A279C04C-C99C-459B-BD79-C60C3847FB35}" destId="{59D72C81-A549-4DD1-885D-05E31CAC5940}" srcOrd="1" destOrd="0" presId="urn:microsoft.com/office/officeart/2008/layout/LinedList"/>
    <dgm:cxn modelId="{3A203886-3A7D-44E2-81A6-CE9308E3214F}" type="presParOf" srcId="{59D72C81-A549-4DD1-885D-05E31CAC5940}" destId="{78100009-0270-4DB0-A0EA-1B3E48212625}" srcOrd="0" destOrd="0" presId="urn:microsoft.com/office/officeart/2008/layout/LinedList"/>
    <dgm:cxn modelId="{9EA94F3C-5BA7-4A5B-9D1E-D8349955DE06}" type="presParOf" srcId="{59D72C81-A549-4DD1-885D-05E31CAC5940}" destId="{94F674E0-BDC9-4DEC-A5DB-4E51AE24B6F2}" srcOrd="1" destOrd="0" presId="urn:microsoft.com/office/officeart/2008/layout/LinedList"/>
    <dgm:cxn modelId="{2587389B-72AE-4A12-B394-E95BD5B8398A}" type="presParOf" srcId="{59D72C81-A549-4DD1-885D-05E31CAC5940}" destId="{656F6B31-A102-4BB4-862D-84D7AA7EBCA5}" srcOrd="2" destOrd="0" presId="urn:microsoft.com/office/officeart/2008/layout/LinedList"/>
    <dgm:cxn modelId="{787EA86E-6B10-4CD3-99FC-734D52B6D909}" type="presParOf" srcId="{A279C04C-C99C-459B-BD79-C60C3847FB35}" destId="{7FE8BC5F-D1CF-43DA-923A-01962FA12A16}" srcOrd="2" destOrd="0" presId="urn:microsoft.com/office/officeart/2008/layout/LinedList"/>
    <dgm:cxn modelId="{D224204D-443F-48C9-99A7-85A2C046FD51}" type="presParOf" srcId="{A279C04C-C99C-459B-BD79-C60C3847FB35}" destId="{199C2FF2-C59B-497D-86D2-EE2609B476A4}" srcOrd="3" destOrd="0" presId="urn:microsoft.com/office/officeart/2008/layout/LinedList"/>
    <dgm:cxn modelId="{F03FA3B6-16F8-4E24-A121-FFE45DEDFCD1}" type="presParOf" srcId="{89A34AA8-60F2-488A-86CF-2483FC8649F4}" destId="{9920A148-E1F6-430C-B1C0-58C7AB05E23C}" srcOrd="6" destOrd="0" presId="urn:microsoft.com/office/officeart/2008/layout/LinedList"/>
    <dgm:cxn modelId="{00FE2E23-262D-4C2E-9F22-76C968C00A11}" type="presParOf" srcId="{89A34AA8-60F2-488A-86CF-2483FC8649F4}" destId="{BBB79EB8-8A37-4C15-9699-2C0930C2FEE9}" srcOrd="7" destOrd="0" presId="urn:microsoft.com/office/officeart/2008/layout/LinedList"/>
    <dgm:cxn modelId="{5512C8C1-8F0B-4BFC-AC44-B764123943AB}" type="presParOf" srcId="{BBB79EB8-8A37-4C15-9699-2C0930C2FEE9}" destId="{9A8CBB6C-5C23-4C04-A047-8DD5CC7D26C9}" srcOrd="0" destOrd="0" presId="urn:microsoft.com/office/officeart/2008/layout/LinedList"/>
    <dgm:cxn modelId="{7B3B11B1-C428-41A1-AA9A-FFFE4A61FE4A}" type="presParOf" srcId="{BBB79EB8-8A37-4C15-9699-2C0930C2FEE9}" destId="{B22DE2E4-4418-46A7-AF31-6932855B98B3}" srcOrd="1" destOrd="0" presId="urn:microsoft.com/office/officeart/2008/layout/LinedList"/>
    <dgm:cxn modelId="{85F01963-1C58-4028-85F0-5B86DB02F4AD}" type="presParOf" srcId="{B22DE2E4-4418-46A7-AF31-6932855B98B3}" destId="{539DA4E2-6E30-432E-A539-867705E5BAA9}" srcOrd="0" destOrd="0" presId="urn:microsoft.com/office/officeart/2008/layout/LinedList"/>
    <dgm:cxn modelId="{503BECDE-B25C-4963-8365-6300179ED817}" type="presParOf" srcId="{B22DE2E4-4418-46A7-AF31-6932855B98B3}" destId="{0C10941D-BC3D-4602-A963-18004FF41E32}" srcOrd="1" destOrd="0" presId="urn:microsoft.com/office/officeart/2008/layout/LinedList"/>
    <dgm:cxn modelId="{C7B9E0BC-A1F6-4235-A60F-6D25F1AAD01B}" type="presParOf" srcId="{0C10941D-BC3D-4602-A963-18004FF41E32}" destId="{B2BCB353-9CD5-45A2-B7EC-2183F8ED5A6C}" srcOrd="0" destOrd="0" presId="urn:microsoft.com/office/officeart/2008/layout/LinedList"/>
    <dgm:cxn modelId="{AB77C1DE-93A2-44AF-B514-C9FBA78C5060}" type="presParOf" srcId="{0C10941D-BC3D-4602-A963-18004FF41E32}" destId="{35371FAB-ADC1-40D6-BEAD-E6879109C5D5}" srcOrd="1" destOrd="0" presId="urn:microsoft.com/office/officeart/2008/layout/LinedList"/>
    <dgm:cxn modelId="{95678083-3129-4E23-B917-F875284C4E7A}" type="presParOf" srcId="{0C10941D-BC3D-4602-A963-18004FF41E32}" destId="{BD29A03F-4E93-490C-9B82-EC59B06DEE9C}" srcOrd="2" destOrd="0" presId="urn:microsoft.com/office/officeart/2008/layout/LinedList"/>
    <dgm:cxn modelId="{F9895650-4C04-4ECF-8829-408D13E25593}" type="presParOf" srcId="{B22DE2E4-4418-46A7-AF31-6932855B98B3}" destId="{76B1F4E6-84ED-418E-8BBA-732F0826ABF9}" srcOrd="2" destOrd="0" presId="urn:microsoft.com/office/officeart/2008/layout/LinedList"/>
    <dgm:cxn modelId="{F4EE632E-85EE-4132-BB2B-46299A0257B0}" type="presParOf" srcId="{B22DE2E4-4418-46A7-AF31-6932855B98B3}" destId="{66AB7528-F43C-4449-B07F-83AE3566EB58}" srcOrd="3"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8F82D60-FFE6-41C2-B5A2-C0F237EBC461}" type="doc">
      <dgm:prSet loTypeId="urn:microsoft.com/office/officeart/2005/8/layout/hProcess3" loCatId="process" qsTypeId="urn:microsoft.com/office/officeart/2005/8/quickstyle/simple1" qsCatId="simple" csTypeId="urn:microsoft.com/office/officeart/2005/8/colors/accent2_3" csCatId="accent2" phldr="1"/>
      <dgm:spPr/>
      <dgm:t>
        <a:bodyPr/>
        <a:lstStyle/>
        <a:p>
          <a:endParaRPr lang="en-US"/>
        </a:p>
      </dgm:t>
    </dgm:pt>
    <dgm:pt modelId="{A4B60D14-0CE3-4C39-840E-DE4457E0502D}">
      <dgm:prSet phldrT="[Text]"/>
      <dgm:spPr/>
      <dgm:t>
        <a:bodyPr/>
        <a:lstStyle/>
        <a:p>
          <a:r>
            <a:rPr lang="en-US" b="1" dirty="0">
              <a:solidFill>
                <a:schemeClr val="bg1"/>
              </a:solidFill>
            </a:rPr>
            <a:t>Prescription Order</a:t>
          </a:r>
        </a:p>
      </dgm:t>
    </dgm:pt>
    <dgm:pt modelId="{8C33E4BF-D0EE-4915-BE77-88A194C71586}" type="parTrans" cxnId="{D5665FFC-B2F2-4073-B7CD-B816C7EC63E4}">
      <dgm:prSet/>
      <dgm:spPr/>
      <dgm:t>
        <a:bodyPr/>
        <a:lstStyle/>
        <a:p>
          <a:endParaRPr lang="en-US"/>
        </a:p>
      </dgm:t>
    </dgm:pt>
    <dgm:pt modelId="{516250DC-3D57-4D0B-9B0B-32118E50614B}" type="sibTrans" cxnId="{D5665FFC-B2F2-4073-B7CD-B816C7EC63E4}">
      <dgm:prSet/>
      <dgm:spPr/>
      <dgm:t>
        <a:bodyPr/>
        <a:lstStyle/>
        <a:p>
          <a:endParaRPr lang="en-US"/>
        </a:p>
      </dgm:t>
    </dgm:pt>
    <dgm:pt modelId="{C0D5E386-3369-4639-A2DB-E3F3B690EA4F}">
      <dgm:prSet phldrT="[Text]"/>
      <dgm:spPr/>
      <dgm:t>
        <a:bodyPr/>
        <a:lstStyle/>
        <a:p>
          <a:r>
            <a:rPr lang="en-US" b="1" dirty="0">
              <a:solidFill>
                <a:schemeClr val="bg1"/>
              </a:solidFill>
            </a:rPr>
            <a:t>Prescription Label</a:t>
          </a:r>
        </a:p>
      </dgm:t>
    </dgm:pt>
    <dgm:pt modelId="{7C9E2112-9193-4A82-A986-FA33F6D71153}" type="parTrans" cxnId="{68CC729A-0B2F-4DB2-A7E4-300A7910C877}">
      <dgm:prSet/>
      <dgm:spPr/>
      <dgm:t>
        <a:bodyPr/>
        <a:lstStyle/>
        <a:p>
          <a:endParaRPr lang="en-US"/>
        </a:p>
      </dgm:t>
    </dgm:pt>
    <dgm:pt modelId="{A61F6254-4709-4659-A7C8-E9923DA1AD22}" type="sibTrans" cxnId="{68CC729A-0B2F-4DB2-A7E4-300A7910C877}">
      <dgm:prSet/>
      <dgm:spPr/>
      <dgm:t>
        <a:bodyPr/>
        <a:lstStyle/>
        <a:p>
          <a:endParaRPr lang="en-US"/>
        </a:p>
      </dgm:t>
    </dgm:pt>
    <dgm:pt modelId="{3333942D-54A2-4027-8BD5-277E01438B02}">
      <dgm:prSet phldrT="[Text]"/>
      <dgm:spPr/>
      <dgm:t>
        <a:bodyPr/>
        <a:lstStyle/>
        <a:p>
          <a:r>
            <a:rPr lang="en-US" b="1" dirty="0">
              <a:solidFill>
                <a:schemeClr val="bg1"/>
              </a:solidFill>
            </a:rPr>
            <a:t>Prescription Records</a:t>
          </a:r>
        </a:p>
      </dgm:t>
    </dgm:pt>
    <dgm:pt modelId="{40620B5B-73F4-4068-B65C-56E0C00B40E0}" type="parTrans" cxnId="{FCC48082-0880-4290-AEF8-AF500FF3BBAB}">
      <dgm:prSet/>
      <dgm:spPr/>
      <dgm:t>
        <a:bodyPr/>
        <a:lstStyle/>
        <a:p>
          <a:endParaRPr lang="en-US"/>
        </a:p>
      </dgm:t>
    </dgm:pt>
    <dgm:pt modelId="{4B279EEF-8E23-4A75-8F41-D5B8997C4AD1}" type="sibTrans" cxnId="{FCC48082-0880-4290-AEF8-AF500FF3BBAB}">
      <dgm:prSet/>
      <dgm:spPr/>
      <dgm:t>
        <a:bodyPr/>
        <a:lstStyle/>
        <a:p>
          <a:endParaRPr lang="en-US"/>
        </a:p>
      </dgm:t>
    </dgm:pt>
    <dgm:pt modelId="{64B8BCF1-C620-4768-83F5-88502B0988A8}">
      <dgm:prSet phldrT="[Text]" custT="1"/>
      <dgm:spPr/>
      <dgm:t>
        <a:bodyPr/>
        <a:lstStyle/>
        <a:p>
          <a:pPr>
            <a:buFont typeface="+mj-lt"/>
            <a:buAutoNum type="arabicPeriod"/>
          </a:pPr>
          <a:r>
            <a:rPr lang="en-US" sz="1200" dirty="0"/>
            <a:t> Name and address of the dispensing pharmacy.</a:t>
          </a:r>
        </a:p>
      </dgm:t>
    </dgm:pt>
    <dgm:pt modelId="{1613C842-1744-431F-A1F3-31E45940CB39}" type="parTrans" cxnId="{09CB469D-65E3-4DE8-B5B9-4B7B0F905134}">
      <dgm:prSet/>
      <dgm:spPr/>
      <dgm:t>
        <a:bodyPr/>
        <a:lstStyle/>
        <a:p>
          <a:endParaRPr lang="en-US"/>
        </a:p>
      </dgm:t>
    </dgm:pt>
    <dgm:pt modelId="{6E0DBF14-E076-49EB-BB74-9624696404D8}" type="sibTrans" cxnId="{09CB469D-65E3-4DE8-B5B9-4B7B0F905134}">
      <dgm:prSet/>
      <dgm:spPr/>
      <dgm:t>
        <a:bodyPr/>
        <a:lstStyle/>
        <a:p>
          <a:endParaRPr lang="en-US"/>
        </a:p>
      </dgm:t>
    </dgm:pt>
    <dgm:pt modelId="{51EBF045-020E-4630-B1F5-76E6681254E5}">
      <dgm:prSet custT="1"/>
      <dgm:spPr/>
      <dgm:t>
        <a:bodyPr/>
        <a:lstStyle/>
        <a:p>
          <a:pPr>
            <a:buFont typeface="+mj-lt"/>
            <a:buAutoNum type="arabicPeriod"/>
          </a:pPr>
          <a:r>
            <a:rPr lang="en-US" sz="1200" dirty="0"/>
            <a:t> Serial number of the prescription.</a:t>
          </a:r>
        </a:p>
      </dgm:t>
    </dgm:pt>
    <dgm:pt modelId="{555DD4B4-CE49-410E-81E1-CE89C38A2F6B}" type="parTrans" cxnId="{5274697F-6852-404F-ADBF-C472F8411D10}">
      <dgm:prSet/>
      <dgm:spPr/>
      <dgm:t>
        <a:bodyPr/>
        <a:lstStyle/>
        <a:p>
          <a:endParaRPr lang="en-US"/>
        </a:p>
      </dgm:t>
    </dgm:pt>
    <dgm:pt modelId="{3740B289-FE7B-4BAE-A7AE-D1FE549ED09B}" type="sibTrans" cxnId="{5274697F-6852-404F-ADBF-C472F8411D10}">
      <dgm:prSet/>
      <dgm:spPr/>
      <dgm:t>
        <a:bodyPr/>
        <a:lstStyle/>
        <a:p>
          <a:endParaRPr lang="en-US"/>
        </a:p>
      </dgm:t>
    </dgm:pt>
    <dgm:pt modelId="{89F556E0-7358-4264-AC65-5AABCF85D4D4}">
      <dgm:prSet custT="1"/>
      <dgm:spPr/>
      <dgm:t>
        <a:bodyPr/>
        <a:lstStyle/>
        <a:p>
          <a:pPr>
            <a:buFont typeface="+mj-lt"/>
            <a:buAutoNum type="arabicPeriod"/>
          </a:pPr>
          <a:r>
            <a:rPr lang="en-US" sz="1200" dirty="0"/>
            <a:t> Date of the prescription.</a:t>
          </a:r>
        </a:p>
      </dgm:t>
    </dgm:pt>
    <dgm:pt modelId="{67DF36ED-2FDE-4E90-A468-61676B84BCCE}" type="parTrans" cxnId="{0EB8AD44-54F4-4B01-B6BE-E32FBF3E9C37}">
      <dgm:prSet/>
      <dgm:spPr/>
      <dgm:t>
        <a:bodyPr/>
        <a:lstStyle/>
        <a:p>
          <a:endParaRPr lang="en-US"/>
        </a:p>
      </dgm:t>
    </dgm:pt>
    <dgm:pt modelId="{128D83E1-1029-40A7-AC59-FD2631A4ADC2}" type="sibTrans" cxnId="{0EB8AD44-54F4-4B01-B6BE-E32FBF3E9C37}">
      <dgm:prSet/>
      <dgm:spPr/>
      <dgm:t>
        <a:bodyPr/>
        <a:lstStyle/>
        <a:p>
          <a:endParaRPr lang="en-US"/>
        </a:p>
      </dgm:t>
    </dgm:pt>
    <dgm:pt modelId="{62A89521-C87F-484B-A563-7437578E612F}">
      <dgm:prSet custT="1"/>
      <dgm:spPr/>
      <dgm:t>
        <a:bodyPr/>
        <a:lstStyle/>
        <a:p>
          <a:pPr>
            <a:buFont typeface="+mj-lt"/>
            <a:buAutoNum type="arabicPeriod"/>
          </a:pPr>
          <a:r>
            <a:rPr lang="en-US" sz="1200" dirty="0"/>
            <a:t> Name of the prescriber.</a:t>
          </a:r>
        </a:p>
      </dgm:t>
    </dgm:pt>
    <dgm:pt modelId="{0E3A7FE6-BFA2-4014-8A34-4C727F921862}" type="parTrans" cxnId="{EAF6F014-75F9-423E-AD18-07963132AD60}">
      <dgm:prSet/>
      <dgm:spPr/>
      <dgm:t>
        <a:bodyPr/>
        <a:lstStyle/>
        <a:p>
          <a:endParaRPr lang="en-US"/>
        </a:p>
      </dgm:t>
    </dgm:pt>
    <dgm:pt modelId="{E66FC4C6-6E8E-47D4-8BD8-13062EFA9195}" type="sibTrans" cxnId="{EAF6F014-75F9-423E-AD18-07963132AD60}">
      <dgm:prSet/>
      <dgm:spPr/>
      <dgm:t>
        <a:bodyPr/>
        <a:lstStyle/>
        <a:p>
          <a:endParaRPr lang="en-US"/>
        </a:p>
      </dgm:t>
    </dgm:pt>
    <dgm:pt modelId="{8F934E40-5B43-4821-9E72-AF9236FB01CA}">
      <dgm:prSet custT="1"/>
      <dgm:spPr/>
      <dgm:t>
        <a:bodyPr/>
        <a:lstStyle/>
        <a:p>
          <a:pPr>
            <a:buFont typeface="+mj-lt"/>
            <a:buAutoNum type="arabicPeriod"/>
          </a:pPr>
          <a:r>
            <a:rPr lang="en-US" sz="1200" dirty="0"/>
            <a:t> Name of the patient.</a:t>
          </a:r>
        </a:p>
      </dgm:t>
    </dgm:pt>
    <dgm:pt modelId="{C7B510AD-D7E6-4154-AA4C-6BEA28E4E561}" type="parTrans" cxnId="{0CC85AF7-826A-4F74-A254-97C08B97F17B}">
      <dgm:prSet/>
      <dgm:spPr/>
      <dgm:t>
        <a:bodyPr/>
        <a:lstStyle/>
        <a:p>
          <a:endParaRPr lang="en-US"/>
        </a:p>
      </dgm:t>
    </dgm:pt>
    <dgm:pt modelId="{6A73AA28-8E37-4929-B7EE-515321658631}" type="sibTrans" cxnId="{0CC85AF7-826A-4F74-A254-97C08B97F17B}">
      <dgm:prSet/>
      <dgm:spPr/>
      <dgm:t>
        <a:bodyPr/>
        <a:lstStyle/>
        <a:p>
          <a:endParaRPr lang="en-US"/>
        </a:p>
      </dgm:t>
    </dgm:pt>
    <dgm:pt modelId="{68B4CF56-7F85-4EAF-B4B6-B3C97CA91E9F}">
      <dgm:prSet custT="1"/>
      <dgm:spPr/>
      <dgm:t>
        <a:bodyPr/>
        <a:lstStyle/>
        <a:p>
          <a:pPr>
            <a:buFont typeface="+mj-lt"/>
            <a:buAutoNum type="arabicPeriod"/>
          </a:pPr>
          <a:r>
            <a:rPr lang="en-US" sz="1200" dirty="0"/>
            <a:t> Name and strength of the drug.</a:t>
          </a:r>
        </a:p>
      </dgm:t>
    </dgm:pt>
    <dgm:pt modelId="{913A098E-B978-41FF-9C95-1579504CC5B5}" type="parTrans" cxnId="{E2349657-C2BE-421E-AC9B-A1B9EC0E4025}">
      <dgm:prSet/>
      <dgm:spPr/>
      <dgm:t>
        <a:bodyPr/>
        <a:lstStyle/>
        <a:p>
          <a:endParaRPr lang="en-US"/>
        </a:p>
      </dgm:t>
    </dgm:pt>
    <dgm:pt modelId="{DC852780-AC19-4E39-A358-723731AAC2B7}" type="sibTrans" cxnId="{E2349657-C2BE-421E-AC9B-A1B9EC0E4025}">
      <dgm:prSet/>
      <dgm:spPr/>
      <dgm:t>
        <a:bodyPr/>
        <a:lstStyle/>
        <a:p>
          <a:endParaRPr lang="en-US"/>
        </a:p>
      </dgm:t>
    </dgm:pt>
    <dgm:pt modelId="{10AA12D6-C810-407C-AC30-F66D622EF6A1}">
      <dgm:prSet custT="1"/>
      <dgm:spPr/>
      <dgm:t>
        <a:bodyPr/>
        <a:lstStyle/>
        <a:p>
          <a:pPr>
            <a:buFont typeface="+mj-lt"/>
            <a:buAutoNum type="arabicPeriod"/>
          </a:pPr>
          <a:r>
            <a:rPr lang="en-US" sz="1200" dirty="0"/>
            <a:t> The generic name of the drug.</a:t>
          </a:r>
        </a:p>
      </dgm:t>
    </dgm:pt>
    <dgm:pt modelId="{0BEF4592-B147-449A-B755-03AFAA29258C}" type="parTrans" cxnId="{E8DFCE7D-2823-478F-8B68-E8414D98AD5D}">
      <dgm:prSet/>
      <dgm:spPr/>
      <dgm:t>
        <a:bodyPr/>
        <a:lstStyle/>
        <a:p>
          <a:endParaRPr lang="en-US"/>
        </a:p>
      </dgm:t>
    </dgm:pt>
    <dgm:pt modelId="{BDAE00B8-2A9A-4884-85C5-49B8E2A873CF}" type="sibTrans" cxnId="{E8DFCE7D-2823-478F-8B68-E8414D98AD5D}">
      <dgm:prSet/>
      <dgm:spPr/>
      <dgm:t>
        <a:bodyPr/>
        <a:lstStyle/>
        <a:p>
          <a:endParaRPr lang="en-US"/>
        </a:p>
      </dgm:t>
    </dgm:pt>
    <dgm:pt modelId="{0B25C607-9103-4E7D-95C4-432C53FFECFF}">
      <dgm:prSet phldrT="[Text]" custT="1"/>
      <dgm:spPr/>
      <dgm:t>
        <a:bodyPr/>
        <a:lstStyle/>
        <a:p>
          <a:pPr>
            <a:buFont typeface="+mj-lt"/>
            <a:buAutoNum type="arabicPeriod"/>
          </a:pPr>
          <a:r>
            <a:rPr lang="en-US" sz="1200" dirty="0"/>
            <a:t> Quantity dispensed if quantity of refill is different than quantity of original.</a:t>
          </a:r>
        </a:p>
      </dgm:t>
    </dgm:pt>
    <dgm:pt modelId="{D9719AC2-4AF2-4B0F-8B6D-B3658B2660D3}" type="parTrans" cxnId="{BE8B7D35-8F92-4563-A5A9-402DD01C5085}">
      <dgm:prSet/>
      <dgm:spPr/>
      <dgm:t>
        <a:bodyPr/>
        <a:lstStyle/>
        <a:p>
          <a:endParaRPr lang="en-US"/>
        </a:p>
      </dgm:t>
    </dgm:pt>
    <dgm:pt modelId="{50E70DDF-2B51-4AE4-BC9A-0C64330149BF}" type="sibTrans" cxnId="{BE8B7D35-8F92-4563-A5A9-402DD01C5085}">
      <dgm:prSet/>
      <dgm:spPr/>
      <dgm:t>
        <a:bodyPr/>
        <a:lstStyle/>
        <a:p>
          <a:endParaRPr lang="en-US"/>
        </a:p>
      </dgm:t>
    </dgm:pt>
    <dgm:pt modelId="{B19392BF-FD88-4F3D-9C80-F3763A159024}">
      <dgm:prSet custT="1"/>
      <dgm:spPr/>
      <dgm:t>
        <a:bodyPr/>
        <a:lstStyle/>
        <a:p>
          <a:pPr>
            <a:buFont typeface="+mj-lt"/>
            <a:buAutoNum type="arabicPeriod"/>
          </a:pPr>
          <a:r>
            <a:rPr lang="en-US" sz="1200" dirty="0"/>
            <a:t> Directions for use.</a:t>
          </a:r>
        </a:p>
      </dgm:t>
    </dgm:pt>
    <dgm:pt modelId="{D5EE1534-9E28-4419-B2D3-F6C5BE290295}" type="parTrans" cxnId="{CB174983-ED84-432B-9754-C1A62F43FBBA}">
      <dgm:prSet/>
      <dgm:spPr/>
      <dgm:t>
        <a:bodyPr/>
        <a:lstStyle/>
        <a:p>
          <a:endParaRPr lang="en-US"/>
        </a:p>
      </dgm:t>
    </dgm:pt>
    <dgm:pt modelId="{2F7FF8F3-E5E1-40EE-B8BA-DFA7F68865E2}" type="sibTrans" cxnId="{CB174983-ED84-432B-9754-C1A62F43FBBA}">
      <dgm:prSet/>
      <dgm:spPr/>
      <dgm:t>
        <a:bodyPr/>
        <a:lstStyle/>
        <a:p>
          <a:endParaRPr lang="en-US"/>
        </a:p>
      </dgm:t>
    </dgm:pt>
    <dgm:pt modelId="{5AF59F77-D467-40AC-ADBB-56C49283DF76}">
      <dgm:prSet custT="1"/>
      <dgm:spPr/>
      <dgm:t>
        <a:bodyPr/>
        <a:lstStyle/>
        <a:p>
          <a:pPr>
            <a:buFont typeface="+mj-lt"/>
            <a:buAutoNum type="arabicPeriod"/>
          </a:pPr>
          <a:r>
            <a:rPr lang="en-US" sz="1200" dirty="0"/>
            <a:t> Appropriate cautionary statements.</a:t>
          </a:r>
        </a:p>
      </dgm:t>
    </dgm:pt>
    <dgm:pt modelId="{597BB04F-E238-434E-A922-3900969A5709}" type="parTrans" cxnId="{D96AA6A9-3116-4764-BECA-3C0045999890}">
      <dgm:prSet/>
      <dgm:spPr/>
      <dgm:t>
        <a:bodyPr/>
        <a:lstStyle/>
        <a:p>
          <a:endParaRPr lang="en-US"/>
        </a:p>
      </dgm:t>
    </dgm:pt>
    <dgm:pt modelId="{9787260C-609C-41F9-9529-AF9683AC470B}" type="sibTrans" cxnId="{D96AA6A9-3116-4764-BECA-3C0045999890}">
      <dgm:prSet/>
      <dgm:spPr/>
      <dgm:t>
        <a:bodyPr/>
        <a:lstStyle/>
        <a:p>
          <a:endParaRPr lang="en-US"/>
        </a:p>
      </dgm:t>
    </dgm:pt>
    <dgm:pt modelId="{2CC93738-FADD-4512-B834-AC3618B20F03}">
      <dgm:prSet custT="1"/>
      <dgm:spPr/>
      <dgm:t>
        <a:bodyPr/>
        <a:lstStyle/>
        <a:p>
          <a:pPr>
            <a:buFont typeface="+mj-lt"/>
            <a:buAutoNum type="arabicPeriod"/>
          </a:pPr>
          <a:r>
            <a:rPr lang="en-US" sz="1200" dirty="0"/>
            <a:t>“Filled by” or “dispensed by” with the name of the dispensing pharmacist.</a:t>
          </a:r>
        </a:p>
      </dgm:t>
    </dgm:pt>
    <dgm:pt modelId="{9282FB8F-3E5F-4024-BE89-E93451320D11}" type="parTrans" cxnId="{90FF6181-745A-4505-8796-79417894B795}">
      <dgm:prSet/>
      <dgm:spPr/>
      <dgm:t>
        <a:bodyPr/>
        <a:lstStyle/>
        <a:p>
          <a:endParaRPr lang="en-US"/>
        </a:p>
      </dgm:t>
    </dgm:pt>
    <dgm:pt modelId="{A8CDFBC2-2C5A-4B6F-A080-3A6D4240C2D5}" type="sibTrans" cxnId="{90FF6181-745A-4505-8796-79417894B795}">
      <dgm:prSet/>
      <dgm:spPr/>
      <dgm:t>
        <a:bodyPr/>
        <a:lstStyle/>
        <a:p>
          <a:endParaRPr lang="en-US"/>
        </a:p>
      </dgm:t>
    </dgm:pt>
    <dgm:pt modelId="{667CE1B9-7841-4A9D-9DCF-82494F88382B}">
      <dgm:prSet custT="1"/>
      <dgm:spPr/>
      <dgm:t>
        <a:bodyPr/>
        <a:lstStyle/>
        <a:p>
          <a:pPr>
            <a:buFont typeface="+mj-lt"/>
            <a:buAutoNum type="arabicPeriod"/>
          </a:pPr>
          <a:r>
            <a:rPr lang="en-US" sz="1200" dirty="0"/>
            <a:t> A discard date, which shall be the earlier of one year from the date dispensed or the manufacturer’s expiration date, whichever is earlier. The label must not obscure the expiration date and storage statement when the product is dispensed in the manufacturer's original container.</a:t>
          </a:r>
        </a:p>
      </dgm:t>
    </dgm:pt>
    <dgm:pt modelId="{77BA8412-59F5-4298-858A-3E52831CF57D}" type="parTrans" cxnId="{99ACD5F3-046D-402B-8B6B-2FD871EE1C75}">
      <dgm:prSet/>
      <dgm:spPr/>
      <dgm:t>
        <a:bodyPr/>
        <a:lstStyle/>
        <a:p>
          <a:endParaRPr lang="en-US"/>
        </a:p>
      </dgm:t>
    </dgm:pt>
    <dgm:pt modelId="{DF3C9ED4-4759-465D-814F-14F27B166FFB}" type="sibTrans" cxnId="{99ACD5F3-046D-402B-8B6B-2FD871EE1C75}">
      <dgm:prSet/>
      <dgm:spPr/>
      <dgm:t>
        <a:bodyPr/>
        <a:lstStyle/>
        <a:p>
          <a:endParaRPr lang="en-US"/>
        </a:p>
      </dgm:t>
    </dgm:pt>
    <dgm:pt modelId="{6E9E97B5-D11B-40DB-BE1F-42EFCD4355F1}">
      <dgm:prSet phldrT="[Text]" custT="1"/>
      <dgm:spPr/>
      <dgm:t>
        <a:bodyPr/>
        <a:lstStyle/>
        <a:p>
          <a:pPr>
            <a:buFont typeface="+mj-lt"/>
            <a:buAutoNum type="arabicPeriod"/>
          </a:pPr>
          <a:r>
            <a:rPr lang="en-US" sz="1200" dirty="0"/>
            <a:t> Date of dispensing.</a:t>
          </a:r>
        </a:p>
      </dgm:t>
    </dgm:pt>
    <dgm:pt modelId="{551E6A47-36F6-4C8D-B6F6-B2A0556B0714}" type="parTrans" cxnId="{568BC776-8ED8-4BE1-AE38-36FF96228123}">
      <dgm:prSet/>
      <dgm:spPr/>
      <dgm:t>
        <a:bodyPr/>
        <a:lstStyle/>
        <a:p>
          <a:endParaRPr lang="en-US"/>
        </a:p>
      </dgm:t>
    </dgm:pt>
    <dgm:pt modelId="{34648CFC-24EC-45E8-BB34-6B93F7405EEF}" type="sibTrans" cxnId="{568BC776-8ED8-4BE1-AE38-36FF96228123}">
      <dgm:prSet/>
      <dgm:spPr/>
      <dgm:t>
        <a:bodyPr/>
        <a:lstStyle/>
        <a:p>
          <a:endParaRPr lang="en-US"/>
        </a:p>
      </dgm:t>
    </dgm:pt>
    <dgm:pt modelId="{BD559344-D27D-4A28-84AE-423CED67949F}">
      <dgm:prSet phldrT="[Text]" custT="1"/>
      <dgm:spPr/>
      <dgm:t>
        <a:bodyPr/>
        <a:lstStyle/>
        <a:p>
          <a:pPr>
            <a:buFont typeface="+mj-lt"/>
            <a:buAutoNum type="arabicPeriod"/>
          </a:pPr>
          <a:r>
            <a:rPr lang="en-US" sz="1200" dirty="0"/>
            <a:t> Serial number (or equivalent in an institution).</a:t>
          </a:r>
        </a:p>
      </dgm:t>
    </dgm:pt>
    <dgm:pt modelId="{C439C8D2-0351-4691-B77E-E3D07EC67C61}" type="parTrans" cxnId="{FFD236A0-E15D-456B-A2E6-D61CC95E66A1}">
      <dgm:prSet/>
      <dgm:spPr/>
      <dgm:t>
        <a:bodyPr/>
        <a:lstStyle/>
        <a:p>
          <a:endParaRPr lang="en-US"/>
        </a:p>
      </dgm:t>
    </dgm:pt>
    <dgm:pt modelId="{2DDF0640-1D34-4EB1-962A-42D2ADBD1992}" type="sibTrans" cxnId="{FFD236A0-E15D-456B-A2E6-D61CC95E66A1}">
      <dgm:prSet/>
      <dgm:spPr/>
      <dgm:t>
        <a:bodyPr/>
        <a:lstStyle/>
        <a:p>
          <a:endParaRPr lang="en-US"/>
        </a:p>
      </dgm:t>
    </dgm:pt>
    <dgm:pt modelId="{DA023B14-42C5-42B3-9E8F-3BB865388425}">
      <dgm:prSet phldrT="[Text]" custT="1"/>
      <dgm:spPr/>
      <dgm:t>
        <a:bodyPr/>
        <a:lstStyle/>
        <a:p>
          <a:pPr>
            <a:buFont typeface="+mj-lt"/>
            <a:buAutoNum type="arabicPeriod"/>
          </a:pPr>
          <a:r>
            <a:rPr lang="en-US" sz="1200" dirty="0"/>
            <a:t> The identification of the pharmacist responsible for dispensing.</a:t>
          </a:r>
        </a:p>
      </dgm:t>
    </dgm:pt>
    <dgm:pt modelId="{526057AE-AE27-48D7-9AFB-8BC41FD47694}" type="parTrans" cxnId="{3D996378-B033-47AE-8A04-382E3906D969}">
      <dgm:prSet/>
      <dgm:spPr/>
      <dgm:t>
        <a:bodyPr/>
        <a:lstStyle/>
        <a:p>
          <a:endParaRPr lang="en-US"/>
        </a:p>
      </dgm:t>
    </dgm:pt>
    <dgm:pt modelId="{2AC86719-575B-4132-A3E9-F33A81CF4493}" type="sibTrans" cxnId="{3D996378-B033-47AE-8A04-382E3906D969}">
      <dgm:prSet/>
      <dgm:spPr/>
      <dgm:t>
        <a:bodyPr/>
        <a:lstStyle/>
        <a:p>
          <a:endParaRPr lang="en-US"/>
        </a:p>
      </dgm:t>
    </dgm:pt>
    <dgm:pt modelId="{C0DE07EA-326E-4278-BF7C-8F91E02B8729}">
      <dgm:prSet phldrT="[Text]" custT="1"/>
      <dgm:spPr/>
      <dgm:t>
        <a:bodyPr/>
        <a:lstStyle/>
        <a:p>
          <a:pPr>
            <a:buFont typeface="+mj-lt"/>
            <a:buAutoNum type="arabicPeriod"/>
          </a:pPr>
          <a:r>
            <a:rPr lang="en-US" sz="1200" dirty="0"/>
            <a:t> Records of refills to date.</a:t>
          </a:r>
        </a:p>
      </dgm:t>
    </dgm:pt>
    <dgm:pt modelId="{F6B5FC42-2BDB-4519-936D-94F01D7453D1}" type="parTrans" cxnId="{BCE351E5-4363-4ADB-A5D1-F6A3021FF114}">
      <dgm:prSet/>
      <dgm:spPr/>
      <dgm:t>
        <a:bodyPr/>
        <a:lstStyle/>
        <a:p>
          <a:endParaRPr lang="en-US"/>
        </a:p>
      </dgm:t>
    </dgm:pt>
    <dgm:pt modelId="{40D5E5C4-785F-49FD-864D-9680A4B8814C}" type="sibTrans" cxnId="{BCE351E5-4363-4ADB-A5D1-F6A3021FF114}">
      <dgm:prSet/>
      <dgm:spPr/>
      <dgm:t>
        <a:bodyPr/>
        <a:lstStyle/>
        <a:p>
          <a:endParaRPr lang="en-US"/>
        </a:p>
      </dgm:t>
    </dgm:pt>
    <dgm:pt modelId="{7EE58022-6438-49CD-93D8-2726C48D35A0}">
      <dgm:prSet phldrT="[Text]" custT="1"/>
      <dgm:spPr/>
      <dgm:t>
        <a:bodyPr/>
        <a:lstStyle/>
        <a:p>
          <a:pPr>
            <a:buFont typeface="+mj-lt"/>
            <a:buAutoNum type="arabicPeriod"/>
          </a:pPr>
          <a:r>
            <a:rPr lang="en-US" sz="1200" dirty="0"/>
            <a:t> Documentation of satisfaction of state requirements for drug selection. (This refers to manufacturer of brand or generic drug)</a:t>
          </a:r>
        </a:p>
      </dgm:t>
    </dgm:pt>
    <dgm:pt modelId="{F7D2A114-6A73-48F8-8946-D64578EA3728}" type="parTrans" cxnId="{F4B8ACF8-4AF3-455F-89BD-E8C4A69576F5}">
      <dgm:prSet/>
      <dgm:spPr/>
      <dgm:t>
        <a:bodyPr/>
        <a:lstStyle/>
        <a:p>
          <a:endParaRPr lang="en-US"/>
        </a:p>
      </dgm:t>
    </dgm:pt>
    <dgm:pt modelId="{C2EA65AB-5AB3-47BA-BEE0-B42F820300B1}" type="sibTrans" cxnId="{F4B8ACF8-4AF3-455F-89BD-E8C4A69576F5}">
      <dgm:prSet/>
      <dgm:spPr/>
      <dgm:t>
        <a:bodyPr/>
        <a:lstStyle/>
        <a:p>
          <a:endParaRPr lang="en-US"/>
        </a:p>
      </dgm:t>
    </dgm:pt>
    <dgm:pt modelId="{881115B7-4D35-4165-8704-310A5A58420E}">
      <dgm:prSet phldrT="[Text]" custT="1"/>
      <dgm:spPr/>
      <dgm:t>
        <a:bodyPr/>
        <a:lstStyle/>
        <a:p>
          <a:pPr>
            <a:buFont typeface="+mj-lt"/>
            <a:buAutoNum type="arabicPeriod"/>
          </a:pPr>
          <a:r>
            <a:rPr lang="en-US" sz="1200" dirty="0"/>
            <a:t> Records in institutional pharmacies may be made and kept as part of the patient's medical record. [21 NCAC 46.2302]</a:t>
          </a:r>
        </a:p>
      </dgm:t>
    </dgm:pt>
    <dgm:pt modelId="{EA8A0661-7338-4111-8928-289884D28AB3}" type="parTrans" cxnId="{F90C4CE4-FF57-423B-A54D-F7C2F9421A36}">
      <dgm:prSet/>
      <dgm:spPr/>
      <dgm:t>
        <a:bodyPr/>
        <a:lstStyle/>
        <a:p>
          <a:endParaRPr lang="en-US"/>
        </a:p>
      </dgm:t>
    </dgm:pt>
    <dgm:pt modelId="{69778090-F96A-4876-A7E8-438525CEC5C3}" type="sibTrans" cxnId="{F90C4CE4-FF57-423B-A54D-F7C2F9421A36}">
      <dgm:prSet/>
      <dgm:spPr/>
      <dgm:t>
        <a:bodyPr/>
        <a:lstStyle/>
        <a:p>
          <a:endParaRPr lang="en-US"/>
        </a:p>
      </dgm:t>
    </dgm:pt>
    <dgm:pt modelId="{E9AF5088-429C-4249-92E2-682E2C583A3C}">
      <dgm:prSet phldrT="[Text]" custT="1"/>
      <dgm:spPr/>
      <dgm:t>
        <a:bodyPr/>
        <a:lstStyle/>
        <a:p>
          <a:pPr>
            <a:buFont typeface="+mj-lt"/>
            <a:buAutoNum type="arabicPeriod"/>
          </a:pPr>
          <a:r>
            <a:rPr lang="en-US" sz="1200" dirty="0"/>
            <a:t> Date of issuance.</a:t>
          </a:r>
          <a:endParaRPr lang="en-US" sz="1200" b="1" dirty="0">
            <a:solidFill>
              <a:schemeClr val="bg1"/>
            </a:solidFill>
          </a:endParaRPr>
        </a:p>
      </dgm:t>
    </dgm:pt>
    <dgm:pt modelId="{E3322707-8ED2-4C9E-9612-9ED23343C375}" type="parTrans" cxnId="{9ECDE64F-297C-42EE-AA82-0AB951B66FC3}">
      <dgm:prSet/>
      <dgm:spPr/>
      <dgm:t>
        <a:bodyPr/>
        <a:lstStyle/>
        <a:p>
          <a:endParaRPr lang="en-US"/>
        </a:p>
      </dgm:t>
    </dgm:pt>
    <dgm:pt modelId="{7E126433-1109-4702-93FD-476C88E85BCA}" type="sibTrans" cxnId="{9ECDE64F-297C-42EE-AA82-0AB951B66FC3}">
      <dgm:prSet/>
      <dgm:spPr/>
      <dgm:t>
        <a:bodyPr/>
        <a:lstStyle/>
        <a:p>
          <a:endParaRPr lang="en-US"/>
        </a:p>
      </dgm:t>
    </dgm:pt>
    <dgm:pt modelId="{E90D7830-9B1C-4372-9525-8ED31DEFCB4F}">
      <dgm:prSet custT="1"/>
      <dgm:spPr/>
      <dgm:t>
        <a:bodyPr/>
        <a:lstStyle/>
        <a:p>
          <a:pPr>
            <a:buFont typeface="+mj-lt"/>
            <a:buAutoNum type="arabicPeriod"/>
          </a:pPr>
          <a:r>
            <a:rPr lang="en-US" sz="1200" dirty="0"/>
            <a:t> Name and address of patient.*</a:t>
          </a:r>
        </a:p>
      </dgm:t>
    </dgm:pt>
    <dgm:pt modelId="{6E8F65A0-26E7-42C0-B5C7-E2E8A9D9EA73}" type="parTrans" cxnId="{9A35B5A0-5CB1-4C3E-8475-D320A7A3EABB}">
      <dgm:prSet/>
      <dgm:spPr/>
      <dgm:t>
        <a:bodyPr/>
        <a:lstStyle/>
        <a:p>
          <a:endParaRPr lang="en-US"/>
        </a:p>
      </dgm:t>
    </dgm:pt>
    <dgm:pt modelId="{03620E78-3346-4123-84DF-E4C1DB727C60}" type="sibTrans" cxnId="{9A35B5A0-5CB1-4C3E-8475-D320A7A3EABB}">
      <dgm:prSet/>
      <dgm:spPr/>
      <dgm:t>
        <a:bodyPr/>
        <a:lstStyle/>
        <a:p>
          <a:endParaRPr lang="en-US"/>
        </a:p>
      </dgm:t>
    </dgm:pt>
    <dgm:pt modelId="{32A75411-4589-437D-BBA0-5515892216C0}">
      <dgm:prSet custT="1"/>
      <dgm:spPr/>
      <dgm:t>
        <a:bodyPr/>
        <a:lstStyle/>
        <a:p>
          <a:pPr>
            <a:buFont typeface="+mj-lt"/>
            <a:buAutoNum type="arabicPeriod"/>
          </a:pPr>
          <a:r>
            <a:rPr lang="en-US" sz="1200" dirty="0"/>
            <a:t> Name, address and telephone number of prescriber.*</a:t>
          </a:r>
        </a:p>
      </dgm:t>
    </dgm:pt>
    <dgm:pt modelId="{45AC064D-F6AA-404E-8B5A-C19585FE5587}" type="parTrans" cxnId="{762E91FD-F4C9-4032-BE1F-6BD6A2EE1AB1}">
      <dgm:prSet/>
      <dgm:spPr/>
      <dgm:t>
        <a:bodyPr/>
        <a:lstStyle/>
        <a:p>
          <a:endParaRPr lang="en-US"/>
        </a:p>
      </dgm:t>
    </dgm:pt>
    <dgm:pt modelId="{8E1422F3-25FC-4112-8992-331DEF3F68F6}" type="sibTrans" cxnId="{762E91FD-F4C9-4032-BE1F-6BD6A2EE1AB1}">
      <dgm:prSet/>
      <dgm:spPr/>
      <dgm:t>
        <a:bodyPr/>
        <a:lstStyle/>
        <a:p>
          <a:endParaRPr lang="en-US"/>
        </a:p>
      </dgm:t>
    </dgm:pt>
    <dgm:pt modelId="{C503AEA1-4518-46E2-9F7B-AB32FCAAE668}">
      <dgm:prSet custT="1"/>
      <dgm:spPr/>
      <dgm:t>
        <a:bodyPr/>
        <a:lstStyle/>
        <a:p>
          <a:pPr>
            <a:buFont typeface="+mj-lt"/>
            <a:buAutoNum type="arabicPeriod"/>
          </a:pPr>
          <a:r>
            <a:rPr lang="en-US" sz="1200" dirty="0"/>
            <a:t> Drug Enforcement Agency (DEA) number of prescribers in the case of controlled substances.*</a:t>
          </a:r>
        </a:p>
      </dgm:t>
    </dgm:pt>
    <dgm:pt modelId="{0631325C-3A6D-451C-968E-664627ECD32B}" type="parTrans" cxnId="{B89BC02F-A2D9-44CC-9800-A86E9D207AB1}">
      <dgm:prSet/>
      <dgm:spPr/>
      <dgm:t>
        <a:bodyPr/>
        <a:lstStyle/>
        <a:p>
          <a:endParaRPr lang="en-US"/>
        </a:p>
      </dgm:t>
    </dgm:pt>
    <dgm:pt modelId="{18DBB57C-7DC8-4C3A-926E-E9A1AF89B434}" type="sibTrans" cxnId="{B89BC02F-A2D9-44CC-9800-A86E9D207AB1}">
      <dgm:prSet/>
      <dgm:spPr/>
      <dgm:t>
        <a:bodyPr/>
        <a:lstStyle/>
        <a:p>
          <a:endParaRPr lang="en-US"/>
        </a:p>
      </dgm:t>
    </dgm:pt>
    <dgm:pt modelId="{B6211ACA-B92B-45EA-979B-385FCB6C80CE}">
      <dgm:prSet custT="1"/>
      <dgm:spPr/>
      <dgm:t>
        <a:bodyPr/>
        <a:lstStyle/>
        <a:p>
          <a:pPr>
            <a:buFont typeface="+mj-lt"/>
            <a:buAutoNum type="arabicPeriod"/>
          </a:pPr>
          <a:r>
            <a:rPr lang="en-US" sz="1200" dirty="0"/>
            <a:t> Name, strength, dosage form and quantity of drug prescribed.</a:t>
          </a:r>
        </a:p>
      </dgm:t>
    </dgm:pt>
    <dgm:pt modelId="{2EE80D0A-DF8A-4650-A6FC-AFB2380353B1}" type="parTrans" cxnId="{E6AB1691-2C3D-4D9A-B6F2-53E9FEED565B}">
      <dgm:prSet/>
      <dgm:spPr/>
      <dgm:t>
        <a:bodyPr/>
        <a:lstStyle/>
        <a:p>
          <a:endParaRPr lang="en-US"/>
        </a:p>
      </dgm:t>
    </dgm:pt>
    <dgm:pt modelId="{19D05831-54FC-42F9-BA14-D9B81351C4CB}" type="sibTrans" cxnId="{E6AB1691-2C3D-4D9A-B6F2-53E9FEED565B}">
      <dgm:prSet/>
      <dgm:spPr/>
      <dgm:t>
        <a:bodyPr/>
        <a:lstStyle/>
        <a:p>
          <a:endParaRPr lang="en-US"/>
        </a:p>
      </dgm:t>
    </dgm:pt>
    <dgm:pt modelId="{57EB2BD8-E256-41BF-946E-ACDCAAFDF82B}">
      <dgm:prSet custT="1"/>
      <dgm:spPr/>
      <dgm:t>
        <a:bodyPr/>
        <a:lstStyle/>
        <a:p>
          <a:pPr>
            <a:buFont typeface="+mj-lt"/>
            <a:buAutoNum type="arabicPeriod"/>
          </a:pPr>
          <a:r>
            <a:rPr lang="en-US" sz="1200" dirty="0"/>
            <a:t> Refills if authorized or, in institutions, the stop date.*</a:t>
          </a:r>
        </a:p>
      </dgm:t>
    </dgm:pt>
    <dgm:pt modelId="{DEC8CBF9-CD6A-474F-9422-CABF8C62D113}" type="parTrans" cxnId="{132F6EDC-2B5D-4311-BFCF-F213EA4562D8}">
      <dgm:prSet/>
      <dgm:spPr/>
      <dgm:t>
        <a:bodyPr/>
        <a:lstStyle/>
        <a:p>
          <a:endParaRPr lang="en-US"/>
        </a:p>
      </dgm:t>
    </dgm:pt>
    <dgm:pt modelId="{CC49A161-A93D-46AB-AD1D-71984B5F78C0}" type="sibTrans" cxnId="{132F6EDC-2B5D-4311-BFCF-F213EA4562D8}">
      <dgm:prSet/>
      <dgm:spPr/>
      <dgm:t>
        <a:bodyPr/>
        <a:lstStyle/>
        <a:p>
          <a:endParaRPr lang="en-US"/>
        </a:p>
      </dgm:t>
    </dgm:pt>
    <dgm:pt modelId="{9ABBF478-FDBC-4FCB-A76C-967380DB4E73}">
      <dgm:prSet custT="1"/>
      <dgm:spPr/>
      <dgm:t>
        <a:bodyPr/>
        <a:lstStyle/>
        <a:p>
          <a:pPr>
            <a:buFont typeface="+mj-lt"/>
            <a:buAutoNum type="arabicPeriod"/>
          </a:pPr>
          <a:r>
            <a:rPr lang="en-US" sz="1200" dirty="0"/>
            <a:t> Route of administration of drug prescribed*</a:t>
          </a:r>
        </a:p>
      </dgm:t>
    </dgm:pt>
    <dgm:pt modelId="{BC6EEA46-4728-4ADA-B790-2AE904FA2F8F}" type="parTrans" cxnId="{60BD80E5-94B4-428C-B562-ADE77C6CF58F}">
      <dgm:prSet/>
      <dgm:spPr/>
      <dgm:t>
        <a:bodyPr/>
        <a:lstStyle/>
        <a:p>
          <a:endParaRPr lang="en-US"/>
        </a:p>
      </dgm:t>
    </dgm:pt>
    <dgm:pt modelId="{F84C4A81-5DA6-4B98-B829-8B879E55FE68}" type="sibTrans" cxnId="{60BD80E5-94B4-428C-B562-ADE77C6CF58F}">
      <dgm:prSet/>
      <dgm:spPr/>
      <dgm:t>
        <a:bodyPr/>
        <a:lstStyle/>
        <a:p>
          <a:endParaRPr lang="en-US"/>
        </a:p>
      </dgm:t>
    </dgm:pt>
    <dgm:pt modelId="{5DC8A172-C747-4E47-8EA7-1CBBF689C679}">
      <dgm:prSet custT="1"/>
      <dgm:spPr/>
      <dgm:t>
        <a:bodyPr/>
        <a:lstStyle/>
        <a:p>
          <a:pPr>
            <a:buFont typeface="+mj-lt"/>
            <a:buNone/>
          </a:pPr>
          <a:br>
            <a:rPr lang="en-US" sz="1200" dirty="0"/>
          </a:br>
          <a:r>
            <a:rPr lang="en-US" sz="1200" i="1" dirty="0"/>
            <a:t>*May be stored in a readily retrievable data file specifically compiled for use in the pharmacy, which is not a commercial publication</a:t>
          </a:r>
        </a:p>
      </dgm:t>
    </dgm:pt>
    <dgm:pt modelId="{A35EA1A9-7817-4D32-A0F3-CC90F7BE5DD4}" type="parTrans" cxnId="{EA54A699-4E4A-4862-8A23-350C49E8E110}">
      <dgm:prSet/>
      <dgm:spPr/>
      <dgm:t>
        <a:bodyPr/>
        <a:lstStyle/>
        <a:p>
          <a:endParaRPr lang="en-US"/>
        </a:p>
      </dgm:t>
    </dgm:pt>
    <dgm:pt modelId="{024AF870-AB4C-4EE2-B2FD-501FFC100BF2}" type="sibTrans" cxnId="{EA54A699-4E4A-4862-8A23-350C49E8E110}">
      <dgm:prSet/>
      <dgm:spPr/>
      <dgm:t>
        <a:bodyPr/>
        <a:lstStyle/>
        <a:p>
          <a:endParaRPr lang="en-US"/>
        </a:p>
      </dgm:t>
    </dgm:pt>
    <dgm:pt modelId="{57AE448C-3BE7-47FB-93E6-4E70D3F3660B}">
      <dgm:prSet custT="1"/>
      <dgm:spPr/>
      <dgm:t>
        <a:bodyPr/>
        <a:lstStyle/>
        <a:p>
          <a:pPr>
            <a:buFont typeface="+mj-lt"/>
            <a:buAutoNum type="arabicPeriod"/>
          </a:pPr>
          <a:r>
            <a:rPr lang="en-US" sz="1200" dirty="0"/>
            <a:t>Directions for use. </a:t>
          </a:r>
        </a:p>
      </dgm:t>
    </dgm:pt>
    <dgm:pt modelId="{96C42A2A-53B5-498E-A42D-CDF5654534E0}" type="parTrans" cxnId="{A75ADFFB-C35E-4B3C-836A-D27151A05AB3}">
      <dgm:prSet/>
      <dgm:spPr/>
      <dgm:t>
        <a:bodyPr/>
        <a:lstStyle/>
        <a:p>
          <a:endParaRPr lang="en-US"/>
        </a:p>
      </dgm:t>
    </dgm:pt>
    <dgm:pt modelId="{F6DED8AF-A13D-45CE-ADF9-FFECCA473A89}" type="sibTrans" cxnId="{A75ADFFB-C35E-4B3C-836A-D27151A05AB3}">
      <dgm:prSet/>
      <dgm:spPr/>
      <dgm:t>
        <a:bodyPr/>
        <a:lstStyle/>
        <a:p>
          <a:endParaRPr lang="en-US"/>
        </a:p>
      </dgm:t>
    </dgm:pt>
    <dgm:pt modelId="{BD80B892-F26D-496A-8D04-21D773C57A98}" type="pres">
      <dgm:prSet presAssocID="{A8F82D60-FFE6-41C2-B5A2-C0F237EBC461}" presName="Name0" presStyleCnt="0">
        <dgm:presLayoutVars>
          <dgm:dir/>
          <dgm:animLvl val="lvl"/>
          <dgm:resizeHandles val="exact"/>
        </dgm:presLayoutVars>
      </dgm:prSet>
      <dgm:spPr/>
    </dgm:pt>
    <dgm:pt modelId="{F6F46B71-67D5-43CA-BECE-5F128B362326}" type="pres">
      <dgm:prSet presAssocID="{A8F82D60-FFE6-41C2-B5A2-C0F237EBC461}" presName="dummy" presStyleCnt="0"/>
      <dgm:spPr/>
    </dgm:pt>
    <dgm:pt modelId="{BD07FF82-1D55-435E-93B4-3E31190A3F4A}" type="pres">
      <dgm:prSet presAssocID="{A8F82D60-FFE6-41C2-B5A2-C0F237EBC461}" presName="linH" presStyleCnt="0"/>
      <dgm:spPr/>
    </dgm:pt>
    <dgm:pt modelId="{69C86168-DDC0-4EE0-8D28-6A573B15C9D8}" type="pres">
      <dgm:prSet presAssocID="{A8F82D60-FFE6-41C2-B5A2-C0F237EBC461}" presName="padding1" presStyleCnt="0"/>
      <dgm:spPr/>
    </dgm:pt>
    <dgm:pt modelId="{25D63394-09BC-43C7-BFD3-D5EE15F4FA8A}" type="pres">
      <dgm:prSet presAssocID="{A4B60D14-0CE3-4C39-840E-DE4457E0502D}" presName="linV" presStyleCnt="0"/>
      <dgm:spPr/>
    </dgm:pt>
    <dgm:pt modelId="{516D1420-7343-4BDB-BEBA-1A19654E8452}" type="pres">
      <dgm:prSet presAssocID="{A4B60D14-0CE3-4C39-840E-DE4457E0502D}" presName="spVertical1" presStyleCnt="0"/>
      <dgm:spPr/>
    </dgm:pt>
    <dgm:pt modelId="{3F1652F6-38C2-4809-AF01-9532A7C6C93C}" type="pres">
      <dgm:prSet presAssocID="{A4B60D14-0CE3-4C39-840E-DE4457E0502D}" presName="parTx" presStyleLbl="revTx" presStyleIdx="0" presStyleCnt="6">
        <dgm:presLayoutVars>
          <dgm:chMax val="0"/>
          <dgm:chPref val="0"/>
          <dgm:bulletEnabled val="1"/>
        </dgm:presLayoutVars>
      </dgm:prSet>
      <dgm:spPr/>
    </dgm:pt>
    <dgm:pt modelId="{9ECB27BC-0313-4458-8AE5-2B79CDEC6BA5}" type="pres">
      <dgm:prSet presAssocID="{A4B60D14-0CE3-4C39-840E-DE4457E0502D}" presName="spVertical2" presStyleCnt="0"/>
      <dgm:spPr/>
    </dgm:pt>
    <dgm:pt modelId="{3DBCB8AA-B5A4-41DD-A633-4FE319B3A5BB}" type="pres">
      <dgm:prSet presAssocID="{A4B60D14-0CE3-4C39-840E-DE4457E0502D}" presName="spVertical3" presStyleCnt="0"/>
      <dgm:spPr/>
    </dgm:pt>
    <dgm:pt modelId="{1F108707-B7A8-41A7-95B9-5206D18AC6AE}" type="pres">
      <dgm:prSet presAssocID="{A4B60D14-0CE3-4C39-840E-DE4457E0502D}" presName="desTx" presStyleLbl="revTx" presStyleIdx="1" presStyleCnt="6" custScaleX="131178">
        <dgm:presLayoutVars>
          <dgm:bulletEnabled val="1"/>
        </dgm:presLayoutVars>
      </dgm:prSet>
      <dgm:spPr/>
    </dgm:pt>
    <dgm:pt modelId="{AD48B51B-6CCF-4155-B527-759FCADF42AF}" type="pres">
      <dgm:prSet presAssocID="{516250DC-3D57-4D0B-9B0B-32118E50614B}" presName="space" presStyleCnt="0"/>
      <dgm:spPr/>
    </dgm:pt>
    <dgm:pt modelId="{578247D5-7426-4977-AD1D-CBE4E84CF070}" type="pres">
      <dgm:prSet presAssocID="{C0D5E386-3369-4639-A2DB-E3F3B690EA4F}" presName="linV" presStyleCnt="0"/>
      <dgm:spPr/>
    </dgm:pt>
    <dgm:pt modelId="{139E3FC9-E17D-4AC0-948B-130642626CE4}" type="pres">
      <dgm:prSet presAssocID="{C0D5E386-3369-4639-A2DB-E3F3B690EA4F}" presName="spVertical1" presStyleCnt="0"/>
      <dgm:spPr/>
    </dgm:pt>
    <dgm:pt modelId="{1136FB01-C1A6-443E-93A3-9B7BCAF223ED}" type="pres">
      <dgm:prSet presAssocID="{C0D5E386-3369-4639-A2DB-E3F3B690EA4F}" presName="parTx" presStyleLbl="revTx" presStyleIdx="2" presStyleCnt="6">
        <dgm:presLayoutVars>
          <dgm:chMax val="0"/>
          <dgm:chPref val="0"/>
          <dgm:bulletEnabled val="1"/>
        </dgm:presLayoutVars>
      </dgm:prSet>
      <dgm:spPr/>
    </dgm:pt>
    <dgm:pt modelId="{B976AD86-6EAB-4FAE-BB2C-CC9F1DC6A77B}" type="pres">
      <dgm:prSet presAssocID="{C0D5E386-3369-4639-A2DB-E3F3B690EA4F}" presName="spVertical2" presStyleCnt="0"/>
      <dgm:spPr/>
    </dgm:pt>
    <dgm:pt modelId="{0F0E3A2E-A412-40A6-84AB-A8B7DEB239ED}" type="pres">
      <dgm:prSet presAssocID="{C0D5E386-3369-4639-A2DB-E3F3B690EA4F}" presName="spVertical3" presStyleCnt="0"/>
      <dgm:spPr/>
    </dgm:pt>
    <dgm:pt modelId="{C390EED1-491C-43A9-A13E-289DE4E63773}" type="pres">
      <dgm:prSet presAssocID="{C0D5E386-3369-4639-A2DB-E3F3B690EA4F}" presName="desTx" presStyleLbl="revTx" presStyleIdx="3" presStyleCnt="6" custScaleX="137516">
        <dgm:presLayoutVars>
          <dgm:bulletEnabled val="1"/>
        </dgm:presLayoutVars>
      </dgm:prSet>
      <dgm:spPr/>
    </dgm:pt>
    <dgm:pt modelId="{62F9B46B-BD87-4E09-8D71-D769203B734B}" type="pres">
      <dgm:prSet presAssocID="{A61F6254-4709-4659-A7C8-E9923DA1AD22}" presName="space" presStyleCnt="0"/>
      <dgm:spPr/>
    </dgm:pt>
    <dgm:pt modelId="{5BD3C554-F04B-4F6F-951D-27B54F891E9C}" type="pres">
      <dgm:prSet presAssocID="{3333942D-54A2-4027-8BD5-277E01438B02}" presName="linV" presStyleCnt="0"/>
      <dgm:spPr/>
    </dgm:pt>
    <dgm:pt modelId="{511EA67D-B43D-46FA-892F-50E0A1825F07}" type="pres">
      <dgm:prSet presAssocID="{3333942D-54A2-4027-8BD5-277E01438B02}" presName="spVertical1" presStyleCnt="0"/>
      <dgm:spPr/>
    </dgm:pt>
    <dgm:pt modelId="{8D27EC93-EA28-43B9-AE6F-67156DE05453}" type="pres">
      <dgm:prSet presAssocID="{3333942D-54A2-4027-8BD5-277E01438B02}" presName="parTx" presStyleLbl="revTx" presStyleIdx="4" presStyleCnt="6">
        <dgm:presLayoutVars>
          <dgm:chMax val="0"/>
          <dgm:chPref val="0"/>
          <dgm:bulletEnabled val="1"/>
        </dgm:presLayoutVars>
      </dgm:prSet>
      <dgm:spPr/>
    </dgm:pt>
    <dgm:pt modelId="{BE2E5A6B-D466-4A55-B31B-FC99DE0AF346}" type="pres">
      <dgm:prSet presAssocID="{3333942D-54A2-4027-8BD5-277E01438B02}" presName="spVertical2" presStyleCnt="0"/>
      <dgm:spPr/>
    </dgm:pt>
    <dgm:pt modelId="{C0C2891E-7617-4D30-A0E6-3BBD17D821F9}" type="pres">
      <dgm:prSet presAssocID="{3333942D-54A2-4027-8BD5-277E01438B02}" presName="spVertical3" presStyleCnt="0"/>
      <dgm:spPr/>
    </dgm:pt>
    <dgm:pt modelId="{248A16AA-A682-4417-897D-51F8BE4E1005}" type="pres">
      <dgm:prSet presAssocID="{3333942D-54A2-4027-8BD5-277E01438B02}" presName="desTx" presStyleLbl="revTx" presStyleIdx="5" presStyleCnt="6" custScaleX="125274">
        <dgm:presLayoutVars>
          <dgm:bulletEnabled val="1"/>
        </dgm:presLayoutVars>
      </dgm:prSet>
      <dgm:spPr/>
    </dgm:pt>
    <dgm:pt modelId="{4516A4A8-EEF8-4E8C-BEDD-E988B7873247}" type="pres">
      <dgm:prSet presAssocID="{A8F82D60-FFE6-41C2-B5A2-C0F237EBC461}" presName="padding2" presStyleCnt="0"/>
      <dgm:spPr/>
    </dgm:pt>
    <dgm:pt modelId="{3E8B0BAE-B289-45F7-8913-86B85AB4B36B}" type="pres">
      <dgm:prSet presAssocID="{A8F82D60-FFE6-41C2-B5A2-C0F237EBC461}" presName="negArrow" presStyleCnt="0"/>
      <dgm:spPr/>
    </dgm:pt>
    <dgm:pt modelId="{04BFB836-B2AC-4863-9D1F-A40E62EAF34F}" type="pres">
      <dgm:prSet presAssocID="{A8F82D60-FFE6-41C2-B5A2-C0F237EBC461}" presName="backgroundArrow" presStyleLbl="node1" presStyleIdx="0" presStyleCnt="1"/>
      <dgm:spPr/>
    </dgm:pt>
  </dgm:ptLst>
  <dgm:cxnLst>
    <dgm:cxn modelId="{6D58CD0B-2A18-4C42-964A-650C12C5CA1B}" type="presOf" srcId="{2CC93738-FADD-4512-B834-AC3618B20F03}" destId="{C390EED1-491C-43A9-A13E-289DE4E63773}" srcOrd="0" destOrd="9" presId="urn:microsoft.com/office/officeart/2005/8/layout/hProcess3"/>
    <dgm:cxn modelId="{91537C0E-CA70-445F-8684-94C7EB6D8878}" type="presOf" srcId="{32A75411-4589-437D-BBA0-5515892216C0}" destId="{1F108707-B7A8-41A7-95B9-5206D18AC6AE}" srcOrd="0" destOrd="2" presId="urn:microsoft.com/office/officeart/2005/8/layout/hProcess3"/>
    <dgm:cxn modelId="{EAF6F014-75F9-423E-AD18-07963132AD60}" srcId="{C0D5E386-3369-4639-A2DB-E3F3B690EA4F}" destId="{62A89521-C87F-484B-A563-7437578E612F}" srcOrd="3" destOrd="0" parTransId="{0E3A7FE6-BFA2-4014-8A34-4C727F921862}" sibTransId="{E66FC4C6-6E8E-47D4-8BD8-13062EFA9195}"/>
    <dgm:cxn modelId="{7C6C5C25-C8A8-48D5-B0E0-CB6A5B4B2C47}" type="presOf" srcId="{8F934E40-5B43-4821-9E72-AF9236FB01CA}" destId="{C390EED1-491C-43A9-A13E-289DE4E63773}" srcOrd="0" destOrd="4" presId="urn:microsoft.com/office/officeart/2005/8/layout/hProcess3"/>
    <dgm:cxn modelId="{74497B28-403A-4E62-A321-DC9FF51C3E4C}" type="presOf" srcId="{C0DE07EA-326E-4278-BF7C-8F91E02B8729}" destId="{248A16AA-A682-4417-897D-51F8BE4E1005}" srcOrd="0" destOrd="4" presId="urn:microsoft.com/office/officeart/2005/8/layout/hProcess3"/>
    <dgm:cxn modelId="{5778B52E-2439-4B60-92F0-0DB0549DBC6A}" type="presOf" srcId="{10AA12D6-C810-407C-AC30-F66D622EF6A1}" destId="{C390EED1-491C-43A9-A13E-289DE4E63773}" srcOrd="0" destOrd="6" presId="urn:microsoft.com/office/officeart/2005/8/layout/hProcess3"/>
    <dgm:cxn modelId="{B89BC02F-A2D9-44CC-9800-A86E9D207AB1}" srcId="{A4B60D14-0CE3-4C39-840E-DE4457E0502D}" destId="{C503AEA1-4518-46E2-9F7B-AB32FCAAE668}" srcOrd="3" destOrd="0" parTransId="{0631325C-3A6D-451C-968E-664627ECD32B}" sibTransId="{18DBB57C-7DC8-4C3A-926E-E9A1AF89B434}"/>
    <dgm:cxn modelId="{BE8B7D35-8F92-4563-A5A9-402DD01C5085}" srcId="{3333942D-54A2-4027-8BD5-277E01438B02}" destId="{0B25C607-9103-4E7D-95C4-432C53FFECFF}" srcOrd="0" destOrd="0" parTransId="{D9719AC2-4AF2-4B0F-8B6D-B3658B2660D3}" sibTransId="{50E70DDF-2B51-4AE4-BC9A-0C64330149BF}"/>
    <dgm:cxn modelId="{45B3083E-FEDE-46B7-B4D5-6E15BF6DC694}" type="presOf" srcId="{64B8BCF1-C620-4768-83F5-88502B0988A8}" destId="{C390EED1-491C-43A9-A13E-289DE4E63773}" srcOrd="0" destOrd="0" presId="urn:microsoft.com/office/officeart/2005/8/layout/hProcess3"/>
    <dgm:cxn modelId="{884CA55B-4D08-4F76-8567-6F4C17B1AE92}" type="presOf" srcId="{6E9E97B5-D11B-40DB-BE1F-42EFCD4355F1}" destId="{248A16AA-A682-4417-897D-51F8BE4E1005}" srcOrd="0" destOrd="1" presId="urn:microsoft.com/office/officeart/2005/8/layout/hProcess3"/>
    <dgm:cxn modelId="{0F35775E-C4DA-4D23-891D-4DAF24414650}" type="presOf" srcId="{57AE448C-3BE7-47FB-93E6-4E70D3F3660B}" destId="{1F108707-B7A8-41A7-95B9-5206D18AC6AE}" srcOrd="0" destOrd="7" presId="urn:microsoft.com/office/officeart/2005/8/layout/hProcess3"/>
    <dgm:cxn modelId="{77150560-FB67-4C79-A03A-EDB40FC2FD67}" type="presOf" srcId="{C503AEA1-4518-46E2-9F7B-AB32FCAAE668}" destId="{1F108707-B7A8-41A7-95B9-5206D18AC6AE}" srcOrd="0" destOrd="3" presId="urn:microsoft.com/office/officeart/2005/8/layout/hProcess3"/>
    <dgm:cxn modelId="{0EB8AD44-54F4-4B01-B6BE-E32FBF3E9C37}" srcId="{C0D5E386-3369-4639-A2DB-E3F3B690EA4F}" destId="{89F556E0-7358-4264-AC65-5AABCF85D4D4}" srcOrd="2" destOrd="0" parTransId="{67DF36ED-2FDE-4E90-A468-61676B84BCCE}" sibTransId="{128D83E1-1029-40A7-AC59-FD2631A4ADC2}"/>
    <dgm:cxn modelId="{4F54E866-9822-4CD3-B778-F1E7356E0EB5}" type="presOf" srcId="{A4B60D14-0CE3-4C39-840E-DE4457E0502D}" destId="{3F1652F6-38C2-4809-AF01-9532A7C6C93C}" srcOrd="0" destOrd="0" presId="urn:microsoft.com/office/officeart/2005/8/layout/hProcess3"/>
    <dgm:cxn modelId="{C60F126D-CBF9-4FC9-9A96-ECA1167E9E06}" type="presOf" srcId="{5AF59F77-D467-40AC-ADBB-56C49283DF76}" destId="{C390EED1-491C-43A9-A13E-289DE4E63773}" srcOrd="0" destOrd="8" presId="urn:microsoft.com/office/officeart/2005/8/layout/hProcess3"/>
    <dgm:cxn modelId="{9ECDE64F-297C-42EE-AA82-0AB951B66FC3}" srcId="{A4B60D14-0CE3-4C39-840E-DE4457E0502D}" destId="{E9AF5088-429C-4249-92E2-682E2C583A3C}" srcOrd="0" destOrd="0" parTransId="{E3322707-8ED2-4C9E-9612-9ED23343C375}" sibTransId="{7E126433-1109-4702-93FD-476C88E85BCA}"/>
    <dgm:cxn modelId="{4F8FE351-A6EE-4ADF-8895-930651F29C90}" type="presOf" srcId="{5DC8A172-C747-4E47-8EA7-1CBBF689C679}" destId="{1F108707-B7A8-41A7-95B9-5206D18AC6AE}" srcOrd="0" destOrd="8" presId="urn:microsoft.com/office/officeart/2005/8/layout/hProcess3"/>
    <dgm:cxn modelId="{568BC776-8ED8-4BE1-AE38-36FF96228123}" srcId="{3333942D-54A2-4027-8BD5-277E01438B02}" destId="{6E9E97B5-D11B-40DB-BE1F-42EFCD4355F1}" srcOrd="1" destOrd="0" parTransId="{551E6A47-36F6-4C8D-B6F6-B2A0556B0714}" sibTransId="{34648CFC-24EC-45E8-BB34-6B93F7405EEF}"/>
    <dgm:cxn modelId="{E2349657-C2BE-421E-AC9B-A1B9EC0E4025}" srcId="{C0D5E386-3369-4639-A2DB-E3F3B690EA4F}" destId="{68B4CF56-7F85-4EAF-B4B6-B3C97CA91E9F}" srcOrd="5" destOrd="0" parTransId="{913A098E-B978-41FF-9C95-1579504CC5B5}" sibTransId="{DC852780-AC19-4E39-A358-723731AAC2B7}"/>
    <dgm:cxn modelId="{3D996378-B033-47AE-8A04-382E3906D969}" srcId="{3333942D-54A2-4027-8BD5-277E01438B02}" destId="{DA023B14-42C5-42B3-9E8F-3BB865388425}" srcOrd="3" destOrd="0" parTransId="{526057AE-AE27-48D7-9AFB-8BC41FD47694}" sibTransId="{2AC86719-575B-4132-A3E9-F33A81CF4493}"/>
    <dgm:cxn modelId="{E8DFCE7D-2823-478F-8B68-E8414D98AD5D}" srcId="{C0D5E386-3369-4639-A2DB-E3F3B690EA4F}" destId="{10AA12D6-C810-407C-AC30-F66D622EF6A1}" srcOrd="6" destOrd="0" parTransId="{0BEF4592-B147-449A-B755-03AFAA29258C}" sibTransId="{BDAE00B8-2A9A-4884-85C5-49B8E2A873CF}"/>
    <dgm:cxn modelId="{5274697F-6852-404F-ADBF-C472F8411D10}" srcId="{C0D5E386-3369-4639-A2DB-E3F3B690EA4F}" destId="{51EBF045-020E-4630-B1F5-76E6681254E5}" srcOrd="1" destOrd="0" parTransId="{555DD4B4-CE49-410E-81E1-CE89C38A2F6B}" sibTransId="{3740B289-FE7B-4BAE-A7AE-D1FE549ED09B}"/>
    <dgm:cxn modelId="{90FF6181-745A-4505-8796-79417894B795}" srcId="{C0D5E386-3369-4639-A2DB-E3F3B690EA4F}" destId="{2CC93738-FADD-4512-B834-AC3618B20F03}" srcOrd="9" destOrd="0" parTransId="{9282FB8F-3E5F-4024-BE89-E93451320D11}" sibTransId="{A8CDFBC2-2C5A-4B6F-A080-3A6D4240C2D5}"/>
    <dgm:cxn modelId="{FCC48082-0880-4290-AEF8-AF500FF3BBAB}" srcId="{A8F82D60-FFE6-41C2-B5A2-C0F237EBC461}" destId="{3333942D-54A2-4027-8BD5-277E01438B02}" srcOrd="2" destOrd="0" parTransId="{40620B5B-73F4-4068-B65C-56E0C00B40E0}" sibTransId="{4B279EEF-8E23-4A75-8F41-D5B8997C4AD1}"/>
    <dgm:cxn modelId="{CB174983-ED84-432B-9754-C1A62F43FBBA}" srcId="{C0D5E386-3369-4639-A2DB-E3F3B690EA4F}" destId="{B19392BF-FD88-4F3D-9C80-F3763A159024}" srcOrd="7" destOrd="0" parTransId="{D5EE1534-9E28-4419-B2D3-F6C5BE290295}" sibTransId="{2F7FF8F3-E5E1-40EE-B8BA-DFA7F68865E2}"/>
    <dgm:cxn modelId="{638A9988-5792-455E-8207-8438D7EBBE3E}" type="presOf" srcId="{A8F82D60-FFE6-41C2-B5A2-C0F237EBC461}" destId="{BD80B892-F26D-496A-8D04-21D773C57A98}" srcOrd="0" destOrd="0" presId="urn:microsoft.com/office/officeart/2005/8/layout/hProcess3"/>
    <dgm:cxn modelId="{E6AB1691-2C3D-4D9A-B6F2-53E9FEED565B}" srcId="{A4B60D14-0CE3-4C39-840E-DE4457E0502D}" destId="{B6211ACA-B92B-45EA-979B-385FCB6C80CE}" srcOrd="4" destOrd="0" parTransId="{2EE80D0A-DF8A-4650-A6FC-AFB2380353B1}" sibTransId="{19D05831-54FC-42F9-BA14-D9B81351C4CB}"/>
    <dgm:cxn modelId="{EA54A699-4E4A-4862-8A23-350C49E8E110}" srcId="{A4B60D14-0CE3-4C39-840E-DE4457E0502D}" destId="{5DC8A172-C747-4E47-8EA7-1CBBF689C679}" srcOrd="8" destOrd="0" parTransId="{A35EA1A9-7817-4D32-A0F3-CC90F7BE5DD4}" sibTransId="{024AF870-AB4C-4EE2-B2FD-501FFC100BF2}"/>
    <dgm:cxn modelId="{8AA8BE99-8407-45F9-8DFB-93CDC5F6A3AF}" type="presOf" srcId="{BD559344-D27D-4A28-84AE-423CED67949F}" destId="{248A16AA-A682-4417-897D-51F8BE4E1005}" srcOrd="0" destOrd="2" presId="urn:microsoft.com/office/officeart/2005/8/layout/hProcess3"/>
    <dgm:cxn modelId="{68CC729A-0B2F-4DB2-A7E4-300A7910C877}" srcId="{A8F82D60-FFE6-41C2-B5A2-C0F237EBC461}" destId="{C0D5E386-3369-4639-A2DB-E3F3B690EA4F}" srcOrd="1" destOrd="0" parTransId="{7C9E2112-9193-4A82-A986-FA33F6D71153}" sibTransId="{A61F6254-4709-4659-A7C8-E9923DA1AD22}"/>
    <dgm:cxn modelId="{09CB469D-65E3-4DE8-B5B9-4B7B0F905134}" srcId="{C0D5E386-3369-4639-A2DB-E3F3B690EA4F}" destId="{64B8BCF1-C620-4768-83F5-88502B0988A8}" srcOrd="0" destOrd="0" parTransId="{1613C842-1744-431F-A1F3-31E45940CB39}" sibTransId="{6E0DBF14-E076-49EB-BB74-9624696404D8}"/>
    <dgm:cxn modelId="{13D5969D-8745-494C-88A3-82FEDB68BF1A}" type="presOf" srcId="{89F556E0-7358-4264-AC65-5AABCF85D4D4}" destId="{C390EED1-491C-43A9-A13E-289DE4E63773}" srcOrd="0" destOrd="2" presId="urn:microsoft.com/office/officeart/2005/8/layout/hProcess3"/>
    <dgm:cxn modelId="{B074A29D-2D30-49C6-B751-4AE83FCFC46A}" type="presOf" srcId="{E90D7830-9B1C-4372-9525-8ED31DEFCB4F}" destId="{1F108707-B7A8-41A7-95B9-5206D18AC6AE}" srcOrd="0" destOrd="1" presId="urn:microsoft.com/office/officeart/2005/8/layout/hProcess3"/>
    <dgm:cxn modelId="{FFD236A0-E15D-456B-A2E6-D61CC95E66A1}" srcId="{3333942D-54A2-4027-8BD5-277E01438B02}" destId="{BD559344-D27D-4A28-84AE-423CED67949F}" srcOrd="2" destOrd="0" parTransId="{C439C8D2-0351-4691-B77E-E3D07EC67C61}" sibTransId="{2DDF0640-1D34-4EB1-962A-42D2ADBD1992}"/>
    <dgm:cxn modelId="{9A35B5A0-5CB1-4C3E-8475-D320A7A3EABB}" srcId="{A4B60D14-0CE3-4C39-840E-DE4457E0502D}" destId="{E90D7830-9B1C-4372-9525-8ED31DEFCB4F}" srcOrd="1" destOrd="0" parTransId="{6E8F65A0-26E7-42C0-B5C7-E2E8A9D9EA73}" sibTransId="{03620E78-3346-4123-84DF-E4C1DB727C60}"/>
    <dgm:cxn modelId="{93C911A3-629D-4B5D-BCD2-F745B8CD6AD2}" type="presOf" srcId="{57EB2BD8-E256-41BF-946E-ACDCAAFDF82B}" destId="{1F108707-B7A8-41A7-95B9-5206D18AC6AE}" srcOrd="0" destOrd="5" presId="urn:microsoft.com/office/officeart/2005/8/layout/hProcess3"/>
    <dgm:cxn modelId="{D96AA6A9-3116-4764-BECA-3C0045999890}" srcId="{C0D5E386-3369-4639-A2DB-E3F3B690EA4F}" destId="{5AF59F77-D467-40AC-ADBB-56C49283DF76}" srcOrd="8" destOrd="0" parTransId="{597BB04F-E238-434E-A922-3900969A5709}" sibTransId="{9787260C-609C-41F9-9529-AF9683AC470B}"/>
    <dgm:cxn modelId="{177B58AB-443D-41AC-9675-65C54B38127D}" type="presOf" srcId="{B6211ACA-B92B-45EA-979B-385FCB6C80CE}" destId="{1F108707-B7A8-41A7-95B9-5206D18AC6AE}" srcOrd="0" destOrd="4" presId="urn:microsoft.com/office/officeart/2005/8/layout/hProcess3"/>
    <dgm:cxn modelId="{26EFC1AC-8B88-48E3-A6D2-9D367814E305}" type="presOf" srcId="{C0D5E386-3369-4639-A2DB-E3F3B690EA4F}" destId="{1136FB01-C1A6-443E-93A3-9B7BCAF223ED}" srcOrd="0" destOrd="0" presId="urn:microsoft.com/office/officeart/2005/8/layout/hProcess3"/>
    <dgm:cxn modelId="{19FF5AB8-26F8-4DFD-9241-A1EFEBA582B4}" type="presOf" srcId="{7EE58022-6438-49CD-93D8-2726C48D35A0}" destId="{248A16AA-A682-4417-897D-51F8BE4E1005}" srcOrd="0" destOrd="5" presId="urn:microsoft.com/office/officeart/2005/8/layout/hProcess3"/>
    <dgm:cxn modelId="{4F2CEBCD-05D4-4D8B-8FF3-97E15BDB1519}" type="presOf" srcId="{B19392BF-FD88-4F3D-9C80-F3763A159024}" destId="{C390EED1-491C-43A9-A13E-289DE4E63773}" srcOrd="0" destOrd="7" presId="urn:microsoft.com/office/officeart/2005/8/layout/hProcess3"/>
    <dgm:cxn modelId="{778470CE-9CD0-45BE-9CCF-C50DB45F82FA}" type="presOf" srcId="{68B4CF56-7F85-4EAF-B4B6-B3C97CA91E9F}" destId="{C390EED1-491C-43A9-A13E-289DE4E63773}" srcOrd="0" destOrd="5" presId="urn:microsoft.com/office/officeart/2005/8/layout/hProcess3"/>
    <dgm:cxn modelId="{ABF77ED3-0B1A-4605-A94E-71E034BA9CC0}" type="presOf" srcId="{E9AF5088-429C-4249-92E2-682E2C583A3C}" destId="{1F108707-B7A8-41A7-95B9-5206D18AC6AE}" srcOrd="0" destOrd="0" presId="urn:microsoft.com/office/officeart/2005/8/layout/hProcess3"/>
    <dgm:cxn modelId="{3092E7D5-0433-4864-80BE-6202F7347A4E}" type="presOf" srcId="{DA023B14-42C5-42B3-9E8F-3BB865388425}" destId="{248A16AA-A682-4417-897D-51F8BE4E1005}" srcOrd="0" destOrd="3" presId="urn:microsoft.com/office/officeart/2005/8/layout/hProcess3"/>
    <dgm:cxn modelId="{F559D7DA-897B-4620-933B-FD652E92F1B6}" type="presOf" srcId="{667CE1B9-7841-4A9D-9DCF-82494F88382B}" destId="{C390EED1-491C-43A9-A13E-289DE4E63773}" srcOrd="0" destOrd="10" presId="urn:microsoft.com/office/officeart/2005/8/layout/hProcess3"/>
    <dgm:cxn modelId="{132F6EDC-2B5D-4311-BFCF-F213EA4562D8}" srcId="{A4B60D14-0CE3-4C39-840E-DE4457E0502D}" destId="{57EB2BD8-E256-41BF-946E-ACDCAAFDF82B}" srcOrd="5" destOrd="0" parTransId="{DEC8CBF9-CD6A-474F-9422-CABF8C62D113}" sibTransId="{CC49A161-A93D-46AB-AD1D-71984B5F78C0}"/>
    <dgm:cxn modelId="{AA3F14DF-1E77-4358-995E-BDEE5AD134C0}" type="presOf" srcId="{0B25C607-9103-4E7D-95C4-432C53FFECFF}" destId="{248A16AA-A682-4417-897D-51F8BE4E1005}" srcOrd="0" destOrd="0" presId="urn:microsoft.com/office/officeart/2005/8/layout/hProcess3"/>
    <dgm:cxn modelId="{F90C4CE4-FF57-423B-A54D-F7C2F9421A36}" srcId="{3333942D-54A2-4027-8BD5-277E01438B02}" destId="{881115B7-4D35-4165-8704-310A5A58420E}" srcOrd="6" destOrd="0" parTransId="{EA8A0661-7338-4111-8928-289884D28AB3}" sibTransId="{69778090-F96A-4876-A7E8-438525CEC5C3}"/>
    <dgm:cxn modelId="{B09D18E5-62C3-4F93-B295-22874B52B876}" type="presOf" srcId="{51EBF045-020E-4630-B1F5-76E6681254E5}" destId="{C390EED1-491C-43A9-A13E-289DE4E63773}" srcOrd="0" destOrd="1" presId="urn:microsoft.com/office/officeart/2005/8/layout/hProcess3"/>
    <dgm:cxn modelId="{BCE351E5-4363-4ADB-A5D1-F6A3021FF114}" srcId="{3333942D-54A2-4027-8BD5-277E01438B02}" destId="{C0DE07EA-326E-4278-BF7C-8F91E02B8729}" srcOrd="4" destOrd="0" parTransId="{F6B5FC42-2BDB-4519-936D-94F01D7453D1}" sibTransId="{40D5E5C4-785F-49FD-864D-9680A4B8814C}"/>
    <dgm:cxn modelId="{60BD80E5-94B4-428C-B562-ADE77C6CF58F}" srcId="{A4B60D14-0CE3-4C39-840E-DE4457E0502D}" destId="{9ABBF478-FDBC-4FCB-A76C-967380DB4E73}" srcOrd="6" destOrd="0" parTransId="{BC6EEA46-4728-4ADA-B790-2AE904FA2F8F}" sibTransId="{F84C4A81-5DA6-4B98-B829-8B879E55FE68}"/>
    <dgm:cxn modelId="{45BEB7F1-A63E-4A9F-8A4B-A82D957D2E1A}" type="presOf" srcId="{9ABBF478-FDBC-4FCB-A76C-967380DB4E73}" destId="{1F108707-B7A8-41A7-95B9-5206D18AC6AE}" srcOrd="0" destOrd="6" presId="urn:microsoft.com/office/officeart/2005/8/layout/hProcess3"/>
    <dgm:cxn modelId="{99ACD5F3-046D-402B-8B6B-2FD871EE1C75}" srcId="{C0D5E386-3369-4639-A2DB-E3F3B690EA4F}" destId="{667CE1B9-7841-4A9D-9DCF-82494F88382B}" srcOrd="10" destOrd="0" parTransId="{77BA8412-59F5-4298-858A-3E52831CF57D}" sibTransId="{DF3C9ED4-4759-465D-814F-14F27B166FFB}"/>
    <dgm:cxn modelId="{11DEB0F6-372F-4BBF-9445-80F0B6AFB5F1}" type="presOf" srcId="{62A89521-C87F-484B-A563-7437578E612F}" destId="{C390EED1-491C-43A9-A13E-289DE4E63773}" srcOrd="0" destOrd="3" presId="urn:microsoft.com/office/officeart/2005/8/layout/hProcess3"/>
    <dgm:cxn modelId="{0CC85AF7-826A-4F74-A254-97C08B97F17B}" srcId="{C0D5E386-3369-4639-A2DB-E3F3B690EA4F}" destId="{8F934E40-5B43-4821-9E72-AF9236FB01CA}" srcOrd="4" destOrd="0" parTransId="{C7B510AD-D7E6-4154-AA4C-6BEA28E4E561}" sibTransId="{6A73AA28-8E37-4929-B7EE-515321658631}"/>
    <dgm:cxn modelId="{F4B8ACF8-4AF3-455F-89BD-E8C4A69576F5}" srcId="{3333942D-54A2-4027-8BD5-277E01438B02}" destId="{7EE58022-6438-49CD-93D8-2726C48D35A0}" srcOrd="5" destOrd="0" parTransId="{F7D2A114-6A73-48F8-8946-D64578EA3728}" sibTransId="{C2EA65AB-5AB3-47BA-BEE0-B42F820300B1}"/>
    <dgm:cxn modelId="{92555AFA-8FDC-408E-94E1-5864682674BB}" type="presOf" srcId="{881115B7-4D35-4165-8704-310A5A58420E}" destId="{248A16AA-A682-4417-897D-51F8BE4E1005}" srcOrd="0" destOrd="6" presId="urn:microsoft.com/office/officeart/2005/8/layout/hProcess3"/>
    <dgm:cxn modelId="{A75ADFFB-C35E-4B3C-836A-D27151A05AB3}" srcId="{A4B60D14-0CE3-4C39-840E-DE4457E0502D}" destId="{57AE448C-3BE7-47FB-93E6-4E70D3F3660B}" srcOrd="7" destOrd="0" parTransId="{96C42A2A-53B5-498E-A42D-CDF5654534E0}" sibTransId="{F6DED8AF-A13D-45CE-ADF9-FFECCA473A89}"/>
    <dgm:cxn modelId="{D5665FFC-B2F2-4073-B7CD-B816C7EC63E4}" srcId="{A8F82D60-FFE6-41C2-B5A2-C0F237EBC461}" destId="{A4B60D14-0CE3-4C39-840E-DE4457E0502D}" srcOrd="0" destOrd="0" parTransId="{8C33E4BF-D0EE-4915-BE77-88A194C71586}" sibTransId="{516250DC-3D57-4D0B-9B0B-32118E50614B}"/>
    <dgm:cxn modelId="{D046C0FC-D224-4717-AEB6-C355235BF0B8}" type="presOf" srcId="{3333942D-54A2-4027-8BD5-277E01438B02}" destId="{8D27EC93-EA28-43B9-AE6F-67156DE05453}" srcOrd="0" destOrd="0" presId="urn:microsoft.com/office/officeart/2005/8/layout/hProcess3"/>
    <dgm:cxn modelId="{762E91FD-F4C9-4032-BE1F-6BD6A2EE1AB1}" srcId="{A4B60D14-0CE3-4C39-840E-DE4457E0502D}" destId="{32A75411-4589-437D-BBA0-5515892216C0}" srcOrd="2" destOrd="0" parTransId="{45AC064D-F6AA-404E-8B5A-C19585FE5587}" sibTransId="{8E1422F3-25FC-4112-8992-331DEF3F68F6}"/>
    <dgm:cxn modelId="{C6EAE1FC-2FEA-466F-8CC9-5D73783FAFEF}" type="presParOf" srcId="{BD80B892-F26D-496A-8D04-21D773C57A98}" destId="{F6F46B71-67D5-43CA-BECE-5F128B362326}" srcOrd="0" destOrd="0" presId="urn:microsoft.com/office/officeart/2005/8/layout/hProcess3"/>
    <dgm:cxn modelId="{6BAA5F1C-A817-403F-BCB2-D46605E2E258}" type="presParOf" srcId="{BD80B892-F26D-496A-8D04-21D773C57A98}" destId="{BD07FF82-1D55-435E-93B4-3E31190A3F4A}" srcOrd="1" destOrd="0" presId="urn:microsoft.com/office/officeart/2005/8/layout/hProcess3"/>
    <dgm:cxn modelId="{5B7D9B36-E429-43A3-B4D6-0F896CDF1E4C}" type="presParOf" srcId="{BD07FF82-1D55-435E-93B4-3E31190A3F4A}" destId="{69C86168-DDC0-4EE0-8D28-6A573B15C9D8}" srcOrd="0" destOrd="0" presId="urn:microsoft.com/office/officeart/2005/8/layout/hProcess3"/>
    <dgm:cxn modelId="{2ADA15D3-0781-43C6-8395-7FB9C3B00582}" type="presParOf" srcId="{BD07FF82-1D55-435E-93B4-3E31190A3F4A}" destId="{25D63394-09BC-43C7-BFD3-D5EE15F4FA8A}" srcOrd="1" destOrd="0" presId="urn:microsoft.com/office/officeart/2005/8/layout/hProcess3"/>
    <dgm:cxn modelId="{8CFCD34C-5E96-450A-99A7-CA5A39472E81}" type="presParOf" srcId="{25D63394-09BC-43C7-BFD3-D5EE15F4FA8A}" destId="{516D1420-7343-4BDB-BEBA-1A19654E8452}" srcOrd="0" destOrd="0" presId="urn:microsoft.com/office/officeart/2005/8/layout/hProcess3"/>
    <dgm:cxn modelId="{34FF4BF5-7995-4997-9F05-F021672B23E0}" type="presParOf" srcId="{25D63394-09BC-43C7-BFD3-D5EE15F4FA8A}" destId="{3F1652F6-38C2-4809-AF01-9532A7C6C93C}" srcOrd="1" destOrd="0" presId="urn:microsoft.com/office/officeart/2005/8/layout/hProcess3"/>
    <dgm:cxn modelId="{FD1E4B95-3043-49E1-9044-3BDDE4A2CF93}" type="presParOf" srcId="{25D63394-09BC-43C7-BFD3-D5EE15F4FA8A}" destId="{9ECB27BC-0313-4458-8AE5-2B79CDEC6BA5}" srcOrd="2" destOrd="0" presId="urn:microsoft.com/office/officeart/2005/8/layout/hProcess3"/>
    <dgm:cxn modelId="{B6470C6E-5955-46A2-86E1-A9CBCEB47985}" type="presParOf" srcId="{25D63394-09BC-43C7-BFD3-D5EE15F4FA8A}" destId="{3DBCB8AA-B5A4-41DD-A633-4FE319B3A5BB}" srcOrd="3" destOrd="0" presId="urn:microsoft.com/office/officeart/2005/8/layout/hProcess3"/>
    <dgm:cxn modelId="{44E49F38-00C4-468F-9717-369826C2A467}" type="presParOf" srcId="{25D63394-09BC-43C7-BFD3-D5EE15F4FA8A}" destId="{1F108707-B7A8-41A7-95B9-5206D18AC6AE}" srcOrd="4" destOrd="0" presId="urn:microsoft.com/office/officeart/2005/8/layout/hProcess3"/>
    <dgm:cxn modelId="{3A431E08-0581-4FB9-B4CC-1062D8486315}" type="presParOf" srcId="{BD07FF82-1D55-435E-93B4-3E31190A3F4A}" destId="{AD48B51B-6CCF-4155-B527-759FCADF42AF}" srcOrd="2" destOrd="0" presId="urn:microsoft.com/office/officeart/2005/8/layout/hProcess3"/>
    <dgm:cxn modelId="{E3D464D5-4CA5-48AD-AB5A-CEB1964F35E3}" type="presParOf" srcId="{BD07FF82-1D55-435E-93B4-3E31190A3F4A}" destId="{578247D5-7426-4977-AD1D-CBE4E84CF070}" srcOrd="3" destOrd="0" presId="urn:microsoft.com/office/officeart/2005/8/layout/hProcess3"/>
    <dgm:cxn modelId="{4972D851-5AC1-41F6-A8CB-9C5BA9F86AEA}" type="presParOf" srcId="{578247D5-7426-4977-AD1D-CBE4E84CF070}" destId="{139E3FC9-E17D-4AC0-948B-130642626CE4}" srcOrd="0" destOrd="0" presId="urn:microsoft.com/office/officeart/2005/8/layout/hProcess3"/>
    <dgm:cxn modelId="{5337359D-580C-4052-8750-BA8326775207}" type="presParOf" srcId="{578247D5-7426-4977-AD1D-CBE4E84CF070}" destId="{1136FB01-C1A6-443E-93A3-9B7BCAF223ED}" srcOrd="1" destOrd="0" presId="urn:microsoft.com/office/officeart/2005/8/layout/hProcess3"/>
    <dgm:cxn modelId="{9DD8E59D-43C3-456E-851B-018F606A2913}" type="presParOf" srcId="{578247D5-7426-4977-AD1D-CBE4E84CF070}" destId="{B976AD86-6EAB-4FAE-BB2C-CC9F1DC6A77B}" srcOrd="2" destOrd="0" presId="urn:microsoft.com/office/officeart/2005/8/layout/hProcess3"/>
    <dgm:cxn modelId="{9A7C1756-15C4-4D6D-8B48-98D367CFA338}" type="presParOf" srcId="{578247D5-7426-4977-AD1D-CBE4E84CF070}" destId="{0F0E3A2E-A412-40A6-84AB-A8B7DEB239ED}" srcOrd="3" destOrd="0" presId="urn:microsoft.com/office/officeart/2005/8/layout/hProcess3"/>
    <dgm:cxn modelId="{9C95E61D-BAD9-4235-AEE0-D6580D2759C2}" type="presParOf" srcId="{578247D5-7426-4977-AD1D-CBE4E84CF070}" destId="{C390EED1-491C-43A9-A13E-289DE4E63773}" srcOrd="4" destOrd="0" presId="urn:microsoft.com/office/officeart/2005/8/layout/hProcess3"/>
    <dgm:cxn modelId="{316A25C9-C033-4AC0-8CCC-F53DE72DE6BE}" type="presParOf" srcId="{BD07FF82-1D55-435E-93B4-3E31190A3F4A}" destId="{62F9B46B-BD87-4E09-8D71-D769203B734B}" srcOrd="4" destOrd="0" presId="urn:microsoft.com/office/officeart/2005/8/layout/hProcess3"/>
    <dgm:cxn modelId="{B9C9A88C-CD7C-405E-8DF3-CE27A0ABF083}" type="presParOf" srcId="{BD07FF82-1D55-435E-93B4-3E31190A3F4A}" destId="{5BD3C554-F04B-4F6F-951D-27B54F891E9C}" srcOrd="5" destOrd="0" presId="urn:microsoft.com/office/officeart/2005/8/layout/hProcess3"/>
    <dgm:cxn modelId="{6E9D6D69-ED4C-4631-86E1-7F463D26EC02}" type="presParOf" srcId="{5BD3C554-F04B-4F6F-951D-27B54F891E9C}" destId="{511EA67D-B43D-46FA-892F-50E0A1825F07}" srcOrd="0" destOrd="0" presId="urn:microsoft.com/office/officeart/2005/8/layout/hProcess3"/>
    <dgm:cxn modelId="{7A186AAD-A20F-4681-90D0-199D6ED2AD58}" type="presParOf" srcId="{5BD3C554-F04B-4F6F-951D-27B54F891E9C}" destId="{8D27EC93-EA28-43B9-AE6F-67156DE05453}" srcOrd="1" destOrd="0" presId="urn:microsoft.com/office/officeart/2005/8/layout/hProcess3"/>
    <dgm:cxn modelId="{4B9042C3-EA65-4B99-B6A5-F54B9A8CC931}" type="presParOf" srcId="{5BD3C554-F04B-4F6F-951D-27B54F891E9C}" destId="{BE2E5A6B-D466-4A55-B31B-FC99DE0AF346}" srcOrd="2" destOrd="0" presId="urn:microsoft.com/office/officeart/2005/8/layout/hProcess3"/>
    <dgm:cxn modelId="{10BFE279-9B1E-44E7-BD0E-E52EFC2CA394}" type="presParOf" srcId="{5BD3C554-F04B-4F6F-951D-27B54F891E9C}" destId="{C0C2891E-7617-4D30-A0E6-3BBD17D821F9}" srcOrd="3" destOrd="0" presId="urn:microsoft.com/office/officeart/2005/8/layout/hProcess3"/>
    <dgm:cxn modelId="{77241260-7EE9-4DE7-A89F-5F11996B8E68}" type="presParOf" srcId="{5BD3C554-F04B-4F6F-951D-27B54F891E9C}" destId="{248A16AA-A682-4417-897D-51F8BE4E1005}" srcOrd="4" destOrd="0" presId="urn:microsoft.com/office/officeart/2005/8/layout/hProcess3"/>
    <dgm:cxn modelId="{A5B34A7D-9FA5-4C99-932E-7195B3972356}" type="presParOf" srcId="{BD07FF82-1D55-435E-93B4-3E31190A3F4A}" destId="{4516A4A8-EEF8-4E8C-BEDD-E988B7873247}" srcOrd="6" destOrd="0" presId="urn:microsoft.com/office/officeart/2005/8/layout/hProcess3"/>
    <dgm:cxn modelId="{352F6C61-9034-413D-903D-0A5E63676EEC}" type="presParOf" srcId="{BD07FF82-1D55-435E-93B4-3E31190A3F4A}" destId="{3E8B0BAE-B289-45F7-8913-86B85AB4B36B}" srcOrd="7" destOrd="0" presId="urn:microsoft.com/office/officeart/2005/8/layout/hProcess3"/>
    <dgm:cxn modelId="{57145064-297F-46E1-BD07-46646F46110F}" type="presParOf" srcId="{BD07FF82-1D55-435E-93B4-3E31190A3F4A}" destId="{04BFB836-B2AC-4863-9D1F-A40E62EAF34F}" srcOrd="8" destOrd="0" presId="urn:microsoft.com/office/officeart/2005/8/layout/h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7C5A482-83EC-4C3F-A49F-B40496C3EFA0}"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FED035BB-798B-4EE8-90B0-2F110A8081B7}">
      <dgm:prSet/>
      <dgm:spPr>
        <a:solidFill>
          <a:srgbClr val="6887B3"/>
        </a:solidFill>
        <a:ln w="38100">
          <a:solidFill>
            <a:srgbClr val="003147"/>
          </a:solidFill>
        </a:ln>
      </dgm:spPr>
      <dgm:t>
        <a:bodyPr/>
        <a:lstStyle/>
        <a:p>
          <a:r>
            <a:rPr lang="en-US"/>
            <a:t>Age and social history to identify </a:t>
          </a:r>
          <a:r>
            <a:rPr lang="en-US" b="0"/>
            <a:t>contraindications</a:t>
          </a:r>
        </a:p>
      </dgm:t>
    </dgm:pt>
    <dgm:pt modelId="{5729BA24-138C-4DCE-97A7-0484A90F0685}" type="parTrans" cxnId="{28C87A18-57CC-48F5-BF5B-9FF36CB62C1B}">
      <dgm:prSet/>
      <dgm:spPr/>
      <dgm:t>
        <a:bodyPr/>
        <a:lstStyle/>
        <a:p>
          <a:endParaRPr lang="en-US"/>
        </a:p>
      </dgm:t>
    </dgm:pt>
    <dgm:pt modelId="{E058955F-3CF6-4E84-A9A0-C4D2AF67325A}" type="sibTrans" cxnId="{28C87A18-57CC-48F5-BF5B-9FF36CB62C1B}">
      <dgm:prSet/>
      <dgm:spPr/>
      <dgm:t>
        <a:bodyPr/>
        <a:lstStyle/>
        <a:p>
          <a:endParaRPr lang="en-US"/>
        </a:p>
      </dgm:t>
    </dgm:pt>
    <dgm:pt modelId="{22625357-31D4-472E-BBE0-C79E2986DEA3}">
      <dgm:prSet/>
      <dgm:spPr>
        <a:solidFill>
          <a:srgbClr val="6887B3"/>
        </a:solidFill>
        <a:ln w="38100">
          <a:solidFill>
            <a:srgbClr val="003147"/>
          </a:solidFill>
        </a:ln>
      </dgm:spPr>
      <dgm:t>
        <a:bodyPr/>
        <a:lstStyle/>
        <a:p>
          <a:r>
            <a:rPr lang="en-US"/>
            <a:t>Current disease states to identify contraindications to therapy</a:t>
          </a:r>
        </a:p>
      </dgm:t>
    </dgm:pt>
    <dgm:pt modelId="{3EB8AF2D-77FF-4FCF-B2CF-FBFFBC810BE0}" type="parTrans" cxnId="{D934CFD1-BA2B-46D9-9FF9-4B49EE31480F}">
      <dgm:prSet/>
      <dgm:spPr/>
      <dgm:t>
        <a:bodyPr/>
        <a:lstStyle/>
        <a:p>
          <a:endParaRPr lang="en-US"/>
        </a:p>
      </dgm:t>
    </dgm:pt>
    <dgm:pt modelId="{4AE9E444-DADA-4789-89A3-29D35F6D08C6}" type="sibTrans" cxnId="{D934CFD1-BA2B-46D9-9FF9-4B49EE31480F}">
      <dgm:prSet/>
      <dgm:spPr/>
      <dgm:t>
        <a:bodyPr/>
        <a:lstStyle/>
        <a:p>
          <a:endParaRPr lang="en-US"/>
        </a:p>
      </dgm:t>
    </dgm:pt>
    <dgm:pt modelId="{1B31939D-54EF-4649-AC10-F25DE78EA6A7}">
      <dgm:prSet/>
      <dgm:spPr>
        <a:solidFill>
          <a:srgbClr val="6887B3"/>
        </a:solidFill>
        <a:ln w="38100">
          <a:solidFill>
            <a:srgbClr val="003147"/>
          </a:solidFill>
        </a:ln>
      </dgm:spPr>
      <dgm:t>
        <a:bodyPr/>
        <a:lstStyle/>
        <a:p>
          <a:r>
            <a:rPr lang="en-US"/>
            <a:t>Updated medication list to identify potential drug-drug interactions</a:t>
          </a:r>
        </a:p>
      </dgm:t>
    </dgm:pt>
    <dgm:pt modelId="{3C16014B-9A51-42A5-A0AF-996BF263277C}" type="parTrans" cxnId="{D72F9BBC-1759-4ABF-9FBD-9369A5E5EC09}">
      <dgm:prSet/>
      <dgm:spPr/>
      <dgm:t>
        <a:bodyPr/>
        <a:lstStyle/>
        <a:p>
          <a:endParaRPr lang="en-US"/>
        </a:p>
      </dgm:t>
    </dgm:pt>
    <dgm:pt modelId="{BFD80DE5-A56C-42E4-93A9-6D0F48F9D079}" type="sibTrans" cxnId="{D72F9BBC-1759-4ABF-9FBD-9369A5E5EC09}">
      <dgm:prSet/>
      <dgm:spPr/>
      <dgm:t>
        <a:bodyPr/>
        <a:lstStyle/>
        <a:p>
          <a:endParaRPr lang="en-US"/>
        </a:p>
      </dgm:t>
    </dgm:pt>
    <dgm:pt modelId="{B269DDEA-A25C-480E-81E2-2CDB1463A2F9}">
      <dgm:prSet/>
      <dgm:spPr>
        <a:solidFill>
          <a:srgbClr val="6887B3"/>
        </a:solidFill>
        <a:ln w="38100">
          <a:solidFill>
            <a:srgbClr val="003147"/>
          </a:solidFill>
        </a:ln>
      </dgm:spPr>
      <dgm:t>
        <a:bodyPr/>
        <a:lstStyle/>
        <a:p>
          <a:r>
            <a:rPr lang="en-US"/>
            <a:t>Updated allergy list to identify drug-allergy interactions</a:t>
          </a:r>
        </a:p>
      </dgm:t>
    </dgm:pt>
    <dgm:pt modelId="{CB0A1B0F-494A-42A1-9FE0-9898BDECFAC3}" type="parTrans" cxnId="{719810B4-F288-4851-B83A-7E20E69A28FB}">
      <dgm:prSet/>
      <dgm:spPr/>
      <dgm:t>
        <a:bodyPr/>
        <a:lstStyle/>
        <a:p>
          <a:endParaRPr lang="en-US"/>
        </a:p>
      </dgm:t>
    </dgm:pt>
    <dgm:pt modelId="{481D8DCA-A32C-43D4-9216-E6BE2BA265F2}" type="sibTrans" cxnId="{719810B4-F288-4851-B83A-7E20E69A28FB}">
      <dgm:prSet/>
      <dgm:spPr/>
      <dgm:t>
        <a:bodyPr/>
        <a:lstStyle/>
        <a:p>
          <a:endParaRPr lang="en-US"/>
        </a:p>
      </dgm:t>
    </dgm:pt>
    <dgm:pt modelId="{3DD8D835-6C8E-4E41-AC49-EC237E8CCFD4}" type="pres">
      <dgm:prSet presAssocID="{77C5A482-83EC-4C3F-A49F-B40496C3EFA0}" presName="diagram" presStyleCnt="0">
        <dgm:presLayoutVars>
          <dgm:dir/>
          <dgm:resizeHandles val="exact"/>
        </dgm:presLayoutVars>
      </dgm:prSet>
      <dgm:spPr/>
    </dgm:pt>
    <dgm:pt modelId="{7387C17A-42A9-4938-B4BF-7907125392A4}" type="pres">
      <dgm:prSet presAssocID="{FED035BB-798B-4EE8-90B0-2F110A8081B7}" presName="node" presStyleLbl="node1" presStyleIdx="0" presStyleCnt="4">
        <dgm:presLayoutVars>
          <dgm:bulletEnabled val="1"/>
        </dgm:presLayoutVars>
      </dgm:prSet>
      <dgm:spPr/>
    </dgm:pt>
    <dgm:pt modelId="{08914FD6-61C2-4393-AEA9-0458ED6006C8}" type="pres">
      <dgm:prSet presAssocID="{E058955F-3CF6-4E84-A9A0-C4D2AF67325A}" presName="sibTrans" presStyleCnt="0"/>
      <dgm:spPr/>
    </dgm:pt>
    <dgm:pt modelId="{F2164013-6696-471D-86FD-21948F84EA3E}" type="pres">
      <dgm:prSet presAssocID="{22625357-31D4-472E-BBE0-C79E2986DEA3}" presName="node" presStyleLbl="node1" presStyleIdx="1" presStyleCnt="4">
        <dgm:presLayoutVars>
          <dgm:bulletEnabled val="1"/>
        </dgm:presLayoutVars>
      </dgm:prSet>
      <dgm:spPr/>
    </dgm:pt>
    <dgm:pt modelId="{8CD4EAB3-2ABE-4953-BBB3-60B98AF3F3E3}" type="pres">
      <dgm:prSet presAssocID="{4AE9E444-DADA-4789-89A3-29D35F6D08C6}" presName="sibTrans" presStyleCnt="0"/>
      <dgm:spPr/>
    </dgm:pt>
    <dgm:pt modelId="{52A883B7-7717-460C-800D-FDCA30A66D91}" type="pres">
      <dgm:prSet presAssocID="{1B31939D-54EF-4649-AC10-F25DE78EA6A7}" presName="node" presStyleLbl="node1" presStyleIdx="2" presStyleCnt="4">
        <dgm:presLayoutVars>
          <dgm:bulletEnabled val="1"/>
        </dgm:presLayoutVars>
      </dgm:prSet>
      <dgm:spPr/>
    </dgm:pt>
    <dgm:pt modelId="{B00A8782-8790-4449-B219-29D53218A08E}" type="pres">
      <dgm:prSet presAssocID="{BFD80DE5-A56C-42E4-93A9-6D0F48F9D079}" presName="sibTrans" presStyleCnt="0"/>
      <dgm:spPr/>
    </dgm:pt>
    <dgm:pt modelId="{B33342A6-C344-42D7-9804-6C5B41892919}" type="pres">
      <dgm:prSet presAssocID="{B269DDEA-A25C-480E-81E2-2CDB1463A2F9}" presName="node" presStyleLbl="node1" presStyleIdx="3" presStyleCnt="4">
        <dgm:presLayoutVars>
          <dgm:bulletEnabled val="1"/>
        </dgm:presLayoutVars>
      </dgm:prSet>
      <dgm:spPr/>
    </dgm:pt>
  </dgm:ptLst>
  <dgm:cxnLst>
    <dgm:cxn modelId="{39C66410-A308-4F2B-8EB1-6B811790DB17}" type="presOf" srcId="{1B31939D-54EF-4649-AC10-F25DE78EA6A7}" destId="{52A883B7-7717-460C-800D-FDCA30A66D91}" srcOrd="0" destOrd="0" presId="urn:microsoft.com/office/officeart/2005/8/layout/default"/>
    <dgm:cxn modelId="{28C87A18-57CC-48F5-BF5B-9FF36CB62C1B}" srcId="{77C5A482-83EC-4C3F-A49F-B40496C3EFA0}" destId="{FED035BB-798B-4EE8-90B0-2F110A8081B7}" srcOrd="0" destOrd="0" parTransId="{5729BA24-138C-4DCE-97A7-0484A90F0685}" sibTransId="{E058955F-3CF6-4E84-A9A0-C4D2AF67325A}"/>
    <dgm:cxn modelId="{7B4D325C-CFF1-433B-A614-6C24D44539AB}" type="presOf" srcId="{77C5A482-83EC-4C3F-A49F-B40496C3EFA0}" destId="{3DD8D835-6C8E-4E41-AC49-EC237E8CCFD4}" srcOrd="0" destOrd="0" presId="urn:microsoft.com/office/officeart/2005/8/layout/default"/>
    <dgm:cxn modelId="{5521309A-8810-4380-8ADE-7E126068C393}" type="presOf" srcId="{22625357-31D4-472E-BBE0-C79E2986DEA3}" destId="{F2164013-6696-471D-86FD-21948F84EA3E}" srcOrd="0" destOrd="0" presId="urn:microsoft.com/office/officeart/2005/8/layout/default"/>
    <dgm:cxn modelId="{EA30A7A3-9F60-4DA8-9F72-3964E902F7C1}" type="presOf" srcId="{B269DDEA-A25C-480E-81E2-2CDB1463A2F9}" destId="{B33342A6-C344-42D7-9804-6C5B41892919}" srcOrd="0" destOrd="0" presId="urn:microsoft.com/office/officeart/2005/8/layout/default"/>
    <dgm:cxn modelId="{719810B4-F288-4851-B83A-7E20E69A28FB}" srcId="{77C5A482-83EC-4C3F-A49F-B40496C3EFA0}" destId="{B269DDEA-A25C-480E-81E2-2CDB1463A2F9}" srcOrd="3" destOrd="0" parTransId="{CB0A1B0F-494A-42A1-9FE0-9898BDECFAC3}" sibTransId="{481D8DCA-A32C-43D4-9216-E6BE2BA265F2}"/>
    <dgm:cxn modelId="{4F3434BC-FD7E-46E4-B613-B1A28D70F128}" type="presOf" srcId="{FED035BB-798B-4EE8-90B0-2F110A8081B7}" destId="{7387C17A-42A9-4938-B4BF-7907125392A4}" srcOrd="0" destOrd="0" presId="urn:microsoft.com/office/officeart/2005/8/layout/default"/>
    <dgm:cxn modelId="{D72F9BBC-1759-4ABF-9FBD-9369A5E5EC09}" srcId="{77C5A482-83EC-4C3F-A49F-B40496C3EFA0}" destId="{1B31939D-54EF-4649-AC10-F25DE78EA6A7}" srcOrd="2" destOrd="0" parTransId="{3C16014B-9A51-42A5-A0AF-996BF263277C}" sibTransId="{BFD80DE5-A56C-42E4-93A9-6D0F48F9D079}"/>
    <dgm:cxn modelId="{D934CFD1-BA2B-46D9-9FF9-4B49EE31480F}" srcId="{77C5A482-83EC-4C3F-A49F-B40496C3EFA0}" destId="{22625357-31D4-472E-BBE0-C79E2986DEA3}" srcOrd="1" destOrd="0" parTransId="{3EB8AF2D-77FF-4FCF-B2CF-FBFFBC810BE0}" sibTransId="{4AE9E444-DADA-4789-89A3-29D35F6D08C6}"/>
    <dgm:cxn modelId="{0C48C67A-BB33-4C14-8EEC-BC82605FC2D0}" type="presParOf" srcId="{3DD8D835-6C8E-4E41-AC49-EC237E8CCFD4}" destId="{7387C17A-42A9-4938-B4BF-7907125392A4}" srcOrd="0" destOrd="0" presId="urn:microsoft.com/office/officeart/2005/8/layout/default"/>
    <dgm:cxn modelId="{A00916C2-92EA-446F-8EB2-7038997D7533}" type="presParOf" srcId="{3DD8D835-6C8E-4E41-AC49-EC237E8CCFD4}" destId="{08914FD6-61C2-4393-AEA9-0458ED6006C8}" srcOrd="1" destOrd="0" presId="urn:microsoft.com/office/officeart/2005/8/layout/default"/>
    <dgm:cxn modelId="{D2098E32-2DA1-4C9C-B475-06B44AF5ADE2}" type="presParOf" srcId="{3DD8D835-6C8E-4E41-AC49-EC237E8CCFD4}" destId="{F2164013-6696-471D-86FD-21948F84EA3E}" srcOrd="2" destOrd="0" presId="urn:microsoft.com/office/officeart/2005/8/layout/default"/>
    <dgm:cxn modelId="{C8F0DF8D-C8E4-448D-AD30-5E660855133E}" type="presParOf" srcId="{3DD8D835-6C8E-4E41-AC49-EC237E8CCFD4}" destId="{8CD4EAB3-2ABE-4953-BBB3-60B98AF3F3E3}" srcOrd="3" destOrd="0" presId="urn:microsoft.com/office/officeart/2005/8/layout/default"/>
    <dgm:cxn modelId="{7D6CA5B4-DE7E-4F27-97B5-EE95E6EAA0F5}" type="presParOf" srcId="{3DD8D835-6C8E-4E41-AC49-EC237E8CCFD4}" destId="{52A883B7-7717-460C-800D-FDCA30A66D91}" srcOrd="4" destOrd="0" presId="urn:microsoft.com/office/officeart/2005/8/layout/default"/>
    <dgm:cxn modelId="{BE6958B1-875B-4097-8DB0-A9EE3E2E4397}" type="presParOf" srcId="{3DD8D835-6C8E-4E41-AC49-EC237E8CCFD4}" destId="{B00A8782-8790-4449-B219-29D53218A08E}" srcOrd="5" destOrd="0" presId="urn:microsoft.com/office/officeart/2005/8/layout/default"/>
    <dgm:cxn modelId="{48153D03-7BAD-4E79-9FD2-AC5CEF7C749F}" type="presParOf" srcId="{3DD8D835-6C8E-4E41-AC49-EC237E8CCFD4}" destId="{B33342A6-C344-42D7-9804-6C5B41892919}" srcOrd="6"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52E6CBF6-24E0-4673-9B0A-3866053E9C5A}"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7F3FB514-8B41-4256-A551-AF6F33E97D30}">
      <dgm:prSet custT="1"/>
      <dgm:spPr/>
      <dgm:t>
        <a:bodyPr/>
        <a:lstStyle/>
        <a:p>
          <a:r>
            <a:rPr lang="en-US" sz="2000"/>
            <a:t>Update pharmacy permits on a yearly basis</a:t>
          </a:r>
        </a:p>
      </dgm:t>
    </dgm:pt>
    <dgm:pt modelId="{B890B319-CAE2-42B7-854A-594FAA8BAEF6}" type="parTrans" cxnId="{433E0907-5A4E-4F5C-BE8D-0CFD9D06BD0D}">
      <dgm:prSet/>
      <dgm:spPr/>
      <dgm:t>
        <a:bodyPr/>
        <a:lstStyle/>
        <a:p>
          <a:endParaRPr lang="en-US" sz="2000"/>
        </a:p>
      </dgm:t>
    </dgm:pt>
    <dgm:pt modelId="{5ADB4366-A5C8-47E7-A1BA-A27CB536CE6D}" type="sibTrans" cxnId="{433E0907-5A4E-4F5C-BE8D-0CFD9D06BD0D}">
      <dgm:prSet/>
      <dgm:spPr/>
      <dgm:t>
        <a:bodyPr/>
        <a:lstStyle/>
        <a:p>
          <a:endParaRPr lang="en-US" sz="2000"/>
        </a:p>
      </dgm:t>
    </dgm:pt>
    <dgm:pt modelId="{AD5D770D-6C7A-4497-83B5-E74E09D26B1C}">
      <dgm:prSet custT="1"/>
      <dgm:spPr/>
      <dgm:t>
        <a:bodyPr/>
        <a:lstStyle/>
        <a:p>
          <a:r>
            <a:rPr lang="en-US" sz="2000"/>
            <a:t>Maintain the security and proper storage of all medications within the pharmacy</a:t>
          </a:r>
        </a:p>
      </dgm:t>
    </dgm:pt>
    <dgm:pt modelId="{4529B9FE-7B2B-495E-8414-8CAFE5CA82EF}" type="parTrans" cxnId="{72239F94-A3D2-41EB-B1C2-FB70F1D53BA7}">
      <dgm:prSet/>
      <dgm:spPr/>
      <dgm:t>
        <a:bodyPr/>
        <a:lstStyle/>
        <a:p>
          <a:endParaRPr lang="en-US" sz="2000"/>
        </a:p>
      </dgm:t>
    </dgm:pt>
    <dgm:pt modelId="{53280428-1B00-41B9-893A-8A1D6C931C5E}" type="sibTrans" cxnId="{72239F94-A3D2-41EB-B1C2-FB70F1D53BA7}">
      <dgm:prSet/>
      <dgm:spPr/>
      <dgm:t>
        <a:bodyPr/>
        <a:lstStyle/>
        <a:p>
          <a:endParaRPr lang="en-US" sz="2000"/>
        </a:p>
      </dgm:t>
    </dgm:pt>
    <dgm:pt modelId="{F6327FD9-3CFB-44A8-94A5-5CF4F18EE312}">
      <dgm:prSet custT="1"/>
      <dgm:spPr/>
      <dgm:t>
        <a:bodyPr/>
        <a:lstStyle/>
        <a:p>
          <a:r>
            <a:rPr lang="en-US" sz="2000"/>
            <a:t>Review chart records/RN dispensing regularly (weekly unless &gt; 30 scripts per day then reviews must be done daily)</a:t>
          </a:r>
        </a:p>
      </dgm:t>
    </dgm:pt>
    <dgm:pt modelId="{52B8522F-6B5B-46BC-A46C-DDBEA45E3A59}" type="parTrans" cxnId="{A1290B1A-E72B-49D2-B57B-669B3ACA37BA}">
      <dgm:prSet/>
      <dgm:spPr/>
      <dgm:t>
        <a:bodyPr/>
        <a:lstStyle/>
        <a:p>
          <a:endParaRPr lang="en-US" sz="2000"/>
        </a:p>
      </dgm:t>
    </dgm:pt>
    <dgm:pt modelId="{8DB4987C-514F-4983-8198-0E062F8FEC50}" type="sibTrans" cxnId="{A1290B1A-E72B-49D2-B57B-669B3ACA37BA}">
      <dgm:prSet/>
      <dgm:spPr/>
      <dgm:t>
        <a:bodyPr/>
        <a:lstStyle/>
        <a:p>
          <a:endParaRPr lang="en-US" sz="2000"/>
        </a:p>
      </dgm:t>
    </dgm:pt>
    <dgm:pt modelId="{CF248C83-4530-4825-8DDE-4D9ECED3F732}">
      <dgm:prSet custT="1"/>
      <dgm:spPr/>
      <dgm:t>
        <a:bodyPr/>
        <a:lstStyle/>
        <a:p>
          <a:r>
            <a:rPr lang="en-US" sz="2000"/>
            <a:t>Remove expired drugs from inventory and identify any medications that are expiring within 6 months</a:t>
          </a:r>
        </a:p>
      </dgm:t>
    </dgm:pt>
    <dgm:pt modelId="{B472C712-7CCD-4A22-AB42-9A8A0273EF15}" type="parTrans" cxnId="{257621CF-62C6-4320-BCA3-D951F602FD0E}">
      <dgm:prSet/>
      <dgm:spPr/>
      <dgm:t>
        <a:bodyPr/>
        <a:lstStyle/>
        <a:p>
          <a:endParaRPr lang="en-US" sz="2000"/>
        </a:p>
      </dgm:t>
    </dgm:pt>
    <dgm:pt modelId="{18A5F2FA-9227-4DA3-BE02-DD6872B67C1A}" type="sibTrans" cxnId="{257621CF-62C6-4320-BCA3-D951F602FD0E}">
      <dgm:prSet/>
      <dgm:spPr/>
      <dgm:t>
        <a:bodyPr/>
        <a:lstStyle/>
        <a:p>
          <a:endParaRPr lang="en-US" sz="2000"/>
        </a:p>
      </dgm:t>
    </dgm:pt>
    <dgm:pt modelId="{31545127-E84B-40DB-BE17-933759E9B1E8}">
      <dgm:prSet custT="1"/>
      <dgm:spPr/>
      <dgm:t>
        <a:bodyPr/>
        <a:lstStyle/>
        <a:p>
          <a:r>
            <a:rPr lang="en-US" sz="2000"/>
            <a:t>Document dispensing errors and implement quality assurance plans</a:t>
          </a:r>
        </a:p>
      </dgm:t>
    </dgm:pt>
    <dgm:pt modelId="{6CDC697A-5038-47D1-B09D-1566AE213D1A}" type="parTrans" cxnId="{7A8CBA67-6934-4A6C-9B67-E5651B3AE037}">
      <dgm:prSet/>
      <dgm:spPr/>
      <dgm:t>
        <a:bodyPr/>
        <a:lstStyle/>
        <a:p>
          <a:endParaRPr lang="en-US" sz="2000"/>
        </a:p>
      </dgm:t>
    </dgm:pt>
    <dgm:pt modelId="{0C20FAF9-C4E8-4087-AA46-A20772EF7007}" type="sibTrans" cxnId="{7A8CBA67-6934-4A6C-9B67-E5651B3AE037}">
      <dgm:prSet/>
      <dgm:spPr/>
      <dgm:t>
        <a:bodyPr/>
        <a:lstStyle/>
        <a:p>
          <a:endParaRPr lang="en-US" sz="2000"/>
        </a:p>
      </dgm:t>
    </dgm:pt>
    <dgm:pt modelId="{392C8CD1-2AC5-4222-B817-2758A5BD7D5A}" type="pres">
      <dgm:prSet presAssocID="{52E6CBF6-24E0-4673-9B0A-3866053E9C5A}" presName="root" presStyleCnt="0">
        <dgm:presLayoutVars>
          <dgm:dir/>
          <dgm:resizeHandles val="exact"/>
        </dgm:presLayoutVars>
      </dgm:prSet>
      <dgm:spPr/>
    </dgm:pt>
    <dgm:pt modelId="{9BCA9F0C-5AA5-4584-AD41-26AE11099069}" type="pres">
      <dgm:prSet presAssocID="{7F3FB514-8B41-4256-A551-AF6F33E97D30}" presName="compNode" presStyleCnt="0"/>
      <dgm:spPr/>
    </dgm:pt>
    <dgm:pt modelId="{8B2BC63E-EBE3-4BFE-BF8F-41FAE9048067}" type="pres">
      <dgm:prSet presAssocID="{7F3FB514-8B41-4256-A551-AF6F33E97D30}" presName="bgRect" presStyleLbl="bgShp" presStyleIdx="0" presStyleCnt="5"/>
      <dgm:spPr/>
    </dgm:pt>
    <dgm:pt modelId="{ABB0C07E-F007-41FA-A00D-CAEF7FE9AD9C}" type="pres">
      <dgm:prSet presAssocID="{7F3FB514-8B41-4256-A551-AF6F33E97D30}"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Medicine"/>
        </a:ext>
      </dgm:extLst>
    </dgm:pt>
    <dgm:pt modelId="{4886593B-7C88-41C4-9C20-7EE2ADB77B29}" type="pres">
      <dgm:prSet presAssocID="{7F3FB514-8B41-4256-A551-AF6F33E97D30}" presName="spaceRect" presStyleCnt="0"/>
      <dgm:spPr/>
    </dgm:pt>
    <dgm:pt modelId="{724A44AF-EDE4-4832-8A3E-126A2DDF0E5F}" type="pres">
      <dgm:prSet presAssocID="{7F3FB514-8B41-4256-A551-AF6F33E97D30}" presName="parTx" presStyleLbl="revTx" presStyleIdx="0" presStyleCnt="5">
        <dgm:presLayoutVars>
          <dgm:chMax val="0"/>
          <dgm:chPref val="0"/>
        </dgm:presLayoutVars>
      </dgm:prSet>
      <dgm:spPr/>
    </dgm:pt>
    <dgm:pt modelId="{30A0E43F-4222-4274-857D-0A2BD25E7AB5}" type="pres">
      <dgm:prSet presAssocID="{5ADB4366-A5C8-47E7-A1BA-A27CB536CE6D}" presName="sibTrans" presStyleCnt="0"/>
      <dgm:spPr/>
    </dgm:pt>
    <dgm:pt modelId="{E4BFDC13-B731-4D44-BE40-FB24EA91D513}" type="pres">
      <dgm:prSet presAssocID="{AD5D770D-6C7A-4497-83B5-E74E09D26B1C}" presName="compNode" presStyleCnt="0"/>
      <dgm:spPr/>
    </dgm:pt>
    <dgm:pt modelId="{42034141-D6AA-4A2A-99F2-8334C8052F05}" type="pres">
      <dgm:prSet presAssocID="{AD5D770D-6C7A-4497-83B5-E74E09D26B1C}" presName="bgRect" presStyleLbl="bgShp" presStyleIdx="1" presStyleCnt="5"/>
      <dgm:spPr/>
    </dgm:pt>
    <dgm:pt modelId="{0646ACAF-C7A6-4A0F-8D1D-3A3260DC21EF}" type="pres">
      <dgm:prSet presAssocID="{AD5D770D-6C7A-4497-83B5-E74E09D26B1C}"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Doctor"/>
        </a:ext>
      </dgm:extLst>
    </dgm:pt>
    <dgm:pt modelId="{A1EB5036-1B79-496B-BA0F-11579BB269F7}" type="pres">
      <dgm:prSet presAssocID="{AD5D770D-6C7A-4497-83B5-E74E09D26B1C}" presName="spaceRect" presStyleCnt="0"/>
      <dgm:spPr/>
    </dgm:pt>
    <dgm:pt modelId="{6935CB9D-9824-40A0-B67D-DFC50E37D7DC}" type="pres">
      <dgm:prSet presAssocID="{AD5D770D-6C7A-4497-83B5-E74E09D26B1C}" presName="parTx" presStyleLbl="revTx" presStyleIdx="1" presStyleCnt="5">
        <dgm:presLayoutVars>
          <dgm:chMax val="0"/>
          <dgm:chPref val="0"/>
        </dgm:presLayoutVars>
      </dgm:prSet>
      <dgm:spPr/>
    </dgm:pt>
    <dgm:pt modelId="{8195357C-90DA-414F-8EDD-3FCC6960004F}" type="pres">
      <dgm:prSet presAssocID="{53280428-1B00-41B9-893A-8A1D6C931C5E}" presName="sibTrans" presStyleCnt="0"/>
      <dgm:spPr/>
    </dgm:pt>
    <dgm:pt modelId="{F81B12EC-DA9B-410A-8FB3-8DC5B6184B1C}" type="pres">
      <dgm:prSet presAssocID="{F6327FD9-3CFB-44A8-94A5-5CF4F18EE312}" presName="compNode" presStyleCnt="0"/>
      <dgm:spPr/>
    </dgm:pt>
    <dgm:pt modelId="{9D98932B-EB60-4C31-BC30-3A386B4B3BE2}" type="pres">
      <dgm:prSet presAssocID="{F6327FD9-3CFB-44A8-94A5-5CF4F18EE312}" presName="bgRect" presStyleLbl="bgShp" presStyleIdx="2" presStyleCnt="5"/>
      <dgm:spPr/>
    </dgm:pt>
    <dgm:pt modelId="{C54F3554-1212-47CC-823F-3F78E6C22F4D}" type="pres">
      <dgm:prSet presAssocID="{F6327FD9-3CFB-44A8-94A5-5CF4F18EE312}"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Check List"/>
        </a:ext>
      </dgm:extLst>
    </dgm:pt>
    <dgm:pt modelId="{7BA949CD-6395-4826-80FC-82A1C6A23895}" type="pres">
      <dgm:prSet presAssocID="{F6327FD9-3CFB-44A8-94A5-5CF4F18EE312}" presName="spaceRect" presStyleCnt="0"/>
      <dgm:spPr/>
    </dgm:pt>
    <dgm:pt modelId="{8CEC8B15-18AD-4F01-B9DA-399203FC659B}" type="pres">
      <dgm:prSet presAssocID="{F6327FD9-3CFB-44A8-94A5-5CF4F18EE312}" presName="parTx" presStyleLbl="revTx" presStyleIdx="2" presStyleCnt="5">
        <dgm:presLayoutVars>
          <dgm:chMax val="0"/>
          <dgm:chPref val="0"/>
        </dgm:presLayoutVars>
      </dgm:prSet>
      <dgm:spPr/>
    </dgm:pt>
    <dgm:pt modelId="{6C13D32B-69E1-402B-B399-48717D4BC19F}" type="pres">
      <dgm:prSet presAssocID="{8DB4987C-514F-4983-8198-0E062F8FEC50}" presName="sibTrans" presStyleCnt="0"/>
      <dgm:spPr/>
    </dgm:pt>
    <dgm:pt modelId="{08B09ACD-19C5-4812-A251-63CB2A8ACEF9}" type="pres">
      <dgm:prSet presAssocID="{CF248C83-4530-4825-8DDE-4D9ECED3F732}" presName="compNode" presStyleCnt="0"/>
      <dgm:spPr/>
    </dgm:pt>
    <dgm:pt modelId="{CE71B46C-60DE-44F6-8120-83912184072E}" type="pres">
      <dgm:prSet presAssocID="{CF248C83-4530-4825-8DDE-4D9ECED3F732}" presName="bgRect" presStyleLbl="bgShp" presStyleIdx="3" presStyleCnt="5"/>
      <dgm:spPr/>
    </dgm:pt>
    <dgm:pt modelId="{C2407BD1-EF57-46BD-AABD-D0C5A45EE9CD}" type="pres">
      <dgm:prSet presAssocID="{CF248C83-4530-4825-8DDE-4D9ECED3F732}"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Needle"/>
        </a:ext>
      </dgm:extLst>
    </dgm:pt>
    <dgm:pt modelId="{702C3BD6-8A6A-4D1C-90DB-E2FB558F7EEC}" type="pres">
      <dgm:prSet presAssocID="{CF248C83-4530-4825-8DDE-4D9ECED3F732}" presName="spaceRect" presStyleCnt="0"/>
      <dgm:spPr/>
    </dgm:pt>
    <dgm:pt modelId="{11B37A86-41CA-48A6-A1D2-B044355B9385}" type="pres">
      <dgm:prSet presAssocID="{CF248C83-4530-4825-8DDE-4D9ECED3F732}" presName="parTx" presStyleLbl="revTx" presStyleIdx="3" presStyleCnt="5">
        <dgm:presLayoutVars>
          <dgm:chMax val="0"/>
          <dgm:chPref val="0"/>
        </dgm:presLayoutVars>
      </dgm:prSet>
      <dgm:spPr/>
    </dgm:pt>
    <dgm:pt modelId="{112589B6-AFA6-4C66-BD00-8834822D247C}" type="pres">
      <dgm:prSet presAssocID="{18A5F2FA-9227-4DA3-BE02-DD6872B67C1A}" presName="sibTrans" presStyleCnt="0"/>
      <dgm:spPr/>
    </dgm:pt>
    <dgm:pt modelId="{CC2EFAAE-E00A-4441-9655-41554C87438D}" type="pres">
      <dgm:prSet presAssocID="{31545127-E84B-40DB-BE17-933759E9B1E8}" presName="compNode" presStyleCnt="0"/>
      <dgm:spPr/>
    </dgm:pt>
    <dgm:pt modelId="{0512492C-FAE5-47BB-B687-5C11DEE606EB}" type="pres">
      <dgm:prSet presAssocID="{31545127-E84B-40DB-BE17-933759E9B1E8}" presName="bgRect" presStyleLbl="bgShp" presStyleIdx="4" presStyleCnt="5"/>
      <dgm:spPr/>
    </dgm:pt>
    <dgm:pt modelId="{5838C0B5-088C-4187-8600-BAFBA6157482}" type="pres">
      <dgm:prSet presAssocID="{31545127-E84B-40DB-BE17-933759E9B1E8}"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Document"/>
        </a:ext>
      </dgm:extLst>
    </dgm:pt>
    <dgm:pt modelId="{1825C44C-99C4-46C3-AACD-1D9CBD7653E4}" type="pres">
      <dgm:prSet presAssocID="{31545127-E84B-40DB-BE17-933759E9B1E8}" presName="spaceRect" presStyleCnt="0"/>
      <dgm:spPr/>
    </dgm:pt>
    <dgm:pt modelId="{1A9403FC-BE3B-4EE4-B250-1DD6B5352107}" type="pres">
      <dgm:prSet presAssocID="{31545127-E84B-40DB-BE17-933759E9B1E8}" presName="parTx" presStyleLbl="revTx" presStyleIdx="4" presStyleCnt="5">
        <dgm:presLayoutVars>
          <dgm:chMax val="0"/>
          <dgm:chPref val="0"/>
        </dgm:presLayoutVars>
      </dgm:prSet>
      <dgm:spPr/>
    </dgm:pt>
  </dgm:ptLst>
  <dgm:cxnLst>
    <dgm:cxn modelId="{DC9A2702-210A-426D-83BB-D4392531461D}" type="presOf" srcId="{31545127-E84B-40DB-BE17-933759E9B1E8}" destId="{1A9403FC-BE3B-4EE4-B250-1DD6B5352107}" srcOrd="0" destOrd="0" presId="urn:microsoft.com/office/officeart/2018/2/layout/IconVerticalSolidList"/>
    <dgm:cxn modelId="{433E0907-5A4E-4F5C-BE8D-0CFD9D06BD0D}" srcId="{52E6CBF6-24E0-4673-9B0A-3866053E9C5A}" destId="{7F3FB514-8B41-4256-A551-AF6F33E97D30}" srcOrd="0" destOrd="0" parTransId="{B890B319-CAE2-42B7-854A-594FAA8BAEF6}" sibTransId="{5ADB4366-A5C8-47E7-A1BA-A27CB536CE6D}"/>
    <dgm:cxn modelId="{A1290B1A-E72B-49D2-B57B-669B3ACA37BA}" srcId="{52E6CBF6-24E0-4673-9B0A-3866053E9C5A}" destId="{F6327FD9-3CFB-44A8-94A5-5CF4F18EE312}" srcOrd="2" destOrd="0" parTransId="{52B8522F-6B5B-46BC-A46C-DDBEA45E3A59}" sibTransId="{8DB4987C-514F-4983-8198-0E062F8FEC50}"/>
    <dgm:cxn modelId="{7E04F81B-8028-41F8-A7E6-C769A6102E40}" type="presOf" srcId="{AD5D770D-6C7A-4497-83B5-E74E09D26B1C}" destId="{6935CB9D-9824-40A0-B67D-DFC50E37D7DC}" srcOrd="0" destOrd="0" presId="urn:microsoft.com/office/officeart/2018/2/layout/IconVerticalSolidList"/>
    <dgm:cxn modelId="{7A8CBA67-6934-4A6C-9B67-E5651B3AE037}" srcId="{52E6CBF6-24E0-4673-9B0A-3866053E9C5A}" destId="{31545127-E84B-40DB-BE17-933759E9B1E8}" srcOrd="4" destOrd="0" parTransId="{6CDC697A-5038-47D1-B09D-1566AE213D1A}" sibTransId="{0C20FAF9-C4E8-4087-AA46-A20772EF7007}"/>
    <dgm:cxn modelId="{72239F94-A3D2-41EB-B1C2-FB70F1D53BA7}" srcId="{52E6CBF6-24E0-4673-9B0A-3866053E9C5A}" destId="{AD5D770D-6C7A-4497-83B5-E74E09D26B1C}" srcOrd="1" destOrd="0" parTransId="{4529B9FE-7B2B-495E-8414-8CAFE5CA82EF}" sibTransId="{53280428-1B00-41B9-893A-8A1D6C931C5E}"/>
    <dgm:cxn modelId="{C0EC609F-FE4B-4A8D-A3D7-E4796964045A}" type="presOf" srcId="{CF248C83-4530-4825-8DDE-4D9ECED3F732}" destId="{11B37A86-41CA-48A6-A1D2-B044355B9385}" srcOrd="0" destOrd="0" presId="urn:microsoft.com/office/officeart/2018/2/layout/IconVerticalSolidList"/>
    <dgm:cxn modelId="{A28EC3CA-4A42-4C2E-8091-7F4461D66BD3}" type="presOf" srcId="{7F3FB514-8B41-4256-A551-AF6F33E97D30}" destId="{724A44AF-EDE4-4832-8A3E-126A2DDF0E5F}" srcOrd="0" destOrd="0" presId="urn:microsoft.com/office/officeart/2018/2/layout/IconVerticalSolidList"/>
    <dgm:cxn modelId="{257621CF-62C6-4320-BCA3-D951F602FD0E}" srcId="{52E6CBF6-24E0-4673-9B0A-3866053E9C5A}" destId="{CF248C83-4530-4825-8DDE-4D9ECED3F732}" srcOrd="3" destOrd="0" parTransId="{B472C712-7CCD-4A22-AB42-9A8A0273EF15}" sibTransId="{18A5F2FA-9227-4DA3-BE02-DD6872B67C1A}"/>
    <dgm:cxn modelId="{F5AD22E1-1FEB-462E-A687-509DAE34BCEA}" type="presOf" srcId="{F6327FD9-3CFB-44A8-94A5-5CF4F18EE312}" destId="{8CEC8B15-18AD-4F01-B9DA-399203FC659B}" srcOrd="0" destOrd="0" presId="urn:microsoft.com/office/officeart/2018/2/layout/IconVerticalSolidList"/>
    <dgm:cxn modelId="{0D2472F9-04C0-4308-BD02-FCF2064EFC54}" type="presOf" srcId="{52E6CBF6-24E0-4673-9B0A-3866053E9C5A}" destId="{392C8CD1-2AC5-4222-B817-2758A5BD7D5A}" srcOrd="0" destOrd="0" presId="urn:microsoft.com/office/officeart/2018/2/layout/IconVerticalSolidList"/>
    <dgm:cxn modelId="{B2238FD4-AA2D-43D9-8A61-A1B62BAD2E4A}" type="presParOf" srcId="{392C8CD1-2AC5-4222-B817-2758A5BD7D5A}" destId="{9BCA9F0C-5AA5-4584-AD41-26AE11099069}" srcOrd="0" destOrd="0" presId="urn:microsoft.com/office/officeart/2018/2/layout/IconVerticalSolidList"/>
    <dgm:cxn modelId="{6DEE952A-1FFF-45D7-BA68-A0BA4B132FAC}" type="presParOf" srcId="{9BCA9F0C-5AA5-4584-AD41-26AE11099069}" destId="{8B2BC63E-EBE3-4BFE-BF8F-41FAE9048067}" srcOrd="0" destOrd="0" presId="urn:microsoft.com/office/officeart/2018/2/layout/IconVerticalSolidList"/>
    <dgm:cxn modelId="{E057F1C5-0109-4DC4-9985-36C4F16F0E3A}" type="presParOf" srcId="{9BCA9F0C-5AA5-4584-AD41-26AE11099069}" destId="{ABB0C07E-F007-41FA-A00D-CAEF7FE9AD9C}" srcOrd="1" destOrd="0" presId="urn:microsoft.com/office/officeart/2018/2/layout/IconVerticalSolidList"/>
    <dgm:cxn modelId="{1552F127-7724-42C9-9433-16AC588D4F03}" type="presParOf" srcId="{9BCA9F0C-5AA5-4584-AD41-26AE11099069}" destId="{4886593B-7C88-41C4-9C20-7EE2ADB77B29}" srcOrd="2" destOrd="0" presId="urn:microsoft.com/office/officeart/2018/2/layout/IconVerticalSolidList"/>
    <dgm:cxn modelId="{9A41F01D-977A-460D-A508-68F19E1E0AFC}" type="presParOf" srcId="{9BCA9F0C-5AA5-4584-AD41-26AE11099069}" destId="{724A44AF-EDE4-4832-8A3E-126A2DDF0E5F}" srcOrd="3" destOrd="0" presId="urn:microsoft.com/office/officeart/2018/2/layout/IconVerticalSolidList"/>
    <dgm:cxn modelId="{6977C5A3-0DCA-4B61-8568-1742972A04C3}" type="presParOf" srcId="{392C8CD1-2AC5-4222-B817-2758A5BD7D5A}" destId="{30A0E43F-4222-4274-857D-0A2BD25E7AB5}" srcOrd="1" destOrd="0" presId="urn:microsoft.com/office/officeart/2018/2/layout/IconVerticalSolidList"/>
    <dgm:cxn modelId="{100431AC-350C-4E32-8435-8DF7B9982111}" type="presParOf" srcId="{392C8CD1-2AC5-4222-B817-2758A5BD7D5A}" destId="{E4BFDC13-B731-4D44-BE40-FB24EA91D513}" srcOrd="2" destOrd="0" presId="urn:microsoft.com/office/officeart/2018/2/layout/IconVerticalSolidList"/>
    <dgm:cxn modelId="{ED6D64D5-2022-4BC8-BAB0-98FCF1F0E5AE}" type="presParOf" srcId="{E4BFDC13-B731-4D44-BE40-FB24EA91D513}" destId="{42034141-D6AA-4A2A-99F2-8334C8052F05}" srcOrd="0" destOrd="0" presId="urn:microsoft.com/office/officeart/2018/2/layout/IconVerticalSolidList"/>
    <dgm:cxn modelId="{BA6D4471-A152-46E0-982B-9BCE922F1A90}" type="presParOf" srcId="{E4BFDC13-B731-4D44-BE40-FB24EA91D513}" destId="{0646ACAF-C7A6-4A0F-8D1D-3A3260DC21EF}" srcOrd="1" destOrd="0" presId="urn:microsoft.com/office/officeart/2018/2/layout/IconVerticalSolidList"/>
    <dgm:cxn modelId="{89ABEDBC-65C5-40F0-A6B3-2C7B5630084F}" type="presParOf" srcId="{E4BFDC13-B731-4D44-BE40-FB24EA91D513}" destId="{A1EB5036-1B79-496B-BA0F-11579BB269F7}" srcOrd="2" destOrd="0" presId="urn:microsoft.com/office/officeart/2018/2/layout/IconVerticalSolidList"/>
    <dgm:cxn modelId="{C3A7A12A-A057-42C9-8427-E1C0F2CE4E5A}" type="presParOf" srcId="{E4BFDC13-B731-4D44-BE40-FB24EA91D513}" destId="{6935CB9D-9824-40A0-B67D-DFC50E37D7DC}" srcOrd="3" destOrd="0" presId="urn:microsoft.com/office/officeart/2018/2/layout/IconVerticalSolidList"/>
    <dgm:cxn modelId="{98811EF7-5D1E-44E9-9566-B155EDB6166D}" type="presParOf" srcId="{392C8CD1-2AC5-4222-B817-2758A5BD7D5A}" destId="{8195357C-90DA-414F-8EDD-3FCC6960004F}" srcOrd="3" destOrd="0" presId="urn:microsoft.com/office/officeart/2018/2/layout/IconVerticalSolidList"/>
    <dgm:cxn modelId="{D71F5FA8-5B5C-4465-BE28-34800957CF06}" type="presParOf" srcId="{392C8CD1-2AC5-4222-B817-2758A5BD7D5A}" destId="{F81B12EC-DA9B-410A-8FB3-8DC5B6184B1C}" srcOrd="4" destOrd="0" presId="urn:microsoft.com/office/officeart/2018/2/layout/IconVerticalSolidList"/>
    <dgm:cxn modelId="{BD2F7229-2DE1-4C9F-ABBE-4CE493840618}" type="presParOf" srcId="{F81B12EC-DA9B-410A-8FB3-8DC5B6184B1C}" destId="{9D98932B-EB60-4C31-BC30-3A386B4B3BE2}" srcOrd="0" destOrd="0" presId="urn:microsoft.com/office/officeart/2018/2/layout/IconVerticalSolidList"/>
    <dgm:cxn modelId="{D29D7641-5359-4EE0-9B90-44BAC5186E6A}" type="presParOf" srcId="{F81B12EC-DA9B-410A-8FB3-8DC5B6184B1C}" destId="{C54F3554-1212-47CC-823F-3F78E6C22F4D}" srcOrd="1" destOrd="0" presId="urn:microsoft.com/office/officeart/2018/2/layout/IconVerticalSolidList"/>
    <dgm:cxn modelId="{3586B5DA-0EAB-4D34-BCC2-665CB04F2C2B}" type="presParOf" srcId="{F81B12EC-DA9B-410A-8FB3-8DC5B6184B1C}" destId="{7BA949CD-6395-4826-80FC-82A1C6A23895}" srcOrd="2" destOrd="0" presId="urn:microsoft.com/office/officeart/2018/2/layout/IconVerticalSolidList"/>
    <dgm:cxn modelId="{F9812127-BE3F-400A-90C4-DE046CC57C4C}" type="presParOf" srcId="{F81B12EC-DA9B-410A-8FB3-8DC5B6184B1C}" destId="{8CEC8B15-18AD-4F01-B9DA-399203FC659B}" srcOrd="3" destOrd="0" presId="urn:microsoft.com/office/officeart/2018/2/layout/IconVerticalSolidList"/>
    <dgm:cxn modelId="{7FB24323-92B1-464E-8D89-509E4110D445}" type="presParOf" srcId="{392C8CD1-2AC5-4222-B817-2758A5BD7D5A}" destId="{6C13D32B-69E1-402B-B399-48717D4BC19F}" srcOrd="5" destOrd="0" presId="urn:microsoft.com/office/officeart/2018/2/layout/IconVerticalSolidList"/>
    <dgm:cxn modelId="{6BE0AA13-554A-40B4-99B7-06859F44D26B}" type="presParOf" srcId="{392C8CD1-2AC5-4222-B817-2758A5BD7D5A}" destId="{08B09ACD-19C5-4812-A251-63CB2A8ACEF9}" srcOrd="6" destOrd="0" presId="urn:microsoft.com/office/officeart/2018/2/layout/IconVerticalSolidList"/>
    <dgm:cxn modelId="{E1672EE9-D27C-4706-B5D5-F3C0792506C1}" type="presParOf" srcId="{08B09ACD-19C5-4812-A251-63CB2A8ACEF9}" destId="{CE71B46C-60DE-44F6-8120-83912184072E}" srcOrd="0" destOrd="0" presId="urn:microsoft.com/office/officeart/2018/2/layout/IconVerticalSolidList"/>
    <dgm:cxn modelId="{BAF54F58-A186-465B-A046-AE022C3B52C6}" type="presParOf" srcId="{08B09ACD-19C5-4812-A251-63CB2A8ACEF9}" destId="{C2407BD1-EF57-46BD-AABD-D0C5A45EE9CD}" srcOrd="1" destOrd="0" presId="urn:microsoft.com/office/officeart/2018/2/layout/IconVerticalSolidList"/>
    <dgm:cxn modelId="{EE9EB723-5DC9-49DE-B79A-744112210669}" type="presParOf" srcId="{08B09ACD-19C5-4812-A251-63CB2A8ACEF9}" destId="{702C3BD6-8A6A-4D1C-90DB-E2FB558F7EEC}" srcOrd="2" destOrd="0" presId="urn:microsoft.com/office/officeart/2018/2/layout/IconVerticalSolidList"/>
    <dgm:cxn modelId="{76E2ECF9-5025-4BB4-B6A3-8C392B789368}" type="presParOf" srcId="{08B09ACD-19C5-4812-A251-63CB2A8ACEF9}" destId="{11B37A86-41CA-48A6-A1D2-B044355B9385}" srcOrd="3" destOrd="0" presId="urn:microsoft.com/office/officeart/2018/2/layout/IconVerticalSolidList"/>
    <dgm:cxn modelId="{97C9E7D2-D8E3-4C58-BC95-382C17D5D6AE}" type="presParOf" srcId="{392C8CD1-2AC5-4222-B817-2758A5BD7D5A}" destId="{112589B6-AFA6-4C66-BD00-8834822D247C}" srcOrd="7" destOrd="0" presId="urn:microsoft.com/office/officeart/2018/2/layout/IconVerticalSolidList"/>
    <dgm:cxn modelId="{74A1D50E-3D49-4226-ADFD-1B1CC3183EA6}" type="presParOf" srcId="{392C8CD1-2AC5-4222-B817-2758A5BD7D5A}" destId="{CC2EFAAE-E00A-4441-9655-41554C87438D}" srcOrd="8" destOrd="0" presId="urn:microsoft.com/office/officeart/2018/2/layout/IconVerticalSolidList"/>
    <dgm:cxn modelId="{FBFC963A-15CD-47A5-8507-724D58396AE3}" type="presParOf" srcId="{CC2EFAAE-E00A-4441-9655-41554C87438D}" destId="{0512492C-FAE5-47BB-B687-5C11DEE606EB}" srcOrd="0" destOrd="0" presId="urn:microsoft.com/office/officeart/2018/2/layout/IconVerticalSolidList"/>
    <dgm:cxn modelId="{307FC1E5-7C05-458C-ADDA-F80CD5581812}" type="presParOf" srcId="{CC2EFAAE-E00A-4441-9655-41554C87438D}" destId="{5838C0B5-088C-4187-8600-BAFBA6157482}" srcOrd="1" destOrd="0" presId="urn:microsoft.com/office/officeart/2018/2/layout/IconVerticalSolidList"/>
    <dgm:cxn modelId="{7B41A770-E5F2-458F-9038-CB10AF384CE1}" type="presParOf" srcId="{CC2EFAAE-E00A-4441-9655-41554C87438D}" destId="{1825C44C-99C4-46C3-AACD-1D9CBD7653E4}" srcOrd="2" destOrd="0" presId="urn:microsoft.com/office/officeart/2018/2/layout/IconVerticalSolidList"/>
    <dgm:cxn modelId="{438A7D8A-9095-4F23-9564-9535ABB34669}" type="presParOf" srcId="{CC2EFAAE-E00A-4441-9655-41554C87438D}" destId="{1A9403FC-BE3B-4EE4-B250-1DD6B5352107}"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594E39D9-34BC-4D03-A40D-A507CDC42253}"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E32FBAB7-DF62-49C8-88D7-D6DC0DA91337}">
      <dgm:prSet custT="1"/>
      <dgm:spPr/>
      <dgm:t>
        <a:bodyPr/>
        <a:lstStyle/>
        <a:p>
          <a:r>
            <a:rPr lang="en-US" sz="2000"/>
            <a:t>Prepare a plan to safeguard medications in the event of a natural disaster and report to the board if any emergency or natural disaster affects the strength, purity or labeling of drugs or devices in the pharmacy</a:t>
          </a:r>
        </a:p>
      </dgm:t>
    </dgm:pt>
    <dgm:pt modelId="{FD08A367-E889-42D6-94CC-CCAD2F8618FF}" type="parTrans" cxnId="{2A40FAF8-DDFD-428E-9ECE-3FD21CC425AF}">
      <dgm:prSet/>
      <dgm:spPr/>
      <dgm:t>
        <a:bodyPr/>
        <a:lstStyle/>
        <a:p>
          <a:endParaRPr lang="en-US" sz="2000"/>
        </a:p>
      </dgm:t>
    </dgm:pt>
    <dgm:pt modelId="{9C6602EC-976D-43F6-A342-E03DE827237D}" type="sibTrans" cxnId="{2A40FAF8-DDFD-428E-9ECE-3FD21CC425AF}">
      <dgm:prSet/>
      <dgm:spPr/>
      <dgm:t>
        <a:bodyPr/>
        <a:lstStyle/>
        <a:p>
          <a:endParaRPr lang="en-US" sz="2000"/>
        </a:p>
      </dgm:t>
    </dgm:pt>
    <dgm:pt modelId="{90C37F3F-E2CE-4A4C-BA45-A155180E1802}">
      <dgm:prSet custT="1"/>
      <dgm:spPr/>
      <dgm:t>
        <a:bodyPr/>
        <a:lstStyle/>
        <a:p>
          <a:r>
            <a:rPr lang="en-US" sz="2000"/>
            <a:t>Properly dispose of medications that are damaged, expired, adulterated or wasted medications.</a:t>
          </a:r>
        </a:p>
      </dgm:t>
    </dgm:pt>
    <dgm:pt modelId="{0C7C8589-092B-461A-9429-9F666978378C}" type="parTrans" cxnId="{AB558775-1CA3-4E8D-8950-82BA92814D43}">
      <dgm:prSet/>
      <dgm:spPr/>
      <dgm:t>
        <a:bodyPr/>
        <a:lstStyle/>
        <a:p>
          <a:endParaRPr lang="en-US" sz="2000"/>
        </a:p>
      </dgm:t>
    </dgm:pt>
    <dgm:pt modelId="{8E892F6E-141F-42B2-9450-6FCDB3811A43}" type="sibTrans" cxnId="{AB558775-1CA3-4E8D-8950-82BA92814D43}">
      <dgm:prSet/>
      <dgm:spPr/>
      <dgm:t>
        <a:bodyPr/>
        <a:lstStyle/>
        <a:p>
          <a:endParaRPr lang="en-US" sz="2000"/>
        </a:p>
      </dgm:t>
    </dgm:pt>
    <dgm:pt modelId="{EA294E75-73A6-48D1-8B27-2D0C634AEEB4}">
      <dgm:prSet custT="1"/>
      <dgm:spPr/>
      <dgm:t>
        <a:bodyPr/>
        <a:lstStyle/>
        <a:p>
          <a:r>
            <a:rPr lang="en-US" sz="2000"/>
            <a:t>Provide training to RN’s and other health department staff regarding dispensing of medications</a:t>
          </a:r>
        </a:p>
      </dgm:t>
    </dgm:pt>
    <dgm:pt modelId="{A9249FEB-8485-4550-95AA-6C6E7BFE9935}" type="parTrans" cxnId="{12C4B633-23DD-4BF7-B106-5658EB7C1213}">
      <dgm:prSet/>
      <dgm:spPr/>
      <dgm:t>
        <a:bodyPr/>
        <a:lstStyle/>
        <a:p>
          <a:endParaRPr lang="en-US" sz="2000"/>
        </a:p>
      </dgm:t>
    </dgm:pt>
    <dgm:pt modelId="{3A4F0C6B-2A4B-4B1B-84B4-FE46EC94C19C}" type="sibTrans" cxnId="{12C4B633-23DD-4BF7-B106-5658EB7C1213}">
      <dgm:prSet/>
      <dgm:spPr/>
      <dgm:t>
        <a:bodyPr/>
        <a:lstStyle/>
        <a:p>
          <a:endParaRPr lang="en-US" sz="2000"/>
        </a:p>
      </dgm:t>
    </dgm:pt>
    <dgm:pt modelId="{77EE6C6C-348A-421B-A93D-DD61920D16CC}" type="pres">
      <dgm:prSet presAssocID="{594E39D9-34BC-4D03-A40D-A507CDC42253}" presName="root" presStyleCnt="0">
        <dgm:presLayoutVars>
          <dgm:dir/>
          <dgm:resizeHandles val="exact"/>
        </dgm:presLayoutVars>
      </dgm:prSet>
      <dgm:spPr/>
    </dgm:pt>
    <dgm:pt modelId="{45E37188-51F2-4F35-9A5A-9D5D846CA2FB}" type="pres">
      <dgm:prSet presAssocID="{E32FBAB7-DF62-49C8-88D7-D6DC0DA91337}" presName="compNode" presStyleCnt="0"/>
      <dgm:spPr/>
    </dgm:pt>
    <dgm:pt modelId="{BFD440E3-E4DB-4D4A-910B-54C26E4F1A73}" type="pres">
      <dgm:prSet presAssocID="{E32FBAB7-DF62-49C8-88D7-D6DC0DA91337}" presName="bgRect" presStyleLbl="bgShp" presStyleIdx="0" presStyleCnt="3" custLinFactNeighborY="-10899"/>
      <dgm:spPr/>
    </dgm:pt>
    <dgm:pt modelId="{2BA7DE13-C22C-425A-BBE9-D29A92146443}" type="pres">
      <dgm:prSet presAssocID="{E32FBAB7-DF62-49C8-88D7-D6DC0DA91337}"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Firefighter"/>
        </a:ext>
      </dgm:extLst>
    </dgm:pt>
    <dgm:pt modelId="{2659D099-2F99-47BA-9607-558C5E8D9395}" type="pres">
      <dgm:prSet presAssocID="{E32FBAB7-DF62-49C8-88D7-D6DC0DA91337}" presName="spaceRect" presStyleCnt="0"/>
      <dgm:spPr/>
    </dgm:pt>
    <dgm:pt modelId="{CC31B692-E0D2-49BD-9476-B308F8CE6662}" type="pres">
      <dgm:prSet presAssocID="{E32FBAB7-DF62-49C8-88D7-D6DC0DA91337}" presName="parTx" presStyleLbl="revTx" presStyleIdx="0" presStyleCnt="3">
        <dgm:presLayoutVars>
          <dgm:chMax val="0"/>
          <dgm:chPref val="0"/>
        </dgm:presLayoutVars>
      </dgm:prSet>
      <dgm:spPr/>
    </dgm:pt>
    <dgm:pt modelId="{9E219C6D-A5B8-41FE-8ED9-A44F6FD552AB}" type="pres">
      <dgm:prSet presAssocID="{9C6602EC-976D-43F6-A342-E03DE827237D}" presName="sibTrans" presStyleCnt="0"/>
      <dgm:spPr/>
    </dgm:pt>
    <dgm:pt modelId="{F6BC300E-AC28-4BA5-A6BF-BE5BAB6265A4}" type="pres">
      <dgm:prSet presAssocID="{90C37F3F-E2CE-4A4C-BA45-A155180E1802}" presName="compNode" presStyleCnt="0"/>
      <dgm:spPr/>
    </dgm:pt>
    <dgm:pt modelId="{9207139C-CF85-45F4-AC5D-CC58F0C9F284}" type="pres">
      <dgm:prSet presAssocID="{90C37F3F-E2CE-4A4C-BA45-A155180E1802}" presName="bgRect" presStyleLbl="bgShp" presStyleIdx="1" presStyleCnt="3"/>
      <dgm:spPr/>
    </dgm:pt>
    <dgm:pt modelId="{BAA7FD4A-B163-4778-9098-1128396CA5E3}" type="pres">
      <dgm:prSet presAssocID="{90C37F3F-E2CE-4A4C-BA45-A155180E1802}"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Medicine"/>
        </a:ext>
      </dgm:extLst>
    </dgm:pt>
    <dgm:pt modelId="{A9C8586F-7E85-4C35-A694-48C1388F9F30}" type="pres">
      <dgm:prSet presAssocID="{90C37F3F-E2CE-4A4C-BA45-A155180E1802}" presName="spaceRect" presStyleCnt="0"/>
      <dgm:spPr/>
    </dgm:pt>
    <dgm:pt modelId="{47FE33A5-17D3-4F82-BB4E-148114740990}" type="pres">
      <dgm:prSet presAssocID="{90C37F3F-E2CE-4A4C-BA45-A155180E1802}" presName="parTx" presStyleLbl="revTx" presStyleIdx="1" presStyleCnt="3">
        <dgm:presLayoutVars>
          <dgm:chMax val="0"/>
          <dgm:chPref val="0"/>
        </dgm:presLayoutVars>
      </dgm:prSet>
      <dgm:spPr/>
    </dgm:pt>
    <dgm:pt modelId="{C2DD3BC0-70BE-4523-9117-17B9890BD9E0}" type="pres">
      <dgm:prSet presAssocID="{8E892F6E-141F-42B2-9450-6FCDB3811A43}" presName="sibTrans" presStyleCnt="0"/>
      <dgm:spPr/>
    </dgm:pt>
    <dgm:pt modelId="{B24B5C2C-16E4-4FCA-955C-9B19EC4EA2C0}" type="pres">
      <dgm:prSet presAssocID="{EA294E75-73A6-48D1-8B27-2D0C634AEEB4}" presName="compNode" presStyleCnt="0"/>
      <dgm:spPr/>
    </dgm:pt>
    <dgm:pt modelId="{D18AD112-F319-4C71-9416-E54CD37A4FAF}" type="pres">
      <dgm:prSet presAssocID="{EA294E75-73A6-48D1-8B27-2D0C634AEEB4}" presName="bgRect" presStyleLbl="bgShp" presStyleIdx="2" presStyleCnt="3"/>
      <dgm:spPr/>
    </dgm:pt>
    <dgm:pt modelId="{939797B3-4BFC-4311-B408-122F041D8F34}" type="pres">
      <dgm:prSet presAssocID="{EA294E75-73A6-48D1-8B27-2D0C634AEEB4}"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Doctor"/>
        </a:ext>
      </dgm:extLst>
    </dgm:pt>
    <dgm:pt modelId="{92A5FD30-EF09-4929-8CFF-BE65E03D9B73}" type="pres">
      <dgm:prSet presAssocID="{EA294E75-73A6-48D1-8B27-2D0C634AEEB4}" presName="spaceRect" presStyleCnt="0"/>
      <dgm:spPr/>
    </dgm:pt>
    <dgm:pt modelId="{4A64F73C-F26F-4935-B897-802F5B6DBDBD}" type="pres">
      <dgm:prSet presAssocID="{EA294E75-73A6-48D1-8B27-2D0C634AEEB4}" presName="parTx" presStyleLbl="revTx" presStyleIdx="2" presStyleCnt="3">
        <dgm:presLayoutVars>
          <dgm:chMax val="0"/>
          <dgm:chPref val="0"/>
        </dgm:presLayoutVars>
      </dgm:prSet>
      <dgm:spPr/>
    </dgm:pt>
  </dgm:ptLst>
  <dgm:cxnLst>
    <dgm:cxn modelId="{8726DD04-9720-4130-9CA5-B46BEA8EBE1B}" type="presOf" srcId="{E32FBAB7-DF62-49C8-88D7-D6DC0DA91337}" destId="{CC31B692-E0D2-49BD-9476-B308F8CE6662}" srcOrd="0" destOrd="0" presId="urn:microsoft.com/office/officeart/2018/2/layout/IconVerticalSolidList"/>
    <dgm:cxn modelId="{12C4B633-23DD-4BF7-B106-5658EB7C1213}" srcId="{594E39D9-34BC-4D03-A40D-A507CDC42253}" destId="{EA294E75-73A6-48D1-8B27-2D0C634AEEB4}" srcOrd="2" destOrd="0" parTransId="{A9249FEB-8485-4550-95AA-6C6E7BFE9935}" sibTransId="{3A4F0C6B-2A4B-4B1B-84B4-FE46EC94C19C}"/>
    <dgm:cxn modelId="{AB558775-1CA3-4E8D-8950-82BA92814D43}" srcId="{594E39D9-34BC-4D03-A40D-A507CDC42253}" destId="{90C37F3F-E2CE-4A4C-BA45-A155180E1802}" srcOrd="1" destOrd="0" parTransId="{0C7C8589-092B-461A-9429-9F666978378C}" sibTransId="{8E892F6E-141F-42B2-9450-6FCDB3811A43}"/>
    <dgm:cxn modelId="{8F764B82-FF76-40B3-BB43-0D83914A9437}" type="presOf" srcId="{594E39D9-34BC-4D03-A40D-A507CDC42253}" destId="{77EE6C6C-348A-421B-A93D-DD61920D16CC}" srcOrd="0" destOrd="0" presId="urn:microsoft.com/office/officeart/2018/2/layout/IconVerticalSolidList"/>
    <dgm:cxn modelId="{B96B38D7-0032-4DC0-BDDC-3E84221CD452}" type="presOf" srcId="{EA294E75-73A6-48D1-8B27-2D0C634AEEB4}" destId="{4A64F73C-F26F-4935-B897-802F5B6DBDBD}" srcOrd="0" destOrd="0" presId="urn:microsoft.com/office/officeart/2018/2/layout/IconVerticalSolidList"/>
    <dgm:cxn modelId="{1772E8F7-AD3B-44EE-A60C-6E23BDD52E9C}" type="presOf" srcId="{90C37F3F-E2CE-4A4C-BA45-A155180E1802}" destId="{47FE33A5-17D3-4F82-BB4E-148114740990}" srcOrd="0" destOrd="0" presId="urn:microsoft.com/office/officeart/2018/2/layout/IconVerticalSolidList"/>
    <dgm:cxn modelId="{2A40FAF8-DDFD-428E-9ECE-3FD21CC425AF}" srcId="{594E39D9-34BC-4D03-A40D-A507CDC42253}" destId="{E32FBAB7-DF62-49C8-88D7-D6DC0DA91337}" srcOrd="0" destOrd="0" parTransId="{FD08A367-E889-42D6-94CC-CCAD2F8618FF}" sibTransId="{9C6602EC-976D-43F6-A342-E03DE827237D}"/>
    <dgm:cxn modelId="{133032F1-C68B-4735-86A5-2E935C9125A3}" type="presParOf" srcId="{77EE6C6C-348A-421B-A93D-DD61920D16CC}" destId="{45E37188-51F2-4F35-9A5A-9D5D846CA2FB}" srcOrd="0" destOrd="0" presId="urn:microsoft.com/office/officeart/2018/2/layout/IconVerticalSolidList"/>
    <dgm:cxn modelId="{BE7B7D54-6692-4281-916C-9F6EC61034EB}" type="presParOf" srcId="{45E37188-51F2-4F35-9A5A-9D5D846CA2FB}" destId="{BFD440E3-E4DB-4D4A-910B-54C26E4F1A73}" srcOrd="0" destOrd="0" presId="urn:microsoft.com/office/officeart/2018/2/layout/IconVerticalSolidList"/>
    <dgm:cxn modelId="{87635665-972F-44DD-8CBA-7704A99DC971}" type="presParOf" srcId="{45E37188-51F2-4F35-9A5A-9D5D846CA2FB}" destId="{2BA7DE13-C22C-425A-BBE9-D29A92146443}" srcOrd="1" destOrd="0" presId="urn:microsoft.com/office/officeart/2018/2/layout/IconVerticalSolidList"/>
    <dgm:cxn modelId="{28E0E9E1-2FF7-415F-AEEA-A238E5883087}" type="presParOf" srcId="{45E37188-51F2-4F35-9A5A-9D5D846CA2FB}" destId="{2659D099-2F99-47BA-9607-558C5E8D9395}" srcOrd="2" destOrd="0" presId="urn:microsoft.com/office/officeart/2018/2/layout/IconVerticalSolidList"/>
    <dgm:cxn modelId="{BE3EA481-7461-4847-BFEC-DCB2C4AE550A}" type="presParOf" srcId="{45E37188-51F2-4F35-9A5A-9D5D846CA2FB}" destId="{CC31B692-E0D2-49BD-9476-B308F8CE6662}" srcOrd="3" destOrd="0" presId="urn:microsoft.com/office/officeart/2018/2/layout/IconVerticalSolidList"/>
    <dgm:cxn modelId="{85108DEA-A027-4C69-ADC9-0CE79E6E591F}" type="presParOf" srcId="{77EE6C6C-348A-421B-A93D-DD61920D16CC}" destId="{9E219C6D-A5B8-41FE-8ED9-A44F6FD552AB}" srcOrd="1" destOrd="0" presId="urn:microsoft.com/office/officeart/2018/2/layout/IconVerticalSolidList"/>
    <dgm:cxn modelId="{638B13BE-E262-44D0-B461-ADEB70E039FA}" type="presParOf" srcId="{77EE6C6C-348A-421B-A93D-DD61920D16CC}" destId="{F6BC300E-AC28-4BA5-A6BF-BE5BAB6265A4}" srcOrd="2" destOrd="0" presId="urn:microsoft.com/office/officeart/2018/2/layout/IconVerticalSolidList"/>
    <dgm:cxn modelId="{544F48B1-6E92-48FE-916F-C772C2E9B763}" type="presParOf" srcId="{F6BC300E-AC28-4BA5-A6BF-BE5BAB6265A4}" destId="{9207139C-CF85-45F4-AC5D-CC58F0C9F284}" srcOrd="0" destOrd="0" presId="urn:microsoft.com/office/officeart/2018/2/layout/IconVerticalSolidList"/>
    <dgm:cxn modelId="{BBEBD7B5-8DD7-4FB9-A346-2A77D39C3D0D}" type="presParOf" srcId="{F6BC300E-AC28-4BA5-A6BF-BE5BAB6265A4}" destId="{BAA7FD4A-B163-4778-9098-1128396CA5E3}" srcOrd="1" destOrd="0" presId="urn:microsoft.com/office/officeart/2018/2/layout/IconVerticalSolidList"/>
    <dgm:cxn modelId="{2A1FCBFD-9536-4AE0-9164-414BD95E4D80}" type="presParOf" srcId="{F6BC300E-AC28-4BA5-A6BF-BE5BAB6265A4}" destId="{A9C8586F-7E85-4C35-A694-48C1388F9F30}" srcOrd="2" destOrd="0" presId="urn:microsoft.com/office/officeart/2018/2/layout/IconVerticalSolidList"/>
    <dgm:cxn modelId="{81FBE5D1-40CF-4325-8C28-22F1EFCDE9C7}" type="presParOf" srcId="{F6BC300E-AC28-4BA5-A6BF-BE5BAB6265A4}" destId="{47FE33A5-17D3-4F82-BB4E-148114740990}" srcOrd="3" destOrd="0" presId="urn:microsoft.com/office/officeart/2018/2/layout/IconVerticalSolidList"/>
    <dgm:cxn modelId="{8E845F9A-8322-45A4-BAAB-2758AFF318AC}" type="presParOf" srcId="{77EE6C6C-348A-421B-A93D-DD61920D16CC}" destId="{C2DD3BC0-70BE-4523-9117-17B9890BD9E0}" srcOrd="3" destOrd="0" presId="urn:microsoft.com/office/officeart/2018/2/layout/IconVerticalSolidList"/>
    <dgm:cxn modelId="{8F447CDC-BCE8-4B6E-96DD-3BB3EEF05C7B}" type="presParOf" srcId="{77EE6C6C-348A-421B-A93D-DD61920D16CC}" destId="{B24B5C2C-16E4-4FCA-955C-9B19EC4EA2C0}" srcOrd="4" destOrd="0" presId="urn:microsoft.com/office/officeart/2018/2/layout/IconVerticalSolidList"/>
    <dgm:cxn modelId="{1844544F-6B5F-4B90-ACB4-8CE1D2EF5E8B}" type="presParOf" srcId="{B24B5C2C-16E4-4FCA-955C-9B19EC4EA2C0}" destId="{D18AD112-F319-4C71-9416-E54CD37A4FAF}" srcOrd="0" destOrd="0" presId="urn:microsoft.com/office/officeart/2018/2/layout/IconVerticalSolidList"/>
    <dgm:cxn modelId="{19E139A4-8F06-46E6-A9F3-83E7624C195C}" type="presParOf" srcId="{B24B5C2C-16E4-4FCA-955C-9B19EC4EA2C0}" destId="{939797B3-4BFC-4311-B408-122F041D8F34}" srcOrd="1" destOrd="0" presId="urn:microsoft.com/office/officeart/2018/2/layout/IconVerticalSolidList"/>
    <dgm:cxn modelId="{7265B5E3-23F1-4038-948A-A42AD91CD614}" type="presParOf" srcId="{B24B5C2C-16E4-4FCA-955C-9B19EC4EA2C0}" destId="{92A5FD30-EF09-4929-8CFF-BE65E03D9B73}" srcOrd="2" destOrd="0" presId="urn:microsoft.com/office/officeart/2018/2/layout/IconVerticalSolidList"/>
    <dgm:cxn modelId="{17F13F3D-CB91-4B10-B0A9-2CF1243B720A}" type="presParOf" srcId="{B24B5C2C-16E4-4FCA-955C-9B19EC4EA2C0}" destId="{4A64F73C-F26F-4935-B897-802F5B6DBDBD}"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D9247E43-6DB8-4F23-B4A0-362E85B5CEAC}"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C1DEFD19-AFC1-4BD3-A35E-ED079CE92D7F}">
      <dgm:prSet/>
      <dgm:spPr/>
      <dgm:t>
        <a:bodyPr/>
        <a:lstStyle/>
        <a:p>
          <a:r>
            <a:rPr lang="en-US"/>
            <a:t>Failure to comply with the laws and regulations of pharmacy dispensing may cause the pharmacy permit to be suspended or revoked.  </a:t>
          </a:r>
        </a:p>
      </dgm:t>
    </dgm:pt>
    <dgm:pt modelId="{11452764-E027-4BF6-9448-BCF84CDDB58A}" type="parTrans" cxnId="{470F6AE0-7EF2-4570-93A7-7F805831A0A2}">
      <dgm:prSet/>
      <dgm:spPr/>
      <dgm:t>
        <a:bodyPr/>
        <a:lstStyle/>
        <a:p>
          <a:endParaRPr lang="en-US"/>
        </a:p>
      </dgm:t>
    </dgm:pt>
    <dgm:pt modelId="{34E5EA39-4183-4467-A9FE-7F308EF4530B}" type="sibTrans" cxnId="{470F6AE0-7EF2-4570-93A7-7F805831A0A2}">
      <dgm:prSet/>
      <dgm:spPr/>
      <dgm:t>
        <a:bodyPr/>
        <a:lstStyle/>
        <a:p>
          <a:endParaRPr lang="en-US"/>
        </a:p>
      </dgm:t>
    </dgm:pt>
    <dgm:pt modelId="{8AF81DB3-7E2C-4076-8706-7019CA352EDE}">
      <dgm:prSet/>
      <dgm:spPr/>
      <dgm:t>
        <a:bodyPr/>
        <a:lstStyle/>
        <a:p>
          <a:r>
            <a:rPr lang="en-US"/>
            <a:t>Disciplinary action may also be taken by the board to reprimand or to suspend, revoke, or refuse to grant or renew individual licensure.</a:t>
          </a:r>
        </a:p>
      </dgm:t>
    </dgm:pt>
    <dgm:pt modelId="{25E05578-C513-4307-ADB3-A53267F05B29}" type="parTrans" cxnId="{08D208FA-1A74-4077-9B87-CC34F69430E4}">
      <dgm:prSet/>
      <dgm:spPr/>
      <dgm:t>
        <a:bodyPr/>
        <a:lstStyle/>
        <a:p>
          <a:endParaRPr lang="en-US"/>
        </a:p>
      </dgm:t>
    </dgm:pt>
    <dgm:pt modelId="{19A328CA-02FC-40C2-98ED-9E2A005BA0AD}" type="sibTrans" cxnId="{08D208FA-1A74-4077-9B87-CC34F69430E4}">
      <dgm:prSet/>
      <dgm:spPr/>
      <dgm:t>
        <a:bodyPr/>
        <a:lstStyle/>
        <a:p>
          <a:endParaRPr lang="en-US"/>
        </a:p>
      </dgm:t>
    </dgm:pt>
    <dgm:pt modelId="{48A2E476-18E5-48A6-836D-EB82ADA0566E}" type="pres">
      <dgm:prSet presAssocID="{D9247E43-6DB8-4F23-B4A0-362E85B5CEAC}" presName="root" presStyleCnt="0">
        <dgm:presLayoutVars>
          <dgm:dir/>
          <dgm:resizeHandles val="exact"/>
        </dgm:presLayoutVars>
      </dgm:prSet>
      <dgm:spPr/>
    </dgm:pt>
    <dgm:pt modelId="{7BA44824-264E-4A2D-8F69-303ECBD68E49}" type="pres">
      <dgm:prSet presAssocID="{C1DEFD19-AFC1-4BD3-A35E-ED079CE92D7F}" presName="compNode" presStyleCnt="0"/>
      <dgm:spPr/>
    </dgm:pt>
    <dgm:pt modelId="{46DD80BF-39B3-47E2-90AF-CF1506DC5E7E}" type="pres">
      <dgm:prSet presAssocID="{C1DEFD19-AFC1-4BD3-A35E-ED079CE92D7F}" presName="bgRect" presStyleLbl="bgShp" presStyleIdx="0" presStyleCnt="2"/>
      <dgm:spPr/>
    </dgm:pt>
    <dgm:pt modelId="{BDE8CF25-40D9-4B86-89DB-7BB8AF3CAEC8}" type="pres">
      <dgm:prSet presAssocID="{C1DEFD19-AFC1-4BD3-A35E-ED079CE92D7F}"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Medicine"/>
        </a:ext>
      </dgm:extLst>
    </dgm:pt>
    <dgm:pt modelId="{8BD9298A-318C-4A84-852F-B9AD887B9161}" type="pres">
      <dgm:prSet presAssocID="{C1DEFD19-AFC1-4BD3-A35E-ED079CE92D7F}" presName="spaceRect" presStyleCnt="0"/>
      <dgm:spPr/>
    </dgm:pt>
    <dgm:pt modelId="{BD0C7EDD-C4BF-4AB5-BDC3-66FF2C284C2D}" type="pres">
      <dgm:prSet presAssocID="{C1DEFD19-AFC1-4BD3-A35E-ED079CE92D7F}" presName="parTx" presStyleLbl="revTx" presStyleIdx="0" presStyleCnt="2">
        <dgm:presLayoutVars>
          <dgm:chMax val="0"/>
          <dgm:chPref val="0"/>
        </dgm:presLayoutVars>
      </dgm:prSet>
      <dgm:spPr/>
    </dgm:pt>
    <dgm:pt modelId="{53A686D3-AB1F-45D0-853A-7C8549B13ECA}" type="pres">
      <dgm:prSet presAssocID="{34E5EA39-4183-4467-A9FE-7F308EF4530B}" presName="sibTrans" presStyleCnt="0"/>
      <dgm:spPr/>
    </dgm:pt>
    <dgm:pt modelId="{A5157C74-83B3-4796-8B43-00EB23499CE8}" type="pres">
      <dgm:prSet presAssocID="{8AF81DB3-7E2C-4076-8706-7019CA352EDE}" presName="compNode" presStyleCnt="0"/>
      <dgm:spPr/>
    </dgm:pt>
    <dgm:pt modelId="{81BD2172-F0F5-4E60-9019-E7F2C6F61C80}" type="pres">
      <dgm:prSet presAssocID="{8AF81DB3-7E2C-4076-8706-7019CA352EDE}" presName="bgRect" presStyleLbl="bgShp" presStyleIdx="1" presStyleCnt="2"/>
      <dgm:spPr/>
    </dgm:pt>
    <dgm:pt modelId="{549CC532-40D5-474C-B12C-3A31566A60E2}" type="pres">
      <dgm:prSet presAssocID="{8AF81DB3-7E2C-4076-8706-7019CA352EDE}"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Gavel"/>
        </a:ext>
      </dgm:extLst>
    </dgm:pt>
    <dgm:pt modelId="{E3AAA6DA-9669-4C6C-ADCD-6AF413C04C05}" type="pres">
      <dgm:prSet presAssocID="{8AF81DB3-7E2C-4076-8706-7019CA352EDE}" presName="spaceRect" presStyleCnt="0"/>
      <dgm:spPr/>
    </dgm:pt>
    <dgm:pt modelId="{33EF139C-5827-4E1B-B2BA-540D9624EA39}" type="pres">
      <dgm:prSet presAssocID="{8AF81DB3-7E2C-4076-8706-7019CA352EDE}" presName="parTx" presStyleLbl="revTx" presStyleIdx="1" presStyleCnt="2">
        <dgm:presLayoutVars>
          <dgm:chMax val="0"/>
          <dgm:chPref val="0"/>
        </dgm:presLayoutVars>
      </dgm:prSet>
      <dgm:spPr/>
    </dgm:pt>
  </dgm:ptLst>
  <dgm:cxnLst>
    <dgm:cxn modelId="{3E8E3818-650D-4654-8F49-2249C0FEF601}" type="presOf" srcId="{C1DEFD19-AFC1-4BD3-A35E-ED079CE92D7F}" destId="{BD0C7EDD-C4BF-4AB5-BDC3-66FF2C284C2D}" srcOrd="0" destOrd="0" presId="urn:microsoft.com/office/officeart/2018/2/layout/IconVerticalSolidList"/>
    <dgm:cxn modelId="{0800E7CF-03BB-4773-9DDC-73A0726B27F9}" type="presOf" srcId="{8AF81DB3-7E2C-4076-8706-7019CA352EDE}" destId="{33EF139C-5827-4E1B-B2BA-540D9624EA39}" srcOrd="0" destOrd="0" presId="urn:microsoft.com/office/officeart/2018/2/layout/IconVerticalSolidList"/>
    <dgm:cxn modelId="{470F6AE0-7EF2-4570-93A7-7F805831A0A2}" srcId="{D9247E43-6DB8-4F23-B4A0-362E85B5CEAC}" destId="{C1DEFD19-AFC1-4BD3-A35E-ED079CE92D7F}" srcOrd="0" destOrd="0" parTransId="{11452764-E027-4BF6-9448-BCF84CDDB58A}" sibTransId="{34E5EA39-4183-4467-A9FE-7F308EF4530B}"/>
    <dgm:cxn modelId="{08D208FA-1A74-4077-9B87-CC34F69430E4}" srcId="{D9247E43-6DB8-4F23-B4A0-362E85B5CEAC}" destId="{8AF81DB3-7E2C-4076-8706-7019CA352EDE}" srcOrd="1" destOrd="0" parTransId="{25E05578-C513-4307-ADB3-A53267F05B29}" sibTransId="{19A328CA-02FC-40C2-98ED-9E2A005BA0AD}"/>
    <dgm:cxn modelId="{1AED62FF-7811-4F74-ACDA-6142D50C5F72}" type="presOf" srcId="{D9247E43-6DB8-4F23-B4A0-362E85B5CEAC}" destId="{48A2E476-18E5-48A6-836D-EB82ADA0566E}" srcOrd="0" destOrd="0" presId="urn:microsoft.com/office/officeart/2018/2/layout/IconVerticalSolidList"/>
    <dgm:cxn modelId="{D9140167-CE02-44E2-8D73-9E4622CAFEF8}" type="presParOf" srcId="{48A2E476-18E5-48A6-836D-EB82ADA0566E}" destId="{7BA44824-264E-4A2D-8F69-303ECBD68E49}" srcOrd="0" destOrd="0" presId="urn:microsoft.com/office/officeart/2018/2/layout/IconVerticalSolidList"/>
    <dgm:cxn modelId="{FB93A7BE-F485-42D6-B564-A9188C71E576}" type="presParOf" srcId="{7BA44824-264E-4A2D-8F69-303ECBD68E49}" destId="{46DD80BF-39B3-47E2-90AF-CF1506DC5E7E}" srcOrd="0" destOrd="0" presId="urn:microsoft.com/office/officeart/2018/2/layout/IconVerticalSolidList"/>
    <dgm:cxn modelId="{905CA0B0-8C98-434C-B09D-49835D06B422}" type="presParOf" srcId="{7BA44824-264E-4A2D-8F69-303ECBD68E49}" destId="{BDE8CF25-40D9-4B86-89DB-7BB8AF3CAEC8}" srcOrd="1" destOrd="0" presId="urn:microsoft.com/office/officeart/2018/2/layout/IconVerticalSolidList"/>
    <dgm:cxn modelId="{34F43D2D-7DE4-436F-A686-CAC6F37CB1CF}" type="presParOf" srcId="{7BA44824-264E-4A2D-8F69-303ECBD68E49}" destId="{8BD9298A-318C-4A84-852F-B9AD887B9161}" srcOrd="2" destOrd="0" presId="urn:microsoft.com/office/officeart/2018/2/layout/IconVerticalSolidList"/>
    <dgm:cxn modelId="{3B92F576-20EC-4D34-946D-25DDCAD57122}" type="presParOf" srcId="{7BA44824-264E-4A2D-8F69-303ECBD68E49}" destId="{BD0C7EDD-C4BF-4AB5-BDC3-66FF2C284C2D}" srcOrd="3" destOrd="0" presId="urn:microsoft.com/office/officeart/2018/2/layout/IconVerticalSolidList"/>
    <dgm:cxn modelId="{72EC909F-672F-45D7-8829-EDB37E0D5CC1}" type="presParOf" srcId="{48A2E476-18E5-48A6-836D-EB82ADA0566E}" destId="{53A686D3-AB1F-45D0-853A-7C8549B13ECA}" srcOrd="1" destOrd="0" presId="urn:microsoft.com/office/officeart/2018/2/layout/IconVerticalSolidList"/>
    <dgm:cxn modelId="{C78257D7-C358-4208-9EB6-F3A848B4D2C8}" type="presParOf" srcId="{48A2E476-18E5-48A6-836D-EB82ADA0566E}" destId="{A5157C74-83B3-4796-8B43-00EB23499CE8}" srcOrd="2" destOrd="0" presId="urn:microsoft.com/office/officeart/2018/2/layout/IconVerticalSolidList"/>
    <dgm:cxn modelId="{536D9B4A-EE68-4F6A-94B4-5B6730BE8CE9}" type="presParOf" srcId="{A5157C74-83B3-4796-8B43-00EB23499CE8}" destId="{81BD2172-F0F5-4E60-9019-E7F2C6F61C80}" srcOrd="0" destOrd="0" presId="urn:microsoft.com/office/officeart/2018/2/layout/IconVerticalSolidList"/>
    <dgm:cxn modelId="{A8C96ED3-D70F-433D-B1B5-6A983A3F5BE2}" type="presParOf" srcId="{A5157C74-83B3-4796-8B43-00EB23499CE8}" destId="{549CC532-40D5-474C-B12C-3A31566A60E2}" srcOrd="1" destOrd="0" presId="urn:microsoft.com/office/officeart/2018/2/layout/IconVerticalSolidList"/>
    <dgm:cxn modelId="{434F114B-B28E-4188-B999-C08F9A8AFA71}" type="presParOf" srcId="{A5157C74-83B3-4796-8B43-00EB23499CE8}" destId="{E3AAA6DA-9669-4C6C-ADCD-6AF413C04C05}" srcOrd="2" destOrd="0" presId="urn:microsoft.com/office/officeart/2018/2/layout/IconVerticalSolidList"/>
    <dgm:cxn modelId="{B977BFA0-C1B3-45AD-A68A-B054885C6BBC}" type="presParOf" srcId="{A5157C74-83B3-4796-8B43-00EB23499CE8}" destId="{33EF139C-5827-4E1B-B2BA-540D9624EA39}"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53B39C41-3DB1-446B-9B67-F735232FD490}" type="doc">
      <dgm:prSet loTypeId="urn:microsoft.com/office/officeart/2005/8/layout/vList2" loCatId="list" qsTypeId="urn:microsoft.com/office/officeart/2005/8/quickstyle/simple1" qsCatId="simple" csTypeId="urn:microsoft.com/office/officeart/2005/8/colors/accent2_1" csCatId="accent2" phldr="1"/>
      <dgm:spPr/>
      <dgm:t>
        <a:bodyPr/>
        <a:lstStyle/>
        <a:p>
          <a:endParaRPr lang="en-US"/>
        </a:p>
      </dgm:t>
    </dgm:pt>
    <dgm:pt modelId="{A466D3D7-1C10-4DE7-BB70-C48458EA8616}">
      <dgm:prSet/>
      <dgm:spPr/>
      <dgm:t>
        <a:bodyPr/>
        <a:lstStyle/>
        <a:p>
          <a:r>
            <a:rPr lang="en-US" dirty="0"/>
            <a:t>More than 2,000 North Carolinians died of an opioid overdose in 2017 –  a 32% increase over the previous year.  This number has surpassed the number of deaths from motor vehicle crashes.   </a:t>
          </a:r>
        </a:p>
      </dgm:t>
    </dgm:pt>
    <dgm:pt modelId="{E5599AB1-5FDC-40EC-A834-A5801BD68E0E}" type="parTrans" cxnId="{9A70F005-FC63-416D-AD22-8421DD38341B}">
      <dgm:prSet/>
      <dgm:spPr/>
      <dgm:t>
        <a:bodyPr/>
        <a:lstStyle/>
        <a:p>
          <a:endParaRPr lang="en-US"/>
        </a:p>
      </dgm:t>
    </dgm:pt>
    <dgm:pt modelId="{26255B05-C4A6-4143-9F3F-268F63C5CA04}" type="sibTrans" cxnId="{9A70F005-FC63-416D-AD22-8421DD38341B}">
      <dgm:prSet/>
      <dgm:spPr/>
      <dgm:t>
        <a:bodyPr/>
        <a:lstStyle/>
        <a:p>
          <a:endParaRPr lang="en-US"/>
        </a:p>
      </dgm:t>
    </dgm:pt>
    <dgm:pt modelId="{C0DC78A4-2981-4F8C-A4AE-82309DEF89A8}">
      <dgm:prSet/>
      <dgm:spPr/>
      <dgm:t>
        <a:bodyPr/>
        <a:lstStyle/>
        <a:p>
          <a:r>
            <a:rPr lang="en-US" dirty="0"/>
            <a:t>The North Carolina Board of Pharmacy agreed…..to allow registered nurses to begin dispensing naloxone kits in a manner consistent with G.S. 96-106.2 (the “Good Samaritan/Naloxone” statute)(Appendix I &amp; II) and a standing order submitted to, and reviewed by, the Board at its January 2014 meeting. (Appendix III) </a:t>
          </a:r>
        </a:p>
      </dgm:t>
    </dgm:pt>
    <dgm:pt modelId="{4991351E-E0BF-495A-AD08-FCA682FAC400}" type="parTrans" cxnId="{F0BDB0A2-2598-4E86-97B7-8F82A0CC860F}">
      <dgm:prSet/>
      <dgm:spPr/>
      <dgm:t>
        <a:bodyPr/>
        <a:lstStyle/>
        <a:p>
          <a:endParaRPr lang="en-US"/>
        </a:p>
      </dgm:t>
    </dgm:pt>
    <dgm:pt modelId="{C5809BFF-188D-47D0-9513-75C4A2A6AD57}" type="sibTrans" cxnId="{F0BDB0A2-2598-4E86-97B7-8F82A0CC860F}">
      <dgm:prSet/>
      <dgm:spPr/>
      <dgm:t>
        <a:bodyPr/>
        <a:lstStyle/>
        <a:p>
          <a:endParaRPr lang="en-US"/>
        </a:p>
      </dgm:t>
    </dgm:pt>
    <dgm:pt modelId="{01C3FE19-8B52-490C-AC35-9340D413280C}">
      <dgm:prSet/>
      <dgm:spPr/>
      <dgm:t>
        <a:bodyPr/>
        <a:lstStyle/>
        <a:p>
          <a:r>
            <a:rPr lang="en-US" u="sng" dirty="0"/>
            <a:t>Opioids can be prescription medications, such as codeine, morphine, hydromorphone, methadone, oxycodone, hydrocodone, meperidine, propoxyphene and fentanyl; or illicit drugs, such as heroin. </a:t>
          </a:r>
          <a:endParaRPr lang="en-US" dirty="0"/>
        </a:p>
      </dgm:t>
    </dgm:pt>
    <dgm:pt modelId="{03138027-EED7-4662-A464-D9C771883459}" type="parTrans" cxnId="{8798F09C-741E-41DF-8081-74CA32AEB55F}">
      <dgm:prSet/>
      <dgm:spPr/>
      <dgm:t>
        <a:bodyPr/>
        <a:lstStyle/>
        <a:p>
          <a:endParaRPr lang="en-US"/>
        </a:p>
      </dgm:t>
    </dgm:pt>
    <dgm:pt modelId="{DEB68231-933C-4316-AAB7-45A80C424DA6}" type="sibTrans" cxnId="{8798F09C-741E-41DF-8081-74CA32AEB55F}">
      <dgm:prSet/>
      <dgm:spPr/>
      <dgm:t>
        <a:bodyPr/>
        <a:lstStyle/>
        <a:p>
          <a:endParaRPr lang="en-US"/>
        </a:p>
      </dgm:t>
    </dgm:pt>
    <dgm:pt modelId="{89F9C5E1-254C-4402-9FA5-7FC06EA8EE3A}" type="pres">
      <dgm:prSet presAssocID="{53B39C41-3DB1-446B-9B67-F735232FD490}" presName="linear" presStyleCnt="0">
        <dgm:presLayoutVars>
          <dgm:animLvl val="lvl"/>
          <dgm:resizeHandles val="exact"/>
        </dgm:presLayoutVars>
      </dgm:prSet>
      <dgm:spPr/>
    </dgm:pt>
    <dgm:pt modelId="{87291A2C-5D9F-483D-BAD5-17C12DFE5BC6}" type="pres">
      <dgm:prSet presAssocID="{A466D3D7-1C10-4DE7-BB70-C48458EA8616}" presName="parentText" presStyleLbl="node1" presStyleIdx="0" presStyleCnt="3">
        <dgm:presLayoutVars>
          <dgm:chMax val="0"/>
          <dgm:bulletEnabled val="1"/>
        </dgm:presLayoutVars>
      </dgm:prSet>
      <dgm:spPr/>
    </dgm:pt>
    <dgm:pt modelId="{2A3D7988-5488-4D97-B729-0847BB68E6BA}" type="pres">
      <dgm:prSet presAssocID="{26255B05-C4A6-4143-9F3F-268F63C5CA04}" presName="spacer" presStyleCnt="0"/>
      <dgm:spPr/>
    </dgm:pt>
    <dgm:pt modelId="{32176CF8-C738-44E6-8391-B800F332129F}" type="pres">
      <dgm:prSet presAssocID="{C0DC78A4-2981-4F8C-A4AE-82309DEF89A8}" presName="parentText" presStyleLbl="node1" presStyleIdx="1" presStyleCnt="3">
        <dgm:presLayoutVars>
          <dgm:chMax val="0"/>
          <dgm:bulletEnabled val="1"/>
        </dgm:presLayoutVars>
      </dgm:prSet>
      <dgm:spPr/>
    </dgm:pt>
    <dgm:pt modelId="{C7B3E565-290C-4434-9E2F-772764E3E45E}" type="pres">
      <dgm:prSet presAssocID="{C5809BFF-188D-47D0-9513-75C4A2A6AD57}" presName="spacer" presStyleCnt="0"/>
      <dgm:spPr/>
    </dgm:pt>
    <dgm:pt modelId="{A5F36591-5E54-47C6-BC8B-28A1AD1E077B}" type="pres">
      <dgm:prSet presAssocID="{01C3FE19-8B52-490C-AC35-9340D413280C}" presName="parentText" presStyleLbl="node1" presStyleIdx="2" presStyleCnt="3">
        <dgm:presLayoutVars>
          <dgm:chMax val="0"/>
          <dgm:bulletEnabled val="1"/>
        </dgm:presLayoutVars>
      </dgm:prSet>
      <dgm:spPr/>
    </dgm:pt>
  </dgm:ptLst>
  <dgm:cxnLst>
    <dgm:cxn modelId="{9A70F005-FC63-416D-AD22-8421DD38341B}" srcId="{53B39C41-3DB1-446B-9B67-F735232FD490}" destId="{A466D3D7-1C10-4DE7-BB70-C48458EA8616}" srcOrd="0" destOrd="0" parTransId="{E5599AB1-5FDC-40EC-A834-A5801BD68E0E}" sibTransId="{26255B05-C4A6-4143-9F3F-268F63C5CA04}"/>
    <dgm:cxn modelId="{E1CDC531-738E-4E25-B59A-52BAC1AC74D7}" type="presOf" srcId="{C0DC78A4-2981-4F8C-A4AE-82309DEF89A8}" destId="{32176CF8-C738-44E6-8391-B800F332129F}" srcOrd="0" destOrd="0" presId="urn:microsoft.com/office/officeart/2005/8/layout/vList2"/>
    <dgm:cxn modelId="{A4856B97-D29B-4C1F-8452-8A80BD934CA5}" type="presOf" srcId="{01C3FE19-8B52-490C-AC35-9340D413280C}" destId="{A5F36591-5E54-47C6-BC8B-28A1AD1E077B}" srcOrd="0" destOrd="0" presId="urn:microsoft.com/office/officeart/2005/8/layout/vList2"/>
    <dgm:cxn modelId="{8798F09C-741E-41DF-8081-74CA32AEB55F}" srcId="{53B39C41-3DB1-446B-9B67-F735232FD490}" destId="{01C3FE19-8B52-490C-AC35-9340D413280C}" srcOrd="2" destOrd="0" parTransId="{03138027-EED7-4662-A464-D9C771883459}" sibTransId="{DEB68231-933C-4316-AAB7-45A80C424DA6}"/>
    <dgm:cxn modelId="{F0BDB0A2-2598-4E86-97B7-8F82A0CC860F}" srcId="{53B39C41-3DB1-446B-9B67-F735232FD490}" destId="{C0DC78A4-2981-4F8C-A4AE-82309DEF89A8}" srcOrd="1" destOrd="0" parTransId="{4991351E-E0BF-495A-AD08-FCA682FAC400}" sibTransId="{C5809BFF-188D-47D0-9513-75C4A2A6AD57}"/>
    <dgm:cxn modelId="{6A5765E5-4484-433A-AD91-4E11717C607D}" type="presOf" srcId="{A466D3D7-1C10-4DE7-BB70-C48458EA8616}" destId="{87291A2C-5D9F-483D-BAD5-17C12DFE5BC6}" srcOrd="0" destOrd="0" presId="urn:microsoft.com/office/officeart/2005/8/layout/vList2"/>
    <dgm:cxn modelId="{632DA9F5-19B1-4351-8BA0-B0D8A821FACF}" type="presOf" srcId="{53B39C41-3DB1-446B-9B67-F735232FD490}" destId="{89F9C5E1-254C-4402-9FA5-7FC06EA8EE3A}" srcOrd="0" destOrd="0" presId="urn:microsoft.com/office/officeart/2005/8/layout/vList2"/>
    <dgm:cxn modelId="{2048B770-CA57-46CD-A790-F991BD13552E}" type="presParOf" srcId="{89F9C5E1-254C-4402-9FA5-7FC06EA8EE3A}" destId="{87291A2C-5D9F-483D-BAD5-17C12DFE5BC6}" srcOrd="0" destOrd="0" presId="urn:microsoft.com/office/officeart/2005/8/layout/vList2"/>
    <dgm:cxn modelId="{0C04DB0E-437C-405A-919E-9C4BE1690022}" type="presParOf" srcId="{89F9C5E1-254C-4402-9FA5-7FC06EA8EE3A}" destId="{2A3D7988-5488-4D97-B729-0847BB68E6BA}" srcOrd="1" destOrd="0" presId="urn:microsoft.com/office/officeart/2005/8/layout/vList2"/>
    <dgm:cxn modelId="{62838211-EB00-44A8-8622-AC9CD39F1BDF}" type="presParOf" srcId="{89F9C5E1-254C-4402-9FA5-7FC06EA8EE3A}" destId="{32176CF8-C738-44E6-8391-B800F332129F}" srcOrd="2" destOrd="0" presId="urn:microsoft.com/office/officeart/2005/8/layout/vList2"/>
    <dgm:cxn modelId="{E4A20B80-D884-43FB-8CD6-1CFE25BB6B57}" type="presParOf" srcId="{89F9C5E1-254C-4402-9FA5-7FC06EA8EE3A}" destId="{C7B3E565-290C-4434-9E2F-772764E3E45E}" srcOrd="3" destOrd="0" presId="urn:microsoft.com/office/officeart/2005/8/layout/vList2"/>
    <dgm:cxn modelId="{08A27296-2898-4927-A287-E1CC6DA57FE9}" type="presParOf" srcId="{89F9C5E1-254C-4402-9FA5-7FC06EA8EE3A}" destId="{A5F36591-5E54-47C6-BC8B-28A1AD1E077B}"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D5D729-BA5A-433A-8590-2638271D7FA9}">
      <dsp:nvSpPr>
        <dsp:cNvPr id="0" name=""/>
        <dsp:cNvSpPr/>
      </dsp:nvSpPr>
      <dsp:spPr>
        <a:xfrm>
          <a:off x="1655781" y="164141"/>
          <a:ext cx="8492752" cy="1236417"/>
        </a:xfrm>
        <a:prstGeom prst="rightArrow">
          <a:avLst>
            <a:gd name="adj1" fmla="val 50000"/>
            <a:gd name="adj2" fmla="val 50000"/>
          </a:avLst>
        </a:prstGeom>
        <a:solidFill>
          <a:srgbClr val="003147"/>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254000" bIns="196281" numCol="1" spcCol="1270" anchor="ctr" anchorCtr="0">
          <a:noAutofit/>
        </a:bodyPr>
        <a:lstStyle/>
        <a:p>
          <a:pPr marL="0" lvl="0" indent="0" algn="l" defTabSz="889000">
            <a:lnSpc>
              <a:spcPct val="90000"/>
            </a:lnSpc>
            <a:spcBef>
              <a:spcPct val="0"/>
            </a:spcBef>
            <a:spcAft>
              <a:spcPct val="35000"/>
            </a:spcAft>
            <a:buNone/>
          </a:pPr>
          <a:r>
            <a:rPr lang="en-US" sz="2000" b="1" kern="1200" dirty="0">
              <a:latin typeface="+mj-lt"/>
            </a:rPr>
            <a:t>1985: G.S. 90-85.34A</a:t>
          </a:r>
        </a:p>
      </dsp:txBody>
      <dsp:txXfrm>
        <a:off x="1655781" y="473245"/>
        <a:ext cx="8183648" cy="618209"/>
      </dsp:txXfrm>
    </dsp:sp>
    <dsp:sp modelId="{33D81DE8-4D7A-4DBA-AAAA-DDE34B20E750}">
      <dsp:nvSpPr>
        <dsp:cNvPr id="0" name=""/>
        <dsp:cNvSpPr/>
      </dsp:nvSpPr>
      <dsp:spPr>
        <a:xfrm>
          <a:off x="1655781" y="1049597"/>
          <a:ext cx="1957579" cy="1827609"/>
        </a:xfrm>
        <a:prstGeom prst="rect">
          <a:avLst/>
        </a:prstGeom>
        <a:solidFill>
          <a:schemeClr val="lt1">
            <a:hueOff val="0"/>
            <a:satOff val="0"/>
            <a:lumOff val="0"/>
            <a:alphaOff val="0"/>
          </a:schemeClr>
        </a:solidFill>
        <a:ln w="19050" cap="flat" cmpd="sng" algn="ctr">
          <a:solidFill>
            <a:srgbClr val="6887B3"/>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kern="1200" dirty="0">
              <a:latin typeface="+mj-lt"/>
            </a:rPr>
            <a:t>Granted registered nurses in local health department clinics limited authority to dispense drugs and devices</a:t>
          </a:r>
        </a:p>
      </dsp:txBody>
      <dsp:txXfrm>
        <a:off x="1655781" y="1049597"/>
        <a:ext cx="1957579" cy="1827609"/>
      </dsp:txXfrm>
    </dsp:sp>
    <dsp:sp modelId="{D494C8AF-4F56-40E0-B02B-09C5BAEAF8D4}">
      <dsp:nvSpPr>
        <dsp:cNvPr id="0" name=""/>
        <dsp:cNvSpPr/>
      </dsp:nvSpPr>
      <dsp:spPr>
        <a:xfrm>
          <a:off x="3613360" y="576134"/>
          <a:ext cx="6535173" cy="1236417"/>
        </a:xfrm>
        <a:prstGeom prst="rightArrow">
          <a:avLst>
            <a:gd name="adj1" fmla="val 50000"/>
            <a:gd name="adj2" fmla="val 50000"/>
          </a:avLst>
        </a:prstGeom>
        <a:solidFill>
          <a:srgbClr val="003147"/>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254000" bIns="196281" numCol="1" spcCol="1270" anchor="ctr" anchorCtr="0">
          <a:noAutofit/>
        </a:bodyPr>
        <a:lstStyle/>
        <a:p>
          <a:pPr marL="0" lvl="0" indent="0" algn="l" defTabSz="889000">
            <a:lnSpc>
              <a:spcPct val="90000"/>
            </a:lnSpc>
            <a:spcBef>
              <a:spcPct val="0"/>
            </a:spcBef>
            <a:spcAft>
              <a:spcPct val="35000"/>
            </a:spcAft>
            <a:buNone/>
          </a:pPr>
          <a:r>
            <a:rPr lang="en-US" sz="2000" b="1" kern="1200" dirty="0">
              <a:latin typeface="+mj-lt"/>
            </a:rPr>
            <a:t>1987: NCAC 46.2400</a:t>
          </a:r>
        </a:p>
      </dsp:txBody>
      <dsp:txXfrm>
        <a:off x="3613360" y="885238"/>
        <a:ext cx="6226069" cy="618209"/>
      </dsp:txXfrm>
    </dsp:sp>
    <dsp:sp modelId="{705470E7-B145-4428-974C-9E46997FCC63}">
      <dsp:nvSpPr>
        <dsp:cNvPr id="0" name=""/>
        <dsp:cNvSpPr/>
      </dsp:nvSpPr>
      <dsp:spPr>
        <a:xfrm>
          <a:off x="3613360" y="1356720"/>
          <a:ext cx="1957579" cy="1805207"/>
        </a:xfrm>
        <a:prstGeom prst="rect">
          <a:avLst/>
        </a:prstGeom>
        <a:solidFill>
          <a:schemeClr val="lt1">
            <a:hueOff val="0"/>
            <a:satOff val="0"/>
            <a:lumOff val="0"/>
            <a:alphaOff val="0"/>
          </a:schemeClr>
        </a:solidFill>
        <a:ln w="19050" cap="flat" cmpd="sng" algn="ctr">
          <a:solidFill>
            <a:srgbClr val="6887B3"/>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kern="1200" dirty="0">
              <a:latin typeface="+mj-lt"/>
            </a:rPr>
            <a:t>Rules passed to further explain statute provisions</a:t>
          </a:r>
        </a:p>
      </dsp:txBody>
      <dsp:txXfrm>
        <a:off x="3613360" y="1356720"/>
        <a:ext cx="1957579" cy="1805207"/>
      </dsp:txXfrm>
    </dsp:sp>
    <dsp:sp modelId="{6CC4AB44-2096-45BA-8491-4CD9C44FEA43}">
      <dsp:nvSpPr>
        <dsp:cNvPr id="0" name=""/>
        <dsp:cNvSpPr/>
      </dsp:nvSpPr>
      <dsp:spPr>
        <a:xfrm>
          <a:off x="5570940" y="988127"/>
          <a:ext cx="4577593" cy="1236417"/>
        </a:xfrm>
        <a:prstGeom prst="rightArrow">
          <a:avLst>
            <a:gd name="adj1" fmla="val 50000"/>
            <a:gd name="adj2" fmla="val 50000"/>
          </a:avLst>
        </a:prstGeom>
        <a:solidFill>
          <a:srgbClr val="003147"/>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254000" bIns="196281" numCol="1" spcCol="1270" anchor="ctr" anchorCtr="0">
          <a:noAutofit/>
        </a:bodyPr>
        <a:lstStyle/>
        <a:p>
          <a:pPr marL="0" lvl="0" indent="0" algn="l" defTabSz="889000">
            <a:lnSpc>
              <a:spcPct val="90000"/>
            </a:lnSpc>
            <a:spcBef>
              <a:spcPct val="0"/>
            </a:spcBef>
            <a:spcAft>
              <a:spcPct val="35000"/>
            </a:spcAft>
            <a:buNone/>
          </a:pPr>
          <a:r>
            <a:rPr lang="en-US" sz="2000" b="1" kern="1200" dirty="0">
              <a:latin typeface="+mj-lt"/>
            </a:rPr>
            <a:t>2008</a:t>
          </a:r>
          <a:endParaRPr lang="en-US" sz="1600" b="1" kern="1200" dirty="0">
            <a:latin typeface="+mj-lt"/>
          </a:endParaRPr>
        </a:p>
      </dsp:txBody>
      <dsp:txXfrm>
        <a:off x="5570940" y="1297231"/>
        <a:ext cx="4268489" cy="618209"/>
      </dsp:txXfrm>
    </dsp:sp>
    <dsp:sp modelId="{46DB2DC1-FA87-4B4B-A6E4-373CDEE4B299}">
      <dsp:nvSpPr>
        <dsp:cNvPr id="0" name=""/>
        <dsp:cNvSpPr/>
      </dsp:nvSpPr>
      <dsp:spPr>
        <a:xfrm>
          <a:off x="5570940" y="1789857"/>
          <a:ext cx="1957579" cy="1835967"/>
        </a:xfrm>
        <a:prstGeom prst="rect">
          <a:avLst/>
        </a:prstGeom>
        <a:solidFill>
          <a:schemeClr val="lt1">
            <a:hueOff val="0"/>
            <a:satOff val="0"/>
            <a:lumOff val="0"/>
            <a:alphaOff val="0"/>
          </a:schemeClr>
        </a:solidFill>
        <a:ln w="19050" cap="flat" cmpd="sng" algn="ctr">
          <a:solidFill>
            <a:srgbClr val="6887B3"/>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kern="1200" dirty="0">
              <a:latin typeface="+mj-lt"/>
            </a:rPr>
            <a:t>The required language for dispensing a prescription includes referral to FDA</a:t>
          </a:r>
          <a:br>
            <a:rPr lang="en-US" sz="1600" kern="1200" dirty="0">
              <a:latin typeface="+mj-lt"/>
            </a:rPr>
          </a:br>
          <a:endParaRPr lang="en-US" sz="1600" b="0" i="1" kern="1200" dirty="0">
            <a:latin typeface="+mj-lt"/>
          </a:endParaRPr>
        </a:p>
      </dsp:txBody>
      <dsp:txXfrm>
        <a:off x="5570940" y="1789857"/>
        <a:ext cx="1957579" cy="1835967"/>
      </dsp:txXfrm>
    </dsp:sp>
    <dsp:sp modelId="{180B9734-0526-4DB7-B8E8-1ED753969430}">
      <dsp:nvSpPr>
        <dsp:cNvPr id="0" name=""/>
        <dsp:cNvSpPr/>
      </dsp:nvSpPr>
      <dsp:spPr>
        <a:xfrm>
          <a:off x="7528519" y="1400120"/>
          <a:ext cx="2620014" cy="1236417"/>
        </a:xfrm>
        <a:prstGeom prst="rightArrow">
          <a:avLst>
            <a:gd name="adj1" fmla="val 50000"/>
            <a:gd name="adj2" fmla="val 50000"/>
          </a:avLst>
        </a:prstGeom>
        <a:solidFill>
          <a:srgbClr val="003147"/>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254000" bIns="196281" numCol="1" spcCol="1270" anchor="ctr" anchorCtr="0">
          <a:noAutofit/>
        </a:bodyPr>
        <a:lstStyle/>
        <a:p>
          <a:pPr marL="0" lvl="0" indent="0" algn="l" defTabSz="889000">
            <a:lnSpc>
              <a:spcPct val="90000"/>
            </a:lnSpc>
            <a:spcBef>
              <a:spcPct val="0"/>
            </a:spcBef>
            <a:spcAft>
              <a:spcPct val="35000"/>
            </a:spcAft>
            <a:buNone/>
          </a:pPr>
          <a:r>
            <a:rPr lang="en-US" sz="2000" b="1" kern="1200" dirty="0">
              <a:latin typeface="+mj-lt"/>
            </a:rPr>
            <a:t>2015: NCAC 46.2401-2403</a:t>
          </a:r>
        </a:p>
      </dsp:txBody>
      <dsp:txXfrm>
        <a:off x="7528519" y="1709224"/>
        <a:ext cx="2310910" cy="618209"/>
      </dsp:txXfrm>
    </dsp:sp>
    <dsp:sp modelId="{702446FF-146C-4477-B883-DBD1332F98CD}">
      <dsp:nvSpPr>
        <dsp:cNvPr id="0" name=""/>
        <dsp:cNvSpPr/>
      </dsp:nvSpPr>
      <dsp:spPr>
        <a:xfrm>
          <a:off x="7560560" y="2254537"/>
          <a:ext cx="1975414" cy="1771706"/>
        </a:xfrm>
        <a:prstGeom prst="rect">
          <a:avLst/>
        </a:prstGeom>
        <a:solidFill>
          <a:schemeClr val="lt1">
            <a:hueOff val="0"/>
            <a:satOff val="0"/>
            <a:lumOff val="0"/>
            <a:alphaOff val="0"/>
          </a:schemeClr>
        </a:solidFill>
        <a:ln w="19050" cap="flat" cmpd="sng" algn="ctr">
          <a:solidFill>
            <a:srgbClr val="6887B3"/>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kern="1200" dirty="0">
              <a:latin typeface="+mj-lt"/>
            </a:rPr>
            <a:t>Allows dispensing of opioid antagonists and epinephrine auto-injectors to health department patients or others.</a:t>
          </a:r>
        </a:p>
      </dsp:txBody>
      <dsp:txXfrm>
        <a:off x="7560560" y="2254537"/>
        <a:ext cx="1975414" cy="1771706"/>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0F9915-2A5C-4A01-8A93-CCE7DA113E0A}">
      <dsp:nvSpPr>
        <dsp:cNvPr id="0" name=""/>
        <dsp:cNvSpPr/>
      </dsp:nvSpPr>
      <dsp:spPr>
        <a:xfrm>
          <a:off x="2912317" y="0"/>
          <a:ext cx="4923004" cy="4868863"/>
        </a:xfrm>
        <a:prstGeom prst="diamond">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0DE2B42F-77E0-4356-8388-8CFF58C46BCA}">
      <dsp:nvSpPr>
        <dsp:cNvPr id="0" name=""/>
        <dsp:cNvSpPr/>
      </dsp:nvSpPr>
      <dsp:spPr>
        <a:xfrm>
          <a:off x="1548817" y="382581"/>
          <a:ext cx="3700073" cy="1898856"/>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a:t>Naloxone works by binding to opioid receptors in the brain and blocking the effects of the opioid drug for 30-90 minutes, reversing the respiratory depression that occurs as a result of overdose. </a:t>
          </a:r>
        </a:p>
      </dsp:txBody>
      <dsp:txXfrm>
        <a:off x="1641512" y="475276"/>
        <a:ext cx="3514683" cy="1713466"/>
      </dsp:txXfrm>
    </dsp:sp>
    <dsp:sp modelId="{92A49B71-9112-40B7-BD53-A7296D5AB7A5}">
      <dsp:nvSpPr>
        <dsp:cNvPr id="0" name=""/>
        <dsp:cNvSpPr/>
      </dsp:nvSpPr>
      <dsp:spPr>
        <a:xfrm>
          <a:off x="5587444" y="382581"/>
          <a:ext cx="3235993" cy="1898856"/>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t>Naloxone will only work if an opioid is present in the body.  It will not reverse </a:t>
          </a:r>
          <a:r>
            <a:rPr lang="en-US" sz="1800" kern="1200"/>
            <a:t>the</a:t>
          </a:r>
          <a:r>
            <a:rPr lang="en-US" sz="1600" kern="1200"/>
            <a:t> effects of other drugs such as benzodiazepines, cocaine, alcohol or amphetamines</a:t>
          </a:r>
        </a:p>
      </dsp:txBody>
      <dsp:txXfrm>
        <a:off x="5680139" y="475276"/>
        <a:ext cx="3050603" cy="1713466"/>
      </dsp:txXfrm>
    </dsp:sp>
    <dsp:sp modelId="{9D73B3DE-4610-4E5D-B487-1C6D8C0EF79A}">
      <dsp:nvSpPr>
        <dsp:cNvPr id="0" name=""/>
        <dsp:cNvSpPr/>
      </dsp:nvSpPr>
      <dsp:spPr>
        <a:xfrm>
          <a:off x="3298376" y="2507464"/>
          <a:ext cx="2105964" cy="1898856"/>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a:t>It is safe to use, non addictive, and has minimal side effects or contraindications</a:t>
          </a:r>
        </a:p>
      </dsp:txBody>
      <dsp:txXfrm>
        <a:off x="3391071" y="2600159"/>
        <a:ext cx="1920574" cy="1713466"/>
      </dsp:txXfrm>
    </dsp:sp>
    <dsp:sp modelId="{FB9C0ED2-6975-4C75-9304-A7AB9BF77AC7}">
      <dsp:nvSpPr>
        <dsp:cNvPr id="0" name=""/>
        <dsp:cNvSpPr/>
      </dsp:nvSpPr>
      <dsp:spPr>
        <a:xfrm>
          <a:off x="5626465" y="2507464"/>
          <a:ext cx="1898856" cy="1898856"/>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a:t>IV, IM, and intranasal formulations</a:t>
          </a:r>
        </a:p>
      </dsp:txBody>
      <dsp:txXfrm>
        <a:off x="5719160" y="2600159"/>
        <a:ext cx="1713466" cy="171346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863C520-7261-401A-830F-A7350EC47E71}">
      <dsp:nvSpPr>
        <dsp:cNvPr id="0" name=""/>
        <dsp:cNvSpPr/>
      </dsp:nvSpPr>
      <dsp:spPr>
        <a:xfrm>
          <a:off x="218403" y="455071"/>
          <a:ext cx="5207905" cy="1627470"/>
        </a:xfrm>
        <a:prstGeom prst="rect">
          <a:avLst/>
        </a:prstGeom>
        <a:solidFill>
          <a:schemeClr val="accent2">
            <a:alpha val="40000"/>
            <a:tint val="4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10234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dirty="0"/>
            <a:t>This document is meant to serve as guidance and training for public health nurses to understand pharmacy law</a:t>
          </a:r>
        </a:p>
      </dsp:txBody>
      <dsp:txXfrm>
        <a:off x="218403" y="455071"/>
        <a:ext cx="5207905" cy="1627470"/>
      </dsp:txXfrm>
    </dsp:sp>
    <dsp:sp modelId="{163225A4-3B36-4B8A-9D99-A574D4A8DDC0}">
      <dsp:nvSpPr>
        <dsp:cNvPr id="0" name=""/>
        <dsp:cNvSpPr/>
      </dsp:nvSpPr>
      <dsp:spPr>
        <a:xfrm>
          <a:off x="1406" y="219992"/>
          <a:ext cx="1139229" cy="1708843"/>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l="-25000" r="-25000"/>
          </a:stretch>
        </a:blipFill>
        <a:ln w="19050" cap="flat" cmpd="sng" algn="ctr">
          <a:noFill/>
          <a:prstDash val="solid"/>
          <a:miter lim="800000"/>
        </a:ln>
        <a:effectLst/>
      </dsp:spPr>
      <dsp:style>
        <a:lnRef idx="2">
          <a:scrgbClr r="0" g="0" b="0"/>
        </a:lnRef>
        <a:fillRef idx="1">
          <a:scrgbClr r="0" g="0" b="0"/>
        </a:fillRef>
        <a:effectRef idx="0">
          <a:scrgbClr r="0" g="0" b="0"/>
        </a:effectRef>
        <a:fontRef idx="minor"/>
      </dsp:style>
    </dsp:sp>
    <dsp:sp modelId="{BE926E89-D189-4B2F-A5CE-3E3CCEFC70B8}">
      <dsp:nvSpPr>
        <dsp:cNvPr id="0" name=""/>
        <dsp:cNvSpPr/>
      </dsp:nvSpPr>
      <dsp:spPr>
        <a:xfrm>
          <a:off x="5856621" y="221325"/>
          <a:ext cx="5207905" cy="1939130"/>
        </a:xfrm>
        <a:prstGeom prst="rect">
          <a:avLst/>
        </a:prstGeom>
        <a:solidFill>
          <a:schemeClr val="accent2">
            <a:alpha val="40000"/>
            <a:tint val="4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102340" tIns="80010" rIns="80010" bIns="80010" numCol="1" spcCol="1270" anchor="t" anchorCtr="0">
          <a:noAutofit/>
        </a:bodyPr>
        <a:lstStyle/>
        <a:p>
          <a:pPr marL="0" lvl="0" indent="0" algn="l" defTabSz="933450">
            <a:lnSpc>
              <a:spcPct val="90000"/>
            </a:lnSpc>
            <a:spcBef>
              <a:spcPct val="0"/>
            </a:spcBef>
            <a:spcAft>
              <a:spcPct val="35000"/>
            </a:spcAft>
            <a:buNone/>
          </a:pPr>
          <a:r>
            <a:rPr lang="en-US" sz="2100" kern="1200" dirty="0"/>
            <a:t>The manual contains:</a:t>
          </a:r>
        </a:p>
        <a:p>
          <a:pPr marL="171450" lvl="1" indent="-171450" algn="l" defTabSz="800100">
            <a:lnSpc>
              <a:spcPct val="90000"/>
            </a:lnSpc>
            <a:spcBef>
              <a:spcPct val="0"/>
            </a:spcBef>
            <a:spcAft>
              <a:spcPct val="15000"/>
            </a:spcAft>
            <a:buChar char="•"/>
          </a:pPr>
          <a:r>
            <a:rPr lang="en-US" sz="1800" kern="1200" dirty="0"/>
            <a:t>Definitions, review of legislation, requirements for prescription orders, labels, packaging, and records, patient counseling requirements, responsibilities of the pharmacist, etc.</a:t>
          </a:r>
        </a:p>
      </dsp:txBody>
      <dsp:txXfrm>
        <a:off x="5856621" y="221325"/>
        <a:ext cx="5207905" cy="1939130"/>
      </dsp:txXfrm>
    </dsp:sp>
    <dsp:sp modelId="{3ACDEA35-FB99-4A45-B49C-F853A838CA6C}">
      <dsp:nvSpPr>
        <dsp:cNvPr id="0" name=""/>
        <dsp:cNvSpPr/>
      </dsp:nvSpPr>
      <dsp:spPr>
        <a:xfrm>
          <a:off x="5639625" y="142076"/>
          <a:ext cx="1139229" cy="1708843"/>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l="-25000" r="-25000"/>
          </a:stretch>
        </a:blipFill>
        <a:ln w="19050" cap="flat" cmpd="sng" algn="ctr">
          <a:noFill/>
          <a:prstDash val="solid"/>
          <a:miter lim="800000"/>
        </a:ln>
        <a:effectLst/>
      </dsp:spPr>
      <dsp:style>
        <a:lnRef idx="2">
          <a:scrgbClr r="0" g="0" b="0"/>
        </a:lnRef>
        <a:fillRef idx="1">
          <a:scrgbClr r="0" g="0" b="0"/>
        </a:fillRef>
        <a:effectRef idx="0">
          <a:scrgbClr r="0" g="0" b="0"/>
        </a:effectRef>
        <a:fontRef idx="minor"/>
      </dsp:style>
    </dsp:sp>
    <dsp:sp modelId="{B35D4788-069D-4B4E-9FD3-E40248AFC375}">
      <dsp:nvSpPr>
        <dsp:cNvPr id="0" name=""/>
        <dsp:cNvSpPr/>
      </dsp:nvSpPr>
      <dsp:spPr>
        <a:xfrm>
          <a:off x="3037512" y="2581790"/>
          <a:ext cx="5207905" cy="1627470"/>
        </a:xfrm>
        <a:prstGeom prst="rect">
          <a:avLst/>
        </a:prstGeom>
        <a:solidFill>
          <a:schemeClr val="accent2">
            <a:alpha val="40000"/>
            <a:tint val="4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102340" tIns="80010" rIns="80010" bIns="80010" numCol="1" spcCol="1270" anchor="ctr" anchorCtr="0">
          <a:noAutofit/>
        </a:bodyPr>
        <a:lstStyle/>
        <a:p>
          <a:pPr marL="0" lvl="0" indent="0" algn="l" defTabSz="933450">
            <a:lnSpc>
              <a:spcPct val="90000"/>
            </a:lnSpc>
            <a:spcBef>
              <a:spcPct val="0"/>
            </a:spcBef>
            <a:spcAft>
              <a:spcPct val="35000"/>
            </a:spcAft>
            <a:buNone/>
          </a:pPr>
          <a:r>
            <a:rPr lang="en-US" sz="2100" b="1" i="1" kern="1200" dirty="0"/>
            <a:t>The General Statues, Administrative Code, and NC Board of Pharmacy are the most accurate and up-to-date reflection of pharmacy law</a:t>
          </a:r>
          <a:endParaRPr lang="en-US" sz="2100" kern="1200" dirty="0"/>
        </a:p>
      </dsp:txBody>
      <dsp:txXfrm>
        <a:off x="3037512" y="2581790"/>
        <a:ext cx="5207905" cy="1627470"/>
      </dsp:txXfrm>
    </dsp:sp>
    <dsp:sp modelId="{F3229BD1-4772-4750-B407-9604508F6E0B}">
      <dsp:nvSpPr>
        <dsp:cNvPr id="0" name=""/>
        <dsp:cNvSpPr/>
      </dsp:nvSpPr>
      <dsp:spPr>
        <a:xfrm>
          <a:off x="2820516" y="2346711"/>
          <a:ext cx="1139229" cy="1708843"/>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l="-25000" r="-25000"/>
          </a:stretch>
        </a:blipFill>
        <a:ln w="19050" cap="flat" cmpd="sng" algn="ctr">
          <a:no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BD1F005-6056-4B51-8FE7-1043502823F5}">
      <dsp:nvSpPr>
        <dsp:cNvPr id="0" name=""/>
        <dsp:cNvSpPr/>
      </dsp:nvSpPr>
      <dsp:spPr>
        <a:xfrm>
          <a:off x="0" y="0"/>
          <a:ext cx="6802213" cy="0"/>
        </a:xfrm>
        <a:prstGeom prst="line">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C669274-20DE-4A71-832A-75416DA73000}">
      <dsp:nvSpPr>
        <dsp:cNvPr id="0" name=""/>
        <dsp:cNvSpPr/>
      </dsp:nvSpPr>
      <dsp:spPr>
        <a:xfrm>
          <a:off x="0" y="0"/>
          <a:ext cx="1360442" cy="11509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kern="1200" dirty="0"/>
            <a:t>“</a:t>
          </a:r>
          <a:r>
            <a:rPr lang="en-US" sz="1600" b="1" kern="1200" dirty="0"/>
            <a:t>Prescription order</a:t>
          </a:r>
          <a:r>
            <a:rPr lang="en-US" sz="1600" kern="1200" dirty="0"/>
            <a:t>”</a:t>
          </a:r>
        </a:p>
      </dsp:txBody>
      <dsp:txXfrm>
        <a:off x="0" y="0"/>
        <a:ext cx="1360442" cy="1150937"/>
      </dsp:txXfrm>
    </dsp:sp>
    <dsp:sp modelId="{90218B21-55F8-47D8-9D2A-BC6EA628734D}">
      <dsp:nvSpPr>
        <dsp:cNvPr id="0" name=""/>
        <dsp:cNvSpPr/>
      </dsp:nvSpPr>
      <dsp:spPr>
        <a:xfrm>
          <a:off x="1462475" y="0"/>
          <a:ext cx="5339737" cy="10689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kern="1200" dirty="0"/>
            <a:t>Written or verbal order for a prescription drug, prescription device, or pharmaceutical service from a person authorized by law to prescribe such drug, device, or service. A prescription order includes an order entered in a chart or other medical record of a patient. [§ G.S. 90-85.3t]</a:t>
          </a:r>
          <a:br>
            <a:rPr lang="en-US" sz="1600" kern="1200" dirty="0"/>
          </a:br>
          <a:endParaRPr lang="en-US" sz="1600" kern="1200" dirty="0"/>
        </a:p>
      </dsp:txBody>
      <dsp:txXfrm>
        <a:off x="1462475" y="0"/>
        <a:ext cx="5339737" cy="1068959"/>
      </dsp:txXfrm>
    </dsp:sp>
    <dsp:sp modelId="{2693FCA3-AC9B-42F2-9B42-059E3FC4115F}">
      <dsp:nvSpPr>
        <dsp:cNvPr id="0" name=""/>
        <dsp:cNvSpPr/>
      </dsp:nvSpPr>
      <dsp:spPr>
        <a:xfrm>
          <a:off x="1360442" y="1278257"/>
          <a:ext cx="5441770" cy="0"/>
        </a:xfrm>
        <a:prstGeom prst="line">
          <a:avLst/>
        </a:prstGeom>
        <a:solidFill>
          <a:schemeClr val="accent2">
            <a:hueOff val="0"/>
            <a:satOff val="0"/>
            <a:lumOff val="0"/>
            <a:alphaOff val="0"/>
          </a:schemeClr>
        </a:solidFill>
        <a:ln w="19050" cap="flat" cmpd="sng" algn="ctr">
          <a:solidFill>
            <a:schemeClr val="accent2">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610311E7-6683-4FFE-924E-B3E9B50E0CD9}">
      <dsp:nvSpPr>
        <dsp:cNvPr id="0" name=""/>
        <dsp:cNvSpPr/>
      </dsp:nvSpPr>
      <dsp:spPr>
        <a:xfrm>
          <a:off x="0" y="1337354"/>
          <a:ext cx="6802213" cy="0"/>
        </a:xfrm>
        <a:prstGeom prst="line">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354C098-6319-4962-AC1E-A75806003BE8}">
      <dsp:nvSpPr>
        <dsp:cNvPr id="0" name=""/>
        <dsp:cNvSpPr/>
      </dsp:nvSpPr>
      <dsp:spPr>
        <a:xfrm>
          <a:off x="18338" y="1443897"/>
          <a:ext cx="1360442" cy="11509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kern="1200" dirty="0"/>
            <a:t>"</a:t>
          </a:r>
          <a:r>
            <a:rPr lang="en-US" sz="1600" b="1" kern="1200" dirty="0"/>
            <a:t>Label</a:t>
          </a:r>
          <a:r>
            <a:rPr lang="en-US" sz="1600" kern="1200" dirty="0"/>
            <a:t>"</a:t>
          </a:r>
        </a:p>
      </dsp:txBody>
      <dsp:txXfrm>
        <a:off x="18338" y="1443897"/>
        <a:ext cx="1360442" cy="1150937"/>
      </dsp:txXfrm>
    </dsp:sp>
    <dsp:sp modelId="{CF74EF37-E3DD-4513-9CCA-F868111EBE0D}">
      <dsp:nvSpPr>
        <dsp:cNvPr id="0" name=""/>
        <dsp:cNvSpPr/>
      </dsp:nvSpPr>
      <dsp:spPr>
        <a:xfrm>
          <a:off x="1462475" y="1369684"/>
          <a:ext cx="5339737" cy="10499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kern="1200" dirty="0"/>
            <a:t>Display of written, printed or graphic matter upon the immediate or outside container of any drug. [§ G.S. 90-85.3j] </a:t>
          </a:r>
        </a:p>
      </dsp:txBody>
      <dsp:txXfrm>
        <a:off x="1462475" y="1369684"/>
        <a:ext cx="5339737" cy="1049950"/>
      </dsp:txXfrm>
    </dsp:sp>
    <dsp:sp modelId="{B099AB32-A3FF-4824-9CF2-BED67467E7E6}">
      <dsp:nvSpPr>
        <dsp:cNvPr id="0" name=""/>
        <dsp:cNvSpPr/>
      </dsp:nvSpPr>
      <dsp:spPr>
        <a:xfrm>
          <a:off x="1360442" y="2250960"/>
          <a:ext cx="5441770" cy="0"/>
        </a:xfrm>
        <a:prstGeom prst="line">
          <a:avLst/>
        </a:prstGeom>
        <a:solidFill>
          <a:schemeClr val="accent2">
            <a:hueOff val="0"/>
            <a:satOff val="0"/>
            <a:lumOff val="0"/>
            <a:alphaOff val="0"/>
          </a:schemeClr>
        </a:solidFill>
        <a:ln w="19050" cap="flat" cmpd="sng" algn="ctr">
          <a:solidFill>
            <a:schemeClr val="accent2">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C3ED134-70B6-42E9-8726-7D071ED227D6}">
      <dsp:nvSpPr>
        <dsp:cNvPr id="0" name=""/>
        <dsp:cNvSpPr/>
      </dsp:nvSpPr>
      <dsp:spPr>
        <a:xfrm>
          <a:off x="0" y="2301875"/>
          <a:ext cx="6802213" cy="0"/>
        </a:xfrm>
        <a:prstGeom prst="line">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5A03A49-7658-465E-82DB-A5A02461EF13}">
      <dsp:nvSpPr>
        <dsp:cNvPr id="0" name=""/>
        <dsp:cNvSpPr/>
      </dsp:nvSpPr>
      <dsp:spPr>
        <a:xfrm>
          <a:off x="0" y="2301875"/>
          <a:ext cx="1360442" cy="11509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kern="1200" dirty="0"/>
            <a:t>"</a:t>
          </a:r>
          <a:r>
            <a:rPr lang="en-US" sz="1600" b="1" kern="1200" dirty="0"/>
            <a:t>Labeling</a:t>
          </a:r>
          <a:r>
            <a:rPr lang="en-US" sz="1600" kern="1200" dirty="0"/>
            <a:t>"</a:t>
          </a:r>
        </a:p>
      </dsp:txBody>
      <dsp:txXfrm>
        <a:off x="0" y="2301875"/>
        <a:ext cx="1360442" cy="1150937"/>
      </dsp:txXfrm>
    </dsp:sp>
    <dsp:sp modelId="{94F674E0-BDC9-4DEC-A5DB-4E51AE24B6F2}">
      <dsp:nvSpPr>
        <dsp:cNvPr id="0" name=""/>
        <dsp:cNvSpPr/>
      </dsp:nvSpPr>
      <dsp:spPr>
        <a:xfrm>
          <a:off x="1462475" y="2354139"/>
          <a:ext cx="5339737" cy="10452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kern="1200" dirty="0"/>
            <a:t>Preparing and affixing a label to any drug container, exclusive of labeling by a manufacturer, packer or distributor of a nonprescription drug or a commercially packaged prescription drug or device. [§ G.S. 90-85.3k] </a:t>
          </a:r>
        </a:p>
      </dsp:txBody>
      <dsp:txXfrm>
        <a:off x="1462475" y="2354139"/>
        <a:ext cx="5339737" cy="1045285"/>
      </dsp:txXfrm>
    </dsp:sp>
    <dsp:sp modelId="{7FE8BC5F-D1CF-43DA-923A-01962FA12A16}">
      <dsp:nvSpPr>
        <dsp:cNvPr id="0" name=""/>
        <dsp:cNvSpPr/>
      </dsp:nvSpPr>
      <dsp:spPr>
        <a:xfrm>
          <a:off x="1360442" y="3399424"/>
          <a:ext cx="5441770" cy="0"/>
        </a:xfrm>
        <a:prstGeom prst="line">
          <a:avLst/>
        </a:prstGeom>
        <a:solidFill>
          <a:schemeClr val="accent2">
            <a:hueOff val="0"/>
            <a:satOff val="0"/>
            <a:lumOff val="0"/>
            <a:alphaOff val="0"/>
          </a:schemeClr>
        </a:solidFill>
        <a:ln w="19050" cap="flat" cmpd="sng" algn="ctr">
          <a:solidFill>
            <a:schemeClr val="accent2">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9920A148-E1F6-430C-B1C0-58C7AB05E23C}">
      <dsp:nvSpPr>
        <dsp:cNvPr id="0" name=""/>
        <dsp:cNvSpPr/>
      </dsp:nvSpPr>
      <dsp:spPr>
        <a:xfrm>
          <a:off x="0" y="3452812"/>
          <a:ext cx="6802213" cy="0"/>
        </a:xfrm>
        <a:prstGeom prst="line">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A8CBB6C-5C23-4C04-A047-8DD5CC7D26C9}">
      <dsp:nvSpPr>
        <dsp:cNvPr id="0" name=""/>
        <dsp:cNvSpPr/>
      </dsp:nvSpPr>
      <dsp:spPr>
        <a:xfrm>
          <a:off x="0" y="3452812"/>
          <a:ext cx="1360442" cy="11509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1" kern="1200" dirty="0"/>
            <a:t>“Prescription</a:t>
          </a:r>
          <a:r>
            <a:rPr lang="en-US" sz="1600" b="0" kern="1200" dirty="0"/>
            <a:t>” or </a:t>
          </a:r>
          <a:r>
            <a:rPr lang="en-US" sz="1600" b="1" kern="1200" dirty="0"/>
            <a:t>“Legend</a:t>
          </a:r>
          <a:r>
            <a:rPr lang="en-US" sz="1600" b="0" kern="1200" dirty="0"/>
            <a:t>” drug</a:t>
          </a:r>
        </a:p>
      </dsp:txBody>
      <dsp:txXfrm>
        <a:off x="0" y="3452812"/>
        <a:ext cx="1360442" cy="1150937"/>
      </dsp:txXfrm>
    </dsp:sp>
    <dsp:sp modelId="{35371FAB-ADC1-40D6-BEAD-E6879109C5D5}">
      <dsp:nvSpPr>
        <dsp:cNvPr id="0" name=""/>
        <dsp:cNvSpPr/>
      </dsp:nvSpPr>
      <dsp:spPr>
        <a:xfrm>
          <a:off x="1462475" y="3505076"/>
          <a:ext cx="5339737" cy="10452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0" kern="1200" dirty="0"/>
            <a:t>Defined as one that bears the statement “CAUTION: Federal Law prohibits dispensing without prescription” on the label of the manufacturer’s original package. </a:t>
          </a:r>
        </a:p>
      </dsp:txBody>
      <dsp:txXfrm>
        <a:off x="1462475" y="3505076"/>
        <a:ext cx="5339737" cy="1045285"/>
      </dsp:txXfrm>
    </dsp:sp>
    <dsp:sp modelId="{76B1F4E6-84ED-418E-8BBA-732F0826ABF9}">
      <dsp:nvSpPr>
        <dsp:cNvPr id="0" name=""/>
        <dsp:cNvSpPr/>
      </dsp:nvSpPr>
      <dsp:spPr>
        <a:xfrm>
          <a:off x="1360442" y="4550361"/>
          <a:ext cx="5441770" cy="0"/>
        </a:xfrm>
        <a:prstGeom prst="line">
          <a:avLst/>
        </a:prstGeom>
        <a:solidFill>
          <a:schemeClr val="accent2">
            <a:hueOff val="0"/>
            <a:satOff val="0"/>
            <a:lumOff val="0"/>
            <a:alphaOff val="0"/>
          </a:schemeClr>
        </a:solidFill>
        <a:ln w="19050" cap="flat" cmpd="sng" algn="ctr">
          <a:solidFill>
            <a:schemeClr val="accent2">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4BFB836-B2AC-4863-9D1F-A40E62EAF34F}">
      <dsp:nvSpPr>
        <dsp:cNvPr id="0" name=""/>
        <dsp:cNvSpPr/>
      </dsp:nvSpPr>
      <dsp:spPr>
        <a:xfrm>
          <a:off x="0" y="89876"/>
          <a:ext cx="11742820" cy="1296000"/>
        </a:xfrm>
        <a:prstGeom prst="rightArrow">
          <a:avLst/>
        </a:prstGeom>
        <a:solidFill>
          <a:schemeClr val="accent2">
            <a:shade val="80000"/>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48A16AA-A682-4417-897D-51F8BE4E1005}">
      <dsp:nvSpPr>
        <dsp:cNvPr id="0" name=""/>
        <dsp:cNvSpPr/>
      </dsp:nvSpPr>
      <dsp:spPr>
        <a:xfrm>
          <a:off x="7792324" y="1126676"/>
          <a:ext cx="2776213" cy="3483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114300" lvl="1" indent="-114300" algn="l" defTabSz="533400">
            <a:lnSpc>
              <a:spcPct val="90000"/>
            </a:lnSpc>
            <a:spcBef>
              <a:spcPct val="0"/>
            </a:spcBef>
            <a:spcAft>
              <a:spcPct val="15000"/>
            </a:spcAft>
            <a:buFont typeface="+mj-lt"/>
            <a:buAutoNum type="arabicPeriod"/>
          </a:pPr>
          <a:r>
            <a:rPr lang="en-US" sz="1200" kern="1200" dirty="0"/>
            <a:t> Quantity dispensed if quantity of refill is different than quantity of original.</a:t>
          </a:r>
        </a:p>
        <a:p>
          <a:pPr marL="114300" lvl="1" indent="-114300" algn="l" defTabSz="533400">
            <a:lnSpc>
              <a:spcPct val="90000"/>
            </a:lnSpc>
            <a:spcBef>
              <a:spcPct val="0"/>
            </a:spcBef>
            <a:spcAft>
              <a:spcPct val="15000"/>
            </a:spcAft>
            <a:buFont typeface="+mj-lt"/>
            <a:buAutoNum type="arabicPeriod"/>
          </a:pPr>
          <a:r>
            <a:rPr lang="en-US" sz="1200" kern="1200" dirty="0"/>
            <a:t> Date of dispensing.</a:t>
          </a:r>
        </a:p>
        <a:p>
          <a:pPr marL="114300" lvl="1" indent="-114300" algn="l" defTabSz="533400">
            <a:lnSpc>
              <a:spcPct val="90000"/>
            </a:lnSpc>
            <a:spcBef>
              <a:spcPct val="0"/>
            </a:spcBef>
            <a:spcAft>
              <a:spcPct val="15000"/>
            </a:spcAft>
            <a:buFont typeface="+mj-lt"/>
            <a:buAutoNum type="arabicPeriod"/>
          </a:pPr>
          <a:r>
            <a:rPr lang="en-US" sz="1200" kern="1200" dirty="0"/>
            <a:t> Serial number (or equivalent in an institution).</a:t>
          </a:r>
        </a:p>
        <a:p>
          <a:pPr marL="114300" lvl="1" indent="-114300" algn="l" defTabSz="533400">
            <a:lnSpc>
              <a:spcPct val="90000"/>
            </a:lnSpc>
            <a:spcBef>
              <a:spcPct val="0"/>
            </a:spcBef>
            <a:spcAft>
              <a:spcPct val="15000"/>
            </a:spcAft>
            <a:buFont typeface="+mj-lt"/>
            <a:buAutoNum type="arabicPeriod"/>
          </a:pPr>
          <a:r>
            <a:rPr lang="en-US" sz="1200" kern="1200" dirty="0"/>
            <a:t> The identification of the pharmacist responsible for dispensing.</a:t>
          </a:r>
        </a:p>
        <a:p>
          <a:pPr marL="114300" lvl="1" indent="-114300" algn="l" defTabSz="533400">
            <a:lnSpc>
              <a:spcPct val="90000"/>
            </a:lnSpc>
            <a:spcBef>
              <a:spcPct val="0"/>
            </a:spcBef>
            <a:spcAft>
              <a:spcPct val="15000"/>
            </a:spcAft>
            <a:buFont typeface="+mj-lt"/>
            <a:buAutoNum type="arabicPeriod"/>
          </a:pPr>
          <a:r>
            <a:rPr lang="en-US" sz="1200" kern="1200" dirty="0"/>
            <a:t> Records of refills to date.</a:t>
          </a:r>
        </a:p>
        <a:p>
          <a:pPr marL="114300" lvl="1" indent="-114300" algn="l" defTabSz="533400">
            <a:lnSpc>
              <a:spcPct val="90000"/>
            </a:lnSpc>
            <a:spcBef>
              <a:spcPct val="0"/>
            </a:spcBef>
            <a:spcAft>
              <a:spcPct val="15000"/>
            </a:spcAft>
            <a:buFont typeface="+mj-lt"/>
            <a:buAutoNum type="arabicPeriod"/>
          </a:pPr>
          <a:r>
            <a:rPr lang="en-US" sz="1200" kern="1200" dirty="0"/>
            <a:t> Documentation of satisfaction of state requirements for drug selection. (This refers to manufacturer of brand or generic drug)</a:t>
          </a:r>
        </a:p>
        <a:p>
          <a:pPr marL="114300" lvl="1" indent="-114300" algn="l" defTabSz="533400">
            <a:lnSpc>
              <a:spcPct val="90000"/>
            </a:lnSpc>
            <a:spcBef>
              <a:spcPct val="0"/>
            </a:spcBef>
            <a:spcAft>
              <a:spcPct val="15000"/>
            </a:spcAft>
            <a:buFont typeface="+mj-lt"/>
            <a:buAutoNum type="arabicPeriod"/>
          </a:pPr>
          <a:r>
            <a:rPr lang="en-US" sz="1200" kern="1200" dirty="0"/>
            <a:t> Records in institutional pharmacies may be made and kept as part of the patient's medical record. [21 NCAC 46.2302]</a:t>
          </a:r>
        </a:p>
      </dsp:txBody>
      <dsp:txXfrm>
        <a:off x="7792324" y="1126676"/>
        <a:ext cx="2776213" cy="3483000"/>
      </dsp:txXfrm>
    </dsp:sp>
    <dsp:sp modelId="{8D27EC93-EA28-43B9-AE6F-67156DE05453}">
      <dsp:nvSpPr>
        <dsp:cNvPr id="0" name=""/>
        <dsp:cNvSpPr/>
      </dsp:nvSpPr>
      <dsp:spPr>
        <a:xfrm>
          <a:off x="8072374" y="413876"/>
          <a:ext cx="2216113" cy="648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82880" rIns="0" bIns="182880" numCol="1" spcCol="1270" anchor="ctr" anchorCtr="0">
          <a:noAutofit/>
        </a:bodyPr>
        <a:lstStyle/>
        <a:p>
          <a:pPr marL="0" lvl="0" indent="0" algn="l" defTabSz="800100">
            <a:lnSpc>
              <a:spcPct val="90000"/>
            </a:lnSpc>
            <a:spcBef>
              <a:spcPct val="0"/>
            </a:spcBef>
            <a:spcAft>
              <a:spcPct val="35000"/>
            </a:spcAft>
            <a:buNone/>
          </a:pPr>
          <a:r>
            <a:rPr lang="en-US" sz="1800" b="1" kern="1200" dirty="0">
              <a:solidFill>
                <a:schemeClr val="bg1"/>
              </a:solidFill>
            </a:rPr>
            <a:t>Prescription Records</a:t>
          </a:r>
        </a:p>
      </dsp:txBody>
      <dsp:txXfrm>
        <a:off x="8072374" y="413876"/>
        <a:ext cx="2216113" cy="648000"/>
      </dsp:txXfrm>
    </dsp:sp>
    <dsp:sp modelId="{C390EED1-491C-43A9-A13E-289DE4E63773}">
      <dsp:nvSpPr>
        <dsp:cNvPr id="0" name=""/>
        <dsp:cNvSpPr/>
      </dsp:nvSpPr>
      <dsp:spPr>
        <a:xfrm>
          <a:off x="4301591" y="1126676"/>
          <a:ext cx="3047510" cy="3483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114300" lvl="1" indent="-114300" algn="l" defTabSz="533400">
            <a:lnSpc>
              <a:spcPct val="90000"/>
            </a:lnSpc>
            <a:spcBef>
              <a:spcPct val="0"/>
            </a:spcBef>
            <a:spcAft>
              <a:spcPct val="15000"/>
            </a:spcAft>
            <a:buFont typeface="+mj-lt"/>
            <a:buAutoNum type="arabicPeriod"/>
          </a:pPr>
          <a:r>
            <a:rPr lang="en-US" sz="1200" kern="1200" dirty="0"/>
            <a:t> Name and address of the dispensing pharmacy.</a:t>
          </a:r>
        </a:p>
        <a:p>
          <a:pPr marL="114300" lvl="1" indent="-114300" algn="l" defTabSz="533400">
            <a:lnSpc>
              <a:spcPct val="90000"/>
            </a:lnSpc>
            <a:spcBef>
              <a:spcPct val="0"/>
            </a:spcBef>
            <a:spcAft>
              <a:spcPct val="15000"/>
            </a:spcAft>
            <a:buFont typeface="+mj-lt"/>
            <a:buAutoNum type="arabicPeriod"/>
          </a:pPr>
          <a:r>
            <a:rPr lang="en-US" sz="1200" kern="1200" dirty="0"/>
            <a:t> Serial number of the prescription.</a:t>
          </a:r>
        </a:p>
        <a:p>
          <a:pPr marL="114300" lvl="1" indent="-114300" algn="l" defTabSz="533400">
            <a:lnSpc>
              <a:spcPct val="90000"/>
            </a:lnSpc>
            <a:spcBef>
              <a:spcPct val="0"/>
            </a:spcBef>
            <a:spcAft>
              <a:spcPct val="15000"/>
            </a:spcAft>
            <a:buFont typeface="+mj-lt"/>
            <a:buAutoNum type="arabicPeriod"/>
          </a:pPr>
          <a:r>
            <a:rPr lang="en-US" sz="1200" kern="1200" dirty="0"/>
            <a:t> Date of the prescription.</a:t>
          </a:r>
        </a:p>
        <a:p>
          <a:pPr marL="114300" lvl="1" indent="-114300" algn="l" defTabSz="533400">
            <a:lnSpc>
              <a:spcPct val="90000"/>
            </a:lnSpc>
            <a:spcBef>
              <a:spcPct val="0"/>
            </a:spcBef>
            <a:spcAft>
              <a:spcPct val="15000"/>
            </a:spcAft>
            <a:buFont typeface="+mj-lt"/>
            <a:buAutoNum type="arabicPeriod"/>
          </a:pPr>
          <a:r>
            <a:rPr lang="en-US" sz="1200" kern="1200" dirty="0"/>
            <a:t> Name of the prescriber.</a:t>
          </a:r>
        </a:p>
        <a:p>
          <a:pPr marL="114300" lvl="1" indent="-114300" algn="l" defTabSz="533400">
            <a:lnSpc>
              <a:spcPct val="90000"/>
            </a:lnSpc>
            <a:spcBef>
              <a:spcPct val="0"/>
            </a:spcBef>
            <a:spcAft>
              <a:spcPct val="15000"/>
            </a:spcAft>
            <a:buFont typeface="+mj-lt"/>
            <a:buAutoNum type="arabicPeriod"/>
          </a:pPr>
          <a:r>
            <a:rPr lang="en-US" sz="1200" kern="1200" dirty="0"/>
            <a:t> Name of the patient.</a:t>
          </a:r>
        </a:p>
        <a:p>
          <a:pPr marL="114300" lvl="1" indent="-114300" algn="l" defTabSz="533400">
            <a:lnSpc>
              <a:spcPct val="90000"/>
            </a:lnSpc>
            <a:spcBef>
              <a:spcPct val="0"/>
            </a:spcBef>
            <a:spcAft>
              <a:spcPct val="15000"/>
            </a:spcAft>
            <a:buFont typeface="+mj-lt"/>
            <a:buAutoNum type="arabicPeriod"/>
          </a:pPr>
          <a:r>
            <a:rPr lang="en-US" sz="1200" kern="1200" dirty="0"/>
            <a:t> Name and strength of the drug.</a:t>
          </a:r>
        </a:p>
        <a:p>
          <a:pPr marL="114300" lvl="1" indent="-114300" algn="l" defTabSz="533400">
            <a:lnSpc>
              <a:spcPct val="90000"/>
            </a:lnSpc>
            <a:spcBef>
              <a:spcPct val="0"/>
            </a:spcBef>
            <a:spcAft>
              <a:spcPct val="15000"/>
            </a:spcAft>
            <a:buFont typeface="+mj-lt"/>
            <a:buAutoNum type="arabicPeriod"/>
          </a:pPr>
          <a:r>
            <a:rPr lang="en-US" sz="1200" kern="1200" dirty="0"/>
            <a:t> The generic name of the drug.</a:t>
          </a:r>
        </a:p>
        <a:p>
          <a:pPr marL="114300" lvl="1" indent="-114300" algn="l" defTabSz="533400">
            <a:lnSpc>
              <a:spcPct val="90000"/>
            </a:lnSpc>
            <a:spcBef>
              <a:spcPct val="0"/>
            </a:spcBef>
            <a:spcAft>
              <a:spcPct val="15000"/>
            </a:spcAft>
            <a:buFont typeface="+mj-lt"/>
            <a:buAutoNum type="arabicPeriod"/>
          </a:pPr>
          <a:r>
            <a:rPr lang="en-US" sz="1200" kern="1200" dirty="0"/>
            <a:t> Directions for use.</a:t>
          </a:r>
        </a:p>
        <a:p>
          <a:pPr marL="114300" lvl="1" indent="-114300" algn="l" defTabSz="533400">
            <a:lnSpc>
              <a:spcPct val="90000"/>
            </a:lnSpc>
            <a:spcBef>
              <a:spcPct val="0"/>
            </a:spcBef>
            <a:spcAft>
              <a:spcPct val="15000"/>
            </a:spcAft>
            <a:buFont typeface="+mj-lt"/>
            <a:buAutoNum type="arabicPeriod"/>
          </a:pPr>
          <a:r>
            <a:rPr lang="en-US" sz="1200" kern="1200" dirty="0"/>
            <a:t> Appropriate cautionary statements.</a:t>
          </a:r>
        </a:p>
        <a:p>
          <a:pPr marL="114300" lvl="1" indent="-114300" algn="l" defTabSz="533400">
            <a:lnSpc>
              <a:spcPct val="90000"/>
            </a:lnSpc>
            <a:spcBef>
              <a:spcPct val="0"/>
            </a:spcBef>
            <a:spcAft>
              <a:spcPct val="15000"/>
            </a:spcAft>
            <a:buFont typeface="+mj-lt"/>
            <a:buAutoNum type="arabicPeriod"/>
          </a:pPr>
          <a:r>
            <a:rPr lang="en-US" sz="1200" kern="1200" dirty="0"/>
            <a:t>“Filled by” or “dispensed by” with the name of the dispensing pharmacist.</a:t>
          </a:r>
        </a:p>
        <a:p>
          <a:pPr marL="114300" lvl="1" indent="-114300" algn="l" defTabSz="533400">
            <a:lnSpc>
              <a:spcPct val="90000"/>
            </a:lnSpc>
            <a:spcBef>
              <a:spcPct val="0"/>
            </a:spcBef>
            <a:spcAft>
              <a:spcPct val="15000"/>
            </a:spcAft>
            <a:buFont typeface="+mj-lt"/>
            <a:buAutoNum type="arabicPeriod"/>
          </a:pPr>
          <a:r>
            <a:rPr lang="en-US" sz="1200" kern="1200" dirty="0"/>
            <a:t> A discard date, which shall be the earlier of one year from the date dispensed or the manufacturer’s expiration date, whichever is earlier. The label must not obscure the expiration date and storage statement when the product is dispensed in the manufacturer's original container.</a:t>
          </a:r>
        </a:p>
      </dsp:txBody>
      <dsp:txXfrm>
        <a:off x="4301591" y="1126676"/>
        <a:ext cx="3047510" cy="3483000"/>
      </dsp:txXfrm>
    </dsp:sp>
    <dsp:sp modelId="{1136FB01-C1A6-443E-93A3-9B7BCAF223ED}">
      <dsp:nvSpPr>
        <dsp:cNvPr id="0" name=""/>
        <dsp:cNvSpPr/>
      </dsp:nvSpPr>
      <dsp:spPr>
        <a:xfrm>
          <a:off x="4717289" y="413876"/>
          <a:ext cx="2216113" cy="648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82880" rIns="0" bIns="182880" numCol="1" spcCol="1270" anchor="ctr" anchorCtr="0">
          <a:noAutofit/>
        </a:bodyPr>
        <a:lstStyle/>
        <a:p>
          <a:pPr marL="0" lvl="0" indent="0" algn="l" defTabSz="800100">
            <a:lnSpc>
              <a:spcPct val="90000"/>
            </a:lnSpc>
            <a:spcBef>
              <a:spcPct val="0"/>
            </a:spcBef>
            <a:spcAft>
              <a:spcPct val="35000"/>
            </a:spcAft>
            <a:buNone/>
          </a:pPr>
          <a:r>
            <a:rPr lang="en-US" sz="1800" b="1" kern="1200" dirty="0">
              <a:solidFill>
                <a:schemeClr val="bg1"/>
              </a:solidFill>
            </a:rPr>
            <a:t>Prescription Label</a:t>
          </a:r>
        </a:p>
      </dsp:txBody>
      <dsp:txXfrm>
        <a:off x="4717289" y="413876"/>
        <a:ext cx="2216113" cy="648000"/>
      </dsp:txXfrm>
    </dsp:sp>
    <dsp:sp modelId="{1F108707-B7A8-41A7-95B9-5206D18AC6AE}">
      <dsp:nvSpPr>
        <dsp:cNvPr id="0" name=""/>
        <dsp:cNvSpPr/>
      </dsp:nvSpPr>
      <dsp:spPr>
        <a:xfrm>
          <a:off x="951315" y="1126676"/>
          <a:ext cx="2907053" cy="3483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114300" lvl="1" indent="-114300" algn="l" defTabSz="533400">
            <a:lnSpc>
              <a:spcPct val="90000"/>
            </a:lnSpc>
            <a:spcBef>
              <a:spcPct val="0"/>
            </a:spcBef>
            <a:spcAft>
              <a:spcPct val="15000"/>
            </a:spcAft>
            <a:buFont typeface="+mj-lt"/>
            <a:buAutoNum type="arabicPeriod"/>
          </a:pPr>
          <a:r>
            <a:rPr lang="en-US" sz="1200" kern="1200" dirty="0"/>
            <a:t> Date of issuance.</a:t>
          </a:r>
          <a:endParaRPr lang="en-US" sz="1200" b="1" kern="1200" dirty="0">
            <a:solidFill>
              <a:schemeClr val="bg1"/>
            </a:solidFill>
          </a:endParaRPr>
        </a:p>
        <a:p>
          <a:pPr marL="114300" lvl="1" indent="-114300" algn="l" defTabSz="533400">
            <a:lnSpc>
              <a:spcPct val="90000"/>
            </a:lnSpc>
            <a:spcBef>
              <a:spcPct val="0"/>
            </a:spcBef>
            <a:spcAft>
              <a:spcPct val="15000"/>
            </a:spcAft>
            <a:buFont typeface="+mj-lt"/>
            <a:buAutoNum type="arabicPeriod"/>
          </a:pPr>
          <a:r>
            <a:rPr lang="en-US" sz="1200" kern="1200" dirty="0"/>
            <a:t> Name and address of patient.*</a:t>
          </a:r>
        </a:p>
        <a:p>
          <a:pPr marL="114300" lvl="1" indent="-114300" algn="l" defTabSz="533400">
            <a:lnSpc>
              <a:spcPct val="90000"/>
            </a:lnSpc>
            <a:spcBef>
              <a:spcPct val="0"/>
            </a:spcBef>
            <a:spcAft>
              <a:spcPct val="15000"/>
            </a:spcAft>
            <a:buFont typeface="+mj-lt"/>
            <a:buAutoNum type="arabicPeriod"/>
          </a:pPr>
          <a:r>
            <a:rPr lang="en-US" sz="1200" kern="1200" dirty="0"/>
            <a:t> Name, address and telephone number of prescriber.*</a:t>
          </a:r>
        </a:p>
        <a:p>
          <a:pPr marL="114300" lvl="1" indent="-114300" algn="l" defTabSz="533400">
            <a:lnSpc>
              <a:spcPct val="90000"/>
            </a:lnSpc>
            <a:spcBef>
              <a:spcPct val="0"/>
            </a:spcBef>
            <a:spcAft>
              <a:spcPct val="15000"/>
            </a:spcAft>
            <a:buFont typeface="+mj-lt"/>
            <a:buAutoNum type="arabicPeriod"/>
          </a:pPr>
          <a:r>
            <a:rPr lang="en-US" sz="1200" kern="1200" dirty="0"/>
            <a:t> Drug Enforcement Agency (DEA) number of prescribers in the case of controlled substances.*</a:t>
          </a:r>
        </a:p>
        <a:p>
          <a:pPr marL="114300" lvl="1" indent="-114300" algn="l" defTabSz="533400">
            <a:lnSpc>
              <a:spcPct val="90000"/>
            </a:lnSpc>
            <a:spcBef>
              <a:spcPct val="0"/>
            </a:spcBef>
            <a:spcAft>
              <a:spcPct val="15000"/>
            </a:spcAft>
            <a:buFont typeface="+mj-lt"/>
            <a:buAutoNum type="arabicPeriod"/>
          </a:pPr>
          <a:r>
            <a:rPr lang="en-US" sz="1200" kern="1200" dirty="0"/>
            <a:t> Name, strength, dosage form and quantity of drug prescribed.</a:t>
          </a:r>
        </a:p>
        <a:p>
          <a:pPr marL="114300" lvl="1" indent="-114300" algn="l" defTabSz="533400">
            <a:lnSpc>
              <a:spcPct val="90000"/>
            </a:lnSpc>
            <a:spcBef>
              <a:spcPct val="0"/>
            </a:spcBef>
            <a:spcAft>
              <a:spcPct val="15000"/>
            </a:spcAft>
            <a:buFont typeface="+mj-lt"/>
            <a:buAutoNum type="arabicPeriod"/>
          </a:pPr>
          <a:r>
            <a:rPr lang="en-US" sz="1200" kern="1200" dirty="0"/>
            <a:t> Refills if authorized or, in institutions, the stop date.*</a:t>
          </a:r>
        </a:p>
        <a:p>
          <a:pPr marL="114300" lvl="1" indent="-114300" algn="l" defTabSz="533400">
            <a:lnSpc>
              <a:spcPct val="90000"/>
            </a:lnSpc>
            <a:spcBef>
              <a:spcPct val="0"/>
            </a:spcBef>
            <a:spcAft>
              <a:spcPct val="15000"/>
            </a:spcAft>
            <a:buFont typeface="+mj-lt"/>
            <a:buAutoNum type="arabicPeriod"/>
          </a:pPr>
          <a:r>
            <a:rPr lang="en-US" sz="1200" kern="1200" dirty="0"/>
            <a:t> Route of administration of drug prescribed*</a:t>
          </a:r>
        </a:p>
        <a:p>
          <a:pPr marL="114300" lvl="1" indent="-114300" algn="l" defTabSz="533400">
            <a:lnSpc>
              <a:spcPct val="90000"/>
            </a:lnSpc>
            <a:spcBef>
              <a:spcPct val="0"/>
            </a:spcBef>
            <a:spcAft>
              <a:spcPct val="15000"/>
            </a:spcAft>
            <a:buFont typeface="+mj-lt"/>
            <a:buAutoNum type="arabicPeriod"/>
          </a:pPr>
          <a:r>
            <a:rPr lang="en-US" sz="1200" kern="1200" dirty="0"/>
            <a:t>Directions for use. </a:t>
          </a:r>
        </a:p>
        <a:p>
          <a:pPr marL="114300" lvl="1" indent="-114300" algn="l" defTabSz="533400">
            <a:lnSpc>
              <a:spcPct val="90000"/>
            </a:lnSpc>
            <a:spcBef>
              <a:spcPct val="0"/>
            </a:spcBef>
            <a:spcAft>
              <a:spcPct val="15000"/>
            </a:spcAft>
            <a:buFont typeface="+mj-lt"/>
            <a:buNone/>
          </a:pPr>
          <a:br>
            <a:rPr lang="en-US" sz="1200" kern="1200" dirty="0"/>
          </a:br>
          <a:r>
            <a:rPr lang="en-US" sz="1200" i="1" kern="1200" dirty="0"/>
            <a:t>*May be stored in a readily retrievable data file specifically compiled for use in the pharmacy, which is not a commercial publication</a:t>
          </a:r>
        </a:p>
      </dsp:txBody>
      <dsp:txXfrm>
        <a:off x="951315" y="1126676"/>
        <a:ext cx="2907053" cy="3483000"/>
      </dsp:txXfrm>
    </dsp:sp>
    <dsp:sp modelId="{3F1652F6-38C2-4809-AF01-9532A7C6C93C}">
      <dsp:nvSpPr>
        <dsp:cNvPr id="0" name=""/>
        <dsp:cNvSpPr/>
      </dsp:nvSpPr>
      <dsp:spPr>
        <a:xfrm>
          <a:off x="1296785" y="413876"/>
          <a:ext cx="2216113" cy="648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82880" rIns="0" bIns="182880" numCol="1" spcCol="1270" anchor="ctr" anchorCtr="0">
          <a:noAutofit/>
        </a:bodyPr>
        <a:lstStyle/>
        <a:p>
          <a:pPr marL="0" lvl="0" indent="0" algn="l" defTabSz="800100">
            <a:lnSpc>
              <a:spcPct val="90000"/>
            </a:lnSpc>
            <a:spcBef>
              <a:spcPct val="0"/>
            </a:spcBef>
            <a:spcAft>
              <a:spcPct val="35000"/>
            </a:spcAft>
            <a:buNone/>
          </a:pPr>
          <a:r>
            <a:rPr lang="en-US" sz="1800" b="1" kern="1200" dirty="0">
              <a:solidFill>
                <a:schemeClr val="bg1"/>
              </a:solidFill>
            </a:rPr>
            <a:t>Prescription Order</a:t>
          </a:r>
        </a:p>
      </dsp:txBody>
      <dsp:txXfrm>
        <a:off x="1296785" y="413876"/>
        <a:ext cx="2216113" cy="64800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387C17A-42A9-4938-B4BF-7907125392A4}">
      <dsp:nvSpPr>
        <dsp:cNvPr id="0" name=""/>
        <dsp:cNvSpPr/>
      </dsp:nvSpPr>
      <dsp:spPr>
        <a:xfrm>
          <a:off x="3246" y="13836"/>
          <a:ext cx="2575454" cy="1545272"/>
        </a:xfrm>
        <a:prstGeom prst="rect">
          <a:avLst/>
        </a:prstGeom>
        <a:solidFill>
          <a:srgbClr val="6887B3"/>
        </a:solidFill>
        <a:ln w="38100" cap="flat" cmpd="sng" algn="ctr">
          <a:solidFill>
            <a:srgbClr val="003147"/>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a:t>Age and social history to identify </a:t>
          </a:r>
          <a:r>
            <a:rPr lang="en-US" sz="2100" b="0" kern="1200"/>
            <a:t>contraindications</a:t>
          </a:r>
        </a:p>
      </dsp:txBody>
      <dsp:txXfrm>
        <a:off x="3246" y="13836"/>
        <a:ext cx="2575454" cy="1545272"/>
      </dsp:txXfrm>
    </dsp:sp>
    <dsp:sp modelId="{F2164013-6696-471D-86FD-21948F84EA3E}">
      <dsp:nvSpPr>
        <dsp:cNvPr id="0" name=""/>
        <dsp:cNvSpPr/>
      </dsp:nvSpPr>
      <dsp:spPr>
        <a:xfrm>
          <a:off x="2836246" y="13836"/>
          <a:ext cx="2575454" cy="1545272"/>
        </a:xfrm>
        <a:prstGeom prst="rect">
          <a:avLst/>
        </a:prstGeom>
        <a:solidFill>
          <a:srgbClr val="6887B3"/>
        </a:solidFill>
        <a:ln w="38100" cap="flat" cmpd="sng" algn="ctr">
          <a:solidFill>
            <a:srgbClr val="003147"/>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a:t>Current disease states to identify contraindications to therapy</a:t>
          </a:r>
        </a:p>
      </dsp:txBody>
      <dsp:txXfrm>
        <a:off x="2836246" y="13836"/>
        <a:ext cx="2575454" cy="1545272"/>
      </dsp:txXfrm>
    </dsp:sp>
    <dsp:sp modelId="{52A883B7-7717-460C-800D-FDCA30A66D91}">
      <dsp:nvSpPr>
        <dsp:cNvPr id="0" name=""/>
        <dsp:cNvSpPr/>
      </dsp:nvSpPr>
      <dsp:spPr>
        <a:xfrm>
          <a:off x="5669245" y="13836"/>
          <a:ext cx="2575454" cy="1545272"/>
        </a:xfrm>
        <a:prstGeom prst="rect">
          <a:avLst/>
        </a:prstGeom>
        <a:solidFill>
          <a:srgbClr val="6887B3"/>
        </a:solidFill>
        <a:ln w="38100" cap="flat" cmpd="sng" algn="ctr">
          <a:solidFill>
            <a:srgbClr val="003147"/>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a:t>Updated medication list to identify potential drug-drug interactions</a:t>
          </a:r>
        </a:p>
      </dsp:txBody>
      <dsp:txXfrm>
        <a:off x="5669245" y="13836"/>
        <a:ext cx="2575454" cy="1545272"/>
      </dsp:txXfrm>
    </dsp:sp>
    <dsp:sp modelId="{B33342A6-C344-42D7-9804-6C5B41892919}">
      <dsp:nvSpPr>
        <dsp:cNvPr id="0" name=""/>
        <dsp:cNvSpPr/>
      </dsp:nvSpPr>
      <dsp:spPr>
        <a:xfrm>
          <a:off x="8502245" y="13836"/>
          <a:ext cx="2575454" cy="1545272"/>
        </a:xfrm>
        <a:prstGeom prst="rect">
          <a:avLst/>
        </a:prstGeom>
        <a:solidFill>
          <a:srgbClr val="6887B3"/>
        </a:solidFill>
        <a:ln w="38100" cap="flat" cmpd="sng" algn="ctr">
          <a:solidFill>
            <a:srgbClr val="003147"/>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a:t>Updated allergy list to identify drug-allergy interactions</a:t>
          </a:r>
        </a:p>
      </dsp:txBody>
      <dsp:txXfrm>
        <a:off x="8502245" y="13836"/>
        <a:ext cx="2575454" cy="154527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B2BC63E-EBE3-4BFE-BF8F-41FAE9048067}">
      <dsp:nvSpPr>
        <dsp:cNvPr id="0" name=""/>
        <dsp:cNvSpPr/>
      </dsp:nvSpPr>
      <dsp:spPr>
        <a:xfrm>
          <a:off x="0" y="3399"/>
          <a:ext cx="9269185" cy="724089"/>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BB0C07E-F007-41FA-A00D-CAEF7FE9AD9C}">
      <dsp:nvSpPr>
        <dsp:cNvPr id="0" name=""/>
        <dsp:cNvSpPr/>
      </dsp:nvSpPr>
      <dsp:spPr>
        <a:xfrm>
          <a:off x="219037" y="166319"/>
          <a:ext cx="398249" cy="398249"/>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24A44AF-EDE4-4832-8A3E-126A2DDF0E5F}">
      <dsp:nvSpPr>
        <dsp:cNvPr id="0" name=""/>
        <dsp:cNvSpPr/>
      </dsp:nvSpPr>
      <dsp:spPr>
        <a:xfrm>
          <a:off x="836323" y="3399"/>
          <a:ext cx="8432862" cy="7240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633" tIns="76633" rIns="76633" bIns="76633" numCol="1" spcCol="1270" anchor="ctr" anchorCtr="0">
          <a:noAutofit/>
        </a:bodyPr>
        <a:lstStyle/>
        <a:p>
          <a:pPr marL="0" lvl="0" indent="0" algn="l" defTabSz="889000">
            <a:lnSpc>
              <a:spcPct val="90000"/>
            </a:lnSpc>
            <a:spcBef>
              <a:spcPct val="0"/>
            </a:spcBef>
            <a:spcAft>
              <a:spcPct val="35000"/>
            </a:spcAft>
            <a:buNone/>
          </a:pPr>
          <a:r>
            <a:rPr lang="en-US" sz="2000" kern="1200"/>
            <a:t>Update pharmacy permits on a yearly basis</a:t>
          </a:r>
        </a:p>
      </dsp:txBody>
      <dsp:txXfrm>
        <a:off x="836323" y="3399"/>
        <a:ext cx="8432862" cy="724089"/>
      </dsp:txXfrm>
    </dsp:sp>
    <dsp:sp modelId="{42034141-D6AA-4A2A-99F2-8334C8052F05}">
      <dsp:nvSpPr>
        <dsp:cNvPr id="0" name=""/>
        <dsp:cNvSpPr/>
      </dsp:nvSpPr>
      <dsp:spPr>
        <a:xfrm>
          <a:off x="0" y="908511"/>
          <a:ext cx="9269185" cy="724089"/>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646ACAF-C7A6-4A0F-8D1D-3A3260DC21EF}">
      <dsp:nvSpPr>
        <dsp:cNvPr id="0" name=""/>
        <dsp:cNvSpPr/>
      </dsp:nvSpPr>
      <dsp:spPr>
        <a:xfrm>
          <a:off x="219037" y="1071431"/>
          <a:ext cx="398249" cy="398249"/>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935CB9D-9824-40A0-B67D-DFC50E37D7DC}">
      <dsp:nvSpPr>
        <dsp:cNvPr id="0" name=""/>
        <dsp:cNvSpPr/>
      </dsp:nvSpPr>
      <dsp:spPr>
        <a:xfrm>
          <a:off x="836323" y="908511"/>
          <a:ext cx="8432862" cy="7240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633" tIns="76633" rIns="76633" bIns="76633" numCol="1" spcCol="1270" anchor="ctr" anchorCtr="0">
          <a:noAutofit/>
        </a:bodyPr>
        <a:lstStyle/>
        <a:p>
          <a:pPr marL="0" lvl="0" indent="0" algn="l" defTabSz="889000">
            <a:lnSpc>
              <a:spcPct val="90000"/>
            </a:lnSpc>
            <a:spcBef>
              <a:spcPct val="0"/>
            </a:spcBef>
            <a:spcAft>
              <a:spcPct val="35000"/>
            </a:spcAft>
            <a:buNone/>
          </a:pPr>
          <a:r>
            <a:rPr lang="en-US" sz="2000" kern="1200"/>
            <a:t>Maintain the security and proper storage of all medications within the pharmacy</a:t>
          </a:r>
        </a:p>
      </dsp:txBody>
      <dsp:txXfrm>
        <a:off x="836323" y="908511"/>
        <a:ext cx="8432862" cy="724089"/>
      </dsp:txXfrm>
    </dsp:sp>
    <dsp:sp modelId="{9D98932B-EB60-4C31-BC30-3A386B4B3BE2}">
      <dsp:nvSpPr>
        <dsp:cNvPr id="0" name=""/>
        <dsp:cNvSpPr/>
      </dsp:nvSpPr>
      <dsp:spPr>
        <a:xfrm>
          <a:off x="0" y="1813624"/>
          <a:ext cx="9269185" cy="724089"/>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54F3554-1212-47CC-823F-3F78E6C22F4D}">
      <dsp:nvSpPr>
        <dsp:cNvPr id="0" name=""/>
        <dsp:cNvSpPr/>
      </dsp:nvSpPr>
      <dsp:spPr>
        <a:xfrm>
          <a:off x="219037" y="1976544"/>
          <a:ext cx="398249" cy="398249"/>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CEC8B15-18AD-4F01-B9DA-399203FC659B}">
      <dsp:nvSpPr>
        <dsp:cNvPr id="0" name=""/>
        <dsp:cNvSpPr/>
      </dsp:nvSpPr>
      <dsp:spPr>
        <a:xfrm>
          <a:off x="836323" y="1813624"/>
          <a:ext cx="8432862" cy="7240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633" tIns="76633" rIns="76633" bIns="76633" numCol="1" spcCol="1270" anchor="ctr" anchorCtr="0">
          <a:noAutofit/>
        </a:bodyPr>
        <a:lstStyle/>
        <a:p>
          <a:pPr marL="0" lvl="0" indent="0" algn="l" defTabSz="889000">
            <a:lnSpc>
              <a:spcPct val="90000"/>
            </a:lnSpc>
            <a:spcBef>
              <a:spcPct val="0"/>
            </a:spcBef>
            <a:spcAft>
              <a:spcPct val="35000"/>
            </a:spcAft>
            <a:buNone/>
          </a:pPr>
          <a:r>
            <a:rPr lang="en-US" sz="2000" kern="1200"/>
            <a:t>Review chart records/RN dispensing regularly (weekly unless &gt; 30 scripts per day then reviews must be done daily)</a:t>
          </a:r>
        </a:p>
      </dsp:txBody>
      <dsp:txXfrm>
        <a:off x="836323" y="1813624"/>
        <a:ext cx="8432862" cy="724089"/>
      </dsp:txXfrm>
    </dsp:sp>
    <dsp:sp modelId="{CE71B46C-60DE-44F6-8120-83912184072E}">
      <dsp:nvSpPr>
        <dsp:cNvPr id="0" name=""/>
        <dsp:cNvSpPr/>
      </dsp:nvSpPr>
      <dsp:spPr>
        <a:xfrm>
          <a:off x="0" y="2718736"/>
          <a:ext cx="9269185" cy="724089"/>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2407BD1-EF57-46BD-AABD-D0C5A45EE9CD}">
      <dsp:nvSpPr>
        <dsp:cNvPr id="0" name=""/>
        <dsp:cNvSpPr/>
      </dsp:nvSpPr>
      <dsp:spPr>
        <a:xfrm>
          <a:off x="219037" y="2881656"/>
          <a:ext cx="398249" cy="398249"/>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1B37A86-41CA-48A6-A1D2-B044355B9385}">
      <dsp:nvSpPr>
        <dsp:cNvPr id="0" name=""/>
        <dsp:cNvSpPr/>
      </dsp:nvSpPr>
      <dsp:spPr>
        <a:xfrm>
          <a:off x="836323" y="2718736"/>
          <a:ext cx="8432862" cy="7240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633" tIns="76633" rIns="76633" bIns="76633" numCol="1" spcCol="1270" anchor="ctr" anchorCtr="0">
          <a:noAutofit/>
        </a:bodyPr>
        <a:lstStyle/>
        <a:p>
          <a:pPr marL="0" lvl="0" indent="0" algn="l" defTabSz="889000">
            <a:lnSpc>
              <a:spcPct val="90000"/>
            </a:lnSpc>
            <a:spcBef>
              <a:spcPct val="0"/>
            </a:spcBef>
            <a:spcAft>
              <a:spcPct val="35000"/>
            </a:spcAft>
            <a:buNone/>
          </a:pPr>
          <a:r>
            <a:rPr lang="en-US" sz="2000" kern="1200"/>
            <a:t>Remove expired drugs from inventory and identify any medications that are expiring within 6 months</a:t>
          </a:r>
        </a:p>
      </dsp:txBody>
      <dsp:txXfrm>
        <a:off x="836323" y="2718736"/>
        <a:ext cx="8432862" cy="724089"/>
      </dsp:txXfrm>
    </dsp:sp>
    <dsp:sp modelId="{0512492C-FAE5-47BB-B687-5C11DEE606EB}">
      <dsp:nvSpPr>
        <dsp:cNvPr id="0" name=""/>
        <dsp:cNvSpPr/>
      </dsp:nvSpPr>
      <dsp:spPr>
        <a:xfrm>
          <a:off x="0" y="3623848"/>
          <a:ext cx="9269185" cy="724089"/>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838C0B5-088C-4187-8600-BAFBA6157482}">
      <dsp:nvSpPr>
        <dsp:cNvPr id="0" name=""/>
        <dsp:cNvSpPr/>
      </dsp:nvSpPr>
      <dsp:spPr>
        <a:xfrm>
          <a:off x="219037" y="3786768"/>
          <a:ext cx="398249" cy="398249"/>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A9403FC-BE3B-4EE4-B250-1DD6B5352107}">
      <dsp:nvSpPr>
        <dsp:cNvPr id="0" name=""/>
        <dsp:cNvSpPr/>
      </dsp:nvSpPr>
      <dsp:spPr>
        <a:xfrm>
          <a:off x="836323" y="3623848"/>
          <a:ext cx="8432862" cy="7240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633" tIns="76633" rIns="76633" bIns="76633" numCol="1" spcCol="1270" anchor="ctr" anchorCtr="0">
          <a:noAutofit/>
        </a:bodyPr>
        <a:lstStyle/>
        <a:p>
          <a:pPr marL="0" lvl="0" indent="0" algn="l" defTabSz="889000">
            <a:lnSpc>
              <a:spcPct val="90000"/>
            </a:lnSpc>
            <a:spcBef>
              <a:spcPct val="0"/>
            </a:spcBef>
            <a:spcAft>
              <a:spcPct val="35000"/>
            </a:spcAft>
            <a:buNone/>
          </a:pPr>
          <a:r>
            <a:rPr lang="en-US" sz="2000" kern="1200"/>
            <a:t>Document dispensing errors and implement quality assurance plans</a:t>
          </a:r>
        </a:p>
      </dsp:txBody>
      <dsp:txXfrm>
        <a:off x="836323" y="3623848"/>
        <a:ext cx="8432862" cy="724089"/>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FD440E3-E4DB-4D4A-910B-54C26E4F1A73}">
      <dsp:nvSpPr>
        <dsp:cNvPr id="0" name=""/>
        <dsp:cNvSpPr/>
      </dsp:nvSpPr>
      <dsp:spPr>
        <a:xfrm>
          <a:off x="0" y="0"/>
          <a:ext cx="9661071" cy="1255220"/>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BA7DE13-C22C-425A-BBE9-D29A92146443}">
      <dsp:nvSpPr>
        <dsp:cNvPr id="0" name=""/>
        <dsp:cNvSpPr/>
      </dsp:nvSpPr>
      <dsp:spPr>
        <a:xfrm>
          <a:off x="379704" y="286234"/>
          <a:ext cx="691046" cy="690371"/>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C31B692-E0D2-49BD-9476-B308F8CE6662}">
      <dsp:nvSpPr>
        <dsp:cNvPr id="0" name=""/>
        <dsp:cNvSpPr/>
      </dsp:nvSpPr>
      <dsp:spPr>
        <a:xfrm>
          <a:off x="1450454" y="3809"/>
          <a:ext cx="8114896" cy="12564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2974" tIns="132974" rIns="132974" bIns="132974" numCol="1" spcCol="1270" anchor="ctr" anchorCtr="0">
          <a:noAutofit/>
        </a:bodyPr>
        <a:lstStyle/>
        <a:p>
          <a:pPr marL="0" lvl="0" indent="0" algn="l" defTabSz="889000">
            <a:lnSpc>
              <a:spcPct val="90000"/>
            </a:lnSpc>
            <a:spcBef>
              <a:spcPct val="0"/>
            </a:spcBef>
            <a:spcAft>
              <a:spcPct val="35000"/>
            </a:spcAft>
            <a:buNone/>
          </a:pPr>
          <a:r>
            <a:rPr lang="en-US" sz="2000" kern="1200"/>
            <a:t>Prepare a plan to safeguard medications in the event of a natural disaster and report to the board if any emergency or natural disaster affects the strength, purity or labeling of drugs or devices in the pharmacy</a:t>
          </a:r>
        </a:p>
      </dsp:txBody>
      <dsp:txXfrm>
        <a:off x="1450454" y="3809"/>
        <a:ext cx="8114896" cy="1256447"/>
      </dsp:txXfrm>
    </dsp:sp>
    <dsp:sp modelId="{9207139C-CF85-45F4-AC5D-CC58F0C9F284}">
      <dsp:nvSpPr>
        <dsp:cNvPr id="0" name=""/>
        <dsp:cNvSpPr/>
      </dsp:nvSpPr>
      <dsp:spPr>
        <a:xfrm>
          <a:off x="0" y="1547445"/>
          <a:ext cx="9661071" cy="1255220"/>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AA7FD4A-B163-4778-9098-1128396CA5E3}">
      <dsp:nvSpPr>
        <dsp:cNvPr id="0" name=""/>
        <dsp:cNvSpPr/>
      </dsp:nvSpPr>
      <dsp:spPr>
        <a:xfrm>
          <a:off x="379704" y="1829869"/>
          <a:ext cx="691046" cy="690371"/>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7FE33A5-17D3-4F82-BB4E-148114740990}">
      <dsp:nvSpPr>
        <dsp:cNvPr id="0" name=""/>
        <dsp:cNvSpPr/>
      </dsp:nvSpPr>
      <dsp:spPr>
        <a:xfrm>
          <a:off x="1450454" y="1547445"/>
          <a:ext cx="8114896" cy="12564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2974" tIns="132974" rIns="132974" bIns="132974" numCol="1" spcCol="1270" anchor="ctr" anchorCtr="0">
          <a:noAutofit/>
        </a:bodyPr>
        <a:lstStyle/>
        <a:p>
          <a:pPr marL="0" lvl="0" indent="0" algn="l" defTabSz="889000">
            <a:lnSpc>
              <a:spcPct val="90000"/>
            </a:lnSpc>
            <a:spcBef>
              <a:spcPct val="0"/>
            </a:spcBef>
            <a:spcAft>
              <a:spcPct val="35000"/>
            </a:spcAft>
            <a:buNone/>
          </a:pPr>
          <a:r>
            <a:rPr lang="en-US" sz="2000" kern="1200"/>
            <a:t>Properly dispose of medications that are damaged, expired, adulterated or wasted medications.</a:t>
          </a:r>
        </a:p>
      </dsp:txBody>
      <dsp:txXfrm>
        <a:off x="1450454" y="1547445"/>
        <a:ext cx="8114896" cy="1256447"/>
      </dsp:txXfrm>
    </dsp:sp>
    <dsp:sp modelId="{D18AD112-F319-4C71-9416-E54CD37A4FAF}">
      <dsp:nvSpPr>
        <dsp:cNvPr id="0" name=""/>
        <dsp:cNvSpPr/>
      </dsp:nvSpPr>
      <dsp:spPr>
        <a:xfrm>
          <a:off x="0" y="3091080"/>
          <a:ext cx="9661071" cy="1255220"/>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39797B3-4BFC-4311-B408-122F041D8F34}">
      <dsp:nvSpPr>
        <dsp:cNvPr id="0" name=""/>
        <dsp:cNvSpPr/>
      </dsp:nvSpPr>
      <dsp:spPr>
        <a:xfrm>
          <a:off x="379704" y="3373505"/>
          <a:ext cx="691046" cy="690371"/>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A64F73C-F26F-4935-B897-802F5B6DBDBD}">
      <dsp:nvSpPr>
        <dsp:cNvPr id="0" name=""/>
        <dsp:cNvSpPr/>
      </dsp:nvSpPr>
      <dsp:spPr>
        <a:xfrm>
          <a:off x="1450454" y="3091080"/>
          <a:ext cx="8114896" cy="12564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2974" tIns="132974" rIns="132974" bIns="132974" numCol="1" spcCol="1270" anchor="ctr" anchorCtr="0">
          <a:noAutofit/>
        </a:bodyPr>
        <a:lstStyle/>
        <a:p>
          <a:pPr marL="0" lvl="0" indent="0" algn="l" defTabSz="889000">
            <a:lnSpc>
              <a:spcPct val="90000"/>
            </a:lnSpc>
            <a:spcBef>
              <a:spcPct val="0"/>
            </a:spcBef>
            <a:spcAft>
              <a:spcPct val="35000"/>
            </a:spcAft>
            <a:buNone/>
          </a:pPr>
          <a:r>
            <a:rPr lang="en-US" sz="2000" kern="1200"/>
            <a:t>Provide training to RN’s and other health department staff regarding dispensing of medications</a:t>
          </a:r>
        </a:p>
      </dsp:txBody>
      <dsp:txXfrm>
        <a:off x="1450454" y="3091080"/>
        <a:ext cx="8114896" cy="1256447"/>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6DD80BF-39B3-47E2-90AF-CF1506DC5E7E}">
      <dsp:nvSpPr>
        <dsp:cNvPr id="0" name=""/>
        <dsp:cNvSpPr/>
      </dsp:nvSpPr>
      <dsp:spPr>
        <a:xfrm>
          <a:off x="0" y="707092"/>
          <a:ext cx="10515600" cy="1305401"/>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DE8CF25-40D9-4B86-89DB-7BB8AF3CAEC8}">
      <dsp:nvSpPr>
        <dsp:cNvPr id="0" name=""/>
        <dsp:cNvSpPr/>
      </dsp:nvSpPr>
      <dsp:spPr>
        <a:xfrm>
          <a:off x="394883" y="1000807"/>
          <a:ext cx="717970" cy="71797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D0C7EDD-C4BF-4AB5-BDC3-66FF2C284C2D}">
      <dsp:nvSpPr>
        <dsp:cNvPr id="0" name=""/>
        <dsp:cNvSpPr/>
      </dsp:nvSpPr>
      <dsp:spPr>
        <a:xfrm>
          <a:off x="1507738" y="707092"/>
          <a:ext cx="9007861" cy="13054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8155" tIns="138155" rIns="138155" bIns="138155" numCol="1" spcCol="1270" anchor="ctr" anchorCtr="0">
          <a:noAutofit/>
        </a:bodyPr>
        <a:lstStyle/>
        <a:p>
          <a:pPr marL="0" lvl="0" indent="0" algn="l" defTabSz="1066800">
            <a:lnSpc>
              <a:spcPct val="90000"/>
            </a:lnSpc>
            <a:spcBef>
              <a:spcPct val="0"/>
            </a:spcBef>
            <a:spcAft>
              <a:spcPct val="35000"/>
            </a:spcAft>
            <a:buNone/>
          </a:pPr>
          <a:r>
            <a:rPr lang="en-US" sz="2400" kern="1200"/>
            <a:t>Failure to comply with the laws and regulations of pharmacy dispensing may cause the pharmacy permit to be suspended or revoked.  </a:t>
          </a:r>
        </a:p>
      </dsp:txBody>
      <dsp:txXfrm>
        <a:off x="1507738" y="707092"/>
        <a:ext cx="9007861" cy="1305401"/>
      </dsp:txXfrm>
    </dsp:sp>
    <dsp:sp modelId="{81BD2172-F0F5-4E60-9019-E7F2C6F61C80}">
      <dsp:nvSpPr>
        <dsp:cNvPr id="0" name=""/>
        <dsp:cNvSpPr/>
      </dsp:nvSpPr>
      <dsp:spPr>
        <a:xfrm>
          <a:off x="0" y="2338844"/>
          <a:ext cx="10515600" cy="1305401"/>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49CC532-40D5-474C-B12C-3A31566A60E2}">
      <dsp:nvSpPr>
        <dsp:cNvPr id="0" name=""/>
        <dsp:cNvSpPr/>
      </dsp:nvSpPr>
      <dsp:spPr>
        <a:xfrm>
          <a:off x="394883" y="2632559"/>
          <a:ext cx="717970" cy="71797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3EF139C-5827-4E1B-B2BA-540D9624EA39}">
      <dsp:nvSpPr>
        <dsp:cNvPr id="0" name=""/>
        <dsp:cNvSpPr/>
      </dsp:nvSpPr>
      <dsp:spPr>
        <a:xfrm>
          <a:off x="1507738" y="2338844"/>
          <a:ext cx="9007861" cy="13054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8155" tIns="138155" rIns="138155" bIns="138155" numCol="1" spcCol="1270" anchor="ctr" anchorCtr="0">
          <a:noAutofit/>
        </a:bodyPr>
        <a:lstStyle/>
        <a:p>
          <a:pPr marL="0" lvl="0" indent="0" algn="l" defTabSz="1066800">
            <a:lnSpc>
              <a:spcPct val="90000"/>
            </a:lnSpc>
            <a:spcBef>
              <a:spcPct val="0"/>
            </a:spcBef>
            <a:spcAft>
              <a:spcPct val="35000"/>
            </a:spcAft>
            <a:buNone/>
          </a:pPr>
          <a:r>
            <a:rPr lang="en-US" sz="2400" kern="1200"/>
            <a:t>Disciplinary action may also be taken by the board to reprimand or to suspend, revoke, or refuse to grant or renew individual licensure.</a:t>
          </a:r>
        </a:p>
      </dsp:txBody>
      <dsp:txXfrm>
        <a:off x="1507738" y="2338844"/>
        <a:ext cx="9007861" cy="1305401"/>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291A2C-5D9F-483D-BAD5-17C12DFE5BC6}">
      <dsp:nvSpPr>
        <dsp:cNvPr id="0" name=""/>
        <dsp:cNvSpPr/>
      </dsp:nvSpPr>
      <dsp:spPr>
        <a:xfrm>
          <a:off x="0" y="61434"/>
          <a:ext cx="9758362" cy="1275446"/>
        </a:xfrm>
        <a:prstGeom prst="roundRect">
          <a:avLst/>
        </a:prstGeom>
        <a:solidFill>
          <a:schemeClr val="lt1">
            <a:hueOff val="0"/>
            <a:satOff val="0"/>
            <a:lumOff val="0"/>
            <a:alphaOff val="0"/>
          </a:schemeClr>
        </a:solidFill>
        <a:ln w="1905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More than 2,000 North Carolinians died of an opioid overdose in 2017 –  a 32% increase over the previous year.  This number has surpassed the number of deaths from motor vehicle crashes.   </a:t>
          </a:r>
        </a:p>
      </dsp:txBody>
      <dsp:txXfrm>
        <a:off x="62262" y="123696"/>
        <a:ext cx="9633838" cy="1150922"/>
      </dsp:txXfrm>
    </dsp:sp>
    <dsp:sp modelId="{32176CF8-C738-44E6-8391-B800F332129F}">
      <dsp:nvSpPr>
        <dsp:cNvPr id="0" name=""/>
        <dsp:cNvSpPr/>
      </dsp:nvSpPr>
      <dsp:spPr>
        <a:xfrm>
          <a:off x="0" y="1388720"/>
          <a:ext cx="9758362" cy="1275446"/>
        </a:xfrm>
        <a:prstGeom prst="roundRect">
          <a:avLst/>
        </a:prstGeom>
        <a:solidFill>
          <a:schemeClr val="lt1">
            <a:hueOff val="0"/>
            <a:satOff val="0"/>
            <a:lumOff val="0"/>
            <a:alphaOff val="0"/>
          </a:schemeClr>
        </a:solidFill>
        <a:ln w="1905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The North Carolina Board of Pharmacy agreed…..to allow registered nurses to begin dispensing naloxone kits in a manner consistent with G.S. 96-106.2 (the “Good Samaritan/Naloxone” statute)(Appendix I &amp; II) and a standing order submitted to, and reviewed by, the Board at its January 2014 meeting. (Appendix III) </a:t>
          </a:r>
        </a:p>
      </dsp:txBody>
      <dsp:txXfrm>
        <a:off x="62262" y="1450982"/>
        <a:ext cx="9633838" cy="1150922"/>
      </dsp:txXfrm>
    </dsp:sp>
    <dsp:sp modelId="{A5F36591-5E54-47C6-BC8B-28A1AD1E077B}">
      <dsp:nvSpPr>
        <dsp:cNvPr id="0" name=""/>
        <dsp:cNvSpPr/>
      </dsp:nvSpPr>
      <dsp:spPr>
        <a:xfrm>
          <a:off x="0" y="2716007"/>
          <a:ext cx="9758362" cy="1275446"/>
        </a:xfrm>
        <a:prstGeom prst="roundRect">
          <a:avLst/>
        </a:prstGeom>
        <a:solidFill>
          <a:schemeClr val="lt1">
            <a:hueOff val="0"/>
            <a:satOff val="0"/>
            <a:lumOff val="0"/>
            <a:alphaOff val="0"/>
          </a:schemeClr>
        </a:solidFill>
        <a:ln w="1905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u="sng" kern="1200" dirty="0"/>
            <a:t>Opioids can be prescription medications, such as codeine, morphine, hydromorphone, methadone, oxycodone, hydrocodone, meperidine, propoxyphene and fentanyl; or illicit drugs, such as heroin. </a:t>
          </a:r>
          <a:endParaRPr lang="en-US" sz="1800" kern="1200" dirty="0"/>
        </a:p>
      </dsp:txBody>
      <dsp:txXfrm>
        <a:off x="62262" y="2778269"/>
        <a:ext cx="9633838" cy="1150922"/>
      </dsp:txXfrm>
    </dsp:sp>
  </dsp:spTree>
</dsp:drawing>
</file>

<file path=ppt/diagrams/layout1.xml><?xml version="1.0" encoding="utf-8"?>
<dgm:layoutDef xmlns:dgm="http://schemas.openxmlformats.org/drawingml/2006/diagram" xmlns:a="http://schemas.openxmlformats.org/drawingml/2006/main" uniqueId="urn:microsoft.com/office/officeart/2009/3/layout/IncreasingArrowsProcess">
  <dgm:title val=""/>
  <dgm:desc val=""/>
  <dgm:catLst>
    <dgm:cat type="process" pri="5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Lst>
      <dgm:cxnLst>
        <dgm:cxn modelId="40" srcId="0" destId="10" srcOrd="0" destOrd="0"/>
        <dgm:cxn modelId="12" srcId="10" destId="11" srcOrd="0" destOrd="0"/>
        <dgm:cxn modelId="50" srcId="0" destId="20" srcOrd="1" destOrd="0"/>
        <dgm:cxn modelId="22" srcId="20" destId="2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clrData>
  <dgm:layoutNode name="Name0">
    <dgm:varLst>
      <dgm:chMax val="5"/>
      <dgm:chPref val="5"/>
      <dgm:dir/>
      <dgm:animLvl val="lvl"/>
    </dgm:varLst>
    <dgm:shape xmlns:r="http://schemas.openxmlformats.org/officeDocument/2006/relationships" r:blip="">
      <dgm:adjLst/>
    </dgm:shape>
    <dgm:choose name="Name1">
      <dgm:if name="Name2" axis="ch" ptType="node" func="cnt" op="equ" val="1">
        <dgm:choose name="Name3">
          <dgm:if name="Name4" axis="ch ch" ptType="node node" func="cnt" op="equ" val="0">
            <dgm:alg type="composite">
              <dgm:param type="ar" val="6.8662"/>
            </dgm:alg>
            <dgm:choose name="Name5">
              <dgm:if name="Name6" func="var" arg="dir" op="equ" val="norm">
                <dgm:constrLst>
                  <dgm:constr type="primFontSz" for="des" forName="parentText1" val="65"/>
                  <dgm:constr type="l" for="ch" forName="parentText1" refType="w" fact="0"/>
                  <dgm:constr type="t" for="ch" forName="parentText1" refType="h" fact="0"/>
                  <dgm:constr type="w" for="ch" forName="parentText1" refType="w"/>
                  <dgm:constr type="h" for="ch" forName="parentText1" refType="h"/>
                </dgm:constrLst>
              </dgm:if>
              <dgm:else name="Name7">
                <dgm:constrLst>
                  <dgm:constr type="primFontSz" for="des" forName="parentText1" val="65"/>
                  <dgm:constr type="l" for="ch" forName="parentText1" refType="w" fact="0"/>
                  <dgm:constr type="t" for="ch" forName="parentText1" refType="h" fact="0"/>
                  <dgm:constr type="w" for="ch" forName="parentText1" refType="w"/>
                  <dgm:constr type="h" for="ch" forName="parentText1" refType="h"/>
                </dgm:constrLst>
              </dgm:else>
            </dgm:choose>
          </dgm:if>
          <dgm:else name="Name8">
            <dgm:alg type="composite">
              <dgm:param type="ar" val="1.9864"/>
            </dgm:alg>
            <dgm:choose name="Name9">
              <dgm:if name="Name10" func="var" arg="dir" op="equ" val="norm">
                <dgm:constrLst>
                  <dgm:constr type="primFontSz" for="des" forName="childText1" val="65"/>
                  <dgm:constr type="primFontSz" for="des" forName="parentText1" val="65"/>
                  <dgm:constr type="primFontSz" for="des" forName="childText1" refType="primFontSz" refFor="des" refForName="parentText1" op="lte"/>
                  <dgm:constr type="l" for="ch" forName="parentText1" refType="w" fact="0"/>
                  <dgm:constr type="t" for="ch" forName="parentText1" refType="h" fact="0"/>
                  <dgm:constr type="w" for="ch" forName="parentText1" refType="w"/>
                  <dgm:constr type="h" for="ch" forName="parentText1" refType="h" fact="0.2893"/>
                  <dgm:constr type="l" for="ch" forName="childText1" refType="w" fact="0"/>
                  <dgm:constr type="t" for="ch" forName="childText1" refType="h" fact="0.224"/>
                  <dgm:constr type="w" for="ch" forName="childText1" refType="w" fact="0.9241"/>
                  <dgm:constr type="h" for="ch" forName="childText1" refType="h" fact="0.776"/>
                </dgm:constrLst>
              </dgm:if>
              <dgm:else name="Name11">
                <dgm:constrLst>
                  <dgm:constr type="primFontSz" for="des" forName="childText1" val="65"/>
                  <dgm:constr type="primFontSz" for="des" forName="parentText1" val="65"/>
                  <dgm:constr type="primFontSz" for="des" forName="childText1" refType="primFontSz" refFor="des" refForName="parentText1" op="lte"/>
                  <dgm:constr type="l" for="ch" forName="parentText1" refType="w" fact="0"/>
                  <dgm:constr type="t" for="ch" forName="parentText1" refType="h" fact="0"/>
                  <dgm:constr type="w" for="ch" forName="parentText1" refType="w"/>
                  <dgm:constr type="h" for="ch" forName="parentText1" refType="h" fact="0.2893"/>
                  <dgm:constr type="l" for="ch" forName="childText1" refType="w" fact="0.076"/>
                  <dgm:constr type="t" for="ch" forName="childText1" refType="h" fact="0.224"/>
                  <dgm:constr type="w" for="ch" forName="childText1" refType="w" fact="0.9241"/>
                  <dgm:constr type="h" for="ch" forName="childText1" refType="h" fact="0.776"/>
                </dgm:constrLst>
              </dgm:else>
            </dgm:choose>
          </dgm:else>
        </dgm:choose>
      </dgm:if>
      <dgm:if name="Name12" axis="ch" ptType="node" func="cnt" op="equ" val="2">
        <dgm:choose name="Name13">
          <dgm:if name="Name14" axis="ch ch" ptType="node node" func="cnt" op="equ" val="0">
            <dgm:alg type="composite">
              <dgm:param type="ar" val="5.1498"/>
            </dgm:alg>
            <dgm:choose name="Name15">
              <dgm:if name="Name16" func="var" arg="dir" op="equ" val="norm">
                <dgm:constrLst>
                  <dgm:constr type="primFontSz" for="des" forName="parentText1" val="65"/>
                  <dgm:constr type="primFontSz" for="des" forName="parentText2" refType="primFontSz" refFor="des" refForName="parentText1" op="equ"/>
                  <dgm:constr type="l" for="ch" forName="parentText1" refType="w" fact="0"/>
                  <dgm:constr type="t" for="ch" forName="parentText1" refType="h" fact="0"/>
                  <dgm:constr type="w" for="ch" forName="parentText1" refType="w"/>
                  <dgm:constr type="h" for="ch" forName="parentText1" refType="h" fact="0.7501"/>
                  <dgm:constr type="l" for="ch" forName="parentText2" refType="w" fact="0.462"/>
                  <dgm:constr type="t" for="ch" forName="parentText2" refType="h" fact="0.2499"/>
                  <dgm:constr type="w" for="ch" forName="parentText2" refType="w" fact="0.538"/>
                  <dgm:constr type="h" for="ch" forName="parentText2" refType="h" fact="0.7501"/>
                </dgm:constrLst>
              </dgm:if>
              <dgm:else name="Name17">
                <dgm:constrLst>
                  <dgm:constr type="primFontSz" for="des" forName="parentText1" val="65"/>
                  <dgm:constr type="primFontSz" for="des" forName="parentText2" refType="primFontSz" refFor="des" refForName="parentText1" op="equ"/>
                  <dgm:constr type="l" for="ch" forName="parentText1" refType="w" fact="0"/>
                  <dgm:constr type="t" for="ch" forName="parentText1" refType="h" fact="0"/>
                  <dgm:constr type="w" for="ch" forName="parentText1" refType="w"/>
                  <dgm:constr type="h" for="ch" forName="parentText1" refType="h" fact="0.7501"/>
                  <dgm:constr type="l" for="ch" forName="parentText2" refType="w" fact="0"/>
                  <dgm:constr type="t" for="ch" forName="parentText2" refType="h" fact="0.2499"/>
                  <dgm:constr type="w" for="ch" forName="parentText2" refType="w" fact="0.538"/>
                  <dgm:constr type="h" for="ch" forName="parentText2" refType="h" fact="0.7501"/>
                </dgm:constrLst>
              </dgm:else>
            </dgm:choose>
          </dgm:if>
          <dgm:else name="Name18">
            <dgm:alg type="composite">
              <dgm:param type="ar" val="2.0563"/>
            </dgm:alg>
            <dgm:choose name="Name19">
              <dgm:if name="Name2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parentText2" refType="primFontSz" refFor="des" refForName="parentText1" op="equ"/>
                  <dgm:constr type="primFontSz" for="des" forName="childText2" refType="primFontSz" refFor="des" refForName="childText1" op="equ"/>
                  <dgm:constr type="l" for="ch" forName="parentText1" refType="w" fact="0"/>
                  <dgm:constr type="t" for="ch" forName="parentText1" refType="h" fact="0"/>
                  <dgm:constr type="w" for="ch" forName="parentText1" refType="w"/>
                  <dgm:constr type="h" for="ch" forName="parentText1" refType="h" fact="0.2995"/>
                  <dgm:constr type="l" for="ch" forName="parentText2" refType="w" fact="0.462"/>
                  <dgm:constr type="t" for="ch" forName="parentText2" refType="h" fact="0.0998"/>
                  <dgm:constr type="w" for="ch" forName="parentText2" refType="w" fact="0.538"/>
                  <dgm:constr type="h" for="ch" forName="parentText2" refType="h" fact="0.2995"/>
                  <dgm:constr type="l" for="ch" forName="childText1" refType="w" fact="0"/>
                  <dgm:constr type="t" for="ch" forName="childText1" refType="h" fact="0.2317"/>
                  <dgm:constr type="w" for="ch" forName="childText1" refType="w" fact="0.462"/>
                  <dgm:constr type="h" for="ch" forName="childText1" refType="h" fact="0.6685"/>
                  <dgm:constr type="l" for="ch" forName="childText2" refType="w" fact="0.462"/>
                  <dgm:constr type="t" for="ch" forName="childText2" refType="h" fact="0.3315"/>
                  <dgm:constr type="w" for="ch" forName="childText2" refType="w" fact="0.462"/>
                  <dgm:constr type="h" for="ch" forName="childText2" refType="h" fact="0.6685"/>
                </dgm:constrLst>
              </dgm:if>
              <dgm:else name="Name2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parentText2" refType="primFontSz" refFor="des" refForName="parentText1" op="equ"/>
                  <dgm:constr type="primFontSz" for="des" forName="childText2" refType="primFontSz" refFor="des" refForName="childText1" op="equ"/>
                  <dgm:constr type="l" for="ch" forName="parentText1" refType="w" fact="0"/>
                  <dgm:constr type="t" for="ch" forName="parentText1" refType="h" fact="0"/>
                  <dgm:constr type="w" for="ch" forName="parentText1" refType="w"/>
                  <dgm:constr type="h" for="ch" forName="parentText1" refType="h" fact="0.2995"/>
                  <dgm:constr type="l" for="ch" forName="parentText2" refType="w" fact="0"/>
                  <dgm:constr type="t" for="ch" forName="parentText2" refType="h" fact="0.0998"/>
                  <dgm:constr type="w" for="ch" forName="parentText2" refType="w" fact="0.538"/>
                  <dgm:constr type="h" for="ch" forName="parentText2" refType="h" fact="0.2995"/>
                  <dgm:constr type="l" for="ch" forName="childText1" refType="w" fact="0.538"/>
                  <dgm:constr type="t" for="ch" forName="childText1" refType="h" fact="0.2317"/>
                  <dgm:constr type="w" for="ch" forName="childText1" refType="w" fact="0.462"/>
                  <dgm:constr type="h" for="ch" forName="childText1" refType="h" fact="0.6685"/>
                  <dgm:constr type="l" for="ch" forName="childText2" refType="w" fact="0.076"/>
                  <dgm:constr type="t" for="ch" forName="childText2" refType="h" fact="0.3315"/>
                  <dgm:constr type="w" for="ch" forName="childText2" refType="w" fact="0.462"/>
                  <dgm:constr type="h" for="ch" forName="childText2" refType="h" fact="0.6685"/>
                </dgm:constrLst>
              </dgm:else>
            </dgm:choose>
          </dgm:else>
        </dgm:choose>
      </dgm:if>
      <dgm:if name="Name22" axis="ch" ptType="node" func="cnt" op="equ" val="3">
        <dgm:choose name="Name23">
          <dgm:if name="Name24" axis="ch ch" ptType="node node" func="cnt" op="equ" val="0">
            <dgm:alg type="composite">
              <dgm:param type="ar" val="4.1198"/>
            </dgm:alg>
            <dgm:choose name="Name25">
              <dgm:if name="Name2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l" for="ch" forName="parentText1" refType="w" fact="0"/>
                  <dgm:constr type="t" for="ch" forName="parentText1" refType="h" fact="0"/>
                  <dgm:constr type="w" for="ch" forName="parentText1" refType="w"/>
                  <dgm:constr type="h" for="ch" forName="parentText1" refType="h" fact="0.6"/>
                  <dgm:constr type="l" for="ch" forName="parentText2" refType="w" fact="0.308"/>
                  <dgm:constr type="t" for="ch" forName="parentText2" refType="h" fact="0.2"/>
                  <dgm:constr type="w" for="ch" forName="parentText2" refType="w" fact="0.692"/>
                  <dgm:constr type="h" for="ch" forName="parentText2" refType="h" fact="0.6"/>
                  <dgm:constr type="l" for="ch" forName="parentText3" refType="w" fact="0.616"/>
                  <dgm:constr type="t" for="ch" forName="parentText3" refType="h" fact="0.4"/>
                  <dgm:constr type="w" for="ch" forName="parentText3" refType="w" fact="0.384"/>
                  <dgm:constr type="h" for="ch" forName="parentText3" refType="h" fact="0.6"/>
                </dgm:constrLst>
              </dgm:if>
              <dgm:else name="Name2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l" for="ch" forName="parentText1" refType="w" fact="0"/>
                  <dgm:constr type="t" for="ch" forName="parentText1" refType="h" fact="0"/>
                  <dgm:constr type="w" for="ch" forName="parentText1" refType="w"/>
                  <dgm:constr type="h" for="ch" forName="parentText1" refType="h" fact="0.6"/>
                  <dgm:constr type="l" for="ch" forName="parentText2" refType="w" fact="0"/>
                  <dgm:constr type="t" for="ch" forName="parentText2" refType="h" fact="0.2"/>
                  <dgm:constr type="w" for="ch" forName="parentText2" refType="w" fact="0.692"/>
                  <dgm:constr type="h" for="ch" forName="parentText2" refType="h" fact="0.6"/>
                  <dgm:constr type="l" for="ch" forName="parentText3" refType="w" fact="0"/>
                  <dgm:constr type="t" for="ch" forName="parentText3" refType="h" fact="0.4"/>
                  <dgm:constr type="w" for="ch" forName="parentText3" refType="w" fact="0.384"/>
                  <dgm:constr type="h" for="ch" forName="parentText3" refType="h" fact="0.6"/>
                </dgm:constrLst>
              </dgm:else>
            </dgm:choose>
          </dgm:if>
          <dgm:else name="Name28">
            <dgm:alg type="composite">
              <dgm:param type="ar" val="2.0702"/>
            </dgm:alg>
            <dgm:choose name="Name29">
              <dgm:if name="Name3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parentText2" refType="primFontSz" refFor="des" refForName="parentText1" op="equ"/>
                  <dgm:constr type="primFontSz" for="des" forName="parentText3"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l" for="ch" forName="childText1" refType="w" fact="0"/>
                  <dgm:constr type="t" for="ch" forName="childText1" refType="h" fact="0.2325"/>
                  <dgm:constr type="w" for="ch" forName="childText1" refType="w" fact="0.308"/>
                  <dgm:constr type="h" for="ch" forName="childText1" refType="h" fact="0.5808"/>
                  <dgm:constr type="l" for="ch" forName="childText2" refType="w" fact="0.308"/>
                  <dgm:constr type="t" for="ch" forName="childText2" refType="h" fact="0.333"/>
                  <dgm:constr type="w" for="ch" forName="childText2" refType="w" fact="0.308"/>
                  <dgm:constr type="h" for="ch" forName="childText2" refType="h" fact="0.5808"/>
                  <dgm:constr type="l" for="ch" forName="childText3" refType="w" fact="0.616"/>
                  <dgm:constr type="t" for="ch" forName="childText3" refType="h" fact="0.4335"/>
                  <dgm:constr type="w" for="ch" forName="childText3" refType="w" fact="0.308"/>
                  <dgm:constr type="h" for="ch" forName="childText3" refType="h" fact="0.5723"/>
                  <dgm:constr type="l" for="ch" forName="parentText1" refType="w" fact="0"/>
                  <dgm:constr type="t" for="ch" forName="parentText1" refType="h" fact="0"/>
                  <dgm:constr type="w" for="ch" forName="parentText1" refType="w"/>
                  <dgm:constr type="h" for="ch" forName="parentText1" refType="h" fact="0.3015"/>
                  <dgm:constr type="l" for="ch" forName="parentText2" refType="w" fact="0.308"/>
                  <dgm:constr type="t" for="ch" forName="parentText2" refType="h" fact="0.1005"/>
                  <dgm:constr type="w" for="ch" forName="parentText2" refType="w" fact="0.692"/>
                  <dgm:constr type="h" for="ch" forName="parentText2" refType="h" fact="0.3015"/>
                  <dgm:constr type="l" for="ch" forName="parentText3" refType="w" fact="0.616"/>
                  <dgm:constr type="t" for="ch" forName="parentText3" refType="h" fact="0.201"/>
                  <dgm:constr type="w" for="ch" forName="parentText3" refType="w" fact="0.384"/>
                  <dgm:constr type="h" for="ch" forName="parentText3" refType="h" fact="0.3015"/>
                </dgm:constrLst>
              </dgm:if>
              <dgm:else name="Name3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parentText2" refType="primFontSz" refFor="des" refForName="parentText1" op="equ"/>
                  <dgm:constr type="primFontSz" for="des" forName="parentText3"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l" for="ch" forName="childText1" refType="w" fact="0.692"/>
                  <dgm:constr type="t" for="ch" forName="childText1" refType="h" fact="0.2325"/>
                  <dgm:constr type="w" for="ch" forName="childText1" refType="w" fact="0.308"/>
                  <dgm:constr type="h" for="ch" forName="childText1" refType="h" fact="0.5808"/>
                  <dgm:constr type="l" for="ch" forName="childText2" refType="w" fact="0.384"/>
                  <dgm:constr type="t" for="ch" forName="childText2" refType="h" fact="0.333"/>
                  <dgm:constr type="w" for="ch" forName="childText2" refType="w" fact="0.308"/>
                  <dgm:constr type="h" for="ch" forName="childText2" refType="h" fact="0.5808"/>
                  <dgm:constr type="l" for="ch" forName="childText3" refType="w" fact="0.076"/>
                  <dgm:constr type="t" for="ch" forName="childText3" refType="h" fact="0.4335"/>
                  <dgm:constr type="w" for="ch" forName="childText3" refType="w" fact="0.308"/>
                  <dgm:constr type="h" for="ch" forName="childText3" refType="h" fact="0.5723"/>
                  <dgm:constr type="l" for="ch" forName="parentText1" refType="w" fact="0"/>
                  <dgm:constr type="t" for="ch" forName="parentText1" refType="h" fact="0"/>
                  <dgm:constr type="w" for="ch" forName="parentText1" refType="w"/>
                  <dgm:constr type="h" for="ch" forName="parentText1" refType="h" fact="0.3015"/>
                  <dgm:constr type="l" for="ch" forName="parentText2" refType="w" fact="0"/>
                  <dgm:constr type="t" for="ch" forName="parentText2" refType="h" fact="0.1005"/>
                  <dgm:constr type="w" for="ch" forName="parentText2" refType="w" fact="0.692"/>
                  <dgm:constr type="h" for="ch" forName="parentText2" refType="h" fact="0.3015"/>
                  <dgm:constr type="l" for="ch" forName="parentText3" refType="w" fact="0"/>
                  <dgm:constr type="t" for="ch" forName="parentText3" refType="h" fact="0.201"/>
                  <dgm:constr type="w" for="ch" forName="parentText3" refType="w" fact="0.384"/>
                  <dgm:constr type="h" for="ch" forName="parentText3" refType="h" fact="0.3015"/>
                </dgm:constrLst>
              </dgm:else>
            </dgm:choose>
          </dgm:else>
        </dgm:choose>
      </dgm:if>
      <dgm:if name="Name32" axis="ch" ptType="node" func="cnt" op="equ" val="4">
        <dgm:choose name="Name33">
          <dgm:if name="Name34" axis="ch ch" ptType="node node" func="cnt" op="equ" val="0">
            <dgm:alg type="composite">
              <dgm:param type="ar" val="3.435"/>
            </dgm:alg>
            <dgm:choose name="Name35">
              <dgm:if name="Name3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l" for="ch" forName="parentText1" refType="w" fact="0"/>
                  <dgm:constr type="t" for="ch" forName="parentText1" refType="h" fact="0"/>
                  <dgm:constr type="w" for="ch" forName="parentText1" refType="w"/>
                  <dgm:constr type="h" for="ch" forName="parentText1" refType="h" fact="0.5001"/>
                  <dgm:constr type="l" for="ch" forName="parentText2" refType="w" fact="0.2305"/>
                  <dgm:constr type="t" for="ch" forName="parentText2" refType="h" fact="0.1666"/>
                  <dgm:constr type="w" for="ch" forName="parentText2" refType="w" fact="0.7695"/>
                  <dgm:constr type="h" for="ch" forName="parentText2" refType="h" fact="0.5001"/>
                  <dgm:constr type="l" for="ch" forName="parentText3" refType="w" fact="0.461"/>
                  <dgm:constr type="t" for="ch" forName="parentText3" refType="h" fact="0.3333"/>
                  <dgm:constr type="w" for="ch" forName="parentText3" refType="w" fact="0.539"/>
                  <dgm:constr type="h" for="ch" forName="parentText3" refType="h" fact="0.5001"/>
                  <dgm:constr type="l" for="ch" forName="parentText4" refType="w" fact="0.6915"/>
                  <dgm:constr type="t" for="ch" forName="parentText4" refType="h" fact="0.4999"/>
                  <dgm:constr type="w" for="ch" forName="parentText4" refType="w" fact="0.3085"/>
                  <dgm:constr type="h" for="ch" forName="parentText4" refType="h" fact="0.5001"/>
                </dgm:constrLst>
              </dgm:if>
              <dgm:else name="Name3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l" for="ch" forName="parentText1" refType="w" fact="0"/>
                  <dgm:constr type="t" for="ch" forName="parentText1" refType="h" fact="0"/>
                  <dgm:constr type="w" for="ch" forName="parentText1" refType="w"/>
                  <dgm:constr type="h" for="ch" forName="parentText1" refType="h" fact="0.5001"/>
                  <dgm:constr type="l" for="ch" forName="parentText2" refType="w" fact="0"/>
                  <dgm:constr type="t" for="ch" forName="parentText2" refType="h" fact="0.1666"/>
                  <dgm:constr type="w" for="ch" forName="parentText2" refType="w" fact="0.7695"/>
                  <dgm:constr type="h" for="ch" forName="parentText2" refType="h" fact="0.5001"/>
                  <dgm:constr type="l" for="ch" forName="parentText3" refType="w" fact="0"/>
                  <dgm:constr type="t" for="ch" forName="parentText3" refType="h" fact="0.3333"/>
                  <dgm:constr type="w" for="ch" forName="parentText3" refType="w" fact="0.539"/>
                  <dgm:constr type="h" for="ch" forName="parentText3" refType="h" fact="0.5001"/>
                  <dgm:constr type="l" for="ch" forName="parentText4" refType="w" fact="0"/>
                  <dgm:constr type="t" for="ch" forName="parentText4" refType="h" fact="0.4999"/>
                  <dgm:constr type="w" for="ch" forName="parentText4" refType="w" fact="0.3085"/>
                  <dgm:constr type="h" for="ch" forName="parentText4" refType="h" fact="0.5001"/>
                </dgm:constrLst>
              </dgm:else>
            </dgm:choose>
          </dgm:if>
          <dgm:else name="Name38">
            <dgm:alg type="composite">
              <dgm:param type="ar" val="1.9377"/>
            </dgm:alg>
            <dgm:choose name="Name39">
              <dgm:if name="Name4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l" for="ch" forName="childText1" refType="w" fact="0"/>
                  <dgm:constr type="t" for="ch" forName="childText1" refType="h" fact="0.218"/>
                  <dgm:constr type="w" for="ch" forName="childText1" refType="w" fact="0.2305"/>
                  <dgm:constr type="h" for="ch" forName="childText1" refType="h" fact="0.5218"/>
                  <dgm:constr type="l" for="ch" forName="childText2" refType="w" fact="0.2305"/>
                  <dgm:constr type="t" for="ch" forName="childText2" refType="h" fact="0.312"/>
                  <dgm:constr type="w" for="ch" forName="childText2" refType="w" fact="0.2305"/>
                  <dgm:constr type="h" for="ch" forName="childText2" refType="h" fact="0.5085"/>
                  <dgm:constr type="l" for="ch" forName="childText3" refType="w" fact="0.461"/>
                  <dgm:constr type="t" for="ch" forName="childText3" refType="h" fact="0.406"/>
                  <dgm:constr type="w" for="ch" forName="childText3" refType="w" fact="0.2305"/>
                  <dgm:constr type="h" for="ch" forName="childText3" refType="h" fact="0.5119"/>
                  <dgm:constr type="l" for="ch" forName="childText4" refType="w" fact="0.6915"/>
                  <dgm:constr type="t" for="ch" forName="childText4" refType="h" fact="0.5"/>
                  <dgm:constr type="w" for="ch" forName="childText4" refType="w" fact="0.2326"/>
                  <dgm:constr type="h" for="ch" forName="childText4" refType="h" fact="0.5179"/>
                  <dgm:constr type="l" for="ch" forName="parentText1" refType="w" fact="0"/>
                  <dgm:constr type="t" for="ch" forName="parentText1" refType="h" fact="0"/>
                  <dgm:constr type="w" for="ch" forName="parentText1" refType="w"/>
                  <dgm:constr type="h" for="ch" forName="parentText1" refType="h" fact="0.2821"/>
                  <dgm:constr type="l" for="ch" forName="parentText2" refType="w" fact="0.2305"/>
                  <dgm:constr type="t" for="ch" forName="parentText2" refType="h" fact="0.094"/>
                  <dgm:constr type="w" for="ch" forName="parentText2" refType="w" fact="0.7695"/>
                  <dgm:constr type="h" for="ch" forName="parentText2" refType="h" fact="0.2821"/>
                  <dgm:constr type="l" for="ch" forName="parentText3" refType="w" fact="0.461"/>
                  <dgm:constr type="t" for="ch" forName="parentText3" refType="h" fact="0.188"/>
                  <dgm:constr type="w" for="ch" forName="parentText3" refType="w" fact="0.539"/>
                  <dgm:constr type="h" for="ch" forName="parentText3" refType="h" fact="0.2821"/>
                  <dgm:constr type="l" for="ch" forName="parentText4" refType="w" fact="0.6915"/>
                  <dgm:constr type="t" for="ch" forName="parentText4" refType="h" fact="0.282"/>
                  <dgm:constr type="w" for="ch" forName="parentText4" refType="w" fact="0.3085"/>
                  <dgm:constr type="h" for="ch" forName="parentText4" refType="h" fact="0.2821"/>
                </dgm:constrLst>
              </dgm:if>
              <dgm:else name="Name4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l" for="ch" forName="childText1" refType="w" fact="0.7695"/>
                  <dgm:constr type="t" for="ch" forName="childText1" refType="h" fact="0.218"/>
                  <dgm:constr type="w" for="ch" forName="childText1" refType="w" fact="0.2305"/>
                  <dgm:constr type="h" for="ch" forName="childText1" refType="h" fact="0.5218"/>
                  <dgm:constr type="l" for="ch" forName="childText2" refType="w" fact="0.539"/>
                  <dgm:constr type="t" for="ch" forName="childText2" refType="h" fact="0.312"/>
                  <dgm:constr type="w" for="ch" forName="childText2" refType="w" fact="0.2305"/>
                  <dgm:constr type="h" for="ch" forName="childText2" refType="h" fact="0.5085"/>
                  <dgm:constr type="l" for="ch" forName="childText3" refType="w" fact="0.3085"/>
                  <dgm:constr type="t" for="ch" forName="childText3" refType="h" fact="0.406"/>
                  <dgm:constr type="w" for="ch" forName="childText3" refType="w" fact="0.2305"/>
                  <dgm:constr type="h" for="ch" forName="childText3" refType="h" fact="0.5119"/>
                  <dgm:constr type="l" for="ch" forName="childText4" refType="w" fact="0.076"/>
                  <dgm:constr type="t" for="ch" forName="childText4" refType="h" fact="0.5"/>
                  <dgm:constr type="w" for="ch" forName="childText4" refType="w" fact="0.2346"/>
                  <dgm:constr type="h" for="ch" forName="childText4" refType="h" fact="0.5179"/>
                  <dgm:constr type="l" for="ch" forName="parentText1" refType="w" fact="0"/>
                  <dgm:constr type="t" for="ch" forName="parentText1" refType="h" fact="0"/>
                  <dgm:constr type="w" for="ch" forName="parentText1" refType="w"/>
                  <dgm:constr type="h" for="ch" forName="parentText1" refType="h" fact="0.2821"/>
                  <dgm:constr type="l" for="ch" forName="parentText2" refType="w" fact="0"/>
                  <dgm:constr type="t" for="ch" forName="parentText2" refType="h" fact="0.094"/>
                  <dgm:constr type="w" for="ch" forName="parentText2" refType="w" fact="0.7695"/>
                  <dgm:constr type="h" for="ch" forName="parentText2" refType="h" fact="0.2821"/>
                  <dgm:constr type="l" for="ch" forName="parentText3" refType="w" fact="0"/>
                  <dgm:constr type="t" for="ch" forName="parentText3" refType="h" fact="0.188"/>
                  <dgm:constr type="w" for="ch" forName="parentText3" refType="w" fact="0.539"/>
                  <dgm:constr type="h" for="ch" forName="parentText3" refType="h" fact="0.2821"/>
                  <dgm:constr type="l" for="ch" forName="parentText4" refType="w" fact="0"/>
                  <dgm:constr type="t" for="ch" forName="parentText4" refType="h" fact="0.282"/>
                  <dgm:constr type="w" for="ch" forName="parentText4" refType="w" fact="0.3085"/>
                  <dgm:constr type="h" for="ch" forName="parentText4" refType="h" fact="0.2821"/>
                </dgm:constrLst>
              </dgm:else>
            </dgm:choose>
          </dgm:else>
        </dgm:choose>
      </dgm:if>
      <dgm:else name="Name42">
        <dgm:choose name="Name43">
          <dgm:if name="Name44" axis="ch ch" ptType="node node" func="cnt" op="equ" val="0">
            <dgm:alg type="composite">
              <dgm:param type="ar" val="2.9463"/>
            </dgm:alg>
            <dgm:choose name="Name45">
              <dgm:if name="Name4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l" for="ch" forName="parentText1" refType="w" fact="0"/>
                  <dgm:constr type="t" for="ch" forName="parentText1" refType="h" fact="0"/>
                  <dgm:constr type="w" for="ch" forName="parentText1" refType="w"/>
                  <dgm:constr type="h" for="ch" forName="parentText1" refType="h" fact="0.4285"/>
                  <dgm:constr type="l" for="ch" forName="parentText2" refType="w" fact="0.1848"/>
                  <dgm:constr type="t" for="ch" forName="parentText2" refType="h" fact="0.1429"/>
                  <dgm:constr type="w" for="ch" forName="parentText2" refType="w" fact="0.8152"/>
                  <dgm:constr type="h" for="ch" forName="parentText2" refType="h" fact="0.4285"/>
                  <dgm:constr type="l" for="ch" forName="parentText3" refType="w" fact="0.3696"/>
                  <dgm:constr type="t" for="ch" forName="parentText3" refType="h" fact="0.2858"/>
                  <dgm:constr type="w" for="ch" forName="parentText3" refType="w" fact="0.6304"/>
                  <dgm:constr type="h" for="ch" forName="parentText3" refType="h" fact="0.4285"/>
                  <dgm:constr type="l" for="ch" forName="parentText4" refType="w" fact="0.5545"/>
                  <dgm:constr type="t" for="ch" forName="parentText4" refType="h" fact="0.4286"/>
                  <dgm:constr type="w" for="ch" forName="parentText4" refType="w" fact="0.4455"/>
                  <dgm:constr type="h" for="ch" forName="parentText4" refType="h" fact="0.4285"/>
                  <dgm:constr type="l" for="ch" forName="parentText5" refType="w" fact="0.7393"/>
                  <dgm:constr type="t" for="ch" forName="parentText5" refType="h" fact="0.5715"/>
                  <dgm:constr type="w" for="ch" forName="parentText5" refType="w" fact="0.2607"/>
                  <dgm:constr type="h" for="ch" forName="parentText5" refType="h" fact="0.4285"/>
                </dgm:constrLst>
              </dgm:if>
              <dgm:else name="Name4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l" for="ch" forName="parentText1" refType="w" fact="0"/>
                  <dgm:constr type="t" for="ch" forName="parentText1" refType="h" fact="0"/>
                  <dgm:constr type="w" for="ch" forName="parentText1" refType="w"/>
                  <dgm:constr type="h" for="ch" forName="parentText1" refType="h" fact="0.4285"/>
                  <dgm:constr type="l" for="ch" forName="parentText2" refType="w" fact="0"/>
                  <dgm:constr type="t" for="ch" forName="parentText2" refType="h" fact="0.1429"/>
                  <dgm:constr type="w" for="ch" forName="parentText2" refType="w" fact="0.8152"/>
                  <dgm:constr type="h" for="ch" forName="parentText2" refType="h" fact="0.4285"/>
                  <dgm:constr type="l" for="ch" forName="parentText3" refType="w" fact="0"/>
                  <dgm:constr type="t" for="ch" forName="parentText3" refType="h" fact="0.2858"/>
                  <dgm:constr type="w" for="ch" forName="parentText3" refType="w" fact="0.6304"/>
                  <dgm:constr type="h" for="ch" forName="parentText3" refType="h" fact="0.4285"/>
                  <dgm:constr type="l" for="ch" forName="parentText4" refType="w" fact="0"/>
                  <dgm:constr type="t" for="ch" forName="parentText4" refType="h" fact="0.4286"/>
                  <dgm:constr type="w" for="ch" forName="parentText4" refType="w" fact="0.4455"/>
                  <dgm:constr type="h" for="ch" forName="parentText4" refType="h" fact="0.4285"/>
                  <dgm:constr type="l" for="ch" forName="parentText5" refType="w" fact="0"/>
                  <dgm:constr type="t" for="ch" forName="parentText5" refType="h" fact="0.5715"/>
                  <dgm:constr type="w" for="ch" forName="parentText5" refType="w" fact="0.2607"/>
                  <dgm:constr type="h" for="ch" forName="parentText5" refType="h" fact="0.4285"/>
                </dgm:constrLst>
              </dgm:else>
            </dgm:choose>
          </dgm:if>
          <dgm:else name="Name48">
            <dgm:alg type="composite">
              <dgm:param type="ar" val="1.7837"/>
            </dgm:alg>
            <dgm:choose name="Name49">
              <dgm:if name="Name5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5"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5"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5"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childText5" refType="primFontSz" refFor="des" refForName="parentText4" op="lte"/>
                  <dgm:constr type="primFontSz" for="des" forName="childText1" refType="primFontSz" refFor="des" refForName="parentText5" op="lte"/>
                  <dgm:constr type="primFontSz" for="des" forName="childText2" refType="primFontSz" refFor="des" refForName="parentText5" op="lte"/>
                  <dgm:constr type="primFontSz" for="des" forName="childText3" refType="primFontSz" refFor="des" refForName="parentText5" op="lte"/>
                  <dgm:constr type="primFontSz" for="des" forName="childText4" refType="primFontSz" refFor="des" refForName="parentText5" op="lte"/>
                  <dgm:constr type="primFontSz" for="des" forName="childText5" refType="primFontSz" refFor="des" refForName="parentText5"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primFontSz" for="des" forName="childText5" refType="primFontSz" refFor="des" refForName="childText1" op="equ"/>
                  <dgm:constr type="l" for="ch" forName="childText1" refType="w" fact="0"/>
                  <dgm:constr type="t" for="ch" forName="childText1" refType="h" fact="0.1997"/>
                  <dgm:constr type="w" for="ch" forName="childText1" refType="w" fact="0.18482"/>
                  <dgm:constr type="h" for="ch" forName="childText1" refType="h" fact="0.4763"/>
                  <dgm:constr type="l" for="ch" forName="childText2" refType="w" fact="0.1848"/>
                  <dgm:constr type="t" for="ch" forName="childText2" refType="h" fact="0.2862"/>
                  <dgm:constr type="w" for="ch" forName="childText2" refType="w" fact="0.18482"/>
                  <dgm:constr type="h" for="ch" forName="childText2" refType="h" fact="0.4763"/>
                  <dgm:constr type="l" for="ch" forName="childText3" refType="w" fact="0.3696"/>
                  <dgm:constr type="t" for="ch" forName="childText3" refType="h" fact="0.3727"/>
                  <dgm:constr type="w" for="ch" forName="childText3" refType="w" fact="0.18482"/>
                  <dgm:constr type="h" for="ch" forName="childText3" refType="h" fact="0.4763"/>
                  <dgm:constr type="l" for="ch" forName="childText4" refType="w" fact="0.5545"/>
                  <dgm:constr type="t" for="ch" forName="childText4" refType="h" fact="0.4592"/>
                  <dgm:constr type="w" for="ch" forName="childText4" refType="w" fact="0.18482"/>
                  <dgm:constr type="h" for="ch" forName="childText4" refType="h" fact="0.4763"/>
                  <dgm:constr type="l" for="ch" forName="childText5" refType="w" fact="0.7393"/>
                  <dgm:constr type="t" for="ch" forName="childText5" refType="h" fact="0.5457"/>
                  <dgm:constr type="w" for="ch" forName="childText5" refType="w" fact="0.18482"/>
                  <dgm:constr type="h" for="ch" forName="childText5" refType="h" fact="0.4763"/>
                  <dgm:constr type="l" for="ch" forName="parentText1" refType="w" fact="0"/>
                  <dgm:constr type="t" for="ch" forName="parentText1" refType="h" fact="0"/>
                  <dgm:constr type="w" for="ch" forName="parentText1" refType="w"/>
                  <dgm:constr type="h" for="ch" forName="parentText1" refType="h" fact="0.2594"/>
                  <dgm:constr type="l" for="ch" forName="parentText2" refType="w" fact="0.1848"/>
                  <dgm:constr type="t" for="ch" forName="parentText2" refType="h" fact="0.0865"/>
                  <dgm:constr type="w" for="ch" forName="parentText2" refType="w" fact="0.8152"/>
                  <dgm:constr type="h" for="ch" forName="parentText2" refType="h" fact="0.2594"/>
                  <dgm:constr type="l" for="ch" forName="parentText3" refType="w" fact="0.3696"/>
                  <dgm:constr type="t" for="ch" forName="parentText3" refType="h" fact="0.173"/>
                  <dgm:constr type="w" for="ch" forName="parentText3" refType="w" fact="0.6304"/>
                  <dgm:constr type="h" for="ch" forName="parentText3" refType="h" fact="0.2594"/>
                  <dgm:constr type="l" for="ch" forName="parentText4" refType="w" fact="0.5545"/>
                  <dgm:constr type="t" for="ch" forName="parentText4" refType="h" fact="0.2595"/>
                  <dgm:constr type="w" for="ch" forName="parentText4" refType="w" fact="0.4455"/>
                  <dgm:constr type="h" for="ch" forName="parentText4" refType="h" fact="0.2594"/>
                  <dgm:constr type="l" for="ch" forName="parentText5" refType="w" fact="0.7393"/>
                  <dgm:constr type="t" for="ch" forName="parentText5" refType="h" fact="0.346"/>
                  <dgm:constr type="w" for="ch" forName="parentText5" refType="w" fact="0.2607"/>
                  <dgm:constr type="h" for="ch" forName="parentText5" refType="h" fact="0.2594"/>
                </dgm:constrLst>
              </dgm:if>
              <dgm:else name="Name5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5"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5"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5"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childText5" refType="primFontSz" refFor="des" refForName="parentText4" op="lte"/>
                  <dgm:constr type="primFontSz" for="des" forName="childText1" refType="primFontSz" refFor="des" refForName="parentText5" op="lte"/>
                  <dgm:constr type="primFontSz" for="des" forName="childText2" refType="primFontSz" refFor="des" refForName="parentText5" op="lte"/>
                  <dgm:constr type="primFontSz" for="des" forName="childText3" refType="primFontSz" refFor="des" refForName="parentText5" op="lte"/>
                  <dgm:constr type="primFontSz" for="des" forName="childText4" refType="primFontSz" refFor="des" refForName="parentText5" op="lte"/>
                  <dgm:constr type="primFontSz" for="des" forName="childText5" refType="primFontSz" refFor="des" refForName="parentText5"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primFontSz" for="des" forName="childText5" refType="primFontSz" refFor="des" refForName="childText1" op="equ"/>
                  <dgm:constr type="l" for="ch" forName="childText1" refType="w" fact="0.81518"/>
                  <dgm:constr type="t" for="ch" forName="childText1" refType="h" fact="0.1997"/>
                  <dgm:constr type="w" for="ch" forName="childText1" refType="w" fact="0.18482"/>
                  <dgm:constr type="h" for="ch" forName="childText1" refType="h" fact="0.4763"/>
                  <dgm:constr type="l" for="ch" forName="childText2" refType="w" fact="0.63036"/>
                  <dgm:constr type="t" for="ch" forName="childText2" refType="h" fact="0.2862"/>
                  <dgm:constr type="w" for="ch" forName="childText2" refType="w" fact="0.18482"/>
                  <dgm:constr type="h" for="ch" forName="childText2" refType="h" fact="0.4763"/>
                  <dgm:constr type="l" for="ch" forName="childText3" refType="w" fact="0.44554"/>
                  <dgm:constr type="t" for="ch" forName="childText3" refType="h" fact="0.3727"/>
                  <dgm:constr type="w" for="ch" forName="childText3" refType="w" fact="0.18482"/>
                  <dgm:constr type="h" for="ch" forName="childText3" refType="h" fact="0.4763"/>
                  <dgm:constr type="l" for="ch" forName="childText4" refType="w" fact="0.26072"/>
                  <dgm:constr type="t" for="ch" forName="childText4" refType="h" fact="0.4592"/>
                  <dgm:constr type="w" for="ch" forName="childText4" refType="w" fact="0.18482"/>
                  <dgm:constr type="h" for="ch" forName="childText4" refType="h" fact="0.4763"/>
                  <dgm:constr type="l" for="ch" forName="childText5" refType="w" fact="0.0759"/>
                  <dgm:constr type="t" for="ch" forName="childText5" refType="h" fact="0.5457"/>
                  <dgm:constr type="w" for="ch" forName="childText5" refType="w" fact="0.18482"/>
                  <dgm:constr type="h" for="ch" forName="childText5" refType="h" fact="0.4763"/>
                  <dgm:constr type="l" for="ch" forName="parentText1" refType="w" fact="0"/>
                  <dgm:constr type="t" for="ch" forName="parentText1" refType="h" fact="0"/>
                  <dgm:constr type="w" for="ch" forName="parentText1" refType="w"/>
                  <dgm:constr type="h" for="ch" forName="parentText1" refType="h" fact="0.2594"/>
                  <dgm:constr type="l" for="ch" forName="parentText2" refType="w" fact="0"/>
                  <dgm:constr type="t" for="ch" forName="parentText2" refType="h" fact="0.0865"/>
                  <dgm:constr type="w" for="ch" forName="parentText2" refType="w" fact="0.8152"/>
                  <dgm:constr type="h" for="ch" forName="parentText2" refType="h" fact="0.2594"/>
                  <dgm:constr type="l" for="ch" forName="parentText3" refType="w" fact="0"/>
                  <dgm:constr type="t" for="ch" forName="parentText3" refType="h" fact="0.173"/>
                  <dgm:constr type="w" for="ch" forName="parentText3" refType="w" fact="0.6304"/>
                  <dgm:constr type="h" for="ch" forName="parentText3" refType="h" fact="0.2594"/>
                  <dgm:constr type="l" for="ch" forName="parentText4" refType="w" fact="0"/>
                  <dgm:constr type="t" for="ch" forName="parentText4" refType="h" fact="0.2595"/>
                  <dgm:constr type="w" for="ch" forName="parentText4" refType="w" fact="0.4455"/>
                  <dgm:constr type="h" for="ch" forName="parentText4" refType="h" fact="0.2594"/>
                  <dgm:constr type="l" for="ch" forName="parentText5" refType="w" fact="0"/>
                  <dgm:constr type="t" for="ch" forName="parentText5" refType="h" fact="0.346"/>
                  <dgm:constr type="w" for="ch" forName="parentText5" refType="w" fact="0.2607"/>
                  <dgm:constr type="h" for="ch" forName="parentText5" refType="h" fact="0.2594"/>
                </dgm:constrLst>
              </dgm:else>
            </dgm:choose>
          </dgm:else>
        </dgm:choose>
      </dgm:else>
    </dgm:choose>
    <dgm:forEach name="Name52" axis="ch" ptType="node" cnt="1">
      <dgm:layoutNode name="parentText1" styleLbl="node1">
        <dgm:varLst>
          <dgm:chMax/>
          <dgm:chPref val="3"/>
          <dgm:bulletEnabled val="1"/>
        </dgm:varLst>
        <dgm:choose name="Name53">
          <dgm:if name="Name54"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55">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56">
        <dgm:if name="Name57" axis="ch" ptType="node" func="cnt" op="gte" val="1">
          <dgm:layoutNode name="childText1"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8"/>
      </dgm:choose>
    </dgm:forEach>
    <dgm:forEach name="Name59" axis="ch" ptType="node" st="2" cnt="1">
      <dgm:layoutNode name="parentText2" styleLbl="node1">
        <dgm:varLst>
          <dgm:chMax/>
          <dgm:chPref val="3"/>
          <dgm:bulletEnabled val="1"/>
        </dgm:varLst>
        <dgm:choose name="Name60">
          <dgm:if name="Name61"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62">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63">
        <dgm:if name="Name64" axis="ch" ptType="node" func="cnt" op="gte" val="1">
          <dgm:layoutNode name="childText2"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5"/>
      </dgm:choose>
    </dgm:forEach>
    <dgm:forEach name="Name66" axis="ch" ptType="node" st="3" cnt="1">
      <dgm:layoutNode name="parentText3" styleLbl="node1">
        <dgm:varLst>
          <dgm:chMax/>
          <dgm:chPref val="3"/>
          <dgm:bulletEnabled val="1"/>
        </dgm:varLst>
        <dgm:choose name="Name67">
          <dgm:if name="Name68"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69">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70">
        <dgm:if name="Name71" axis="ch" ptType="node" func="cnt" op="gte" val="1">
          <dgm:layoutNode name="childText3"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2"/>
      </dgm:choose>
    </dgm:forEach>
    <dgm:forEach name="Name73" axis="ch" ptType="node" st="4" cnt="1">
      <dgm:layoutNode name="parentText4" styleLbl="node1">
        <dgm:varLst>
          <dgm:chMax/>
          <dgm:chPref val="3"/>
          <dgm:bulletEnabled val="1"/>
        </dgm:varLst>
        <dgm:choose name="Name74">
          <dgm:if name="Name75"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76">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77">
        <dgm:if name="Name78" axis="ch" ptType="node" func="cnt" op="gte" val="1">
          <dgm:layoutNode name="childText4"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9"/>
      </dgm:choose>
    </dgm:forEach>
    <dgm:forEach name="Name80" axis="ch" ptType="node" st="5" cnt="1">
      <dgm:layoutNode name="parentText5" styleLbl="node1">
        <dgm:varLst>
          <dgm:chMax/>
          <dgm:chPref val="3"/>
          <dgm:bulletEnabled val="1"/>
        </dgm:varLst>
        <dgm:choose name="Name81">
          <dgm:if name="Name82"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83">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84">
        <dgm:if name="Name85" axis="ch" ptType="node" func="cnt" op="gte" val="1">
          <dgm:layoutNode name="childText5"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6"/>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2.xml><?xml version="1.0" encoding="utf-8"?>
<dgm:layoutDef xmlns:dgm="http://schemas.openxmlformats.org/drawingml/2006/diagram" xmlns:a="http://schemas.openxmlformats.org/drawingml/2006/main" uniqueId="urn:microsoft.com/office/officeart/2008/layout/PictureStrips">
  <dgm:title val=""/>
  <dgm:desc val=""/>
  <dgm:catLst>
    <dgm:cat type="list" pri="12500"/>
    <dgm:cat type="picture" pri="13000"/>
    <dgm:cat type="pictureconvert" pri="13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40" srcId="0" destId="10" srcOrd="0" destOrd="0"/>
        <dgm:cxn modelId="50" srcId="0" destId="20" srcOrd="1" destOrd="0"/>
        <dgm:cxn modelId="60" srcId="0" destId="30" srcOrd="2" destOrd="0"/>
        <dgm:cxn modelId="70" srcId="0" destId="40" srcOrd="2" destOrd="0"/>
      </dgm:cxnLst>
      <dgm:bg/>
      <dgm:whole/>
    </dgm:dataModel>
  </dgm:clrData>
  <dgm:layoutNode name="Name0">
    <dgm:varLst>
      <dgm:dir/>
      <dgm:resizeHandles val="exact"/>
    </dgm:varLst>
    <dgm:choose name="Name1">
      <dgm:if name="Name2" func="var" arg="dir" op="equ" val="norm">
        <dgm:alg type="snake">
          <dgm:param type="off" val="ctr"/>
        </dgm:alg>
      </dgm:if>
      <dgm:else name="Name3">
        <dgm:alg type="snake">
          <dgm:param type="off" val="ctr"/>
          <dgm:param type="grDir" val="tR"/>
        </dgm:alg>
      </dgm:else>
    </dgm:choose>
    <dgm:shape xmlns:r="http://schemas.openxmlformats.org/officeDocument/2006/relationships" r:blip="">
      <dgm:adjLst/>
    </dgm:shape>
    <dgm:constrLst>
      <dgm:constr type="primFontSz" for="des" ptType="node" op="equ" val="65"/>
      <dgm:constr type="w" for="ch" forName="composite" refType="w"/>
      <dgm:constr type="h" for="ch" forName="composite" refType="h"/>
      <dgm:constr type="sp" refType="h" refFor="ch" refForName="composite" op="equ" fact="0.1"/>
      <dgm:constr type="h" for="ch" forName="sibTrans" refType="h" refFor="ch" refForName="composite" op="equ" fact="0.1"/>
      <dgm:constr type="w" for="ch" forName="sibTrans" refType="h" refFor="ch" refForName="sibTrans" op="equ"/>
    </dgm:constrLst>
    <dgm:forEach name="nodesForEach" axis="ch" ptType="node">
      <dgm:layoutNode name="composite">
        <dgm:alg type="composite">
          <dgm:param type="ar" val="3"/>
        </dgm:alg>
        <dgm:shape xmlns:r="http://schemas.openxmlformats.org/officeDocument/2006/relationships" r:blip="">
          <dgm:adjLst/>
        </dgm:shape>
        <dgm:choose name="Name4">
          <dgm:if name="Name5" func="var" arg="dir" op="equ" val="norm">
            <dgm:constrLst>
              <dgm:constr type="l" for="ch" forName="rect1" refType="w" fact="0.04"/>
              <dgm:constr type="t" for="ch" forName="rect1" refType="h" fact="0.13"/>
              <dgm:constr type="w" for="ch" forName="rect1" refType="w" fact="0.96"/>
              <dgm:constr type="h" for="ch" forName="rect1" refType="h" fact="0.9"/>
              <dgm:constr type="l" for="ch" forName="rect2" refType="w" fact="0"/>
              <dgm:constr type="t" for="ch" forName="rect2" refType="h" fact="0"/>
              <dgm:constr type="w" for="ch" forName="rect2" refType="w" fact="0.21"/>
              <dgm:constr type="h" for="ch" forName="rect2" refType="w" fact="0.315"/>
            </dgm:constrLst>
          </dgm:if>
          <dgm:else name="Name6">
            <dgm:constrLst>
              <dgm:constr type="l" for="ch" forName="rect1" refType="w" fact="0"/>
              <dgm:constr type="t" for="ch" forName="rect1" refType="h" fact="0.13"/>
              <dgm:constr type="w" for="ch" forName="rect1" refType="w" fact="0.96"/>
              <dgm:constr type="h" for="ch" forName="rect1" refType="h" fact="0.9"/>
              <dgm:constr type="l" for="ch" forName="rect2" refType="w" fact="0.79"/>
              <dgm:constr type="t" for="ch" forName="rect2" refType="h" fact="0"/>
              <dgm:constr type="w" for="ch" forName="rect2" refType="w" fact="0.21"/>
              <dgm:constr type="h" for="ch" forName="rect2" refType="w" fact="0.315"/>
            </dgm:constrLst>
          </dgm:else>
        </dgm:choose>
        <dgm:layoutNode name="rect1" styleLbl="trAlignAcc1">
          <dgm:varLst>
            <dgm:bulletEnabled val="1"/>
          </dgm:varLst>
          <dgm:alg type="tx">
            <dgm:param type="parTxLTRAlign" val="l"/>
          </dgm:alg>
          <dgm:shape xmlns:r="http://schemas.openxmlformats.org/officeDocument/2006/relationships" type="rect" r:blip="">
            <dgm:adjLst/>
          </dgm:shape>
          <dgm:presOf axis="desOrSelf" ptType="node"/>
          <dgm:choose name="Name7">
            <dgm:if name="Name8" func="var" arg="dir" op="equ" val="norm">
              <dgm:constrLst>
                <dgm:constr type="lMarg" refType="w" fact="0.6"/>
                <dgm:constr type="rMarg" refType="primFontSz" fact="0.3"/>
                <dgm:constr type="tMarg" refType="primFontSz" fact="0.3"/>
                <dgm:constr type="bMarg" refType="primFontSz" fact="0.3"/>
              </dgm:constrLst>
            </dgm:if>
            <dgm:else name="Name9">
              <dgm:constrLst>
                <dgm:constr type="lMarg" refType="primFontSz" fact="0.3"/>
                <dgm:constr type="rMarg" refType="w" fact="0.6"/>
                <dgm:constr type="tMarg" refType="primFontSz" fact="0.3"/>
                <dgm:constr type="bMarg" refType="primFontSz" fact="0.3"/>
              </dgm:constrLst>
            </dgm:else>
          </dgm:choose>
          <dgm:ruleLst>
            <dgm:rule type="primFontSz" val="5" fact="NaN" max="NaN"/>
          </dgm:ruleLst>
        </dgm:layoutNode>
        <dgm:layoutNode name="rect2" styleLbl="fgImgPlac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hProcess3">
  <dgm:title val=""/>
  <dgm:desc val=""/>
  <dgm:catLst>
    <dgm:cat type="process" pri="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chOrder="t">
    <dgm:varLst>
      <dgm:dir/>
      <dgm:animLvl val="lvl"/>
      <dgm:resizeHandles val="exact"/>
    </dgm:varLst>
    <dgm:alg type="composite"/>
    <dgm:shape xmlns:r="http://schemas.openxmlformats.org/officeDocument/2006/relationships" r:blip="">
      <dgm:adjLst/>
    </dgm:shape>
    <dgm:presOf/>
    <dgm:constrLst>
      <dgm:constr type="w" for="ch" forName="dummy" refType="w"/>
      <dgm:constr type="h" for="ch" forName="dummy" refType="h"/>
      <dgm:constr type="h" for="ch" forName="dummy" refType="w" refFor="ch" refForName="dummy" op="lte" fact="0.4"/>
      <dgm:constr type="ctrX" for="ch" forName="dummy" refType="w" fact="0.5"/>
      <dgm:constr type="ctrY" for="ch" forName="dummy" refType="h" fact="0.5"/>
      <dgm:constr type="w" for="ch" forName="linH" refType="w"/>
      <dgm:constr type="h" for="ch" forName="linH" refType="h"/>
      <dgm:constr type="ctrX" for="ch" forName="linH" refType="w" fact="0.5"/>
      <dgm:constr type="ctrY" for="ch" forName="linH" refType="h" fact="0.5"/>
      <dgm:constr type="userP" for="ch" forName="linH" refType="h" refFor="ch" refForName="dummy" fact="0.25"/>
      <dgm:constr type="userT" for="des" forName="parTx" refType="w" refFor="ch" refForName="dummy" fact="0.2"/>
    </dgm:constrLst>
    <dgm:ruleLst/>
    <dgm:layoutNode name="dummy">
      <dgm:alg type="sp"/>
      <dgm:shape xmlns:r="http://schemas.openxmlformats.org/officeDocument/2006/relationships" r:blip="">
        <dgm:adjLst/>
      </dgm:shape>
      <dgm:presOf/>
      <dgm:constrLst/>
      <dgm:ruleLst/>
    </dgm:layoutNode>
    <dgm:layoutNode name="linH">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primFontSz" for="des" forName="parTx" val="65"/>
        <dgm:constr type="primFontSz" for="des" forName="desTx" refType="primFontSz" refFor="des" refForName="parTx" op="equ"/>
        <dgm:constr type="h" for="des" forName="parTx" refType="primFontSz" refFor="des" refForName="parTx"/>
        <dgm:constr type="h" for="des" forName="desTx" refType="primFontSz" refFor="des" refForName="parTx" fact="0.5"/>
        <dgm:constr type="h" for="des" forName="parTx" op="equ"/>
        <dgm:constr type="h" for="des" forName="desTx" op="equ"/>
        <dgm:constr type="h" for="ch" forName="backgroundArrow" refType="primFontSz" refFor="des" refForName="parTx" fact="2"/>
        <dgm:constr type="h" for="ch" forName="backgroundArrow" refType="h" refFor="des" refForName="parTx" op="lte" fact="2"/>
        <dgm:constr type="h" for="ch" forName="backgroundArrow" refType="h" refFor="des" refForName="parTx" op="gte" fact="2"/>
        <dgm:constr type="h" for="des" forName="spVertical1" refType="primFontSz" refFor="des" refForName="parTx" fact="0.5"/>
        <dgm:constr type="h" for="des" forName="spVertical1" refType="h" refFor="des" refForName="parTx" op="lte" fact="0.5"/>
        <dgm:constr type="h" for="des" forName="spVertical1" refType="h" refFor="des" refForName="parTx" op="gte" fact="0.5"/>
        <dgm:constr type="h" for="des" forName="spVertical2" refType="primFontSz" refFor="des" refForName="parTx" fact="0.5"/>
        <dgm:constr type="h" for="des" forName="spVertical2" refType="h" refFor="des" refForName="parTx" op="lte" fact="0.5"/>
        <dgm:constr type="h" for="des" forName="spVertical2" refType="h" refFor="des" refForName="parTx" op="gte" fact="0.5"/>
        <dgm:constr type="h" for="des" forName="spVertical3" refType="primFontSz" refFor="des" refForName="parTx" fact="-0.4"/>
        <dgm:constr type="h" for="des" forName="spVertical3" refType="h" refFor="des" refForName="parTx" op="lte" fact="-0.4"/>
        <dgm:constr type="h" for="des" forName="spVertical3" refType="h" refFor="des" refForName="parTx" op="gte" fact="-0.4"/>
        <dgm:constr type="w" for="ch" forName="backgroundArrow" refType="w"/>
        <dgm:constr type="w" for="ch" forName="negArrow" refType="w" fact="-1"/>
        <dgm:constr type="w" for="ch" forName="linV" refType="w"/>
        <dgm:constr type="w" for="ch" forName="space" refType="w" refFor="ch" refForName="linV" fact="0.2"/>
        <dgm:constr type="w" for="ch" forName="padding1" refType="w" fact="0.08"/>
        <dgm:constr type="userP"/>
        <dgm:constr type="w" for="ch" forName="padding2" refType="userP"/>
      </dgm:constrLst>
      <dgm:ruleLst>
        <dgm:rule type="w" for="ch" forName="linV" val="0" fact="NaN" max="NaN"/>
        <dgm:rule type="primFontSz" for="des" forName="parTx" val="5" fact="NaN" max="NaN"/>
      </dgm:ruleLst>
      <dgm:layoutNode name="padding1">
        <dgm:alg type="sp"/>
        <dgm:shape xmlns:r="http://schemas.openxmlformats.org/officeDocument/2006/relationships" r:blip="">
          <dgm:adjLst/>
        </dgm:shape>
        <dgm:presOf/>
        <dgm:constrLst/>
        <dgm:ruleLst/>
      </dgm:layoutNode>
      <dgm:forEach name="Name4" axis="ch" ptType="node">
        <dgm:layoutNode name="linV">
          <dgm:alg type="lin">
            <dgm:param type="linDir" val="fromT"/>
          </dgm:alg>
          <dgm:shape xmlns:r="http://schemas.openxmlformats.org/officeDocument/2006/relationships" r:blip="">
            <dgm:adjLst/>
          </dgm:shape>
          <dgm:presOf/>
          <dgm:constrLst>
            <dgm:constr type="w" for="ch" forName="spVertical1" refType="w"/>
            <dgm:constr type="w" for="ch" forName="parTx" refType="w"/>
            <dgm:constr type="w" for="ch" forName="spVertical2" refType="w"/>
            <dgm:constr type="w" for="ch" forName="spVertical3" refType="w"/>
            <dgm:constr type="w" for="ch" forName="desTx" refType="w"/>
          </dgm:constrLst>
          <dgm:ruleLst/>
          <dgm:layoutNode name="spVertical1">
            <dgm:alg type="sp"/>
            <dgm:shape xmlns:r="http://schemas.openxmlformats.org/officeDocument/2006/relationships" r:blip="">
              <dgm:adjLst/>
            </dgm:shape>
            <dgm:presOf/>
            <dgm:constrLst/>
            <dgm:ruleLst/>
          </dgm:layoutNode>
          <dgm:layoutNode name="parTx" styleLbl="revTx">
            <dgm:varLst>
              <dgm:chMax val="0"/>
              <dgm:chPref val="0"/>
              <dgm:bulletEnabled val="1"/>
            </dgm:varLst>
            <dgm:choose name="Name5">
              <dgm:if name="Name6" axis="root des" ptType="all node" func="maxDepth" op="gt" val="1">
                <dgm:alg type="tx">
                  <dgm:param type="parTxLTRAlign" val="l"/>
                  <dgm:param type="parTxRTLAlign" val="r"/>
                </dgm:alg>
              </dgm:if>
              <dgm:else name="Name7">
                <dgm:alg type="tx">
                  <dgm:param type="parTxLTRAlign" val="ctr"/>
                  <dgm:param type="parTxRTLAlign" val="ctr"/>
                </dgm:alg>
              </dgm:else>
            </dgm:choose>
            <dgm:shape xmlns:r="http://schemas.openxmlformats.org/officeDocument/2006/relationships" type="rect" r:blip="">
              <dgm:adjLst/>
            </dgm:shape>
            <dgm:presOf axis="self" ptType="node"/>
            <dgm:choose name="Name8">
              <dgm:if name="Name9" func="var" arg="dir" op="equ" val="norm">
                <dgm:constrLst>
                  <dgm:constr type="userT"/>
                  <dgm:constr type="h" refType="userT" op="lte"/>
                  <dgm:constr type="tMarg" refType="primFontSz" fact="0.8"/>
                  <dgm:constr type="bMarg" refType="tMarg"/>
                  <dgm:constr type="lMarg"/>
                  <dgm:constr type="rMarg"/>
                </dgm:constrLst>
              </dgm:if>
              <dgm:else name="Name10">
                <dgm:constrLst>
                  <dgm:constr type="userT"/>
                  <dgm:constr type="h" refType="userT" op="lte"/>
                  <dgm:constr type="tMarg" refType="primFontSz" fact="0.8"/>
                  <dgm:constr type="bMarg" refType="tMarg"/>
                  <dgm:constr type="lMarg"/>
                  <dgm:constr type="rMarg"/>
                </dgm:constrLst>
              </dgm:else>
            </dgm:choose>
            <dgm:ruleLst>
              <dgm:rule type="h" val="INF" fact="NaN" max="NaN"/>
            </dgm:ruleLst>
          </dgm:layoutNode>
          <dgm:layoutNode name="spVertical2">
            <dgm:alg type="sp"/>
            <dgm:shape xmlns:r="http://schemas.openxmlformats.org/officeDocument/2006/relationships" r:blip="">
              <dgm:adjLst/>
            </dgm:shape>
            <dgm:presOf/>
            <dgm:constrLst/>
            <dgm:ruleLst/>
          </dgm:layoutNode>
          <dgm:layoutNode name="spVertical3">
            <dgm:alg type="sp"/>
            <dgm:shape xmlns:r="http://schemas.openxmlformats.org/officeDocument/2006/relationships" r:blip="">
              <dgm:adjLst/>
            </dgm:shape>
            <dgm:presOf/>
            <dgm:constrLst/>
            <dgm:ruleLst/>
          </dgm:layoutNode>
          <dgm:choose name="Name11">
            <dgm:if name="Name12" axis="ch" ptType="node" func="cnt" op="gte" val="1">
              <dgm:layoutNode name="desTx" styleLbl="revTx">
                <dgm:varLst>
                  <dgm:bulletEnabled val="1"/>
                </dgm:varLst>
                <dgm:alg type="tx">
                  <dgm:param type="stBulletLvl" val="1"/>
                </dgm:alg>
                <dgm:shape xmlns:r="http://schemas.openxmlformats.org/officeDocument/2006/relationships" type="rect" r:blip="">
                  <dgm:adjLst/>
                </dgm:shape>
                <dgm:presOf axis="des" ptType="node"/>
                <dgm:constrLst>
                  <dgm:constr type="tMarg"/>
                  <dgm:constr type="bMarg"/>
                  <dgm:constr type="rMarg"/>
                  <dgm:constr type="lMarg"/>
                </dgm:constrLst>
                <dgm:ruleLst>
                  <dgm:rule type="h" val="INF" fact="NaN" max="NaN"/>
                </dgm:ruleLst>
              </dgm:layoutNode>
            </dgm:if>
            <dgm:else name="Name13"/>
          </dgm:choose>
        </dgm:layoutNod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name="padding2">
        <dgm:alg type="sp"/>
        <dgm:shape xmlns:r="http://schemas.openxmlformats.org/officeDocument/2006/relationships" r:blip="">
          <dgm:adjLst/>
        </dgm:shape>
        <dgm:presOf/>
        <dgm:constrLst/>
        <dgm:ruleLst/>
      </dgm:layoutNode>
      <dgm:layoutNode name="negArrow">
        <dgm:alg type="sp"/>
        <dgm:shape xmlns:r="http://schemas.openxmlformats.org/officeDocument/2006/relationships" r:blip="">
          <dgm:adjLst/>
        </dgm:shape>
        <dgm:presOf/>
        <dgm:constrLst/>
        <dgm:ruleLst/>
      </dgm:layoutNode>
      <dgm:layoutNode name="backgroundArrow" styleLbl="node1">
        <dgm:alg type="sp"/>
        <dgm:choose name="Name15">
          <dgm:if name="Name16" func="var" arg="dir" op="equ" val="norm">
            <dgm:shape xmlns:r="http://schemas.openxmlformats.org/officeDocument/2006/relationships" type="rightArrow" r:blip="">
              <dgm:adjLst/>
            </dgm:shape>
          </dgm:if>
          <dgm:else name="Name17">
            <dgm:shape xmlns:r="http://schemas.openxmlformats.org/officeDocument/2006/relationships" type="leftArrow" r:blip="">
              <dgm:adjLst/>
            </dgm:shape>
          </dgm:else>
        </dgm:choose>
        <dgm:presOf/>
        <dgm:constrLst/>
        <dgm:ruleLst/>
      </dgm:layoutNode>
    </dgm:layoutNode>
  </dgm:layoutNode>
</dgm:layoutDef>
</file>

<file path=ppt/diagrams/layout5.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7.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8.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076A0EBF-BA67-4621-88B6-772927F3C0B6}" type="datetimeFigureOut">
              <a:rPr lang="en-US" smtClean="0"/>
              <a:t>7/9/2024</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7D95F0D1-A1AA-4CB8-A9D1-FC6556591187}" type="slidenum">
              <a:rPr lang="en-US" smtClean="0"/>
              <a:t>‹#›</a:t>
            </a:fld>
            <a:endParaRPr lang="en-US"/>
          </a:p>
        </p:txBody>
      </p:sp>
    </p:spTree>
    <p:extLst>
      <p:ext uri="{BB962C8B-B14F-4D97-AF65-F5344CB8AC3E}">
        <p14:creationId xmlns:p14="http://schemas.microsoft.com/office/powerpoint/2010/main" val="10123085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www.ncdhhs.gov/" TargetMode="External"/><Relationship Id="rId7" Type="http://schemas.openxmlformats.org/officeDocument/2006/relationships/hyperlink" Target="https://www.acog.org/clinical/clinical-guidance/practice-advisory/articles/2021/12/low-dose-aspirin-use-for-the-prevention-of-preeclampsia-and-related-morbidity-and-mortality" TargetMode="External"/><Relationship Id="rId2" Type="http://schemas.openxmlformats.org/officeDocument/2006/relationships/slide" Target="../slides/slide7.xml"/><Relationship Id="rId1" Type="http://schemas.openxmlformats.org/officeDocument/2006/relationships/notesMaster" Target="../notesMasters/notesMaster1.xml"/><Relationship Id="rId6" Type="http://schemas.openxmlformats.org/officeDocument/2006/relationships/hyperlink" Target="https://www.ncleg.gov/EnactedLegislation/Statutes/PDF/BySection/Chapter_115C/GS_115C-375.2A.pdf" TargetMode="External"/><Relationship Id="rId5" Type="http://schemas.openxmlformats.org/officeDocument/2006/relationships/hyperlink" Target="https://www.ncleg.gov/EnactedLegislation/Statutes/PDF/BySection/Chapter_90/GS_90-12.7.pdf" TargetMode="External"/><Relationship Id="rId4" Type="http://schemas.openxmlformats.org/officeDocument/2006/relationships/hyperlink" Target="http://www.cdc.gov/" TargetMode="Externa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www.govinfo.gov/content/pkg/USCODE-2021-title21/pdf/USCODE-2021-title21-chap9-subchapV-partA-sec353.pdf" TargetMode="External"/><Relationship Id="rId2" Type="http://schemas.openxmlformats.org/officeDocument/2006/relationships/slide" Target="../slides/slide15.xml"/><Relationship Id="rId1" Type="http://schemas.openxmlformats.org/officeDocument/2006/relationships/notesMaster" Target="../notesMasters/notesMaster1.xml"/><Relationship Id="rId6" Type="http://schemas.openxmlformats.org/officeDocument/2006/relationships/hyperlink" Target="http://reports.oah.state.nc.us/ncac/title%2021%20-%20occupational%20licensing%20boards%20and%20commissions/chapter%2046%20-%20pharmacy/21%20ncac%2046%20.1818.pdf" TargetMode="External"/><Relationship Id="rId5" Type="http://schemas.openxmlformats.org/officeDocument/2006/relationships/hyperlink" Target="https://www.ncleg.gov/EnactedLegislation/Statutes/PDF/BySection/Chapter_106/GS_106-134.1.pdf" TargetMode="External"/><Relationship Id="rId4" Type="http://schemas.openxmlformats.org/officeDocument/2006/relationships/hyperlink" Target="https://www.ncleg.gov/EnactedLegislation/Statutes/PDF/BySection/Chapter_90/GS_90-85.29.pdf"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https://www.dph.ncdhhs.gov/media/742/download?attachment </a:t>
            </a:r>
          </a:p>
        </p:txBody>
      </p:sp>
      <p:sp>
        <p:nvSpPr>
          <p:cNvPr id="4" name="Slide Number Placeholder 3"/>
          <p:cNvSpPr>
            <a:spLocks noGrp="1"/>
          </p:cNvSpPr>
          <p:nvPr>
            <p:ph type="sldNum" sz="quarter" idx="5"/>
          </p:nvPr>
        </p:nvSpPr>
        <p:spPr/>
        <p:txBody>
          <a:bodyPr/>
          <a:lstStyle/>
          <a:p>
            <a:fld id="{7D95F0D1-A1AA-4CB8-A9D1-FC6556591187}" type="slidenum">
              <a:rPr lang="en-US" smtClean="0"/>
              <a:t>4</a:t>
            </a:fld>
            <a:endParaRPr lang="en-US"/>
          </a:p>
        </p:txBody>
      </p:sp>
    </p:spTree>
    <p:extLst>
      <p:ext uri="{BB962C8B-B14F-4D97-AF65-F5344CB8AC3E}">
        <p14:creationId xmlns:p14="http://schemas.microsoft.com/office/powerpoint/2010/main" val="234193885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D95F0D1-A1AA-4CB8-A9D1-FC6556591187}" type="slidenum">
              <a:rPr lang="en-US" smtClean="0"/>
              <a:t>18</a:t>
            </a:fld>
            <a:endParaRPr lang="en-US"/>
          </a:p>
        </p:txBody>
      </p:sp>
    </p:spTree>
    <p:extLst>
      <p:ext uri="{BB962C8B-B14F-4D97-AF65-F5344CB8AC3E}">
        <p14:creationId xmlns:p14="http://schemas.microsoft.com/office/powerpoint/2010/main" val="7541177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An offer to counsel shall be made on new or transfer prescriptions at the time the prescription is dispensed or delivered to the patient or representative.  Ancillary personnel may make the offer to counsel, but the pharmacist must personally conduct counseling if the offer is accepted. </a:t>
            </a:r>
          </a:p>
          <a:p>
            <a:endParaRPr lang="en-US" dirty="0"/>
          </a:p>
          <a:p>
            <a:r>
              <a:rPr lang="en-US" dirty="0"/>
              <a:t>Professional judgment shall be exercised in determining whether or not to offer counseling for prescription refills.  An offer to counsel shall be communicated in a positive manner to encourage acceptance</a:t>
            </a:r>
          </a:p>
        </p:txBody>
      </p:sp>
      <p:sp>
        <p:nvSpPr>
          <p:cNvPr id="4" name="Slide Number Placeholder 3"/>
          <p:cNvSpPr>
            <a:spLocks noGrp="1"/>
          </p:cNvSpPr>
          <p:nvPr>
            <p:ph type="sldNum" sz="quarter" idx="5"/>
          </p:nvPr>
        </p:nvSpPr>
        <p:spPr/>
        <p:txBody>
          <a:bodyPr/>
          <a:lstStyle/>
          <a:p>
            <a:fld id="{7D95F0D1-A1AA-4CB8-A9D1-FC6556591187}" type="slidenum">
              <a:rPr lang="en-US" smtClean="0"/>
              <a:t>20</a:t>
            </a:fld>
            <a:endParaRPr lang="en-US"/>
          </a:p>
        </p:txBody>
      </p:sp>
    </p:spTree>
    <p:extLst>
      <p:ext uri="{BB962C8B-B14F-4D97-AF65-F5344CB8AC3E}">
        <p14:creationId xmlns:p14="http://schemas.microsoft.com/office/powerpoint/2010/main" val="11238842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r>
              <a:rPr lang="en-US"/>
              <a:t>Age and social history to identify contraindications</a:t>
            </a:r>
          </a:p>
          <a:p>
            <a:pPr lvl="2"/>
            <a:r>
              <a:rPr lang="en-US"/>
              <a:t>Ex. Advanced age and smoking history in patient who is requesting oral contraceptives</a:t>
            </a:r>
          </a:p>
          <a:p>
            <a:pPr marL="914400" lvl="2" indent="0">
              <a:buNone/>
            </a:pPr>
            <a:endParaRPr lang="en-US"/>
          </a:p>
          <a:p>
            <a:pPr lvl="1"/>
            <a:r>
              <a:rPr lang="en-US"/>
              <a:t>Current disease states in order to identify contraindications to therapy</a:t>
            </a:r>
          </a:p>
          <a:p>
            <a:pPr lvl="2"/>
            <a:r>
              <a:rPr lang="en-US"/>
              <a:t>Ex. Hypertension, migraine with aura or history of blood clots in patients who are being prescribed contraceptives</a:t>
            </a:r>
          </a:p>
          <a:p>
            <a:pPr marL="914400" lvl="2" indent="0">
              <a:buNone/>
            </a:pPr>
            <a:endParaRPr lang="en-US"/>
          </a:p>
          <a:p>
            <a:pPr lvl="1"/>
            <a:r>
              <a:rPr lang="en-US"/>
              <a:t>Updated medication list to identify potential drug-drug interactions</a:t>
            </a:r>
          </a:p>
          <a:p>
            <a:pPr lvl="2"/>
            <a:r>
              <a:rPr lang="en-US"/>
              <a:t>Ex. Current use of oral contraceptives with administration of emergency contraception </a:t>
            </a:r>
          </a:p>
          <a:p>
            <a:pPr marL="914400" lvl="2" indent="0">
              <a:buNone/>
            </a:pPr>
            <a:endParaRPr lang="en-US"/>
          </a:p>
          <a:p>
            <a:pPr lvl="1"/>
            <a:r>
              <a:rPr lang="en-US"/>
              <a:t>Updated allergy list to identify drug-allergy interactions</a:t>
            </a:r>
          </a:p>
          <a:p>
            <a:endParaRPr lang="en-US"/>
          </a:p>
        </p:txBody>
      </p:sp>
      <p:sp>
        <p:nvSpPr>
          <p:cNvPr id="4" name="Slide Number Placeholder 3"/>
          <p:cNvSpPr>
            <a:spLocks noGrp="1"/>
          </p:cNvSpPr>
          <p:nvPr>
            <p:ph type="sldNum" sz="quarter" idx="5"/>
          </p:nvPr>
        </p:nvSpPr>
        <p:spPr/>
        <p:txBody>
          <a:bodyPr/>
          <a:lstStyle/>
          <a:p>
            <a:fld id="{7D95F0D1-A1AA-4CB8-A9D1-FC6556591187}" type="slidenum">
              <a:rPr lang="en-US" smtClean="0"/>
              <a:t>22</a:t>
            </a:fld>
            <a:endParaRPr lang="en-US"/>
          </a:p>
        </p:txBody>
      </p:sp>
    </p:spTree>
    <p:extLst>
      <p:ext uri="{BB962C8B-B14F-4D97-AF65-F5344CB8AC3E}">
        <p14:creationId xmlns:p14="http://schemas.microsoft.com/office/powerpoint/2010/main" val="280041625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D95F0D1-A1AA-4CB8-A9D1-FC6556591187}" type="slidenum">
              <a:rPr lang="en-US" smtClean="0"/>
              <a:t>24</a:t>
            </a:fld>
            <a:endParaRPr lang="en-US"/>
          </a:p>
        </p:txBody>
      </p:sp>
    </p:spTree>
    <p:extLst>
      <p:ext uri="{BB962C8B-B14F-4D97-AF65-F5344CB8AC3E}">
        <p14:creationId xmlns:p14="http://schemas.microsoft.com/office/powerpoint/2010/main" val="84422584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This includes everyone</a:t>
            </a:r>
          </a:p>
        </p:txBody>
      </p:sp>
      <p:sp>
        <p:nvSpPr>
          <p:cNvPr id="4" name="Slide Number Placeholder 3"/>
          <p:cNvSpPr>
            <a:spLocks noGrp="1"/>
          </p:cNvSpPr>
          <p:nvPr>
            <p:ph type="sldNum" sz="quarter" idx="5"/>
          </p:nvPr>
        </p:nvSpPr>
        <p:spPr/>
        <p:txBody>
          <a:bodyPr/>
          <a:lstStyle/>
          <a:p>
            <a:fld id="{7D95F0D1-A1AA-4CB8-A9D1-FC6556591187}" type="slidenum">
              <a:rPr lang="en-US" smtClean="0"/>
              <a:t>27</a:t>
            </a:fld>
            <a:endParaRPr lang="en-US"/>
          </a:p>
        </p:txBody>
      </p:sp>
    </p:spTree>
    <p:extLst>
      <p:ext uri="{BB962C8B-B14F-4D97-AF65-F5344CB8AC3E}">
        <p14:creationId xmlns:p14="http://schemas.microsoft.com/office/powerpoint/2010/main" val="39041676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Clr>
                <a:srgbClr val="264457"/>
              </a:buClr>
              <a:buSzPts val="2800"/>
              <a:buFont typeface="Noto Sans Symbols"/>
              <a:buChar char="⮚"/>
            </a:pPr>
            <a:r>
              <a:rPr lang="en-US"/>
              <a:t>Presentation of symptoms will depend on amount of substance taken and duration since administration -&gt; pupils, dizziness, slowed breathing can be early symptoms. Non response to physical stimuli, discoloration, absent breathing further progressed symptoms </a:t>
            </a:r>
          </a:p>
          <a:p>
            <a:pPr>
              <a:buClr>
                <a:srgbClr val="264457"/>
              </a:buClr>
              <a:buSzPts val="2800"/>
              <a:buFont typeface="Noto Sans Symbols"/>
              <a:buChar char="⮚"/>
            </a:pPr>
            <a:r>
              <a:rPr lang="en-US"/>
              <a:t>Gagging, gurgling, choking sounds</a:t>
            </a:r>
          </a:p>
          <a:p>
            <a:pPr>
              <a:buClr>
                <a:srgbClr val="264457"/>
              </a:buClr>
              <a:buSzPts val="2800"/>
              <a:buFont typeface="Noto Sans Symbols"/>
              <a:buChar char="⮚"/>
            </a:pPr>
            <a:r>
              <a:rPr lang="en-US"/>
              <a:t>Not breathing, or very shallow, slow breathing</a:t>
            </a:r>
          </a:p>
          <a:p>
            <a:pPr>
              <a:buClr>
                <a:srgbClr val="264457"/>
              </a:buClr>
              <a:buSzPts val="2800"/>
              <a:buFont typeface="Noto Sans Symbols"/>
              <a:buChar char="⮚"/>
            </a:pPr>
            <a:r>
              <a:rPr lang="en-US"/>
              <a:t>Blue or grey lips, fingertips (cyanosis)</a:t>
            </a:r>
          </a:p>
          <a:p>
            <a:pPr>
              <a:buClr>
                <a:srgbClr val="264457"/>
              </a:buClr>
              <a:buSzPts val="2800"/>
              <a:buFont typeface="Noto Sans Symbols"/>
              <a:buChar char="⮚"/>
            </a:pPr>
            <a:r>
              <a:rPr lang="en-US"/>
              <a:t>Unconscious</a:t>
            </a:r>
          </a:p>
          <a:p>
            <a:pPr>
              <a:buClr>
                <a:srgbClr val="264457"/>
              </a:buClr>
              <a:buSzPts val="2800"/>
              <a:buFont typeface="Noto Sans Symbols"/>
              <a:buChar char="⮚"/>
            </a:pPr>
            <a:r>
              <a:rPr lang="en-US"/>
              <a:t>No response to sternum or upper lip rub</a:t>
            </a:r>
          </a:p>
          <a:p>
            <a:endParaRPr lang="en-US"/>
          </a:p>
        </p:txBody>
      </p:sp>
      <p:sp>
        <p:nvSpPr>
          <p:cNvPr id="4" name="Slide Number Placeholder 3"/>
          <p:cNvSpPr>
            <a:spLocks noGrp="1"/>
          </p:cNvSpPr>
          <p:nvPr>
            <p:ph type="sldNum" sz="quarter" idx="5"/>
          </p:nvPr>
        </p:nvSpPr>
        <p:spPr/>
        <p:txBody>
          <a:bodyPr/>
          <a:lstStyle/>
          <a:p>
            <a:fld id="{945FEEC8-7720-B746-895D-F9F65D0ACBD5}" type="slidenum">
              <a:rPr lang="en-US" smtClean="0"/>
              <a:t>30</a:t>
            </a:fld>
            <a:endParaRPr lang="en-US"/>
          </a:p>
        </p:txBody>
      </p:sp>
    </p:spTree>
    <p:extLst>
      <p:ext uri="{BB962C8B-B14F-4D97-AF65-F5344CB8AC3E}">
        <p14:creationId xmlns:p14="http://schemas.microsoft.com/office/powerpoint/2010/main" val="254318543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D95F0D1-A1AA-4CB8-A9D1-FC6556591187}" type="slidenum">
              <a:rPr lang="en-US" smtClean="0"/>
              <a:t>32</a:t>
            </a:fld>
            <a:endParaRPr lang="en-US"/>
          </a:p>
        </p:txBody>
      </p:sp>
    </p:spTree>
    <p:extLst>
      <p:ext uri="{BB962C8B-B14F-4D97-AF65-F5344CB8AC3E}">
        <p14:creationId xmlns:p14="http://schemas.microsoft.com/office/powerpoint/2010/main" val="54255986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D95F0D1-A1AA-4CB8-A9D1-FC6556591187}" type="slidenum">
              <a:rPr lang="en-US" smtClean="0"/>
              <a:t>33</a:t>
            </a:fld>
            <a:endParaRPr lang="en-US"/>
          </a:p>
        </p:txBody>
      </p:sp>
    </p:spTree>
    <p:extLst>
      <p:ext uri="{BB962C8B-B14F-4D97-AF65-F5344CB8AC3E}">
        <p14:creationId xmlns:p14="http://schemas.microsoft.com/office/powerpoint/2010/main" val="172540977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D95F0D1-A1AA-4CB8-A9D1-FC6556591187}" type="slidenum">
              <a:rPr lang="en-US" smtClean="0"/>
              <a:t>35</a:t>
            </a:fld>
            <a:endParaRPr lang="en-US"/>
          </a:p>
        </p:txBody>
      </p:sp>
    </p:spTree>
    <p:extLst>
      <p:ext uri="{BB962C8B-B14F-4D97-AF65-F5344CB8AC3E}">
        <p14:creationId xmlns:p14="http://schemas.microsoft.com/office/powerpoint/2010/main" val="9992572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https://www.ncleg.gov/EnactedLegislation/Statutes/PDF/BySection/Chapter_90/GS_90-85.34A.pdf </a:t>
            </a:r>
          </a:p>
          <a:p>
            <a:endParaRPr lang="en-US" dirty="0"/>
          </a:p>
          <a:p>
            <a:r>
              <a:rPr lang="en-US" dirty="0"/>
              <a:t>(6) The pharmacist-manager shall verify the accuracy of the records at least weekly, and where health department personnel dispense to 30 or more patients in a 24-hour period per dispensing site, the pharmacist-manager shall verify the accuracy of the records within 24 hours after dispensing occurs. </a:t>
            </a:r>
          </a:p>
        </p:txBody>
      </p:sp>
      <p:sp>
        <p:nvSpPr>
          <p:cNvPr id="4" name="Slide Number Placeholder 3"/>
          <p:cNvSpPr>
            <a:spLocks noGrp="1"/>
          </p:cNvSpPr>
          <p:nvPr>
            <p:ph type="sldNum" sz="quarter" idx="5"/>
          </p:nvPr>
        </p:nvSpPr>
        <p:spPr/>
        <p:txBody>
          <a:bodyPr/>
          <a:lstStyle/>
          <a:p>
            <a:fld id="{7D95F0D1-A1AA-4CB8-A9D1-FC6556591187}" type="slidenum">
              <a:rPr lang="en-US" smtClean="0"/>
              <a:t>5</a:t>
            </a:fld>
            <a:endParaRPr lang="en-US"/>
          </a:p>
        </p:txBody>
      </p:sp>
    </p:spTree>
    <p:extLst>
      <p:ext uri="{BB962C8B-B14F-4D97-AF65-F5344CB8AC3E}">
        <p14:creationId xmlns:p14="http://schemas.microsoft.com/office/powerpoint/2010/main" val="37783631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0" i="0" dirty="0">
                <a:solidFill>
                  <a:srgbClr val="000000"/>
                </a:solidFill>
                <a:effectLst/>
                <a:latin typeface="verdana" panose="020B0604030504040204" pitchFamily="34" charset="0"/>
              </a:rPr>
              <a:t>Q:  What drugs may registered nurses (RNs) dispense from a health department?</a:t>
            </a:r>
          </a:p>
          <a:p>
            <a:pPr algn="l"/>
            <a:r>
              <a:rPr lang="en-US" b="0" i="0" dirty="0">
                <a:solidFill>
                  <a:srgbClr val="000000"/>
                </a:solidFill>
                <a:effectLst/>
                <a:latin typeface="verdana" panose="020B0604030504040204" pitchFamily="34" charset="0"/>
              </a:rPr>
              <a:t>A:  Effective October 1, 2022, the following formulary (recommended by NCDHHS and approved by the Board of Pharmacy) governs RN dispensing from a health department:</a:t>
            </a:r>
          </a:p>
          <a:p>
            <a:pPr algn="l">
              <a:buFont typeface="+mj-lt"/>
              <a:buAutoNum type="arabicPeriod"/>
            </a:pPr>
            <a:r>
              <a:rPr lang="en-US" b="0" i="0" u="sng" dirty="0">
                <a:solidFill>
                  <a:srgbClr val="000000"/>
                </a:solidFill>
                <a:effectLst/>
                <a:latin typeface="verdana" panose="020B0604030504040204" pitchFamily="34" charset="0"/>
              </a:rPr>
              <a:t>Anti-tuberculosis drugs, </a:t>
            </a:r>
            <a:r>
              <a:rPr lang="en-US" b="0" i="0" dirty="0">
                <a:solidFill>
                  <a:srgbClr val="000000"/>
                </a:solidFill>
                <a:effectLst/>
                <a:latin typeface="verdana" panose="020B0604030504040204" pitchFamily="34" charset="0"/>
              </a:rPr>
              <a:t>as recommended by the North Carolina Department of Health and Human Services in the North Carolina Tuberculosis Policy Manual (available at </a:t>
            </a:r>
            <a:r>
              <a:rPr lang="en-US" b="0" i="0" dirty="0">
                <a:solidFill>
                  <a:srgbClr val="000000"/>
                </a:solidFill>
                <a:effectLst/>
                <a:latin typeface="verdana" panose="020B0604030504040204" pitchFamily="34" charset="0"/>
                <a:hlinkClick r:id="rId3"/>
              </a:rPr>
              <a:t>www.ncdhhs.gov</a:t>
            </a:r>
            <a:r>
              <a:rPr lang="en-US" b="0" i="0" dirty="0">
                <a:solidFill>
                  <a:srgbClr val="000000"/>
                </a:solidFill>
                <a:effectLst/>
                <a:latin typeface="verdana" panose="020B0604030504040204" pitchFamily="34" charset="0"/>
              </a:rPr>
              <a:t>), when used for the treatment and control of tuberculosis;</a:t>
            </a:r>
          </a:p>
          <a:p>
            <a:pPr algn="l">
              <a:buFont typeface="+mj-lt"/>
              <a:buAutoNum type="arabicPeriod"/>
            </a:pPr>
            <a:r>
              <a:rPr lang="en-US" b="0" i="0" u="sng" dirty="0">
                <a:solidFill>
                  <a:srgbClr val="000000"/>
                </a:solidFill>
                <a:effectLst/>
                <a:latin typeface="verdana" panose="020B0604030504040204" pitchFamily="34" charset="0"/>
              </a:rPr>
              <a:t>Anti-infective agents </a:t>
            </a:r>
            <a:r>
              <a:rPr lang="en-US" b="0" i="0" dirty="0">
                <a:solidFill>
                  <a:srgbClr val="000000"/>
                </a:solidFill>
                <a:effectLst/>
                <a:latin typeface="verdana" panose="020B0604030504040204" pitchFamily="34" charset="0"/>
              </a:rPr>
              <a:t>used in the control of </a:t>
            </a:r>
            <a:r>
              <a:rPr lang="en-US" b="0" i="0" u="sng" dirty="0">
                <a:solidFill>
                  <a:srgbClr val="000000"/>
                </a:solidFill>
                <a:effectLst/>
                <a:latin typeface="verdana" panose="020B0604030504040204" pitchFamily="34" charset="0"/>
              </a:rPr>
              <a:t>sexually-transmitted diseases </a:t>
            </a:r>
            <a:r>
              <a:rPr lang="en-US" b="0" i="0" dirty="0">
                <a:solidFill>
                  <a:srgbClr val="000000"/>
                </a:solidFill>
                <a:effectLst/>
                <a:latin typeface="verdana" panose="020B0604030504040204" pitchFamily="34" charset="0"/>
              </a:rPr>
              <a:t>as recommended by the United States Centers for Disease Control in the Sexually Transmitted Diseases Treatment Guidelines (available at </a:t>
            </a:r>
            <a:r>
              <a:rPr lang="en-US" b="0" i="0" dirty="0">
                <a:solidFill>
                  <a:srgbClr val="000000"/>
                </a:solidFill>
                <a:effectLst/>
                <a:latin typeface="verdana" panose="020B0604030504040204" pitchFamily="34" charset="0"/>
                <a:hlinkClick r:id="rId4"/>
              </a:rPr>
              <a:t>www.cdc.gov</a:t>
            </a:r>
            <a:r>
              <a:rPr lang="en-US" b="0" i="0" dirty="0">
                <a:solidFill>
                  <a:srgbClr val="000000"/>
                </a:solidFill>
                <a:effectLst/>
                <a:latin typeface="verdana" panose="020B0604030504040204" pitchFamily="34" charset="0"/>
              </a:rPr>
              <a:t>);</a:t>
            </a:r>
          </a:p>
          <a:p>
            <a:pPr algn="l">
              <a:buFont typeface="+mj-lt"/>
              <a:buAutoNum type="arabicPeriod"/>
            </a:pPr>
            <a:r>
              <a:rPr lang="en-US" b="0" i="0" dirty="0">
                <a:solidFill>
                  <a:srgbClr val="000000"/>
                </a:solidFill>
                <a:effectLst/>
                <a:latin typeface="verdana" panose="020B0604030504040204" pitchFamily="34" charset="0"/>
              </a:rPr>
              <a:t>Natural or synthetic </a:t>
            </a:r>
            <a:r>
              <a:rPr lang="en-US" b="0" i="0" u="sng" dirty="0">
                <a:solidFill>
                  <a:srgbClr val="000000"/>
                </a:solidFill>
                <a:effectLst/>
                <a:latin typeface="verdana" panose="020B0604030504040204" pitchFamily="34" charset="0"/>
              </a:rPr>
              <a:t>hormones and contraceptive devices </a:t>
            </a:r>
            <a:r>
              <a:rPr lang="en-US" b="0" i="0" dirty="0">
                <a:solidFill>
                  <a:srgbClr val="000000"/>
                </a:solidFill>
                <a:effectLst/>
                <a:latin typeface="verdana" panose="020B0604030504040204" pitchFamily="34" charset="0"/>
              </a:rPr>
              <a:t>when used for the prevention of pregnancy;</a:t>
            </a:r>
          </a:p>
          <a:p>
            <a:pPr algn="l">
              <a:buFont typeface="+mj-lt"/>
              <a:buAutoNum type="arabicPeriod"/>
            </a:pPr>
            <a:r>
              <a:rPr lang="en-US" b="0" i="0" u="sng" dirty="0">
                <a:solidFill>
                  <a:srgbClr val="000000"/>
                </a:solidFill>
                <a:effectLst/>
                <a:latin typeface="verdana" panose="020B0604030504040204" pitchFamily="34" charset="0"/>
              </a:rPr>
              <a:t>Topical preparations for the treatment of lice, scabies, impetigo, diaper rash, vaginitis, and related skin conditions</a:t>
            </a:r>
            <a:r>
              <a:rPr lang="en-US" b="0" i="0" dirty="0">
                <a:solidFill>
                  <a:srgbClr val="000000"/>
                </a:solidFill>
                <a:effectLst/>
                <a:latin typeface="verdana" panose="020B0604030504040204" pitchFamily="34" charset="0"/>
              </a:rPr>
              <a:t>;</a:t>
            </a:r>
          </a:p>
          <a:p>
            <a:pPr algn="l">
              <a:buFont typeface="+mj-lt"/>
              <a:buAutoNum type="arabicPeriod"/>
            </a:pPr>
            <a:r>
              <a:rPr lang="en-US" b="0" i="0" u="sng" dirty="0">
                <a:solidFill>
                  <a:srgbClr val="000000"/>
                </a:solidFill>
                <a:effectLst/>
                <a:latin typeface="verdana" panose="020B0604030504040204" pitchFamily="34" charset="0"/>
              </a:rPr>
              <a:t>Vitamin and mineral supplements</a:t>
            </a:r>
            <a:r>
              <a:rPr lang="en-US" b="0" i="0" dirty="0">
                <a:solidFill>
                  <a:srgbClr val="000000"/>
                </a:solidFill>
                <a:effectLst/>
                <a:latin typeface="verdana" panose="020B0604030504040204" pitchFamily="34" charset="0"/>
              </a:rPr>
              <a:t>;</a:t>
            </a:r>
          </a:p>
          <a:p>
            <a:pPr algn="l">
              <a:buFont typeface="+mj-lt"/>
              <a:buAutoNum type="arabicPeriod"/>
            </a:pPr>
            <a:r>
              <a:rPr lang="en-US" b="0" i="0" u="sng" dirty="0">
                <a:solidFill>
                  <a:srgbClr val="000000"/>
                </a:solidFill>
                <a:effectLst/>
                <a:latin typeface="verdana" panose="020B0604030504040204" pitchFamily="34" charset="0"/>
              </a:rPr>
              <a:t>Opioid antagonists </a:t>
            </a:r>
            <a:r>
              <a:rPr lang="en-US" b="0" i="0" dirty="0">
                <a:solidFill>
                  <a:srgbClr val="000000"/>
                </a:solidFill>
                <a:effectLst/>
                <a:latin typeface="verdana" panose="020B0604030504040204" pitchFamily="34" charset="0"/>
              </a:rPr>
              <a:t>prescribed pursuant to </a:t>
            </a:r>
            <a:r>
              <a:rPr lang="en-US" b="1" i="0" dirty="0">
                <a:solidFill>
                  <a:srgbClr val="000000"/>
                </a:solidFill>
                <a:effectLst/>
                <a:latin typeface="verdana" panose="020B0604030504040204" pitchFamily="34" charset="0"/>
                <a:hlinkClick r:id="rId5"/>
              </a:rPr>
              <a:t>G.S. 90-12.7</a:t>
            </a:r>
            <a:r>
              <a:rPr lang="en-US" b="0" i="0" dirty="0">
                <a:solidFill>
                  <a:srgbClr val="000000"/>
                </a:solidFill>
                <a:effectLst/>
                <a:latin typeface="verdana" panose="020B0604030504040204" pitchFamily="34" charset="0"/>
              </a:rPr>
              <a:t>;</a:t>
            </a:r>
          </a:p>
          <a:p>
            <a:pPr algn="l">
              <a:buFont typeface="+mj-lt"/>
              <a:buAutoNum type="arabicPeriod"/>
            </a:pPr>
            <a:r>
              <a:rPr lang="en-US" b="0" i="0" u="sng" dirty="0">
                <a:solidFill>
                  <a:srgbClr val="000000"/>
                </a:solidFill>
                <a:effectLst/>
                <a:latin typeface="verdana" panose="020B0604030504040204" pitchFamily="34" charset="0"/>
              </a:rPr>
              <a:t>Epinephrine auto-injectors </a:t>
            </a:r>
            <a:r>
              <a:rPr lang="en-US" b="0" i="0" dirty="0">
                <a:solidFill>
                  <a:srgbClr val="000000"/>
                </a:solidFill>
                <a:effectLst/>
                <a:latin typeface="verdana" panose="020B0604030504040204" pitchFamily="34" charset="0"/>
              </a:rPr>
              <a:t>prescribed pursuant to </a:t>
            </a:r>
            <a:r>
              <a:rPr lang="en-US" b="0" i="0" dirty="0">
                <a:solidFill>
                  <a:srgbClr val="000000"/>
                </a:solidFill>
                <a:effectLst/>
                <a:latin typeface="verdana" panose="020B0604030504040204" pitchFamily="34" charset="0"/>
                <a:hlinkClick r:id="rId6"/>
              </a:rPr>
              <a:t>G.S. 115C-375.2A</a:t>
            </a:r>
            <a:r>
              <a:rPr lang="en-US" b="0" i="0" dirty="0">
                <a:solidFill>
                  <a:srgbClr val="000000"/>
                </a:solidFill>
                <a:effectLst/>
                <a:latin typeface="verdana" panose="020B0604030504040204" pitchFamily="34" charset="0"/>
              </a:rPr>
              <a:t>;</a:t>
            </a:r>
          </a:p>
          <a:p>
            <a:pPr algn="l">
              <a:buFont typeface="+mj-lt"/>
              <a:buAutoNum type="arabicPeriod"/>
            </a:pPr>
            <a:r>
              <a:rPr lang="en-US" b="0" i="0" u="sng" dirty="0">
                <a:solidFill>
                  <a:srgbClr val="000000"/>
                </a:solidFill>
                <a:effectLst/>
                <a:latin typeface="verdana" panose="020B0604030504040204" pitchFamily="34" charset="0"/>
              </a:rPr>
              <a:t>Over-the-counter nicotine replacement </a:t>
            </a:r>
            <a:r>
              <a:rPr lang="en-US" b="0" i="0" dirty="0">
                <a:solidFill>
                  <a:srgbClr val="000000"/>
                </a:solidFill>
                <a:effectLst/>
                <a:latin typeface="verdana" panose="020B0604030504040204" pitchFamily="34" charset="0"/>
              </a:rPr>
              <a:t>therapies;</a:t>
            </a:r>
          </a:p>
          <a:p>
            <a:pPr algn="l">
              <a:buFont typeface="+mj-lt"/>
              <a:buAutoNum type="arabicPeriod"/>
            </a:pPr>
            <a:r>
              <a:rPr lang="en-US" b="0" i="0" u="sng" dirty="0">
                <a:solidFill>
                  <a:srgbClr val="000000"/>
                </a:solidFill>
                <a:effectLst/>
                <a:latin typeface="verdana" panose="020B0604030504040204" pitchFamily="34" charset="0"/>
              </a:rPr>
              <a:t>Folic acid </a:t>
            </a:r>
            <a:r>
              <a:rPr lang="en-US" b="0" i="0" dirty="0">
                <a:solidFill>
                  <a:srgbClr val="000000"/>
                </a:solidFill>
                <a:effectLst/>
                <a:latin typeface="verdana" panose="020B0604030504040204" pitchFamily="34" charset="0"/>
              </a:rPr>
              <a:t>for prevention of neural tube defects and other related conditions;</a:t>
            </a:r>
          </a:p>
          <a:p>
            <a:pPr algn="l">
              <a:buFont typeface="+mj-lt"/>
              <a:buAutoNum type="arabicPeriod"/>
            </a:pPr>
            <a:r>
              <a:rPr lang="en-US" b="0" i="0" u="sng" dirty="0">
                <a:solidFill>
                  <a:srgbClr val="000000"/>
                </a:solidFill>
                <a:effectLst/>
                <a:latin typeface="verdana" panose="020B0604030504040204" pitchFamily="34" charset="0"/>
              </a:rPr>
              <a:t>Low-dose aspirin </a:t>
            </a:r>
            <a:r>
              <a:rPr lang="en-US" b="0" i="0" dirty="0">
                <a:solidFill>
                  <a:srgbClr val="000000"/>
                </a:solidFill>
                <a:effectLst/>
                <a:latin typeface="verdana" panose="020B0604030504040204" pitchFamily="34" charset="0"/>
              </a:rPr>
              <a:t>for prevention or delayed onset of preeclampsia in pregnant individuals with increased risk of pre-eclampsia as defined by the American College of Obstetricians and Gynecologists and the Society for Maternal-Fetal Medicine (criteria available at </a:t>
            </a:r>
            <a:r>
              <a:rPr lang="en-US" b="0" i="0" dirty="0">
                <a:solidFill>
                  <a:srgbClr val="000000"/>
                </a:solidFill>
                <a:effectLst/>
                <a:latin typeface="verdana" panose="020B0604030504040204" pitchFamily="34" charset="0"/>
                <a:hlinkClick r:id="rId7"/>
              </a:rPr>
              <a:t>ACOG Practice Advisory</a:t>
            </a:r>
            <a:r>
              <a:rPr lang="en-US" b="0" i="0" dirty="0">
                <a:solidFill>
                  <a:srgbClr val="000000"/>
                </a:solidFill>
                <a:effectLst/>
                <a:latin typeface="verdana" panose="020B0604030504040204" pitchFamily="34" charset="0"/>
              </a:rPr>
              <a:t>)</a:t>
            </a:r>
          </a:p>
          <a:p>
            <a:pPr marL="228600" indent="-228600">
              <a:buAutoNum type="arabicParenBoth"/>
            </a:pPr>
            <a:endParaRPr lang="en-US" dirty="0"/>
          </a:p>
          <a:p>
            <a:pPr marL="228600" indent="-228600">
              <a:buAutoNum type="arabicParenBoth"/>
            </a:pPr>
            <a:r>
              <a:rPr lang="en-US" dirty="0"/>
              <a:t>NO controlled substances can be dispensed by registered nurses</a:t>
            </a:r>
          </a:p>
          <a:p>
            <a:pPr marL="228600" indent="-228600">
              <a:buAutoNum type="arabicParenBoth"/>
            </a:pPr>
            <a:endParaRPr lang="en-US" dirty="0">
              <a:cs typeface="Calibri" panose="020F0502020204030204"/>
            </a:endParaRPr>
          </a:p>
          <a:p>
            <a:pPr marL="228600" indent="-228600">
              <a:buAutoNum type="arabicParenBoth"/>
            </a:pPr>
            <a:r>
              <a:rPr lang="en-US" b="1" dirty="0">
                <a:cs typeface="Calibri" panose="020F0502020204030204"/>
              </a:rPr>
              <a:t>This has been repealed from the administrative code</a:t>
            </a:r>
            <a:endParaRPr lang="en-US" dirty="0">
              <a:cs typeface="Calibri" panose="020F0502020204030204"/>
            </a:endParaRPr>
          </a:p>
        </p:txBody>
      </p:sp>
      <p:sp>
        <p:nvSpPr>
          <p:cNvPr id="4" name="Slide Number Placeholder 3"/>
          <p:cNvSpPr>
            <a:spLocks noGrp="1"/>
          </p:cNvSpPr>
          <p:nvPr>
            <p:ph type="sldNum" sz="quarter" idx="5"/>
          </p:nvPr>
        </p:nvSpPr>
        <p:spPr/>
        <p:txBody>
          <a:bodyPr/>
          <a:lstStyle/>
          <a:p>
            <a:fld id="{7D95F0D1-A1AA-4CB8-A9D1-FC6556591187}" type="slidenum">
              <a:rPr lang="en-US" smtClean="0"/>
              <a:t>7</a:t>
            </a:fld>
            <a:endParaRPr lang="en-US"/>
          </a:p>
        </p:txBody>
      </p:sp>
    </p:spTree>
    <p:extLst>
      <p:ext uri="{BB962C8B-B14F-4D97-AF65-F5344CB8AC3E}">
        <p14:creationId xmlns:p14="http://schemas.microsoft.com/office/powerpoint/2010/main" val="26685003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D95F0D1-A1AA-4CB8-A9D1-FC6556591187}" type="slidenum">
              <a:rPr lang="en-US" smtClean="0"/>
              <a:t>9</a:t>
            </a:fld>
            <a:endParaRPr lang="en-US"/>
          </a:p>
        </p:txBody>
      </p:sp>
    </p:spTree>
    <p:extLst>
      <p:ext uri="{BB962C8B-B14F-4D97-AF65-F5344CB8AC3E}">
        <p14:creationId xmlns:p14="http://schemas.microsoft.com/office/powerpoint/2010/main" val="24308172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https://www.ncleg.gov/EnactedLegislation/Statutes/PDF/BySection/Chapter_106/GS_106-134.pdf </a:t>
            </a:r>
          </a:p>
        </p:txBody>
      </p:sp>
      <p:sp>
        <p:nvSpPr>
          <p:cNvPr id="4" name="Slide Number Placeholder 3"/>
          <p:cNvSpPr>
            <a:spLocks noGrp="1"/>
          </p:cNvSpPr>
          <p:nvPr>
            <p:ph type="sldNum" sz="quarter" idx="5"/>
          </p:nvPr>
        </p:nvSpPr>
        <p:spPr/>
        <p:txBody>
          <a:bodyPr/>
          <a:lstStyle/>
          <a:p>
            <a:fld id="{7D95F0D1-A1AA-4CB8-A9D1-FC6556591187}" type="slidenum">
              <a:rPr lang="en-US" smtClean="0"/>
              <a:t>10</a:t>
            </a:fld>
            <a:endParaRPr lang="en-US"/>
          </a:p>
        </p:txBody>
      </p:sp>
    </p:spTree>
    <p:extLst>
      <p:ext uri="{BB962C8B-B14F-4D97-AF65-F5344CB8AC3E}">
        <p14:creationId xmlns:p14="http://schemas.microsoft.com/office/powerpoint/2010/main" val="842057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D95F0D1-A1AA-4CB8-A9D1-FC6556591187}" type="slidenum">
              <a:rPr lang="en-US" smtClean="0"/>
              <a:t>11</a:t>
            </a:fld>
            <a:endParaRPr lang="en-US"/>
          </a:p>
        </p:txBody>
      </p:sp>
    </p:spTree>
    <p:extLst>
      <p:ext uri="{BB962C8B-B14F-4D97-AF65-F5344CB8AC3E}">
        <p14:creationId xmlns:p14="http://schemas.microsoft.com/office/powerpoint/2010/main" val="18763182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a:t>
            </a:r>
            <a:r>
              <a:rPr lang="en-US" b="1" dirty="0"/>
              <a:t>statute prohibits the dispensing of controlled substances of any kind by registered nurses</a:t>
            </a:r>
            <a:r>
              <a:rPr lang="en-US" dirty="0"/>
              <a:t>.  Controlled substances are those licit and illicit drugs listed in the federal controlled substance schedules I through V, and/or the state controlled substances schedules I through VI.  Among the most common licit drugs included in the controlled substance schedules are narcotics, amphetamines, barbiturates, certain sedatives and tranquilizers, and codeine-containing cough preparations. </a:t>
            </a:r>
          </a:p>
        </p:txBody>
      </p:sp>
      <p:sp>
        <p:nvSpPr>
          <p:cNvPr id="4" name="Slide Number Placeholder 3"/>
          <p:cNvSpPr>
            <a:spLocks noGrp="1"/>
          </p:cNvSpPr>
          <p:nvPr>
            <p:ph type="sldNum" sz="quarter" idx="5"/>
          </p:nvPr>
        </p:nvSpPr>
        <p:spPr/>
        <p:txBody>
          <a:bodyPr/>
          <a:lstStyle/>
          <a:p>
            <a:fld id="{7D95F0D1-A1AA-4CB8-A9D1-FC6556591187}" type="slidenum">
              <a:rPr lang="en-US" smtClean="0"/>
              <a:t>12</a:t>
            </a:fld>
            <a:endParaRPr lang="en-US"/>
          </a:p>
        </p:txBody>
      </p:sp>
    </p:spTree>
    <p:extLst>
      <p:ext uri="{BB962C8B-B14F-4D97-AF65-F5344CB8AC3E}">
        <p14:creationId xmlns:p14="http://schemas.microsoft.com/office/powerpoint/2010/main" val="10475972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D95F0D1-A1AA-4CB8-A9D1-FC6556591187}" type="slidenum">
              <a:rPr lang="en-US" smtClean="0"/>
              <a:t>13</a:t>
            </a:fld>
            <a:endParaRPr lang="en-US"/>
          </a:p>
        </p:txBody>
      </p:sp>
    </p:spTree>
    <p:extLst>
      <p:ext uri="{BB962C8B-B14F-4D97-AF65-F5344CB8AC3E}">
        <p14:creationId xmlns:p14="http://schemas.microsoft.com/office/powerpoint/2010/main" val="3955803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discard date must be added when the medication is dispensed in a container other than the original manufacturer container.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 The discard date shall be: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	One year from the date of dispensing OR</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	the manufacturer’s expiration date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	</a:t>
            </a:r>
            <a:r>
              <a:rPr lang="en-US" b="1" dirty="0"/>
              <a:t>Whichever is earlier</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a:t>- If using the original manufacturer container, the label cannot obscure the printed expiration date and storage information on the original bottle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a:t>This applies also to all nonprescription drugs ONLY if they are removed from the manufacturer’s original container and dispensed to a patient (e.g., multivitamins are not subject to these rules)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1" i="1" dirty="0"/>
              <a:t>Looking at this label, what is missing of the required elements?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i="1" dirty="0"/>
          </a:p>
          <a:p>
            <a:pPr algn="l"/>
            <a:r>
              <a:rPr lang="en-US" b="0" i="0" dirty="0">
                <a:solidFill>
                  <a:srgbClr val="000000"/>
                </a:solidFill>
                <a:effectLst/>
                <a:latin typeface="verdana" panose="020B0604030504040204" pitchFamily="34" charset="0"/>
              </a:rPr>
              <a:t>A: The following information must be on every prescription label:</a:t>
            </a:r>
            <a:br>
              <a:rPr lang="en-US" b="0" i="0" dirty="0">
                <a:solidFill>
                  <a:srgbClr val="000000"/>
                </a:solidFill>
                <a:effectLst/>
                <a:latin typeface="verdana" panose="020B0604030504040204" pitchFamily="34" charset="0"/>
              </a:rPr>
            </a:br>
            <a:br>
              <a:rPr lang="en-US" b="0" i="0" dirty="0">
                <a:solidFill>
                  <a:srgbClr val="000000"/>
                </a:solidFill>
                <a:effectLst/>
                <a:latin typeface="verdana" panose="020B0604030504040204" pitchFamily="34" charset="0"/>
              </a:rPr>
            </a:br>
            <a:r>
              <a:rPr lang="en-US" b="0" i="0" dirty="0">
                <a:solidFill>
                  <a:srgbClr val="000000"/>
                </a:solidFill>
                <a:effectLst/>
                <a:latin typeface="verdana" panose="020B0604030504040204" pitchFamily="34" charset="0"/>
              </a:rPr>
              <a:t>1. Name and address of the dispensing pharmacy.</a:t>
            </a:r>
            <a:br>
              <a:rPr lang="en-US" b="0" i="0" dirty="0">
                <a:solidFill>
                  <a:srgbClr val="000000"/>
                </a:solidFill>
                <a:effectLst/>
                <a:latin typeface="verdana" panose="020B0604030504040204" pitchFamily="34" charset="0"/>
              </a:rPr>
            </a:br>
            <a:r>
              <a:rPr lang="en-US" b="0" i="0" dirty="0">
                <a:solidFill>
                  <a:srgbClr val="000000"/>
                </a:solidFill>
                <a:effectLst/>
                <a:latin typeface="verdana" panose="020B0604030504040204" pitchFamily="34" charset="0"/>
              </a:rPr>
              <a:t>2. Serial number of the prescription.</a:t>
            </a:r>
            <a:br>
              <a:rPr lang="en-US" b="0" i="0" dirty="0">
                <a:solidFill>
                  <a:srgbClr val="000000"/>
                </a:solidFill>
                <a:effectLst/>
                <a:latin typeface="verdana" panose="020B0604030504040204" pitchFamily="34" charset="0"/>
              </a:rPr>
            </a:br>
            <a:r>
              <a:rPr lang="en-US" b="0" i="0" dirty="0">
                <a:solidFill>
                  <a:srgbClr val="000000"/>
                </a:solidFill>
                <a:effectLst/>
                <a:latin typeface="verdana" panose="020B0604030504040204" pitchFamily="34" charset="0"/>
              </a:rPr>
              <a:t>3. Date of the prescription.</a:t>
            </a:r>
            <a:br>
              <a:rPr lang="en-US" b="0" i="0" dirty="0">
                <a:solidFill>
                  <a:srgbClr val="000000"/>
                </a:solidFill>
                <a:effectLst/>
                <a:latin typeface="verdana" panose="020B0604030504040204" pitchFamily="34" charset="0"/>
              </a:rPr>
            </a:br>
            <a:r>
              <a:rPr lang="en-US" b="0" i="0" dirty="0">
                <a:solidFill>
                  <a:srgbClr val="000000"/>
                </a:solidFill>
                <a:effectLst/>
                <a:latin typeface="verdana" panose="020B0604030504040204" pitchFamily="34" charset="0"/>
              </a:rPr>
              <a:t>4. Name of the prescriber.</a:t>
            </a:r>
            <a:br>
              <a:rPr lang="en-US" b="0" i="0" dirty="0">
                <a:solidFill>
                  <a:srgbClr val="000000"/>
                </a:solidFill>
                <a:effectLst/>
                <a:latin typeface="verdana" panose="020B0604030504040204" pitchFamily="34" charset="0"/>
              </a:rPr>
            </a:br>
            <a:r>
              <a:rPr lang="en-US" b="0" i="0" dirty="0">
                <a:solidFill>
                  <a:srgbClr val="000000"/>
                </a:solidFill>
                <a:effectLst/>
                <a:latin typeface="verdana" panose="020B0604030504040204" pitchFamily="34" charset="0"/>
              </a:rPr>
              <a:t>5. Name of the patient.</a:t>
            </a:r>
            <a:br>
              <a:rPr lang="en-US" b="0" i="0" dirty="0">
                <a:solidFill>
                  <a:srgbClr val="000000"/>
                </a:solidFill>
                <a:effectLst/>
                <a:latin typeface="verdana" panose="020B0604030504040204" pitchFamily="34" charset="0"/>
              </a:rPr>
            </a:br>
            <a:r>
              <a:rPr lang="en-US" b="0" i="0" dirty="0">
                <a:solidFill>
                  <a:srgbClr val="000000"/>
                </a:solidFill>
                <a:effectLst/>
                <a:latin typeface="verdana" panose="020B0604030504040204" pitchFamily="34" charset="0"/>
              </a:rPr>
              <a:t>6. Name and strength of the drug.</a:t>
            </a:r>
            <a:br>
              <a:rPr lang="en-US" b="0" i="0" dirty="0">
                <a:solidFill>
                  <a:srgbClr val="000000"/>
                </a:solidFill>
                <a:effectLst/>
                <a:latin typeface="verdana" panose="020B0604030504040204" pitchFamily="34" charset="0"/>
              </a:rPr>
            </a:br>
            <a:r>
              <a:rPr lang="en-US" b="0" i="0" dirty="0">
                <a:solidFill>
                  <a:srgbClr val="000000"/>
                </a:solidFill>
                <a:effectLst/>
                <a:latin typeface="verdana" panose="020B0604030504040204" pitchFamily="34" charset="0"/>
              </a:rPr>
              <a:t>7. The generic name of the drug, even if the generic drug is unavailable to dispense or even if the substitution of a generic drug is not authorized.</a:t>
            </a:r>
            <a:br>
              <a:rPr lang="en-US" b="0" i="0" dirty="0">
                <a:solidFill>
                  <a:srgbClr val="000000"/>
                </a:solidFill>
                <a:effectLst/>
                <a:latin typeface="verdana" panose="020B0604030504040204" pitchFamily="34" charset="0"/>
              </a:rPr>
            </a:br>
            <a:r>
              <a:rPr lang="en-US" b="0" i="0" dirty="0">
                <a:solidFill>
                  <a:srgbClr val="000000"/>
                </a:solidFill>
                <a:effectLst/>
                <a:latin typeface="verdana" panose="020B0604030504040204" pitchFamily="34" charset="0"/>
              </a:rPr>
              <a:t>8. Directions for use.</a:t>
            </a:r>
            <a:br>
              <a:rPr lang="en-US" b="0" i="0" dirty="0">
                <a:solidFill>
                  <a:srgbClr val="000000"/>
                </a:solidFill>
                <a:effectLst/>
                <a:latin typeface="verdana" panose="020B0604030504040204" pitchFamily="34" charset="0"/>
              </a:rPr>
            </a:br>
            <a:r>
              <a:rPr lang="en-US" b="0" i="0" dirty="0">
                <a:solidFill>
                  <a:srgbClr val="000000"/>
                </a:solidFill>
                <a:effectLst/>
                <a:latin typeface="verdana" panose="020B0604030504040204" pitchFamily="34" charset="0"/>
              </a:rPr>
              <a:t>9. Appropriate cautionary statements.</a:t>
            </a:r>
            <a:br>
              <a:rPr lang="en-US" b="0" i="0" dirty="0">
                <a:solidFill>
                  <a:srgbClr val="000000"/>
                </a:solidFill>
                <a:effectLst/>
                <a:latin typeface="verdana" panose="020B0604030504040204" pitchFamily="34" charset="0"/>
              </a:rPr>
            </a:br>
            <a:r>
              <a:rPr lang="en-US" b="0" i="0" dirty="0">
                <a:solidFill>
                  <a:srgbClr val="000000"/>
                </a:solidFill>
                <a:effectLst/>
                <a:latin typeface="verdana" panose="020B0604030504040204" pitchFamily="34" charset="0"/>
              </a:rPr>
              <a:t>10. “Filled by” or “dispensed by” with the name of the dispensing pharmacist. The name must include, at a minimum, the first initial and full last name of the dispensing pharmacist.</a:t>
            </a:r>
            <a:br>
              <a:rPr lang="en-US" b="0" i="0" dirty="0">
                <a:solidFill>
                  <a:srgbClr val="000000"/>
                </a:solidFill>
                <a:effectLst/>
                <a:latin typeface="verdana" panose="020B0604030504040204" pitchFamily="34" charset="0"/>
              </a:rPr>
            </a:br>
            <a:r>
              <a:rPr lang="en-US" b="0" i="0" dirty="0">
                <a:solidFill>
                  <a:srgbClr val="000000"/>
                </a:solidFill>
                <a:effectLst/>
                <a:latin typeface="verdana" panose="020B0604030504040204" pitchFamily="34" charset="0"/>
              </a:rPr>
              <a:t>11. If the dispensed drug is a “tranquilizer or sedative,” it should bear the warning “The consumption of alcoholic beverages while on this medication can be harmful to your health” if the prescriber so directs on the prescription.</a:t>
            </a:r>
            <a:br>
              <a:rPr lang="en-US" b="0" i="0" dirty="0">
                <a:solidFill>
                  <a:srgbClr val="000000"/>
                </a:solidFill>
                <a:effectLst/>
                <a:latin typeface="verdana" panose="020B0604030504040204" pitchFamily="34" charset="0"/>
              </a:rPr>
            </a:br>
            <a:r>
              <a:rPr lang="en-US" b="0" i="0" dirty="0">
                <a:solidFill>
                  <a:srgbClr val="000000"/>
                </a:solidFill>
                <a:effectLst/>
                <a:latin typeface="verdana" panose="020B0604030504040204" pitchFamily="34" charset="0"/>
              </a:rPr>
              <a:t>12. If the prescription is dispensed in a container other than the manufacturer’s original container, a discard date, which shall be the earlier of one year from the date dispensed or the manufacturer’s expiration date, whichever is earlier.</a:t>
            </a:r>
            <a:br>
              <a:rPr lang="en-US" b="0" i="0" dirty="0">
                <a:solidFill>
                  <a:srgbClr val="000000"/>
                </a:solidFill>
                <a:effectLst/>
                <a:latin typeface="verdana" panose="020B0604030504040204" pitchFamily="34" charset="0"/>
              </a:rPr>
            </a:br>
            <a:r>
              <a:rPr lang="en-US" b="0" i="0" dirty="0">
                <a:solidFill>
                  <a:srgbClr val="000000"/>
                </a:solidFill>
                <a:effectLst/>
                <a:latin typeface="verdana" panose="020B0604030504040204" pitchFamily="34" charset="0"/>
              </a:rPr>
              <a:t>13. If the prescription is dispensed in the manufacturer’s original container, the label must not obscure the expiration date and storage statement when the product is dispensed in the manufacturer's original container.</a:t>
            </a:r>
            <a:br>
              <a:rPr lang="en-US" b="0" i="0" dirty="0">
                <a:solidFill>
                  <a:srgbClr val="000000"/>
                </a:solidFill>
                <a:effectLst/>
                <a:latin typeface="verdana" panose="020B0604030504040204" pitchFamily="34" charset="0"/>
              </a:rPr>
            </a:br>
            <a:r>
              <a:rPr lang="en-US" b="0" i="0" dirty="0">
                <a:solidFill>
                  <a:srgbClr val="000000"/>
                </a:solidFill>
                <a:effectLst/>
                <a:latin typeface="verdana" panose="020B0604030504040204" pitchFamily="34" charset="0"/>
                <a:hlinkClick r:id="rId3"/>
              </a:rPr>
              <a:t>21 U.S.C. § 353(b)(2)</a:t>
            </a:r>
            <a:r>
              <a:rPr lang="en-US" b="0" i="0" dirty="0">
                <a:solidFill>
                  <a:srgbClr val="000000"/>
                </a:solidFill>
                <a:effectLst/>
                <a:latin typeface="verdana" panose="020B0604030504040204" pitchFamily="34" charset="0"/>
              </a:rPr>
              <a:t>;</a:t>
            </a:r>
            <a:r>
              <a:rPr lang="en-US" b="0" i="0" dirty="0">
                <a:solidFill>
                  <a:srgbClr val="000000"/>
                </a:solidFill>
                <a:effectLst/>
                <a:latin typeface="verdana" panose="020B0604030504040204" pitchFamily="34" charset="0"/>
                <a:hlinkClick r:id="rId4"/>
              </a:rPr>
              <a:t>GS § 90-85.29</a:t>
            </a:r>
            <a:r>
              <a:rPr lang="en-US" b="0" i="1" dirty="0">
                <a:solidFill>
                  <a:srgbClr val="000000"/>
                </a:solidFill>
                <a:effectLst/>
                <a:latin typeface="verdana" panose="020B0604030504040204" pitchFamily="34" charset="0"/>
              </a:rPr>
              <a:t>, </a:t>
            </a:r>
            <a:r>
              <a:rPr lang="en-US" b="0" i="0" dirty="0">
                <a:solidFill>
                  <a:srgbClr val="000000"/>
                </a:solidFill>
                <a:effectLst/>
                <a:latin typeface="verdana" panose="020B0604030504040204" pitchFamily="34" charset="0"/>
                <a:hlinkClick r:id="rId5"/>
              </a:rPr>
              <a:t>GS § 106-134.1(b)</a:t>
            </a:r>
            <a:r>
              <a:rPr lang="en-US" b="0" i="0" dirty="0">
                <a:solidFill>
                  <a:srgbClr val="000000"/>
                </a:solidFill>
                <a:effectLst/>
                <a:latin typeface="verdana" panose="020B0604030504040204" pitchFamily="34" charset="0"/>
              </a:rPr>
              <a:t>, </a:t>
            </a:r>
            <a:r>
              <a:rPr lang="en-US" b="0" i="0" dirty="0">
                <a:solidFill>
                  <a:srgbClr val="000000"/>
                </a:solidFill>
                <a:effectLst/>
                <a:latin typeface="verdana" panose="020B0604030504040204" pitchFamily="34" charset="0"/>
                <a:hlinkClick r:id="rId6"/>
              </a:rPr>
              <a:t>21 NCAC 46.1818</a:t>
            </a:r>
            <a:r>
              <a:rPr lang="en-US" b="0" i="1" dirty="0">
                <a:solidFill>
                  <a:srgbClr val="000000"/>
                </a:solidFill>
                <a:effectLst/>
                <a:latin typeface="verdana" panose="020B0604030504040204" pitchFamily="34" charset="0"/>
              </a:rPr>
              <a:t>.</a:t>
            </a:r>
            <a:endParaRPr lang="en-US" b="0" i="0" dirty="0">
              <a:solidFill>
                <a:srgbClr val="000000"/>
              </a:solidFill>
              <a:effectLst/>
              <a:latin typeface="verdana" panose="020B0604030504040204" pitchFamily="34" charset="0"/>
            </a:endParaRPr>
          </a:p>
          <a:p>
            <a:pPr algn="l"/>
            <a:r>
              <a:rPr lang="en-US" b="0" i="0" dirty="0">
                <a:solidFill>
                  <a:srgbClr val="000000"/>
                </a:solidFill>
                <a:effectLst/>
                <a:latin typeface="verdana" panose="020B0604030504040204" pitchFamily="34" charset="0"/>
              </a:rPr>
              <a:t>These requirements do not prohibit pharmacists from including additional information on the label. For example, no federal or North Carolina statute requires that the label indicate the number of refills remaining. But such information is, for obvious reasons, typically included on the prescription label.</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i="1" dirty="0"/>
          </a:p>
        </p:txBody>
      </p:sp>
      <p:sp>
        <p:nvSpPr>
          <p:cNvPr id="4" name="Slide Number Placeholder 3"/>
          <p:cNvSpPr>
            <a:spLocks noGrp="1"/>
          </p:cNvSpPr>
          <p:nvPr>
            <p:ph type="sldNum" sz="quarter" idx="5"/>
          </p:nvPr>
        </p:nvSpPr>
        <p:spPr/>
        <p:txBody>
          <a:bodyPr/>
          <a:lstStyle/>
          <a:p>
            <a:fld id="{7D95F0D1-A1AA-4CB8-A9D1-FC6556591187}" type="slidenum">
              <a:rPr lang="en-US" smtClean="0"/>
              <a:t>15</a:t>
            </a:fld>
            <a:endParaRPr lang="en-US"/>
          </a:p>
        </p:txBody>
      </p:sp>
    </p:spTree>
    <p:extLst>
      <p:ext uri="{BB962C8B-B14F-4D97-AF65-F5344CB8AC3E}">
        <p14:creationId xmlns:p14="http://schemas.microsoft.com/office/powerpoint/2010/main" val="29014629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3AA92F-23FF-1948-43B7-1E7C368DBF5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AAC1406-4433-2DCF-4F96-DBB3ED50D97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Footer Placeholder 4">
            <a:extLst>
              <a:ext uri="{FF2B5EF4-FFF2-40B4-BE49-F238E27FC236}">
                <a16:creationId xmlns:a16="http://schemas.microsoft.com/office/drawing/2014/main" id="{20F38C36-ECEA-3526-F6CA-79B24DB7D40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2F4B014-6640-EDEC-8666-03BC9A3C4172}"/>
              </a:ext>
            </a:extLst>
          </p:cNvPr>
          <p:cNvSpPr>
            <a:spLocks noGrp="1"/>
          </p:cNvSpPr>
          <p:nvPr>
            <p:ph type="sldNum" sz="quarter" idx="12"/>
          </p:nvPr>
        </p:nvSpPr>
        <p:spPr/>
        <p:txBody>
          <a:bodyPr/>
          <a:lstStyle/>
          <a:p>
            <a:fld id="{039BC485-5466-45A8-BE42-0B72AF858E68}" type="slidenum">
              <a:rPr lang="en-US" smtClean="0"/>
              <a:t>‹#›</a:t>
            </a:fld>
            <a:endParaRPr lang="en-US"/>
          </a:p>
        </p:txBody>
      </p:sp>
    </p:spTree>
    <p:extLst>
      <p:ext uri="{BB962C8B-B14F-4D97-AF65-F5344CB8AC3E}">
        <p14:creationId xmlns:p14="http://schemas.microsoft.com/office/powerpoint/2010/main" val="28862856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A37DD0-6A2E-DBFF-1524-C0E25AA9C2F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C02D251-EEC7-C5D5-12CF-81A414AD2D6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D6CC432-5990-EE4D-C663-0C4A5442B91C}"/>
              </a:ext>
            </a:extLst>
          </p:cNvPr>
          <p:cNvSpPr>
            <a:spLocks noGrp="1"/>
          </p:cNvSpPr>
          <p:nvPr>
            <p:ph type="dt" sz="half" idx="10"/>
          </p:nvPr>
        </p:nvSpPr>
        <p:spPr/>
        <p:txBody>
          <a:bodyPr/>
          <a:lstStyle/>
          <a:p>
            <a:fld id="{01F38BFB-06D2-4B0D-A747-8F0B6B01C311}" type="datetimeFigureOut">
              <a:rPr lang="en-US" smtClean="0"/>
              <a:t>7/9/2024</a:t>
            </a:fld>
            <a:endParaRPr lang="en-US"/>
          </a:p>
        </p:txBody>
      </p:sp>
      <p:sp>
        <p:nvSpPr>
          <p:cNvPr id="5" name="Footer Placeholder 4">
            <a:extLst>
              <a:ext uri="{FF2B5EF4-FFF2-40B4-BE49-F238E27FC236}">
                <a16:creationId xmlns:a16="http://schemas.microsoft.com/office/drawing/2014/main" id="{679AF7C5-CED2-2D14-6956-D3D92EB9256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D3B5540-DA89-017F-2AD2-2A6B201D86D5}"/>
              </a:ext>
            </a:extLst>
          </p:cNvPr>
          <p:cNvSpPr>
            <a:spLocks noGrp="1"/>
          </p:cNvSpPr>
          <p:nvPr>
            <p:ph type="sldNum" sz="quarter" idx="12"/>
          </p:nvPr>
        </p:nvSpPr>
        <p:spPr/>
        <p:txBody>
          <a:bodyPr/>
          <a:lstStyle/>
          <a:p>
            <a:fld id="{039BC485-5466-45A8-BE42-0B72AF858E68}" type="slidenum">
              <a:rPr lang="en-US" smtClean="0"/>
              <a:t>‹#›</a:t>
            </a:fld>
            <a:endParaRPr lang="en-US"/>
          </a:p>
        </p:txBody>
      </p:sp>
    </p:spTree>
    <p:extLst>
      <p:ext uri="{BB962C8B-B14F-4D97-AF65-F5344CB8AC3E}">
        <p14:creationId xmlns:p14="http://schemas.microsoft.com/office/powerpoint/2010/main" val="25944592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BF98355-C064-2151-14F9-8BBF228037C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F57B54D-7057-DC01-B4D3-14CC0AC5BF4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940D3F3-CBA3-7D02-81D0-5ADB98698554}"/>
              </a:ext>
            </a:extLst>
          </p:cNvPr>
          <p:cNvSpPr>
            <a:spLocks noGrp="1"/>
          </p:cNvSpPr>
          <p:nvPr>
            <p:ph type="dt" sz="half" idx="10"/>
          </p:nvPr>
        </p:nvSpPr>
        <p:spPr/>
        <p:txBody>
          <a:bodyPr/>
          <a:lstStyle/>
          <a:p>
            <a:fld id="{01F38BFB-06D2-4B0D-A747-8F0B6B01C311}" type="datetimeFigureOut">
              <a:rPr lang="en-US" smtClean="0"/>
              <a:t>7/9/2024</a:t>
            </a:fld>
            <a:endParaRPr lang="en-US"/>
          </a:p>
        </p:txBody>
      </p:sp>
      <p:sp>
        <p:nvSpPr>
          <p:cNvPr id="5" name="Footer Placeholder 4">
            <a:extLst>
              <a:ext uri="{FF2B5EF4-FFF2-40B4-BE49-F238E27FC236}">
                <a16:creationId xmlns:a16="http://schemas.microsoft.com/office/drawing/2014/main" id="{47B5AD54-CB60-CBDC-6694-07F593A7C9A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047782E-9254-9A5B-C58E-4F64CB207E45}"/>
              </a:ext>
            </a:extLst>
          </p:cNvPr>
          <p:cNvSpPr>
            <a:spLocks noGrp="1"/>
          </p:cNvSpPr>
          <p:nvPr>
            <p:ph type="sldNum" sz="quarter" idx="12"/>
          </p:nvPr>
        </p:nvSpPr>
        <p:spPr/>
        <p:txBody>
          <a:bodyPr/>
          <a:lstStyle/>
          <a:p>
            <a:fld id="{039BC485-5466-45A8-BE42-0B72AF858E68}" type="slidenum">
              <a:rPr lang="en-US" smtClean="0"/>
              <a:t>‹#›</a:t>
            </a:fld>
            <a:endParaRPr lang="en-US"/>
          </a:p>
        </p:txBody>
      </p:sp>
    </p:spTree>
    <p:extLst>
      <p:ext uri="{BB962C8B-B14F-4D97-AF65-F5344CB8AC3E}">
        <p14:creationId xmlns:p14="http://schemas.microsoft.com/office/powerpoint/2010/main" val="7138299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resentation 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3FB121-BF30-4C29-BA2D-A7E7562CB7E7}"/>
              </a:ext>
            </a:extLst>
          </p:cNvPr>
          <p:cNvSpPr>
            <a:spLocks noGrp="1"/>
          </p:cNvSpPr>
          <p:nvPr>
            <p:ph type="ctrTitle" hasCustomPrompt="1"/>
          </p:nvPr>
        </p:nvSpPr>
        <p:spPr>
          <a:xfrm>
            <a:off x="1524000" y="3048643"/>
            <a:ext cx="9144000" cy="851430"/>
          </a:xfrm>
        </p:spPr>
        <p:txBody>
          <a:bodyPr anchor="b">
            <a:noAutofit/>
          </a:bodyPr>
          <a:lstStyle>
            <a:lvl1pPr algn="ctr">
              <a:defRPr sz="6300">
                <a:solidFill>
                  <a:schemeClr val="tx2">
                    <a:lumMod val="75000"/>
                  </a:schemeClr>
                </a:solidFill>
              </a:defRPr>
            </a:lvl1pPr>
          </a:lstStyle>
          <a:p>
            <a:r>
              <a:rPr lang="en-US"/>
              <a:t>MASTER TITLE SLIDE</a:t>
            </a:r>
          </a:p>
        </p:txBody>
      </p:sp>
      <p:sp>
        <p:nvSpPr>
          <p:cNvPr id="5" name="Footer Placeholder 4">
            <a:extLst>
              <a:ext uri="{FF2B5EF4-FFF2-40B4-BE49-F238E27FC236}">
                <a16:creationId xmlns:a16="http://schemas.microsoft.com/office/drawing/2014/main" id="{CA8782E1-A4AE-45BA-A7DA-0ECE274B6524}"/>
              </a:ext>
            </a:extLst>
          </p:cNvPr>
          <p:cNvSpPr>
            <a:spLocks noGrp="1"/>
          </p:cNvSpPr>
          <p:nvPr>
            <p:ph type="ftr" sz="quarter" idx="11"/>
          </p:nvPr>
        </p:nvSpPr>
        <p:spPr>
          <a:xfrm>
            <a:off x="4038600" y="6472462"/>
            <a:ext cx="4114800" cy="365125"/>
          </a:xfrm>
          <a:prstGeom prst="rect">
            <a:avLst/>
          </a:prstGeom>
        </p:spPr>
        <p:txBody>
          <a:bodyPr/>
          <a:lstStyle/>
          <a:p>
            <a:endParaRPr lang="en-US"/>
          </a:p>
        </p:txBody>
      </p:sp>
      <p:pic>
        <p:nvPicPr>
          <p:cNvPr id="7" name="Picture 6">
            <a:extLst>
              <a:ext uri="{FF2B5EF4-FFF2-40B4-BE49-F238E27FC236}">
                <a16:creationId xmlns:a16="http://schemas.microsoft.com/office/drawing/2014/main" id="{761D7716-1A3A-46F1-8092-CBFB37019B99}"/>
              </a:ext>
            </a:extLst>
          </p:cNvPr>
          <p:cNvPicPr>
            <a:picLocks noChangeAspect="1"/>
          </p:cNvPicPr>
          <p:nvPr userDrawn="1"/>
        </p:nvPicPr>
        <p:blipFill>
          <a:blip r:embed="rId2"/>
          <a:stretch>
            <a:fillRect/>
          </a:stretch>
        </p:blipFill>
        <p:spPr>
          <a:xfrm>
            <a:off x="5146361" y="1314976"/>
            <a:ext cx="1899278" cy="1539415"/>
          </a:xfrm>
          <a:prstGeom prst="rect">
            <a:avLst/>
          </a:prstGeom>
        </p:spPr>
      </p:pic>
      <p:cxnSp>
        <p:nvCxnSpPr>
          <p:cNvPr id="8" name="Straight Connector 7">
            <a:extLst>
              <a:ext uri="{FF2B5EF4-FFF2-40B4-BE49-F238E27FC236}">
                <a16:creationId xmlns:a16="http://schemas.microsoft.com/office/drawing/2014/main" id="{68315B80-526B-4EA6-80F2-3902F8CD20BF}"/>
              </a:ext>
            </a:extLst>
          </p:cNvPr>
          <p:cNvCxnSpPr/>
          <p:nvPr userDrawn="1"/>
        </p:nvCxnSpPr>
        <p:spPr>
          <a:xfrm>
            <a:off x="6560447" y="3889187"/>
            <a:ext cx="4320000"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9" name="Content Placeholder 2">
            <a:extLst>
              <a:ext uri="{FF2B5EF4-FFF2-40B4-BE49-F238E27FC236}">
                <a16:creationId xmlns:a16="http://schemas.microsoft.com/office/drawing/2014/main" id="{31FA8A94-F406-482E-BAE2-AE383C7C6072}"/>
              </a:ext>
            </a:extLst>
          </p:cNvPr>
          <p:cNvSpPr txBox="1">
            <a:spLocks/>
          </p:cNvSpPr>
          <p:nvPr userDrawn="1"/>
        </p:nvSpPr>
        <p:spPr>
          <a:xfrm>
            <a:off x="2968860" y="3796610"/>
            <a:ext cx="6254280" cy="233524"/>
          </a:xfrm>
          <a:prstGeom prst="rect">
            <a:avLst/>
          </a:prstGeom>
          <a:noFill/>
        </p:spPr>
        <p:style>
          <a:lnRef idx="0">
            <a:scrgbClr r="0" g="0" b="0"/>
          </a:lnRef>
          <a:fillRef idx="0">
            <a:scrgbClr r="0" g="0" b="0"/>
          </a:fillRef>
          <a:effectRef idx="0">
            <a:scrgbClr r="0" g="0" b="0"/>
          </a:effectRef>
          <a:fontRef idx="major"/>
        </p:style>
        <p:txBody>
          <a:bodyPr vert="horz" lIns="91440" tIns="45720" rIns="91440" bIns="45720" rtlCol="0" anchor="t">
            <a:noAutofit/>
          </a:bodyPr>
          <a:lstStyle>
            <a:lvl1pPr>
              <a:defRPr>
                <a:latin typeface="+mj-lt"/>
                <a:ea typeface="+mj-ea"/>
                <a:cs typeface="+mj-cs"/>
              </a:defRPr>
            </a:lvl1pPr>
            <a:lvl2pPr>
              <a:defRPr>
                <a:latin typeface="+mj-lt"/>
                <a:ea typeface="+mj-ea"/>
                <a:cs typeface="+mj-cs"/>
              </a:defRPr>
            </a:lvl2pPr>
            <a:lvl3pPr>
              <a:defRPr>
                <a:latin typeface="+mj-lt"/>
                <a:ea typeface="+mj-ea"/>
                <a:cs typeface="+mj-cs"/>
              </a:defRPr>
            </a:lvl3pPr>
            <a:lvl4pPr>
              <a:defRPr>
                <a:latin typeface="+mj-lt"/>
                <a:ea typeface="+mj-ea"/>
                <a:cs typeface="+mj-cs"/>
              </a:defRPr>
            </a:lvl4pPr>
            <a:lvl5pPr>
              <a:defRPr>
                <a:latin typeface="+mj-lt"/>
                <a:ea typeface="+mj-ea"/>
                <a:cs typeface="+mj-cs"/>
              </a:defRPr>
            </a:lvl5pPr>
            <a:lvl6pPr>
              <a:defRPr>
                <a:latin typeface="+mj-lt"/>
                <a:ea typeface="+mj-ea"/>
                <a:cs typeface="+mj-cs"/>
              </a:defRPr>
            </a:lvl6pPr>
            <a:lvl7pPr>
              <a:defRPr>
                <a:latin typeface="+mj-lt"/>
                <a:ea typeface="+mj-ea"/>
                <a:cs typeface="+mj-cs"/>
              </a:defRPr>
            </a:lvl7pPr>
            <a:lvl8pPr>
              <a:defRPr>
                <a:latin typeface="+mj-lt"/>
                <a:ea typeface="+mj-ea"/>
                <a:cs typeface="+mj-cs"/>
              </a:defRPr>
            </a:lvl8pPr>
            <a:lvl9pPr>
              <a:defRPr>
                <a:latin typeface="+mj-lt"/>
                <a:ea typeface="+mj-ea"/>
                <a:cs typeface="+mj-cs"/>
              </a:defRPr>
            </a:lvl9pPr>
          </a:lstStyle>
          <a:p>
            <a:pPr algn="ctr">
              <a:lnSpc>
                <a:spcPct val="80000"/>
              </a:lnSpc>
            </a:pPr>
            <a:r>
              <a:rPr lang="en-US" sz="1100" i="1">
                <a:solidFill>
                  <a:schemeClr val="tx2">
                    <a:lumMod val="75000"/>
                  </a:schemeClr>
                </a:solidFill>
                <a:latin typeface="+mn-lt"/>
                <a:ea typeface="Roboto" panose="02000000000000000000" pitchFamily="2" charset="0"/>
              </a:rPr>
              <a:t>Presented by</a:t>
            </a:r>
          </a:p>
        </p:txBody>
      </p:sp>
      <p:cxnSp>
        <p:nvCxnSpPr>
          <p:cNvPr id="10" name="Straight Connector 9">
            <a:extLst>
              <a:ext uri="{FF2B5EF4-FFF2-40B4-BE49-F238E27FC236}">
                <a16:creationId xmlns:a16="http://schemas.microsoft.com/office/drawing/2014/main" id="{4F40E93D-2350-4051-A361-26731E060C15}"/>
              </a:ext>
            </a:extLst>
          </p:cNvPr>
          <p:cNvCxnSpPr/>
          <p:nvPr userDrawn="1"/>
        </p:nvCxnSpPr>
        <p:spPr>
          <a:xfrm>
            <a:off x="1299030" y="3889187"/>
            <a:ext cx="4320000"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13" name="Date Placeholder 3">
            <a:extLst>
              <a:ext uri="{FF2B5EF4-FFF2-40B4-BE49-F238E27FC236}">
                <a16:creationId xmlns:a16="http://schemas.microsoft.com/office/drawing/2014/main" id="{E3E4D5E9-D6E0-41AC-8332-AC1FCD89F2F5}"/>
              </a:ext>
            </a:extLst>
          </p:cNvPr>
          <p:cNvSpPr>
            <a:spLocks noGrp="1"/>
          </p:cNvSpPr>
          <p:nvPr>
            <p:ph type="dt" sz="half" idx="2"/>
          </p:nvPr>
        </p:nvSpPr>
        <p:spPr>
          <a:xfrm>
            <a:off x="8561916" y="647246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1F38BFB-06D2-4B0D-A747-8F0B6B01C311}" type="datetimeFigureOut">
              <a:rPr lang="en-US" smtClean="0"/>
              <a:pPr/>
              <a:t>7/9/2024</a:t>
            </a:fld>
            <a:endParaRPr lang="en-US"/>
          </a:p>
        </p:txBody>
      </p:sp>
      <p:sp>
        <p:nvSpPr>
          <p:cNvPr id="14" name="Slide Number Placeholder 5">
            <a:extLst>
              <a:ext uri="{FF2B5EF4-FFF2-40B4-BE49-F238E27FC236}">
                <a16:creationId xmlns:a16="http://schemas.microsoft.com/office/drawing/2014/main" id="{E04EFE01-7954-4200-8CBE-073E52AAEF77}"/>
              </a:ext>
            </a:extLst>
          </p:cNvPr>
          <p:cNvSpPr>
            <a:spLocks noGrp="1"/>
          </p:cNvSpPr>
          <p:nvPr>
            <p:ph type="sldNum" sz="quarter" idx="4"/>
          </p:nvPr>
        </p:nvSpPr>
        <p:spPr>
          <a:xfrm>
            <a:off x="11461750" y="6472462"/>
            <a:ext cx="5397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9BC485-5466-45A8-BE42-0B72AF858E68}" type="slidenum">
              <a:rPr lang="en-US" smtClean="0"/>
              <a:t>‹#›</a:t>
            </a:fld>
            <a:endParaRPr lang="en-US"/>
          </a:p>
        </p:txBody>
      </p:sp>
      <p:sp>
        <p:nvSpPr>
          <p:cNvPr id="12" name="Text Placeholder 11">
            <a:extLst>
              <a:ext uri="{FF2B5EF4-FFF2-40B4-BE49-F238E27FC236}">
                <a16:creationId xmlns:a16="http://schemas.microsoft.com/office/drawing/2014/main" id="{361155FD-B0A8-4CCE-A82E-75FE0E14B46A}"/>
              </a:ext>
            </a:extLst>
          </p:cNvPr>
          <p:cNvSpPr>
            <a:spLocks noGrp="1"/>
          </p:cNvSpPr>
          <p:nvPr>
            <p:ph type="body" sz="quarter" idx="13" hasCustomPrompt="1"/>
          </p:nvPr>
        </p:nvSpPr>
        <p:spPr>
          <a:xfrm>
            <a:off x="3581400" y="3996797"/>
            <a:ext cx="5156200" cy="1149350"/>
          </a:xfrm>
        </p:spPr>
        <p:txBody>
          <a:bodyPr/>
          <a:lstStyle>
            <a:lvl1pPr marL="0" indent="0" algn="ctr">
              <a:buNone/>
              <a:defRPr sz="1400"/>
            </a:lvl1pPr>
          </a:lstStyle>
          <a:p>
            <a:pPr lvl="0"/>
            <a:r>
              <a:rPr lang="en-US"/>
              <a:t>Your Name </a:t>
            </a:r>
          </a:p>
          <a:p>
            <a:pPr lvl="0"/>
            <a:r>
              <a:rPr lang="en-US"/>
              <a:t>Your Department</a:t>
            </a:r>
          </a:p>
        </p:txBody>
      </p:sp>
    </p:spTree>
    <p:extLst>
      <p:ext uri="{BB962C8B-B14F-4D97-AF65-F5344CB8AC3E}">
        <p14:creationId xmlns:p14="http://schemas.microsoft.com/office/powerpoint/2010/main" val="27569158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054469-C9FC-C9E0-895F-C1C147660D4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8C2B226-CF00-167C-182E-9AD21285505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D28BB79-BC5B-2B52-1CCB-E88E23F42E26}"/>
              </a:ext>
            </a:extLst>
          </p:cNvPr>
          <p:cNvSpPr>
            <a:spLocks noGrp="1"/>
          </p:cNvSpPr>
          <p:nvPr>
            <p:ph type="dt" sz="half" idx="10"/>
          </p:nvPr>
        </p:nvSpPr>
        <p:spPr/>
        <p:txBody>
          <a:bodyPr/>
          <a:lstStyle/>
          <a:p>
            <a:fld id="{01F38BFB-06D2-4B0D-A747-8F0B6B01C311}" type="datetimeFigureOut">
              <a:rPr lang="en-US" smtClean="0"/>
              <a:t>7/9/2024</a:t>
            </a:fld>
            <a:endParaRPr lang="en-US"/>
          </a:p>
        </p:txBody>
      </p:sp>
      <p:sp>
        <p:nvSpPr>
          <p:cNvPr id="5" name="Footer Placeholder 4">
            <a:extLst>
              <a:ext uri="{FF2B5EF4-FFF2-40B4-BE49-F238E27FC236}">
                <a16:creationId xmlns:a16="http://schemas.microsoft.com/office/drawing/2014/main" id="{AA58C868-3D8A-2081-9D2E-446AF08249C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EC3974F-AF5B-4264-96F0-F86A10B46EEE}"/>
              </a:ext>
            </a:extLst>
          </p:cNvPr>
          <p:cNvSpPr>
            <a:spLocks noGrp="1"/>
          </p:cNvSpPr>
          <p:nvPr>
            <p:ph type="sldNum" sz="quarter" idx="12"/>
          </p:nvPr>
        </p:nvSpPr>
        <p:spPr/>
        <p:txBody>
          <a:bodyPr/>
          <a:lstStyle/>
          <a:p>
            <a:fld id="{039BC485-5466-45A8-BE42-0B72AF858E68}" type="slidenum">
              <a:rPr lang="en-US" smtClean="0"/>
              <a:t>‹#›</a:t>
            </a:fld>
            <a:endParaRPr lang="en-US"/>
          </a:p>
        </p:txBody>
      </p:sp>
    </p:spTree>
    <p:extLst>
      <p:ext uri="{BB962C8B-B14F-4D97-AF65-F5344CB8AC3E}">
        <p14:creationId xmlns:p14="http://schemas.microsoft.com/office/powerpoint/2010/main" val="19165731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2D4355-3C8A-ED77-69A8-43ABD54277E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DFF7C60-BE4C-FF72-B093-9642A90CBA9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5B02ABA-66F9-9EFF-7E78-120DA9E10BDE}"/>
              </a:ext>
            </a:extLst>
          </p:cNvPr>
          <p:cNvSpPr>
            <a:spLocks noGrp="1"/>
          </p:cNvSpPr>
          <p:nvPr>
            <p:ph type="dt" sz="half" idx="10"/>
          </p:nvPr>
        </p:nvSpPr>
        <p:spPr/>
        <p:txBody>
          <a:bodyPr/>
          <a:lstStyle/>
          <a:p>
            <a:fld id="{01F38BFB-06D2-4B0D-A747-8F0B6B01C311}" type="datetimeFigureOut">
              <a:rPr lang="en-US" smtClean="0"/>
              <a:t>7/9/2024</a:t>
            </a:fld>
            <a:endParaRPr lang="en-US"/>
          </a:p>
        </p:txBody>
      </p:sp>
      <p:sp>
        <p:nvSpPr>
          <p:cNvPr id="5" name="Footer Placeholder 4">
            <a:extLst>
              <a:ext uri="{FF2B5EF4-FFF2-40B4-BE49-F238E27FC236}">
                <a16:creationId xmlns:a16="http://schemas.microsoft.com/office/drawing/2014/main" id="{CAC880CB-A5C7-36F8-4708-472297FDABF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7347613-018A-04E5-36AB-4BAF24C391D6}"/>
              </a:ext>
            </a:extLst>
          </p:cNvPr>
          <p:cNvSpPr>
            <a:spLocks noGrp="1"/>
          </p:cNvSpPr>
          <p:nvPr>
            <p:ph type="sldNum" sz="quarter" idx="12"/>
          </p:nvPr>
        </p:nvSpPr>
        <p:spPr/>
        <p:txBody>
          <a:bodyPr/>
          <a:lstStyle/>
          <a:p>
            <a:fld id="{039BC485-5466-45A8-BE42-0B72AF858E68}" type="slidenum">
              <a:rPr lang="en-US" smtClean="0"/>
              <a:t>‹#›</a:t>
            </a:fld>
            <a:endParaRPr lang="en-US"/>
          </a:p>
        </p:txBody>
      </p:sp>
    </p:spTree>
    <p:extLst>
      <p:ext uri="{BB962C8B-B14F-4D97-AF65-F5344CB8AC3E}">
        <p14:creationId xmlns:p14="http://schemas.microsoft.com/office/powerpoint/2010/main" val="10492871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D0EDAC-6664-CE2D-ADD9-09069F9CD2D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C720566-55EF-E1A1-A2B1-3D1966051A1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CE88BC0-06C9-356B-6FF5-1C3C51E89BD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80F9EBD-5EBE-05A0-8E95-4B375DE26AA6}"/>
              </a:ext>
            </a:extLst>
          </p:cNvPr>
          <p:cNvSpPr>
            <a:spLocks noGrp="1"/>
          </p:cNvSpPr>
          <p:nvPr>
            <p:ph type="dt" sz="half" idx="10"/>
          </p:nvPr>
        </p:nvSpPr>
        <p:spPr/>
        <p:txBody>
          <a:bodyPr/>
          <a:lstStyle/>
          <a:p>
            <a:fld id="{01F38BFB-06D2-4B0D-A747-8F0B6B01C311}" type="datetimeFigureOut">
              <a:rPr lang="en-US" smtClean="0"/>
              <a:t>7/9/2024</a:t>
            </a:fld>
            <a:endParaRPr lang="en-US"/>
          </a:p>
        </p:txBody>
      </p:sp>
      <p:sp>
        <p:nvSpPr>
          <p:cNvPr id="6" name="Footer Placeholder 5">
            <a:extLst>
              <a:ext uri="{FF2B5EF4-FFF2-40B4-BE49-F238E27FC236}">
                <a16:creationId xmlns:a16="http://schemas.microsoft.com/office/drawing/2014/main" id="{12BF6B3C-1262-29CE-8DED-AA76ACC0345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EE38A90-2AE1-5FE0-048D-B8372E53C035}"/>
              </a:ext>
            </a:extLst>
          </p:cNvPr>
          <p:cNvSpPr>
            <a:spLocks noGrp="1"/>
          </p:cNvSpPr>
          <p:nvPr>
            <p:ph type="sldNum" sz="quarter" idx="12"/>
          </p:nvPr>
        </p:nvSpPr>
        <p:spPr/>
        <p:txBody>
          <a:bodyPr/>
          <a:lstStyle/>
          <a:p>
            <a:fld id="{039BC485-5466-45A8-BE42-0B72AF858E68}" type="slidenum">
              <a:rPr lang="en-US" smtClean="0"/>
              <a:t>‹#›</a:t>
            </a:fld>
            <a:endParaRPr lang="en-US"/>
          </a:p>
        </p:txBody>
      </p:sp>
    </p:spTree>
    <p:extLst>
      <p:ext uri="{BB962C8B-B14F-4D97-AF65-F5344CB8AC3E}">
        <p14:creationId xmlns:p14="http://schemas.microsoft.com/office/powerpoint/2010/main" val="40092802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632D7A-E9D4-D7DC-1D31-6FC68B04575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960ABB9-659B-E7F7-D3C9-3098DF02614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B485850-9C4F-CB99-499C-2E013806B8C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38B00AF-7EEE-C28D-C22D-49ED13695A0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56AC969-942F-668C-3B9C-206D9FBF1B5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0F07BCC-58CB-6456-DF59-01E149F7AB14}"/>
              </a:ext>
            </a:extLst>
          </p:cNvPr>
          <p:cNvSpPr>
            <a:spLocks noGrp="1"/>
          </p:cNvSpPr>
          <p:nvPr>
            <p:ph type="dt" sz="half" idx="10"/>
          </p:nvPr>
        </p:nvSpPr>
        <p:spPr/>
        <p:txBody>
          <a:bodyPr/>
          <a:lstStyle/>
          <a:p>
            <a:fld id="{01F38BFB-06D2-4B0D-A747-8F0B6B01C311}" type="datetimeFigureOut">
              <a:rPr lang="en-US" smtClean="0"/>
              <a:t>7/9/2024</a:t>
            </a:fld>
            <a:endParaRPr lang="en-US"/>
          </a:p>
        </p:txBody>
      </p:sp>
      <p:sp>
        <p:nvSpPr>
          <p:cNvPr id="8" name="Footer Placeholder 7">
            <a:extLst>
              <a:ext uri="{FF2B5EF4-FFF2-40B4-BE49-F238E27FC236}">
                <a16:creationId xmlns:a16="http://schemas.microsoft.com/office/drawing/2014/main" id="{64D009A8-54BD-E212-8329-18155F79A5C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135F821-A3E1-7BA5-C00F-E25B35B32192}"/>
              </a:ext>
            </a:extLst>
          </p:cNvPr>
          <p:cNvSpPr>
            <a:spLocks noGrp="1"/>
          </p:cNvSpPr>
          <p:nvPr>
            <p:ph type="sldNum" sz="quarter" idx="12"/>
          </p:nvPr>
        </p:nvSpPr>
        <p:spPr/>
        <p:txBody>
          <a:bodyPr/>
          <a:lstStyle/>
          <a:p>
            <a:fld id="{039BC485-5466-45A8-BE42-0B72AF858E68}" type="slidenum">
              <a:rPr lang="en-US" smtClean="0"/>
              <a:t>‹#›</a:t>
            </a:fld>
            <a:endParaRPr lang="en-US"/>
          </a:p>
        </p:txBody>
      </p:sp>
    </p:spTree>
    <p:extLst>
      <p:ext uri="{BB962C8B-B14F-4D97-AF65-F5344CB8AC3E}">
        <p14:creationId xmlns:p14="http://schemas.microsoft.com/office/powerpoint/2010/main" val="8286629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06284F-D79A-DE1A-E618-FC23FDD2283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76A42A1-D317-FDA3-189A-9CC039D9042C}"/>
              </a:ext>
            </a:extLst>
          </p:cNvPr>
          <p:cNvSpPr>
            <a:spLocks noGrp="1"/>
          </p:cNvSpPr>
          <p:nvPr>
            <p:ph type="dt" sz="half" idx="10"/>
          </p:nvPr>
        </p:nvSpPr>
        <p:spPr/>
        <p:txBody>
          <a:bodyPr/>
          <a:lstStyle/>
          <a:p>
            <a:fld id="{01F38BFB-06D2-4B0D-A747-8F0B6B01C311}" type="datetimeFigureOut">
              <a:rPr lang="en-US" smtClean="0"/>
              <a:t>7/9/2024</a:t>
            </a:fld>
            <a:endParaRPr lang="en-US"/>
          </a:p>
        </p:txBody>
      </p:sp>
      <p:sp>
        <p:nvSpPr>
          <p:cNvPr id="4" name="Footer Placeholder 3">
            <a:extLst>
              <a:ext uri="{FF2B5EF4-FFF2-40B4-BE49-F238E27FC236}">
                <a16:creationId xmlns:a16="http://schemas.microsoft.com/office/drawing/2014/main" id="{BB58774D-70DB-93DF-0D2E-02D2068E240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53CC58A-47AD-D5B5-3076-45B2E5619FF8}"/>
              </a:ext>
            </a:extLst>
          </p:cNvPr>
          <p:cNvSpPr>
            <a:spLocks noGrp="1"/>
          </p:cNvSpPr>
          <p:nvPr>
            <p:ph type="sldNum" sz="quarter" idx="12"/>
          </p:nvPr>
        </p:nvSpPr>
        <p:spPr/>
        <p:txBody>
          <a:bodyPr/>
          <a:lstStyle/>
          <a:p>
            <a:fld id="{039BC485-5466-45A8-BE42-0B72AF858E68}" type="slidenum">
              <a:rPr lang="en-US" smtClean="0"/>
              <a:t>‹#›</a:t>
            </a:fld>
            <a:endParaRPr lang="en-US"/>
          </a:p>
        </p:txBody>
      </p:sp>
    </p:spTree>
    <p:extLst>
      <p:ext uri="{BB962C8B-B14F-4D97-AF65-F5344CB8AC3E}">
        <p14:creationId xmlns:p14="http://schemas.microsoft.com/office/powerpoint/2010/main" val="17969574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A9DA55E-3EF3-2B6E-BF41-36020D302E26}"/>
              </a:ext>
            </a:extLst>
          </p:cNvPr>
          <p:cNvSpPr>
            <a:spLocks noGrp="1"/>
          </p:cNvSpPr>
          <p:nvPr>
            <p:ph type="dt" sz="half" idx="10"/>
          </p:nvPr>
        </p:nvSpPr>
        <p:spPr/>
        <p:txBody>
          <a:bodyPr/>
          <a:lstStyle/>
          <a:p>
            <a:fld id="{01F38BFB-06D2-4B0D-A747-8F0B6B01C311}" type="datetimeFigureOut">
              <a:rPr lang="en-US" smtClean="0"/>
              <a:t>7/9/2024</a:t>
            </a:fld>
            <a:endParaRPr lang="en-US"/>
          </a:p>
        </p:txBody>
      </p:sp>
      <p:sp>
        <p:nvSpPr>
          <p:cNvPr id="3" name="Footer Placeholder 2">
            <a:extLst>
              <a:ext uri="{FF2B5EF4-FFF2-40B4-BE49-F238E27FC236}">
                <a16:creationId xmlns:a16="http://schemas.microsoft.com/office/drawing/2014/main" id="{3A5920E3-0F35-59CD-ADCB-8446DA40E0F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E5DBF62-ACA2-57D4-F18C-D23C188AD21C}"/>
              </a:ext>
            </a:extLst>
          </p:cNvPr>
          <p:cNvSpPr>
            <a:spLocks noGrp="1"/>
          </p:cNvSpPr>
          <p:nvPr>
            <p:ph type="sldNum" sz="quarter" idx="12"/>
          </p:nvPr>
        </p:nvSpPr>
        <p:spPr/>
        <p:txBody>
          <a:bodyPr/>
          <a:lstStyle/>
          <a:p>
            <a:fld id="{039BC485-5466-45A8-BE42-0B72AF858E68}" type="slidenum">
              <a:rPr lang="en-US" smtClean="0"/>
              <a:t>‹#›</a:t>
            </a:fld>
            <a:endParaRPr lang="en-US"/>
          </a:p>
        </p:txBody>
      </p:sp>
    </p:spTree>
    <p:extLst>
      <p:ext uri="{BB962C8B-B14F-4D97-AF65-F5344CB8AC3E}">
        <p14:creationId xmlns:p14="http://schemas.microsoft.com/office/powerpoint/2010/main" val="24447997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0F3F2D-2D99-EBA6-E8C4-4BADBEB0F65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2B7D853-79A2-AC11-F0B2-E9813403502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5B519FA-C1CC-6B5C-CD34-EF262068DBD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6DC81D1-2DB9-2502-70E0-9E70632F25D1}"/>
              </a:ext>
            </a:extLst>
          </p:cNvPr>
          <p:cNvSpPr>
            <a:spLocks noGrp="1"/>
          </p:cNvSpPr>
          <p:nvPr>
            <p:ph type="dt" sz="half" idx="10"/>
          </p:nvPr>
        </p:nvSpPr>
        <p:spPr/>
        <p:txBody>
          <a:bodyPr/>
          <a:lstStyle/>
          <a:p>
            <a:fld id="{01F38BFB-06D2-4B0D-A747-8F0B6B01C311}" type="datetimeFigureOut">
              <a:rPr lang="en-US" smtClean="0"/>
              <a:t>7/9/2024</a:t>
            </a:fld>
            <a:endParaRPr lang="en-US"/>
          </a:p>
        </p:txBody>
      </p:sp>
      <p:sp>
        <p:nvSpPr>
          <p:cNvPr id="6" name="Footer Placeholder 5">
            <a:extLst>
              <a:ext uri="{FF2B5EF4-FFF2-40B4-BE49-F238E27FC236}">
                <a16:creationId xmlns:a16="http://schemas.microsoft.com/office/drawing/2014/main" id="{D5EDB44D-C4B8-3525-C3A2-6543CE5DA47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905B247-492E-3B3C-120E-6848A1F56AA4}"/>
              </a:ext>
            </a:extLst>
          </p:cNvPr>
          <p:cNvSpPr>
            <a:spLocks noGrp="1"/>
          </p:cNvSpPr>
          <p:nvPr>
            <p:ph type="sldNum" sz="quarter" idx="12"/>
          </p:nvPr>
        </p:nvSpPr>
        <p:spPr/>
        <p:txBody>
          <a:bodyPr/>
          <a:lstStyle/>
          <a:p>
            <a:fld id="{039BC485-5466-45A8-BE42-0B72AF858E68}" type="slidenum">
              <a:rPr lang="en-US" smtClean="0"/>
              <a:t>‹#›</a:t>
            </a:fld>
            <a:endParaRPr lang="en-US"/>
          </a:p>
        </p:txBody>
      </p:sp>
    </p:spTree>
    <p:extLst>
      <p:ext uri="{BB962C8B-B14F-4D97-AF65-F5344CB8AC3E}">
        <p14:creationId xmlns:p14="http://schemas.microsoft.com/office/powerpoint/2010/main" val="791616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A3DD72-EAEA-1855-1E21-EFC4B115943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B2C38E7-7419-DE12-94A3-FC16083995C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8B97496-C6E2-58AF-0CCC-13D4E5F0073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4F74CEA-16C4-F58A-CA36-269BBE09DCE2}"/>
              </a:ext>
            </a:extLst>
          </p:cNvPr>
          <p:cNvSpPr>
            <a:spLocks noGrp="1"/>
          </p:cNvSpPr>
          <p:nvPr>
            <p:ph type="dt" sz="half" idx="10"/>
          </p:nvPr>
        </p:nvSpPr>
        <p:spPr/>
        <p:txBody>
          <a:bodyPr/>
          <a:lstStyle/>
          <a:p>
            <a:fld id="{01F38BFB-06D2-4B0D-A747-8F0B6B01C311}" type="datetimeFigureOut">
              <a:rPr lang="en-US" smtClean="0"/>
              <a:t>7/9/2024</a:t>
            </a:fld>
            <a:endParaRPr lang="en-US"/>
          </a:p>
        </p:txBody>
      </p:sp>
      <p:sp>
        <p:nvSpPr>
          <p:cNvPr id="6" name="Footer Placeholder 5">
            <a:extLst>
              <a:ext uri="{FF2B5EF4-FFF2-40B4-BE49-F238E27FC236}">
                <a16:creationId xmlns:a16="http://schemas.microsoft.com/office/drawing/2014/main" id="{EAC7D6EC-B883-C569-CFA7-C2C2FB41753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1C00157-FC96-0512-5399-16EDEDCEDF85}"/>
              </a:ext>
            </a:extLst>
          </p:cNvPr>
          <p:cNvSpPr>
            <a:spLocks noGrp="1"/>
          </p:cNvSpPr>
          <p:nvPr>
            <p:ph type="sldNum" sz="quarter" idx="12"/>
          </p:nvPr>
        </p:nvSpPr>
        <p:spPr/>
        <p:txBody>
          <a:bodyPr/>
          <a:lstStyle/>
          <a:p>
            <a:fld id="{039BC485-5466-45A8-BE42-0B72AF858E68}" type="slidenum">
              <a:rPr lang="en-US" smtClean="0"/>
              <a:t>‹#›</a:t>
            </a:fld>
            <a:endParaRPr lang="en-US"/>
          </a:p>
        </p:txBody>
      </p:sp>
    </p:spTree>
    <p:extLst>
      <p:ext uri="{BB962C8B-B14F-4D97-AF65-F5344CB8AC3E}">
        <p14:creationId xmlns:p14="http://schemas.microsoft.com/office/powerpoint/2010/main" val="4515916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B3E7CC3-279B-D273-9C46-0839209974D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B217A38-0BDE-999F-C535-05A854BBFA9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6F8065F-7EC2-8873-AE0E-73A1EEDC979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1F38BFB-06D2-4B0D-A747-8F0B6B01C311}" type="datetimeFigureOut">
              <a:rPr lang="en-US" smtClean="0"/>
              <a:pPr/>
              <a:t>7/9/2024</a:t>
            </a:fld>
            <a:endParaRPr lang="en-US"/>
          </a:p>
        </p:txBody>
      </p:sp>
      <p:sp>
        <p:nvSpPr>
          <p:cNvPr id="5" name="Footer Placeholder 4">
            <a:extLst>
              <a:ext uri="{FF2B5EF4-FFF2-40B4-BE49-F238E27FC236}">
                <a16:creationId xmlns:a16="http://schemas.microsoft.com/office/drawing/2014/main" id="{A12BD654-48EF-7D32-82DE-529C937BFE6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FFD40534-55BE-857B-2970-C6384AE8D78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39BC485-5466-45A8-BE42-0B72AF858E68}" type="slidenum">
              <a:rPr lang="en-US" smtClean="0"/>
              <a:t>‹#›</a:t>
            </a:fld>
            <a:endParaRPr lang="en-US"/>
          </a:p>
        </p:txBody>
      </p:sp>
    </p:spTree>
    <p:extLst>
      <p:ext uri="{BB962C8B-B14F-4D97-AF65-F5344CB8AC3E}">
        <p14:creationId xmlns:p14="http://schemas.microsoft.com/office/powerpoint/2010/main" val="213647764"/>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hyperlink" Target="https://www.ncbop.org/faqs/Pharmacist/faq_Prescriptions.html#Labeling" TargetMode="External"/><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0.xml"/><Relationship Id="rId1" Type="http://schemas.openxmlformats.org/officeDocument/2006/relationships/slideLayout" Target="../slideLayouts/slideLayout4.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s>
</file>

<file path=ppt/slides/_rels/slide19.xml.rels><?xml version="1.0" encoding="UTF-8" standalone="yes"?>
<Relationships xmlns="http://schemas.openxmlformats.org/package/2006/relationships"><Relationship Id="rId3" Type="http://schemas.openxmlformats.org/officeDocument/2006/relationships/image" Target="../media/image17.gif"/><Relationship Id="rId2" Type="http://schemas.openxmlformats.org/officeDocument/2006/relationships/image" Target="../media/image16.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image" Target="../media/image18.png"/><Relationship Id="rId13" Type="http://schemas.openxmlformats.org/officeDocument/2006/relationships/image" Target="../media/image23.svg"/><Relationship Id="rId3" Type="http://schemas.openxmlformats.org/officeDocument/2006/relationships/diagramData" Target="../diagrams/data5.xml"/><Relationship Id="rId7" Type="http://schemas.microsoft.com/office/2007/relationships/diagramDrawing" Target="../diagrams/drawing5.xml"/><Relationship Id="rId12" Type="http://schemas.openxmlformats.org/officeDocument/2006/relationships/image" Target="../media/image22.png"/><Relationship Id="rId17" Type="http://schemas.openxmlformats.org/officeDocument/2006/relationships/image" Target="../media/image27.svg"/><Relationship Id="rId2" Type="http://schemas.openxmlformats.org/officeDocument/2006/relationships/notesSlide" Target="../notesSlides/notesSlide12.xml"/><Relationship Id="rId16" Type="http://schemas.openxmlformats.org/officeDocument/2006/relationships/image" Target="../media/image26.png"/><Relationship Id="rId1" Type="http://schemas.openxmlformats.org/officeDocument/2006/relationships/slideLayout" Target="../slideLayouts/slideLayout2.xml"/><Relationship Id="rId6" Type="http://schemas.openxmlformats.org/officeDocument/2006/relationships/diagramColors" Target="../diagrams/colors5.xml"/><Relationship Id="rId11" Type="http://schemas.openxmlformats.org/officeDocument/2006/relationships/image" Target="../media/image21.svg"/><Relationship Id="rId5" Type="http://schemas.openxmlformats.org/officeDocument/2006/relationships/diagramQuickStyle" Target="../diagrams/quickStyle5.xml"/><Relationship Id="rId15" Type="http://schemas.openxmlformats.org/officeDocument/2006/relationships/image" Target="../media/image25.svg"/><Relationship Id="rId10" Type="http://schemas.openxmlformats.org/officeDocument/2006/relationships/image" Target="../media/image20.png"/><Relationship Id="rId4" Type="http://schemas.openxmlformats.org/officeDocument/2006/relationships/diagramLayout" Target="../diagrams/layout5.xml"/><Relationship Id="rId9" Type="http://schemas.openxmlformats.org/officeDocument/2006/relationships/image" Target="../media/image19.svg"/><Relationship Id="rId14" Type="http://schemas.openxmlformats.org/officeDocument/2006/relationships/image" Target="../media/image24.png"/></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4.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29.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0.xml.rels><?xml version="1.0" encoding="UTF-8" standalone="yes"?>
<Relationships xmlns="http://schemas.openxmlformats.org/package/2006/relationships"><Relationship Id="rId3" Type="http://schemas.openxmlformats.org/officeDocument/2006/relationships/image" Target="../media/image42.pn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43.png"/><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3" Type="http://schemas.openxmlformats.org/officeDocument/2006/relationships/hyperlink" Target="https://www.dph.ncdhhs.gov/media/740/open" TargetMode="External"/><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3" Type="http://schemas.openxmlformats.org/officeDocument/2006/relationships/hyperlink" Target="https://www.ncbop.org/downloads/GuidanceEpinephrineAutoInjectorStatuteDec2014.pdf"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ncbop.org/faqs/pharmacist/faq_HDRNDispensing.htm#:~:text=The%20registered%20nurse%20must%20have,be%20dispensed%3B%20the%20local%20health"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image" Target="../media/image10.jpeg"/><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4.xml"/><Relationship Id="rId1" Type="http://schemas.openxmlformats.org/officeDocument/2006/relationships/slideLayout" Target="../slideLayouts/slideLayout8.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C3C3D3-628D-47B9-AA13-88A73EF6166A}"/>
              </a:ext>
            </a:extLst>
          </p:cNvPr>
          <p:cNvSpPr>
            <a:spLocks noGrp="1"/>
          </p:cNvSpPr>
          <p:nvPr>
            <p:ph type="ctrTitle"/>
          </p:nvPr>
        </p:nvSpPr>
        <p:spPr/>
        <p:txBody>
          <a:bodyPr anchor="b">
            <a:normAutofit/>
          </a:bodyPr>
          <a:lstStyle/>
          <a:p>
            <a:r>
              <a:rPr lang="en-US" dirty="0"/>
              <a:t>Training for RN dispensing</a:t>
            </a:r>
          </a:p>
        </p:txBody>
      </p:sp>
      <p:sp>
        <p:nvSpPr>
          <p:cNvPr id="3" name="Text Placeholder 2">
            <a:extLst>
              <a:ext uri="{FF2B5EF4-FFF2-40B4-BE49-F238E27FC236}">
                <a16:creationId xmlns:a16="http://schemas.microsoft.com/office/drawing/2014/main" id="{84CD7BA6-9CC1-4A29-8BF4-3969F69C6EC9}"/>
              </a:ext>
            </a:extLst>
          </p:cNvPr>
          <p:cNvSpPr>
            <a:spLocks noGrp="1"/>
          </p:cNvSpPr>
          <p:nvPr>
            <p:ph type="subTitle" idx="1"/>
          </p:nvPr>
        </p:nvSpPr>
        <p:spPr/>
        <p:txBody>
          <a:bodyPr>
            <a:normAutofit/>
          </a:bodyPr>
          <a:lstStyle/>
          <a:p>
            <a:r>
              <a:rPr lang="en-US" sz="1500" dirty="0"/>
              <a:t>Updated June 2024</a:t>
            </a:r>
          </a:p>
          <a:p>
            <a:endParaRPr lang="en-US" sz="1500" i="1" dirty="0"/>
          </a:p>
          <a:p>
            <a:r>
              <a:rPr lang="en-US" sz="1500" i="1" dirty="0">
                <a:highlight>
                  <a:srgbClr val="FFFF00"/>
                </a:highlight>
              </a:rPr>
              <a:t>INSERT TRAINING PHARMCIST INFORMATION HERE</a:t>
            </a:r>
          </a:p>
        </p:txBody>
      </p:sp>
    </p:spTree>
    <p:extLst>
      <p:ext uri="{BB962C8B-B14F-4D97-AF65-F5344CB8AC3E}">
        <p14:creationId xmlns:p14="http://schemas.microsoft.com/office/powerpoint/2010/main" val="16402739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Definitions</a:t>
            </a:r>
          </a:p>
        </p:txBody>
      </p:sp>
      <p:graphicFrame>
        <p:nvGraphicFramePr>
          <p:cNvPr id="4" name="Table 3">
            <a:extLst>
              <a:ext uri="{FF2B5EF4-FFF2-40B4-BE49-F238E27FC236}">
                <a16:creationId xmlns:a16="http://schemas.microsoft.com/office/drawing/2014/main" id="{E77870E5-630A-F36A-42C3-E0C3D8939DF1}"/>
              </a:ext>
            </a:extLst>
          </p:cNvPr>
          <p:cNvGraphicFramePr>
            <a:graphicFrameLocks noGrp="1"/>
          </p:cNvGraphicFramePr>
          <p:nvPr>
            <p:extLst>
              <p:ext uri="{D42A27DB-BD31-4B8C-83A1-F6EECF244321}">
                <p14:modId xmlns:p14="http://schemas.microsoft.com/office/powerpoint/2010/main" val="1853668505"/>
              </p:ext>
            </p:extLst>
          </p:nvPr>
        </p:nvGraphicFramePr>
        <p:xfrm>
          <a:off x="477254" y="2024448"/>
          <a:ext cx="11237491" cy="3108960"/>
        </p:xfrm>
        <a:graphic>
          <a:graphicData uri="http://schemas.openxmlformats.org/drawingml/2006/table">
            <a:tbl>
              <a:tblPr firstRow="1" bandRow="1">
                <a:tableStyleId>{5DA37D80-6434-44D0-A028-1B22A696006F}</a:tableStyleId>
              </a:tblPr>
              <a:tblGrid>
                <a:gridCol w="1563413">
                  <a:extLst>
                    <a:ext uri="{9D8B030D-6E8A-4147-A177-3AD203B41FA5}">
                      <a16:colId xmlns:a16="http://schemas.microsoft.com/office/drawing/2014/main" val="1655026560"/>
                    </a:ext>
                  </a:extLst>
                </a:gridCol>
                <a:gridCol w="9674078">
                  <a:extLst>
                    <a:ext uri="{9D8B030D-6E8A-4147-A177-3AD203B41FA5}">
                      <a16:colId xmlns:a16="http://schemas.microsoft.com/office/drawing/2014/main" val="3201309891"/>
                    </a:ext>
                  </a:extLst>
                </a:gridCol>
              </a:tblGrid>
              <a:tr h="514569">
                <a:tc>
                  <a:txBody>
                    <a:bodyPr/>
                    <a:lstStyle/>
                    <a:p>
                      <a:r>
                        <a:rPr lang="en-US" sz="1800" b="1"/>
                        <a:t>Administer</a:t>
                      </a:r>
                      <a:endParaRPr lang="en-US" b="1"/>
                    </a:p>
                  </a:txBody>
                  <a:tcPr>
                    <a:lnL w="12700" cap="flat" cmpd="sng" algn="ctr">
                      <a:solidFill>
                        <a:srgbClr val="003147"/>
                      </a:solidFill>
                      <a:prstDash val="solid"/>
                      <a:round/>
                      <a:headEnd type="none" w="med" len="med"/>
                      <a:tailEnd type="none" w="med" len="med"/>
                    </a:lnL>
                    <a:lnR w="12700" cap="flat" cmpd="sng" algn="ctr">
                      <a:solidFill>
                        <a:srgbClr val="003147"/>
                      </a:solidFill>
                      <a:prstDash val="solid"/>
                      <a:round/>
                      <a:headEnd type="none" w="med" len="med"/>
                      <a:tailEnd type="none" w="med" len="med"/>
                    </a:lnR>
                    <a:lnT w="12700" cap="flat" cmpd="sng" algn="ctr">
                      <a:solidFill>
                        <a:srgbClr val="003147"/>
                      </a:solidFill>
                      <a:prstDash val="solid"/>
                      <a:round/>
                      <a:headEnd type="none" w="med" len="med"/>
                      <a:tailEnd type="none" w="med" len="med"/>
                    </a:lnT>
                    <a:lnB w="12700" cap="flat" cmpd="sng" algn="ctr">
                      <a:solidFill>
                        <a:srgbClr val="003147"/>
                      </a:solidFill>
                      <a:prstDash val="solid"/>
                      <a:round/>
                      <a:headEnd type="none" w="med" len="med"/>
                      <a:tailEnd type="none" w="med" len="med"/>
                    </a:lnB>
                  </a:tcPr>
                </a:tc>
                <a:tc>
                  <a:txBody>
                    <a:bodyPr/>
                    <a:lstStyle/>
                    <a:p>
                      <a:pPr marL="0" marR="0" lvl="0" indent="0" algn="l" rtl="0" eaLnBrk="1" fontAlgn="auto" latinLnBrk="0" hangingPunct="1">
                        <a:lnSpc>
                          <a:spcPct val="100000"/>
                        </a:lnSpc>
                        <a:spcBef>
                          <a:spcPts val="0"/>
                        </a:spcBef>
                        <a:spcAft>
                          <a:spcPts val="0"/>
                        </a:spcAft>
                        <a:buClrTx/>
                        <a:buSzTx/>
                        <a:buFontTx/>
                        <a:buNone/>
                      </a:pPr>
                      <a:r>
                        <a:rPr lang="en-US" sz="1800" b="0" dirty="0"/>
                        <a:t>The direct application of a drug to the body of a patient by injection, inhalation, ingestion or other means. [§ G.S. 90-85.3(a)] </a:t>
                      </a:r>
                    </a:p>
                  </a:txBody>
                  <a:tcPr>
                    <a:lnL w="12700" cap="flat" cmpd="sng" algn="ctr">
                      <a:solidFill>
                        <a:srgbClr val="003147"/>
                      </a:solidFill>
                      <a:prstDash val="solid"/>
                      <a:round/>
                      <a:headEnd type="none" w="med" len="med"/>
                      <a:tailEnd type="none" w="med" len="med"/>
                    </a:lnL>
                    <a:lnR w="12700" cap="flat" cmpd="sng" algn="ctr">
                      <a:solidFill>
                        <a:srgbClr val="003147"/>
                      </a:solidFill>
                      <a:prstDash val="solid"/>
                      <a:round/>
                      <a:headEnd type="none" w="med" len="med"/>
                      <a:tailEnd type="none" w="med" len="med"/>
                    </a:lnR>
                    <a:lnT w="12700" cap="flat" cmpd="sng" algn="ctr">
                      <a:solidFill>
                        <a:srgbClr val="003147"/>
                      </a:solidFill>
                      <a:prstDash val="solid"/>
                      <a:round/>
                      <a:headEnd type="none" w="med" len="med"/>
                      <a:tailEnd type="none" w="med" len="med"/>
                    </a:lnT>
                    <a:lnB w="12700" cap="flat" cmpd="sng" algn="ctr">
                      <a:solidFill>
                        <a:srgbClr val="003147"/>
                      </a:solidFill>
                      <a:prstDash val="solid"/>
                      <a:round/>
                      <a:headEnd type="none" w="med" len="med"/>
                      <a:tailEnd type="none" w="med" len="med"/>
                    </a:lnB>
                  </a:tcPr>
                </a:tc>
                <a:extLst>
                  <a:ext uri="{0D108BD9-81ED-4DB2-BD59-A6C34878D82A}">
                    <a16:rowId xmlns:a16="http://schemas.microsoft.com/office/drawing/2014/main" val="4029579628"/>
                  </a:ext>
                </a:extLst>
              </a:tr>
              <a:tr h="514569">
                <a:tc>
                  <a:txBody>
                    <a:bodyPr/>
                    <a:lstStyle/>
                    <a:p>
                      <a:r>
                        <a:rPr lang="en-US" sz="1800" b="1" dirty="0"/>
                        <a:t>Dispense</a:t>
                      </a:r>
                      <a:endParaRPr lang="en-US" b="1" dirty="0"/>
                    </a:p>
                  </a:txBody>
                  <a:tcPr>
                    <a:lnL w="12700" cap="flat" cmpd="sng" algn="ctr">
                      <a:solidFill>
                        <a:srgbClr val="003147"/>
                      </a:solidFill>
                      <a:prstDash val="solid"/>
                      <a:round/>
                      <a:headEnd type="none" w="med" len="med"/>
                      <a:tailEnd type="none" w="med" len="med"/>
                    </a:lnL>
                    <a:lnR w="12700" cap="flat" cmpd="sng" algn="ctr">
                      <a:solidFill>
                        <a:srgbClr val="003147"/>
                      </a:solidFill>
                      <a:prstDash val="solid"/>
                      <a:round/>
                      <a:headEnd type="none" w="med" len="med"/>
                      <a:tailEnd type="none" w="med" len="med"/>
                    </a:lnR>
                    <a:lnT w="12700" cap="flat" cmpd="sng" algn="ctr">
                      <a:solidFill>
                        <a:srgbClr val="003147"/>
                      </a:solidFill>
                      <a:prstDash val="solid"/>
                      <a:round/>
                      <a:headEnd type="none" w="med" len="med"/>
                      <a:tailEnd type="none" w="med" len="med"/>
                    </a:lnT>
                    <a:lnB w="12700" cap="flat" cmpd="sng" algn="ctr">
                      <a:solidFill>
                        <a:srgbClr val="003147"/>
                      </a:solidFill>
                      <a:prstDash val="solid"/>
                      <a:round/>
                      <a:headEnd type="none" w="med" len="med"/>
                      <a:tailEnd type="none" w="med" len="med"/>
                    </a:lnB>
                    <a:solidFill>
                      <a:srgbClr val="6887B3">
                        <a:alpha val="20000"/>
                      </a:srgbClr>
                    </a:solidFill>
                  </a:tcPr>
                </a:tc>
                <a:tc>
                  <a:txBody>
                    <a:bodyPr/>
                    <a:lstStyle/>
                    <a:p>
                      <a:r>
                        <a:rPr lang="en-US"/>
                        <a:t>P</a:t>
                      </a:r>
                      <a:r>
                        <a:rPr lang="en-US" sz="1800"/>
                        <a:t>reparing and packaging a prescription drug or device in a container and labeling the container with information required by State and federal law. Filling or refilling drug containers with prescription drugs for subsequent use by a patient is "dispensing." </a:t>
                      </a:r>
                      <a:r>
                        <a:rPr lang="en-US" sz="1800" u="sng"/>
                        <a:t>Providing quantities of unit dose prescription drugs for subsequent administration is “dispensing.”</a:t>
                      </a:r>
                      <a:endParaRPr lang="en-US"/>
                    </a:p>
                  </a:txBody>
                  <a:tcPr>
                    <a:lnL w="12700" cap="flat" cmpd="sng" algn="ctr">
                      <a:solidFill>
                        <a:srgbClr val="003147"/>
                      </a:solidFill>
                      <a:prstDash val="solid"/>
                      <a:round/>
                      <a:headEnd type="none" w="med" len="med"/>
                      <a:tailEnd type="none" w="med" len="med"/>
                    </a:lnL>
                    <a:lnR w="12700" cap="flat" cmpd="sng" algn="ctr">
                      <a:solidFill>
                        <a:srgbClr val="003147"/>
                      </a:solidFill>
                      <a:prstDash val="solid"/>
                      <a:round/>
                      <a:headEnd type="none" w="med" len="med"/>
                      <a:tailEnd type="none" w="med" len="med"/>
                    </a:lnR>
                    <a:lnT w="12700" cap="flat" cmpd="sng" algn="ctr">
                      <a:solidFill>
                        <a:srgbClr val="003147"/>
                      </a:solidFill>
                      <a:prstDash val="solid"/>
                      <a:round/>
                      <a:headEnd type="none" w="med" len="med"/>
                      <a:tailEnd type="none" w="med" len="med"/>
                    </a:lnT>
                    <a:lnB w="12700" cap="flat" cmpd="sng" algn="ctr">
                      <a:solidFill>
                        <a:srgbClr val="003147"/>
                      </a:solidFill>
                      <a:prstDash val="solid"/>
                      <a:round/>
                      <a:headEnd type="none" w="med" len="med"/>
                      <a:tailEnd type="none" w="med" len="med"/>
                    </a:lnB>
                    <a:solidFill>
                      <a:srgbClr val="6887B3">
                        <a:alpha val="20000"/>
                      </a:srgbClr>
                    </a:solidFill>
                  </a:tcPr>
                </a:tc>
                <a:extLst>
                  <a:ext uri="{0D108BD9-81ED-4DB2-BD59-A6C34878D82A}">
                    <a16:rowId xmlns:a16="http://schemas.microsoft.com/office/drawing/2014/main" val="1004979773"/>
                  </a:ext>
                </a:extLst>
              </a:tr>
              <a:tr h="514569">
                <a:tc>
                  <a:txBody>
                    <a:bodyPr/>
                    <a:lstStyle/>
                    <a:p>
                      <a:r>
                        <a:rPr lang="en-US" b="1" dirty="0"/>
                        <a:t>Distribution</a:t>
                      </a:r>
                    </a:p>
                  </a:txBody>
                  <a:tcPr>
                    <a:lnL w="12700" cap="flat" cmpd="sng" algn="ctr">
                      <a:solidFill>
                        <a:srgbClr val="003147"/>
                      </a:solidFill>
                      <a:prstDash val="solid"/>
                      <a:round/>
                      <a:headEnd type="none" w="med" len="med"/>
                      <a:tailEnd type="none" w="med" len="med"/>
                    </a:lnL>
                    <a:lnR w="12700" cap="flat" cmpd="sng" algn="ctr">
                      <a:solidFill>
                        <a:srgbClr val="003147"/>
                      </a:solidFill>
                      <a:prstDash val="solid"/>
                      <a:round/>
                      <a:headEnd type="none" w="med" len="med"/>
                      <a:tailEnd type="none" w="med" len="med"/>
                    </a:lnR>
                    <a:lnT w="12700" cap="flat" cmpd="sng" algn="ctr">
                      <a:solidFill>
                        <a:srgbClr val="003147"/>
                      </a:solidFill>
                      <a:prstDash val="solid"/>
                      <a:round/>
                      <a:headEnd type="none" w="med" len="med"/>
                      <a:tailEnd type="none" w="med" len="med"/>
                    </a:lnT>
                    <a:lnB w="12700" cap="flat" cmpd="sng" algn="ctr">
                      <a:solidFill>
                        <a:srgbClr val="003147"/>
                      </a:solidFill>
                      <a:prstDash val="solid"/>
                      <a:round/>
                      <a:headEnd type="none" w="med" len="med"/>
                      <a:tailEnd type="none" w="med" len="med"/>
                    </a:lnB>
                    <a:noFill/>
                  </a:tcPr>
                </a:tc>
                <a:tc>
                  <a:txBody>
                    <a:bodyPr/>
                    <a:lstStyle/>
                    <a:p>
                      <a:r>
                        <a:rPr lang="en-US" dirty="0"/>
                        <a:t>The delivery of a drug or device other than by administering or dispensing (</a:t>
                      </a:r>
                      <a:r>
                        <a:rPr lang="en-US" dirty="0" err="1"/>
                        <a:t>ie</a:t>
                      </a:r>
                      <a:r>
                        <a:rPr lang="en-US" dirty="0"/>
                        <a:t>. Naloxone) as described in the STOP Act </a:t>
                      </a:r>
                    </a:p>
                  </a:txBody>
                  <a:tcPr>
                    <a:lnL w="12700" cap="flat" cmpd="sng" algn="ctr">
                      <a:solidFill>
                        <a:srgbClr val="003147"/>
                      </a:solidFill>
                      <a:prstDash val="solid"/>
                      <a:round/>
                      <a:headEnd type="none" w="med" len="med"/>
                      <a:tailEnd type="none" w="med" len="med"/>
                    </a:lnL>
                    <a:lnR w="12700" cap="flat" cmpd="sng" algn="ctr">
                      <a:solidFill>
                        <a:srgbClr val="003147"/>
                      </a:solidFill>
                      <a:prstDash val="solid"/>
                      <a:round/>
                      <a:headEnd type="none" w="med" len="med"/>
                      <a:tailEnd type="none" w="med" len="med"/>
                    </a:lnR>
                    <a:lnT w="12700" cap="flat" cmpd="sng" algn="ctr">
                      <a:solidFill>
                        <a:srgbClr val="003147"/>
                      </a:solidFill>
                      <a:prstDash val="solid"/>
                      <a:round/>
                      <a:headEnd type="none" w="med" len="med"/>
                      <a:tailEnd type="none" w="med" len="med"/>
                    </a:lnT>
                    <a:lnB w="12700" cap="flat" cmpd="sng" algn="ctr">
                      <a:solidFill>
                        <a:srgbClr val="003147"/>
                      </a:solidFill>
                      <a:prstDash val="solid"/>
                      <a:round/>
                      <a:headEnd type="none" w="med" len="med"/>
                      <a:tailEnd type="none" w="med" len="med"/>
                    </a:lnB>
                    <a:noFill/>
                  </a:tcPr>
                </a:tc>
                <a:extLst>
                  <a:ext uri="{0D108BD9-81ED-4DB2-BD59-A6C34878D82A}">
                    <a16:rowId xmlns:a16="http://schemas.microsoft.com/office/drawing/2014/main" val="2961198777"/>
                  </a:ext>
                </a:extLst>
              </a:tr>
              <a:tr h="514569">
                <a:tc>
                  <a:txBody>
                    <a:bodyPr/>
                    <a:lstStyle/>
                    <a:p>
                      <a:r>
                        <a:rPr lang="en-US" b="1" dirty="0"/>
                        <a:t>Misbranding</a:t>
                      </a:r>
                    </a:p>
                  </a:txBody>
                  <a:tcPr>
                    <a:lnL w="12700" cap="flat" cmpd="sng" algn="ctr">
                      <a:solidFill>
                        <a:srgbClr val="003147"/>
                      </a:solidFill>
                      <a:prstDash val="solid"/>
                      <a:round/>
                      <a:headEnd type="none" w="med" len="med"/>
                      <a:tailEnd type="none" w="med" len="med"/>
                    </a:lnL>
                    <a:lnR w="12700" cap="flat" cmpd="sng" algn="ctr">
                      <a:solidFill>
                        <a:srgbClr val="003147"/>
                      </a:solidFill>
                      <a:prstDash val="solid"/>
                      <a:round/>
                      <a:headEnd type="none" w="med" len="med"/>
                      <a:tailEnd type="none" w="med" len="med"/>
                    </a:lnR>
                    <a:lnT w="12700" cap="flat" cmpd="sng" algn="ctr">
                      <a:solidFill>
                        <a:srgbClr val="003147"/>
                      </a:solidFill>
                      <a:prstDash val="solid"/>
                      <a:round/>
                      <a:headEnd type="none" w="med" len="med"/>
                      <a:tailEnd type="none" w="med" len="med"/>
                    </a:lnT>
                    <a:lnB w="12700" cap="flat" cmpd="sng" algn="ctr">
                      <a:solidFill>
                        <a:srgbClr val="003147"/>
                      </a:solidFill>
                      <a:prstDash val="solid"/>
                      <a:round/>
                      <a:headEnd type="none" w="med" len="med"/>
                      <a:tailEnd type="none" w="med" len="med"/>
                    </a:lnB>
                    <a:noFill/>
                  </a:tcPr>
                </a:tc>
                <a:tc>
                  <a:txBody>
                    <a:bodyPr/>
                    <a:lstStyle/>
                    <a:p>
                      <a:r>
                        <a:rPr lang="en-US" dirty="0"/>
                        <a:t>Any labeling that is false, misleading, inaccurate, incomplete, or otherwise does not comply with the requirements outlined in NC G.S.§ 106-134.</a:t>
                      </a:r>
                    </a:p>
                  </a:txBody>
                  <a:tcPr>
                    <a:lnL w="12700" cap="flat" cmpd="sng" algn="ctr">
                      <a:solidFill>
                        <a:srgbClr val="003147"/>
                      </a:solidFill>
                      <a:prstDash val="solid"/>
                      <a:round/>
                      <a:headEnd type="none" w="med" len="med"/>
                      <a:tailEnd type="none" w="med" len="med"/>
                    </a:lnL>
                    <a:lnR w="12700" cap="flat" cmpd="sng" algn="ctr">
                      <a:solidFill>
                        <a:srgbClr val="003147"/>
                      </a:solidFill>
                      <a:prstDash val="solid"/>
                      <a:round/>
                      <a:headEnd type="none" w="med" len="med"/>
                      <a:tailEnd type="none" w="med" len="med"/>
                    </a:lnR>
                    <a:lnT w="12700" cap="flat" cmpd="sng" algn="ctr">
                      <a:solidFill>
                        <a:srgbClr val="003147"/>
                      </a:solidFill>
                      <a:prstDash val="solid"/>
                      <a:round/>
                      <a:headEnd type="none" w="med" len="med"/>
                      <a:tailEnd type="none" w="med" len="med"/>
                    </a:lnT>
                    <a:lnB w="12700" cap="flat" cmpd="sng" algn="ctr">
                      <a:solidFill>
                        <a:srgbClr val="003147"/>
                      </a:solidFill>
                      <a:prstDash val="solid"/>
                      <a:round/>
                      <a:headEnd type="none" w="med" len="med"/>
                      <a:tailEnd type="none" w="med" len="med"/>
                    </a:lnB>
                    <a:noFill/>
                  </a:tcPr>
                </a:tc>
                <a:extLst>
                  <a:ext uri="{0D108BD9-81ED-4DB2-BD59-A6C34878D82A}">
                    <a16:rowId xmlns:a16="http://schemas.microsoft.com/office/drawing/2014/main" val="939374694"/>
                  </a:ext>
                </a:extLst>
              </a:tr>
            </a:tbl>
          </a:graphicData>
        </a:graphic>
      </p:graphicFrame>
    </p:spTree>
    <p:extLst>
      <p:ext uri="{BB962C8B-B14F-4D97-AF65-F5344CB8AC3E}">
        <p14:creationId xmlns:p14="http://schemas.microsoft.com/office/powerpoint/2010/main" val="11091429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11B592-7818-B570-8542-1DD78E87A8E3}"/>
              </a:ext>
            </a:extLst>
          </p:cNvPr>
          <p:cNvSpPr>
            <a:spLocks noGrp="1"/>
          </p:cNvSpPr>
          <p:nvPr>
            <p:ph type="title"/>
          </p:nvPr>
        </p:nvSpPr>
        <p:spPr/>
        <p:txBody>
          <a:bodyPr/>
          <a:lstStyle/>
          <a:p>
            <a:r>
              <a:rPr lang="en-US" dirty="0"/>
              <a:t>Prescription Requirements</a:t>
            </a:r>
          </a:p>
        </p:txBody>
      </p:sp>
      <p:graphicFrame>
        <p:nvGraphicFramePr>
          <p:cNvPr id="4" name="Content Placeholder 3">
            <a:extLst>
              <a:ext uri="{FF2B5EF4-FFF2-40B4-BE49-F238E27FC236}">
                <a16:creationId xmlns:a16="http://schemas.microsoft.com/office/drawing/2014/main" id="{A1CE6BC5-0FD0-3290-FD74-9D981B2101E8}"/>
              </a:ext>
            </a:extLst>
          </p:cNvPr>
          <p:cNvGraphicFramePr>
            <a:graphicFrameLocks noGrp="1"/>
          </p:cNvGraphicFramePr>
          <p:nvPr>
            <p:ph idx="1"/>
            <p:extLst>
              <p:ext uri="{D42A27DB-BD31-4B8C-83A1-F6EECF244321}">
                <p14:modId xmlns:p14="http://schemas.microsoft.com/office/powerpoint/2010/main" val="1636989378"/>
              </p:ext>
            </p:extLst>
          </p:nvPr>
        </p:nvGraphicFramePr>
        <p:xfrm>
          <a:off x="224590" y="1396447"/>
          <a:ext cx="11742820" cy="469955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1686832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Prescription </a:t>
            </a:r>
            <a:r>
              <a:rPr lang="en-US" u="sng"/>
              <a:t>order</a:t>
            </a:r>
            <a:r>
              <a:rPr lang="en-US"/>
              <a:t> requirements</a:t>
            </a:r>
          </a:p>
        </p:txBody>
      </p:sp>
      <p:sp>
        <p:nvSpPr>
          <p:cNvPr id="3" name="Content Placeholder 2"/>
          <p:cNvSpPr>
            <a:spLocks noGrp="1"/>
          </p:cNvSpPr>
          <p:nvPr>
            <p:ph idx="1"/>
          </p:nvPr>
        </p:nvSpPr>
        <p:spPr>
          <a:xfrm>
            <a:off x="838199" y="1586341"/>
            <a:ext cx="10811933" cy="4577391"/>
          </a:xfrm>
        </p:spPr>
        <p:txBody>
          <a:bodyPr>
            <a:normAutofit fontScale="92500" lnSpcReduction="10000"/>
          </a:bodyPr>
          <a:lstStyle/>
          <a:p>
            <a:pPr marL="0" indent="0">
              <a:buNone/>
            </a:pPr>
            <a:r>
              <a:rPr lang="en-US" sz="3000" u="sng" dirty="0"/>
              <a:t>Prescription orders shall include, but not be limited to</a:t>
            </a:r>
            <a:r>
              <a:rPr lang="en-US" sz="3000" dirty="0"/>
              <a:t>: </a:t>
            </a:r>
          </a:p>
          <a:p>
            <a:pPr marL="0" indent="0">
              <a:buNone/>
            </a:pPr>
            <a:r>
              <a:rPr lang="en-US" sz="2400" dirty="0"/>
              <a:t>(1) date of issuance; </a:t>
            </a:r>
          </a:p>
          <a:p>
            <a:pPr marL="0" indent="0">
              <a:buNone/>
            </a:pPr>
            <a:r>
              <a:rPr lang="en-US" sz="2400" dirty="0"/>
              <a:t>(2) name and address of patient</a:t>
            </a:r>
          </a:p>
          <a:p>
            <a:pPr marL="0" indent="0">
              <a:buNone/>
            </a:pPr>
            <a:r>
              <a:rPr lang="en-US" sz="2400" dirty="0"/>
              <a:t>(3) name, address and telephone number of prescriber </a:t>
            </a:r>
          </a:p>
          <a:p>
            <a:pPr marL="0" indent="0">
              <a:buNone/>
            </a:pPr>
            <a:r>
              <a:rPr lang="en-US" sz="2400" strike="sngStrike" dirty="0"/>
              <a:t>(4) Drug Enforcement Agency (DEA) number of prescriber in the case of controlled substances</a:t>
            </a:r>
          </a:p>
          <a:p>
            <a:pPr marL="0" indent="0">
              <a:buNone/>
            </a:pPr>
            <a:r>
              <a:rPr lang="en-US" sz="2400" dirty="0"/>
              <a:t>(5) name, strength, dosage form and quantity of drug prescribed</a:t>
            </a:r>
          </a:p>
          <a:p>
            <a:pPr marL="0" indent="0">
              <a:buNone/>
            </a:pPr>
            <a:r>
              <a:rPr lang="en-US" sz="2400" dirty="0"/>
              <a:t>(6) refills if authorized </a:t>
            </a:r>
            <a:r>
              <a:rPr lang="en-US" sz="2400" strike="sngStrike" dirty="0"/>
              <a:t>or, in institutions, the stop date</a:t>
            </a:r>
          </a:p>
          <a:p>
            <a:pPr marL="0" indent="0">
              <a:buNone/>
            </a:pPr>
            <a:r>
              <a:rPr lang="en-US" sz="2400" dirty="0"/>
              <a:t>	</a:t>
            </a:r>
            <a:r>
              <a:rPr lang="en-US" sz="2400" i="1" dirty="0"/>
              <a:t>Refills noted as “PRN” or “as needed” can be refilled for up to 1 year from order date</a:t>
            </a:r>
          </a:p>
          <a:p>
            <a:pPr marL="0" indent="0">
              <a:buNone/>
            </a:pPr>
            <a:r>
              <a:rPr lang="en-US" sz="2400" dirty="0"/>
              <a:t>(7) route of administration of drug prescribed</a:t>
            </a:r>
          </a:p>
          <a:p>
            <a:pPr marL="0" indent="0">
              <a:buNone/>
            </a:pPr>
            <a:r>
              <a:rPr lang="en-US" sz="2400" dirty="0"/>
              <a:t>(8) directions for use</a:t>
            </a:r>
          </a:p>
        </p:txBody>
      </p:sp>
      <p:sp>
        <p:nvSpPr>
          <p:cNvPr id="4" name="TextBox 3">
            <a:extLst>
              <a:ext uri="{FF2B5EF4-FFF2-40B4-BE49-F238E27FC236}">
                <a16:creationId xmlns:a16="http://schemas.microsoft.com/office/drawing/2014/main" id="{E378728F-146A-68E6-D8E5-6F5A9D3BEF40}"/>
              </a:ext>
            </a:extLst>
          </p:cNvPr>
          <p:cNvSpPr txBox="1"/>
          <p:nvPr/>
        </p:nvSpPr>
        <p:spPr>
          <a:xfrm>
            <a:off x="4200525" y="6426200"/>
            <a:ext cx="5324475" cy="276999"/>
          </a:xfrm>
          <a:prstGeom prst="rect">
            <a:avLst/>
          </a:prstGeom>
          <a:noFill/>
        </p:spPr>
        <p:txBody>
          <a:bodyPr wrap="square" rtlCol="0">
            <a:spAutoFit/>
          </a:bodyPr>
          <a:lstStyle/>
          <a:p>
            <a:r>
              <a:rPr lang="en-US" sz="1200" b="1" dirty="0">
                <a:solidFill>
                  <a:srgbClr val="6887B3"/>
                </a:solidFill>
              </a:rPr>
              <a:t>21 NCAC 46.2301 Prescription: Drug Order Requirements</a:t>
            </a:r>
          </a:p>
        </p:txBody>
      </p:sp>
    </p:spTree>
    <p:extLst>
      <p:ext uri="{BB962C8B-B14F-4D97-AF65-F5344CB8AC3E}">
        <p14:creationId xmlns:p14="http://schemas.microsoft.com/office/powerpoint/2010/main" val="24869397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Prescription </a:t>
            </a:r>
            <a:r>
              <a:rPr lang="en-US" u="sng"/>
              <a:t>dispensing</a:t>
            </a:r>
            <a:r>
              <a:rPr lang="en-US"/>
              <a:t> requirements</a:t>
            </a:r>
          </a:p>
        </p:txBody>
      </p:sp>
      <p:sp>
        <p:nvSpPr>
          <p:cNvPr id="3" name="Content Placeholder 2"/>
          <p:cNvSpPr>
            <a:spLocks noGrp="1"/>
          </p:cNvSpPr>
          <p:nvPr>
            <p:ph idx="1"/>
          </p:nvPr>
        </p:nvSpPr>
        <p:spPr>
          <a:xfrm>
            <a:off x="1508202" y="1825625"/>
            <a:ext cx="9175595" cy="4351338"/>
          </a:xfrm>
        </p:spPr>
        <p:txBody>
          <a:bodyPr vert="horz" lIns="91440" tIns="45720" rIns="91440" bIns="45720" rtlCol="0" anchor="t">
            <a:normAutofit/>
          </a:bodyPr>
          <a:lstStyle/>
          <a:p>
            <a:r>
              <a:rPr lang="en-US"/>
              <a:t>Prescription drugs may be </a:t>
            </a:r>
            <a:r>
              <a:rPr lang="en-US" b="1"/>
              <a:t>dispensed</a:t>
            </a:r>
            <a:r>
              <a:rPr lang="en-US"/>
              <a:t> only:</a:t>
            </a:r>
            <a:br>
              <a:rPr lang="en-US"/>
            </a:br>
            <a:endParaRPr lang="en-US"/>
          </a:p>
          <a:p>
            <a:pPr lvl="1">
              <a:buFont typeface="Wingdings" panose="05000000000000000000" pitchFamily="2" charset="2"/>
              <a:buChar char="ü"/>
            </a:pPr>
            <a:r>
              <a:rPr lang="en-US"/>
              <a:t>Upon </a:t>
            </a:r>
            <a:r>
              <a:rPr lang="en-US" b="1"/>
              <a:t>written/electronic prescription </a:t>
            </a:r>
            <a:r>
              <a:rPr lang="en-US"/>
              <a:t>by a licensed practitioner  </a:t>
            </a:r>
            <a:endParaRPr lang="en-US">
              <a:cs typeface="Calibri"/>
            </a:endParaRPr>
          </a:p>
          <a:p>
            <a:pPr lvl="1">
              <a:buFont typeface="Wingdings" panose="05000000000000000000" pitchFamily="2" charset="2"/>
              <a:buChar char="ü"/>
            </a:pPr>
            <a:r>
              <a:rPr lang="en-US"/>
              <a:t>Upon </a:t>
            </a:r>
            <a:r>
              <a:rPr lang="en-US" b="1"/>
              <a:t>verbal order </a:t>
            </a:r>
            <a:r>
              <a:rPr lang="en-US"/>
              <a:t>given by a licensed practitioner which is reduced promptly to written/electronic order</a:t>
            </a:r>
            <a:endParaRPr lang="en-US">
              <a:cs typeface="Calibri"/>
            </a:endParaRPr>
          </a:p>
          <a:p>
            <a:pPr lvl="1">
              <a:buFont typeface="Wingdings" panose="05000000000000000000" pitchFamily="2" charset="2"/>
              <a:buChar char="ü"/>
            </a:pPr>
            <a:r>
              <a:rPr lang="en-US"/>
              <a:t>By refilling any written/electronic or verbal order if </a:t>
            </a:r>
            <a:r>
              <a:rPr lang="en-US" b="1"/>
              <a:t>refills were authorized </a:t>
            </a:r>
            <a:r>
              <a:rPr lang="en-US"/>
              <a:t>in the original order</a:t>
            </a:r>
            <a:endParaRPr lang="en-US">
              <a:cs typeface="Calibri"/>
            </a:endParaRPr>
          </a:p>
          <a:p>
            <a:pPr lvl="1"/>
            <a:endParaRPr lang="en-US"/>
          </a:p>
          <a:p>
            <a:pPr marL="457200" lvl="1" indent="0">
              <a:buNone/>
            </a:pPr>
            <a:r>
              <a:rPr lang="en-US"/>
              <a:t>A </a:t>
            </a:r>
            <a:r>
              <a:rPr lang="en-US" b="1"/>
              <a:t>standing order </a:t>
            </a:r>
            <a:r>
              <a:rPr lang="en-US"/>
              <a:t>is also a valid form of a </a:t>
            </a:r>
            <a:r>
              <a:rPr lang="en-US" b="1"/>
              <a:t>prescription order </a:t>
            </a:r>
            <a:r>
              <a:rPr lang="en-US"/>
              <a:t>and allows for dispensing of prescription drugs as above</a:t>
            </a:r>
            <a:endParaRPr lang="en-US">
              <a:cs typeface="Calibri"/>
            </a:endParaRPr>
          </a:p>
        </p:txBody>
      </p:sp>
    </p:spTree>
    <p:extLst>
      <p:ext uri="{BB962C8B-B14F-4D97-AF65-F5344CB8AC3E}">
        <p14:creationId xmlns:p14="http://schemas.microsoft.com/office/powerpoint/2010/main" val="31402141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C12B3D-F77A-1EB0-7713-0FC8A814EF0D}"/>
              </a:ext>
            </a:extLst>
          </p:cNvPr>
          <p:cNvSpPr>
            <a:spLocks noGrp="1"/>
          </p:cNvSpPr>
          <p:nvPr>
            <p:ph type="ctrTitle"/>
          </p:nvPr>
        </p:nvSpPr>
        <p:spPr/>
        <p:txBody>
          <a:bodyPr/>
          <a:lstStyle/>
          <a:p>
            <a:r>
              <a:rPr lang="en-US" dirty="0">
                <a:highlight>
                  <a:srgbClr val="FFFF00"/>
                </a:highlight>
              </a:rPr>
              <a:t>PLACEHOLDER SLIDE</a:t>
            </a:r>
          </a:p>
        </p:txBody>
      </p:sp>
      <p:sp>
        <p:nvSpPr>
          <p:cNvPr id="3" name="Subtitle 2">
            <a:extLst>
              <a:ext uri="{FF2B5EF4-FFF2-40B4-BE49-F238E27FC236}">
                <a16:creationId xmlns:a16="http://schemas.microsoft.com/office/drawing/2014/main" id="{10E9D279-7F1B-BAFB-61B7-5C9F70AADECE}"/>
              </a:ext>
            </a:extLst>
          </p:cNvPr>
          <p:cNvSpPr>
            <a:spLocks noGrp="1"/>
          </p:cNvSpPr>
          <p:nvPr>
            <p:ph type="subTitle" idx="1"/>
          </p:nvPr>
        </p:nvSpPr>
        <p:spPr/>
        <p:txBody>
          <a:bodyPr/>
          <a:lstStyle/>
          <a:p>
            <a:r>
              <a:rPr lang="en-US"/>
              <a:t>Include LHD Pharmacy labels here as an example</a:t>
            </a:r>
          </a:p>
        </p:txBody>
      </p:sp>
    </p:spTree>
    <p:extLst>
      <p:ext uri="{BB962C8B-B14F-4D97-AF65-F5344CB8AC3E}">
        <p14:creationId xmlns:p14="http://schemas.microsoft.com/office/powerpoint/2010/main" val="6169304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Prescription </a:t>
            </a:r>
            <a:r>
              <a:rPr lang="en-US" u="sng"/>
              <a:t>label</a:t>
            </a:r>
            <a:r>
              <a:rPr lang="en-US"/>
              <a:t> requirements</a:t>
            </a:r>
          </a:p>
        </p:txBody>
      </p:sp>
      <p:sp>
        <p:nvSpPr>
          <p:cNvPr id="5" name="Content Placeholder 4"/>
          <p:cNvSpPr>
            <a:spLocks noGrp="1"/>
          </p:cNvSpPr>
          <p:nvPr>
            <p:ph sz="half" idx="2"/>
          </p:nvPr>
        </p:nvSpPr>
        <p:spPr>
          <a:xfrm>
            <a:off x="674914" y="1825625"/>
            <a:ext cx="10972256" cy="4351338"/>
          </a:xfrm>
        </p:spPr>
        <p:txBody>
          <a:bodyPr>
            <a:normAutofit/>
          </a:bodyPr>
          <a:lstStyle/>
          <a:p>
            <a:pPr marL="0" indent="0">
              <a:buNone/>
            </a:pPr>
            <a:r>
              <a:rPr lang="en-US" sz="2600" dirty="0"/>
              <a:t>The most up-to-date list of requirements is found on the NC BOP website under FAQs:</a:t>
            </a:r>
          </a:p>
          <a:p>
            <a:pPr marL="0" indent="0">
              <a:buNone/>
            </a:pPr>
            <a:endParaRPr lang="en-US" sz="2600" dirty="0"/>
          </a:p>
          <a:p>
            <a:pPr marL="0" indent="0">
              <a:buNone/>
            </a:pPr>
            <a:r>
              <a:rPr lang="en-US" sz="2600" i="1" dirty="0"/>
              <a:t>“Q: What information is required to be on the prescription label?”</a:t>
            </a:r>
          </a:p>
          <a:p>
            <a:pPr marL="0" indent="0">
              <a:buNone/>
            </a:pPr>
            <a:r>
              <a:rPr lang="en-US" sz="2600" dirty="0"/>
              <a:t>(</a:t>
            </a:r>
            <a:r>
              <a:rPr lang="en-US" sz="2600" dirty="0">
                <a:hlinkClick r:id="rId3"/>
              </a:rPr>
              <a:t>https://www.ncbop.org/faqs/Pharmacist/faq_Prescriptions.html#Labeling</a:t>
            </a:r>
            <a:r>
              <a:rPr lang="en-US" sz="2600" dirty="0"/>
              <a:t>) </a:t>
            </a:r>
          </a:p>
          <a:p>
            <a:endParaRPr lang="en-US" dirty="0"/>
          </a:p>
        </p:txBody>
      </p:sp>
    </p:spTree>
    <p:extLst>
      <p:ext uri="{BB962C8B-B14F-4D97-AF65-F5344CB8AC3E}">
        <p14:creationId xmlns:p14="http://schemas.microsoft.com/office/powerpoint/2010/main" val="25243537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33EE3E-B62E-0202-EDCD-257D8582EE8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40731F0-2A98-5409-727E-49ADF6A81731}"/>
              </a:ext>
            </a:extLst>
          </p:cNvPr>
          <p:cNvSpPr>
            <a:spLocks noGrp="1"/>
          </p:cNvSpPr>
          <p:nvPr>
            <p:ph type="ctrTitle"/>
          </p:nvPr>
        </p:nvSpPr>
        <p:spPr/>
        <p:txBody>
          <a:bodyPr/>
          <a:lstStyle/>
          <a:p>
            <a:r>
              <a:rPr lang="en-US" dirty="0">
                <a:highlight>
                  <a:srgbClr val="FFFF00"/>
                </a:highlight>
              </a:rPr>
              <a:t>PLACEHOLDER SLIDE</a:t>
            </a:r>
          </a:p>
        </p:txBody>
      </p:sp>
      <p:sp>
        <p:nvSpPr>
          <p:cNvPr id="3" name="Subtitle 2">
            <a:extLst>
              <a:ext uri="{FF2B5EF4-FFF2-40B4-BE49-F238E27FC236}">
                <a16:creationId xmlns:a16="http://schemas.microsoft.com/office/drawing/2014/main" id="{731DC9F4-8ECC-590E-5D9A-D1EADA75367E}"/>
              </a:ext>
            </a:extLst>
          </p:cNvPr>
          <p:cNvSpPr>
            <a:spLocks noGrp="1"/>
          </p:cNvSpPr>
          <p:nvPr>
            <p:ph type="subTitle" idx="1"/>
          </p:nvPr>
        </p:nvSpPr>
        <p:spPr/>
        <p:txBody>
          <a:bodyPr/>
          <a:lstStyle/>
          <a:p>
            <a:r>
              <a:rPr lang="en-US"/>
              <a:t>Include LHD Pharmacy labels here as an example</a:t>
            </a:r>
          </a:p>
        </p:txBody>
      </p:sp>
    </p:spTree>
    <p:extLst>
      <p:ext uri="{BB962C8B-B14F-4D97-AF65-F5344CB8AC3E}">
        <p14:creationId xmlns:p14="http://schemas.microsoft.com/office/powerpoint/2010/main" val="36820540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Prescription </a:t>
            </a:r>
            <a:r>
              <a:rPr lang="en-US" u="sng"/>
              <a:t>label</a:t>
            </a:r>
            <a:r>
              <a:rPr lang="en-US"/>
              <a:t> requirements</a:t>
            </a:r>
          </a:p>
        </p:txBody>
      </p:sp>
      <p:pic>
        <p:nvPicPr>
          <p:cNvPr id="5" name="Content Placeholder 4"/>
          <p:cNvPicPr>
            <a:picLocks noGrp="1" noChangeAspect="1"/>
          </p:cNvPicPr>
          <p:nvPr>
            <p:ph sz="half" idx="1"/>
          </p:nvPr>
        </p:nvPicPr>
        <p:blipFill>
          <a:blip r:embed="rId2"/>
          <a:stretch>
            <a:fillRect/>
          </a:stretch>
        </p:blipFill>
        <p:spPr>
          <a:xfrm>
            <a:off x="838200" y="1847850"/>
            <a:ext cx="4981575" cy="3162300"/>
          </a:xfrm>
          <a:prstGeom prst="rect">
            <a:avLst/>
          </a:prstGeom>
        </p:spPr>
      </p:pic>
      <p:sp>
        <p:nvSpPr>
          <p:cNvPr id="4" name="Content Placeholder 3"/>
          <p:cNvSpPr>
            <a:spLocks noGrp="1"/>
          </p:cNvSpPr>
          <p:nvPr>
            <p:ph sz="half" idx="2"/>
          </p:nvPr>
        </p:nvSpPr>
        <p:spPr/>
        <p:txBody>
          <a:bodyPr/>
          <a:lstStyle/>
          <a:p>
            <a:r>
              <a:rPr lang="en-US" dirty="0"/>
              <a:t>RN must modify the following:</a:t>
            </a:r>
          </a:p>
          <a:p>
            <a:pPr lvl="1"/>
            <a:r>
              <a:rPr lang="en-US" b="1" dirty="0"/>
              <a:t>Patient’s name </a:t>
            </a:r>
            <a:r>
              <a:rPr lang="en-US" dirty="0"/>
              <a:t>must be written on the label underneath the RX #</a:t>
            </a:r>
          </a:p>
          <a:p>
            <a:pPr lvl="1"/>
            <a:r>
              <a:rPr lang="en-US" b="1" dirty="0"/>
              <a:t>Date of dispensing </a:t>
            </a:r>
            <a:r>
              <a:rPr lang="en-US" dirty="0"/>
              <a:t>must be entered as the date of service</a:t>
            </a:r>
          </a:p>
          <a:p>
            <a:pPr lvl="1"/>
            <a:r>
              <a:rPr lang="en-US" b="1" dirty="0"/>
              <a:t>Expiration</a:t>
            </a:r>
            <a:r>
              <a:rPr lang="en-US" dirty="0"/>
              <a:t> must be changed to 1 year from the date of dispensing, unless expiring earlier, then leave as is.</a:t>
            </a:r>
          </a:p>
          <a:p>
            <a:pPr lvl="1"/>
            <a:r>
              <a:rPr lang="en-US" dirty="0"/>
              <a:t>RN must </a:t>
            </a:r>
            <a:r>
              <a:rPr lang="en-US" b="1" dirty="0"/>
              <a:t>initial</a:t>
            </a:r>
          </a:p>
        </p:txBody>
      </p:sp>
      <p:sp>
        <p:nvSpPr>
          <p:cNvPr id="3" name="TextBox 2">
            <a:extLst>
              <a:ext uri="{FF2B5EF4-FFF2-40B4-BE49-F238E27FC236}">
                <a16:creationId xmlns:a16="http://schemas.microsoft.com/office/drawing/2014/main" id="{2BED2B15-78D1-24BB-DA96-F666F2585089}"/>
              </a:ext>
            </a:extLst>
          </p:cNvPr>
          <p:cNvSpPr txBox="1"/>
          <p:nvPr/>
        </p:nvSpPr>
        <p:spPr>
          <a:xfrm>
            <a:off x="1054417" y="2903220"/>
            <a:ext cx="2274570" cy="369332"/>
          </a:xfrm>
          <a:prstGeom prst="rect">
            <a:avLst/>
          </a:prstGeom>
          <a:noFill/>
        </p:spPr>
        <p:txBody>
          <a:bodyPr wrap="square" rtlCol="0">
            <a:spAutoFit/>
          </a:bodyPr>
          <a:lstStyle/>
          <a:p>
            <a:r>
              <a:rPr lang="en-US">
                <a:latin typeface="Bradley Hand ITC" panose="03070402050302030203" pitchFamily="66" charset="0"/>
              </a:rPr>
              <a:t>County Resident</a:t>
            </a:r>
          </a:p>
        </p:txBody>
      </p:sp>
      <p:sp>
        <p:nvSpPr>
          <p:cNvPr id="6" name="TextBox 5">
            <a:extLst>
              <a:ext uri="{FF2B5EF4-FFF2-40B4-BE49-F238E27FC236}">
                <a16:creationId xmlns:a16="http://schemas.microsoft.com/office/drawing/2014/main" id="{9C3060DD-AE45-60B7-EFEB-A1E509C28721}"/>
              </a:ext>
            </a:extLst>
          </p:cNvPr>
          <p:cNvSpPr txBox="1"/>
          <p:nvPr/>
        </p:nvSpPr>
        <p:spPr>
          <a:xfrm>
            <a:off x="3859054" y="2682478"/>
            <a:ext cx="1341596" cy="369332"/>
          </a:xfrm>
          <a:prstGeom prst="rect">
            <a:avLst/>
          </a:prstGeom>
          <a:noFill/>
        </p:spPr>
        <p:txBody>
          <a:bodyPr wrap="square" rtlCol="0">
            <a:spAutoFit/>
          </a:bodyPr>
          <a:lstStyle/>
          <a:p>
            <a:r>
              <a:rPr lang="en-US">
                <a:latin typeface="Bradley Hand ITC" panose="03070402050302030203" pitchFamily="66" charset="0"/>
              </a:rPr>
              <a:t>9/1/2021</a:t>
            </a:r>
          </a:p>
        </p:txBody>
      </p:sp>
      <p:sp>
        <p:nvSpPr>
          <p:cNvPr id="7" name="TextBox 6">
            <a:extLst>
              <a:ext uri="{FF2B5EF4-FFF2-40B4-BE49-F238E27FC236}">
                <a16:creationId xmlns:a16="http://schemas.microsoft.com/office/drawing/2014/main" id="{FB8DD42E-B4A2-5188-B0C1-BAC21B1B47AC}"/>
              </a:ext>
            </a:extLst>
          </p:cNvPr>
          <p:cNvSpPr txBox="1"/>
          <p:nvPr/>
        </p:nvSpPr>
        <p:spPr>
          <a:xfrm>
            <a:off x="2658189" y="4327922"/>
            <a:ext cx="1341596" cy="369332"/>
          </a:xfrm>
          <a:prstGeom prst="rect">
            <a:avLst/>
          </a:prstGeom>
          <a:noFill/>
        </p:spPr>
        <p:txBody>
          <a:bodyPr wrap="square" rtlCol="0">
            <a:spAutoFit/>
          </a:bodyPr>
          <a:lstStyle/>
          <a:p>
            <a:r>
              <a:rPr lang="en-US">
                <a:highlight>
                  <a:srgbClr val="FFFF00"/>
                </a:highlight>
                <a:latin typeface="Bradley Hand ITC" panose="03070402050302030203" pitchFamily="66" charset="0"/>
              </a:rPr>
              <a:t>ABC</a:t>
            </a:r>
          </a:p>
        </p:txBody>
      </p:sp>
    </p:spTree>
    <p:extLst>
      <p:ext uri="{BB962C8B-B14F-4D97-AF65-F5344CB8AC3E}">
        <p14:creationId xmlns:p14="http://schemas.microsoft.com/office/powerpoint/2010/main" val="26841179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Prescription </a:t>
            </a:r>
            <a:r>
              <a:rPr lang="en-US" u="sng"/>
              <a:t>packaging</a:t>
            </a:r>
            <a:r>
              <a:rPr lang="en-US"/>
              <a:t> requirements</a:t>
            </a:r>
          </a:p>
        </p:txBody>
      </p:sp>
      <p:sp>
        <p:nvSpPr>
          <p:cNvPr id="5" name="Content Placeholder 4"/>
          <p:cNvSpPr>
            <a:spLocks noGrp="1"/>
          </p:cNvSpPr>
          <p:nvPr>
            <p:ph sz="half" idx="1"/>
          </p:nvPr>
        </p:nvSpPr>
        <p:spPr>
          <a:xfrm>
            <a:off x="838200" y="1811018"/>
            <a:ext cx="10504170" cy="4351338"/>
          </a:xfrm>
        </p:spPr>
        <p:txBody>
          <a:bodyPr>
            <a:normAutofit fontScale="92500" lnSpcReduction="20000"/>
          </a:bodyPr>
          <a:lstStyle/>
          <a:p>
            <a:r>
              <a:rPr lang="en-US" dirty="0">
                <a:solidFill>
                  <a:srgbClr val="003147"/>
                </a:solidFill>
              </a:rPr>
              <a:t>Auxiliary labeling and cautionary statements must be attached</a:t>
            </a:r>
          </a:p>
          <a:p>
            <a:endParaRPr lang="en-US" dirty="0">
              <a:solidFill>
                <a:srgbClr val="003147"/>
              </a:solidFill>
            </a:endParaRPr>
          </a:p>
          <a:p>
            <a:endParaRPr lang="en-US" dirty="0">
              <a:solidFill>
                <a:srgbClr val="003147"/>
              </a:solidFill>
            </a:endParaRPr>
          </a:p>
          <a:p>
            <a:endParaRPr lang="en-US" dirty="0">
              <a:solidFill>
                <a:srgbClr val="003147"/>
              </a:solidFill>
            </a:endParaRPr>
          </a:p>
          <a:p>
            <a:endParaRPr lang="en-US" dirty="0">
              <a:solidFill>
                <a:srgbClr val="003147"/>
              </a:solidFill>
            </a:endParaRPr>
          </a:p>
          <a:p>
            <a:endParaRPr lang="en-US" b="1" dirty="0">
              <a:solidFill>
                <a:srgbClr val="003147"/>
              </a:solidFill>
            </a:endParaRPr>
          </a:p>
          <a:p>
            <a:r>
              <a:rPr lang="en-US" b="1" dirty="0">
                <a:solidFill>
                  <a:srgbClr val="003147"/>
                </a:solidFill>
              </a:rPr>
              <a:t>Poison prevention packaging </a:t>
            </a:r>
            <a:r>
              <a:rPr lang="en-US" dirty="0">
                <a:solidFill>
                  <a:srgbClr val="003147"/>
                </a:solidFill>
              </a:rPr>
              <a:t>(safety lock closures) must be used, unless otherwise requested by the patient</a:t>
            </a:r>
          </a:p>
          <a:p>
            <a:pPr lvl="1"/>
            <a:r>
              <a:rPr lang="en-US" i="1" dirty="0"/>
              <a:t>Safety cap closures on prescription bottles cannot be opened by 80% of children under the age of five but can be opened by 90% of adults. </a:t>
            </a:r>
          </a:p>
          <a:p>
            <a:pPr lvl="1"/>
            <a:r>
              <a:rPr lang="en-US" dirty="0"/>
              <a:t>Patients may designate all their prescriptions to use non-safety packaging if </a:t>
            </a:r>
            <a:br>
              <a:rPr lang="en-US" dirty="0"/>
            </a:br>
            <a:r>
              <a:rPr lang="en-US" dirty="0"/>
              <a:t>needed</a:t>
            </a:r>
          </a:p>
          <a:p>
            <a:pPr lvl="1"/>
            <a:endParaRPr lang="en-US" dirty="0">
              <a:solidFill>
                <a:srgbClr val="003147"/>
              </a:solidFill>
            </a:endParaRPr>
          </a:p>
          <a:p>
            <a:pPr lvl="1"/>
            <a:endParaRPr lang="en-US" dirty="0">
              <a:solidFill>
                <a:srgbClr val="003147"/>
              </a:solidFill>
            </a:endParaRPr>
          </a:p>
          <a:p>
            <a:endParaRPr lang="en-US" dirty="0">
              <a:solidFill>
                <a:srgbClr val="003147"/>
              </a:solidFill>
            </a:endParaRPr>
          </a:p>
        </p:txBody>
      </p:sp>
      <p:grpSp>
        <p:nvGrpSpPr>
          <p:cNvPr id="3" name="Group 2">
            <a:extLst>
              <a:ext uri="{FF2B5EF4-FFF2-40B4-BE49-F238E27FC236}">
                <a16:creationId xmlns:a16="http://schemas.microsoft.com/office/drawing/2014/main" id="{E4D3E3CC-34D2-A05C-11F7-33814487ACE5}"/>
              </a:ext>
            </a:extLst>
          </p:cNvPr>
          <p:cNvGrpSpPr/>
          <p:nvPr/>
        </p:nvGrpSpPr>
        <p:grpSpPr>
          <a:xfrm>
            <a:off x="1657493" y="2275871"/>
            <a:ext cx="6915008" cy="1810354"/>
            <a:chOff x="2108831" y="2432667"/>
            <a:chExt cx="7404739" cy="2022810"/>
          </a:xfrm>
        </p:grpSpPr>
        <p:pic>
          <p:nvPicPr>
            <p:cNvPr id="2050" name="Picture 2" descr="A-100 Warning Labels for Prescription Containers">
              <a:extLst>
                <a:ext uri="{FF2B5EF4-FFF2-40B4-BE49-F238E27FC236}">
                  <a16:creationId xmlns:a16="http://schemas.microsoft.com/office/drawing/2014/main" id="{196EA5E4-59C0-8E22-0292-009D10838A35}"/>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31022" b="34045"/>
            <a:stretch/>
          </p:blipFill>
          <p:spPr bwMode="auto">
            <a:xfrm>
              <a:off x="5811201" y="3429000"/>
              <a:ext cx="3702369" cy="1026477"/>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A-31 Warning Labels for Prescription Containers">
              <a:extLst>
                <a:ext uri="{FF2B5EF4-FFF2-40B4-BE49-F238E27FC236}">
                  <a16:creationId xmlns:a16="http://schemas.microsoft.com/office/drawing/2014/main" id="{B80D51EB-1E90-C465-E84F-4A2D2C00F34E}"/>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t="33733" b="33467"/>
            <a:stretch/>
          </p:blipFill>
          <p:spPr bwMode="auto">
            <a:xfrm>
              <a:off x="5811201" y="2432667"/>
              <a:ext cx="3702369" cy="963791"/>
            </a:xfrm>
            <a:prstGeom prst="rect">
              <a:avLst/>
            </a:prstGeom>
            <a:noFill/>
            <a:extLst>
              <a:ext uri="{909E8E84-426E-40DD-AFC4-6F175D3DCCD1}">
                <a14:hiddenFill xmlns:a14="http://schemas.microsoft.com/office/drawing/2010/main">
                  <a:solidFill>
                    <a:srgbClr val="FFFFFF"/>
                  </a:solidFill>
                </a14:hiddenFill>
              </a:ext>
            </a:extLst>
          </p:spPr>
        </p:pic>
        <p:pic>
          <p:nvPicPr>
            <p:cNvPr id="2056" name="Picture 8" descr="A-122D Pharmacy Auxiliary Labels for Prescription Containers - English">
              <a:extLst>
                <a:ext uri="{FF2B5EF4-FFF2-40B4-BE49-F238E27FC236}">
                  <a16:creationId xmlns:a16="http://schemas.microsoft.com/office/drawing/2014/main" id="{F773EF3D-0276-8976-74EF-F7F8F22A3D8D}"/>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t="33733" b="34800"/>
            <a:stretch/>
          </p:blipFill>
          <p:spPr bwMode="auto">
            <a:xfrm>
              <a:off x="2108831" y="3479931"/>
              <a:ext cx="3702369" cy="924613"/>
            </a:xfrm>
            <a:prstGeom prst="rect">
              <a:avLst/>
            </a:prstGeom>
            <a:noFill/>
            <a:extLst>
              <a:ext uri="{909E8E84-426E-40DD-AFC4-6F175D3DCCD1}">
                <a14:hiddenFill xmlns:a14="http://schemas.microsoft.com/office/drawing/2010/main">
                  <a:solidFill>
                    <a:srgbClr val="FFFFFF"/>
                  </a:solidFill>
                </a14:hiddenFill>
              </a:ext>
            </a:extLst>
          </p:spPr>
        </p:pic>
        <p:pic>
          <p:nvPicPr>
            <p:cNvPr id="2058" name="Picture 10" descr="A-125 Pharmacy Auxiliary Labels for Prescription Containers - English">
              <a:extLst>
                <a:ext uri="{FF2B5EF4-FFF2-40B4-BE49-F238E27FC236}">
                  <a16:creationId xmlns:a16="http://schemas.microsoft.com/office/drawing/2014/main" id="{6B771797-CC6B-BD04-7425-801CCD9B550E}"/>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t="33467" b="33733"/>
            <a:stretch/>
          </p:blipFill>
          <p:spPr bwMode="auto">
            <a:xfrm>
              <a:off x="2108831" y="2453454"/>
              <a:ext cx="3702369" cy="963793"/>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12853633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Prescription </a:t>
            </a:r>
            <a:r>
              <a:rPr lang="en-US" u="sng"/>
              <a:t>packaging</a:t>
            </a:r>
            <a:r>
              <a:rPr lang="en-US"/>
              <a:t> requirements</a:t>
            </a:r>
          </a:p>
        </p:txBody>
      </p:sp>
      <p:sp>
        <p:nvSpPr>
          <p:cNvPr id="3" name="Content Placeholder 2"/>
          <p:cNvSpPr>
            <a:spLocks noGrp="1"/>
          </p:cNvSpPr>
          <p:nvPr>
            <p:ph sz="half" idx="1"/>
          </p:nvPr>
        </p:nvSpPr>
        <p:spPr>
          <a:xfrm>
            <a:off x="838200" y="1825625"/>
            <a:ext cx="10340340" cy="4351338"/>
          </a:xfrm>
        </p:spPr>
        <p:txBody>
          <a:bodyPr/>
          <a:lstStyle/>
          <a:p>
            <a:r>
              <a:rPr lang="en-US" dirty="0"/>
              <a:t>The following statement must be included on the packaging:</a:t>
            </a:r>
          </a:p>
          <a:p>
            <a:endParaRPr lang="en-US" dirty="0"/>
          </a:p>
          <a:p>
            <a:endParaRPr lang="en-US" dirty="0"/>
          </a:p>
          <a:p>
            <a:endParaRPr lang="en-US" dirty="0"/>
          </a:p>
          <a:p>
            <a:endParaRPr lang="en-US" dirty="0"/>
          </a:p>
          <a:p>
            <a:r>
              <a:rPr lang="en-US" dirty="0"/>
              <a:t>Prescriptions packaged without the proper poison prevention closures, warning labels, or appropriate storage conditions are considered “</a:t>
            </a:r>
            <a:r>
              <a:rPr lang="en-US" b="1" dirty="0"/>
              <a:t>misbranded</a:t>
            </a:r>
            <a:r>
              <a:rPr lang="en-US" dirty="0"/>
              <a:t>”</a:t>
            </a:r>
          </a:p>
        </p:txBody>
      </p:sp>
      <p:pic>
        <p:nvPicPr>
          <p:cNvPr id="4" name="Content Placeholder 3">
            <a:extLst>
              <a:ext uri="{FF2B5EF4-FFF2-40B4-BE49-F238E27FC236}">
                <a16:creationId xmlns:a16="http://schemas.microsoft.com/office/drawing/2014/main" id="{0B570C70-D091-1F58-D9F3-149F0FFDBEE5}"/>
              </a:ext>
            </a:extLst>
          </p:cNvPr>
          <p:cNvPicPr>
            <a:picLocks noGrp="1" noChangeAspect="1"/>
          </p:cNvPicPr>
          <p:nvPr>
            <p:ph sz="half" idx="2"/>
          </p:nvPr>
        </p:nvPicPr>
        <p:blipFill rotWithShape="1">
          <a:blip r:embed="rId2"/>
          <a:srcRect l="8176" t="8501" r="11155" b="12825"/>
          <a:stretch/>
        </p:blipFill>
        <p:spPr>
          <a:xfrm rot="5400000">
            <a:off x="7629693" y="2398799"/>
            <a:ext cx="1762525" cy="1810161"/>
          </a:xfrm>
          <a:prstGeom prst="rect">
            <a:avLst/>
          </a:prstGeom>
        </p:spPr>
      </p:pic>
      <p:pic>
        <p:nvPicPr>
          <p:cNvPr id="1034" name="Picture 10" descr="RX Systems LBL-CALL DR-MED ADV-SIDE EFF $6.25/Roll of 1000 Rx Systems I-134">
            <a:extLst>
              <a:ext uri="{FF2B5EF4-FFF2-40B4-BE49-F238E27FC236}">
                <a16:creationId xmlns:a16="http://schemas.microsoft.com/office/drawing/2014/main" id="{F6000E47-FA0C-2BCF-813A-F2DCDC86F8CD}"/>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b="42500"/>
          <a:stretch/>
        </p:blipFill>
        <p:spPr bwMode="auto">
          <a:xfrm>
            <a:off x="1871949" y="861965"/>
            <a:ext cx="5428354" cy="31213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423381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1F19445-8216-49F3-B48B-CD9A831FADFF}"/>
              </a:ext>
            </a:extLst>
          </p:cNvPr>
          <p:cNvSpPr txBox="1"/>
          <p:nvPr/>
        </p:nvSpPr>
        <p:spPr>
          <a:xfrm>
            <a:off x="914856" y="1518643"/>
            <a:ext cx="10362272" cy="4401205"/>
          </a:xfrm>
          <a:prstGeom prst="rect">
            <a:avLst/>
          </a:prstGeom>
          <a:noFill/>
        </p:spPr>
        <p:style>
          <a:lnRef idx="0">
            <a:scrgbClr r="0" g="0" b="0"/>
          </a:lnRef>
          <a:fillRef idx="0">
            <a:scrgbClr r="0" g="0" b="0"/>
          </a:fillRef>
          <a:effectRef idx="0">
            <a:scrgbClr r="0" g="0" b="0"/>
          </a:effectRef>
          <a:fontRef idx="major"/>
        </p:style>
        <p:txBody>
          <a:bodyPr wrap="square" lIns="91440" tIns="45720" rIns="91440" bIns="45720" rtlCol="0" anchor="t">
            <a:spAutoFit/>
          </a:bodyPr>
          <a:lstStyle>
            <a:lvl1pPr>
              <a:defRPr>
                <a:latin typeface="+mj-lt"/>
                <a:ea typeface="+mj-ea"/>
                <a:cs typeface="+mj-cs"/>
              </a:defRPr>
            </a:lvl1pPr>
            <a:lvl2pPr>
              <a:defRPr>
                <a:latin typeface="+mj-lt"/>
                <a:ea typeface="+mj-ea"/>
                <a:cs typeface="+mj-cs"/>
              </a:defRPr>
            </a:lvl2pPr>
            <a:lvl3pPr>
              <a:defRPr>
                <a:latin typeface="+mj-lt"/>
                <a:ea typeface="+mj-ea"/>
                <a:cs typeface="+mj-cs"/>
              </a:defRPr>
            </a:lvl3pPr>
            <a:lvl4pPr>
              <a:defRPr>
                <a:latin typeface="+mj-lt"/>
                <a:ea typeface="+mj-ea"/>
                <a:cs typeface="+mj-cs"/>
              </a:defRPr>
            </a:lvl4pPr>
            <a:lvl5pPr>
              <a:defRPr>
                <a:latin typeface="+mj-lt"/>
                <a:ea typeface="+mj-ea"/>
                <a:cs typeface="+mj-cs"/>
              </a:defRPr>
            </a:lvl5pPr>
            <a:lvl6pPr>
              <a:defRPr>
                <a:latin typeface="+mj-lt"/>
                <a:ea typeface="+mj-ea"/>
                <a:cs typeface="+mj-cs"/>
              </a:defRPr>
            </a:lvl6pPr>
            <a:lvl7pPr>
              <a:defRPr>
                <a:latin typeface="+mj-lt"/>
                <a:ea typeface="+mj-ea"/>
                <a:cs typeface="+mj-cs"/>
              </a:defRPr>
            </a:lvl7pPr>
            <a:lvl8pPr>
              <a:defRPr>
                <a:latin typeface="+mj-lt"/>
                <a:ea typeface="+mj-ea"/>
                <a:cs typeface="+mj-cs"/>
              </a:defRPr>
            </a:lvl8pPr>
            <a:lvl9pPr>
              <a:defRPr>
                <a:latin typeface="+mj-lt"/>
                <a:ea typeface="+mj-ea"/>
                <a:cs typeface="+mj-cs"/>
              </a:defRPr>
            </a:lvl9pPr>
          </a:lstStyle>
          <a:p>
            <a:pPr marL="342900" indent="-342900">
              <a:buClr>
                <a:srgbClr val="6887B3"/>
              </a:buClr>
              <a:buSzPct val="140000"/>
              <a:buFont typeface="Wingdings" panose="05000000000000000000" pitchFamily="2" charset="2"/>
              <a:buChar char="ü"/>
            </a:pPr>
            <a:r>
              <a:rPr lang="en-US" sz="2000" dirty="0">
                <a:solidFill>
                  <a:schemeClr val="tx2">
                    <a:lumMod val="75000"/>
                  </a:schemeClr>
                </a:solidFill>
                <a:latin typeface="+mn-lt"/>
              </a:rPr>
              <a:t>Review the NC rules and regulations pertaining to RN dispensing</a:t>
            </a:r>
          </a:p>
          <a:p>
            <a:pPr marL="342900" indent="-342900">
              <a:buClr>
                <a:srgbClr val="6887B3"/>
              </a:buClr>
              <a:buSzPct val="140000"/>
              <a:buFont typeface="Wingdings" panose="05000000000000000000" pitchFamily="2" charset="2"/>
              <a:buChar char="ü"/>
            </a:pPr>
            <a:endParaRPr lang="en-US" sz="2000" dirty="0">
              <a:solidFill>
                <a:schemeClr val="tx2">
                  <a:lumMod val="75000"/>
                </a:schemeClr>
              </a:solidFill>
              <a:latin typeface="+mn-lt"/>
              <a:cs typeface="Calibri"/>
            </a:endParaRPr>
          </a:p>
          <a:p>
            <a:pPr marL="342900" indent="-342900">
              <a:buClr>
                <a:srgbClr val="6887B3"/>
              </a:buClr>
              <a:buSzPct val="140000"/>
              <a:buFont typeface="Wingdings" panose="05000000000000000000" pitchFamily="2" charset="2"/>
              <a:buChar char="ü"/>
            </a:pPr>
            <a:r>
              <a:rPr lang="en-US" sz="2000" dirty="0">
                <a:solidFill>
                  <a:schemeClr val="tx2">
                    <a:lumMod val="75000"/>
                  </a:schemeClr>
                </a:solidFill>
                <a:latin typeface="+mn-lt"/>
              </a:rPr>
              <a:t>Review definitions related to dispensing, packaging, labeling and dispensing of medications.</a:t>
            </a:r>
            <a:endParaRPr lang="en-US" sz="2000" dirty="0">
              <a:solidFill>
                <a:schemeClr val="tx2">
                  <a:lumMod val="75000"/>
                </a:schemeClr>
              </a:solidFill>
              <a:latin typeface="+mn-lt"/>
              <a:cs typeface="Calibri"/>
            </a:endParaRPr>
          </a:p>
          <a:p>
            <a:pPr marL="342900" indent="-342900">
              <a:buClr>
                <a:srgbClr val="6887B3"/>
              </a:buClr>
              <a:buSzPct val="140000"/>
              <a:buFont typeface="Wingdings" panose="05000000000000000000" pitchFamily="2" charset="2"/>
              <a:buChar char="ü"/>
            </a:pPr>
            <a:endParaRPr lang="en-US" sz="2000" dirty="0">
              <a:solidFill>
                <a:schemeClr val="tx2">
                  <a:lumMod val="75000"/>
                </a:schemeClr>
              </a:solidFill>
              <a:latin typeface="+mn-lt"/>
            </a:endParaRPr>
          </a:p>
          <a:p>
            <a:pPr marL="342900" indent="-342900">
              <a:buClr>
                <a:srgbClr val="6887B3"/>
              </a:buClr>
              <a:buSzPct val="140000"/>
              <a:buFont typeface="Wingdings" panose="05000000000000000000" pitchFamily="2" charset="2"/>
              <a:buChar char="ü"/>
            </a:pPr>
            <a:r>
              <a:rPr lang="en-US" sz="2000" dirty="0">
                <a:solidFill>
                  <a:schemeClr val="tx2">
                    <a:lumMod val="75000"/>
                  </a:schemeClr>
                </a:solidFill>
                <a:latin typeface="+mn-lt"/>
              </a:rPr>
              <a:t>Review legal requirements for prescribing, dispensing, record keeping and permits.</a:t>
            </a:r>
            <a:endParaRPr lang="en-US" sz="2000" dirty="0">
              <a:solidFill>
                <a:schemeClr val="tx2">
                  <a:lumMod val="75000"/>
                </a:schemeClr>
              </a:solidFill>
              <a:latin typeface="+mn-lt"/>
              <a:cs typeface="Calibri"/>
            </a:endParaRPr>
          </a:p>
          <a:p>
            <a:pPr marL="342900" indent="-342900">
              <a:buClr>
                <a:srgbClr val="6887B3"/>
              </a:buClr>
              <a:buSzPct val="140000"/>
              <a:buFont typeface="Wingdings" panose="05000000000000000000" pitchFamily="2" charset="2"/>
              <a:buChar char="ü"/>
            </a:pPr>
            <a:endParaRPr lang="en-US" sz="2000" dirty="0">
              <a:solidFill>
                <a:schemeClr val="tx2">
                  <a:lumMod val="75000"/>
                </a:schemeClr>
              </a:solidFill>
              <a:latin typeface="+mn-lt"/>
            </a:endParaRPr>
          </a:p>
          <a:p>
            <a:pPr marL="342900" indent="-342900">
              <a:buClr>
                <a:srgbClr val="6887B3"/>
              </a:buClr>
              <a:buSzPct val="140000"/>
              <a:buFont typeface="Wingdings" panose="05000000000000000000" pitchFamily="2" charset="2"/>
              <a:buChar char="ü"/>
            </a:pPr>
            <a:r>
              <a:rPr lang="en-US" sz="2000" dirty="0">
                <a:solidFill>
                  <a:schemeClr val="tx2">
                    <a:lumMod val="75000"/>
                  </a:schemeClr>
                </a:solidFill>
                <a:latin typeface="+mn-lt"/>
              </a:rPr>
              <a:t>Review the process for RN dispensing and administration of medications.</a:t>
            </a:r>
            <a:endParaRPr lang="en-US" sz="2000" dirty="0">
              <a:solidFill>
                <a:schemeClr val="tx2">
                  <a:lumMod val="75000"/>
                </a:schemeClr>
              </a:solidFill>
              <a:latin typeface="+mn-lt"/>
              <a:cs typeface="Calibri"/>
            </a:endParaRPr>
          </a:p>
          <a:p>
            <a:pPr marL="342900" indent="-342900">
              <a:buClr>
                <a:srgbClr val="6887B3"/>
              </a:buClr>
              <a:buSzPct val="140000"/>
              <a:buFont typeface="Wingdings" panose="05000000000000000000" pitchFamily="2" charset="2"/>
              <a:buChar char="ü"/>
            </a:pPr>
            <a:endParaRPr lang="en-US" sz="2000" dirty="0">
              <a:solidFill>
                <a:schemeClr val="tx2">
                  <a:lumMod val="75000"/>
                </a:schemeClr>
              </a:solidFill>
              <a:latin typeface="+mn-lt"/>
            </a:endParaRPr>
          </a:p>
          <a:p>
            <a:pPr marL="342900" indent="-342900">
              <a:buClr>
                <a:srgbClr val="6887B3"/>
              </a:buClr>
              <a:buSzPct val="140000"/>
              <a:buFont typeface="Wingdings" panose="05000000000000000000" pitchFamily="2" charset="2"/>
              <a:buChar char="ü"/>
            </a:pPr>
            <a:r>
              <a:rPr lang="en-US" sz="2000" dirty="0">
                <a:solidFill>
                  <a:schemeClr val="tx2">
                    <a:lumMod val="75000"/>
                  </a:schemeClr>
                </a:solidFill>
                <a:latin typeface="+mn-lt"/>
              </a:rPr>
              <a:t>Discuss the relationship between the pharmacist-manager, the local health department nurses, health department administration, and the North Carolina Board of Pharmacy</a:t>
            </a:r>
            <a:br>
              <a:rPr lang="en-US" sz="2000" dirty="0">
                <a:latin typeface="+mn-lt"/>
              </a:rPr>
            </a:br>
            <a:endParaRPr lang="en-US" sz="2000" dirty="0">
              <a:solidFill>
                <a:schemeClr val="tx2">
                  <a:lumMod val="75000"/>
                </a:schemeClr>
              </a:solidFill>
              <a:latin typeface="+mn-lt"/>
            </a:endParaRPr>
          </a:p>
          <a:p>
            <a:pPr marL="342900" indent="-342900">
              <a:buClr>
                <a:srgbClr val="6887B3"/>
              </a:buClr>
              <a:buSzPct val="140000"/>
              <a:buFont typeface="Wingdings" panose="05000000000000000000" pitchFamily="2" charset="2"/>
              <a:buChar char="ü"/>
            </a:pPr>
            <a:r>
              <a:rPr lang="en-US" sz="2000" dirty="0">
                <a:solidFill>
                  <a:schemeClr val="tx2">
                    <a:lumMod val="75000"/>
                  </a:schemeClr>
                </a:solidFill>
                <a:latin typeface="+mn-lt"/>
                <a:cs typeface="Calibri"/>
              </a:rPr>
              <a:t>Review the process of dispensing/distribution of Epi-pens and naloxone</a:t>
            </a:r>
          </a:p>
          <a:p>
            <a:pPr marL="342900" indent="-342900">
              <a:buClr>
                <a:srgbClr val="6887B3"/>
              </a:buClr>
              <a:buSzPct val="140000"/>
              <a:buFont typeface="Wingdings" panose="05000000000000000000" pitchFamily="2" charset="2"/>
              <a:buChar char="ü"/>
            </a:pPr>
            <a:endParaRPr lang="en-US" sz="2000" dirty="0">
              <a:solidFill>
                <a:schemeClr val="tx2">
                  <a:lumMod val="75000"/>
                </a:schemeClr>
              </a:solidFill>
              <a:latin typeface="+mn-lt"/>
            </a:endParaRPr>
          </a:p>
          <a:p>
            <a:pPr marL="342900" indent="-342900">
              <a:buClr>
                <a:srgbClr val="6887B3"/>
              </a:buClr>
              <a:buSzPct val="140000"/>
              <a:buFont typeface="Wingdings" panose="05000000000000000000" pitchFamily="2" charset="2"/>
              <a:buChar char="ü"/>
            </a:pPr>
            <a:r>
              <a:rPr lang="en-US" sz="2000" dirty="0">
                <a:solidFill>
                  <a:schemeClr val="tx2">
                    <a:lumMod val="75000"/>
                  </a:schemeClr>
                </a:solidFill>
                <a:latin typeface="+mn-lt"/>
              </a:rPr>
              <a:t>Overview of 340B program and its requirements</a:t>
            </a:r>
            <a:endParaRPr lang="en-US" sz="2000" dirty="0">
              <a:solidFill>
                <a:schemeClr val="tx2">
                  <a:lumMod val="75000"/>
                </a:schemeClr>
              </a:solidFill>
              <a:latin typeface="+mn-lt"/>
              <a:cs typeface="Calibri"/>
            </a:endParaRPr>
          </a:p>
        </p:txBody>
      </p:sp>
      <p:sp>
        <p:nvSpPr>
          <p:cNvPr id="4" name="TextBox 3">
            <a:extLst>
              <a:ext uri="{FF2B5EF4-FFF2-40B4-BE49-F238E27FC236}">
                <a16:creationId xmlns:a16="http://schemas.microsoft.com/office/drawing/2014/main" id="{C71D944D-EA73-49F0-8964-ABFA1B3DBB3E}"/>
              </a:ext>
            </a:extLst>
          </p:cNvPr>
          <p:cNvSpPr txBox="1"/>
          <p:nvPr/>
        </p:nvSpPr>
        <p:spPr>
          <a:xfrm>
            <a:off x="4395847" y="480835"/>
            <a:ext cx="3400291" cy="830997"/>
          </a:xfrm>
          <a:prstGeom prst="rect">
            <a:avLst/>
          </a:prstGeom>
          <a:noFill/>
        </p:spPr>
        <p:style>
          <a:lnRef idx="0">
            <a:scrgbClr r="0" g="0" b="0"/>
          </a:lnRef>
          <a:fillRef idx="0">
            <a:scrgbClr r="0" g="0" b="0"/>
          </a:fillRef>
          <a:effectRef idx="0">
            <a:scrgbClr r="0" g="0" b="0"/>
          </a:effectRef>
          <a:fontRef idx="major"/>
        </p:style>
        <p:txBody>
          <a:bodyPr wrap="none" rtlCol="0">
            <a:spAutoFit/>
          </a:bodyPr>
          <a:lstStyle>
            <a:lvl1pPr>
              <a:defRPr>
                <a:latin typeface="+mj-lt"/>
                <a:ea typeface="+mj-ea"/>
                <a:cs typeface="+mj-cs"/>
              </a:defRPr>
            </a:lvl1pPr>
            <a:lvl2pPr>
              <a:defRPr>
                <a:latin typeface="+mj-lt"/>
                <a:ea typeface="+mj-ea"/>
                <a:cs typeface="+mj-cs"/>
              </a:defRPr>
            </a:lvl2pPr>
            <a:lvl3pPr>
              <a:defRPr>
                <a:latin typeface="+mj-lt"/>
                <a:ea typeface="+mj-ea"/>
                <a:cs typeface="+mj-cs"/>
              </a:defRPr>
            </a:lvl3pPr>
            <a:lvl4pPr>
              <a:defRPr>
                <a:latin typeface="+mj-lt"/>
                <a:ea typeface="+mj-ea"/>
                <a:cs typeface="+mj-cs"/>
              </a:defRPr>
            </a:lvl4pPr>
            <a:lvl5pPr>
              <a:defRPr>
                <a:latin typeface="+mj-lt"/>
                <a:ea typeface="+mj-ea"/>
                <a:cs typeface="+mj-cs"/>
              </a:defRPr>
            </a:lvl5pPr>
            <a:lvl6pPr>
              <a:defRPr>
                <a:latin typeface="+mj-lt"/>
                <a:ea typeface="+mj-ea"/>
                <a:cs typeface="+mj-cs"/>
              </a:defRPr>
            </a:lvl6pPr>
            <a:lvl7pPr>
              <a:defRPr>
                <a:latin typeface="+mj-lt"/>
                <a:ea typeface="+mj-ea"/>
                <a:cs typeface="+mj-cs"/>
              </a:defRPr>
            </a:lvl7pPr>
            <a:lvl8pPr>
              <a:defRPr>
                <a:latin typeface="+mj-lt"/>
                <a:ea typeface="+mj-ea"/>
                <a:cs typeface="+mj-cs"/>
              </a:defRPr>
            </a:lvl8pPr>
            <a:lvl9pPr>
              <a:defRPr>
                <a:latin typeface="+mj-lt"/>
                <a:ea typeface="+mj-ea"/>
                <a:cs typeface="+mj-cs"/>
              </a:defRPr>
            </a:lvl9pPr>
          </a:lstStyle>
          <a:p>
            <a:pPr algn="ctr"/>
            <a:r>
              <a:rPr lang="en-US" sz="4800" b="1">
                <a:solidFill>
                  <a:srgbClr val="113045"/>
                </a:solidFill>
                <a:latin typeface="Century Gothic" panose="020B0502020202020204" pitchFamily="34" charset="0"/>
              </a:rPr>
              <a:t>Objectives</a:t>
            </a:r>
          </a:p>
        </p:txBody>
      </p:sp>
    </p:spTree>
    <p:extLst>
      <p:ext uri="{BB962C8B-B14F-4D97-AF65-F5344CB8AC3E}">
        <p14:creationId xmlns:p14="http://schemas.microsoft.com/office/powerpoint/2010/main" val="37544621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Other requirements</a:t>
            </a:r>
          </a:p>
        </p:txBody>
      </p:sp>
      <p:sp>
        <p:nvSpPr>
          <p:cNvPr id="3" name="Content Placeholder 2"/>
          <p:cNvSpPr>
            <a:spLocks noGrp="1"/>
          </p:cNvSpPr>
          <p:nvPr>
            <p:ph idx="1"/>
          </p:nvPr>
        </p:nvSpPr>
        <p:spPr>
          <a:xfrm>
            <a:off x="838200" y="1690688"/>
            <a:ext cx="11003280" cy="4351338"/>
          </a:xfrm>
        </p:spPr>
        <p:txBody>
          <a:bodyPr>
            <a:normAutofit/>
          </a:bodyPr>
          <a:lstStyle/>
          <a:p>
            <a:r>
              <a:rPr lang="en-US" dirty="0"/>
              <a:t>Prescription records must be maintained for a </a:t>
            </a:r>
            <a:r>
              <a:rPr lang="en-US" dirty="0">
                <a:highlight>
                  <a:srgbClr val="FFFF00"/>
                </a:highlight>
              </a:rPr>
              <a:t>minimum of 5 years</a:t>
            </a:r>
          </a:p>
          <a:p>
            <a:r>
              <a:rPr lang="en-US" dirty="0"/>
              <a:t>Patient counseling must be offered</a:t>
            </a:r>
          </a:p>
          <a:p>
            <a:pPr lvl="2"/>
            <a:r>
              <a:rPr lang="en-US" dirty="0"/>
              <a:t>(1) name, description, and purpose of the medication</a:t>
            </a:r>
          </a:p>
          <a:p>
            <a:pPr lvl="2"/>
            <a:r>
              <a:rPr lang="en-US" dirty="0"/>
              <a:t>(2) route, dosage, administration, and continuity of therapy</a:t>
            </a:r>
          </a:p>
          <a:p>
            <a:pPr lvl="2"/>
            <a:r>
              <a:rPr lang="en-US" dirty="0"/>
              <a:t>(3) special directions for use by the patient</a:t>
            </a:r>
          </a:p>
          <a:p>
            <a:pPr lvl="2"/>
            <a:r>
              <a:rPr lang="en-US" dirty="0"/>
              <a:t>(4) common severe side or adverse effects or interactions and therapeutic contraindications that may be encountered, including their avoidance, and the action required if they occur</a:t>
            </a:r>
          </a:p>
          <a:p>
            <a:pPr lvl="2"/>
            <a:r>
              <a:rPr lang="en-US" dirty="0"/>
              <a:t>(5) techniques for self-monitoring drug therapy</a:t>
            </a:r>
          </a:p>
          <a:p>
            <a:pPr lvl="2"/>
            <a:r>
              <a:rPr lang="en-US" dirty="0"/>
              <a:t>(6) proper storage</a:t>
            </a:r>
          </a:p>
          <a:p>
            <a:pPr lvl="2"/>
            <a:r>
              <a:rPr lang="en-US" dirty="0"/>
              <a:t>(7) prescription refill information (if applicable)</a:t>
            </a:r>
          </a:p>
          <a:p>
            <a:pPr lvl="2"/>
            <a:r>
              <a:rPr lang="en-US" dirty="0"/>
              <a:t>(8) action to be taken in the event of a missed dose.</a:t>
            </a:r>
          </a:p>
        </p:txBody>
      </p:sp>
    </p:spTree>
    <p:extLst>
      <p:ext uri="{BB962C8B-B14F-4D97-AF65-F5344CB8AC3E}">
        <p14:creationId xmlns:p14="http://schemas.microsoft.com/office/powerpoint/2010/main" val="30257843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CFDAC2-F286-3AA4-2F95-B270CB675716}"/>
              </a:ext>
            </a:extLst>
          </p:cNvPr>
          <p:cNvSpPr>
            <a:spLocks noGrp="1"/>
          </p:cNvSpPr>
          <p:nvPr>
            <p:ph type="title"/>
          </p:nvPr>
        </p:nvSpPr>
        <p:spPr/>
        <p:txBody>
          <a:bodyPr/>
          <a:lstStyle/>
          <a:p>
            <a:r>
              <a:rPr lang="en-US">
                <a:latin typeface="Century Gothic"/>
              </a:rPr>
              <a:t>Electronic Records</a:t>
            </a:r>
            <a:endParaRPr lang="en-US"/>
          </a:p>
        </p:txBody>
      </p:sp>
      <p:sp>
        <p:nvSpPr>
          <p:cNvPr id="3" name="Content Placeholder 2">
            <a:extLst>
              <a:ext uri="{FF2B5EF4-FFF2-40B4-BE49-F238E27FC236}">
                <a16:creationId xmlns:a16="http://schemas.microsoft.com/office/drawing/2014/main" id="{3E71E419-B9FD-5E48-AFB0-89B7D3EFBBE0}"/>
              </a:ext>
            </a:extLst>
          </p:cNvPr>
          <p:cNvSpPr>
            <a:spLocks noGrp="1"/>
          </p:cNvSpPr>
          <p:nvPr>
            <p:ph idx="1"/>
          </p:nvPr>
        </p:nvSpPr>
        <p:spPr>
          <a:xfrm>
            <a:off x="680546" y="1641694"/>
            <a:ext cx="10839668" cy="4333821"/>
          </a:xfrm>
        </p:spPr>
        <p:txBody>
          <a:bodyPr vert="horz" lIns="91440" tIns="45720" rIns="91440" bIns="45720" rtlCol="0" anchor="t">
            <a:normAutofit/>
          </a:bodyPr>
          <a:lstStyle/>
          <a:p>
            <a:pPr marL="0" indent="0">
              <a:buNone/>
            </a:pPr>
            <a:r>
              <a:rPr lang="en-US">
                <a:ea typeface="+mn-lt"/>
                <a:cs typeface="+mn-lt"/>
              </a:rPr>
              <a:t>Unless otherwise specified in the rules in this Section or other applicable law, any documentation required by the rules in this Section may be electronically created and maintained, provided that the system that creates and maintains the electronic record:</a:t>
            </a:r>
          </a:p>
          <a:p>
            <a:pPr marL="0" indent="0">
              <a:buNone/>
            </a:pPr>
            <a:r>
              <a:rPr lang="en-US" sz="2400" b="1">
                <a:ea typeface="+mn-lt"/>
                <a:cs typeface="+mn-lt"/>
              </a:rPr>
              <a:t>(1)</a:t>
            </a:r>
            <a:r>
              <a:rPr lang="en-US" sz="2400">
                <a:ea typeface="+mn-lt"/>
                <a:cs typeface="+mn-lt"/>
              </a:rPr>
              <a:t> is capable of printing the documentation so that the pharmacist-manager can provide it to the Board within 48 hours of a request;</a:t>
            </a:r>
            <a:br>
              <a:rPr lang="en-US" sz="2400">
                <a:ea typeface="+mn-lt"/>
                <a:cs typeface="+mn-lt"/>
              </a:rPr>
            </a:br>
            <a:r>
              <a:rPr lang="en-US" sz="2400" b="1">
                <a:ea typeface="+mn-lt"/>
                <a:cs typeface="+mn-lt"/>
              </a:rPr>
              <a:t>(2)</a:t>
            </a:r>
            <a:r>
              <a:rPr lang="en-US" sz="2400">
                <a:ea typeface="+mn-lt"/>
                <a:cs typeface="+mn-lt"/>
              </a:rPr>
              <a:t> contains security features to prevent unauthorized access to the records; and</a:t>
            </a:r>
            <a:br>
              <a:rPr lang="en-US" sz="2400">
                <a:ea typeface="+mn-lt"/>
                <a:cs typeface="+mn-lt"/>
              </a:rPr>
            </a:br>
            <a:r>
              <a:rPr lang="en-US" sz="2400" b="1">
                <a:ea typeface="+mn-lt"/>
                <a:cs typeface="+mn-lt"/>
              </a:rPr>
              <a:t>(3)</a:t>
            </a:r>
            <a:r>
              <a:rPr lang="en-US" sz="2400">
                <a:ea typeface="+mn-lt"/>
                <a:cs typeface="+mn-lt"/>
              </a:rPr>
              <a:t> contains daily back-up functionality to protect against record loss.</a:t>
            </a:r>
            <a:endParaRPr lang="en-US" sz="2400">
              <a:cs typeface="Calibri"/>
            </a:endParaRPr>
          </a:p>
          <a:p>
            <a:pPr marL="0" indent="0">
              <a:buNone/>
            </a:pPr>
            <a:r>
              <a:rPr lang="en-US" i="1">
                <a:ea typeface="+mn-lt"/>
                <a:cs typeface="+mn-lt"/>
              </a:rPr>
              <a:t>(21 N.C. Admin. Code 46 .2508)</a:t>
            </a:r>
            <a:endParaRPr lang="en-US">
              <a:ea typeface="+mn-lt"/>
              <a:cs typeface="+mn-lt"/>
            </a:endParaRPr>
          </a:p>
          <a:p>
            <a:endParaRPr lang="en-US">
              <a:cs typeface="Calibri"/>
            </a:endParaRPr>
          </a:p>
        </p:txBody>
      </p:sp>
    </p:spTree>
    <p:extLst>
      <p:ext uri="{BB962C8B-B14F-4D97-AF65-F5344CB8AC3E}">
        <p14:creationId xmlns:p14="http://schemas.microsoft.com/office/powerpoint/2010/main" val="334705084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Medical histories</a:t>
            </a:r>
          </a:p>
        </p:txBody>
      </p:sp>
      <p:graphicFrame>
        <p:nvGraphicFramePr>
          <p:cNvPr id="4" name="Diagram 3">
            <a:extLst>
              <a:ext uri="{FF2B5EF4-FFF2-40B4-BE49-F238E27FC236}">
                <a16:creationId xmlns:a16="http://schemas.microsoft.com/office/drawing/2014/main" id="{43A7BD8B-9085-3DCC-003C-1FBCF9F83663}"/>
              </a:ext>
            </a:extLst>
          </p:cNvPr>
          <p:cNvGraphicFramePr/>
          <p:nvPr/>
        </p:nvGraphicFramePr>
        <p:xfrm>
          <a:off x="555527" y="2633510"/>
          <a:ext cx="11080946" cy="157294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extBox 5">
            <a:extLst>
              <a:ext uri="{FF2B5EF4-FFF2-40B4-BE49-F238E27FC236}">
                <a16:creationId xmlns:a16="http://schemas.microsoft.com/office/drawing/2014/main" id="{B171F86E-4FFD-8C2B-85E4-FD104FC2DE9F}"/>
              </a:ext>
            </a:extLst>
          </p:cNvPr>
          <p:cNvSpPr txBox="1"/>
          <p:nvPr/>
        </p:nvSpPr>
        <p:spPr>
          <a:xfrm>
            <a:off x="978861" y="1934404"/>
            <a:ext cx="11500338" cy="523220"/>
          </a:xfrm>
          <a:prstGeom prst="rect">
            <a:avLst/>
          </a:prstGeom>
          <a:noFill/>
        </p:spPr>
        <p:txBody>
          <a:bodyPr wrap="square">
            <a:spAutoFit/>
          </a:bodyPr>
          <a:lstStyle/>
          <a:p>
            <a:r>
              <a:rPr lang="en-US" sz="2800">
                <a:solidFill>
                  <a:srgbClr val="003147"/>
                </a:solidFill>
              </a:rPr>
              <a:t>Obtain medical history to obtain the following:	</a:t>
            </a:r>
          </a:p>
        </p:txBody>
      </p:sp>
      <p:pic>
        <p:nvPicPr>
          <p:cNvPr id="8" name="Graphic 7" descr="Smoking with solid fill">
            <a:extLst>
              <a:ext uri="{FF2B5EF4-FFF2-40B4-BE49-F238E27FC236}">
                <a16:creationId xmlns:a16="http://schemas.microsoft.com/office/drawing/2014/main" id="{37C9B8EE-76FB-3BF8-CCF2-B8BA372599B7}"/>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344990" y="4591296"/>
            <a:ext cx="914400" cy="914400"/>
          </a:xfrm>
          <a:prstGeom prst="rect">
            <a:avLst/>
          </a:prstGeom>
        </p:spPr>
      </p:pic>
      <p:pic>
        <p:nvPicPr>
          <p:cNvPr id="10" name="Graphic 9" descr="Alarm clock with solid fill">
            <a:extLst>
              <a:ext uri="{FF2B5EF4-FFF2-40B4-BE49-F238E27FC236}">
                <a16:creationId xmlns:a16="http://schemas.microsoft.com/office/drawing/2014/main" id="{28EF42B8-EB15-06BE-B3CA-3C83AA71FA77}"/>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6986227" y="4591296"/>
            <a:ext cx="914400" cy="914400"/>
          </a:xfrm>
          <a:prstGeom prst="rect">
            <a:avLst/>
          </a:prstGeom>
        </p:spPr>
      </p:pic>
      <p:pic>
        <p:nvPicPr>
          <p:cNvPr id="12" name="Graphic 11" descr="Brain in head with solid fill">
            <a:extLst>
              <a:ext uri="{FF2B5EF4-FFF2-40B4-BE49-F238E27FC236}">
                <a16:creationId xmlns:a16="http://schemas.microsoft.com/office/drawing/2014/main" id="{9A2FCCA0-9730-DA49-AD00-5A02CF451BB0}"/>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4224053" y="4792133"/>
            <a:ext cx="914400" cy="914400"/>
          </a:xfrm>
          <a:prstGeom prst="rect">
            <a:avLst/>
          </a:prstGeom>
        </p:spPr>
      </p:pic>
      <p:pic>
        <p:nvPicPr>
          <p:cNvPr id="14" name="Graphic 13" descr="Nuts with solid fill">
            <a:extLst>
              <a:ext uri="{FF2B5EF4-FFF2-40B4-BE49-F238E27FC236}">
                <a16:creationId xmlns:a16="http://schemas.microsoft.com/office/drawing/2014/main" id="{C0A42119-F8AF-28B9-631D-9C6E9E5CD44A}"/>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9932610" y="4643951"/>
            <a:ext cx="914400" cy="914400"/>
          </a:xfrm>
          <a:prstGeom prst="rect">
            <a:avLst/>
          </a:prstGeom>
        </p:spPr>
      </p:pic>
      <p:pic>
        <p:nvPicPr>
          <p:cNvPr id="16" name="Graphic 15" descr="Rating 3 Star outline">
            <a:extLst>
              <a:ext uri="{FF2B5EF4-FFF2-40B4-BE49-F238E27FC236}">
                <a16:creationId xmlns:a16="http://schemas.microsoft.com/office/drawing/2014/main" id="{4AC174A1-D4BA-04E0-9097-6B8839AF647E}"/>
              </a:ext>
            </a:extLst>
          </p:cNvPr>
          <p:cNvPicPr>
            <a:picLocks noChangeAspect="1"/>
          </p:cNvPicPr>
          <p:nvPr/>
        </p:nvPicPr>
        <p:blipFill>
          <a:blip r:embed="rId16">
            <a:extLst>
              <a:ext uri="{28A0092B-C50C-407E-A947-70E740481C1C}">
                <a14:useLocalDpi xmlns:a14="http://schemas.microsoft.com/office/drawing/2010/main" val="0"/>
              </a:ext>
              <a:ext uri="{96DAC541-7B7A-43D3-8B79-37D633B846F1}">
                <asvg:svgBlip xmlns:asvg="http://schemas.microsoft.com/office/drawing/2016/SVG/main" r:embed="rId17"/>
              </a:ext>
            </a:extLst>
          </a:blip>
          <a:stretch>
            <a:fillRect/>
          </a:stretch>
        </p:blipFill>
        <p:spPr>
          <a:xfrm>
            <a:off x="4165608" y="4212101"/>
            <a:ext cx="914400" cy="914400"/>
          </a:xfrm>
          <a:prstGeom prst="rect">
            <a:avLst/>
          </a:prstGeom>
        </p:spPr>
      </p:pic>
    </p:spTree>
    <p:extLst>
      <p:ext uri="{BB962C8B-B14F-4D97-AF65-F5344CB8AC3E}">
        <p14:creationId xmlns:p14="http://schemas.microsoft.com/office/powerpoint/2010/main" val="200097795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Responsibilities of Pharmacist Manager</a:t>
            </a:r>
          </a:p>
        </p:txBody>
      </p:sp>
      <p:graphicFrame>
        <p:nvGraphicFramePr>
          <p:cNvPr id="6" name="Content Placeholder 2">
            <a:extLst>
              <a:ext uri="{FF2B5EF4-FFF2-40B4-BE49-F238E27FC236}">
                <a16:creationId xmlns:a16="http://schemas.microsoft.com/office/drawing/2014/main" id="{9DB7FEEC-940A-BF13-E13D-7D79AD0545B9}"/>
              </a:ext>
            </a:extLst>
          </p:cNvPr>
          <p:cNvGraphicFramePr>
            <a:graphicFrameLocks noGrp="1"/>
          </p:cNvGraphicFramePr>
          <p:nvPr>
            <p:ph idx="1"/>
            <p:extLst>
              <p:ext uri="{D42A27DB-BD31-4B8C-83A1-F6EECF244321}">
                <p14:modId xmlns:p14="http://schemas.microsoft.com/office/powerpoint/2010/main" val="3746715758"/>
              </p:ext>
            </p:extLst>
          </p:nvPr>
        </p:nvGraphicFramePr>
        <p:xfrm>
          <a:off x="1461407" y="1690688"/>
          <a:ext cx="9269186"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1420511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Responsibilities (cont’d)</a:t>
            </a:r>
          </a:p>
        </p:txBody>
      </p:sp>
      <p:graphicFrame>
        <p:nvGraphicFramePr>
          <p:cNvPr id="6" name="Content Placeholder 2">
            <a:extLst>
              <a:ext uri="{FF2B5EF4-FFF2-40B4-BE49-F238E27FC236}">
                <a16:creationId xmlns:a16="http://schemas.microsoft.com/office/drawing/2014/main" id="{64C47B4B-BE57-B9F9-8CDB-1BF2F23A59ED}"/>
              </a:ext>
            </a:extLst>
          </p:cNvPr>
          <p:cNvGraphicFramePr>
            <a:graphicFrameLocks noGrp="1"/>
          </p:cNvGraphicFramePr>
          <p:nvPr>
            <p:ph idx="1"/>
            <p:extLst>
              <p:ext uri="{D42A27DB-BD31-4B8C-83A1-F6EECF244321}">
                <p14:modId xmlns:p14="http://schemas.microsoft.com/office/powerpoint/2010/main" val="2806889545"/>
              </p:ext>
            </p:extLst>
          </p:nvPr>
        </p:nvGraphicFramePr>
        <p:xfrm>
          <a:off x="1265464" y="1690688"/>
          <a:ext cx="9661071"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45545892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ormAutofit/>
          </a:bodyPr>
          <a:lstStyle/>
          <a:p>
            <a:r>
              <a:rPr lang="en-US"/>
              <a:t>Violations</a:t>
            </a:r>
          </a:p>
        </p:txBody>
      </p:sp>
      <p:graphicFrame>
        <p:nvGraphicFramePr>
          <p:cNvPr id="5" name="Content Placeholder 2">
            <a:extLst>
              <a:ext uri="{FF2B5EF4-FFF2-40B4-BE49-F238E27FC236}">
                <a16:creationId xmlns:a16="http://schemas.microsoft.com/office/drawing/2014/main" id="{220ED26E-1DFB-A291-4350-D2D5056E41D1}"/>
              </a:ext>
            </a:extLst>
          </p:cNvPr>
          <p:cNvGraphicFramePr>
            <a:graphicFrameLocks noGrp="1"/>
          </p:cNvGraphicFramePr>
          <p:nvPr>
            <p:ph idx="1"/>
            <p:extLst>
              <p:ext uri="{D42A27DB-BD31-4B8C-83A1-F6EECF244321}">
                <p14:modId xmlns:p14="http://schemas.microsoft.com/office/powerpoint/2010/main" val="3102069995"/>
              </p:ext>
            </p:extLst>
          </p:nvPr>
        </p:nvGraphicFramePr>
        <p:xfrm>
          <a:off x="838200" y="1690688"/>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7414477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E41A2B-E5CE-4CFF-2EEA-456D7B742823}"/>
              </a:ext>
            </a:extLst>
          </p:cNvPr>
          <p:cNvSpPr>
            <a:spLocks noGrp="1"/>
          </p:cNvSpPr>
          <p:nvPr>
            <p:ph type="title"/>
          </p:nvPr>
        </p:nvSpPr>
        <p:spPr/>
        <p:txBody>
          <a:bodyPr/>
          <a:lstStyle/>
          <a:p>
            <a:r>
              <a:rPr lang="en-US" dirty="0"/>
              <a:t>2015 Update to 21 NCAC 46</a:t>
            </a:r>
          </a:p>
        </p:txBody>
      </p:sp>
      <p:sp>
        <p:nvSpPr>
          <p:cNvPr id="3" name="Content Placeholder 2">
            <a:extLst>
              <a:ext uri="{FF2B5EF4-FFF2-40B4-BE49-F238E27FC236}">
                <a16:creationId xmlns:a16="http://schemas.microsoft.com/office/drawing/2014/main" id="{A1E25FB6-7CCC-4729-092A-3224058485DA}"/>
              </a:ext>
            </a:extLst>
          </p:cNvPr>
          <p:cNvSpPr>
            <a:spLocks noGrp="1"/>
          </p:cNvSpPr>
          <p:nvPr>
            <p:ph idx="1"/>
          </p:nvPr>
        </p:nvSpPr>
        <p:spPr/>
        <p:txBody>
          <a:bodyPr>
            <a:normAutofit lnSpcReduction="10000"/>
          </a:bodyPr>
          <a:lstStyle/>
          <a:p>
            <a:pPr marL="0" indent="0">
              <a:buNone/>
            </a:pPr>
            <a:r>
              <a:rPr lang="en-US" dirty="0"/>
              <a:t>.</a:t>
            </a:r>
            <a:r>
              <a:rPr lang="en-US" b="1" dirty="0"/>
              <a:t>2401 MEDICATIONS IN HEALTH DEPARTMENTS </a:t>
            </a:r>
          </a:p>
          <a:p>
            <a:pPr marL="0" indent="0">
              <a:buNone/>
            </a:pPr>
            <a:r>
              <a:rPr lang="en-US" dirty="0"/>
              <a:t>A registered nurse employed by a local health department may dispense prescription drugs or devices under the following conditions: </a:t>
            </a:r>
          </a:p>
          <a:p>
            <a:pPr marL="514350" indent="-514350">
              <a:buAutoNum type="arabicParenBoth"/>
            </a:pPr>
            <a:r>
              <a:rPr lang="en-US" dirty="0"/>
              <a:t>Drugs or devices may be dispensed only to health department patients, </a:t>
            </a:r>
            <a:r>
              <a:rPr lang="en-US" i="1" u="sng" dirty="0"/>
              <a:t>with the exception of</a:t>
            </a:r>
            <a:r>
              <a:rPr lang="en-US" dirty="0"/>
              <a:t>: </a:t>
            </a:r>
          </a:p>
          <a:p>
            <a:pPr marL="971550" lvl="1" indent="-514350">
              <a:buFont typeface="+mj-lt"/>
              <a:buAutoNum type="alphaLcPeriod"/>
            </a:pPr>
            <a:r>
              <a:rPr lang="en-US" dirty="0"/>
              <a:t>Opioid antagonists, which may be dispensed either to health department patients </a:t>
            </a:r>
            <a:r>
              <a:rPr lang="en-US" i="1" u="sng" dirty="0"/>
              <a:t>or to others </a:t>
            </a:r>
            <a:r>
              <a:rPr lang="en-US" dirty="0"/>
              <a:t>as permitted by G.S. 90-106.2; and</a:t>
            </a:r>
          </a:p>
          <a:p>
            <a:pPr marL="971550" lvl="1" indent="-514350">
              <a:buFont typeface="+mj-lt"/>
              <a:buAutoNum type="alphaLcPeriod"/>
            </a:pPr>
            <a:r>
              <a:rPr lang="en-US" dirty="0"/>
              <a:t>Epinephrine auto-injectors, which may be dispensed either to health department patients </a:t>
            </a:r>
            <a:r>
              <a:rPr lang="en-US" i="1" u="sng" dirty="0"/>
              <a:t>or to school personnel </a:t>
            </a:r>
            <a:r>
              <a:rPr lang="en-US" dirty="0"/>
              <a:t>as permitted by G.S. 115C-375.2A</a:t>
            </a:r>
          </a:p>
        </p:txBody>
      </p:sp>
    </p:spTree>
    <p:extLst>
      <p:ext uri="{BB962C8B-B14F-4D97-AF65-F5344CB8AC3E}">
        <p14:creationId xmlns:p14="http://schemas.microsoft.com/office/powerpoint/2010/main" val="375867908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40AF53-AB5E-78D1-A425-D10789EB07D5}"/>
              </a:ext>
            </a:extLst>
          </p:cNvPr>
          <p:cNvSpPr>
            <a:spLocks noGrp="1"/>
          </p:cNvSpPr>
          <p:nvPr>
            <p:ph type="title"/>
          </p:nvPr>
        </p:nvSpPr>
        <p:spPr/>
        <p:txBody>
          <a:bodyPr/>
          <a:lstStyle/>
          <a:p>
            <a:r>
              <a:rPr lang="en-US" dirty="0"/>
              <a:t>Naloxone general statute</a:t>
            </a:r>
          </a:p>
        </p:txBody>
      </p:sp>
      <p:sp>
        <p:nvSpPr>
          <p:cNvPr id="3" name="Content Placeholder 2">
            <a:extLst>
              <a:ext uri="{FF2B5EF4-FFF2-40B4-BE49-F238E27FC236}">
                <a16:creationId xmlns:a16="http://schemas.microsoft.com/office/drawing/2014/main" id="{DED5353E-AB0A-43EF-C6DB-EFF2D1FFBF9A}"/>
              </a:ext>
            </a:extLst>
          </p:cNvPr>
          <p:cNvSpPr>
            <a:spLocks noGrp="1"/>
          </p:cNvSpPr>
          <p:nvPr>
            <p:ph idx="1"/>
          </p:nvPr>
        </p:nvSpPr>
        <p:spPr/>
        <p:txBody>
          <a:bodyPr/>
          <a:lstStyle/>
          <a:p>
            <a:r>
              <a:rPr lang="en-US" b="1">
                <a:solidFill>
                  <a:srgbClr val="6887B3"/>
                </a:solidFill>
              </a:rPr>
              <a:t>Naloxone</a:t>
            </a:r>
            <a:r>
              <a:rPr lang="en-US"/>
              <a:t> is an opioid antagonist approved for treatment of opioid overdose.</a:t>
            </a:r>
          </a:p>
          <a:p>
            <a:r>
              <a:rPr lang="en-US"/>
              <a:t>Naloxone can be prescribed directly or by standing order to:</a:t>
            </a:r>
          </a:p>
          <a:p>
            <a:pPr marL="971550" lvl="1" indent="-514350">
              <a:buAutoNum type="romanLcParenBoth"/>
            </a:pPr>
            <a:r>
              <a:rPr lang="en-US"/>
              <a:t>a person at risk of experiencing an opiate-related overdose or  </a:t>
            </a:r>
          </a:p>
          <a:p>
            <a:pPr marL="971550" lvl="1" indent="-514350">
              <a:buAutoNum type="romanLcParenBoth"/>
            </a:pPr>
            <a:r>
              <a:rPr lang="en-US"/>
              <a:t>a family member, friend, or other person in a position to assist a person at risk of experiencing an opiate-related overdose.</a:t>
            </a:r>
          </a:p>
          <a:p>
            <a:r>
              <a:rPr lang="en-US"/>
              <a:t> </a:t>
            </a:r>
            <a:r>
              <a:rPr lang="en-US" b="1">
                <a:solidFill>
                  <a:srgbClr val="6887B3"/>
                </a:solidFill>
              </a:rPr>
              <a:t>Immunity</a:t>
            </a:r>
            <a:r>
              <a:rPr lang="en-US"/>
              <a:t> prevents any civil or criminal liability for a practitioner who prescribes an opioid antagonist </a:t>
            </a:r>
            <a:r>
              <a:rPr lang="en-US" i="1"/>
              <a:t>or</a:t>
            </a:r>
            <a:r>
              <a:rPr lang="en-US"/>
              <a:t> a person who administers an opioid antagonist</a:t>
            </a:r>
          </a:p>
        </p:txBody>
      </p:sp>
    </p:spTree>
    <p:extLst>
      <p:ext uri="{BB962C8B-B14F-4D97-AF65-F5344CB8AC3E}">
        <p14:creationId xmlns:p14="http://schemas.microsoft.com/office/powerpoint/2010/main" val="236917275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Naloxone general statute</a:t>
            </a:r>
          </a:p>
        </p:txBody>
      </p:sp>
      <p:graphicFrame>
        <p:nvGraphicFramePr>
          <p:cNvPr id="4" name="Content Placeholder 3">
            <a:extLst>
              <a:ext uri="{FF2B5EF4-FFF2-40B4-BE49-F238E27FC236}">
                <a16:creationId xmlns:a16="http://schemas.microsoft.com/office/drawing/2014/main" id="{42AC0243-695B-E0A4-45AB-7F47BAD5E4B4}"/>
              </a:ext>
            </a:extLst>
          </p:cNvPr>
          <p:cNvGraphicFramePr>
            <a:graphicFrameLocks noGrp="1"/>
          </p:cNvGraphicFramePr>
          <p:nvPr>
            <p:ph idx="1"/>
            <p:extLst>
              <p:ext uri="{D42A27DB-BD31-4B8C-83A1-F6EECF244321}">
                <p14:modId xmlns:p14="http://schemas.microsoft.com/office/powerpoint/2010/main" val="1737882513"/>
              </p:ext>
            </p:extLst>
          </p:nvPr>
        </p:nvGraphicFramePr>
        <p:xfrm>
          <a:off x="1216819" y="1609726"/>
          <a:ext cx="9758362" cy="40528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8995575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ormAutofit/>
          </a:bodyPr>
          <a:lstStyle/>
          <a:p>
            <a:r>
              <a:rPr lang="en-US" sz="3200"/>
              <a:t>What is Naloxone?</a:t>
            </a:r>
          </a:p>
        </p:txBody>
      </p:sp>
      <p:graphicFrame>
        <p:nvGraphicFramePr>
          <p:cNvPr id="6" name="Content Placeholder 2">
            <a:extLst>
              <a:ext uri="{FF2B5EF4-FFF2-40B4-BE49-F238E27FC236}">
                <a16:creationId xmlns:a16="http://schemas.microsoft.com/office/drawing/2014/main" id="{305662BE-8B0C-DDB0-4143-608DC9969BFA}"/>
              </a:ext>
            </a:extLst>
          </p:cNvPr>
          <p:cNvGraphicFramePr>
            <a:graphicFrameLocks noGrp="1"/>
          </p:cNvGraphicFramePr>
          <p:nvPr>
            <p:ph idx="1"/>
            <p:extLst>
              <p:ext uri="{D42A27DB-BD31-4B8C-83A1-F6EECF244321}">
                <p14:modId xmlns:p14="http://schemas.microsoft.com/office/powerpoint/2010/main" val="4072098052"/>
              </p:ext>
            </p:extLst>
          </p:nvPr>
        </p:nvGraphicFramePr>
        <p:xfrm>
          <a:off x="838200" y="1308100"/>
          <a:ext cx="10515600" cy="48688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587521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a:extLst>
              <a:ext uri="{FF2B5EF4-FFF2-40B4-BE49-F238E27FC236}">
                <a16:creationId xmlns:a16="http://schemas.microsoft.com/office/drawing/2014/main" id="{A609AF98-8576-49C5-8FBA-1D3AC5401EB6}"/>
              </a:ext>
            </a:extLst>
          </p:cNvPr>
          <p:cNvSpPr txBox="1"/>
          <p:nvPr/>
        </p:nvSpPr>
        <p:spPr>
          <a:xfrm>
            <a:off x="4594948" y="1336910"/>
            <a:ext cx="3002104" cy="338554"/>
          </a:xfrm>
          <a:prstGeom prst="rect">
            <a:avLst/>
          </a:prstGeom>
          <a:noFill/>
        </p:spPr>
        <p:style>
          <a:lnRef idx="0">
            <a:scrgbClr r="0" g="0" b="0"/>
          </a:lnRef>
          <a:fillRef idx="0">
            <a:scrgbClr r="0" g="0" b="0"/>
          </a:fillRef>
          <a:effectRef idx="0">
            <a:scrgbClr r="0" g="0" b="0"/>
          </a:effectRef>
          <a:fontRef idx="major"/>
        </p:style>
        <p:txBody>
          <a:bodyPr wrap="none" rtlCol="0">
            <a:spAutoFit/>
          </a:bodyPr>
          <a:lstStyle>
            <a:lvl1pPr>
              <a:defRPr>
                <a:latin typeface="+mj-lt"/>
                <a:ea typeface="+mj-ea"/>
                <a:cs typeface="+mj-cs"/>
              </a:defRPr>
            </a:lvl1pPr>
            <a:lvl2pPr>
              <a:defRPr>
                <a:latin typeface="+mj-lt"/>
                <a:ea typeface="+mj-ea"/>
                <a:cs typeface="+mj-cs"/>
              </a:defRPr>
            </a:lvl2pPr>
            <a:lvl3pPr>
              <a:defRPr>
                <a:latin typeface="+mj-lt"/>
                <a:ea typeface="+mj-ea"/>
                <a:cs typeface="+mj-cs"/>
              </a:defRPr>
            </a:lvl3pPr>
            <a:lvl4pPr>
              <a:defRPr>
                <a:latin typeface="+mj-lt"/>
                <a:ea typeface="+mj-ea"/>
                <a:cs typeface="+mj-cs"/>
              </a:defRPr>
            </a:lvl4pPr>
            <a:lvl5pPr>
              <a:defRPr>
                <a:latin typeface="+mj-lt"/>
                <a:ea typeface="+mj-ea"/>
                <a:cs typeface="+mj-cs"/>
              </a:defRPr>
            </a:lvl5pPr>
            <a:lvl6pPr>
              <a:defRPr>
                <a:latin typeface="+mj-lt"/>
                <a:ea typeface="+mj-ea"/>
                <a:cs typeface="+mj-cs"/>
              </a:defRPr>
            </a:lvl6pPr>
            <a:lvl7pPr>
              <a:defRPr>
                <a:latin typeface="+mj-lt"/>
                <a:ea typeface="+mj-ea"/>
                <a:cs typeface="+mj-cs"/>
              </a:defRPr>
            </a:lvl7pPr>
            <a:lvl8pPr>
              <a:defRPr>
                <a:latin typeface="+mj-lt"/>
                <a:ea typeface="+mj-ea"/>
                <a:cs typeface="+mj-cs"/>
              </a:defRPr>
            </a:lvl8pPr>
            <a:lvl9pPr>
              <a:defRPr>
                <a:latin typeface="+mj-lt"/>
                <a:ea typeface="+mj-ea"/>
                <a:cs typeface="+mj-cs"/>
              </a:defRPr>
            </a:lvl9pPr>
          </a:lstStyle>
          <a:p>
            <a:pPr algn="ctr"/>
            <a:r>
              <a:rPr lang="en-US" sz="1600">
                <a:solidFill>
                  <a:schemeClr val="bg1">
                    <a:lumMod val="65000"/>
                  </a:schemeClr>
                </a:solidFill>
              </a:rPr>
              <a:t>For public health nurse dispensing</a:t>
            </a:r>
            <a:endParaRPr lang="en-US" sz="1600">
              <a:solidFill>
                <a:schemeClr val="accent3"/>
              </a:solidFill>
            </a:endParaRPr>
          </a:p>
        </p:txBody>
      </p:sp>
      <p:sp>
        <p:nvSpPr>
          <p:cNvPr id="3" name="TextBox 3">
            <a:extLst>
              <a:ext uri="{FF2B5EF4-FFF2-40B4-BE49-F238E27FC236}">
                <a16:creationId xmlns:a16="http://schemas.microsoft.com/office/drawing/2014/main" id="{E7871901-686E-4F61-BADA-DE28C44EA4FC}"/>
              </a:ext>
            </a:extLst>
          </p:cNvPr>
          <p:cNvSpPr txBox="1"/>
          <p:nvPr/>
        </p:nvSpPr>
        <p:spPr>
          <a:xfrm>
            <a:off x="3739551" y="505913"/>
            <a:ext cx="4581703" cy="830997"/>
          </a:xfrm>
          <a:prstGeom prst="rect">
            <a:avLst/>
          </a:prstGeom>
          <a:noFill/>
        </p:spPr>
        <p:style>
          <a:lnRef idx="0">
            <a:scrgbClr r="0" g="0" b="0"/>
          </a:lnRef>
          <a:fillRef idx="0">
            <a:scrgbClr r="0" g="0" b="0"/>
          </a:fillRef>
          <a:effectRef idx="0">
            <a:scrgbClr r="0" g="0" b="0"/>
          </a:effectRef>
          <a:fontRef idx="major"/>
        </p:style>
        <p:txBody>
          <a:bodyPr wrap="none" rtlCol="0">
            <a:spAutoFit/>
          </a:bodyPr>
          <a:lstStyle>
            <a:lvl1pPr>
              <a:defRPr>
                <a:latin typeface="+mj-lt"/>
                <a:ea typeface="+mj-ea"/>
                <a:cs typeface="+mj-cs"/>
              </a:defRPr>
            </a:lvl1pPr>
            <a:lvl2pPr>
              <a:defRPr>
                <a:latin typeface="+mj-lt"/>
                <a:ea typeface="+mj-ea"/>
                <a:cs typeface="+mj-cs"/>
              </a:defRPr>
            </a:lvl2pPr>
            <a:lvl3pPr>
              <a:defRPr>
                <a:latin typeface="+mj-lt"/>
                <a:ea typeface="+mj-ea"/>
                <a:cs typeface="+mj-cs"/>
              </a:defRPr>
            </a:lvl3pPr>
            <a:lvl4pPr>
              <a:defRPr>
                <a:latin typeface="+mj-lt"/>
                <a:ea typeface="+mj-ea"/>
                <a:cs typeface="+mj-cs"/>
              </a:defRPr>
            </a:lvl4pPr>
            <a:lvl5pPr>
              <a:defRPr>
                <a:latin typeface="+mj-lt"/>
                <a:ea typeface="+mj-ea"/>
                <a:cs typeface="+mj-cs"/>
              </a:defRPr>
            </a:lvl5pPr>
            <a:lvl6pPr>
              <a:defRPr>
                <a:latin typeface="+mj-lt"/>
                <a:ea typeface="+mj-ea"/>
                <a:cs typeface="+mj-cs"/>
              </a:defRPr>
            </a:lvl6pPr>
            <a:lvl7pPr>
              <a:defRPr>
                <a:latin typeface="+mj-lt"/>
                <a:ea typeface="+mj-ea"/>
                <a:cs typeface="+mj-cs"/>
              </a:defRPr>
            </a:lvl7pPr>
            <a:lvl8pPr>
              <a:defRPr>
                <a:latin typeface="+mj-lt"/>
                <a:ea typeface="+mj-ea"/>
                <a:cs typeface="+mj-cs"/>
              </a:defRPr>
            </a:lvl8pPr>
            <a:lvl9pPr>
              <a:defRPr>
                <a:latin typeface="+mj-lt"/>
                <a:ea typeface="+mj-ea"/>
                <a:cs typeface="+mj-cs"/>
              </a:defRPr>
            </a:lvl9pPr>
          </a:lstStyle>
          <a:p>
            <a:pPr algn="ctr"/>
            <a:r>
              <a:rPr lang="en-US" sz="4800" b="1">
                <a:solidFill>
                  <a:srgbClr val="113045"/>
                </a:solidFill>
                <a:latin typeface="Century Gothic" panose="020B0502020202020204" pitchFamily="34" charset="0"/>
              </a:rPr>
              <a:t>Pharmacy Law</a:t>
            </a:r>
          </a:p>
        </p:txBody>
      </p:sp>
      <p:graphicFrame>
        <p:nvGraphicFramePr>
          <p:cNvPr id="5" name="Diagram 4">
            <a:extLst>
              <a:ext uri="{FF2B5EF4-FFF2-40B4-BE49-F238E27FC236}">
                <a16:creationId xmlns:a16="http://schemas.microsoft.com/office/drawing/2014/main" id="{9D981CBD-C0AE-6518-BBE3-1D4157AE1B0E}"/>
              </a:ext>
            </a:extLst>
          </p:cNvPr>
          <p:cNvGraphicFramePr/>
          <p:nvPr>
            <p:extLst>
              <p:ext uri="{D42A27DB-BD31-4B8C-83A1-F6EECF244321}">
                <p14:modId xmlns:p14="http://schemas.microsoft.com/office/powerpoint/2010/main" val="3916904853"/>
              </p:ext>
            </p:extLst>
          </p:nvPr>
        </p:nvGraphicFramePr>
        <p:xfrm>
          <a:off x="660400" y="1415876"/>
          <a:ext cx="11804315" cy="45405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0" name="Speech Bubble: Rectangle with Corners Rounded 9">
            <a:extLst>
              <a:ext uri="{FF2B5EF4-FFF2-40B4-BE49-F238E27FC236}">
                <a16:creationId xmlns:a16="http://schemas.microsoft.com/office/drawing/2014/main" id="{EE942BA5-F003-057E-EA19-3F8546CC538B}"/>
              </a:ext>
            </a:extLst>
          </p:cNvPr>
          <p:cNvSpPr/>
          <p:nvPr/>
        </p:nvSpPr>
        <p:spPr>
          <a:xfrm>
            <a:off x="3262353" y="5442124"/>
            <a:ext cx="4856160" cy="678338"/>
          </a:xfrm>
          <a:prstGeom prst="wedgeRoundRectCallout">
            <a:avLst>
              <a:gd name="adj1" fmla="val 26411"/>
              <a:gd name="adj2" fmla="val -160268"/>
              <a:gd name="adj3" fmla="val 16667"/>
            </a:avLst>
          </a:prstGeom>
          <a:solidFill>
            <a:schemeClr val="bg1"/>
          </a:solidFill>
          <a:ln>
            <a:solidFill>
              <a:srgbClr val="6887B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i="1" dirty="0">
                <a:solidFill>
                  <a:srgbClr val="003147"/>
                </a:solidFill>
                <a:latin typeface="+mj-lt"/>
              </a:rPr>
              <a:t>“Call your doctor for medical advice about side effects. You may report side effects to FDA at 1-800-FDA-1088.” </a:t>
            </a:r>
          </a:p>
        </p:txBody>
      </p:sp>
    </p:spTree>
    <p:extLst>
      <p:ext uri="{BB962C8B-B14F-4D97-AF65-F5344CB8AC3E}">
        <p14:creationId xmlns:p14="http://schemas.microsoft.com/office/powerpoint/2010/main" val="68837715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61435F3-4D48-AD03-2621-CD41040288ED}"/>
              </a:ext>
            </a:extLst>
          </p:cNvPr>
          <p:cNvSpPr>
            <a:spLocks noGrp="1"/>
          </p:cNvSpPr>
          <p:nvPr>
            <p:ph type="dt" sz="half" idx="10"/>
          </p:nvPr>
        </p:nvSpPr>
        <p:spPr/>
        <p:txBody>
          <a:bodyPr/>
          <a:lstStyle/>
          <a:p>
            <a:fld id="{4429BF7F-2621-7B4F-8073-71C0E8EF19D0}" type="datetime1">
              <a:rPr lang="en-US" smtClean="0"/>
              <a:t>7/9/2024</a:t>
            </a:fld>
            <a:endParaRPr lang="en-US"/>
          </a:p>
        </p:txBody>
      </p:sp>
      <p:sp>
        <p:nvSpPr>
          <p:cNvPr id="3" name="Google Shape;131;p5">
            <a:extLst>
              <a:ext uri="{FF2B5EF4-FFF2-40B4-BE49-F238E27FC236}">
                <a16:creationId xmlns:a16="http://schemas.microsoft.com/office/drawing/2014/main" id="{A2D0FD39-0EBF-35F8-BA25-411B3E01BBB7}"/>
              </a:ext>
            </a:extLst>
          </p:cNvPr>
          <p:cNvSpPr txBox="1">
            <a:spLocks/>
          </p:cNvSpPr>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algn="ctr" defTabSz="914400" rtl="0" eaLnBrk="1" latinLnBrk="0" hangingPunct="1">
              <a:lnSpc>
                <a:spcPct val="90000"/>
              </a:lnSpc>
              <a:spcBef>
                <a:spcPct val="0"/>
              </a:spcBef>
              <a:buNone/>
              <a:defRPr sz="4400" b="1" kern="1200">
                <a:solidFill>
                  <a:srgbClr val="002060"/>
                </a:solidFill>
                <a:latin typeface="Century Gothic" panose="020B0502020202020204" pitchFamily="34" charset="0"/>
                <a:ea typeface="+mj-ea"/>
                <a:cs typeface="+mj-cs"/>
              </a:defRPr>
            </a:lvl1pPr>
          </a:lstStyle>
          <a:p>
            <a:pPr>
              <a:spcBef>
                <a:spcPts val="0"/>
              </a:spcBef>
              <a:buClr>
                <a:srgbClr val="002060"/>
              </a:buClr>
              <a:buSzPts val="4400"/>
              <a:buFont typeface="Century Gothic"/>
              <a:buNone/>
            </a:pPr>
            <a:r>
              <a:rPr lang="en-US" sz="4800"/>
              <a:t>Signs of an Overdose</a:t>
            </a:r>
          </a:p>
        </p:txBody>
      </p:sp>
      <p:sp>
        <p:nvSpPr>
          <p:cNvPr id="4" name="Google Shape;132;p5">
            <a:extLst>
              <a:ext uri="{FF2B5EF4-FFF2-40B4-BE49-F238E27FC236}">
                <a16:creationId xmlns:a16="http://schemas.microsoft.com/office/drawing/2014/main" id="{5E604BB4-8B6E-27DE-7187-1E0098689B40}"/>
              </a:ext>
            </a:extLst>
          </p:cNvPr>
          <p:cNvSpPr txBox="1">
            <a:spLocks/>
          </p:cNvSpPr>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2">
                    <a:lumMod val="75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2">
                    <a:lumMod val="75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2">
                    <a:lumMod val="75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2">
                    <a:lumMod val="75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2">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buClr>
                <a:srgbClr val="264457"/>
              </a:buClr>
              <a:buSzPts val="2800"/>
              <a:buNone/>
            </a:pPr>
            <a:endParaRPr lang="en-US" sz="3200"/>
          </a:p>
        </p:txBody>
      </p:sp>
      <p:pic>
        <p:nvPicPr>
          <p:cNvPr id="6" name="Picture 5">
            <a:extLst>
              <a:ext uri="{FF2B5EF4-FFF2-40B4-BE49-F238E27FC236}">
                <a16:creationId xmlns:a16="http://schemas.microsoft.com/office/drawing/2014/main" id="{A5472D66-DB09-4CA2-6F2A-D25F8F729E8D}"/>
              </a:ext>
            </a:extLst>
          </p:cNvPr>
          <p:cNvPicPr>
            <a:picLocks noChangeAspect="1"/>
          </p:cNvPicPr>
          <p:nvPr/>
        </p:nvPicPr>
        <p:blipFill>
          <a:blip r:embed="rId3"/>
          <a:stretch>
            <a:fillRect/>
          </a:stretch>
        </p:blipFill>
        <p:spPr>
          <a:xfrm>
            <a:off x="3400425" y="1423988"/>
            <a:ext cx="5391150" cy="4752975"/>
          </a:xfrm>
          <a:prstGeom prst="rect">
            <a:avLst/>
          </a:prstGeom>
        </p:spPr>
      </p:pic>
      <p:sp>
        <p:nvSpPr>
          <p:cNvPr id="7" name="TextBox 6">
            <a:extLst>
              <a:ext uri="{FF2B5EF4-FFF2-40B4-BE49-F238E27FC236}">
                <a16:creationId xmlns:a16="http://schemas.microsoft.com/office/drawing/2014/main" id="{7086FA3F-0514-C2C8-E13E-326718F56E19}"/>
              </a:ext>
            </a:extLst>
          </p:cNvPr>
          <p:cNvSpPr txBox="1"/>
          <p:nvPr/>
        </p:nvSpPr>
        <p:spPr>
          <a:xfrm>
            <a:off x="184935" y="5804899"/>
            <a:ext cx="2784296" cy="372064"/>
          </a:xfrm>
          <a:prstGeom prst="rect">
            <a:avLst/>
          </a:prstGeom>
          <a:noFill/>
        </p:spPr>
        <p:txBody>
          <a:bodyPr wrap="square" rtlCol="0">
            <a:spAutoFit/>
          </a:bodyPr>
          <a:lstStyle/>
          <a:p>
            <a:r>
              <a:rPr lang="en-US"/>
              <a:t>*FraserHealth.ca*</a:t>
            </a:r>
          </a:p>
        </p:txBody>
      </p:sp>
    </p:spTree>
    <p:extLst>
      <p:ext uri="{BB962C8B-B14F-4D97-AF65-F5344CB8AC3E}">
        <p14:creationId xmlns:p14="http://schemas.microsoft.com/office/powerpoint/2010/main" val="198045986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ormAutofit/>
          </a:bodyPr>
          <a:lstStyle/>
          <a:p>
            <a:r>
              <a:rPr lang="en-US" b="1"/>
              <a:t>Responding to an opioid overdose </a:t>
            </a:r>
            <a:br>
              <a:rPr lang="en-US" b="1"/>
            </a:br>
            <a:endParaRPr lang="en-US"/>
          </a:p>
        </p:txBody>
      </p:sp>
      <p:sp>
        <p:nvSpPr>
          <p:cNvPr id="3" name="Content Placeholder 2"/>
          <p:cNvSpPr>
            <a:spLocks noGrp="1"/>
          </p:cNvSpPr>
          <p:nvPr>
            <p:ph sz="half" idx="1"/>
          </p:nvPr>
        </p:nvSpPr>
        <p:spPr>
          <a:xfrm>
            <a:off x="838199" y="1825625"/>
            <a:ext cx="5522843" cy="4351338"/>
          </a:xfrm>
        </p:spPr>
        <p:txBody>
          <a:bodyPr>
            <a:normAutofit/>
          </a:bodyPr>
          <a:lstStyle/>
          <a:p>
            <a:pPr marL="457200" indent="-457200">
              <a:buFont typeface="+mj-lt"/>
              <a:buAutoNum type="arabicPeriod"/>
            </a:pPr>
            <a:r>
              <a:rPr lang="en-US" sz="2200"/>
              <a:t>Try to stimulate the person by yelling their name or by rubbing knuckles over the upper lip or sternum</a:t>
            </a:r>
          </a:p>
          <a:p>
            <a:pPr marL="457200" indent="-457200">
              <a:buFont typeface="+mj-lt"/>
              <a:buAutoNum type="arabicPeriod"/>
            </a:pPr>
            <a:r>
              <a:rPr lang="en-US" sz="2200"/>
              <a:t>If person remains unresponsive, call 911</a:t>
            </a:r>
          </a:p>
          <a:p>
            <a:pPr marL="457200" indent="-457200">
              <a:buFont typeface="+mj-lt"/>
              <a:buAutoNum type="arabicPeriod"/>
            </a:pPr>
            <a:r>
              <a:rPr lang="en-US" sz="2200"/>
              <a:t>Provide rescue breathing to provide oxygen if patient is not breathing</a:t>
            </a:r>
          </a:p>
          <a:p>
            <a:pPr marL="457200" indent="-457200">
              <a:buFont typeface="+mj-lt"/>
              <a:buAutoNum type="arabicPeriod"/>
            </a:pPr>
            <a:r>
              <a:rPr lang="en-US" sz="2200"/>
              <a:t>Administer Naloxone</a:t>
            </a:r>
          </a:p>
          <a:p>
            <a:pPr marL="457200" indent="-457200">
              <a:buFont typeface="+mj-lt"/>
              <a:buAutoNum type="arabicPeriod"/>
            </a:pPr>
            <a:r>
              <a:rPr lang="en-US" sz="2200"/>
              <a:t>Put patient in recovery position</a:t>
            </a:r>
          </a:p>
          <a:p>
            <a:pPr marL="457200" indent="-457200">
              <a:buFont typeface="+mj-lt"/>
              <a:buAutoNum type="arabicPeriod"/>
            </a:pPr>
            <a:r>
              <a:rPr lang="en-US" sz="2200"/>
              <a:t>Stay with the person until help arrives</a:t>
            </a:r>
          </a:p>
          <a:p>
            <a:pPr marL="457200" indent="-457200">
              <a:buFont typeface="+mj-lt"/>
              <a:buAutoNum type="arabicPeriod"/>
            </a:pPr>
            <a:endParaRPr lang="en-US" sz="2200"/>
          </a:p>
          <a:p>
            <a:endParaRPr lang="en-US" sz="2200"/>
          </a:p>
        </p:txBody>
      </p:sp>
      <p:pic>
        <p:nvPicPr>
          <p:cNvPr id="4" name="Picture 3"/>
          <p:cNvPicPr>
            <a:picLocks noChangeAspect="1"/>
          </p:cNvPicPr>
          <p:nvPr/>
        </p:nvPicPr>
        <p:blipFill>
          <a:blip r:embed="rId2"/>
          <a:stretch>
            <a:fillRect/>
          </a:stretch>
        </p:blipFill>
        <p:spPr>
          <a:xfrm>
            <a:off x="6172200" y="2518061"/>
            <a:ext cx="5181600" cy="2966465"/>
          </a:xfrm>
          <a:prstGeom prst="rect">
            <a:avLst/>
          </a:prstGeom>
          <a:noFill/>
        </p:spPr>
      </p:pic>
    </p:spTree>
    <p:extLst>
      <p:ext uri="{BB962C8B-B14F-4D97-AF65-F5344CB8AC3E}">
        <p14:creationId xmlns:p14="http://schemas.microsoft.com/office/powerpoint/2010/main" val="304452410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4EDFD2-08FF-5BE0-EB45-78BECAD9335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74F7271-66BB-1FAF-757D-0B6B77D46391}"/>
              </a:ext>
            </a:extLst>
          </p:cNvPr>
          <p:cNvSpPr>
            <a:spLocks noGrp="1"/>
          </p:cNvSpPr>
          <p:nvPr>
            <p:ph type="title"/>
          </p:nvPr>
        </p:nvSpPr>
        <p:spPr/>
        <p:txBody>
          <a:bodyPr/>
          <a:lstStyle/>
          <a:p>
            <a:r>
              <a:rPr lang="en-US"/>
              <a:t>Dispensing vs. distribution of naloxone</a:t>
            </a:r>
          </a:p>
        </p:txBody>
      </p:sp>
      <p:graphicFrame>
        <p:nvGraphicFramePr>
          <p:cNvPr id="9" name="Content Placeholder 8">
            <a:extLst>
              <a:ext uri="{FF2B5EF4-FFF2-40B4-BE49-F238E27FC236}">
                <a16:creationId xmlns:a16="http://schemas.microsoft.com/office/drawing/2014/main" id="{B782353A-6CBD-F231-C5E5-6F411DF09ED5}"/>
              </a:ext>
            </a:extLst>
          </p:cNvPr>
          <p:cNvGraphicFramePr>
            <a:graphicFrameLocks noGrp="1"/>
          </p:cNvGraphicFramePr>
          <p:nvPr>
            <p:ph sz="half" idx="1"/>
            <p:extLst>
              <p:ext uri="{D42A27DB-BD31-4B8C-83A1-F6EECF244321}">
                <p14:modId xmlns:p14="http://schemas.microsoft.com/office/powerpoint/2010/main" val="1847702920"/>
              </p:ext>
            </p:extLst>
          </p:nvPr>
        </p:nvGraphicFramePr>
        <p:xfrm>
          <a:off x="881743" y="1554480"/>
          <a:ext cx="10428514" cy="4419600"/>
        </p:xfrm>
        <a:graphic>
          <a:graphicData uri="http://schemas.openxmlformats.org/drawingml/2006/table">
            <a:tbl>
              <a:tblPr firstRow="1" bandRow="1">
                <a:tableStyleId>{85BE263C-DBD7-4A20-BB59-AAB30ACAA65A}</a:tableStyleId>
              </a:tblPr>
              <a:tblGrid>
                <a:gridCol w="5214257">
                  <a:extLst>
                    <a:ext uri="{9D8B030D-6E8A-4147-A177-3AD203B41FA5}">
                      <a16:colId xmlns:a16="http://schemas.microsoft.com/office/drawing/2014/main" val="2275849210"/>
                    </a:ext>
                  </a:extLst>
                </a:gridCol>
                <a:gridCol w="5214257">
                  <a:extLst>
                    <a:ext uri="{9D8B030D-6E8A-4147-A177-3AD203B41FA5}">
                      <a16:colId xmlns:a16="http://schemas.microsoft.com/office/drawing/2014/main" val="1036036527"/>
                    </a:ext>
                  </a:extLst>
                </a:gridCol>
              </a:tblGrid>
              <a:tr h="226672">
                <a:tc>
                  <a:txBody>
                    <a:bodyPr/>
                    <a:lstStyle/>
                    <a:p>
                      <a:r>
                        <a:rPr lang="en-US" sz="2400"/>
                        <a:t>Dispensing</a:t>
                      </a:r>
                    </a:p>
                  </a:txBody>
                  <a:tcPr>
                    <a:solidFill>
                      <a:srgbClr val="6887B3"/>
                    </a:solidFill>
                  </a:tcPr>
                </a:tc>
                <a:tc>
                  <a:txBody>
                    <a:bodyPr/>
                    <a:lstStyle/>
                    <a:p>
                      <a:r>
                        <a:rPr lang="en-US" sz="2400"/>
                        <a:t>Distribution</a:t>
                      </a:r>
                    </a:p>
                  </a:txBody>
                  <a:tcPr>
                    <a:solidFill>
                      <a:srgbClr val="6887B3"/>
                    </a:solidFill>
                  </a:tcPr>
                </a:tc>
                <a:extLst>
                  <a:ext uri="{0D108BD9-81ED-4DB2-BD59-A6C34878D82A}">
                    <a16:rowId xmlns:a16="http://schemas.microsoft.com/office/drawing/2014/main" val="3060799570"/>
                  </a:ext>
                </a:extLst>
              </a:tr>
              <a:tr h="226672">
                <a:tc>
                  <a:txBody>
                    <a:bodyPr/>
                    <a:lstStyle/>
                    <a:p>
                      <a:pPr marL="0" indent="0">
                        <a:buFont typeface="Arial" panose="020B0604020202020204" pitchFamily="34" charset="0"/>
                        <a:buNone/>
                      </a:pPr>
                      <a:r>
                        <a:rPr lang="en-US" sz="2200"/>
                        <a:t>Requires an individual patient prescription or meeting the criteria of the statewide standing order or a local standing order</a:t>
                      </a:r>
                    </a:p>
                  </a:txBody>
                  <a:tcPr/>
                </a:tc>
                <a:tc>
                  <a:txBody>
                    <a:bodyPr/>
                    <a:lstStyle/>
                    <a:p>
                      <a:r>
                        <a:rPr lang="en-US" sz="2200"/>
                        <a:t>No specific patient order is required, although the organization needs a distribution standing order </a:t>
                      </a:r>
                    </a:p>
                  </a:txBody>
                  <a:tcPr/>
                </a:tc>
                <a:extLst>
                  <a:ext uri="{0D108BD9-81ED-4DB2-BD59-A6C34878D82A}">
                    <a16:rowId xmlns:a16="http://schemas.microsoft.com/office/drawing/2014/main" val="2788265132"/>
                  </a:ext>
                </a:extLst>
              </a:tr>
              <a:tr h="226672">
                <a:tc>
                  <a:txBody>
                    <a:bodyPr/>
                    <a:lstStyle/>
                    <a:p>
                      <a:r>
                        <a:rPr lang="en-US" sz="2200"/>
                        <a:t>Is performed by a </a:t>
                      </a:r>
                      <a:r>
                        <a:rPr lang="en-US" sz="2200" b="1"/>
                        <a:t>licensed healthcare professional</a:t>
                      </a:r>
                      <a:r>
                        <a:rPr lang="en-US" sz="2200"/>
                        <a:t> (as listed in chart) </a:t>
                      </a:r>
                    </a:p>
                  </a:txBody>
                  <a:tcPr/>
                </a:tc>
                <a:tc>
                  <a:txBody>
                    <a:bodyPr/>
                    <a:lstStyle/>
                    <a:p>
                      <a:r>
                        <a:rPr lang="en-US" sz="2200"/>
                        <a:t>Is performed by an agent of the organization covered under the distribution order, who need not be a licensed healthcare professional </a:t>
                      </a:r>
                    </a:p>
                  </a:txBody>
                  <a:tcPr/>
                </a:tc>
                <a:extLst>
                  <a:ext uri="{0D108BD9-81ED-4DB2-BD59-A6C34878D82A}">
                    <a16:rowId xmlns:a16="http://schemas.microsoft.com/office/drawing/2014/main" val="797820414"/>
                  </a:ext>
                </a:extLst>
              </a:tr>
              <a:tr h="226672">
                <a:tc>
                  <a:txBody>
                    <a:bodyPr/>
                    <a:lstStyle/>
                    <a:p>
                      <a:r>
                        <a:rPr lang="en-US" sz="2200"/>
                        <a:t>Generally involves payment via insurance, insurance co-pay or cash, but not required </a:t>
                      </a:r>
                    </a:p>
                  </a:txBody>
                  <a:tcPr/>
                </a:tc>
                <a:tc>
                  <a:txBody>
                    <a:bodyPr/>
                    <a:lstStyle/>
                    <a:p>
                      <a:r>
                        <a:rPr lang="en-US" sz="2200"/>
                        <a:t> Generally involves no payment</a:t>
                      </a:r>
                    </a:p>
                  </a:txBody>
                  <a:tcPr/>
                </a:tc>
                <a:extLst>
                  <a:ext uri="{0D108BD9-81ED-4DB2-BD59-A6C34878D82A}">
                    <a16:rowId xmlns:a16="http://schemas.microsoft.com/office/drawing/2014/main" val="3538187290"/>
                  </a:ext>
                </a:extLst>
              </a:tr>
            </a:tbl>
          </a:graphicData>
        </a:graphic>
      </p:graphicFrame>
      <p:sp>
        <p:nvSpPr>
          <p:cNvPr id="11" name="TextBox 10">
            <a:extLst>
              <a:ext uri="{FF2B5EF4-FFF2-40B4-BE49-F238E27FC236}">
                <a16:creationId xmlns:a16="http://schemas.microsoft.com/office/drawing/2014/main" id="{D6B14AED-BB6E-924E-CE28-CDF479ADE220}"/>
              </a:ext>
            </a:extLst>
          </p:cNvPr>
          <p:cNvSpPr txBox="1"/>
          <p:nvPr/>
        </p:nvSpPr>
        <p:spPr>
          <a:xfrm>
            <a:off x="1607478" y="5974080"/>
            <a:ext cx="7928407" cy="707886"/>
          </a:xfrm>
          <a:prstGeom prst="rect">
            <a:avLst/>
          </a:prstGeom>
          <a:noFill/>
        </p:spPr>
        <p:txBody>
          <a:bodyPr wrap="square">
            <a:spAutoFit/>
          </a:bodyPr>
          <a:lstStyle/>
          <a:p>
            <a:r>
              <a:rPr lang="en-US" sz="2000" dirty="0"/>
              <a:t>Public health nurses are typically </a:t>
            </a:r>
            <a:r>
              <a:rPr lang="en-US" sz="2000" b="1" dirty="0"/>
              <a:t>dispensing</a:t>
            </a:r>
            <a:r>
              <a:rPr lang="en-US" sz="2000" dirty="0"/>
              <a:t> naloxone</a:t>
            </a:r>
          </a:p>
          <a:p>
            <a:r>
              <a:rPr lang="en-US" sz="2000" dirty="0"/>
              <a:t>More info: </a:t>
            </a:r>
            <a:r>
              <a:rPr lang="en-US" sz="2000" dirty="0">
                <a:solidFill>
                  <a:srgbClr val="6887B3"/>
                </a:solidFill>
                <a:hlinkClick r:id="rId3">
                  <a:extLst>
                    <a:ext uri="{A12FA001-AC4F-418D-AE19-62706E023703}">
                      <ahyp:hlinkClr xmlns:ahyp="http://schemas.microsoft.com/office/drawing/2018/hyperlinkcolor" val="tx"/>
                    </a:ext>
                  </a:extLst>
                </a:hlinkClick>
              </a:rPr>
              <a:t>https://www.dph.ncdhhs.gov/media/740/open</a:t>
            </a:r>
            <a:r>
              <a:rPr lang="en-US" sz="2000" dirty="0">
                <a:solidFill>
                  <a:srgbClr val="6887B3"/>
                </a:solidFill>
              </a:rPr>
              <a:t> </a:t>
            </a:r>
          </a:p>
        </p:txBody>
      </p:sp>
    </p:spTree>
    <p:extLst>
      <p:ext uri="{BB962C8B-B14F-4D97-AF65-F5344CB8AC3E}">
        <p14:creationId xmlns:p14="http://schemas.microsoft.com/office/powerpoint/2010/main" val="79343776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C20677-5E8B-12C6-3185-AB21E4BCD805}"/>
              </a:ext>
            </a:extLst>
          </p:cNvPr>
          <p:cNvSpPr>
            <a:spLocks noGrp="1"/>
          </p:cNvSpPr>
          <p:nvPr>
            <p:ph type="title"/>
          </p:nvPr>
        </p:nvSpPr>
        <p:spPr/>
        <p:txBody>
          <a:bodyPr/>
          <a:lstStyle/>
          <a:p>
            <a:r>
              <a:rPr lang="en-US"/>
              <a:t>School supply of epinephrine injectors</a:t>
            </a:r>
          </a:p>
        </p:txBody>
      </p:sp>
      <p:sp>
        <p:nvSpPr>
          <p:cNvPr id="3" name="Content Placeholder 2">
            <a:extLst>
              <a:ext uri="{FF2B5EF4-FFF2-40B4-BE49-F238E27FC236}">
                <a16:creationId xmlns:a16="http://schemas.microsoft.com/office/drawing/2014/main" id="{2C363811-7136-CA22-3C39-8ACC584E585D}"/>
              </a:ext>
            </a:extLst>
          </p:cNvPr>
          <p:cNvSpPr>
            <a:spLocks noGrp="1"/>
          </p:cNvSpPr>
          <p:nvPr>
            <p:ph idx="1"/>
          </p:nvPr>
        </p:nvSpPr>
        <p:spPr>
          <a:xfrm>
            <a:off x="838200" y="1825624"/>
            <a:ext cx="10515600" cy="4346575"/>
          </a:xfrm>
        </p:spPr>
        <p:txBody>
          <a:bodyPr vert="horz" lIns="91440" tIns="45720" rIns="91440" bIns="45720" rtlCol="0" anchor="t">
            <a:normAutofit lnSpcReduction="10000"/>
          </a:bodyPr>
          <a:lstStyle/>
          <a:p>
            <a:r>
              <a:rPr lang="en-US" i="1" dirty="0"/>
              <a:t>A local board of education shall provide for a </a:t>
            </a:r>
            <a:r>
              <a:rPr lang="en-US" b="1" i="1" dirty="0">
                <a:solidFill>
                  <a:srgbClr val="6887B3"/>
                </a:solidFill>
              </a:rPr>
              <a:t>supply of emergency epinephrine autoinjectors on school property </a:t>
            </a:r>
            <a:r>
              <a:rPr lang="en-US" i="1" dirty="0"/>
              <a:t>for use by trained school personnel to provide emergency medical aid to persons suffering from an anaphylactic reaction during the school day and at school-sponsored events on school property.</a:t>
            </a:r>
            <a:endParaRPr lang="en-US" i="1" dirty="0">
              <a:cs typeface="Calibri"/>
            </a:endParaRPr>
          </a:p>
          <a:p>
            <a:r>
              <a:rPr lang="en-US" dirty="0"/>
              <a:t>The health department may dispense epinephrine auto-injectors to school personnel</a:t>
            </a:r>
            <a:endParaRPr lang="en-US" dirty="0">
              <a:cs typeface="Calibri"/>
            </a:endParaRPr>
          </a:p>
          <a:p>
            <a:pPr lvl="1"/>
            <a:r>
              <a:rPr lang="en-US" dirty="0"/>
              <a:t>This does not require that the personnel be patients of the health department</a:t>
            </a:r>
            <a:endParaRPr lang="en-US" dirty="0">
              <a:cs typeface="Calibri"/>
            </a:endParaRPr>
          </a:p>
          <a:p>
            <a:pPr lvl="1"/>
            <a:r>
              <a:rPr lang="en-US" dirty="0"/>
              <a:t>More information from the NC Board of Pharmacy is found here: </a:t>
            </a:r>
            <a:r>
              <a:rPr lang="en-US" dirty="0">
                <a:hlinkClick r:id="rId3"/>
              </a:rPr>
              <a:t>https://www.ncbop.org/downloads/GuidanceEpinephrineAutoInjectorStatuteDec2014.pdf</a:t>
            </a:r>
            <a:r>
              <a:rPr lang="en-US" dirty="0"/>
              <a:t> </a:t>
            </a:r>
            <a:endParaRPr lang="en-US" dirty="0">
              <a:cs typeface="Calibri"/>
            </a:endParaRPr>
          </a:p>
          <a:p>
            <a:pPr marL="457200" lvl="1" indent="0">
              <a:buNone/>
            </a:pPr>
            <a:endParaRPr lang="en-US" dirty="0">
              <a:cs typeface="Calibri"/>
            </a:endParaRPr>
          </a:p>
        </p:txBody>
      </p:sp>
    </p:spTree>
    <p:extLst>
      <p:ext uri="{BB962C8B-B14F-4D97-AF65-F5344CB8AC3E}">
        <p14:creationId xmlns:p14="http://schemas.microsoft.com/office/powerpoint/2010/main" val="364246917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340B overview</a:t>
            </a:r>
          </a:p>
        </p:txBody>
      </p:sp>
      <p:sp>
        <p:nvSpPr>
          <p:cNvPr id="3" name="Content Placeholder 2"/>
          <p:cNvSpPr>
            <a:spLocks noGrp="1"/>
          </p:cNvSpPr>
          <p:nvPr>
            <p:ph idx="1"/>
          </p:nvPr>
        </p:nvSpPr>
        <p:spPr/>
        <p:txBody>
          <a:bodyPr vert="horz" lIns="91440" tIns="45720" rIns="91440" bIns="45720" rtlCol="0" anchor="t">
            <a:normAutofit/>
          </a:bodyPr>
          <a:lstStyle/>
          <a:p>
            <a:r>
              <a:rPr lang="en-US"/>
              <a:t>340B is a special pricing program that allows </a:t>
            </a:r>
            <a:r>
              <a:rPr lang="en-US" b="1"/>
              <a:t>covered entities </a:t>
            </a:r>
            <a:r>
              <a:rPr lang="en-US"/>
              <a:t>(</a:t>
            </a:r>
            <a:r>
              <a:rPr lang="en-US" err="1"/>
              <a:t>ie</a:t>
            </a:r>
            <a:r>
              <a:rPr lang="en-US"/>
              <a:t> safety net providers) to access discounted drugs in order to “stretch scarce federal resources as far as possible, reaching more eligible patients and providing more comprehensive services”</a:t>
            </a:r>
          </a:p>
          <a:p>
            <a:pPr lvl="1"/>
            <a:r>
              <a:rPr lang="en-US"/>
              <a:t>Basically, this is deeply discounted prices for medications</a:t>
            </a:r>
            <a:endParaRPr lang="en-US">
              <a:cs typeface="Calibri"/>
            </a:endParaRPr>
          </a:p>
          <a:p>
            <a:pPr lvl="1"/>
            <a:endParaRPr lang="en-US"/>
          </a:p>
          <a:p>
            <a:r>
              <a:rPr lang="en-US"/>
              <a:t>Local Health Departments qualify for this special pricing because they provide family planning, STD, and TB services that they receive specific grant resources to support</a:t>
            </a:r>
            <a:endParaRPr lang="en-US">
              <a:cs typeface="Calibri"/>
            </a:endParaRPr>
          </a:p>
        </p:txBody>
      </p:sp>
    </p:spTree>
    <p:extLst>
      <p:ext uri="{BB962C8B-B14F-4D97-AF65-F5344CB8AC3E}">
        <p14:creationId xmlns:p14="http://schemas.microsoft.com/office/powerpoint/2010/main" val="244100047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9343" y="397782"/>
            <a:ext cx="10733314" cy="1325563"/>
          </a:xfrm>
        </p:spPr>
        <p:txBody>
          <a:bodyPr/>
          <a:lstStyle/>
          <a:p>
            <a:r>
              <a:rPr lang="en-US"/>
              <a:t>340B, continued</a:t>
            </a:r>
          </a:p>
        </p:txBody>
      </p:sp>
      <p:sp>
        <p:nvSpPr>
          <p:cNvPr id="3" name="Content Placeholder 2"/>
          <p:cNvSpPr>
            <a:spLocks noGrp="1"/>
          </p:cNvSpPr>
          <p:nvPr>
            <p:ph idx="1"/>
          </p:nvPr>
        </p:nvSpPr>
        <p:spPr/>
        <p:txBody>
          <a:bodyPr/>
          <a:lstStyle/>
          <a:p>
            <a:r>
              <a:rPr lang="en-US"/>
              <a:t>Patients who receive 340B medications must have a patient-provider relationship established (</a:t>
            </a:r>
            <a:r>
              <a:rPr lang="en-US" err="1"/>
              <a:t>ie</a:t>
            </a:r>
            <a:r>
              <a:rPr lang="en-US"/>
              <a:t>, must have chart encounter and receive services from our clinic)</a:t>
            </a:r>
          </a:p>
          <a:p>
            <a:r>
              <a:rPr lang="en-US"/>
              <a:t>Certification for 340B status must be renewed yearly</a:t>
            </a:r>
          </a:p>
          <a:p>
            <a:r>
              <a:rPr lang="en-US"/>
              <a:t>HRSA may audit our 340B program at any time</a:t>
            </a:r>
          </a:p>
          <a:p>
            <a:r>
              <a:rPr lang="en-US"/>
              <a:t>Internal audits are performed quarterly to maintain compliance</a:t>
            </a:r>
          </a:p>
          <a:p>
            <a:r>
              <a:rPr lang="en-US"/>
              <a:t>Billing of prescriptions and devices to patients with Medicaid require the use of UD modifiers to ensure that only the acquisition costs are charged</a:t>
            </a:r>
          </a:p>
        </p:txBody>
      </p:sp>
    </p:spTree>
    <p:extLst>
      <p:ext uri="{BB962C8B-B14F-4D97-AF65-F5344CB8AC3E}">
        <p14:creationId xmlns:p14="http://schemas.microsoft.com/office/powerpoint/2010/main" val="217977499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Is my patient eligible?  </a:t>
            </a:r>
          </a:p>
        </p:txBody>
      </p:sp>
      <p:sp>
        <p:nvSpPr>
          <p:cNvPr id="5" name="Content Placeholder 4"/>
          <p:cNvSpPr>
            <a:spLocks noGrp="1"/>
          </p:cNvSpPr>
          <p:nvPr>
            <p:ph idx="1"/>
          </p:nvPr>
        </p:nvSpPr>
        <p:spPr/>
        <p:txBody>
          <a:bodyPr vert="horz" lIns="91440" tIns="45720" rIns="91440" bIns="45720" rtlCol="0" anchor="t">
            <a:normAutofit/>
          </a:bodyPr>
          <a:lstStyle/>
          <a:p>
            <a:pPr marL="0" indent="0">
              <a:buNone/>
            </a:pPr>
            <a:r>
              <a:rPr lang="en-US" sz="3200" u="sng" dirty="0"/>
              <a:t>Three Criteria on the date the prescription is ordered:</a:t>
            </a:r>
          </a:p>
          <a:p>
            <a:r>
              <a:rPr lang="en-US" sz="2600" dirty="0"/>
              <a:t>The individual must be a </a:t>
            </a:r>
            <a:r>
              <a:rPr lang="en-US" sz="2600" dirty="0">
                <a:solidFill>
                  <a:srgbClr val="FF0000"/>
                </a:solidFill>
              </a:rPr>
              <a:t>patient of the covered entity</a:t>
            </a:r>
            <a:endParaRPr lang="en-US" sz="2600" dirty="0">
              <a:solidFill>
                <a:srgbClr val="FF0000"/>
              </a:solidFill>
              <a:cs typeface="Calibri"/>
            </a:endParaRPr>
          </a:p>
          <a:p>
            <a:r>
              <a:rPr lang="en-US" sz="2600" dirty="0"/>
              <a:t>The individual must receive health care services from a health care </a:t>
            </a:r>
            <a:r>
              <a:rPr lang="en-US" sz="2600" dirty="0">
                <a:solidFill>
                  <a:srgbClr val="FF0000"/>
                </a:solidFill>
              </a:rPr>
              <a:t>provider who is employed or contracted by the covered entity</a:t>
            </a:r>
            <a:endParaRPr lang="en-US" sz="2600" dirty="0"/>
          </a:p>
          <a:p>
            <a:r>
              <a:rPr lang="en-US" sz="2600" dirty="0"/>
              <a:t>The individual must receive health care services that are consistent with the </a:t>
            </a:r>
            <a:r>
              <a:rPr lang="en-US" sz="2600" dirty="0">
                <a:solidFill>
                  <a:srgbClr val="FF0000"/>
                </a:solidFill>
              </a:rPr>
              <a:t>scope of the grant funding </a:t>
            </a:r>
            <a:r>
              <a:rPr lang="en-US" sz="2600" dirty="0"/>
              <a:t>that has been provided to the entity.</a:t>
            </a:r>
            <a:endParaRPr lang="en-US" sz="2600" dirty="0">
              <a:cs typeface="Calibri"/>
            </a:endParaRPr>
          </a:p>
          <a:p>
            <a:pPr marL="0" indent="0">
              <a:buNone/>
            </a:pPr>
            <a:endParaRPr lang="en-US" dirty="0"/>
          </a:p>
        </p:txBody>
      </p:sp>
    </p:spTree>
    <p:extLst>
      <p:ext uri="{BB962C8B-B14F-4D97-AF65-F5344CB8AC3E}">
        <p14:creationId xmlns:p14="http://schemas.microsoft.com/office/powerpoint/2010/main" val="198527703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36CF5F-86AF-4EA1-C7CF-AF73DA51066A}"/>
              </a:ext>
            </a:extLst>
          </p:cNvPr>
          <p:cNvSpPr>
            <a:spLocks noGrp="1"/>
          </p:cNvSpPr>
          <p:nvPr>
            <p:ph type="title"/>
          </p:nvPr>
        </p:nvSpPr>
        <p:spPr/>
        <p:txBody>
          <a:bodyPr/>
          <a:lstStyle/>
          <a:p>
            <a:r>
              <a:rPr lang="en-US" dirty="0">
                <a:latin typeface="Century Gothic"/>
              </a:rPr>
              <a:t>Scope of service</a:t>
            </a:r>
            <a:endParaRPr lang="en-US" dirty="0"/>
          </a:p>
        </p:txBody>
      </p:sp>
      <p:graphicFrame>
        <p:nvGraphicFramePr>
          <p:cNvPr id="4" name="Content Placeholder 3">
            <a:extLst>
              <a:ext uri="{FF2B5EF4-FFF2-40B4-BE49-F238E27FC236}">
                <a16:creationId xmlns:a16="http://schemas.microsoft.com/office/drawing/2014/main" id="{1F52E609-7346-8DFA-73C5-7024D4FC0BA7}"/>
              </a:ext>
            </a:extLst>
          </p:cNvPr>
          <p:cNvGraphicFramePr>
            <a:graphicFrameLocks noGrp="1"/>
          </p:cNvGraphicFramePr>
          <p:nvPr>
            <p:ph idx="1"/>
            <p:extLst>
              <p:ext uri="{D42A27DB-BD31-4B8C-83A1-F6EECF244321}">
                <p14:modId xmlns:p14="http://schemas.microsoft.com/office/powerpoint/2010/main" val="3806544537"/>
              </p:ext>
            </p:extLst>
          </p:nvPr>
        </p:nvGraphicFramePr>
        <p:xfrm>
          <a:off x="832184" y="1824789"/>
          <a:ext cx="10519608" cy="2931160"/>
        </p:xfrm>
        <a:graphic>
          <a:graphicData uri="http://schemas.openxmlformats.org/drawingml/2006/table">
            <a:tbl>
              <a:tblPr firstRow="1" bandRow="1">
                <a:tableStyleId>{5C22544A-7EE6-4342-B048-85BDC9FD1C3A}</a:tableStyleId>
              </a:tblPr>
              <a:tblGrid>
                <a:gridCol w="3509210">
                  <a:extLst>
                    <a:ext uri="{9D8B030D-6E8A-4147-A177-3AD203B41FA5}">
                      <a16:colId xmlns:a16="http://schemas.microsoft.com/office/drawing/2014/main" val="2985647538"/>
                    </a:ext>
                  </a:extLst>
                </a:gridCol>
                <a:gridCol w="3505199">
                  <a:extLst>
                    <a:ext uri="{9D8B030D-6E8A-4147-A177-3AD203B41FA5}">
                      <a16:colId xmlns:a16="http://schemas.microsoft.com/office/drawing/2014/main" val="3287821921"/>
                    </a:ext>
                  </a:extLst>
                </a:gridCol>
                <a:gridCol w="3505199">
                  <a:extLst>
                    <a:ext uri="{9D8B030D-6E8A-4147-A177-3AD203B41FA5}">
                      <a16:colId xmlns:a16="http://schemas.microsoft.com/office/drawing/2014/main" val="2438355955"/>
                    </a:ext>
                  </a:extLst>
                </a:gridCol>
              </a:tblGrid>
              <a:tr h="370840">
                <a:tc>
                  <a:txBody>
                    <a:bodyPr/>
                    <a:lstStyle/>
                    <a:p>
                      <a:r>
                        <a:rPr lang="en-US" dirty="0"/>
                        <a:t>Family Planning</a:t>
                      </a:r>
                    </a:p>
                  </a:txBody>
                  <a:tcPr/>
                </a:tc>
                <a:tc>
                  <a:txBody>
                    <a:bodyPr/>
                    <a:lstStyle/>
                    <a:p>
                      <a:r>
                        <a:rPr lang="en-US" dirty="0"/>
                        <a:t>STI</a:t>
                      </a:r>
                    </a:p>
                  </a:txBody>
                  <a:tcPr/>
                </a:tc>
                <a:tc>
                  <a:txBody>
                    <a:bodyPr/>
                    <a:lstStyle/>
                    <a:p>
                      <a:r>
                        <a:rPr lang="en-US" dirty="0"/>
                        <a:t>Tuberculosis</a:t>
                      </a:r>
                    </a:p>
                  </a:txBody>
                  <a:tcPr/>
                </a:tc>
                <a:extLst>
                  <a:ext uri="{0D108BD9-81ED-4DB2-BD59-A6C34878D82A}">
                    <a16:rowId xmlns:a16="http://schemas.microsoft.com/office/drawing/2014/main" val="3372032172"/>
                  </a:ext>
                </a:extLst>
              </a:tr>
              <a:tr h="370839">
                <a:tc>
                  <a:txBody>
                    <a:bodyPr/>
                    <a:lstStyle/>
                    <a:p>
                      <a:pPr marL="285750" lvl="0" indent="-285750" algn="l">
                        <a:lnSpc>
                          <a:spcPct val="100000"/>
                        </a:lnSpc>
                        <a:spcBef>
                          <a:spcPts val="0"/>
                        </a:spcBef>
                        <a:spcAft>
                          <a:spcPts val="0"/>
                        </a:spcAft>
                        <a:buFont typeface="Arial"/>
                        <a:buChar char="•"/>
                      </a:pPr>
                      <a:r>
                        <a:rPr lang="en-US" sz="1800" b="0" i="0" u="none" strike="noStrike" noProof="0" dirty="0">
                          <a:solidFill>
                            <a:srgbClr val="333333"/>
                          </a:solidFill>
                          <a:latin typeface="Calibri"/>
                        </a:rPr>
                        <a:t>Pregnancy prevention and birth spacing,</a:t>
                      </a:r>
                      <a:endParaRPr lang="en-US" sz="1800" dirty="0"/>
                    </a:p>
                    <a:p>
                      <a:pPr marL="285750" lvl="0" indent="-285750" algn="l">
                        <a:lnSpc>
                          <a:spcPct val="100000"/>
                        </a:lnSpc>
                        <a:spcBef>
                          <a:spcPts val="0"/>
                        </a:spcBef>
                        <a:spcAft>
                          <a:spcPts val="0"/>
                        </a:spcAft>
                        <a:buFont typeface="Arial"/>
                        <a:buChar char="•"/>
                      </a:pPr>
                      <a:r>
                        <a:rPr lang="en-US" sz="1800" b="0" i="0" u="none" strike="noStrike" noProof="0" dirty="0">
                          <a:solidFill>
                            <a:srgbClr val="333333"/>
                          </a:solidFill>
                          <a:latin typeface="Calibri"/>
                        </a:rPr>
                        <a:t>Pregnancy testing and counseling,</a:t>
                      </a:r>
                      <a:endParaRPr lang="en-US" sz="1800" dirty="0"/>
                    </a:p>
                    <a:p>
                      <a:pPr marL="285750" lvl="0" indent="-285750" algn="l">
                        <a:lnSpc>
                          <a:spcPct val="100000"/>
                        </a:lnSpc>
                        <a:spcBef>
                          <a:spcPts val="0"/>
                        </a:spcBef>
                        <a:spcAft>
                          <a:spcPts val="0"/>
                        </a:spcAft>
                        <a:buFont typeface="Arial"/>
                        <a:buChar char="•"/>
                      </a:pPr>
                      <a:r>
                        <a:rPr lang="en-US" sz="1800" b="0" i="0" u="none" strike="noStrike" noProof="0" dirty="0">
                          <a:solidFill>
                            <a:srgbClr val="333333"/>
                          </a:solidFill>
                          <a:latin typeface="Calibri"/>
                        </a:rPr>
                        <a:t>Assistance to achieve pregnancy,</a:t>
                      </a:r>
                      <a:endParaRPr lang="en-US" sz="1800" dirty="0"/>
                    </a:p>
                    <a:p>
                      <a:pPr marL="285750" lvl="0" indent="-285750" algn="l">
                        <a:lnSpc>
                          <a:spcPct val="100000"/>
                        </a:lnSpc>
                        <a:spcBef>
                          <a:spcPts val="0"/>
                        </a:spcBef>
                        <a:spcAft>
                          <a:spcPts val="0"/>
                        </a:spcAft>
                        <a:buFont typeface="Arial"/>
                        <a:buChar char="•"/>
                      </a:pPr>
                      <a:r>
                        <a:rPr lang="en-US" sz="1800" b="0" i="0" u="none" strike="noStrike" noProof="0" dirty="0">
                          <a:solidFill>
                            <a:srgbClr val="333333"/>
                          </a:solidFill>
                          <a:latin typeface="Calibri"/>
                        </a:rPr>
                        <a:t>Basic infertility services,</a:t>
                      </a:r>
                      <a:r>
                        <a:rPr lang="en-US" sz="1800" b="0" i="0" u="none" strike="noStrike" noProof="0" dirty="0">
                          <a:solidFill>
                            <a:schemeClr val="dk1"/>
                          </a:solidFill>
                          <a:latin typeface="+mn-lt"/>
                        </a:rPr>
                        <a:t> </a:t>
                      </a:r>
                      <a:r>
                        <a:rPr lang="en-US" sz="1800" b="0" i="0" u="none" strike="noStrike" noProof="0" dirty="0">
                          <a:solidFill>
                            <a:srgbClr val="333333"/>
                          </a:solidFill>
                          <a:latin typeface="Calibri"/>
                        </a:rPr>
                        <a:t>and</a:t>
                      </a:r>
                      <a:endParaRPr lang="en-US" sz="1800" dirty="0"/>
                    </a:p>
                    <a:p>
                      <a:pPr marL="285750" lvl="0" indent="-285750" algn="l">
                        <a:lnSpc>
                          <a:spcPct val="100000"/>
                        </a:lnSpc>
                        <a:spcBef>
                          <a:spcPts val="0"/>
                        </a:spcBef>
                        <a:spcAft>
                          <a:spcPts val="0"/>
                        </a:spcAft>
                        <a:buFont typeface="Arial"/>
                        <a:buChar char="•"/>
                      </a:pPr>
                      <a:r>
                        <a:rPr lang="en-US" sz="1800" b="0" i="0" u="none" strike="noStrike" noProof="0" dirty="0">
                          <a:solidFill>
                            <a:srgbClr val="333333"/>
                          </a:solidFill>
                          <a:latin typeface="Calibri"/>
                        </a:rPr>
                        <a:t>Other preconception health services.</a:t>
                      </a:r>
                      <a:endParaRPr lang="en-US" sz="1800" dirty="0"/>
                    </a:p>
                    <a:p>
                      <a:pPr lvl="0">
                        <a:buNone/>
                      </a:pPr>
                      <a:endParaRPr lang="en-US" dirty="0"/>
                    </a:p>
                  </a:txBody>
                  <a:tcPr/>
                </a:tc>
                <a:tc>
                  <a:txBody>
                    <a:bodyPr/>
                    <a:lstStyle/>
                    <a:p>
                      <a:pPr marL="285750" lvl="0" indent="-285750" algn="l" rtl="0" eaLnBrk="1" latinLnBrk="0" hangingPunct="1">
                        <a:lnSpc>
                          <a:spcPct val="100000"/>
                        </a:lnSpc>
                        <a:spcBef>
                          <a:spcPts val="0"/>
                        </a:spcBef>
                        <a:spcAft>
                          <a:spcPts val="0"/>
                        </a:spcAft>
                        <a:buFont typeface="Arial"/>
                        <a:buChar char="•"/>
                      </a:pPr>
                      <a:r>
                        <a:rPr lang="en-US" sz="1800" b="0" i="0" u="none" strike="noStrike" kern="1200" noProof="0" dirty="0">
                          <a:solidFill>
                            <a:srgbClr val="333333"/>
                          </a:solidFill>
                          <a:latin typeface="Calibri"/>
                          <a:ea typeface="+mn-ea"/>
                          <a:cs typeface="+mn-cs"/>
                        </a:rPr>
                        <a:t>STI screening services</a:t>
                      </a:r>
                    </a:p>
                    <a:p>
                      <a:pPr marL="285750" lvl="0" indent="-285750" algn="l" rtl="0" eaLnBrk="1" latinLnBrk="0" hangingPunct="1">
                        <a:lnSpc>
                          <a:spcPct val="100000"/>
                        </a:lnSpc>
                        <a:spcBef>
                          <a:spcPts val="0"/>
                        </a:spcBef>
                        <a:spcAft>
                          <a:spcPts val="0"/>
                        </a:spcAft>
                        <a:buFont typeface="Arial"/>
                        <a:buChar char="•"/>
                      </a:pPr>
                      <a:r>
                        <a:rPr lang="en-US" sz="1800" b="0" i="0" u="none" strike="noStrike" kern="1200" noProof="0" dirty="0">
                          <a:solidFill>
                            <a:srgbClr val="333333"/>
                          </a:solidFill>
                          <a:latin typeface="Calibri"/>
                          <a:ea typeface="+mn-ea"/>
                          <a:cs typeface="+mn-cs"/>
                        </a:rPr>
                        <a:t>Onsight diagnosis and treatment of STIs </a:t>
                      </a:r>
                      <a:endParaRPr lang="en-US" sz="1800" b="0" i="0" u="none" strike="noStrike" kern="1200" dirty="0">
                        <a:solidFill>
                          <a:srgbClr val="333333"/>
                        </a:solidFill>
                        <a:latin typeface="Calibri"/>
                        <a:ea typeface="+mn-ea"/>
                        <a:cs typeface="+mn-cs"/>
                      </a:endParaRPr>
                    </a:p>
                    <a:p>
                      <a:pPr marL="285750" lvl="0" indent="-285750" algn="l" defTabSz="914400" rtl="0" eaLnBrk="1" latinLnBrk="0" hangingPunct="1">
                        <a:lnSpc>
                          <a:spcPct val="100000"/>
                        </a:lnSpc>
                        <a:spcBef>
                          <a:spcPts val="0"/>
                        </a:spcBef>
                        <a:spcAft>
                          <a:spcPts val="0"/>
                        </a:spcAft>
                        <a:buFont typeface="Arial"/>
                        <a:buChar char="•"/>
                      </a:pPr>
                      <a:r>
                        <a:rPr lang="en-US" sz="1800" b="0" i="0" u="none" strike="noStrike" kern="1200" noProof="0" dirty="0">
                          <a:solidFill>
                            <a:srgbClr val="333333"/>
                          </a:solidFill>
                          <a:latin typeface="Calibri"/>
                          <a:ea typeface="+mn-ea"/>
                          <a:cs typeface="+mn-cs"/>
                        </a:rPr>
                        <a:t>DTI patient counseling</a:t>
                      </a:r>
                      <a:endParaRPr lang="en-US" sz="1800" b="0" i="0" u="none" strike="noStrike" kern="1200" dirty="0">
                        <a:solidFill>
                          <a:srgbClr val="333333"/>
                        </a:solidFill>
                        <a:latin typeface="Calibri"/>
                        <a:ea typeface="+mn-ea"/>
                        <a:cs typeface="+mn-cs"/>
                      </a:endParaRPr>
                    </a:p>
                    <a:p>
                      <a:pPr marL="285750" lvl="0" indent="-285750" algn="l" defTabSz="914400" rtl="0" eaLnBrk="1" latinLnBrk="0" hangingPunct="1">
                        <a:lnSpc>
                          <a:spcPct val="100000"/>
                        </a:lnSpc>
                        <a:spcBef>
                          <a:spcPts val="0"/>
                        </a:spcBef>
                        <a:spcAft>
                          <a:spcPts val="0"/>
                        </a:spcAft>
                        <a:buFont typeface="Arial"/>
                        <a:buChar char="•"/>
                      </a:pPr>
                      <a:r>
                        <a:rPr lang="en-US" sz="1800" b="0" i="0" u="none" strike="noStrike" kern="1200" noProof="0" dirty="0">
                          <a:solidFill>
                            <a:srgbClr val="333333"/>
                          </a:solidFill>
                          <a:latin typeface="Calibri"/>
                          <a:ea typeface="+mn-ea"/>
                          <a:cs typeface="+mn-cs"/>
                        </a:rPr>
                        <a:t>STI partner notification and treatment</a:t>
                      </a:r>
                      <a:endParaRPr lang="en-US" sz="1800" b="0" i="0" u="none" strike="noStrike" kern="1200" dirty="0">
                        <a:solidFill>
                          <a:srgbClr val="333333"/>
                        </a:solidFill>
                        <a:latin typeface="Calibri"/>
                        <a:ea typeface="+mn-ea"/>
                        <a:cs typeface="+mn-cs"/>
                      </a:endParaRPr>
                    </a:p>
                  </a:txBody>
                  <a:tcPr/>
                </a:tc>
                <a:tc>
                  <a:txBody>
                    <a:bodyPr/>
                    <a:lstStyle/>
                    <a:p>
                      <a:pPr marL="285750" lvl="0" indent="-285750" algn="l" rtl="0" eaLnBrk="1" latinLnBrk="0" hangingPunct="1">
                        <a:lnSpc>
                          <a:spcPct val="100000"/>
                        </a:lnSpc>
                        <a:spcBef>
                          <a:spcPts val="0"/>
                        </a:spcBef>
                        <a:spcAft>
                          <a:spcPts val="0"/>
                        </a:spcAft>
                        <a:buFont typeface="Arial"/>
                        <a:buChar char="•"/>
                      </a:pPr>
                      <a:r>
                        <a:rPr lang="en-US" sz="1800" b="0" i="0" u="none" strike="noStrike" kern="1200" noProof="0" dirty="0">
                          <a:solidFill>
                            <a:srgbClr val="333333"/>
                          </a:solidFill>
                          <a:latin typeface="Calibri"/>
                          <a:ea typeface="+mn-ea"/>
                          <a:cs typeface="+mn-cs"/>
                        </a:rPr>
                        <a:t>TB case finding and reporting</a:t>
                      </a:r>
                    </a:p>
                    <a:p>
                      <a:pPr marL="285750" lvl="0" indent="-285750" algn="l" rtl="0" eaLnBrk="1" latinLnBrk="0" hangingPunct="1">
                        <a:lnSpc>
                          <a:spcPct val="100000"/>
                        </a:lnSpc>
                        <a:spcBef>
                          <a:spcPts val="0"/>
                        </a:spcBef>
                        <a:spcAft>
                          <a:spcPts val="0"/>
                        </a:spcAft>
                        <a:buFont typeface="Arial"/>
                        <a:buChar char="•"/>
                      </a:pPr>
                      <a:r>
                        <a:rPr lang="en-US" sz="1800" b="0" i="0" u="none" strike="noStrike" kern="1200" noProof="0" dirty="0">
                          <a:solidFill>
                            <a:srgbClr val="333333"/>
                          </a:solidFill>
                          <a:latin typeface="Calibri"/>
                          <a:ea typeface="+mn-ea"/>
                          <a:cs typeface="+mn-cs"/>
                        </a:rPr>
                        <a:t>Provision of TB treatment</a:t>
                      </a:r>
                    </a:p>
                    <a:p>
                      <a:pPr marL="285750" lvl="0" indent="-285750" algn="l" rtl="0" eaLnBrk="1" latinLnBrk="0" hangingPunct="1">
                        <a:lnSpc>
                          <a:spcPct val="100000"/>
                        </a:lnSpc>
                        <a:spcBef>
                          <a:spcPts val="0"/>
                        </a:spcBef>
                        <a:spcAft>
                          <a:spcPts val="0"/>
                        </a:spcAft>
                        <a:buFont typeface="Arial"/>
                        <a:buChar char="•"/>
                      </a:pPr>
                      <a:r>
                        <a:rPr lang="en-US" sz="1800" b="0" i="0" u="none" strike="noStrike" kern="1200" noProof="0" dirty="0">
                          <a:solidFill>
                            <a:srgbClr val="333333"/>
                          </a:solidFill>
                          <a:latin typeface="Calibri"/>
                          <a:ea typeface="+mn-ea"/>
                          <a:cs typeface="+mn-cs"/>
                        </a:rPr>
                        <a:t>Testing and counseling of TB infection or outbreak</a:t>
                      </a:r>
                    </a:p>
                  </a:txBody>
                  <a:tcPr/>
                </a:tc>
                <a:extLst>
                  <a:ext uri="{0D108BD9-81ED-4DB2-BD59-A6C34878D82A}">
                    <a16:rowId xmlns:a16="http://schemas.microsoft.com/office/drawing/2014/main" val="3959531701"/>
                  </a:ext>
                </a:extLst>
              </a:tr>
            </a:tbl>
          </a:graphicData>
        </a:graphic>
      </p:graphicFrame>
    </p:spTree>
    <p:extLst>
      <p:ext uri="{BB962C8B-B14F-4D97-AF65-F5344CB8AC3E}">
        <p14:creationId xmlns:p14="http://schemas.microsoft.com/office/powerpoint/2010/main" val="319368644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103437"/>
            <a:ext cx="10515600" cy="1325563"/>
          </a:xfrm>
        </p:spPr>
        <p:txBody>
          <a:bodyPr>
            <a:normAutofit/>
          </a:bodyPr>
          <a:lstStyle/>
          <a:p>
            <a:r>
              <a:rPr lang="en-US" sz="6000"/>
              <a:t>Questions?</a:t>
            </a:r>
          </a:p>
        </p:txBody>
      </p:sp>
    </p:spTree>
    <p:extLst>
      <p:ext uri="{BB962C8B-B14F-4D97-AF65-F5344CB8AC3E}">
        <p14:creationId xmlns:p14="http://schemas.microsoft.com/office/powerpoint/2010/main" val="32785959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F0F322-371D-9A9C-A054-571995280309}"/>
              </a:ext>
            </a:extLst>
          </p:cNvPr>
          <p:cNvSpPr>
            <a:spLocks noGrp="1"/>
          </p:cNvSpPr>
          <p:nvPr>
            <p:ph type="title"/>
          </p:nvPr>
        </p:nvSpPr>
        <p:spPr/>
        <p:txBody>
          <a:bodyPr>
            <a:normAutofit/>
          </a:bodyPr>
          <a:lstStyle/>
          <a:p>
            <a:r>
              <a:rPr lang="en-US" dirty="0"/>
              <a:t>Manual for “DISPENSING OF DRUGS BY PUBLIC HEALTH REGISTERED NURSES”</a:t>
            </a:r>
          </a:p>
        </p:txBody>
      </p:sp>
      <p:graphicFrame>
        <p:nvGraphicFramePr>
          <p:cNvPr id="4" name="Content Placeholder 3">
            <a:extLst>
              <a:ext uri="{FF2B5EF4-FFF2-40B4-BE49-F238E27FC236}">
                <a16:creationId xmlns:a16="http://schemas.microsoft.com/office/drawing/2014/main" id="{F3C03956-EA3E-F697-A1B2-0FC4F42599C0}"/>
              </a:ext>
            </a:extLst>
          </p:cNvPr>
          <p:cNvGraphicFramePr>
            <a:graphicFrameLocks noGrp="1"/>
          </p:cNvGraphicFramePr>
          <p:nvPr>
            <p:ph idx="1"/>
            <p:extLst>
              <p:ext uri="{D42A27DB-BD31-4B8C-83A1-F6EECF244321}">
                <p14:modId xmlns:p14="http://schemas.microsoft.com/office/powerpoint/2010/main" val="2362467900"/>
              </p:ext>
            </p:extLst>
          </p:nvPr>
        </p:nvGraphicFramePr>
        <p:xfrm>
          <a:off x="563033" y="1825625"/>
          <a:ext cx="11065934"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7561027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Pharmacy Laws</a:t>
            </a:r>
          </a:p>
        </p:txBody>
      </p:sp>
      <p:sp>
        <p:nvSpPr>
          <p:cNvPr id="3" name="Content Placeholder 2"/>
          <p:cNvSpPr>
            <a:spLocks noGrp="1"/>
          </p:cNvSpPr>
          <p:nvPr>
            <p:ph idx="1"/>
          </p:nvPr>
        </p:nvSpPr>
        <p:spPr/>
        <p:txBody>
          <a:bodyPr vert="horz" lIns="91440" tIns="45720" rIns="91440" bIns="45720" rtlCol="0" anchor="t">
            <a:normAutofit/>
          </a:bodyPr>
          <a:lstStyle/>
          <a:p>
            <a:r>
              <a:rPr lang="en-US" sz="2400" b="1" dirty="0"/>
              <a:t> A registered nurse in a local health department clinic may dispense prescription drugs and devices, other than controlled substances as defined in § 90‑85.34A, under the following conditions: </a:t>
            </a:r>
          </a:p>
          <a:p>
            <a:endParaRPr lang="en-US" sz="1600" dirty="0"/>
          </a:p>
          <a:p>
            <a:pPr marL="800100" lvl="1" indent="-342900">
              <a:buFont typeface="+mj-lt"/>
              <a:buAutoNum type="arabicPeriod"/>
            </a:pPr>
            <a:r>
              <a:rPr lang="en-US" sz="2000" dirty="0"/>
              <a:t>The registered nurse has acceptable </a:t>
            </a:r>
            <a:r>
              <a:rPr lang="en-US" sz="2000" b="1" dirty="0"/>
              <a:t>training</a:t>
            </a:r>
          </a:p>
          <a:p>
            <a:pPr marL="800100" lvl="1" indent="-342900">
              <a:buFont typeface="+mj-lt"/>
              <a:buAutoNum type="arabicPeriod"/>
            </a:pPr>
            <a:r>
              <a:rPr lang="en-US" sz="2000" dirty="0"/>
              <a:t>Dispensing occurs only </a:t>
            </a:r>
            <a:r>
              <a:rPr lang="en-US" sz="2000" b="1" dirty="0"/>
              <a:t>within the local health department </a:t>
            </a:r>
            <a:r>
              <a:rPr lang="en-US" sz="2000" dirty="0"/>
              <a:t>clinic</a:t>
            </a:r>
          </a:p>
          <a:p>
            <a:pPr marL="800100" lvl="1" indent="-342900">
              <a:buFont typeface="+mj-lt"/>
              <a:buAutoNum type="arabicPeriod"/>
            </a:pPr>
            <a:r>
              <a:rPr lang="en-US" sz="2000" dirty="0"/>
              <a:t>Only prescription drugs and devices contained in the </a:t>
            </a:r>
            <a:r>
              <a:rPr lang="en-US" sz="2000" b="1" dirty="0"/>
              <a:t>formulary</a:t>
            </a:r>
            <a:r>
              <a:rPr lang="en-US" sz="2000" dirty="0"/>
              <a:t> are allowed to be dispensed</a:t>
            </a:r>
          </a:p>
          <a:p>
            <a:pPr marL="800100" lvl="1" indent="-342900">
              <a:buFont typeface="+mj-lt"/>
              <a:buAutoNum type="arabicPeriod"/>
            </a:pPr>
            <a:r>
              <a:rPr lang="en-US" sz="2000" dirty="0"/>
              <a:t>The local health department has a </a:t>
            </a:r>
            <a:r>
              <a:rPr lang="en-US" sz="2000" b="1" dirty="0"/>
              <a:t>permitted pharmacy</a:t>
            </a:r>
          </a:p>
          <a:p>
            <a:pPr marL="800100" lvl="1" indent="-342900">
              <a:buFont typeface="+mj-lt"/>
              <a:buAutoNum type="arabicPeriod"/>
            </a:pPr>
            <a:r>
              <a:rPr lang="en-US" sz="2000" dirty="0"/>
              <a:t>Written </a:t>
            </a:r>
            <a:r>
              <a:rPr lang="en-US" sz="2000" b="1" dirty="0"/>
              <a:t>procedures</a:t>
            </a:r>
            <a:r>
              <a:rPr lang="en-US" sz="2000" dirty="0"/>
              <a:t> for storage, packaging, labeling, and delivery of prescription drugs are in place</a:t>
            </a:r>
          </a:p>
          <a:p>
            <a:pPr marL="800100" lvl="1" indent="-342900">
              <a:buFont typeface="+mj-lt"/>
              <a:buAutoNum type="arabicPeriod"/>
            </a:pPr>
            <a:r>
              <a:rPr lang="en-US" sz="2000" dirty="0"/>
              <a:t>The </a:t>
            </a:r>
            <a:r>
              <a:rPr lang="en-US" sz="2000" b="1" dirty="0"/>
              <a:t>pharmacist-manager reviews </a:t>
            </a:r>
            <a:r>
              <a:rPr lang="en-US" sz="2000" dirty="0"/>
              <a:t>dispensing records regularly</a:t>
            </a:r>
            <a:endParaRPr lang="en-US" sz="2000" dirty="0">
              <a:cs typeface="Calibri"/>
            </a:endParaRPr>
          </a:p>
        </p:txBody>
      </p:sp>
      <p:sp>
        <p:nvSpPr>
          <p:cNvPr id="4" name="TextBox 3">
            <a:extLst>
              <a:ext uri="{FF2B5EF4-FFF2-40B4-BE49-F238E27FC236}">
                <a16:creationId xmlns:a16="http://schemas.microsoft.com/office/drawing/2014/main" id="{CFC1EF66-558E-2055-D617-AF08A46293EC}"/>
              </a:ext>
            </a:extLst>
          </p:cNvPr>
          <p:cNvSpPr txBox="1"/>
          <p:nvPr/>
        </p:nvSpPr>
        <p:spPr>
          <a:xfrm>
            <a:off x="4200525" y="6311900"/>
            <a:ext cx="5324475" cy="461665"/>
          </a:xfrm>
          <a:prstGeom prst="rect">
            <a:avLst/>
          </a:prstGeom>
          <a:noFill/>
        </p:spPr>
        <p:txBody>
          <a:bodyPr wrap="square" rtlCol="0">
            <a:spAutoFit/>
          </a:bodyPr>
          <a:lstStyle/>
          <a:p>
            <a:r>
              <a:rPr lang="en-US" sz="1200" b="1" dirty="0">
                <a:solidFill>
                  <a:srgbClr val="6887B3"/>
                </a:solidFill>
              </a:rPr>
              <a:t>§ 90-85.34A Public health pharmacy practice</a:t>
            </a:r>
          </a:p>
          <a:p>
            <a:r>
              <a:rPr lang="en-US" sz="1200" b="1" dirty="0">
                <a:solidFill>
                  <a:srgbClr val="6887B3"/>
                </a:solidFill>
              </a:rPr>
              <a:t>21 NCAC 46.2402 Training of health department nurses</a:t>
            </a:r>
          </a:p>
        </p:txBody>
      </p:sp>
    </p:spTree>
    <p:extLst>
      <p:ext uri="{BB962C8B-B14F-4D97-AF65-F5344CB8AC3E}">
        <p14:creationId xmlns:p14="http://schemas.microsoft.com/office/powerpoint/2010/main" val="4084108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Key Points</a:t>
            </a:r>
          </a:p>
        </p:txBody>
      </p:sp>
      <p:sp>
        <p:nvSpPr>
          <p:cNvPr id="3" name="Content Placeholder 2"/>
          <p:cNvSpPr>
            <a:spLocks noGrp="1"/>
          </p:cNvSpPr>
          <p:nvPr>
            <p:ph idx="1"/>
          </p:nvPr>
        </p:nvSpPr>
        <p:spPr>
          <a:xfrm>
            <a:off x="1629508" y="1825625"/>
            <a:ext cx="9724292" cy="4351338"/>
          </a:xfrm>
        </p:spPr>
        <p:txBody>
          <a:bodyPr>
            <a:normAutofit/>
          </a:bodyPr>
          <a:lstStyle/>
          <a:p>
            <a:pPr marL="0" indent="0">
              <a:buNone/>
            </a:pPr>
            <a:r>
              <a:rPr lang="en-US" sz="2400" dirty="0"/>
              <a:t>The general statute pertains to </a:t>
            </a:r>
            <a:r>
              <a:rPr lang="en-US" sz="2400" b="1" dirty="0">
                <a:solidFill>
                  <a:srgbClr val="6887B3"/>
                </a:solidFill>
              </a:rPr>
              <a:t>registered nurses </a:t>
            </a:r>
            <a:r>
              <a:rPr lang="en-US" sz="2400" dirty="0"/>
              <a:t>only.  Dispensing privileges are not granted to LPNs, practical nurses, nursing assistants, nurses’ aides, or medical office assistants.  </a:t>
            </a:r>
          </a:p>
          <a:p>
            <a:pPr lvl="1"/>
            <a:r>
              <a:rPr lang="en-US" sz="2000" dirty="0"/>
              <a:t>This does not impact the practice of nurse practitioners or physician assistants</a:t>
            </a:r>
          </a:p>
          <a:p>
            <a:endParaRPr lang="en-US" sz="2400" dirty="0"/>
          </a:p>
          <a:p>
            <a:pPr marL="0" indent="0">
              <a:buNone/>
            </a:pPr>
            <a:r>
              <a:rPr lang="en-US" sz="2400" dirty="0"/>
              <a:t>The person to whom a prescription is dispensed </a:t>
            </a:r>
            <a:r>
              <a:rPr lang="en-US" sz="2400" b="1" dirty="0">
                <a:solidFill>
                  <a:srgbClr val="6887B3"/>
                </a:solidFill>
              </a:rPr>
              <a:t>must be a patient </a:t>
            </a:r>
            <a:r>
              <a:rPr lang="en-US" sz="2400" dirty="0"/>
              <a:t>of the local health department</a:t>
            </a:r>
          </a:p>
          <a:p>
            <a:pPr marL="914400" lvl="1" indent="-457200">
              <a:buFont typeface="+mj-lt"/>
              <a:buAutoNum type="arabicPeriod"/>
            </a:pPr>
            <a:r>
              <a:rPr lang="en-US" sz="2000" dirty="0"/>
              <a:t>Chart record must exist with medical encounter opened for the date of service</a:t>
            </a:r>
          </a:p>
          <a:p>
            <a:pPr marL="914400" lvl="1" indent="-457200">
              <a:buFont typeface="+mj-lt"/>
              <a:buAutoNum type="arabicPeriod"/>
            </a:pPr>
            <a:r>
              <a:rPr lang="en-US" sz="2000" dirty="0"/>
              <a:t>A provider must be responsible for the patients’ health and/or medical interventions</a:t>
            </a:r>
          </a:p>
          <a:p>
            <a:pPr marL="457200" lvl="1" indent="0">
              <a:buNone/>
            </a:pPr>
            <a:r>
              <a:rPr lang="en-US" sz="2000" b="1" dirty="0">
                <a:solidFill>
                  <a:srgbClr val="6887B3"/>
                </a:solidFill>
              </a:rPr>
              <a:t>	EXCEPTIONS </a:t>
            </a:r>
            <a:r>
              <a:rPr lang="en-US" sz="2000" b="1" dirty="0">
                <a:solidFill>
                  <a:srgbClr val="6887B3"/>
                </a:solidFill>
                <a:sym typeface="Wingdings" panose="05000000000000000000" pitchFamily="2" charset="2"/>
              </a:rPr>
              <a:t> naloxone kits &amp; epinephrine auto-injectors</a:t>
            </a:r>
            <a:endParaRPr lang="en-US" sz="2000" b="1" dirty="0">
              <a:solidFill>
                <a:srgbClr val="6887B3"/>
              </a:solidFill>
            </a:endParaRPr>
          </a:p>
          <a:p>
            <a:endParaRPr lang="en-US" sz="2400" dirty="0"/>
          </a:p>
        </p:txBody>
      </p:sp>
      <p:pic>
        <p:nvPicPr>
          <p:cNvPr id="15" name="Graphic 14" descr="Old Key with solid fill">
            <a:extLst>
              <a:ext uri="{FF2B5EF4-FFF2-40B4-BE49-F238E27FC236}">
                <a16:creationId xmlns:a16="http://schemas.microsoft.com/office/drawing/2014/main" id="{3F983A89-43F0-E20B-B928-B9A659E223EF}"/>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16979991">
            <a:off x="911444" y="3783454"/>
            <a:ext cx="734954" cy="734954"/>
          </a:xfrm>
          <a:prstGeom prst="rect">
            <a:avLst/>
          </a:prstGeom>
        </p:spPr>
      </p:pic>
      <p:pic>
        <p:nvPicPr>
          <p:cNvPr id="16" name="Graphic 15" descr="Old Key with solid fill">
            <a:extLst>
              <a:ext uri="{FF2B5EF4-FFF2-40B4-BE49-F238E27FC236}">
                <a16:creationId xmlns:a16="http://schemas.microsoft.com/office/drawing/2014/main" id="{8DA037B6-9B60-8BB2-DBFA-FEB750B87B5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16979991">
            <a:off x="821309" y="1898870"/>
            <a:ext cx="734954" cy="734954"/>
          </a:xfrm>
          <a:prstGeom prst="rect">
            <a:avLst/>
          </a:prstGeom>
        </p:spPr>
      </p:pic>
    </p:spTree>
    <p:extLst>
      <p:ext uri="{BB962C8B-B14F-4D97-AF65-F5344CB8AC3E}">
        <p14:creationId xmlns:p14="http://schemas.microsoft.com/office/powerpoint/2010/main" val="37622709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Drugs and devices to be dispensed</a:t>
            </a:r>
          </a:p>
        </p:txBody>
      </p:sp>
      <p:sp>
        <p:nvSpPr>
          <p:cNvPr id="6" name="TextBox 5">
            <a:extLst>
              <a:ext uri="{FF2B5EF4-FFF2-40B4-BE49-F238E27FC236}">
                <a16:creationId xmlns:a16="http://schemas.microsoft.com/office/drawing/2014/main" id="{B7CEDFE8-EC3E-7F0B-D1C7-3A7F95BA1B60}"/>
              </a:ext>
            </a:extLst>
          </p:cNvPr>
          <p:cNvSpPr txBox="1"/>
          <p:nvPr/>
        </p:nvSpPr>
        <p:spPr>
          <a:xfrm>
            <a:off x="730987" y="1798306"/>
            <a:ext cx="10305607" cy="2677656"/>
          </a:xfrm>
          <a:prstGeom prst="rect">
            <a:avLst/>
          </a:prstGeom>
          <a:noFill/>
        </p:spPr>
        <p:txBody>
          <a:bodyPr wrap="square">
            <a:spAutoFit/>
          </a:bodyPr>
          <a:lstStyle/>
          <a:p>
            <a:pPr marL="342900" indent="-342900">
              <a:buFont typeface="Arial" panose="020B0604020202020204" pitchFamily="34" charset="0"/>
              <a:buChar char="•"/>
            </a:pPr>
            <a:r>
              <a:rPr lang="en-US" sz="2400" dirty="0"/>
              <a:t>The formulary of drugs and devices that can be dispensed by public health nurses is no longer outlined specifically in the North Carolina General Statutes</a:t>
            </a:r>
          </a:p>
          <a:p>
            <a:pPr marL="342900" indent="-342900">
              <a:buFont typeface="Arial" panose="020B0604020202020204" pitchFamily="34" charset="0"/>
              <a:buChar char="•"/>
            </a:pPr>
            <a:r>
              <a:rPr lang="en-US" sz="2400" dirty="0"/>
              <a:t>For reference, the NC Board of Pharmacy may update the formulary here:</a:t>
            </a:r>
          </a:p>
          <a:p>
            <a:pPr marL="800100" lvl="1" indent="-342900">
              <a:buFont typeface="Arial" panose="020B0604020202020204" pitchFamily="34" charset="0"/>
              <a:buChar char="•"/>
            </a:pPr>
            <a:r>
              <a:rPr lang="en-US" sz="2400" dirty="0">
                <a:solidFill>
                  <a:srgbClr val="6887B3"/>
                </a:solidFill>
                <a:hlinkClick r:id="rId3">
                  <a:extLst>
                    <a:ext uri="{A12FA001-AC4F-418D-AE19-62706E023703}">
                      <ahyp:hlinkClr xmlns:ahyp="http://schemas.microsoft.com/office/drawing/2018/hyperlinkcolor" val="tx"/>
                    </a:ext>
                  </a:extLst>
                </a:hlinkClick>
              </a:rPr>
              <a:t>https://www.ncbop.org/faqs/pharmacist/faq_HDRNDispensing.htm#:~:text=The%20registered%20nurse%20must%20have,be%20dispensed%3B%20the%20local%20health</a:t>
            </a:r>
            <a:r>
              <a:rPr lang="en-US" sz="2400" dirty="0">
                <a:solidFill>
                  <a:srgbClr val="6887B3"/>
                </a:solidFill>
              </a:rPr>
              <a:t>  </a:t>
            </a:r>
          </a:p>
          <a:p>
            <a:endParaRPr lang="en-US" sz="2400" dirty="0"/>
          </a:p>
        </p:txBody>
      </p:sp>
    </p:spTree>
    <p:extLst>
      <p:ext uri="{BB962C8B-B14F-4D97-AF65-F5344CB8AC3E}">
        <p14:creationId xmlns:p14="http://schemas.microsoft.com/office/powerpoint/2010/main" val="8067779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Definitions</a:t>
            </a:r>
          </a:p>
        </p:txBody>
      </p:sp>
      <p:graphicFrame>
        <p:nvGraphicFramePr>
          <p:cNvPr id="4" name="Table 3">
            <a:extLst>
              <a:ext uri="{FF2B5EF4-FFF2-40B4-BE49-F238E27FC236}">
                <a16:creationId xmlns:a16="http://schemas.microsoft.com/office/drawing/2014/main" id="{E77870E5-630A-F36A-42C3-E0C3D8939DF1}"/>
              </a:ext>
            </a:extLst>
          </p:cNvPr>
          <p:cNvGraphicFramePr>
            <a:graphicFrameLocks noGrp="1"/>
          </p:cNvGraphicFramePr>
          <p:nvPr>
            <p:extLst>
              <p:ext uri="{D42A27DB-BD31-4B8C-83A1-F6EECF244321}">
                <p14:modId xmlns:p14="http://schemas.microsoft.com/office/powerpoint/2010/main" val="233745512"/>
              </p:ext>
            </p:extLst>
          </p:nvPr>
        </p:nvGraphicFramePr>
        <p:xfrm>
          <a:off x="477254" y="1690688"/>
          <a:ext cx="11237491" cy="3806409"/>
        </p:xfrm>
        <a:graphic>
          <a:graphicData uri="http://schemas.openxmlformats.org/drawingml/2006/table">
            <a:tbl>
              <a:tblPr firstRow="1" bandRow="1">
                <a:tableStyleId>{5DA37D80-6434-44D0-A028-1B22A696006F}</a:tableStyleId>
              </a:tblPr>
              <a:tblGrid>
                <a:gridCol w="1510862">
                  <a:extLst>
                    <a:ext uri="{9D8B030D-6E8A-4147-A177-3AD203B41FA5}">
                      <a16:colId xmlns:a16="http://schemas.microsoft.com/office/drawing/2014/main" val="1655026560"/>
                    </a:ext>
                  </a:extLst>
                </a:gridCol>
                <a:gridCol w="9726629">
                  <a:extLst>
                    <a:ext uri="{9D8B030D-6E8A-4147-A177-3AD203B41FA5}">
                      <a16:colId xmlns:a16="http://schemas.microsoft.com/office/drawing/2014/main" val="3201309891"/>
                    </a:ext>
                  </a:extLst>
                </a:gridCol>
              </a:tblGrid>
              <a:tr h="514569">
                <a:tc>
                  <a:txBody>
                    <a:bodyPr/>
                    <a:lstStyle/>
                    <a:p>
                      <a:r>
                        <a:rPr lang="en-US" sz="1800" b="1"/>
                        <a:t>Healthcare Provider</a:t>
                      </a:r>
                      <a:endParaRPr lang="en-US" b="1"/>
                    </a:p>
                  </a:txBody>
                  <a:tcPr>
                    <a:lnL w="12700" cap="flat" cmpd="sng" algn="ctr">
                      <a:solidFill>
                        <a:srgbClr val="003147"/>
                      </a:solidFill>
                      <a:prstDash val="solid"/>
                      <a:round/>
                      <a:headEnd type="none" w="med" len="med"/>
                      <a:tailEnd type="none" w="med" len="med"/>
                    </a:lnL>
                    <a:lnR w="12700" cap="flat" cmpd="sng" algn="ctr">
                      <a:solidFill>
                        <a:srgbClr val="003147"/>
                      </a:solidFill>
                      <a:prstDash val="solid"/>
                      <a:round/>
                      <a:headEnd type="none" w="med" len="med"/>
                      <a:tailEnd type="none" w="med" len="med"/>
                    </a:lnR>
                    <a:lnT w="12700" cap="flat" cmpd="sng" algn="ctr">
                      <a:solidFill>
                        <a:srgbClr val="003147"/>
                      </a:solidFill>
                      <a:prstDash val="solid"/>
                      <a:round/>
                      <a:headEnd type="none" w="med" len="med"/>
                      <a:tailEnd type="none" w="med" len="med"/>
                    </a:lnT>
                    <a:lnB w="12700" cap="flat" cmpd="sng" algn="ctr">
                      <a:solidFill>
                        <a:srgbClr val="003147"/>
                      </a:solidFill>
                      <a:prstDash val="solid"/>
                      <a:round/>
                      <a:headEnd type="none" w="med" len="med"/>
                      <a:tailEnd type="none" w="med" len="med"/>
                    </a:lnB>
                  </a:tcPr>
                </a:tc>
                <a:tc>
                  <a:txBody>
                    <a:bodyPr/>
                    <a:lstStyle/>
                    <a:p>
                      <a:r>
                        <a:rPr lang="en-US" b="0"/>
                        <a:t>Any licensed health care professional; any agent or employee of any health care institution, health care insurer, health care professional school; or a member of any allied health profession. [§ G.S. 90-85.3i] </a:t>
                      </a:r>
                    </a:p>
                  </a:txBody>
                  <a:tcPr>
                    <a:lnL w="12700" cap="flat" cmpd="sng" algn="ctr">
                      <a:solidFill>
                        <a:srgbClr val="003147"/>
                      </a:solidFill>
                      <a:prstDash val="solid"/>
                      <a:round/>
                      <a:headEnd type="none" w="med" len="med"/>
                      <a:tailEnd type="none" w="med" len="med"/>
                    </a:lnL>
                    <a:lnR w="12700" cap="flat" cmpd="sng" algn="ctr">
                      <a:solidFill>
                        <a:srgbClr val="003147"/>
                      </a:solidFill>
                      <a:prstDash val="solid"/>
                      <a:round/>
                      <a:headEnd type="none" w="med" len="med"/>
                      <a:tailEnd type="none" w="med" len="med"/>
                    </a:lnR>
                    <a:lnT w="12700" cap="flat" cmpd="sng" algn="ctr">
                      <a:solidFill>
                        <a:srgbClr val="003147"/>
                      </a:solidFill>
                      <a:prstDash val="solid"/>
                      <a:round/>
                      <a:headEnd type="none" w="med" len="med"/>
                      <a:tailEnd type="none" w="med" len="med"/>
                    </a:lnT>
                    <a:lnB w="12700" cap="flat" cmpd="sng" algn="ctr">
                      <a:solidFill>
                        <a:srgbClr val="003147"/>
                      </a:solidFill>
                      <a:prstDash val="solid"/>
                      <a:round/>
                      <a:headEnd type="none" w="med" len="med"/>
                      <a:tailEnd type="none" w="med" len="med"/>
                    </a:lnB>
                  </a:tcPr>
                </a:tc>
                <a:extLst>
                  <a:ext uri="{0D108BD9-81ED-4DB2-BD59-A6C34878D82A}">
                    <a16:rowId xmlns:a16="http://schemas.microsoft.com/office/drawing/2014/main" val="4029579628"/>
                  </a:ext>
                </a:extLst>
              </a:tr>
              <a:tr h="514569">
                <a:tc>
                  <a:txBody>
                    <a:bodyPr/>
                    <a:lstStyle/>
                    <a:p>
                      <a:r>
                        <a:rPr lang="en-US" sz="1800" b="1"/>
                        <a:t>Prescriber</a:t>
                      </a:r>
                      <a:endParaRPr lang="en-US" b="1"/>
                    </a:p>
                  </a:txBody>
                  <a:tcPr>
                    <a:lnL w="12700" cap="flat" cmpd="sng" algn="ctr">
                      <a:solidFill>
                        <a:srgbClr val="003147"/>
                      </a:solidFill>
                      <a:prstDash val="solid"/>
                      <a:round/>
                      <a:headEnd type="none" w="med" len="med"/>
                      <a:tailEnd type="none" w="med" len="med"/>
                    </a:lnL>
                    <a:lnR w="12700" cap="flat" cmpd="sng" algn="ctr">
                      <a:solidFill>
                        <a:srgbClr val="003147"/>
                      </a:solidFill>
                      <a:prstDash val="solid"/>
                      <a:round/>
                      <a:headEnd type="none" w="med" len="med"/>
                      <a:tailEnd type="none" w="med" len="med"/>
                    </a:lnR>
                    <a:lnT w="12700" cap="flat" cmpd="sng" algn="ctr">
                      <a:solidFill>
                        <a:srgbClr val="003147"/>
                      </a:solidFill>
                      <a:prstDash val="solid"/>
                      <a:round/>
                      <a:headEnd type="none" w="med" len="med"/>
                      <a:tailEnd type="none" w="med" len="med"/>
                    </a:lnT>
                    <a:lnB w="12700" cap="flat" cmpd="sng" algn="ctr">
                      <a:solidFill>
                        <a:srgbClr val="003147"/>
                      </a:solidFill>
                      <a:prstDash val="solid"/>
                      <a:round/>
                      <a:headEnd type="none" w="med" len="med"/>
                      <a:tailEnd type="none" w="med" len="med"/>
                    </a:lnB>
                    <a:solidFill>
                      <a:srgbClr val="6887B3">
                        <a:alpha val="20000"/>
                      </a:srgbClr>
                    </a:solidFill>
                  </a:tcPr>
                </a:tc>
                <a:tc>
                  <a:txBody>
                    <a:bodyPr/>
                    <a:lstStyle/>
                    <a:p>
                      <a:r>
                        <a:rPr lang="en-US"/>
                        <a:t>Anyone authorized to prescribe drugs pursuant to the laws of this State. [§ G. S. 90-85.27(5)] </a:t>
                      </a:r>
                    </a:p>
                  </a:txBody>
                  <a:tcPr>
                    <a:lnL w="12700" cap="flat" cmpd="sng" algn="ctr">
                      <a:solidFill>
                        <a:srgbClr val="003147"/>
                      </a:solidFill>
                      <a:prstDash val="solid"/>
                      <a:round/>
                      <a:headEnd type="none" w="med" len="med"/>
                      <a:tailEnd type="none" w="med" len="med"/>
                    </a:lnL>
                    <a:lnR w="12700" cap="flat" cmpd="sng" algn="ctr">
                      <a:solidFill>
                        <a:srgbClr val="003147"/>
                      </a:solidFill>
                      <a:prstDash val="solid"/>
                      <a:round/>
                      <a:headEnd type="none" w="med" len="med"/>
                      <a:tailEnd type="none" w="med" len="med"/>
                    </a:lnR>
                    <a:lnT w="12700" cap="flat" cmpd="sng" algn="ctr">
                      <a:solidFill>
                        <a:srgbClr val="003147"/>
                      </a:solidFill>
                      <a:prstDash val="solid"/>
                      <a:round/>
                      <a:headEnd type="none" w="med" len="med"/>
                      <a:tailEnd type="none" w="med" len="med"/>
                    </a:lnT>
                    <a:lnB w="12700" cap="flat" cmpd="sng" algn="ctr">
                      <a:solidFill>
                        <a:srgbClr val="003147"/>
                      </a:solidFill>
                      <a:prstDash val="solid"/>
                      <a:round/>
                      <a:headEnd type="none" w="med" len="med"/>
                      <a:tailEnd type="none" w="med" len="med"/>
                    </a:lnB>
                    <a:solidFill>
                      <a:srgbClr val="6887B3">
                        <a:alpha val="20000"/>
                      </a:srgbClr>
                    </a:solidFill>
                  </a:tcPr>
                </a:tc>
                <a:extLst>
                  <a:ext uri="{0D108BD9-81ED-4DB2-BD59-A6C34878D82A}">
                    <a16:rowId xmlns:a16="http://schemas.microsoft.com/office/drawing/2014/main" val="1004979773"/>
                  </a:ext>
                </a:extLst>
              </a:tr>
              <a:tr h="514569">
                <a:tc>
                  <a:txBody>
                    <a:bodyPr/>
                    <a:lstStyle/>
                    <a:p>
                      <a:r>
                        <a:rPr lang="en-US" b="1"/>
                        <a:t>Permit</a:t>
                      </a:r>
                    </a:p>
                  </a:txBody>
                  <a:tcPr>
                    <a:lnL w="12700" cap="flat" cmpd="sng" algn="ctr">
                      <a:solidFill>
                        <a:srgbClr val="003147"/>
                      </a:solidFill>
                      <a:prstDash val="solid"/>
                      <a:round/>
                      <a:headEnd type="none" w="med" len="med"/>
                      <a:tailEnd type="none" w="med" len="med"/>
                    </a:lnL>
                    <a:lnR w="12700" cap="flat" cmpd="sng" algn="ctr">
                      <a:solidFill>
                        <a:srgbClr val="003147"/>
                      </a:solidFill>
                      <a:prstDash val="solid"/>
                      <a:round/>
                      <a:headEnd type="none" w="med" len="med"/>
                      <a:tailEnd type="none" w="med" len="med"/>
                    </a:lnR>
                    <a:lnT w="12700" cap="flat" cmpd="sng" algn="ctr">
                      <a:solidFill>
                        <a:srgbClr val="003147"/>
                      </a:solidFill>
                      <a:prstDash val="solid"/>
                      <a:round/>
                      <a:headEnd type="none" w="med" len="med"/>
                      <a:tailEnd type="none" w="med" len="med"/>
                    </a:lnT>
                    <a:lnB w="12700" cap="flat" cmpd="sng" algn="ctr">
                      <a:solidFill>
                        <a:srgbClr val="003147"/>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a:t>A permit to operate a pharmacy, deliver medical equipment, or dispense devices, including a renewal license issued by the Board. [§ G.S. 90-85.3m] </a:t>
                      </a:r>
                      <a:endParaRPr lang="en-US"/>
                    </a:p>
                  </a:txBody>
                  <a:tcPr>
                    <a:lnL w="12700" cap="flat" cmpd="sng" algn="ctr">
                      <a:solidFill>
                        <a:srgbClr val="003147"/>
                      </a:solidFill>
                      <a:prstDash val="solid"/>
                      <a:round/>
                      <a:headEnd type="none" w="med" len="med"/>
                      <a:tailEnd type="none" w="med" len="med"/>
                    </a:lnL>
                    <a:lnR w="12700" cap="flat" cmpd="sng" algn="ctr">
                      <a:solidFill>
                        <a:srgbClr val="003147"/>
                      </a:solidFill>
                      <a:prstDash val="solid"/>
                      <a:round/>
                      <a:headEnd type="none" w="med" len="med"/>
                      <a:tailEnd type="none" w="med" len="med"/>
                    </a:lnR>
                    <a:lnT w="12700" cap="flat" cmpd="sng" algn="ctr">
                      <a:solidFill>
                        <a:srgbClr val="003147"/>
                      </a:solidFill>
                      <a:prstDash val="solid"/>
                      <a:round/>
                      <a:headEnd type="none" w="med" len="med"/>
                      <a:tailEnd type="none" w="med" len="med"/>
                    </a:lnT>
                    <a:lnB w="12700" cap="flat" cmpd="sng" algn="ctr">
                      <a:solidFill>
                        <a:srgbClr val="003147"/>
                      </a:solidFill>
                      <a:prstDash val="solid"/>
                      <a:round/>
                      <a:headEnd type="none" w="med" len="med"/>
                      <a:tailEnd type="none" w="med" len="med"/>
                    </a:lnB>
                  </a:tcPr>
                </a:tc>
                <a:extLst>
                  <a:ext uri="{0D108BD9-81ED-4DB2-BD59-A6C34878D82A}">
                    <a16:rowId xmlns:a16="http://schemas.microsoft.com/office/drawing/2014/main" val="3233714548"/>
                  </a:ext>
                </a:extLst>
              </a:tr>
              <a:tr h="514569">
                <a:tc>
                  <a:txBody>
                    <a:bodyPr/>
                    <a:lstStyle/>
                    <a:p>
                      <a:r>
                        <a:rPr lang="en-US" b="1"/>
                        <a:t>Pharmacy</a:t>
                      </a:r>
                    </a:p>
                  </a:txBody>
                  <a:tcPr>
                    <a:lnL w="12700" cap="flat" cmpd="sng" algn="ctr">
                      <a:solidFill>
                        <a:srgbClr val="003147"/>
                      </a:solidFill>
                      <a:prstDash val="solid"/>
                      <a:round/>
                      <a:headEnd type="none" w="med" len="med"/>
                      <a:tailEnd type="none" w="med" len="med"/>
                    </a:lnL>
                    <a:lnR w="12700" cap="flat" cmpd="sng" algn="ctr">
                      <a:solidFill>
                        <a:srgbClr val="003147"/>
                      </a:solidFill>
                      <a:prstDash val="solid"/>
                      <a:round/>
                      <a:headEnd type="none" w="med" len="med"/>
                      <a:tailEnd type="none" w="med" len="med"/>
                    </a:lnR>
                    <a:lnT w="12700" cap="flat" cmpd="sng" algn="ctr">
                      <a:solidFill>
                        <a:srgbClr val="003147"/>
                      </a:solidFill>
                      <a:prstDash val="solid"/>
                      <a:round/>
                      <a:headEnd type="none" w="med" len="med"/>
                      <a:tailEnd type="none" w="med" len="med"/>
                    </a:lnT>
                    <a:lnB w="12700" cap="flat" cmpd="sng" algn="ctr">
                      <a:solidFill>
                        <a:srgbClr val="003147"/>
                      </a:solidFill>
                      <a:prstDash val="solid"/>
                      <a:round/>
                      <a:headEnd type="none" w="med" len="med"/>
                      <a:tailEnd type="none" w="med" len="med"/>
                    </a:lnB>
                    <a:solidFill>
                      <a:srgbClr val="6887B3">
                        <a:alpha val="20000"/>
                      </a:srgb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a:t>Any place where prescription drugs are dispensed or compounded. [§ G.S. 90-85.3q] 'Pharmacy personnel' means pharmacists and pharmacy technicians. [§ G.S. 90-85.3(q1)] 'Pharmacy technician' means an unlicensed person who, under the supervision of a pharmacist, perform technical functions to assist the pharmacist in preparing and dispensing prescription medications and is subject to the registration requirements under G.S. 90-85.15A. [§ G.S. 90-85.3(q2)]</a:t>
                      </a:r>
                      <a:endParaRPr lang="en-US"/>
                    </a:p>
                  </a:txBody>
                  <a:tcPr>
                    <a:lnL w="12700" cap="flat" cmpd="sng" algn="ctr">
                      <a:solidFill>
                        <a:srgbClr val="003147"/>
                      </a:solidFill>
                      <a:prstDash val="solid"/>
                      <a:round/>
                      <a:headEnd type="none" w="med" len="med"/>
                      <a:tailEnd type="none" w="med" len="med"/>
                    </a:lnL>
                    <a:lnR w="12700" cap="flat" cmpd="sng" algn="ctr">
                      <a:solidFill>
                        <a:srgbClr val="003147"/>
                      </a:solidFill>
                      <a:prstDash val="solid"/>
                      <a:round/>
                      <a:headEnd type="none" w="med" len="med"/>
                      <a:tailEnd type="none" w="med" len="med"/>
                    </a:lnR>
                    <a:lnT w="12700" cap="flat" cmpd="sng" algn="ctr">
                      <a:solidFill>
                        <a:srgbClr val="003147"/>
                      </a:solidFill>
                      <a:prstDash val="solid"/>
                      <a:round/>
                      <a:headEnd type="none" w="med" len="med"/>
                      <a:tailEnd type="none" w="med" len="med"/>
                    </a:lnT>
                    <a:lnB w="12700" cap="flat" cmpd="sng" algn="ctr">
                      <a:solidFill>
                        <a:srgbClr val="003147"/>
                      </a:solidFill>
                      <a:prstDash val="solid"/>
                      <a:round/>
                      <a:headEnd type="none" w="med" len="med"/>
                      <a:tailEnd type="none" w="med" len="med"/>
                    </a:lnB>
                    <a:solidFill>
                      <a:srgbClr val="6887B3">
                        <a:alpha val="20000"/>
                      </a:srgbClr>
                    </a:solidFill>
                  </a:tcPr>
                </a:tc>
                <a:extLst>
                  <a:ext uri="{0D108BD9-81ED-4DB2-BD59-A6C34878D82A}">
                    <a16:rowId xmlns:a16="http://schemas.microsoft.com/office/drawing/2014/main" val="2961198777"/>
                  </a:ext>
                </a:extLst>
              </a:tr>
            </a:tbl>
          </a:graphicData>
        </a:graphic>
      </p:graphicFrame>
    </p:spTree>
    <p:extLst>
      <p:ext uri="{BB962C8B-B14F-4D97-AF65-F5344CB8AC3E}">
        <p14:creationId xmlns:p14="http://schemas.microsoft.com/office/powerpoint/2010/main" val="36433818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 name="Content Placeholder 2">
            <a:extLst>
              <a:ext uri="{FF2B5EF4-FFF2-40B4-BE49-F238E27FC236}">
                <a16:creationId xmlns:a16="http://schemas.microsoft.com/office/drawing/2014/main" id="{DEDF5505-BF7D-CBF9-B65D-97A0181537D4}"/>
              </a:ext>
            </a:extLst>
          </p:cNvPr>
          <p:cNvGraphicFramePr>
            <a:graphicFrameLocks noGrp="1"/>
          </p:cNvGraphicFramePr>
          <p:nvPr>
            <p:ph idx="1"/>
            <p:extLst>
              <p:ext uri="{D42A27DB-BD31-4B8C-83A1-F6EECF244321}">
                <p14:modId xmlns:p14="http://schemas.microsoft.com/office/powerpoint/2010/main" val="2183748372"/>
              </p:ext>
            </p:extLst>
          </p:nvPr>
        </p:nvGraphicFramePr>
        <p:xfrm>
          <a:off x="4997901" y="1223337"/>
          <a:ext cx="6802213" cy="46037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4" name="4CA5A53E-A581-4275-8AA3-CD41CA69E646" descr="IMG_1006.jpg">
            <a:extLst>
              <a:ext uri="{FF2B5EF4-FFF2-40B4-BE49-F238E27FC236}">
                <a16:creationId xmlns:a16="http://schemas.microsoft.com/office/drawing/2014/main" id="{E40C4385-46F9-DB0E-96B0-010A1B60DEC5}"/>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14364" y="780595"/>
            <a:ext cx="4009855" cy="47268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6">
            <a:extLst>
              <a:ext uri="{FF2B5EF4-FFF2-40B4-BE49-F238E27FC236}">
                <a16:creationId xmlns:a16="http://schemas.microsoft.com/office/drawing/2014/main" id="{7B37E0D2-6519-1AD9-70AD-5155CC24077A}"/>
              </a:ext>
            </a:extLst>
          </p:cNvPr>
          <p:cNvSpPr txBox="1"/>
          <p:nvPr/>
        </p:nvSpPr>
        <p:spPr>
          <a:xfrm>
            <a:off x="5334000" y="355600"/>
            <a:ext cx="5867400" cy="701731"/>
          </a:xfrm>
          <a:prstGeom prst="rect">
            <a:avLst/>
          </a:prstGeom>
          <a:noFill/>
        </p:spPr>
        <p:txBody>
          <a:bodyPr wrap="square" rtlCol="0">
            <a:spAutoFit/>
          </a:bodyPr>
          <a:lstStyle/>
          <a:p>
            <a:pPr algn="ctr">
              <a:lnSpc>
                <a:spcPct val="90000"/>
              </a:lnSpc>
              <a:spcBef>
                <a:spcPct val="0"/>
              </a:spcBef>
            </a:pPr>
            <a:r>
              <a:rPr lang="en-US" sz="4400" b="1">
                <a:solidFill>
                  <a:srgbClr val="002060"/>
                </a:solidFill>
                <a:latin typeface="Century Gothic" panose="020B0502020202020204" pitchFamily="34" charset="0"/>
                <a:ea typeface="+mj-ea"/>
                <a:cs typeface="+mj-cs"/>
              </a:rPr>
              <a:t>Definitions</a:t>
            </a:r>
          </a:p>
        </p:txBody>
      </p:sp>
      <p:sp>
        <p:nvSpPr>
          <p:cNvPr id="3" name="TextBox 2">
            <a:extLst>
              <a:ext uri="{FF2B5EF4-FFF2-40B4-BE49-F238E27FC236}">
                <a16:creationId xmlns:a16="http://schemas.microsoft.com/office/drawing/2014/main" id="{A5CAE554-6900-0C3D-E2F8-49F33BA46837}"/>
              </a:ext>
            </a:extLst>
          </p:cNvPr>
          <p:cNvSpPr txBox="1"/>
          <p:nvPr/>
        </p:nvSpPr>
        <p:spPr>
          <a:xfrm>
            <a:off x="6682881" y="6317734"/>
            <a:ext cx="3400197" cy="369332"/>
          </a:xfrm>
          <a:prstGeom prst="rect">
            <a:avLst/>
          </a:prstGeom>
          <a:noFill/>
        </p:spPr>
        <p:txBody>
          <a:bodyPr wrap="square" rtlCol="0">
            <a:spAutoFit/>
          </a:bodyPr>
          <a:lstStyle/>
          <a:p>
            <a:r>
              <a:rPr lang="en-US" b="1" dirty="0">
                <a:solidFill>
                  <a:srgbClr val="6887B3"/>
                </a:solidFill>
              </a:rPr>
              <a:t>This includes a standing order</a:t>
            </a:r>
          </a:p>
        </p:txBody>
      </p:sp>
    </p:spTree>
    <p:extLst>
      <p:ext uri="{BB962C8B-B14F-4D97-AF65-F5344CB8AC3E}">
        <p14:creationId xmlns:p14="http://schemas.microsoft.com/office/powerpoint/2010/main" val="40263191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6E6B79E4F004C44ABCC4B36BC3F5686" ma:contentTypeVersion="6" ma:contentTypeDescription="Create a new document." ma:contentTypeScope="" ma:versionID="4de5895f796503ca9355697412fbdf53">
  <xsd:schema xmlns:xsd="http://www.w3.org/2001/XMLSchema" xmlns:xs="http://www.w3.org/2001/XMLSchema" xmlns:p="http://schemas.microsoft.com/office/2006/metadata/properties" xmlns:ns2="8924b091-b7c7-45df-8976-bc8605e318d1" xmlns:ns3="e86e3160-6abf-4f2c-a827-302cd5ad4790" targetNamespace="http://schemas.microsoft.com/office/2006/metadata/properties" ma:root="true" ma:fieldsID="a38286dccaeae79075188d0b46f328c9" ns2:_="" ns3:_="">
    <xsd:import namespace="8924b091-b7c7-45df-8976-bc8605e318d1"/>
    <xsd:import namespace="e86e3160-6abf-4f2c-a827-302cd5ad4790"/>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924b091-b7c7-45df-8976-bc8605e318d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86e3160-6abf-4f2c-a827-302cd5ad4790"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haredWithUsers xmlns="e86e3160-6abf-4f2c-a827-302cd5ad4790">
      <UserInfo>
        <DisplayName>Monica Dillingham</DisplayName>
        <AccountId>12</AccountId>
        <AccountType/>
      </UserInfo>
      <UserInfo>
        <DisplayName>Abby Block</DisplayName>
        <AccountId>13</AccountId>
        <AccountType/>
      </UserInfo>
    </SharedWithUsers>
  </documentManagement>
</p:properties>
</file>

<file path=customXml/itemProps1.xml><?xml version="1.0" encoding="utf-8"?>
<ds:datastoreItem xmlns:ds="http://schemas.openxmlformats.org/officeDocument/2006/customXml" ds:itemID="{8391EDC0-93BB-4411-A3C4-0969661230B8}">
  <ds:schemaRefs>
    <ds:schemaRef ds:uri="8924b091-b7c7-45df-8976-bc8605e318d1"/>
    <ds:schemaRef ds:uri="e86e3160-6abf-4f2c-a827-302cd5ad4790"/>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BF9C2C9D-2C4B-4268-8193-A7902B3E0905}">
  <ds:schemaRefs>
    <ds:schemaRef ds:uri="http://schemas.microsoft.com/sharepoint/v3/contenttype/forms"/>
  </ds:schemaRefs>
</ds:datastoreItem>
</file>

<file path=customXml/itemProps3.xml><?xml version="1.0" encoding="utf-8"?>
<ds:datastoreItem xmlns:ds="http://schemas.openxmlformats.org/officeDocument/2006/customXml" ds:itemID="{0180068A-3374-4514-AC3D-2791F4E7164A}">
  <ds:schemaRefs>
    <ds:schemaRef ds:uri="http://www.w3.org/XML/1998/namespace"/>
    <ds:schemaRef ds:uri="http://purl.org/dc/elements/1.1/"/>
    <ds:schemaRef ds:uri="http://schemas.microsoft.com/office/2006/metadata/properties"/>
    <ds:schemaRef ds:uri="e86e3160-6abf-4f2c-a827-302cd5ad4790"/>
    <ds:schemaRef ds:uri="http://schemas.microsoft.com/office/infopath/2007/PartnerControls"/>
    <ds:schemaRef ds:uri="http://schemas.microsoft.com/office/2006/documentManagement/types"/>
    <ds:schemaRef ds:uri="http://purl.org/dc/dcmitype/"/>
    <ds:schemaRef ds:uri="http://schemas.openxmlformats.org/package/2006/metadata/core-properties"/>
    <ds:schemaRef ds:uri="8924b091-b7c7-45df-8976-bc8605e318d1"/>
    <ds:schemaRef ds:uri="http://purl.org/dc/terms/"/>
  </ds:schemaRefs>
</ds:datastoreItem>
</file>

<file path=docProps/app.xml><?xml version="1.0" encoding="utf-8"?>
<Properties xmlns="http://schemas.openxmlformats.org/officeDocument/2006/extended-properties" xmlns:vt="http://schemas.openxmlformats.org/officeDocument/2006/docPropsVTypes">
  <Template/>
  <TotalTime>17</TotalTime>
  <Words>4492</Words>
  <Application>Microsoft Office PowerPoint</Application>
  <PresentationFormat>Widescreen</PresentationFormat>
  <Paragraphs>357</Paragraphs>
  <Slides>38</Slides>
  <Notes>18</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38</vt:i4>
      </vt:variant>
    </vt:vector>
  </HeadingPairs>
  <TitlesOfParts>
    <vt:vector size="48" baseType="lpstr">
      <vt:lpstr>Aptos</vt:lpstr>
      <vt:lpstr>Aptos Display</vt:lpstr>
      <vt:lpstr>Arial</vt:lpstr>
      <vt:lpstr>Bradley Hand ITC</vt:lpstr>
      <vt:lpstr>Calibri</vt:lpstr>
      <vt:lpstr>Century Gothic</vt:lpstr>
      <vt:lpstr>Noto Sans Symbols</vt:lpstr>
      <vt:lpstr>verdana</vt:lpstr>
      <vt:lpstr>Wingdings</vt:lpstr>
      <vt:lpstr>Office Theme</vt:lpstr>
      <vt:lpstr>Training for RN dispensing</vt:lpstr>
      <vt:lpstr>PowerPoint Presentation</vt:lpstr>
      <vt:lpstr>PowerPoint Presentation</vt:lpstr>
      <vt:lpstr>Manual for “DISPENSING OF DRUGS BY PUBLIC HEALTH REGISTERED NURSES”</vt:lpstr>
      <vt:lpstr>Pharmacy Laws</vt:lpstr>
      <vt:lpstr>Key Points</vt:lpstr>
      <vt:lpstr>Drugs and devices to be dispensed</vt:lpstr>
      <vt:lpstr>Definitions</vt:lpstr>
      <vt:lpstr>PowerPoint Presentation</vt:lpstr>
      <vt:lpstr>Definitions</vt:lpstr>
      <vt:lpstr>Prescription Requirements</vt:lpstr>
      <vt:lpstr>Prescription order requirements</vt:lpstr>
      <vt:lpstr>Prescription dispensing requirements</vt:lpstr>
      <vt:lpstr>PLACEHOLDER SLIDE</vt:lpstr>
      <vt:lpstr>Prescription label requirements</vt:lpstr>
      <vt:lpstr>PLACEHOLDER SLIDE</vt:lpstr>
      <vt:lpstr>Prescription label requirements</vt:lpstr>
      <vt:lpstr>Prescription packaging requirements</vt:lpstr>
      <vt:lpstr>Prescription packaging requirements</vt:lpstr>
      <vt:lpstr>Other requirements</vt:lpstr>
      <vt:lpstr>Electronic Records</vt:lpstr>
      <vt:lpstr>Medical histories</vt:lpstr>
      <vt:lpstr>Responsibilities of Pharmacist Manager</vt:lpstr>
      <vt:lpstr>Responsibilities (cont’d)</vt:lpstr>
      <vt:lpstr>Violations</vt:lpstr>
      <vt:lpstr>2015 Update to 21 NCAC 46</vt:lpstr>
      <vt:lpstr>Naloxone general statute</vt:lpstr>
      <vt:lpstr>Naloxone general statute</vt:lpstr>
      <vt:lpstr>What is Naloxone?</vt:lpstr>
      <vt:lpstr>PowerPoint Presentation</vt:lpstr>
      <vt:lpstr>Responding to an opioid overdose  </vt:lpstr>
      <vt:lpstr>Dispensing vs. distribution of naloxone</vt:lpstr>
      <vt:lpstr>School supply of epinephrine injectors</vt:lpstr>
      <vt:lpstr>340B overview</vt:lpstr>
      <vt:lpstr>340B, continued</vt:lpstr>
      <vt:lpstr>Is my patient eligible?  </vt:lpstr>
      <vt:lpstr>Scope of service</vt:lpstr>
      <vt:lpstr>Questions?</vt:lpstr>
    </vt:vector>
  </TitlesOfParts>
  <Company>Buncombe County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 (HHS)</dc:title>
  <dc:creator>Kassi L. Day</dc:creator>
  <dc:description/>
  <cp:lastModifiedBy>Moore, Amanda Fuller</cp:lastModifiedBy>
  <cp:revision>48</cp:revision>
  <cp:lastPrinted>2023-11-28T16:49:20Z</cp:lastPrinted>
  <dcterms:created xsi:type="dcterms:W3CDTF">2019-05-21T12:38:41Z</dcterms:created>
  <dcterms:modified xsi:type="dcterms:W3CDTF">2024-07-09T13:38:21Z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0x010100C6E6B79E4F004C44ABCC4B36BC3F5686</vt:lpwstr>
  </property>
  <property fmtid="{D5CDD505-2E9C-101B-9397-08002B2CF9AE}" pid="3" name="_dlc_policyId">
    <vt:lpwstr/>
  </property>
  <property fmtid="{D5CDD505-2E9C-101B-9397-08002B2CF9AE}" pid="4" name="ItemRetentionFormula">
    <vt:lpwstr/>
  </property>
  <property fmtid="{D5CDD505-2E9C-101B-9397-08002B2CF9AE}" pid="5" name="Order">
    <vt:r8>54400</vt:r8>
  </property>
</Properties>
</file>